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C8F79-7B6B-4519-81E9-6EA6E4D0DA3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69B81-0AD4-439A-9734-8808AEC08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7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8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2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3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2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15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6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6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6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6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1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6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0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69B81-0AD4-439A-9734-8808AEC0834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3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9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1C20-BB2C-4994-AE12-185AFA82CE1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F491-3D46-49A7-889B-278230D6F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7558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직사각형 45"/>
          <p:cNvSpPr/>
          <p:nvPr/>
        </p:nvSpPr>
        <p:spPr>
          <a:xfrm>
            <a:off x="1310219" y="1098982"/>
            <a:ext cx="13388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계좌입출금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294" y="1850627"/>
            <a:ext cx="283706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9432" y="1850627"/>
            <a:ext cx="28370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좌측 리스트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계좌 정보 출력</a:t>
            </a:r>
            <a:endParaRPr lang="en-US" altLang="ko-KR" dirty="0" smtClean="0"/>
          </a:p>
          <a:p>
            <a:r>
              <a:rPr lang="ko-KR" altLang="en-US" dirty="0"/>
              <a:t>계좌번호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고객명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입금액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발급일자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발급시간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661555" y="1850626"/>
            <a:ext cx="283706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입출금 </a:t>
            </a:r>
            <a:r>
              <a:rPr lang="ko-KR" altLang="en-US" dirty="0" err="1" smtClean="0"/>
              <a:t>처리요청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입출금여부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라디오버튼</a:t>
            </a:r>
            <a:endParaRPr lang="en-US" altLang="ko-KR" dirty="0" smtClean="0"/>
          </a:p>
          <a:p>
            <a:r>
              <a:rPr lang="ko-KR" altLang="en-US" dirty="0" err="1" smtClean="0"/>
              <a:t>입출금액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입출금실행</a:t>
            </a: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587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2649047" y="1098982"/>
            <a:ext cx="15696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거래정보보기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294" y="1850627"/>
            <a:ext cx="283706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ko-KR" altLang="en-US" dirty="0" smtClean="0"/>
              <a:t>계좌번호</a:t>
            </a:r>
            <a:endParaRPr lang="en-US" altLang="ko-KR" dirty="0" smtClean="0"/>
          </a:p>
          <a:p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9432" y="1850627"/>
            <a:ext cx="28370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좌측 리스트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계좌 정보 출력</a:t>
            </a:r>
            <a:endParaRPr lang="en-US" altLang="ko-KR" dirty="0" smtClean="0"/>
          </a:p>
          <a:p>
            <a:r>
              <a:rPr lang="ko-KR" altLang="en-US" dirty="0"/>
              <a:t>계좌번호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고객명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입금액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발급일자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발급시간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97786" y="1850627"/>
            <a:ext cx="28370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거래 리스트 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46140" y="1850627"/>
            <a:ext cx="233883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err="1" smtClean="0"/>
              <a:t>엑셀파일에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17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146743"/>
            <a:ext cx="1070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Web Service </a:t>
            </a:r>
          </a:p>
          <a:p>
            <a:r>
              <a:rPr lang="en-US" altLang="ko-KR" sz="3600" b="1" dirty="0" smtClean="0"/>
              <a:t>[IIS</a:t>
            </a:r>
            <a:r>
              <a:rPr lang="ko-KR" altLang="en-US" sz="3600" b="1" dirty="0" err="1" smtClean="0"/>
              <a:t>셋팅</a:t>
            </a:r>
            <a:r>
              <a:rPr lang="en-US" altLang="ko-KR" sz="3600" b="1" dirty="0" smtClean="0"/>
              <a:t>/</a:t>
            </a:r>
            <a:r>
              <a:rPr lang="ko-KR" altLang="en-US" sz="3600" b="1" dirty="0" smtClean="0"/>
              <a:t>가상디렉토리</a:t>
            </a:r>
            <a:r>
              <a:rPr lang="en-US" altLang="ko-KR" sz="3600" b="1" dirty="0" smtClean="0"/>
              <a:t>/</a:t>
            </a:r>
            <a:r>
              <a:rPr lang="en-US" altLang="ko-KR" sz="3600" b="1" dirty="0" err="1" smtClean="0"/>
              <a:t>WebService</a:t>
            </a:r>
            <a:r>
              <a:rPr lang="ko-KR" altLang="en-US" sz="3600" b="1" dirty="0" smtClean="0"/>
              <a:t>생성 및 호스팅</a:t>
            </a:r>
            <a:r>
              <a:rPr lang="en-US" altLang="ko-KR" sz="3600" b="1" dirty="0" smtClean="0"/>
              <a:t>]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486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771585" y="2282895"/>
            <a:ext cx="6751105" cy="4043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960685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782" y="234315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Service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182" y="3407046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0181" y="3912605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65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/Tomcat]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94678" y="2659700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3309" y="2414107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Proxy[Web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838453" y="2931328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453" y="3423723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38452" y="3929282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6499" y="2874204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50274" y="3145832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0274" y="3638227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50273" y="4143786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8372" y="2283848"/>
            <a:ext cx="35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Stub[Web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 flipV="1">
            <a:off x="4488476" y="3129155"/>
            <a:ext cx="2872293" cy="197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95998" y="3271207"/>
            <a:ext cx="2864771" cy="197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45729" y="5922105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SOAP : Proxy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stub</a:t>
            </a:r>
            <a:r>
              <a:rPr lang="ko-KR" altLang="en-US" b="1" dirty="0" smtClean="0">
                <a:solidFill>
                  <a:srgbClr val="FF0000"/>
                </a:solidFill>
              </a:rPr>
              <a:t>간 </a:t>
            </a:r>
            <a:r>
              <a:rPr lang="en-US" altLang="ko-KR" b="1" dirty="0" smtClean="0">
                <a:solidFill>
                  <a:srgbClr val="FF0000"/>
                </a:solidFill>
              </a:rPr>
              <a:t>Web </a:t>
            </a:r>
            <a:r>
              <a:rPr lang="ko-KR" altLang="en-US" b="1" dirty="0" smtClean="0">
                <a:solidFill>
                  <a:srgbClr val="FF0000"/>
                </a:solidFill>
              </a:rPr>
              <a:t>기반 </a:t>
            </a:r>
            <a:r>
              <a:rPr lang="en-US" altLang="ko-KR" b="1" dirty="0" smtClean="0">
                <a:solidFill>
                  <a:srgbClr val="FF0000"/>
                </a:solidFill>
              </a:rPr>
              <a:t>Communication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80157" y="3480900"/>
            <a:ext cx="77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1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960685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782" y="2343150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Service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182" y="3407046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0181" y="3912605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569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7877" y="5654772"/>
            <a:ext cx="4415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Web Service </a:t>
            </a:r>
            <a:r>
              <a:rPr lang="ko-KR" altLang="en-US" dirty="0" smtClean="0">
                <a:solidFill>
                  <a:srgbClr val="FF0000"/>
                </a:solidFill>
              </a:rPr>
              <a:t>생성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클래스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맴버함수</a:t>
            </a:r>
            <a:r>
              <a:rPr lang="en-US" altLang="ko-KR" dirty="0" smtClean="0">
                <a:solidFill>
                  <a:srgbClr val="FF0000"/>
                </a:solidFill>
              </a:rPr>
              <a:t>(C#)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Web Server</a:t>
            </a:r>
            <a:r>
              <a:rPr lang="ko-KR" altLang="en-US" dirty="0" smtClean="0">
                <a:solidFill>
                  <a:srgbClr val="FF0000"/>
                </a:solidFill>
              </a:rPr>
              <a:t>에 호스팅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69776" y="5793271"/>
            <a:ext cx="4348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내가 필요한 </a:t>
            </a:r>
            <a:r>
              <a:rPr lang="en-US" altLang="ko-KR" dirty="0" smtClean="0">
                <a:solidFill>
                  <a:srgbClr val="FF0000"/>
                </a:solidFill>
              </a:rPr>
              <a:t>Web Service</a:t>
            </a:r>
            <a:r>
              <a:rPr lang="ko-KR" altLang="en-US" dirty="0" smtClean="0">
                <a:solidFill>
                  <a:srgbClr val="FF0000"/>
                </a:solidFill>
              </a:rPr>
              <a:t>의 함수를 호출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내가 갖고 있는 </a:t>
            </a:r>
            <a:r>
              <a:rPr lang="en-US" altLang="ko-KR" dirty="0" smtClean="0">
                <a:solidFill>
                  <a:srgbClr val="FF0000"/>
                </a:solidFill>
              </a:rPr>
              <a:t>Stub</a:t>
            </a:r>
            <a:r>
              <a:rPr lang="ko-KR" altLang="en-US" dirty="0" smtClean="0">
                <a:solidFill>
                  <a:srgbClr val="FF0000"/>
                </a:solidFill>
              </a:rPr>
              <a:t>객체의 </a:t>
            </a:r>
            <a:r>
              <a:rPr lang="ko-KR" altLang="en-US" dirty="0" err="1" smtClean="0">
                <a:solidFill>
                  <a:srgbClr val="FF0000"/>
                </a:solidFill>
              </a:rPr>
              <a:t>맴버함수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호출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1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2771585" y="2282895"/>
            <a:ext cx="6751105" cy="4043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Web Service  : </a:t>
            </a:r>
            <a:r>
              <a:rPr lang="ko-KR" altLang="en-US" sz="3600" b="1" dirty="0" smtClean="0"/>
              <a:t>첫번째 실습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7782" y="2650882"/>
            <a:ext cx="1890439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464" y="2340663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ShowHelloService</a:t>
            </a:r>
            <a:r>
              <a:rPr lang="en-US" altLang="ko-KR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860182" y="2914651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ShowHello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7" y="1424354"/>
            <a:ext cx="4417468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7250" y="1055022"/>
            <a:ext cx="65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Server[Window : IIS, Oracle : </a:t>
            </a:r>
            <a:r>
              <a:rPr lang="en-US" altLang="ko-KR" b="1" dirty="0" err="1" smtClean="0"/>
              <a:t>Apach</a:t>
            </a:r>
            <a:r>
              <a:rPr lang="en-US" altLang="ko-KR" b="1" dirty="0" smtClean="0"/>
              <a:t>/Tomcat] : </a:t>
            </a:r>
            <a:r>
              <a:rPr lang="ko-KR" altLang="en-US" b="1" dirty="0" smtClean="0"/>
              <a:t>호스팅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212146" y="1582615"/>
            <a:ext cx="4407199" cy="403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35816" y="1213283"/>
            <a:ext cx="3722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Client[Web, App / </a:t>
            </a:r>
            <a:r>
              <a:rPr lang="ko-KR" altLang="en-US" b="1" dirty="0" err="1" smtClean="0"/>
              <a:t>언어상관없다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9827858" y="3270467"/>
            <a:ext cx="1650023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28" idx="3"/>
          </p:cNvCxnSpPr>
          <p:nvPr/>
        </p:nvCxnSpPr>
        <p:spPr>
          <a:xfrm flipH="1" flipV="1">
            <a:off x="9000297" y="3343659"/>
            <a:ext cx="827561" cy="921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527311" y="3265437"/>
            <a:ext cx="293556" cy="5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94678" y="2659700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3309" y="2414107"/>
            <a:ext cx="365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Proxy[Web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2838453" y="2931328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453" y="3423723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38452" y="3929282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06499" y="2874204"/>
            <a:ext cx="1890254" cy="1890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350274" y="3145832"/>
            <a:ext cx="165002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50274" y="3638227"/>
            <a:ext cx="165002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50273" y="4143786"/>
            <a:ext cx="1650023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8372" y="2283848"/>
            <a:ext cx="35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Stub[Web Service</a:t>
            </a:r>
            <a:r>
              <a:rPr lang="ko-KR" altLang="en-US" b="1" dirty="0" smtClean="0"/>
              <a:t>와 구조 동일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 flipV="1">
            <a:off x="4488476" y="3129155"/>
            <a:ext cx="2872293" cy="197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6" idx="3"/>
          </p:cNvCxnSpPr>
          <p:nvPr/>
        </p:nvCxnSpPr>
        <p:spPr>
          <a:xfrm flipH="1">
            <a:off x="2510205" y="3109400"/>
            <a:ext cx="328861" cy="3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95998" y="3271207"/>
            <a:ext cx="2864771" cy="197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0296" y="3480900"/>
            <a:ext cx="827562" cy="139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45729" y="5922105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SOAP : Proxy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stub</a:t>
            </a:r>
            <a:r>
              <a:rPr lang="ko-KR" altLang="en-US" b="1" dirty="0" smtClean="0">
                <a:solidFill>
                  <a:srgbClr val="FF0000"/>
                </a:solidFill>
              </a:rPr>
              <a:t>간 </a:t>
            </a:r>
            <a:r>
              <a:rPr lang="en-US" altLang="ko-KR" b="1" dirty="0" smtClean="0">
                <a:solidFill>
                  <a:srgbClr val="FF0000"/>
                </a:solidFill>
              </a:rPr>
              <a:t>Web </a:t>
            </a:r>
            <a:r>
              <a:rPr lang="ko-KR" altLang="en-US" b="1" dirty="0" smtClean="0">
                <a:solidFill>
                  <a:srgbClr val="FF0000"/>
                </a:solidFill>
              </a:rPr>
              <a:t>기반 </a:t>
            </a:r>
            <a:r>
              <a:rPr lang="en-US" altLang="ko-KR" b="1" dirty="0" smtClean="0">
                <a:solidFill>
                  <a:srgbClr val="FF0000"/>
                </a:solidFill>
              </a:rPr>
              <a:t>Communication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80157" y="3480900"/>
            <a:ext cx="77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7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629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Web Server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4" y="1589180"/>
            <a:ext cx="8955331" cy="45775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400" y="1485900"/>
            <a:ext cx="2180492" cy="3604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14400" y="2696587"/>
            <a:ext cx="1662546" cy="3052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9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271" y="1788363"/>
            <a:ext cx="3800475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65" y="1890710"/>
            <a:ext cx="3629025" cy="3076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2206603"/>
            <a:ext cx="3800475" cy="2771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629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Web Server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69414" y="2879301"/>
            <a:ext cx="2180492" cy="2087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0273" y="2708099"/>
            <a:ext cx="1662546" cy="894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95922" y="3155487"/>
            <a:ext cx="3580823" cy="1545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36189" y="5967663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적용 후 설치 요청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83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웹 서비스 설치 확인</a:t>
            </a:r>
            <a:r>
              <a:rPr lang="en-US" altLang="ko-KR" sz="2800" b="1" dirty="0" smtClean="0"/>
              <a:t>(IIS</a:t>
            </a:r>
            <a:r>
              <a:rPr lang="ko-KR" altLang="en-US" sz="2800" b="1" dirty="0" smtClean="0"/>
              <a:t>관리자</a:t>
            </a:r>
            <a:r>
              <a:rPr lang="en-US" altLang="ko-KR" sz="2800" b="1" dirty="0" smtClean="0"/>
              <a:t>/</a:t>
            </a:r>
            <a:r>
              <a:rPr lang="ko-KR" altLang="en-US" sz="2800" b="1" dirty="0" err="1" smtClean="0"/>
              <a:t>서비스실행</a:t>
            </a:r>
            <a:r>
              <a:rPr lang="en-US" altLang="ko-KR" sz="2800" b="1" dirty="0" smtClean="0"/>
              <a:t>)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73895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Web Server </a:t>
            </a:r>
            <a:r>
              <a:rPr lang="ko-KR" altLang="en-US" dirty="0" err="1" smtClean="0"/>
              <a:t>설치확인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IIS (Window</a:t>
            </a:r>
            <a:r>
              <a:rPr lang="ko-KR" altLang="en-US" dirty="0" smtClean="0"/>
              <a:t>에서 지원해주는 웹 서버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제어판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관리도구 </a:t>
            </a:r>
            <a:r>
              <a:rPr lang="en-US" altLang="ko-KR" dirty="0"/>
              <a:t> </a:t>
            </a:r>
            <a:r>
              <a:rPr lang="en-US" altLang="ko-KR" dirty="0" smtClean="0"/>
              <a:t>: [ </a:t>
            </a:r>
            <a:r>
              <a:rPr lang="en-US" altLang="ko-KR" b="1" dirty="0" smtClean="0">
                <a:solidFill>
                  <a:srgbClr val="FF0000"/>
                </a:solidFill>
              </a:rPr>
              <a:t>IIS 6.0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en-US" altLang="ko-KR" b="1" dirty="0" smtClean="0">
                <a:solidFill>
                  <a:srgbClr val="FF0000"/>
                </a:solidFill>
              </a:rPr>
              <a:t>/ IIS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. IIS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동작 확인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실행 중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작업관리자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[IISADMIN : IIS Admin Service]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[W3SVC : World Wide Web </a:t>
            </a:r>
            <a:r>
              <a:rPr lang="en-US" altLang="ko-KR" dirty="0" err="1" smtClean="0"/>
              <a:t>Publising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4" y="2104103"/>
            <a:ext cx="5093587" cy="24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7561685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IIS </a:t>
            </a:r>
            <a:r>
              <a:rPr lang="ko-KR" altLang="en-US" dirty="0" smtClean="0"/>
              <a:t>관리자 클릭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[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오른쪽버튼</a:t>
            </a:r>
            <a:r>
              <a:rPr lang="ko-KR" altLang="en-US" dirty="0" smtClean="0"/>
              <a:t> 클릭 후 웹 사이트 추가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폴더 </a:t>
            </a:r>
            <a:r>
              <a:rPr lang="ko-KR" altLang="en-US" dirty="0" err="1" smtClean="0"/>
              <a:t>찾아보기의</a:t>
            </a:r>
            <a:r>
              <a:rPr lang="ko-KR" altLang="en-US" dirty="0" smtClean="0"/>
              <a:t> 확인버튼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클릭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81" y="1475305"/>
            <a:ext cx="11430433" cy="475525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3481" y="2865118"/>
            <a:ext cx="1662546" cy="201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6717" y="2764440"/>
            <a:ext cx="1662546" cy="2013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73626" y="3350949"/>
            <a:ext cx="471756" cy="223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42525" y="5683130"/>
            <a:ext cx="1130420" cy="2235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89398" y="4487019"/>
            <a:ext cx="710166" cy="31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786004" y="5683130"/>
            <a:ext cx="745923" cy="22352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2562" y="1213338"/>
            <a:ext cx="11605846" cy="5380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1692" y="1336432"/>
            <a:ext cx="11306908" cy="5046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81805" y="1336432"/>
            <a:ext cx="7776795" cy="50467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Canvas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692" y="2224457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692" y="1784841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8749" y="1784841"/>
            <a:ext cx="1077061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84940" y="1784841"/>
            <a:ext cx="1217738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1692" y="2664073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색상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8749" y="2664073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571877" y="2703637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28749" y="2303586"/>
            <a:ext cx="197830" cy="167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87137" y="2316776"/>
            <a:ext cx="197830" cy="167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44113" y="21980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사각형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4967" y="22046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타원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1692" y="3174028"/>
            <a:ext cx="958363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크기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u="sng" dirty="0" smtClean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8749" y="3174028"/>
            <a:ext cx="2373929" cy="316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3566431" y="3213592"/>
            <a:ext cx="180243" cy="2373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1514" y="2672818"/>
            <a:ext cx="145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색상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enum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49" y="3160838"/>
            <a:ext cx="20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25 50 100 150 200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7054" y="1345225"/>
            <a:ext cx="1558408" cy="316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설정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0695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321754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설정 테스트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확인후 닫기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35" y="1469938"/>
            <a:ext cx="9568956" cy="51464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29410" y="3445164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33919" y="5370946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0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84528"/>
            <a:ext cx="10737994" cy="27185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가상 디렉토리 생성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생성 확인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(c:\AAA)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94908" y="3565235"/>
            <a:ext cx="1145309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6347" y="3528292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54827" y="3565234"/>
            <a:ext cx="1145309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9178" y="4772658"/>
            <a:ext cx="471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WBExample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가상디렉토리 이름</a:t>
            </a:r>
            <a:endParaRPr lang="en-US" altLang="ko-KR" dirty="0" smtClean="0"/>
          </a:p>
          <a:p>
            <a:r>
              <a:rPr lang="en-US" altLang="ko-KR" dirty="0" smtClean="0"/>
              <a:t>C:\AAA      :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물리 디렉토리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897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동작 확인</a:t>
            </a:r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43829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IIS </a:t>
            </a:r>
            <a:r>
              <a:rPr lang="ko-KR" altLang="en-US" dirty="0" smtClean="0"/>
              <a:t>동작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웹 브라우저를 열고 아래 주소를 입력</a:t>
            </a:r>
            <a:endParaRPr lang="en-US" altLang="ko-KR" dirty="0" smtClean="0"/>
          </a:p>
          <a:p>
            <a:r>
              <a:rPr lang="en-US" altLang="ko-KR" dirty="0" smtClean="0"/>
              <a:t>    localhost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2043312"/>
            <a:ext cx="8802255" cy="43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IIS</a:t>
            </a:r>
            <a:r>
              <a:rPr lang="ko-KR" altLang="en-US" sz="3600" b="1" dirty="0" smtClean="0"/>
              <a:t>의 호스팅 확인</a:t>
            </a:r>
            <a:endParaRPr lang="ko-KR" alt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0" y="1055022"/>
            <a:ext cx="5288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만든</a:t>
            </a:r>
            <a:r>
              <a:rPr lang="en-US" altLang="ko-KR" dirty="0" smtClean="0"/>
              <a:t> Hello.asmx </a:t>
            </a:r>
            <a:r>
              <a:rPr lang="ko-KR" altLang="en-US" dirty="0" smtClean="0"/>
              <a:t>파일을 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디렉토리에 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웹 브라우저를 열고 아래 주소를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localhost:8080/Hello.asmx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ShowHello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! &gt;&gt; </a:t>
            </a:r>
            <a:r>
              <a:rPr lang="ko-KR" altLang="en-US" dirty="0" smtClean="0"/>
              <a:t>호출</a:t>
            </a:r>
            <a:r>
              <a:rPr lang="en-US" altLang="ko-KR" dirty="0"/>
              <a:t>(</a:t>
            </a:r>
            <a:r>
              <a:rPr lang="en-US" altLang="ko-KR" dirty="0" smtClean="0"/>
              <a:t>61.81.98.82)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2" y="2450329"/>
            <a:ext cx="5540658" cy="17097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96000" y="926835"/>
            <a:ext cx="5887914" cy="30469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Hello.asmx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// 프로그래밍 언어와 클래스 이름에 대한 선언</a:t>
            </a:r>
          </a:p>
          <a:p>
            <a:r>
              <a:rPr lang="ko-KR" altLang="en-US" sz="1200" dirty="0"/>
              <a:t>   &lt;%@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Language</a:t>
            </a:r>
            <a:r>
              <a:rPr lang="ko-KR" altLang="en-US" sz="1200" dirty="0"/>
              <a:t>="C#"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ShowHelloService</a:t>
            </a:r>
            <a:r>
              <a:rPr lang="ko-KR" altLang="en-US" sz="1200" dirty="0"/>
              <a:t>" %&gt;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System;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using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System.Web.Services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//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 클래스에서 파생시켜 사용자 클래스 정의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ShowHelloService</a:t>
            </a:r>
            <a:r>
              <a:rPr lang="ko-KR" altLang="en-US" sz="1200" dirty="0"/>
              <a:t> : </a:t>
            </a:r>
            <a:r>
              <a:rPr lang="ko-KR" altLang="en-US" sz="1200" dirty="0" err="1"/>
              <a:t>WebService</a:t>
            </a:r>
            <a:endParaRPr lang="ko-KR" altLang="en-US" sz="1200" dirty="0"/>
          </a:p>
          <a:p>
            <a:r>
              <a:rPr lang="ko-KR" altLang="en-US" sz="1200" dirty="0"/>
              <a:t>   {</a:t>
            </a:r>
          </a:p>
          <a:p>
            <a:r>
              <a:rPr lang="ko-KR" altLang="en-US" sz="1200" dirty="0"/>
              <a:t>	[</a:t>
            </a:r>
            <a:r>
              <a:rPr lang="ko-KR" altLang="en-US" sz="1200" dirty="0" err="1"/>
              <a:t>WebMethod</a:t>
            </a:r>
            <a:r>
              <a:rPr lang="ko-KR" altLang="en-US" sz="1200" dirty="0"/>
              <a:t>] 	// 웹 메서드 속성을 가진다는 것을 명시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ShowHello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	{</a:t>
            </a:r>
          </a:p>
          <a:p>
            <a:r>
              <a:rPr lang="ko-KR" altLang="en-US" sz="1200" dirty="0"/>
              <a:t>	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WebService</a:t>
            </a:r>
            <a:r>
              <a:rPr lang="ko-KR" altLang="en-US" sz="1200" dirty="0"/>
              <a:t>!!";</a:t>
            </a:r>
          </a:p>
          <a:p>
            <a:r>
              <a:rPr lang="ko-KR" altLang="en-US" sz="1200" dirty="0"/>
              <a:t>	}</a:t>
            </a:r>
          </a:p>
          <a:p>
            <a:r>
              <a:rPr lang="ko-KR" altLang="en-US" sz="1200" dirty="0"/>
              <a:t>   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0" y="5325576"/>
            <a:ext cx="11099659" cy="14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</a:t>
            </a:r>
            <a:r>
              <a:rPr lang="ko-KR" altLang="en-US" sz="3600" b="1" dirty="0" smtClean="0"/>
              <a:t>호스팅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간단한 실습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209309" y="1416363"/>
            <a:ext cx="5887914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// calexample.asmx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&lt;%@ </a:t>
            </a:r>
            <a:r>
              <a:rPr lang="en-US" altLang="ko-KR" sz="1100" dirty="0" err="1"/>
              <a:t>WebService</a:t>
            </a:r>
            <a:r>
              <a:rPr lang="en-US" altLang="ko-KR" sz="1100" dirty="0"/>
              <a:t> Language="C#" Class="</a:t>
            </a:r>
            <a:r>
              <a:rPr lang="en-US" altLang="ko-KR" sz="1100" dirty="0" err="1"/>
              <a:t>CalService</a:t>
            </a:r>
            <a:r>
              <a:rPr lang="en-US" altLang="ko-KR" sz="1100" dirty="0"/>
              <a:t>" %&gt;</a:t>
            </a:r>
          </a:p>
          <a:p>
            <a:r>
              <a:rPr lang="en-US" altLang="ko-KR" sz="1100" dirty="0"/>
              <a:t>using System;</a:t>
            </a:r>
          </a:p>
          <a:p>
            <a:r>
              <a:rPr lang="en-US" altLang="ko-KR" sz="1100" dirty="0"/>
              <a:t>using </a:t>
            </a:r>
            <a:r>
              <a:rPr lang="en-US" altLang="ko-KR" sz="1100" dirty="0" err="1"/>
              <a:t>System.Web.Services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WebService</a:t>
            </a:r>
            <a:r>
              <a:rPr lang="en-US" altLang="ko-KR" sz="1100" dirty="0"/>
              <a:t> </a:t>
            </a:r>
            <a:r>
              <a:rPr lang="ko-KR" altLang="en-US" sz="1100" dirty="0"/>
              <a:t>클래스에서 파생시켜 사용자 클래스 정의</a:t>
            </a:r>
          </a:p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CalService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WebService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Add(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a+b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Sub(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a-b;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[</a:t>
            </a:r>
            <a:r>
              <a:rPr lang="en-US" altLang="ko-KR" sz="1100" dirty="0" err="1"/>
              <a:t>WebMethod</a:t>
            </a:r>
            <a:r>
              <a:rPr lang="en-US" altLang="ko-KR" sz="1100" dirty="0"/>
              <a:t>]     // </a:t>
            </a:r>
            <a:r>
              <a:rPr lang="ko-KR" altLang="en-US" sz="1100" dirty="0"/>
              <a:t>웹 메서드 속성을 가진다는 것을 명시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public float </a:t>
            </a:r>
            <a:r>
              <a:rPr lang="en-US" altLang="ko-KR" sz="1100" dirty="0" err="1"/>
              <a:t>Mul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a*b;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    public float </a:t>
            </a:r>
            <a:r>
              <a:rPr lang="en-US" altLang="ko-KR" sz="1100" dirty="0" err="1"/>
              <a:t>Div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b)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return a / b;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762032" y="960420"/>
            <a:ext cx="541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객체를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파일명은</a:t>
            </a:r>
            <a:r>
              <a:rPr lang="en-US" altLang="ko-KR" dirty="0" smtClean="0"/>
              <a:t> calexample.asmx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2032" y="4778439"/>
            <a:ext cx="38298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물리디렉토리에 파일을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브라우저로 호출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localhost:8080/calexample.asmx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8691" y="1881235"/>
            <a:ext cx="3057235" cy="2422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691" y="1573503"/>
            <a:ext cx="130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CalService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63418" y="2145004"/>
            <a:ext cx="2653132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Add(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418" y="2637399"/>
            <a:ext cx="2653132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Sub(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418" y="3142958"/>
            <a:ext cx="2653132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</a:t>
            </a:r>
            <a:r>
              <a:rPr lang="en-US" altLang="ko-KR" dirty="0" err="1" smtClean="0">
                <a:solidFill>
                  <a:schemeClr val="tx1"/>
                </a:solidFill>
              </a:rPr>
              <a:t>Mul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3418" y="3694441"/>
            <a:ext cx="2653132" cy="3956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float </a:t>
            </a:r>
            <a:r>
              <a:rPr lang="en-US" altLang="ko-KR" dirty="0" err="1" smtClean="0">
                <a:solidFill>
                  <a:schemeClr val="tx1"/>
                </a:solidFill>
              </a:rPr>
              <a:t>Div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int,int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9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1" y="2848706"/>
            <a:ext cx="736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XML </a:t>
            </a:r>
            <a:r>
              <a:rPr lang="en-US" altLang="ko-KR" sz="3600" b="1" dirty="0" err="1" smtClean="0"/>
              <a:t>WebService</a:t>
            </a:r>
            <a:r>
              <a:rPr lang="ko-KR" altLang="en-US" sz="3600" b="1" dirty="0" smtClean="0"/>
              <a:t>를 사용하는 </a:t>
            </a:r>
            <a:endParaRPr lang="en-US" altLang="ko-KR" sz="3600" b="1" dirty="0" smtClean="0"/>
          </a:p>
          <a:p>
            <a:r>
              <a:rPr lang="en-US" altLang="ko-KR" sz="3600" b="1" dirty="0" smtClean="0"/>
              <a:t>Client </a:t>
            </a:r>
            <a:r>
              <a:rPr lang="ko-KR" altLang="en-US" sz="3600" b="1" dirty="0" smtClean="0"/>
              <a:t>처리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517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 smtClean="0"/>
              <a:t>: Proxy</a:t>
            </a:r>
            <a:r>
              <a:rPr lang="ko-KR" altLang="en-US" sz="3600" b="1" dirty="0" smtClean="0"/>
              <a:t>객체 생성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581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를 켜서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콘솔모드</a:t>
            </a:r>
            <a:r>
              <a:rPr lang="ko-KR" altLang="en-US" dirty="0" smtClean="0"/>
              <a:t> 프로젝트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참조추가</a:t>
            </a:r>
            <a:r>
              <a:rPr lang="en-US" altLang="ko-KR" dirty="0" smtClean="0"/>
              <a:t>[</a:t>
            </a:r>
            <a:r>
              <a:rPr lang="ko-KR" altLang="en-US" dirty="0" smtClean="0"/>
              <a:t>마우스오른쪽</a:t>
            </a:r>
            <a:r>
              <a:rPr lang="en-US" altLang="ko-KR" dirty="0" smtClean="0"/>
              <a:t>]&gt;&gt;</a:t>
            </a:r>
            <a:r>
              <a:rPr lang="ko-KR" altLang="en-US" dirty="0" smtClean="0"/>
              <a:t>서비스참조추가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9" y="2417330"/>
            <a:ext cx="5001525" cy="405115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78420" y="6086765"/>
            <a:ext cx="110157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95" y="1747529"/>
            <a:ext cx="4890387" cy="472095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95909" y="5923541"/>
            <a:ext cx="1344163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6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/>
              <a:t>객체 생성</a:t>
            </a:r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581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를 켜서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콘솔모드</a:t>
            </a:r>
            <a:r>
              <a:rPr lang="ko-KR" altLang="en-US" dirty="0" smtClean="0"/>
              <a:t> 프로젝트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9" y="1690255"/>
            <a:ext cx="5349858" cy="46763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94420" y="2503056"/>
            <a:ext cx="2780416" cy="339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58238" y="4687456"/>
            <a:ext cx="1270271" cy="339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16043" y="2415372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서비스객체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URL </a:t>
            </a:r>
            <a:r>
              <a:rPr lang="ko-KR" altLang="en-US" b="1" dirty="0" smtClean="0">
                <a:solidFill>
                  <a:srgbClr val="FF0000"/>
                </a:solidFill>
              </a:rPr>
              <a:t>경로를 입력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28152" y="4672528"/>
            <a:ext cx="2956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참조추가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Proxy</a:t>
            </a:r>
            <a:r>
              <a:rPr lang="ko-KR" altLang="en-US" b="1" dirty="0" smtClean="0">
                <a:solidFill>
                  <a:srgbClr val="FF0000"/>
                </a:solidFill>
              </a:rPr>
              <a:t>객체 생성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91463" y="1683482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http://localhost:8080/calexample.asmx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91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/>
              <a:t>객체 </a:t>
            </a:r>
            <a:r>
              <a:rPr lang="ko-KR" altLang="en-US" sz="3600" b="1" dirty="0" smtClean="0"/>
              <a:t>생성 확인</a:t>
            </a:r>
            <a:endParaRPr lang="ko-KR" altLang="en-US" sz="3600" b="1" dirty="0"/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074737"/>
            <a:ext cx="3724275" cy="3895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2636" y="4113214"/>
            <a:ext cx="3431582" cy="2401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28443" y="447724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더블클릭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112" y="995651"/>
            <a:ext cx="6158633" cy="52862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69585" y="2075907"/>
            <a:ext cx="2898197" cy="251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7091" y="2687782"/>
            <a:ext cx="1413164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63709" y="1793298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063708" y="2901895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63708" y="4010492"/>
            <a:ext cx="2825964" cy="183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11/23 : Client </a:t>
            </a:r>
            <a:r>
              <a:rPr lang="ko-KR" altLang="en-US" sz="3600" b="1" dirty="0" smtClean="0"/>
              <a:t>구현</a:t>
            </a:r>
            <a:r>
              <a:rPr lang="en-US" altLang="ko-KR" sz="3600" b="1" dirty="0"/>
              <a:t>: Proxy</a:t>
            </a:r>
            <a:r>
              <a:rPr lang="ko-KR" altLang="en-US" sz="3600" b="1" dirty="0" smtClean="0"/>
              <a:t>객체를 사용한 서비스 호출</a:t>
            </a:r>
            <a:endParaRPr lang="ko-KR" altLang="en-US" sz="3600" b="1" dirty="0"/>
          </a:p>
          <a:p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51026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Proxy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namespace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개체 브라우저에서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Proxy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개체 브라우저에서 객체 명 </a:t>
            </a:r>
            <a:r>
              <a:rPr lang="ko-KR" altLang="en-US" dirty="0" err="1" smtClean="0"/>
              <a:t>메서드명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관련 함수 호출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61891" y="2364437"/>
            <a:ext cx="6096000" cy="35394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_1123WebServiceClient.localhost;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_1123WebServiceClient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CalService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CalService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sv.Add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sv.Sub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sv.Mul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20));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83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08420" y="849718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3403" y="125194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09235" y="1957714"/>
            <a:ext cx="91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Canvas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00065" y="1219050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8" idx="1"/>
          </p:cNvCxnSpPr>
          <p:nvPr/>
        </p:nvCxnSpPr>
        <p:spPr>
          <a:xfrm>
            <a:off x="404446" y="143661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4446" y="214238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030373" y="1621277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732627" y="1621277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7008" y="1838838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562035" y="1990609"/>
            <a:ext cx="4381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566416" y="2208170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66232" y="203643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2566416" y="2573012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48563" y="2370108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566416" y="2901371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1756" y="1758149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2562035" y="2005266"/>
            <a:ext cx="198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848563" y="2674247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StackPanel</a:t>
            </a:r>
            <a:r>
              <a:rPr lang="en-US" altLang="ko-KR" dirty="0" smtClean="0">
                <a:solidFill>
                  <a:schemeClr val="tx1"/>
                </a:solidFill>
              </a:rPr>
              <a:t>(Horizontal)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32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1" y="2848706"/>
            <a:ext cx="736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29553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820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VisualStudio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WebService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 선택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프로젝트 생성</a:t>
            </a:r>
            <a:r>
              <a:rPr lang="en-US" altLang="ko-KR" dirty="0" smtClean="0"/>
              <a:t>(2019</a:t>
            </a:r>
            <a:r>
              <a:rPr lang="ko-KR" altLang="en-US" dirty="0" smtClean="0"/>
              <a:t>버전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558602"/>
            <a:ext cx="5514997" cy="49214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8515" y="2300920"/>
            <a:ext cx="2911016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62302" y="2224720"/>
            <a:ext cx="2809898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1" y="1494326"/>
            <a:ext cx="4652332" cy="36227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02063" y="4566405"/>
            <a:ext cx="3697315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3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9" y="1599450"/>
            <a:ext cx="4029075" cy="4829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생성된 솔루션 탐색기 확인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6099" y="2802082"/>
            <a:ext cx="479256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8538" y="2802082"/>
            <a:ext cx="465704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개의 파일로 코드 분할</a:t>
            </a:r>
            <a:r>
              <a:rPr lang="en-US" altLang="ko-KR" b="1" dirty="0" smtClean="0">
                <a:solidFill>
                  <a:srgbClr val="FF0000"/>
                </a:solidFill>
              </a:rPr>
              <a:t>(.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asmx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파일과  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cs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클릭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asmx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마우스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오른쪽버튼</a:t>
            </a:r>
            <a:r>
              <a:rPr lang="ko-KR" altLang="en-US" b="1" dirty="0" smtClean="0">
                <a:solidFill>
                  <a:srgbClr val="FF0000"/>
                </a:solidFill>
              </a:rPr>
              <a:t> 클릭 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소스보기</a:t>
            </a:r>
            <a:r>
              <a:rPr lang="en-US" altLang="ko-KR" b="1" dirty="0" smtClean="0">
                <a:solidFill>
                  <a:srgbClr val="FF0000"/>
                </a:solidFill>
              </a:rPr>
              <a:t>  :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cs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11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02723" y="2766320"/>
            <a:ext cx="4578928" cy="196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415" y="2458588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308231" y="3030089"/>
            <a:ext cx="4254043" cy="395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en-US" altLang="ko-KR" dirty="0" err="1">
                <a:solidFill>
                  <a:schemeClr val="tx1"/>
                </a:solidFill>
              </a:rPr>
              <a:t>strFileName</a:t>
            </a:r>
            <a:r>
              <a:rPr lang="en-US" altLang="ko-KR" dirty="0" smtClean="0">
                <a:solidFill>
                  <a:schemeClr val="tx1"/>
                </a:solidFill>
              </a:rPr>
              <a:t>) : byte[]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08231" y="3522484"/>
            <a:ext cx="4254043" cy="395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dirty="0" smtClean="0">
                <a:solidFill>
                  <a:schemeClr val="tx1"/>
                </a:solidFill>
              </a:rPr>
              <a:t>(): string[]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08232" y="4028043"/>
            <a:ext cx="4254042" cy="640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UploadPicture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(string </a:t>
            </a:r>
            <a:r>
              <a:rPr lang="en-US" altLang="ko-KR" dirty="0" err="1" smtClean="0">
                <a:solidFill>
                  <a:schemeClr val="tx1"/>
                </a:solidFill>
              </a:rPr>
              <a:t>fn,Byte</a:t>
            </a:r>
            <a:r>
              <a:rPr lang="en-US" altLang="ko-KR" dirty="0" smtClean="0">
                <a:solidFill>
                  <a:schemeClr val="tx1"/>
                </a:solidFill>
              </a:rPr>
              <a:t>[] data)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접힌 도형 4"/>
          <p:cNvSpPr/>
          <p:nvPr/>
        </p:nvSpPr>
        <p:spPr>
          <a:xfrm>
            <a:off x="9548446" y="3358662"/>
            <a:ext cx="2505808" cy="13716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aaa.Jpg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bbb.Jpg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ccc.Png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dddd.bmp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8747001" y="3748291"/>
            <a:ext cx="801445" cy="83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624989" y="2864065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c:\\AAA\\Image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781650" y="4225870"/>
            <a:ext cx="76679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0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9256" y="1758748"/>
            <a:ext cx="10487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</a:t>
            </a:r>
            <a:r>
              <a:rPr lang="en-US" altLang="ko-KR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</a:t>
            </a:r>
            <a:r>
              <a:rPr lang="ko-KR" altLang="en-US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클래스명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수정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</a:t>
            </a:r>
            <a:r>
              <a:rPr lang="ko-KR" altLang="en-US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수정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System.Web.Services.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WebService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19256" y="2967335"/>
            <a:ext cx="10883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//.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asmx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파일의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ko-KR" alt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명 수정</a:t>
            </a:r>
            <a:endParaRPr lang="en-US" altLang="ko-KR" dirty="0" smtClean="0">
              <a:solidFill>
                <a:srgbClr val="00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@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WebService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Language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="C#"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CodeBehind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="~/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App_Code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Service.cs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29200" y="2318505"/>
            <a:ext cx="1750432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970322" y="3290500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7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0070" y="1615513"/>
            <a:ext cx="609600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 };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이미지 파일을 스트림 형식으로 오픈한다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.Open,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("C:\\AAA\\Image\\" +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FileMode.Open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스트림을 읽을 객체를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바이트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picReader.ReadBytes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.ToInt32(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바이트 배열을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초기값을 그냥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815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90600" y="1825630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디렉토리에서 파일 이름들을 문자열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.GetFiles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경로를 뺀 파일 이름만 다시 추출한다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strPicList.Length; i++)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이미지 파일 이름들을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1735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객체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1907" y="1935881"/>
            <a:ext cx="6096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WebMethod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UploadPicture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주어진 이미지 파일의 이름으로 파일을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.Create,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파일에 바이너리를 넣기 위해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 생성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배열로 받은 이미지를 파일에 쓴다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성공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Exception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실패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15411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705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동작 전 코드 상에 있는 폴더를 구성하고 </a:t>
            </a:r>
            <a:r>
              <a:rPr lang="en-US" altLang="ko-KR" dirty="0" smtClean="0"/>
              <a:t>Sample image</a:t>
            </a:r>
            <a:r>
              <a:rPr lang="ko-KR" altLang="en-US" dirty="0" smtClean="0"/>
              <a:t>를 추가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9" y="1627756"/>
            <a:ext cx="10927722" cy="398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969" y="981425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서비스 구현 체크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417639"/>
            <a:ext cx="7367952" cy="52305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20553" y="2420062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507" y="3262336"/>
            <a:ext cx="2741031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47505" y="3854408"/>
            <a:ext cx="3036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자체적으로 가상디렉토리를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구성해서 호스팅을 해준다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89" y="4676557"/>
            <a:ext cx="5114925" cy="1971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94312" y="5521089"/>
            <a:ext cx="1932139" cy="2826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799" y="1024399"/>
            <a:ext cx="5418993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="auto"/&gt;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ColumnDefinition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Grid.ColumnDefinitions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설정 정보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(_P):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도형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(_S):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7914" y="1153531"/>
            <a:ext cx="6096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radiorect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RadioButton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radioellipse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타원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Padding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combocolor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Orientation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="Horizontal"&gt;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(_C):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combosize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="240"/&gt;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우측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Canvas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Background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LightGray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(XAML)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4362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2947" y="515144"/>
            <a:ext cx="736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실습 </a:t>
            </a:r>
            <a:r>
              <a:rPr lang="en-US" altLang="ko-KR" sz="3600" b="1" dirty="0" smtClean="0"/>
              <a:t>: DB </a:t>
            </a:r>
            <a:r>
              <a:rPr lang="ko-KR" altLang="en-US" sz="3600" b="1" dirty="0" smtClean="0"/>
              <a:t>사용 실습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55421" y="1292441"/>
            <a:ext cx="102258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서비스 객체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: MSSQL DB </a:t>
            </a:r>
            <a:r>
              <a:rPr lang="ko-KR" altLang="en-US" dirty="0" err="1" smtClean="0"/>
              <a:t>맴버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객체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MemberService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맴버메서드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1) DB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2) </a:t>
            </a:r>
            <a:r>
              <a:rPr lang="ko-KR" altLang="en-US" dirty="0" smtClean="0"/>
              <a:t>전달된 정보로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3) </a:t>
            </a:r>
            <a:r>
              <a:rPr lang="ko-KR" altLang="en-US" dirty="0" err="1" smtClean="0"/>
              <a:t>명령객체를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전달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4) DB</a:t>
            </a:r>
            <a:r>
              <a:rPr lang="ko-KR" altLang="en-US" dirty="0" smtClean="0"/>
              <a:t>연결 해체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맴버메서드마다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연결 해제를 독립적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수행</a:t>
            </a:r>
            <a:r>
              <a:rPr lang="en-US" altLang="ko-KR" dirty="0" smtClean="0"/>
              <a:t>- </a:t>
            </a:r>
            <a:r>
              <a:rPr lang="ko-KR" altLang="en-US" u="sng" dirty="0" err="1" smtClean="0">
                <a:solidFill>
                  <a:srgbClr val="FF0000"/>
                </a:solidFill>
              </a:rPr>
              <a:t>맴버변수화</a:t>
            </a:r>
            <a:r>
              <a:rPr lang="ko-KR" altLang="en-US" u="sng" dirty="0" smtClean="0">
                <a:solidFill>
                  <a:srgbClr val="FF0000"/>
                </a:solidFill>
              </a:rPr>
              <a:t> 시키지 말아라</a:t>
            </a:r>
            <a:r>
              <a:rPr lang="en-US" altLang="ko-KR" u="sng" dirty="0" smtClean="0">
                <a:solidFill>
                  <a:srgbClr val="FF000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u="sng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“</a:t>
            </a:r>
            <a:r>
              <a:rPr lang="ko-KR" altLang="en-US" dirty="0" smtClean="0">
                <a:solidFill>
                  <a:srgbClr val="002060"/>
                </a:solidFill>
              </a:rPr>
              <a:t>서비스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객체 테스트 </a:t>
            </a:r>
            <a:r>
              <a:rPr lang="en-US" altLang="ko-KR" dirty="0" smtClean="0">
                <a:solidFill>
                  <a:srgbClr val="002060"/>
                </a:solidFill>
              </a:rPr>
              <a:t>– (</a:t>
            </a:r>
            <a:r>
              <a:rPr lang="ko-KR" altLang="en-US" dirty="0" smtClean="0">
                <a:solidFill>
                  <a:srgbClr val="002060"/>
                </a:solidFill>
              </a:rPr>
              <a:t>첫번째 </a:t>
            </a:r>
            <a:r>
              <a:rPr lang="ko-KR" altLang="en-US" dirty="0" err="1" smtClean="0">
                <a:solidFill>
                  <a:srgbClr val="002060"/>
                </a:solidFill>
              </a:rPr>
              <a:t>맴버</a:t>
            </a:r>
            <a:r>
              <a:rPr lang="ko-KR" altLang="en-US" dirty="0" smtClean="0">
                <a:solidFill>
                  <a:srgbClr val="002060"/>
                </a:solidFill>
              </a:rPr>
              <a:t> 메서드의 테스트 가능</a:t>
            </a:r>
            <a:r>
              <a:rPr lang="en-US" altLang="ko-KR" dirty="0" smtClean="0">
                <a:solidFill>
                  <a:srgbClr val="002060"/>
                </a:solidFill>
              </a:rPr>
              <a:t>)”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5421" y="5049688"/>
            <a:ext cx="473732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클라이언트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rgbClr val="002060"/>
                </a:solidFill>
              </a:rPr>
              <a:t>WinForm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프로젝트 생성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Proxy</a:t>
            </a:r>
            <a:r>
              <a:rPr lang="ko-KR" altLang="en-US" dirty="0" smtClean="0">
                <a:solidFill>
                  <a:srgbClr val="002060"/>
                </a:solidFill>
              </a:rPr>
              <a:t>객체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참조 추가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</a:rPr>
              <a:t>Proxy</a:t>
            </a:r>
            <a:r>
              <a:rPr lang="ko-KR" altLang="en-US" dirty="0" smtClean="0">
                <a:solidFill>
                  <a:srgbClr val="002060"/>
                </a:solidFill>
              </a:rPr>
              <a:t>객체 생성하고 해당 메서드를 호출 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94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WebService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02723" y="2766320"/>
            <a:ext cx="4578928" cy="3001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0454" y="2335441"/>
            <a:ext cx="189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MemberService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308231" y="3030089"/>
            <a:ext cx="4254043" cy="88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AddMember</a:t>
            </a:r>
            <a:r>
              <a:rPr lang="en-US" altLang="ko-KR" dirty="0" smtClean="0">
                <a:solidFill>
                  <a:schemeClr val="tx1"/>
                </a:solidFill>
              </a:rPr>
              <a:t>(string name,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age,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string phone)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86067" y="3296596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DataBase</a:t>
            </a:r>
            <a:r>
              <a:rPr lang="en-US" altLang="ko-KR" dirty="0" smtClean="0"/>
              <a:t>(MSSQL)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endCxn id="6" idx="2"/>
          </p:cNvCxnSpPr>
          <p:nvPr/>
        </p:nvCxnSpPr>
        <p:spPr>
          <a:xfrm>
            <a:off x="8781651" y="3665928"/>
            <a:ext cx="1104416" cy="760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088422" y="1661746"/>
            <a:ext cx="7965831" cy="476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9886067" y="3806836"/>
            <a:ext cx="1977926" cy="1239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231" y="4263780"/>
            <a:ext cx="4254043" cy="88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AddMember</a:t>
            </a:r>
            <a:r>
              <a:rPr lang="en-US" altLang="ko-KR" dirty="0">
                <a:solidFill>
                  <a:schemeClr val="tx1"/>
                </a:solidFill>
              </a:rPr>
              <a:t>(byte</a:t>
            </a:r>
            <a:r>
              <a:rPr lang="en-US" altLang="ko-KR" dirty="0" smtClean="0">
                <a:solidFill>
                  <a:schemeClr val="tx1"/>
                </a:solidFill>
              </a:rPr>
              <a:t>[] member)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591391" y="4615962"/>
            <a:ext cx="1274353" cy="89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96471" y="1661746"/>
            <a:ext cx="2787536" cy="4727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0855" y="2613245"/>
            <a:ext cx="2432538" cy="135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나이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856" y="4069114"/>
            <a:ext cx="2432538" cy="63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02723" y="1213846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XML </a:t>
            </a:r>
            <a:r>
              <a:rPr lang="en-US" altLang="ko-KR" b="1" dirty="0" err="1" smtClean="0"/>
              <a:t>WebService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6471" y="1201994"/>
            <a:ext cx="155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Client[Form]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320856" y="4802133"/>
            <a:ext cx="2432538" cy="63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endCxn id="12" idx="1"/>
          </p:cNvCxnSpPr>
          <p:nvPr/>
        </p:nvCxnSpPr>
        <p:spPr>
          <a:xfrm flipV="1">
            <a:off x="2743233" y="3471333"/>
            <a:ext cx="1564998" cy="9157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8" idx="1"/>
          </p:cNvCxnSpPr>
          <p:nvPr/>
        </p:nvCxnSpPr>
        <p:spPr>
          <a:xfrm flipV="1">
            <a:off x="2743233" y="4705024"/>
            <a:ext cx="1564998" cy="430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41340" y="508235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944104" y="5135614"/>
            <a:ext cx="21339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Member</a:t>
            </a:r>
          </a:p>
          <a:p>
            <a:r>
              <a:rPr lang="en-US" altLang="ko-KR" dirty="0" smtClean="0"/>
              <a:t>[</a:t>
            </a:r>
          </a:p>
          <a:p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70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11/24 WCF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44061" y="1090247"/>
            <a:ext cx="46775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단계적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[WCF Service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인터페이스 구현 및 서비스 객체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호스팅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[WCF Client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4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WCF Service - </a:t>
            </a:r>
            <a:r>
              <a:rPr lang="ko-KR" altLang="en-US" sz="3600" b="1" dirty="0" smtClean="0"/>
              <a:t>계약 설계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29817" y="1380392"/>
            <a:ext cx="5676792" cy="2373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54202" y="2127738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</a:t>
            </a:r>
            <a:r>
              <a:rPr lang="en-US" altLang="ko-KR" sz="1600" dirty="0" smtClean="0">
                <a:solidFill>
                  <a:schemeClr val="tx1"/>
                </a:solidFill>
              </a:rPr>
              <a:t>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817" y="1380337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354202" y="2505807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string[]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4202" y="2883876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bool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UploadPicutre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byte[]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bytePic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7" idx="6"/>
            <a:endCxn id="22" idx="1"/>
          </p:cNvCxnSpPr>
          <p:nvPr/>
        </p:nvCxnSpPr>
        <p:spPr>
          <a:xfrm flipV="1">
            <a:off x="1995055" y="2316773"/>
            <a:ext cx="1359147" cy="37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27200" y="2166535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50185" y="175107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IPicture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197275" y="4039996"/>
            <a:ext cx="3532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가 갖는 추상 메서드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</a:t>
            </a:r>
            <a:r>
              <a:rPr lang="ko-KR" altLang="en-US" dirty="0" err="1" smtClean="0"/>
              <a:t>객체명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51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Service – </a:t>
            </a:r>
            <a:r>
              <a:rPr lang="ko-KR" altLang="en-US" sz="3600" b="1" dirty="0" smtClean="0"/>
              <a:t>인터페이스 구현 및 서비스 객체 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1033027"/>
            <a:ext cx="61350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C# </a:t>
            </a:r>
            <a:r>
              <a:rPr lang="ko-KR" altLang="en-US" dirty="0" err="1" smtClean="0"/>
              <a:t>콘솔기반</a:t>
            </a:r>
            <a:r>
              <a:rPr lang="ko-KR" altLang="en-US" dirty="0" smtClean="0"/>
              <a:t> 솔루션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셋팅</a:t>
            </a:r>
            <a:r>
              <a:rPr lang="en-US" altLang="ko-KR" dirty="0" smtClean="0"/>
              <a:t>(WCF</a:t>
            </a:r>
            <a:r>
              <a:rPr lang="ko-KR" altLang="en-US" dirty="0" smtClean="0"/>
              <a:t>를 사용하는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IPicture</a:t>
            </a:r>
            <a:r>
              <a:rPr lang="en-US" altLang="ko-KR" b="1" dirty="0" smtClean="0"/>
              <a:t> 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정의</a:t>
            </a:r>
            <a:r>
              <a:rPr lang="en-US" altLang="ko-KR" dirty="0" smtClean="0"/>
              <a:t>(</a:t>
            </a:r>
            <a:r>
              <a:rPr lang="en-US" altLang="ko-KR" b="1" dirty="0" err="1" smtClean="0"/>
              <a:t>PictureService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3690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WCF Service – </a:t>
            </a:r>
            <a:r>
              <a:rPr lang="ko-KR" altLang="en-US" sz="3600" b="1" dirty="0"/>
              <a:t>인터페이스 구현 및 서비스 객체 구현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878" y="1008844"/>
            <a:ext cx="5269522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0 };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이미지 파일을 스트림 형식으로 오픈한다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.Open,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("C:\\AAA\\Image\\" +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FileMode.Open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FileShare.Read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스트림을 읽을 객체를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바이트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picReader.ReadBytes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.ToInt32(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바이트 배열을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초기값을 그냥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32940" y="79273"/>
            <a:ext cx="5665177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GetPictureList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파일이 들어있는 디렉토리에서 파일 이름들을 문자열 배열에 넣는다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.GetFiles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경로를 뺀 파일 이름만 다시 추출한다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strPicList.Length; i++)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이미지 파일 이름들을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887914" y="2771150"/>
            <a:ext cx="6096000" cy="36317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UploadPicture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주어진 이미지 파일의 이름으로 파일을 하나 만든다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@"C:\AAA\Image\"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FileMode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.Create,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FileAccess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파일에 바이너리를 넣기 위해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 생성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BinaryWriter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바이트 배열로 받은 이미지를 파일에 쓴다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picWriter.Write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파일스트림을 닫는다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writeFileStream.Close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성공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Exception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실패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30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3. WCF Service – </a:t>
            </a:r>
            <a:r>
              <a:rPr lang="ko-KR" altLang="en-US" sz="3600" b="1" dirty="0" smtClean="0"/>
              <a:t>호스팅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808206"/>
            <a:ext cx="29129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</a:t>
            </a:r>
            <a:r>
              <a:rPr lang="en-US" altLang="ko-KR" dirty="0" err="1" smtClean="0"/>
              <a:t>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구성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Main </a:t>
            </a:r>
            <a:r>
              <a:rPr lang="ko-KR" altLang="en-US" dirty="0" smtClean="0"/>
              <a:t>호스팅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96865" y="1845698"/>
            <a:ext cx="6096000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&lt;?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version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utf-8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네임스페이스명을 포함한 서비스 객체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_1124PictureService.PictureService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1111111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&lt;!--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behavirs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정의된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baseAddresses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baseAddress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http://localhost:8080/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wcf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/example/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baseAddresses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endpoint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contract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_1124PictureService.IPicture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address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       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1111111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&lt;!--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serviceMetadata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httpGetEnabled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behaviors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591802" y="1845698"/>
            <a:ext cx="5392112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Hosting3()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ServiceHost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host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ServiceHost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host.Open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"Press Any key to stop the service"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"address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"http://localhost:8080/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wcf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/example/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.ReadKey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Hosting3();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7197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Service – </a:t>
            </a:r>
            <a:r>
              <a:rPr lang="ko-KR" altLang="en-US" sz="3600" b="1" dirty="0"/>
              <a:t>호스팅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1033027"/>
            <a:ext cx="515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….  WCF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가 동작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156" y="1679358"/>
            <a:ext cx="7677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30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18" y="1033027"/>
            <a:ext cx="40623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C# Form</a:t>
            </a:r>
            <a:r>
              <a:rPr lang="ko-KR" altLang="en-US" dirty="0" smtClean="0"/>
              <a:t>기반 솔루션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프록시객체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참조 추가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적절하게 서비스 객체를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9930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- Form</a:t>
            </a:r>
            <a:r>
              <a:rPr lang="ko-KR" altLang="en-US" sz="3600" b="1" dirty="0" smtClean="0"/>
              <a:t>구성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29" y="1237708"/>
            <a:ext cx="9153525" cy="4391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54723" y="3248554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PictureBox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94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6922" y="3314698"/>
            <a:ext cx="8572499" cy="3323491"/>
            <a:chOff x="167054" y="1213338"/>
            <a:chExt cx="11711354" cy="5380892"/>
          </a:xfrm>
        </p:grpSpPr>
        <p:sp>
          <p:nvSpPr>
            <p:cNvPr id="4" name="직사각형 3"/>
            <p:cNvSpPr/>
            <p:nvPr/>
          </p:nvSpPr>
          <p:spPr>
            <a:xfrm>
              <a:off x="272562" y="1213338"/>
              <a:ext cx="11605846" cy="5380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92" y="1336432"/>
              <a:ext cx="11306908" cy="5046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81805" y="1336432"/>
              <a:ext cx="7776795" cy="50467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Canvas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1692" y="2224457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도형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1692" y="1784841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28749" y="1784841"/>
              <a:ext cx="1077061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4940" y="1784841"/>
              <a:ext cx="1217738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92" y="2664073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색상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C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28749" y="2664073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3571877" y="2703637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49" y="2303586"/>
              <a:ext cx="197830" cy="167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587137" y="2316776"/>
              <a:ext cx="197830" cy="1670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44113" y="2198052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사각형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84967" y="220462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smtClean="0"/>
                <a:t>타원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1692" y="3174028"/>
              <a:ext cx="958363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크기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u="sng" dirty="0" smtClean="0">
                  <a:solidFill>
                    <a:schemeClr val="tx1"/>
                  </a:solidFill>
                </a:rPr>
                <a:t>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28749" y="3174028"/>
              <a:ext cx="2373929" cy="3165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566431" y="3213592"/>
              <a:ext cx="180243" cy="23739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1514" y="2672818"/>
              <a:ext cx="1459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색상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srgbClr val="FF0000"/>
                  </a:solidFill>
                </a:rPr>
                <a:t>enum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8749" y="3160838"/>
              <a:ext cx="2081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25 50 100 150 200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7054" y="1345225"/>
              <a:ext cx="1558408" cy="316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설정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413470" y="1028602"/>
            <a:ext cx="26276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좌표  </a:t>
            </a:r>
            <a:r>
              <a:rPr lang="en-US" altLang="ko-KR" dirty="0" smtClean="0"/>
              <a:t>Point </a:t>
            </a:r>
            <a:r>
              <a:rPr lang="en-US" altLang="ko-KR" dirty="0" err="1" smtClean="0"/>
              <a:t>pt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도형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type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색상  </a:t>
            </a:r>
            <a:r>
              <a:rPr lang="en-US" altLang="ko-KR" dirty="0" smtClean="0"/>
              <a:t>Color col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크기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size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6175" y="2777075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-24776" y="379799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857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ko-KR" altLang="en-US" sz="3600" b="1" dirty="0" smtClean="0"/>
              <a:t>리스트 가져오기 </a:t>
            </a:r>
            <a:r>
              <a:rPr lang="ko-KR" altLang="en-US" sz="3600" b="1" dirty="0" err="1" smtClean="0"/>
              <a:t>버튼핸들러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1663" y="1072805"/>
            <a:ext cx="6096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가져오기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파일의 목록을 가져오는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메소드를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호출해서 문자열 배열에 저장한다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pic.GetPictureList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바인딩코드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listBox1.DataSource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strPicList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947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ko-KR" altLang="en-US" sz="3600" b="1" dirty="0" smtClean="0"/>
              <a:t>리스트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박스 더블클릭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85093" y="914543"/>
            <a:ext cx="60960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이미지파일명 추가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85093" y="2909815"/>
            <a:ext cx="10105292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listBox1.SelectedItem.ToString();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가져오기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.FromStream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MemoryStream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pic.GetPicture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1.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크기와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창크기를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맞춘다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0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ClientSize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picImage.Size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//2.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타이틀바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 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제공받은 그림파일을 보여주는 클라이언트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Invalidate();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61915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en-US" altLang="ko-KR" sz="3600" b="1" dirty="0" err="1" smtClean="0"/>
              <a:t>OnPaint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96" y="1068032"/>
            <a:ext cx="7998565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이미지파일명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출력하기 위한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이미지객체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5096" y="4628834"/>
            <a:ext cx="60960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Form1_Paint(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화면에 그린다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g.DrawImage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ClientRectangle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pictureBox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pictureBox1.Image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3479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– </a:t>
            </a:r>
            <a:r>
              <a:rPr lang="ko-KR" altLang="en-US" sz="3600" b="1" dirty="0" smtClean="0"/>
              <a:t>클라이언트에서 수신 이미지 크기 조정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76400" y="1883292"/>
            <a:ext cx="6852138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&lt;?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version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utf-8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BasicHttpBinding_IPicture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maxReceivedMessageSize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2147483647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endpoint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address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http://localhost:8080/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wcf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/example/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pictureservice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BasicHttpBinding_IPicture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contract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ServiceReference1.IPicture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BasicHttpBinding_IPicture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system.serviceModel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configuration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5120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- Form</a:t>
            </a:r>
            <a:r>
              <a:rPr lang="ko-KR" altLang="en-US" sz="3600" b="1" dirty="0" smtClean="0"/>
              <a:t>구성 </a:t>
            </a:r>
            <a:r>
              <a:rPr lang="en-US" altLang="ko-KR" sz="3600" b="1" dirty="0" smtClean="0"/>
              <a:t>Upload</a:t>
            </a:r>
            <a:r>
              <a:rPr lang="ko-KR" altLang="en-US" sz="3600" b="1" dirty="0" smtClean="0"/>
              <a:t>기능 추가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4723" y="3248554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PictureBox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157287"/>
            <a:ext cx="9163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9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2. WCF Client - Form</a:t>
            </a:r>
            <a:r>
              <a:rPr lang="ko-KR" altLang="en-US" sz="3600" b="1" dirty="0" smtClean="0"/>
              <a:t>구성 </a:t>
            </a:r>
            <a:r>
              <a:rPr lang="en-US" altLang="ko-KR" sz="3600" b="1" dirty="0" smtClean="0"/>
              <a:t>Upload</a:t>
            </a:r>
            <a:r>
              <a:rPr lang="ko-KR" altLang="en-US" sz="3600" b="1" dirty="0" smtClean="0"/>
              <a:t>기능 추가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5285" y="716669"/>
            <a:ext cx="94107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PictureClient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//&lt;========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이미지파일명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파일을 출력하기 위한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picImage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//&lt;===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이미지객체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//&lt;== Upload stream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43254" y="2678790"/>
            <a:ext cx="5339861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파일 불러오기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파일열기대화상자를 생성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확장자를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제한한다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dlg.Filter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그림파일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(*.bmp;*.jpg;*.gif;*.jpeg;*.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;*.tiff)|*.bmp;*.jpg;*.gif;*.jpeg;*.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;*.tiff)"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dlg.RestoreDirectory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디렉토리를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저장해놓는다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OK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버튼을 누르면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dlg.ShowDialog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dlg.OpenFile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 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dlg.FileName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textBox1.Text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textBox2.Text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fi.FullName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                   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107723" y="3328324"/>
            <a:ext cx="527831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//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업로드 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BinaryReader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picReader.ReadBytes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.ToInt32(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서비스 요청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pic.UploadPicutre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bytePic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성공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업로드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readStream.Close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3916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11/24 </a:t>
            </a:r>
            <a:r>
              <a:rPr lang="en-US" altLang="ko-KR" sz="3600" b="1" dirty="0" err="1" smtClean="0"/>
              <a:t>DataContract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198" y="1672687"/>
            <a:ext cx="934036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DataContract</a:t>
            </a:r>
            <a:r>
              <a:rPr lang="en-US" altLang="ko-KR" sz="1600" dirty="0" smtClean="0"/>
              <a:t> (Namespace="http://RuAAService.co.kr/Product", Name="</a:t>
            </a:r>
            <a:r>
              <a:rPr lang="en-US" altLang="ko-KR" sz="1600" dirty="0" err="1" smtClean="0"/>
              <a:t>ProductInfo</a:t>
            </a:r>
            <a:r>
              <a:rPr lang="en-US" altLang="ko-KR" sz="1600" dirty="0" smtClean="0"/>
              <a:t>")]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public class Product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{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(Name = "ID", Order = 1,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ProductId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(Name = "Name", Order = 2,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string </a:t>
            </a:r>
            <a:r>
              <a:rPr lang="en-US" altLang="ko-KR" sz="1600" dirty="0" err="1" smtClean="0"/>
              <a:t>ProductName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(Order = 3)]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string Company;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(Name = "Value", Order = 4,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double Price;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 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[</a:t>
            </a:r>
            <a:r>
              <a:rPr lang="en-US" altLang="ko-KR" sz="1600" dirty="0" err="1" smtClean="0"/>
              <a:t>DataMember</a:t>
            </a:r>
            <a:r>
              <a:rPr lang="en-US" altLang="ko-KR" sz="1600" dirty="0" smtClean="0"/>
              <a:t>(Order = 5, </a:t>
            </a:r>
            <a:r>
              <a:rPr lang="en-US" altLang="ko-KR" sz="1600" dirty="0" err="1" smtClean="0"/>
              <a:t>IsRequired</a:t>
            </a:r>
            <a:r>
              <a:rPr lang="en-US" altLang="ko-KR" sz="1600" dirty="0" smtClean="0"/>
              <a:t> = true)]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    public </a:t>
            </a:r>
            <a:r>
              <a:rPr lang="en-US" altLang="ko-KR" sz="1600" dirty="0" err="1" smtClean="0"/>
              <a:t>DateTime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CreateDate</a:t>
            </a:r>
            <a:r>
              <a:rPr lang="en-US" altLang="ko-KR" sz="1600" dirty="0" smtClean="0"/>
              <a:t>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5097" y="914542"/>
            <a:ext cx="10214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using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System.ServiceModel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kern="0" dirty="0">
                <a:solidFill>
                  <a:srgbClr val="0000FF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using</a:t>
            </a:r>
            <a:r>
              <a:rPr lang="en-US" altLang="ko-KR" kern="0" dirty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System.Runtime.Serialization</a:t>
            </a:r>
            <a:r>
              <a:rPr lang="en-US" altLang="ko-KR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;  //</a:t>
            </a:r>
            <a:r>
              <a:rPr lang="ko-KR" altLang="en-US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동일한</a:t>
            </a:r>
            <a:r>
              <a:rPr lang="en-US" altLang="ko-KR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이름의 어셈블리 추가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17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11/24 </a:t>
            </a:r>
            <a:r>
              <a:rPr lang="ko-KR" altLang="en-US" sz="3600" b="1" dirty="0" smtClean="0"/>
              <a:t>실습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미션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1195" y="914543"/>
            <a:ext cx="724749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 smtClean="0">
                <a:solidFill>
                  <a:srgbClr val="FF0000"/>
                </a:solidFill>
              </a:rPr>
              <a:t>DataContract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까지 활용한 서비스 객체 구성 및 클라이언트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API </a:t>
            </a:r>
            <a:r>
              <a:rPr lang="ko-KR" altLang="en-US" dirty="0" smtClean="0"/>
              <a:t>결과물을 </a:t>
            </a:r>
            <a:r>
              <a:rPr lang="en-US" altLang="ko-KR" dirty="0" smtClean="0"/>
              <a:t>Service &amp; Client </a:t>
            </a:r>
            <a:r>
              <a:rPr lang="ko-KR" altLang="en-US" dirty="0" smtClean="0"/>
              <a:t>구분 작성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정보를 갖고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OPEN API</a:t>
            </a:r>
            <a:r>
              <a:rPr lang="ko-KR" altLang="en-US" dirty="0" smtClean="0"/>
              <a:t>로 접근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3. </a:t>
            </a:r>
            <a:r>
              <a:rPr lang="ko-KR" altLang="en-US" dirty="0" smtClean="0"/>
              <a:t>클라이언트가 보낸 문자열을 수신하고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OPENAPI</a:t>
            </a:r>
            <a:r>
              <a:rPr lang="ko-KR" altLang="en-US" dirty="0" smtClean="0"/>
              <a:t>로 변환된 결과값을 얻는다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 요청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1. </a:t>
            </a:r>
            <a:r>
              <a:rPr lang="ko-KR" altLang="en-US" dirty="0" smtClean="0"/>
              <a:t>사용자로부터 문자열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2. </a:t>
            </a:r>
            <a:r>
              <a:rPr lang="ko-KR" altLang="en-US" dirty="0" smtClean="0"/>
              <a:t>입력한 문자열을 서버에 전송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3. </a:t>
            </a:r>
            <a:r>
              <a:rPr lang="ko-KR" altLang="en-US" dirty="0" smtClean="0"/>
              <a:t>번역 결과를 반환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4.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결과물을 </a:t>
            </a:r>
            <a:r>
              <a:rPr lang="en-US" altLang="ko-KR" dirty="0" err="1" smtClean="0"/>
              <a:t>DataContract</a:t>
            </a:r>
            <a:r>
              <a:rPr lang="ko-KR" altLang="en-US" dirty="0" smtClean="0"/>
              <a:t>로 변경해서 작성</a:t>
            </a:r>
            <a:r>
              <a:rPr lang="en-US" altLang="ko-KR" dirty="0" smtClean="0"/>
              <a:t>….(30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재도전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088923" y="1714643"/>
            <a:ext cx="3894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카톡</a:t>
            </a:r>
            <a:r>
              <a:rPr lang="ko-KR" altLang="en-US" dirty="0" smtClean="0"/>
              <a:t> 제출 내용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설계도</a:t>
            </a:r>
            <a:r>
              <a:rPr lang="en-US" altLang="ko-KR" dirty="0" smtClean="0"/>
              <a:t>(ppt43)</a:t>
            </a:r>
          </a:p>
          <a:p>
            <a:r>
              <a:rPr lang="en-US" altLang="ko-KR" dirty="0" smtClean="0"/>
              <a:t>     1)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서비스객체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2) </a:t>
            </a:r>
            <a:r>
              <a:rPr lang="ko-KR" altLang="en-US" dirty="0" err="1" smtClean="0"/>
              <a:t>데이터계약</a:t>
            </a:r>
            <a:r>
              <a:rPr lang="ko-KR" altLang="en-US" dirty="0" smtClean="0"/>
              <a:t> 클래스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구현 결과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7521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11/25 </a:t>
            </a:r>
            <a:r>
              <a:rPr lang="ko-KR" altLang="en-US" sz="3600" b="1" dirty="0" smtClean="0"/>
              <a:t>이중계약</a:t>
            </a:r>
            <a:r>
              <a:rPr lang="en-US" altLang="ko-KR" sz="3600" b="1" dirty="0" smtClean="0"/>
              <a:t>[</a:t>
            </a:r>
            <a:r>
              <a:rPr lang="ko-KR" altLang="en-US" sz="3600" b="1" dirty="0" smtClean="0"/>
              <a:t>인터페이스를 </a:t>
            </a:r>
            <a:r>
              <a:rPr lang="en-US" altLang="ko-KR" sz="3600" b="1" dirty="0" smtClean="0"/>
              <a:t>2</a:t>
            </a:r>
            <a:r>
              <a:rPr lang="ko-KR" altLang="en-US" sz="3600" b="1" dirty="0" smtClean="0"/>
              <a:t>중으로 계약하겠다</a:t>
            </a:r>
            <a:r>
              <a:rPr lang="en-US" altLang="ko-KR" sz="3600" b="1" dirty="0" smtClean="0"/>
              <a:t>]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7080848" y="1714500"/>
            <a:ext cx="3663352" cy="4246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80848" y="1345168"/>
            <a:ext cx="96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Service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82017" y="1714500"/>
            <a:ext cx="2432429" cy="3130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82017" y="1345168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Client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14446" y="2338860"/>
            <a:ext cx="2866402" cy="17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16322" y="1855150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16322" y="2505781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단방향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214446" y="3925570"/>
            <a:ext cx="2866402" cy="132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416322" y="3486056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이중계약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180174" y="1916738"/>
            <a:ext cx="3414557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function(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, char)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80174" y="2294807"/>
            <a:ext cx="3414557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void function1(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6" idx="1"/>
          </p:cNvCxnSpPr>
          <p:nvPr/>
        </p:nvCxnSpPr>
        <p:spPr>
          <a:xfrm flipV="1">
            <a:off x="6734908" y="2105773"/>
            <a:ext cx="445266" cy="438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467053" y="1951810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80174" y="3987312"/>
            <a:ext cx="3414557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function(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, char)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endCxn id="22" idx="1"/>
          </p:cNvCxnSpPr>
          <p:nvPr/>
        </p:nvCxnSpPr>
        <p:spPr>
          <a:xfrm flipV="1">
            <a:off x="6734908" y="4176347"/>
            <a:ext cx="445266" cy="438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6467053" y="4022384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41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WCF Service - </a:t>
            </a:r>
            <a:r>
              <a:rPr lang="ko-KR" altLang="en-US" sz="3600" b="1" dirty="0" smtClean="0"/>
              <a:t>계약 설계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29817" y="1380392"/>
            <a:ext cx="5676792" cy="2373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54202" y="2127738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</a:t>
            </a:r>
            <a:r>
              <a:rPr lang="en-US" altLang="ko-KR" sz="1600" dirty="0" smtClean="0">
                <a:solidFill>
                  <a:schemeClr val="tx1"/>
                </a:solidFill>
              </a:rPr>
              <a:t>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9817" y="1380337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3354202" y="2505807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string[]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4202" y="2883876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bool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UploadPicutre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byte[]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bytePic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7" idx="6"/>
            <a:endCxn id="22" idx="1"/>
          </p:cNvCxnSpPr>
          <p:nvPr/>
        </p:nvCxnSpPr>
        <p:spPr>
          <a:xfrm flipV="1">
            <a:off x="1995055" y="2316773"/>
            <a:ext cx="1359147" cy="37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727200" y="2166535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50185" y="175107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IPicture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3197275" y="4039996"/>
            <a:ext cx="3532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가 갖는 추상 메서드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</a:t>
            </a:r>
            <a:r>
              <a:rPr lang="ko-KR" altLang="en-US" dirty="0" err="1" smtClean="0"/>
              <a:t>객체명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41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387093" y="868676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ShapeData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71913" y="1335554"/>
            <a:ext cx="5285643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INotifyPropertyChanged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PropertyChangedEventHandler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#region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Property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b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  </a:t>
            </a:r>
            <a:r>
              <a:rPr lang="nb-NO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0 : R, 1 : E</a:t>
            </a:r>
            <a:endParaRPr lang="nb-NO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type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"Type"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5887914" y="1218688"/>
            <a:ext cx="6096000" cy="486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col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"Col"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 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size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PropertyChangedEventArgs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"Size"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endregion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Type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Col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: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Size;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6600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* </a:t>
            </a:r>
            <a:r>
              <a:rPr lang="ko-KR" altLang="en-US" sz="3600" b="1" dirty="0" smtClean="0"/>
              <a:t>이중계약 실습 </a:t>
            </a:r>
            <a:r>
              <a:rPr lang="en-US" altLang="ko-KR" sz="3600" b="1" dirty="0" smtClean="0"/>
              <a:t>: </a:t>
            </a:r>
            <a:r>
              <a:rPr lang="ko-KR" altLang="en-US" sz="3600" b="1" dirty="0" smtClean="0"/>
              <a:t>서비스 객체 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63418" y="914543"/>
            <a:ext cx="51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7572" y="1220266"/>
            <a:ext cx="432041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기본 인터페이스를 정의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Callback </a:t>
            </a:r>
            <a:r>
              <a:rPr lang="ko-KR" altLang="en-US" dirty="0" smtClean="0"/>
              <a:t>인터페이스를 정의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기본 인터페이스에 이중 계약을 채결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87571" y="3078374"/>
            <a:ext cx="5867247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서비스 객체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인터페이스를 상속 받아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맴버</a:t>
            </a:r>
            <a:r>
              <a:rPr lang="ko-KR" altLang="en-US" dirty="0" smtClean="0"/>
              <a:t> 필드로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인터페이스 변수를 선언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객체를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필요에 의해서 </a:t>
            </a:r>
            <a:r>
              <a:rPr lang="en-US" altLang="ko-KR" dirty="0" smtClean="0"/>
              <a:t>Callback </a:t>
            </a:r>
            <a:r>
              <a:rPr lang="ko-KR" altLang="en-US" dirty="0" smtClean="0"/>
              <a:t>인터페이스의 메서드를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5130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11/25 WCF 1</a:t>
            </a:r>
            <a:r>
              <a:rPr lang="ko-KR" altLang="en-US" sz="3600" b="1" dirty="0" smtClean="0"/>
              <a:t>대</a:t>
            </a:r>
            <a:r>
              <a:rPr lang="en-US" altLang="ko-KR" sz="3600" b="1" dirty="0" smtClean="0"/>
              <a:t>1 </a:t>
            </a:r>
            <a:r>
              <a:rPr lang="ko-KR" altLang="en-US" sz="3600" b="1" dirty="0" smtClean="0"/>
              <a:t>채팅 프로그램 구현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44061" y="1090247"/>
            <a:ext cx="46775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단계적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[WCF Service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계약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인터페이스 구현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계약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서비스 </a:t>
            </a:r>
            <a:r>
              <a:rPr lang="ko-KR" altLang="en-US" dirty="0" smtClean="0"/>
              <a:t>객체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호스팅 코드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[WCF Client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Proxy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39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11/25 WCF 1</a:t>
            </a:r>
            <a:r>
              <a:rPr lang="ko-KR" altLang="en-US" sz="3600" b="1" dirty="0" smtClean="0"/>
              <a:t>대</a:t>
            </a:r>
            <a:r>
              <a:rPr lang="en-US" altLang="ko-KR" sz="3600" b="1" dirty="0" smtClean="0"/>
              <a:t>1 </a:t>
            </a:r>
            <a:r>
              <a:rPr lang="ko-KR" altLang="en-US" sz="3600" b="1" dirty="0" smtClean="0"/>
              <a:t>채팅 프로그램 구현</a:t>
            </a:r>
            <a:endParaRPr lang="ko-KR" altLang="en-US" sz="3600" b="1" dirty="0"/>
          </a:p>
        </p:txBody>
      </p:sp>
      <p:sp>
        <p:nvSpPr>
          <p:cNvPr id="15" name="직사각형 14"/>
          <p:cNvSpPr/>
          <p:nvPr/>
        </p:nvSpPr>
        <p:spPr>
          <a:xfrm>
            <a:off x="8581291" y="1705707"/>
            <a:ext cx="2655279" cy="3938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81291" y="1318790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ChatService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51337" y="1688123"/>
            <a:ext cx="5404340" cy="402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9791" y="1216185"/>
            <a:ext cx="25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ChatClient</a:t>
            </a:r>
            <a:r>
              <a:rPr lang="en-US" altLang="ko-KR" b="1" dirty="0" smtClean="0"/>
              <a:t> [</a:t>
            </a:r>
            <a:r>
              <a:rPr lang="en-US" altLang="ko-KR" b="1" dirty="0" err="1" smtClean="0"/>
              <a:t>WinForm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692023" y="2230315"/>
            <a:ext cx="4908676" cy="2499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56501" y="5099595"/>
            <a:ext cx="3481392" cy="39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440114" y="5099595"/>
            <a:ext cx="1160585" cy="398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75848" y="1821263"/>
            <a:ext cx="1996777" cy="263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6501" y="175837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대화명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5275399" y="3833446"/>
            <a:ext cx="3235555" cy="14390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266429" y="4831320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대화명</a:t>
            </a:r>
            <a:r>
              <a:rPr lang="en-US" altLang="ko-KR" dirty="0" smtClean="0"/>
              <a:t>  + MSG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6501" y="5099595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MSG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3153507" y="2540977"/>
            <a:ext cx="5278998" cy="7502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8639" y="2312375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대화명</a:t>
            </a:r>
            <a:r>
              <a:rPr lang="en-US" altLang="ko-KR" dirty="0" smtClean="0"/>
              <a:t>  + MSG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852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WCF Service - </a:t>
            </a:r>
            <a:r>
              <a:rPr lang="ko-KR" altLang="en-US" sz="3600" b="1" dirty="0" smtClean="0"/>
              <a:t>계약 설계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131278" y="1960685"/>
            <a:ext cx="5676792" cy="2373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255663" y="2708031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</a:t>
            </a:r>
            <a:r>
              <a:rPr lang="en-US" altLang="ko-KR" sz="1600" dirty="0" smtClean="0">
                <a:solidFill>
                  <a:schemeClr val="tx1"/>
                </a:solidFill>
              </a:rPr>
              <a:t>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278" y="1960630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PictureService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6255663" y="3086100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string[]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GetPictureList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55663" y="3464169"/>
            <a:ext cx="5156752" cy="378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bool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UploadPicutre</a:t>
            </a:r>
            <a:r>
              <a:rPr lang="en-US" altLang="ko-KR" sz="1600" dirty="0" smtClean="0">
                <a:solidFill>
                  <a:schemeClr val="tx1"/>
                </a:solidFill>
              </a:rPr>
              <a:t>(string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strFileName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byte[]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bytePic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7" idx="6"/>
            <a:endCxn id="22" idx="1"/>
          </p:cNvCxnSpPr>
          <p:nvPr/>
        </p:nvCxnSpPr>
        <p:spPr>
          <a:xfrm flipV="1">
            <a:off x="4896516" y="2897066"/>
            <a:ext cx="1359147" cy="372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628661" y="2746828"/>
            <a:ext cx="267855" cy="307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51646" y="2331363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IPicture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6098736" y="4620289"/>
            <a:ext cx="3532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Interface</a:t>
            </a:r>
            <a:r>
              <a:rPr lang="ko-KR" altLang="en-US" dirty="0" smtClean="0"/>
              <a:t>가 갖는 추상 메서드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서비스 </a:t>
            </a:r>
            <a:r>
              <a:rPr lang="ko-KR" altLang="en-US" dirty="0" err="1" smtClean="0"/>
              <a:t>객체명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14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11/18 </a:t>
            </a:r>
            <a:r>
              <a:rPr lang="ko-KR" altLang="en-US" sz="3600" b="1" dirty="0" smtClean="0"/>
              <a:t>데이터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바인딩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데이터 정의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46" name="직사각형 45"/>
          <p:cNvSpPr/>
          <p:nvPr/>
        </p:nvSpPr>
        <p:spPr>
          <a:xfrm>
            <a:off x="224882" y="1180854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정적리소스로 데이터 객체 생성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24882" y="3136751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생성된 데이터 객체와 바인딩 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6154" y="1929038"/>
            <a:ext cx="105449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ShapeData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="shape"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="100,200"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="Beige"</a:t>
            </a:r>
            <a:r>
              <a:rPr lang="en-US" altLang="ko-KR" sz="14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="25"/&gt;</a:t>
            </a:r>
            <a:endParaRPr lang="en-US" altLang="ko-KR" sz="14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Window.Resources</a:t>
            </a:r>
            <a:r>
              <a:rPr lang="en-US" altLang="ko-KR" sz="14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86154" y="3534614"/>
            <a:ext cx="10952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StackPanel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Grid.Column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DataContext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StaticResource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shape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}"&gt;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4882" y="4368131"/>
            <a:ext cx="512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속성과 속성을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속성과 컨트롤 속성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1661" y="4885482"/>
            <a:ext cx="11098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Pt.X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="pointy"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="{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Binding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Pt.Y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Margin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</a:t>
            </a:r>
            <a:r>
              <a:rPr lang="en-US" altLang="ko-KR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="120"/&gt;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202223" y="1098982"/>
            <a:ext cx="11079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계좌등록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310219" y="1098982"/>
            <a:ext cx="133882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계좌입출금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649047" y="1098982"/>
            <a:ext cx="15696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거래정보보기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33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0338"/>
            <a:ext cx="1198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11/19 </a:t>
            </a:r>
            <a:r>
              <a:rPr lang="ko-KR" altLang="en-US" sz="3600" b="1" dirty="0" smtClean="0"/>
              <a:t>실습</a:t>
            </a:r>
            <a:endParaRPr lang="ko-KR" altLang="en-US" sz="3600" b="1" dirty="0"/>
          </a:p>
        </p:txBody>
      </p:sp>
      <p:sp>
        <p:nvSpPr>
          <p:cNvPr id="25" name="직사각형 24"/>
          <p:cNvSpPr/>
          <p:nvPr/>
        </p:nvSpPr>
        <p:spPr>
          <a:xfrm>
            <a:off x="202223" y="1468314"/>
            <a:ext cx="11781691" cy="511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202223" y="1098982"/>
            <a:ext cx="11079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계좌등록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3671" y="1771688"/>
            <a:ext cx="40064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계좌번호 </a:t>
            </a:r>
            <a:r>
              <a:rPr lang="en-US" altLang="ko-KR" dirty="0" smtClean="0"/>
              <a:t>:      </a:t>
            </a:r>
            <a:r>
              <a:rPr lang="en-US" altLang="ko-KR" dirty="0" smtClean="0">
                <a:solidFill>
                  <a:srgbClr val="FFC000"/>
                </a:solidFill>
              </a:rPr>
              <a:t>[</a:t>
            </a:r>
            <a:r>
              <a:rPr lang="ko-KR" altLang="en-US" dirty="0" smtClean="0">
                <a:solidFill>
                  <a:srgbClr val="FFC000"/>
                </a:solidFill>
              </a:rPr>
              <a:t>계좌번호 자동 발급</a:t>
            </a:r>
            <a:r>
              <a:rPr lang="en-US" altLang="ko-KR" dirty="0" smtClean="0">
                <a:solidFill>
                  <a:srgbClr val="FFC000"/>
                </a:solidFill>
              </a:rPr>
              <a:t>]</a:t>
            </a:r>
          </a:p>
          <a:p>
            <a:r>
              <a:rPr lang="ko-KR" altLang="en-US" dirty="0" smtClean="0"/>
              <a:t>고객명   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입금액   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C000"/>
                </a:solidFill>
              </a:rPr>
              <a:t>[</a:t>
            </a:r>
            <a:r>
              <a:rPr lang="ko-KR" altLang="en-US" dirty="0" smtClean="0">
                <a:solidFill>
                  <a:srgbClr val="FFC000"/>
                </a:solidFill>
              </a:rPr>
              <a:t>저장</a:t>
            </a:r>
            <a:r>
              <a:rPr lang="en-US" altLang="ko-KR" dirty="0" smtClean="0">
                <a:solidFill>
                  <a:srgbClr val="FFC000"/>
                </a:solidFill>
              </a:rPr>
              <a:t>]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1649" y="1763078"/>
            <a:ext cx="400644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[Label] </a:t>
            </a:r>
            <a:r>
              <a:rPr lang="ko-KR" altLang="en-US" dirty="0" smtClean="0"/>
              <a:t>결과물 보여주는 곳</a:t>
            </a:r>
            <a:endParaRPr lang="en-US" altLang="ko-KR" dirty="0" smtClean="0"/>
          </a:p>
          <a:p>
            <a:r>
              <a:rPr lang="ko-KR" altLang="en-US" dirty="0" smtClean="0"/>
              <a:t>다음과 같이 계좌가 생성되었습니다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계좌번호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고객명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입금액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발급일자 </a:t>
            </a:r>
            <a:r>
              <a:rPr lang="en-US" altLang="ko-KR" dirty="0" smtClean="0"/>
              <a:t>: </a:t>
            </a:r>
          </a:p>
          <a:p>
            <a:r>
              <a:rPr lang="ko-KR" altLang="en-US" dirty="0" err="1" smtClean="0"/>
              <a:t>발급시간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28564" y="650711"/>
            <a:ext cx="31711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엑셀파일에서 불러오기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54116" y="644189"/>
            <a:ext cx="31711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엑셀파일에</a:t>
            </a:r>
            <a:r>
              <a:rPr lang="ko-KR" altLang="en-US" dirty="0" smtClean="0"/>
              <a:t> 저장하기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4220</Words>
  <Application>Microsoft Office PowerPoint</Application>
  <PresentationFormat>와이드스크린</PresentationFormat>
  <Paragraphs>1076</Paragraphs>
  <Slides>63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8" baseType="lpstr">
      <vt:lpstr>돋움체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</cp:revision>
  <dcterms:created xsi:type="dcterms:W3CDTF">2020-11-17T23:56:03Z</dcterms:created>
  <dcterms:modified xsi:type="dcterms:W3CDTF">2020-11-25T04:37:46Z</dcterms:modified>
</cp:coreProperties>
</file>