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  <a:cs typeface="+mj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6762-F844-4F58-B775-1BE6632DDBC1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FE0-40FC-4398-817F-8DAD2D650B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6762-F844-4F58-B775-1BE6632DDBC1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FE0-40FC-4398-817F-8DAD2D650B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6762-F844-4F58-B775-1BE6632DDBC1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FE0-40FC-4398-817F-8DAD2D650B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6762-F844-4F58-B775-1BE6632DDBC1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FE0-40FC-4398-817F-8DAD2D650B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6762-F844-4F58-B775-1BE6632DDBC1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FE0-40FC-4398-817F-8DAD2D650B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6762-F844-4F58-B775-1BE6632DDBC1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FE0-40FC-4398-817F-8DAD2D650B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6762-F844-4F58-B775-1BE6632DDBC1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FE0-40FC-4398-817F-8DAD2D650B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6762-F844-4F58-B775-1BE6632DDBC1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FE0-40FC-4398-817F-8DAD2D650B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6762-F844-4F58-B775-1BE6632DDBC1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FE0-40FC-4398-817F-8DAD2D650B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6762-F844-4F58-B775-1BE6632DDBC1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FE0-40FC-4398-817F-8DAD2D650B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6762-F844-4F58-B775-1BE6632DDBC1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1D9FE0-40FC-4398-817F-8DAD2D650B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EF6762-F844-4F58-B775-1BE6632DDBC1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1D9FE0-40FC-4398-817F-8DAD2D650B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HY목각파임B" pitchFamily="18" charset="-127"/>
          <a:ea typeface="HY목각파임B" pitchFamily="18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HY엽서M" pitchFamily="18" charset="-127"/>
          <a:ea typeface="HY엽서M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HY엽서M" pitchFamily="18" charset="-127"/>
          <a:ea typeface="HY엽서M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HY엽서M" pitchFamily="18" charset="-127"/>
          <a:ea typeface="HY엽서M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HY엽서M" pitchFamily="18" charset="-127"/>
          <a:ea typeface="HY엽서M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HY엽서M" pitchFamily="18" charset="-127"/>
          <a:ea typeface="HY엽서M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con.daumcdn.net/w/c/10/12/37691415937798319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31</a:t>
            </a:r>
            <a:r>
              <a:rPr lang="ko-KR" altLang="en-US" sz="4400" dirty="0" smtClean="0"/>
              <a:t>장 비트맵 </a:t>
            </a:r>
            <a:r>
              <a:rPr lang="en-US" altLang="ko-KR" sz="4400" dirty="0" smtClean="0"/>
              <a:t>/ </a:t>
            </a:r>
            <a:r>
              <a:rPr lang="ko-KR" altLang="en-US" sz="4400" dirty="0" smtClean="0"/>
              <a:t>브러시 </a:t>
            </a:r>
            <a:r>
              <a:rPr lang="en-US" altLang="ko-KR" sz="4400" dirty="0" smtClean="0"/>
              <a:t>/ </a:t>
            </a:r>
            <a:r>
              <a:rPr lang="ko-KR" altLang="en-US" sz="4400" dirty="0" smtClean="0"/>
              <a:t>드로잉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WPF</a:t>
            </a:r>
            <a:r>
              <a:rPr lang="ko-KR" altLang="en-US" dirty="0" smtClean="0"/>
              <a:t>에서의 비트맵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브러시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드로잉 활용하기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412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err="1" smtClean="0"/>
              <a:t>래스터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벡</a:t>
            </a:r>
            <a:r>
              <a:rPr lang="ko-KR" altLang="en-US" dirty="0" smtClean="0"/>
              <a:t>터 </a:t>
            </a:r>
            <a:r>
              <a:rPr lang="ko-KR" altLang="en-US" dirty="0" smtClean="0"/>
              <a:t>그래픽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12776"/>
            <a:ext cx="3970784" cy="3168352"/>
          </a:xfrm>
        </p:spPr>
        <p:txBody>
          <a:bodyPr/>
          <a:lstStyle/>
          <a:p>
            <a:r>
              <a:rPr lang="ko-KR" altLang="en-US" dirty="0" err="1" smtClean="0"/>
              <a:t>래스터</a:t>
            </a:r>
            <a:r>
              <a:rPr lang="ko-KR" altLang="en-US" dirty="0" smtClean="0"/>
              <a:t> 그래픽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실제 그래픽 이미지를 </a:t>
            </a:r>
            <a:r>
              <a:rPr lang="ko-KR" altLang="en-US" sz="2000" dirty="0" err="1" smtClean="0"/>
              <a:t>인코딩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주로 비트맵을 다룸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대표적인 클래스는 </a:t>
            </a:r>
            <a:r>
              <a:rPr lang="en-US" altLang="ko-KR" sz="2000" dirty="0" smtClean="0"/>
              <a:t>Image 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88024" y="1412776"/>
            <a:ext cx="3970784" cy="3168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벡터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그래픽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엽서M" pitchFamily="18" charset="-127"/>
              <a:ea typeface="HY엽서M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엽서M" pitchFamily="18" charset="-127"/>
              <a:ea typeface="HY엽서M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커브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도형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라인 등의 이미지를 다룸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실제 그래픽 이미지 외의 그래픽을 다룸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대표적인 클래스는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Shape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클래스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4941168"/>
            <a:ext cx="8352928" cy="12024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WPF</a:t>
            </a:r>
            <a:r>
              <a:rPr lang="ko-KR" altLang="en-US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에서는 래스터 그래픽과 </a:t>
            </a:r>
            <a:r>
              <a:rPr lang="ko-KR" altLang="en-US" dirty="0" err="1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백터</a:t>
            </a:r>
            <a:r>
              <a:rPr lang="ko-KR" altLang="en-US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 그래픽의 엄격한 경계가 없다</a:t>
            </a:r>
            <a:r>
              <a:rPr lang="en-US" altLang="ko-KR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.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목각파임B" pitchFamily="18" charset="-127"/>
              <a:ea typeface="HY목각파임B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즉</a:t>
            </a:r>
            <a:r>
              <a:rPr lang="en-US" altLang="ko-KR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래스터와</a:t>
            </a:r>
            <a:r>
              <a:rPr lang="ko-KR" altLang="en-US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벡</a:t>
            </a:r>
            <a:r>
              <a:rPr lang="ko-KR" altLang="en-US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터와 </a:t>
            </a:r>
            <a:r>
              <a:rPr lang="ko-KR" altLang="en-US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혼합하여 </a:t>
            </a:r>
            <a:r>
              <a:rPr lang="ko-KR" altLang="en-US" dirty="0" err="1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여러가지</a:t>
            </a:r>
            <a:r>
              <a:rPr lang="ko-KR" altLang="en-US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 그래픽 효과를 나타낼 수 있다</a:t>
            </a:r>
            <a:r>
              <a:rPr lang="en-US" altLang="ko-KR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.&gt;</a:t>
            </a:r>
            <a:endParaRPr lang="ko-KR" altLang="en-US" dirty="0">
              <a:solidFill>
                <a:schemeClr val="tx1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WPF</a:t>
            </a:r>
            <a:r>
              <a:rPr lang="ko-KR" altLang="en-US" dirty="0" smtClean="0"/>
              <a:t>의 비트맵 </a:t>
            </a:r>
            <a:r>
              <a:rPr lang="ko-KR" altLang="en-US" dirty="0" smtClean="0"/>
              <a:t>지원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016224"/>
          </a:xfrm>
        </p:spPr>
        <p:txBody>
          <a:bodyPr/>
          <a:lstStyle/>
          <a:p>
            <a:r>
              <a:rPr lang="en-US" altLang="ko-KR" sz="2800" dirty="0" err="1" smtClean="0"/>
              <a:t>BitmapSource</a:t>
            </a:r>
            <a:r>
              <a:rPr lang="en-US" altLang="ko-KR" sz="2800" dirty="0" smtClean="0"/>
              <a:t> </a:t>
            </a:r>
            <a:r>
              <a:rPr lang="en-US" altLang="ko-KR" sz="1600" dirty="0" smtClean="0"/>
              <a:t>&lt;P.1234 </a:t>
            </a:r>
            <a:r>
              <a:rPr lang="ko-KR" altLang="en-US" sz="1600" dirty="0" smtClean="0"/>
              <a:t>참조</a:t>
            </a:r>
            <a:r>
              <a:rPr lang="en-US" altLang="ko-KR" sz="1600" dirty="0" smtClean="0"/>
              <a:t>&gt;</a:t>
            </a:r>
            <a:endParaRPr lang="en-US" altLang="ko-KR" dirty="0" smtClean="0"/>
          </a:p>
          <a:p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600" dirty="0" err="1" smtClean="0"/>
              <a:t>Bitmapsource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클래스는 </a:t>
            </a:r>
            <a:r>
              <a:rPr lang="ko-KR" altLang="en-US" sz="1600" dirty="0" err="1" smtClean="0"/>
              <a:t>계층도에서</a:t>
            </a:r>
            <a:r>
              <a:rPr lang="ko-KR" altLang="en-US" sz="1600" dirty="0" smtClean="0"/>
              <a:t> 비트맵을 언급하는 최초의 클래스임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따라서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비트맵 </a:t>
            </a:r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래스터</a:t>
            </a:r>
            <a:r>
              <a:rPr lang="ko-KR" altLang="en-US" sz="1600" dirty="0" smtClean="0"/>
              <a:t> 그래픽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을 사용시에 </a:t>
            </a:r>
            <a:r>
              <a:rPr lang="en-US" altLang="ko-KR" sz="1600" dirty="0" err="1" smtClean="0"/>
              <a:t>Bitmapsource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사용함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특히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Bitmapsource</a:t>
            </a:r>
            <a:r>
              <a:rPr lang="ko-KR" altLang="en-US" sz="1600" dirty="0" smtClean="0"/>
              <a:t>를 계승한 클래스 중에서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BitmapImage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매우 많이 사용함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3501008"/>
            <a:ext cx="8229600" cy="2016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800" dirty="0" err="1" smtClean="0">
                <a:latin typeface="HY엽서M" pitchFamily="18" charset="-127"/>
                <a:ea typeface="HY엽서M" pitchFamily="18" charset="-127"/>
              </a:rPr>
              <a:t>BitmapImage</a:t>
            </a:r>
            <a:r>
              <a:rPr lang="en-US" altLang="ko-KR" sz="16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&lt;P.1234~5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참조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엽서M" pitchFamily="18" charset="-127"/>
                <a:ea typeface="HY엽서M" pitchFamily="18" charset="-127"/>
                <a:cs typeface="+mn-cs"/>
              </a:rPr>
              <a:t>&gt;</a:t>
            </a:r>
            <a:endParaRPr lang="en-US" altLang="ko-KR" sz="1400" dirty="0" smtClean="0">
              <a:latin typeface="HY엽서M" pitchFamily="18" charset="-127"/>
              <a:ea typeface="HY엽서M" pitchFamily="18" charset="-127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en-US" altLang="ko-KR" sz="1400" noProof="0" dirty="0" smtClean="0">
              <a:latin typeface="HY엽서M" pitchFamily="18" charset="-127"/>
              <a:ea typeface="HY엽서M" pitchFamily="18" charset="-127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ko-KR" sz="1400" noProof="0" dirty="0" smtClean="0">
                <a:latin typeface="HY엽서M" pitchFamily="18" charset="-127"/>
                <a:ea typeface="HY엽서M" pitchFamily="18" charset="-127"/>
              </a:rPr>
              <a:t>- </a:t>
            </a:r>
            <a:r>
              <a:rPr lang="en-US" altLang="ko-KR" sz="1400" noProof="0" dirty="0" err="1" smtClean="0">
                <a:latin typeface="HY엽서M" pitchFamily="18" charset="-127"/>
                <a:ea typeface="HY엽서M" pitchFamily="18" charset="-127"/>
              </a:rPr>
              <a:t>BitmapImage</a:t>
            </a:r>
            <a:r>
              <a:rPr lang="en-US" altLang="ko-KR" sz="1400" noProof="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sz="1400" dirty="0" err="1" smtClean="0">
                <a:latin typeface="HY엽서M" pitchFamily="18" charset="-127"/>
                <a:ea typeface="HY엽서M" pitchFamily="18" charset="-127"/>
              </a:rPr>
              <a:t>생성자는</a:t>
            </a:r>
            <a:r>
              <a:rPr lang="ko-KR" altLang="en-US" sz="14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sz="1400" dirty="0" smtClean="0">
                <a:latin typeface="HY엽서M" pitchFamily="18" charset="-127"/>
                <a:ea typeface="HY엽서M" pitchFamily="18" charset="-127"/>
              </a:rPr>
              <a:t>Uri </a:t>
            </a:r>
            <a:r>
              <a:rPr lang="ko-KR" altLang="en-US" sz="1400" dirty="0" smtClean="0">
                <a:latin typeface="HY엽서M" pitchFamily="18" charset="-127"/>
                <a:ea typeface="HY엽서M" pitchFamily="18" charset="-127"/>
              </a:rPr>
              <a:t>를 지원함</a:t>
            </a:r>
            <a:r>
              <a:rPr lang="en-US" altLang="ko-KR" sz="1400" dirty="0" smtClean="0">
                <a:latin typeface="HY엽서M" pitchFamily="18" charset="-127"/>
                <a:ea typeface="HY엽서M" pitchFamily="18" charset="-127"/>
              </a:rPr>
              <a:t>. -&gt; </a:t>
            </a:r>
            <a:r>
              <a:rPr lang="ko-KR" altLang="en-US" sz="1400" dirty="0" smtClean="0">
                <a:latin typeface="HY엽서M" pitchFamily="18" charset="-127"/>
                <a:ea typeface="HY엽서M" pitchFamily="18" charset="-127"/>
              </a:rPr>
              <a:t>따라서</a:t>
            </a:r>
            <a:r>
              <a:rPr lang="en-US" altLang="ko-KR" sz="1400" dirty="0" smtClean="0"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1400" dirty="0" smtClean="0">
                <a:latin typeface="HY엽서M" pitchFamily="18" charset="-127"/>
                <a:ea typeface="HY엽서M" pitchFamily="18" charset="-127"/>
              </a:rPr>
              <a:t>로컬 파일</a:t>
            </a:r>
            <a:r>
              <a:rPr lang="en-US" altLang="ko-KR" sz="1400" dirty="0" smtClean="0">
                <a:latin typeface="HY엽서M" pitchFamily="18" charset="-127"/>
                <a:ea typeface="HY엽서M" pitchFamily="18" charset="-127"/>
              </a:rPr>
              <a:t>/ </a:t>
            </a:r>
            <a:r>
              <a:rPr lang="ko-KR" altLang="en-US" sz="1400" dirty="0" smtClean="0">
                <a:latin typeface="HY엽서M" pitchFamily="18" charset="-127"/>
                <a:ea typeface="HY엽서M" pitchFamily="18" charset="-127"/>
              </a:rPr>
              <a:t>네트워크</a:t>
            </a:r>
            <a:r>
              <a:rPr lang="en-US" altLang="ko-KR" sz="1400" dirty="0" smtClean="0">
                <a:latin typeface="HY엽서M" pitchFamily="18" charset="-127"/>
                <a:ea typeface="HY엽서M" pitchFamily="18" charset="-127"/>
              </a:rPr>
              <a:t>/ </a:t>
            </a:r>
            <a:r>
              <a:rPr lang="ko-KR" altLang="en-US" sz="1400" dirty="0" smtClean="0">
                <a:latin typeface="HY엽서M" pitchFamily="18" charset="-127"/>
                <a:ea typeface="HY엽서M" pitchFamily="18" charset="-127"/>
              </a:rPr>
              <a:t>어플리케이션 등의 비트맵 파일을 로드 가능</a:t>
            </a:r>
            <a:r>
              <a:rPr lang="en-US" altLang="ko-KR" sz="1400" dirty="0" smtClean="0">
                <a:latin typeface="HY엽서M" pitchFamily="18" charset="-127"/>
                <a:ea typeface="HY엽서M" pitchFamily="18" charset="-127"/>
              </a:rPr>
              <a:t>. </a:t>
            </a:r>
            <a:r>
              <a:rPr lang="en-US" altLang="ko-KR" sz="1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&lt;</a:t>
            </a:r>
            <a:r>
              <a:rPr lang="ko-KR" altLang="en-US" sz="1400" dirty="0" err="1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확장자는</a:t>
            </a:r>
            <a:r>
              <a:rPr lang="ko-KR" altLang="en-US" sz="1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BMP, JPEG, GIF, TIFF, PNG </a:t>
            </a:r>
            <a:r>
              <a:rPr lang="ko-KR" altLang="en-US" sz="1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파일을 지원</a:t>
            </a:r>
            <a:r>
              <a:rPr lang="en-US" altLang="ko-KR" sz="1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.&gt;</a:t>
            </a:r>
            <a:r>
              <a:rPr lang="ko-KR" altLang="en-US" sz="1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 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Y엽서M" pitchFamily="18" charset="-127"/>
              <a:ea typeface="HY엽서M" pitchFamily="18" charset="-127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WPF</a:t>
            </a:r>
            <a:r>
              <a:rPr lang="ko-KR" altLang="en-US" dirty="0" smtClean="0"/>
              <a:t>의 비트맵 지원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r>
              <a:rPr lang="en-US" altLang="ko-KR" dirty="0" smtClean="0"/>
              <a:t>Image </a:t>
            </a:r>
            <a:r>
              <a:rPr lang="ko-KR" altLang="en-US" dirty="0" smtClean="0"/>
              <a:t>사용방법 </a:t>
            </a:r>
            <a:r>
              <a:rPr lang="en-US" altLang="ko-KR" dirty="0" smtClean="0"/>
              <a:t>&lt;Uri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이용한 비트맵 출력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XAML &lt;</a:t>
            </a:r>
            <a:r>
              <a:rPr lang="en-US" altLang="ko-KR" sz="2000" dirty="0" err="1" smtClean="0"/>
              <a:t>Daum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홈페이지 마크 불러오기</a:t>
            </a:r>
            <a:r>
              <a:rPr lang="en-US" altLang="ko-KR" sz="2000" dirty="0" smtClean="0"/>
              <a:t>&gt;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CS Code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9552" y="2636912"/>
            <a:ext cx="8136904" cy="1224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&lt;Image Source=“</a:t>
            </a:r>
            <a:r>
              <a:rPr lang="en-US" altLang="ko-KR" dirty="0" smtClean="0">
                <a:solidFill>
                  <a:srgbClr val="002060"/>
                </a:solidFill>
                <a:hlinkClick r:id="rId2" tooltip="http://icon.daumcdn.net/w/c/10/12/37691415937798319.png"/>
              </a:rPr>
              <a:t>http</a:t>
            </a:r>
            <a:r>
              <a:rPr lang="en-US" altLang="ko-KR" dirty="0" smtClean="0">
                <a:solidFill>
                  <a:srgbClr val="002060"/>
                </a:solidFill>
                <a:hlinkClick r:id="rId2" tooltip="http://icon.daumcdn.net/w/c/10/12/37691415937798319.png"/>
              </a:rPr>
              <a:t>://</a:t>
            </a:r>
            <a:r>
              <a:rPr lang="en-US" altLang="ko-KR" dirty="0" smtClean="0">
                <a:solidFill>
                  <a:srgbClr val="002060"/>
                </a:solidFill>
                <a:hlinkClick r:id="rId2" tooltip="http://icon.daumcdn.net/w/c/10/12/37691415937798319.png"/>
              </a:rPr>
              <a:t>icon.daumcdn.net/w/c/10/12/37691415937798319.png</a:t>
            </a:r>
            <a:r>
              <a:rPr lang="en-US" altLang="ko-KR" dirty="0" smtClean="0">
                <a:solidFill>
                  <a:srgbClr val="002060"/>
                </a:solidFill>
              </a:rPr>
              <a:t>” /&gt;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4509120"/>
            <a:ext cx="8136904" cy="2016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Uri </a:t>
            </a:r>
            <a:r>
              <a:rPr lang="en-US" altLang="ko-KR" dirty="0" err="1" smtClean="0">
                <a:solidFill>
                  <a:srgbClr val="002060"/>
                </a:solidFill>
              </a:rPr>
              <a:t>uri</a:t>
            </a:r>
            <a:r>
              <a:rPr lang="en-US" altLang="ko-KR" dirty="0" smtClean="0">
                <a:solidFill>
                  <a:srgbClr val="002060"/>
                </a:solidFill>
              </a:rPr>
              <a:t>=new Uri(</a:t>
            </a:r>
            <a:r>
              <a:rPr lang="en-US" altLang="ko-KR" dirty="0" smtClean="0">
                <a:solidFill>
                  <a:srgbClr val="002060"/>
                </a:solidFill>
                <a:hlinkClick r:id="rId2" tooltip="http://icon.daumcdn.net/w/c/10/12/37691415937798319.png"/>
              </a:rPr>
              <a:t>“http</a:t>
            </a:r>
            <a:r>
              <a:rPr lang="en-US" altLang="ko-KR" dirty="0" smtClean="0">
                <a:solidFill>
                  <a:srgbClr val="002060"/>
                </a:solidFill>
                <a:hlinkClick r:id="rId2" tooltip="http://icon.daumcdn.net/w/c/10/12/37691415937798319.png"/>
              </a:rPr>
              <a:t>://</a:t>
            </a:r>
            <a:r>
              <a:rPr lang="en-US" altLang="ko-KR" dirty="0" smtClean="0">
                <a:solidFill>
                  <a:srgbClr val="002060"/>
                </a:solidFill>
                <a:hlinkClick r:id="rId2" tooltip="http://icon.daumcdn.net/w/c/10/12/37691415937798319.png"/>
              </a:rPr>
              <a:t>icon.daumcdn.net/w/c/10/12/37691415937798319.png</a:t>
            </a:r>
            <a:r>
              <a:rPr lang="en-US" altLang="ko-KR" dirty="0" smtClean="0">
                <a:solidFill>
                  <a:srgbClr val="002060"/>
                </a:solidFill>
              </a:rPr>
              <a:t>”);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err="1" smtClean="0">
                <a:solidFill>
                  <a:srgbClr val="002060"/>
                </a:solidFill>
              </a:rPr>
              <a:t>BitmapImage</a:t>
            </a:r>
            <a:r>
              <a:rPr lang="en-US" altLang="ko-KR" dirty="0" smtClean="0">
                <a:solidFill>
                  <a:srgbClr val="002060"/>
                </a:solidFill>
              </a:rPr>
              <a:t> bitmap=new </a:t>
            </a:r>
            <a:r>
              <a:rPr lang="en-US" altLang="ko-KR" dirty="0" err="1" smtClean="0">
                <a:solidFill>
                  <a:srgbClr val="002060"/>
                </a:solidFill>
              </a:rPr>
              <a:t>bitmapImage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</a:rPr>
              <a:t>uri</a:t>
            </a:r>
            <a:r>
              <a:rPr lang="en-US" altLang="ko-KR" dirty="0" smtClean="0">
                <a:solidFill>
                  <a:srgbClr val="002060"/>
                </a:solidFill>
              </a:rPr>
              <a:t>);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Image </a:t>
            </a:r>
            <a:r>
              <a:rPr lang="en-US" altLang="ko-KR" dirty="0" err="1" smtClean="0">
                <a:solidFill>
                  <a:srgbClr val="002060"/>
                </a:solidFill>
              </a:rPr>
              <a:t>img</a:t>
            </a:r>
            <a:r>
              <a:rPr lang="en-US" altLang="ko-KR" dirty="0" smtClean="0">
                <a:solidFill>
                  <a:srgbClr val="002060"/>
                </a:solidFill>
              </a:rPr>
              <a:t>=new Image();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err="1" smtClean="0">
                <a:solidFill>
                  <a:srgbClr val="002060"/>
                </a:solidFill>
              </a:rPr>
              <a:t>Img.Source</a:t>
            </a:r>
            <a:r>
              <a:rPr lang="en-US" altLang="ko-KR" dirty="0" smtClean="0">
                <a:solidFill>
                  <a:srgbClr val="002060"/>
                </a:solidFill>
              </a:rPr>
              <a:t>=bitmap;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DrawGraphicsOnBitmap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8"/>
          </a:xfrm>
        </p:spPr>
        <p:txBody>
          <a:bodyPr/>
          <a:lstStyle/>
          <a:p>
            <a:r>
              <a:rPr lang="en-US" altLang="ko-KR" dirty="0" err="1" smtClean="0"/>
              <a:t>DrawGraphicsOnBitmap</a:t>
            </a:r>
            <a:r>
              <a:rPr lang="ko-KR" altLang="en-US" dirty="0" smtClean="0"/>
              <a:t> 예제에서의 중점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1600" dirty="0" err="1" smtClean="0"/>
              <a:t>RenderTargetBitmap</a:t>
            </a:r>
            <a:r>
              <a:rPr lang="en-US" altLang="ko-KR" sz="1600" dirty="0" smtClean="0"/>
              <a:t> -&gt; </a:t>
            </a:r>
            <a:r>
              <a:rPr lang="ko-KR" altLang="ko-KR" sz="1600" dirty="0" smtClean="0"/>
              <a:t>현재 화면에 출력되고 있는</a:t>
            </a:r>
            <a:r>
              <a:rPr lang="en-US" altLang="ko-KR" sz="1600" dirty="0" smtClean="0"/>
              <a:t> Visual</a:t>
            </a:r>
            <a:r>
              <a:rPr lang="ko-KR" altLang="ko-KR" sz="1600" dirty="0" smtClean="0"/>
              <a:t>객체나 임의로 생성한</a:t>
            </a:r>
            <a:r>
              <a:rPr lang="en-US" altLang="ko-KR" sz="1600" dirty="0" smtClean="0"/>
              <a:t> Visual </a:t>
            </a:r>
            <a:r>
              <a:rPr lang="ko-KR" altLang="ko-KR" sz="1600" dirty="0" smtClean="0"/>
              <a:t>객체를</a:t>
            </a:r>
            <a:r>
              <a:rPr lang="en-US" altLang="ko-KR" sz="1600" dirty="0" smtClean="0"/>
              <a:t> Image</a:t>
            </a:r>
            <a:r>
              <a:rPr lang="ko-KR" altLang="ko-KR" sz="1600" dirty="0" smtClean="0"/>
              <a:t>로 변환 해야 할 때 </a:t>
            </a:r>
            <a:r>
              <a:rPr lang="ko-KR" altLang="ko-KR" sz="1600" dirty="0" smtClean="0"/>
              <a:t>사용</a:t>
            </a:r>
            <a:r>
              <a:rPr lang="en-US" altLang="ko-KR" sz="1600" dirty="0" smtClean="0"/>
              <a:t>. &lt;</a:t>
            </a:r>
            <a:r>
              <a:rPr lang="ko-KR" altLang="en-US" sz="1600" dirty="0" smtClean="0"/>
              <a:t>비트맵 위에 그림을 그릴 때</a:t>
            </a:r>
            <a:r>
              <a:rPr lang="en-US" altLang="ko-KR" sz="1600" dirty="0" smtClean="0"/>
              <a:t>&gt;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err="1" smtClean="0"/>
              <a:t>DrawingVisual</a:t>
            </a:r>
            <a:r>
              <a:rPr lang="en-US" altLang="ko-KR" sz="1600" dirty="0" smtClean="0"/>
              <a:t> </a:t>
            </a:r>
            <a:r>
              <a:rPr lang="en-US" altLang="ko-KR" sz="1600" dirty="0" smtClean="0"/>
              <a:t>(MSDN </a:t>
            </a:r>
            <a:r>
              <a:rPr lang="ko-KR" altLang="en-US" sz="1600" dirty="0" smtClean="0"/>
              <a:t>설명</a:t>
            </a:r>
            <a:r>
              <a:rPr lang="en-US" altLang="ko-KR" sz="1600" dirty="0" smtClean="0"/>
              <a:t>)-&gt; </a:t>
            </a:r>
            <a:r>
              <a:rPr lang="ko-KR" altLang="en-US" sz="1600" dirty="0" smtClean="0"/>
              <a:t>화면에서 벡터 그래픽을 </a:t>
            </a:r>
            <a:r>
              <a:rPr lang="ko-KR" altLang="en-US" sz="1600" dirty="0" err="1" smtClean="0"/>
              <a:t>렌더링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하는곳에</a:t>
            </a:r>
            <a:r>
              <a:rPr lang="ko-KR" altLang="en-US" sz="1600" dirty="0" smtClean="0"/>
              <a:t> 사용할 수 있는 시각적 객체를 설정</a:t>
            </a:r>
            <a:r>
              <a:rPr lang="en-US" altLang="ko-KR" sz="1600" dirty="0" smtClean="0"/>
              <a:t>. &lt;</a:t>
            </a:r>
            <a:r>
              <a:rPr lang="ko-KR" altLang="en-US" sz="1600" dirty="0" smtClean="0"/>
              <a:t>벡터 그래픽 객체 생성</a:t>
            </a:r>
            <a:r>
              <a:rPr lang="en-US" altLang="ko-KR" sz="1600" dirty="0" smtClean="0"/>
              <a:t>&gt;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800" dirty="0" smtClean="0"/>
              <a:t>예제 진행 내용</a:t>
            </a:r>
            <a:endParaRPr lang="en-US" altLang="ko-KR" sz="1800" dirty="0" smtClean="0"/>
          </a:p>
          <a:p>
            <a:pPr>
              <a:buFont typeface="Wingdings" pitchFamily="2" charset="2"/>
              <a:buChar char="l"/>
            </a:pPr>
            <a:endParaRPr lang="en-US" altLang="ko-KR" sz="1800" dirty="0" smtClean="0"/>
          </a:p>
          <a:p>
            <a:pPr marL="342900" indent="-342900">
              <a:buAutoNum type="arabicPeriod"/>
            </a:pPr>
            <a:r>
              <a:rPr lang="en-US" altLang="ko-KR" sz="1800" dirty="0" err="1" smtClean="0"/>
              <a:t>RenderTargetBitmap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 생성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r>
              <a:rPr lang="en-US" altLang="ko-KR" sz="1800" dirty="0" err="1" smtClean="0"/>
              <a:t>DrawingVisual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 생성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r>
              <a:rPr lang="en-US" altLang="ko-KR" sz="1800" dirty="0" err="1" smtClean="0"/>
              <a:t>RenderTargetBitmap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객체의 </a:t>
            </a:r>
            <a:r>
              <a:rPr lang="en-US" altLang="ko-KR" sz="1800" dirty="0" smtClean="0"/>
              <a:t>Render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호출 </a:t>
            </a:r>
            <a:r>
              <a:rPr lang="en-US" altLang="ko-KR" sz="1800" dirty="0" smtClean="0"/>
              <a:t>&lt;</a:t>
            </a:r>
            <a:r>
              <a:rPr lang="ko-KR" altLang="en-US" sz="1800" dirty="0" smtClean="0"/>
              <a:t>벡터 그래픽 생성</a:t>
            </a:r>
            <a:r>
              <a:rPr lang="en-US" altLang="ko-KR" sz="1800" dirty="0" smtClean="0"/>
              <a:t>&gt;</a:t>
            </a:r>
          </a:p>
          <a:p>
            <a:pPr marL="342900" indent="-342900">
              <a:buAutoNum type="arabicPeriod"/>
            </a:pPr>
            <a:r>
              <a:rPr lang="en-US" altLang="ko-KR" sz="1800" dirty="0" smtClean="0"/>
              <a:t>Image </a:t>
            </a:r>
            <a:r>
              <a:rPr lang="ko-KR" altLang="en-US" sz="1800" dirty="0" smtClean="0"/>
              <a:t>화면 출력</a:t>
            </a:r>
            <a:endParaRPr lang="en-US" altLang="ko-KR" sz="18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DrawButtonsOnBitmap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DrawGraphicsOnBitmap</a:t>
            </a:r>
            <a:r>
              <a:rPr lang="ko-KR" altLang="en-US" dirty="0" smtClean="0"/>
              <a:t> 예제에서의 </a:t>
            </a:r>
            <a:r>
              <a:rPr lang="ko-KR" altLang="en-US" dirty="0" smtClean="0"/>
              <a:t>중점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UniformGrid</a:t>
            </a:r>
            <a:r>
              <a:rPr lang="en-US" altLang="ko-KR" sz="1600" dirty="0" smtClean="0"/>
              <a:t> </a:t>
            </a:r>
            <a:r>
              <a:rPr lang="ko-KR" altLang="en-US" sz="1600" dirty="0" smtClean="0"/>
              <a:t>에 토글버튼을 생성하여 정렬</a:t>
            </a:r>
            <a:r>
              <a:rPr lang="en-US" altLang="ko-KR" sz="1600" dirty="0" smtClean="0"/>
              <a:t>. &lt;</a:t>
            </a:r>
            <a:r>
              <a:rPr lang="en-US" altLang="ko-KR" sz="1600" dirty="0" err="1" smtClean="0"/>
              <a:t>UniformGrid</a:t>
            </a:r>
            <a:r>
              <a:rPr lang="en-US" altLang="ko-KR" sz="1600" dirty="0" smtClean="0"/>
              <a:t> -&gt; </a:t>
            </a:r>
            <a:r>
              <a:rPr lang="ko-KR" altLang="en-US" sz="1600" dirty="0" smtClean="0"/>
              <a:t>표의 모든 셀의 크기가 같은 표에서 내용을 정렬하는 방법을 제공함</a:t>
            </a:r>
            <a:r>
              <a:rPr lang="en-US" altLang="ko-KR" sz="1600" dirty="0" smtClean="0"/>
              <a:t>.&gt;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800" dirty="0" smtClean="0"/>
              <a:t>예제 진행 </a:t>
            </a:r>
            <a:r>
              <a:rPr lang="ko-KR" altLang="en-US" sz="1800" dirty="0" smtClean="0"/>
              <a:t>내용</a:t>
            </a:r>
            <a:endParaRPr lang="en-US" altLang="ko-KR" sz="1800" dirty="0" smtClean="0"/>
          </a:p>
          <a:p>
            <a:pPr>
              <a:buFont typeface="Wingdings" pitchFamily="2" charset="2"/>
              <a:buChar char="l"/>
            </a:pPr>
            <a:endParaRPr lang="en-US" altLang="ko-KR" sz="1800" dirty="0" smtClean="0"/>
          </a:p>
          <a:p>
            <a:pPr marL="457200" indent="-457200">
              <a:buAutoNum type="arabicPeriod"/>
            </a:pPr>
            <a:r>
              <a:rPr lang="en-US" altLang="ko-KR" sz="1800" dirty="0" err="1" smtClean="0"/>
              <a:t>UniformGrid</a:t>
            </a:r>
            <a:r>
              <a:rPr lang="ko-KR" altLang="en-US" sz="1800" dirty="0" smtClean="0"/>
              <a:t>로 범위생성 </a:t>
            </a:r>
            <a:r>
              <a:rPr lang="en-US" altLang="ko-KR" sz="1800" dirty="0" smtClean="0"/>
              <a:t>-&gt; </a:t>
            </a:r>
            <a:r>
              <a:rPr lang="ko-KR" altLang="en-US" sz="1800" dirty="0" err="1" smtClean="0"/>
              <a:t>토글버튼</a:t>
            </a:r>
            <a:r>
              <a:rPr lang="ko-KR" altLang="en-US" sz="1800" dirty="0" smtClean="0"/>
              <a:t> 추가</a:t>
            </a:r>
            <a:endParaRPr lang="en-US" altLang="ko-KR" sz="1800" dirty="0" smtClean="0"/>
          </a:p>
          <a:p>
            <a:pPr marL="457200" indent="-457200">
              <a:buAutoNum type="arabicPeriod"/>
            </a:pPr>
            <a:r>
              <a:rPr lang="en-US" altLang="ko-KR" sz="1800" dirty="0" err="1" smtClean="0"/>
              <a:t>RenderTargetBitmap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 생성</a:t>
            </a:r>
            <a:endParaRPr lang="en-US" altLang="ko-KR" sz="1800" dirty="0" smtClean="0"/>
          </a:p>
          <a:p>
            <a:pPr marL="457200" indent="-457200">
              <a:buAutoNum type="arabicPeriod"/>
            </a:pPr>
            <a:r>
              <a:rPr lang="en-US" altLang="ko-KR" sz="1800" dirty="0" err="1" smtClean="0"/>
              <a:t>RenderTargetBitmap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객체에 </a:t>
            </a:r>
            <a:r>
              <a:rPr lang="ko-KR" altLang="en-US" sz="1800" dirty="0" err="1" smtClean="0"/>
              <a:t>그리드</a:t>
            </a:r>
            <a:r>
              <a:rPr lang="ko-KR" altLang="en-US" sz="1800" dirty="0" smtClean="0"/>
              <a:t> 추가</a:t>
            </a:r>
            <a:endParaRPr lang="en-US" altLang="ko-KR" sz="1800" dirty="0" smtClean="0"/>
          </a:p>
          <a:p>
            <a:pPr marL="457200" indent="-457200">
              <a:buAutoNum type="arabicPeriod"/>
            </a:pPr>
            <a:r>
              <a:rPr lang="ko-KR" altLang="en-US" sz="1800" dirty="0" smtClean="0"/>
              <a:t>이미지 추가</a:t>
            </a:r>
            <a:endParaRPr lang="en-US" altLang="ko-KR" sz="18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err="1" smtClean="0"/>
              <a:t>CreateIndexedBitmap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r>
              <a:rPr lang="en-US" altLang="ko-KR" dirty="0" err="1" smtClean="0"/>
              <a:t>DrawGraphicsOnBitmap</a:t>
            </a:r>
            <a:r>
              <a:rPr lang="ko-KR" altLang="en-US" dirty="0" smtClean="0"/>
              <a:t> 예제에서의 </a:t>
            </a:r>
            <a:r>
              <a:rPr lang="ko-KR" altLang="en-US" dirty="0" smtClean="0"/>
              <a:t>중점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비트 데이터로 비트맵 생성</a:t>
            </a:r>
            <a:r>
              <a:rPr lang="en-US" altLang="ko-KR" sz="1600" dirty="0" smtClean="0"/>
              <a:t>. &lt; </a:t>
            </a:r>
            <a:r>
              <a:rPr lang="en-US" altLang="ko-KR" sz="1600" dirty="0" err="1" smtClean="0"/>
              <a:t>BitmapSource</a:t>
            </a:r>
            <a:r>
              <a:rPr lang="ko-KR" altLang="en-US" sz="1600" dirty="0" smtClean="0"/>
              <a:t>의 정적 메소드인 </a:t>
            </a:r>
            <a:r>
              <a:rPr lang="en-US" altLang="ko-KR" sz="1600" dirty="0" smtClean="0"/>
              <a:t>Create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&gt;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800" dirty="0" smtClean="0"/>
              <a:t>예제 진행 </a:t>
            </a:r>
            <a:r>
              <a:rPr lang="ko-KR" altLang="en-US" sz="1800" dirty="0" smtClean="0"/>
              <a:t>내용</a:t>
            </a:r>
            <a:endParaRPr lang="en-US" altLang="ko-KR" sz="1800" dirty="0" smtClean="0"/>
          </a:p>
          <a:p>
            <a:pPr>
              <a:buFont typeface="Wingdings" pitchFamily="2" charset="2"/>
              <a:buChar char="l"/>
            </a:pPr>
            <a:endParaRPr lang="en-US" altLang="ko-KR" sz="1800" dirty="0" smtClean="0"/>
          </a:p>
          <a:p>
            <a:pPr marL="457200" indent="-457200">
              <a:buAutoNum type="arabicPeriod"/>
            </a:pPr>
            <a:r>
              <a:rPr lang="en-US" altLang="ko-KR" sz="1800" dirty="0" smtClean="0"/>
              <a:t>256</a:t>
            </a:r>
            <a:r>
              <a:rPr lang="ko-KR" altLang="en-US" sz="1800" dirty="0" smtClean="0"/>
              <a:t>색의 색상을 생성</a:t>
            </a:r>
            <a:endParaRPr lang="en-US" altLang="ko-KR" sz="1800" dirty="0" smtClean="0"/>
          </a:p>
          <a:p>
            <a:pPr marL="457200" indent="-457200">
              <a:buAutoNum type="arabicPeriod"/>
            </a:pPr>
            <a:r>
              <a:rPr lang="ko-KR" altLang="en-US" sz="1800" dirty="0" smtClean="0"/>
              <a:t>팔레트 객체를 생성하여 생성한 색상을 추가</a:t>
            </a:r>
            <a:endParaRPr lang="en-US" altLang="ko-KR" sz="1800" dirty="0" smtClean="0"/>
          </a:p>
          <a:p>
            <a:pPr marL="457200" indent="-457200">
              <a:buAutoNum type="arabicPeriod"/>
            </a:pPr>
            <a:r>
              <a:rPr lang="ko-KR" altLang="en-US" sz="1800" dirty="0" smtClean="0"/>
              <a:t>비트맵 비트 배열을 생성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비트 배열을 이용하여 비트맵 표시</a:t>
            </a:r>
            <a:endParaRPr lang="en-US" altLang="ko-KR" sz="1800" dirty="0" smtClean="0"/>
          </a:p>
          <a:p>
            <a:pPr marL="457200" indent="-457200">
              <a:buAutoNum type="arabicPeriod"/>
            </a:pPr>
            <a:r>
              <a:rPr lang="ko-KR" altLang="en-US" sz="1800" dirty="0" smtClean="0"/>
              <a:t>비트맵의 </a:t>
            </a:r>
            <a:r>
              <a:rPr lang="en-US" altLang="ko-KR" sz="1800" dirty="0" smtClean="0"/>
              <a:t>Create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이용하여 비트맵을 생성함</a:t>
            </a:r>
            <a:r>
              <a:rPr lang="en-US" altLang="ko-KR" sz="18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dirty="0" smtClean="0"/>
              <a:t>이미지 객체를 만들고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이미지 표시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686800" cy="1143000"/>
          </a:xfrm>
        </p:spPr>
        <p:txBody>
          <a:bodyPr>
            <a:noAutofit/>
          </a:bodyPr>
          <a:lstStyle/>
          <a:p>
            <a:r>
              <a:rPr lang="en-US" altLang="ko-KR" sz="3600" dirty="0" err="1" smtClean="0"/>
              <a:t>ImageDisplaysVectorGraphics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r>
              <a:rPr lang="en-US" altLang="ko-KR" sz="2400" dirty="0" err="1" smtClean="0"/>
              <a:t>ImageDisplaysVectorGraphics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예제에서의 중점</a:t>
            </a:r>
            <a:endParaRPr lang="en-US" altLang="ko-KR" sz="24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Image</a:t>
            </a:r>
            <a:r>
              <a:rPr lang="ko-KR" altLang="en-US" sz="1600" dirty="0" smtClean="0"/>
              <a:t>가 벡터 그래픽의 묶음을 그려줌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나머지 예제는 직접 코드로 </a:t>
            </a:r>
            <a:r>
              <a:rPr lang="en-US" altLang="ko-KR" sz="4400" dirty="0" smtClean="0"/>
              <a:t>…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XAML </a:t>
            </a:r>
            <a:r>
              <a:rPr lang="ko-KR" altLang="en-US" dirty="0" smtClean="0"/>
              <a:t>페이지 예제 보기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275</TotalTime>
  <Words>333</Words>
  <Application>Microsoft Office PowerPoint</Application>
  <PresentationFormat>화면 슬라이드 쇼(4:3)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흐름</vt:lpstr>
      <vt:lpstr>31장 비트맵 / 브러시 / 드로잉</vt:lpstr>
      <vt:lpstr>래스터 / 벡터 그래픽</vt:lpstr>
      <vt:lpstr>WPF의 비트맵 지원 (1)</vt:lpstr>
      <vt:lpstr>WPF의 비트맵 지원 (2)</vt:lpstr>
      <vt:lpstr>DrawGraphicsOnBitmap</vt:lpstr>
      <vt:lpstr>DrawButtonsOnBitmap</vt:lpstr>
      <vt:lpstr>CreateIndexedBitmap</vt:lpstr>
      <vt:lpstr>ImageDisplaysVectorGraphics</vt:lpstr>
      <vt:lpstr>나머지 예제는 직접 코드로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31장 비트맵 / 브러시 / 드로잉</dc:title>
  <dc:creator>Woosong_BIT</dc:creator>
  <cp:lastModifiedBy>Woosong_BIT</cp:lastModifiedBy>
  <cp:revision>31</cp:revision>
  <dcterms:created xsi:type="dcterms:W3CDTF">2011-11-17T02:26:16Z</dcterms:created>
  <dcterms:modified xsi:type="dcterms:W3CDTF">2011-11-17T07:10:45Z</dcterms:modified>
</cp:coreProperties>
</file>