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3" r:id="rId17"/>
    <p:sldId id="276" r:id="rId18"/>
    <p:sldId id="288" r:id="rId19"/>
    <p:sldId id="279" r:id="rId20"/>
    <p:sldId id="280" r:id="rId21"/>
    <p:sldId id="281" r:id="rId22"/>
    <p:sldId id="274" r:id="rId23"/>
    <p:sldId id="282" r:id="rId24"/>
    <p:sldId id="283" r:id="rId25"/>
    <p:sldId id="277" r:id="rId26"/>
    <p:sldId id="284" r:id="rId27"/>
    <p:sldId id="286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1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6294E3-355F-478C-B464-B3B57B6CFE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C9DC9-0699-4D8D-9ECA-F845C26A10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93857-1691-4E16-93C3-85D04D6E838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633D1-5833-47E4-BA8B-DAD531AB43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1C2B7-38FC-4232-A4DC-E7BE05C7F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7ED0-B6F3-4B25-82FC-D9CD97316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6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cc0faa0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cc0faa0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cc0faa05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cc0faa05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cc0faa05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cc0faa05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576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cc0faa05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cc0faa05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240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cc0faa05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cc0faa05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26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cc0faa0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cc0faa0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6cc0faa0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6cc0faa0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cc0faa0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cc0faa0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cc0faa0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cc0faa05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cc0faa05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cc0faa05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cc0faa05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cc0faa05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cc0faa05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cc0faa05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cc0faa0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cc0faa0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4834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7827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9989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689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69758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2473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55868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59964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1145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47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95047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13040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934143" y="117003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5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kernel.org/pub/scm/linux/kernel/git/torvalds/linux.git/commit/?id=2fae9e5a7babada041e2e161699ade2447a0198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nvd.nist.gov/vuln/detail/CVE-2017-15102#vulnCurrentDescriptionTitl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Probe Race Condition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Robert Bland &amp; Tyler Townsend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35418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is fairly simple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It’s only a restructuring of the already existing code in Tower_Probe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Instead of registering the device before confirming board’s ID we register it after the confirmation</a:t>
            </a:r>
          </a:p>
          <a:p>
            <a:pPr marL="285750" indent="-285750">
              <a:spcBef>
                <a:spcPts val="1600"/>
              </a:spcBef>
            </a:pPr>
            <a:r>
              <a:rPr lang="en" dirty="0"/>
              <a:t>Makes stalling meaningless by eliminating the possibility of a read/write operation to happen concurrently with a Tower_Delete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(Picture)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250267" y="2161996"/>
            <a:ext cx="5127300" cy="274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600"/>
              </a:spcAft>
            </a:pPr>
            <a:endParaRPr dirty="0"/>
          </a:p>
        </p:txBody>
      </p:sp>
      <p:sp>
        <p:nvSpPr>
          <p:cNvPr id="5" name="Google Shape;125;p23">
            <a:extLst>
              <a:ext uri="{FF2B5EF4-FFF2-40B4-BE49-F238E27FC236}">
                <a16:creationId xmlns:a16="http://schemas.microsoft.com/office/drawing/2014/main" id="{A28E71A5-2871-4835-ADFE-C758BE6A09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105" y="1631699"/>
            <a:ext cx="4495624" cy="2099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600"/>
              </a:spcAft>
              <a:buClr>
                <a:schemeClr val="accent3"/>
              </a:buClr>
              <a:buSzPts val="1400"/>
              <a:buNone/>
            </a:pPr>
            <a:endParaRPr lang="en-US" dirty="0"/>
          </a:p>
          <a:p>
            <a:pPr lvl="0">
              <a:spcAft>
                <a:spcPts val="600"/>
              </a:spcAft>
            </a:pPr>
            <a:r>
              <a:rPr lang="en-US" sz="2000" dirty="0"/>
              <a:t>Note that we cut and pasted where we register our device to be after we check the firmware 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627A93-9CB1-4070-8222-BB02149D56F4}"/>
              </a:ext>
            </a:extLst>
          </p:cNvPr>
          <p:cNvSpPr/>
          <p:nvPr/>
        </p:nvSpPr>
        <p:spPr>
          <a:xfrm>
            <a:off x="4907942" y="445025"/>
            <a:ext cx="4082277" cy="4093428"/>
          </a:xfrm>
          <a:prstGeom prst="rect">
            <a:avLst/>
          </a:prstGeom>
          <a:solidFill>
            <a:srgbClr val="F3F2E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Static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tower_probe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…//Checking firmware version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=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usb_control_msg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udev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	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usb_rcvvtrlpipe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udev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0), 	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get_version_reply.minor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	le16_to_cpu(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get_version_reply.b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uild_no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));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//Registering the device</a:t>
            </a: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retval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	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usb_register_dev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(interface, 	&amp;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tower_class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Concurrency </a:t>
            </a:r>
            <a:r>
              <a:rPr lang="en-US" dirty="0"/>
              <a:t>and Synchronization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34093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does this have to do with concurrency? There was no locks or compare-and-swaps shown in the code, so how does it relate to it?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buSzPts val="1800"/>
              <a:buChar char="●"/>
            </a:pPr>
            <a:r>
              <a:rPr lang="en" dirty="0"/>
              <a:t>This vulnerability is only present with concurrent operations 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" dirty="0"/>
              <a:t>A sequential ordering would cause the stalling to be pointless and eliminates race conditions</a:t>
            </a: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" dirty="0"/>
              <a:t>Impossible to do a read/write operation and call Tower_Delete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 dirty="0"/>
              <a:t>Exemplifies how race conditions in concurrent operations can cause security vulnerabilities given the right conditions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" dirty="0"/>
              <a:t>Conditions are very specific, but a vulnerability is still a security risk that has to be addressed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" dirty="0"/>
              <a:t>If it can happen once then it can be exploited repeatedly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" dirty="0"/>
              <a:t>Github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https://git.kernel.org/pub/scm/linux/kernel/git/torvalds/linux.git/commit/?id=2fae9e5a7babada041e2e161699ade2447a01989</a:t>
            </a:r>
            <a:endParaRPr dirty="0"/>
          </a:p>
          <a:p>
            <a:pPr marL="285750" indent="-285750">
              <a:spcAft>
                <a:spcPts val="600"/>
              </a:spcAft>
            </a:pPr>
            <a:r>
              <a:rPr lang="en" dirty="0"/>
              <a:t>Link to vulnerability history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https://nvd.nist.gov/vuln/detail/CVE-2017-15102#vulnCurrentDescriptionTitle</a:t>
            </a:r>
            <a:endParaRPr dirty="0"/>
          </a:p>
          <a:p>
            <a:pPr marL="285750" indent="-285750">
              <a:spcAft>
                <a:spcPts val="600"/>
              </a:spcAft>
            </a:pPr>
            <a:r>
              <a:rPr lang="en" dirty="0"/>
              <a:t>LegoUSB Project website 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http://legousb.sourceforge.net/legousbtower/index.shtml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Driver_Override</a:t>
            </a:r>
            <a:r>
              <a:rPr lang="en-US" dirty="0"/>
              <a:t> Race </a:t>
            </a:r>
            <a:r>
              <a:rPr lang="en-US" dirty="0" err="1"/>
              <a:t>Condtion</a:t>
            </a:r>
            <a:endParaRPr dirty="0"/>
          </a:p>
        </p:txBody>
      </p:sp>
      <p:sp>
        <p:nvSpPr>
          <p:cNvPr id="3" name="Google Shape;60;p13">
            <a:extLst>
              <a:ext uri="{FF2B5EF4-FFF2-40B4-BE49-F238E27FC236}">
                <a16:creationId xmlns:a16="http://schemas.microsoft.com/office/drawing/2014/main" id="{57B8C24A-EDC5-495C-AB32-240BD6ADC0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Robert Bland &amp; Tyler Townsend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50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Problem: CVE-2017-12146 Detail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/>
              <a:t>“The </a:t>
            </a:r>
            <a:r>
              <a:rPr lang="en-US" sz="2000" dirty="0" err="1"/>
              <a:t>driver_override</a:t>
            </a:r>
            <a:r>
              <a:rPr lang="en-US" sz="2000" dirty="0"/>
              <a:t> implementation in drivers/base/</a:t>
            </a:r>
            <a:r>
              <a:rPr lang="en-US" sz="2000" dirty="0" err="1"/>
              <a:t>platform.c</a:t>
            </a:r>
            <a:r>
              <a:rPr lang="en-US" sz="2000" dirty="0"/>
              <a:t> in the Linux kernel before 4.12.1 allows local users to gain privileges by leveraging a race condition between a read operation and a store operation that involve different overrides.”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45640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A266-150C-4060-A3B8-F63CA7B1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Driver_Override</a:t>
            </a:r>
            <a:r>
              <a:rPr lang="en-US" dirty="0"/>
              <a:t>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8C29C-87BE-4127-88D5-80DE0C84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Arial Unicode MS"/>
              </a:rPr>
              <a:t>File which allows the driver for a device to be specified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Arial Unicode MS"/>
              </a:rPr>
              <a:t>Allows the driver for a device to be specified to override standard binding protocol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Arial Unicode MS"/>
              </a:rPr>
              <a:t>The </a:t>
            </a:r>
            <a:r>
              <a:rPr lang="en-US" dirty="0" err="1">
                <a:latin typeface="Arial Unicode MS"/>
              </a:rPr>
              <a:t>driver_override</a:t>
            </a:r>
            <a:r>
              <a:rPr lang="en-US" dirty="0">
                <a:latin typeface="Arial Unicode MS"/>
              </a:rPr>
              <a:t> field is implemented in struct </a:t>
            </a:r>
            <a:r>
              <a:rPr lang="en-US" dirty="0" err="1">
                <a:latin typeface="Arial Unicode MS"/>
              </a:rPr>
              <a:t>platform_device</a:t>
            </a:r>
            <a:endParaRPr lang="en-US" dirty="0">
              <a:latin typeface="Arial Unicode MS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 Unicode MS"/>
              </a:rPr>
              <a:t>Executed by writing a string to the </a:t>
            </a:r>
            <a:r>
              <a:rPr lang="en-US" dirty="0" err="1">
                <a:latin typeface="Arial Unicode MS"/>
              </a:rPr>
              <a:t>driver_override</a:t>
            </a:r>
            <a:r>
              <a:rPr lang="en-US" dirty="0">
                <a:latin typeface="Arial Unicode MS"/>
              </a:rPr>
              <a:t> file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 Unicode MS"/>
              </a:rPr>
              <a:t>When specified, only a driver w a name matching the value written to </a:t>
            </a:r>
            <a:r>
              <a:rPr lang="en-US" dirty="0" err="1">
                <a:latin typeface="Arial Unicode MS"/>
              </a:rPr>
              <a:t>driver_override</a:t>
            </a:r>
            <a:r>
              <a:rPr lang="en-US" dirty="0">
                <a:latin typeface="Arial Unicode MS"/>
              </a:rPr>
              <a:t> will have an opportunity to bind to device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 Unicode MS"/>
              </a:rPr>
              <a:t>Does not automatically unbind current driver or automatically load specified driver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Arial Unicode MS"/>
              </a:rPr>
              <a:t>Two functions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latin typeface="Arial Unicode MS"/>
              </a:rPr>
              <a:t>Driver_override_store</a:t>
            </a:r>
            <a:r>
              <a:rPr lang="en-US" dirty="0">
                <a:latin typeface="Arial Unicode MS"/>
              </a:rPr>
              <a:t>():  write </a:t>
            </a:r>
            <a:r>
              <a:rPr lang="en-US" dirty="0" err="1">
                <a:latin typeface="Arial Unicode MS"/>
              </a:rPr>
              <a:t>driver_override</a:t>
            </a:r>
            <a:endParaRPr lang="en-US" dirty="0">
              <a:latin typeface="Arial Unicode MS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latin typeface="Arial Unicode MS"/>
              </a:rPr>
              <a:t>Driver_override_show</a:t>
            </a:r>
            <a:r>
              <a:rPr lang="en-US" dirty="0">
                <a:latin typeface="Arial Unicode MS"/>
              </a:rPr>
              <a:t>(): read </a:t>
            </a:r>
            <a:r>
              <a:rPr lang="en-US" dirty="0" err="1">
                <a:latin typeface="Arial Unicode MS"/>
              </a:rPr>
              <a:t>driver_override</a:t>
            </a:r>
            <a:endParaRPr lang="en-US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88184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D2EE78-83FA-4E63-A5EB-E3666B7CC528}"/>
              </a:ext>
            </a:extLst>
          </p:cNvPr>
          <p:cNvSpPr/>
          <p:nvPr/>
        </p:nvSpPr>
        <p:spPr>
          <a:xfrm>
            <a:off x="4766982" y="1450182"/>
            <a:ext cx="3305970" cy="948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EDB841-2E47-4A4B-9388-3995B084E7F0}"/>
              </a:ext>
            </a:extLst>
          </p:cNvPr>
          <p:cNvSpPr/>
          <p:nvPr/>
        </p:nvSpPr>
        <p:spPr>
          <a:xfrm>
            <a:off x="311699" y="1017725"/>
            <a:ext cx="3471694" cy="38779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FA266-150C-4060-A3B8-F63CA7B1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3E6554-C78A-4134-B899-0BF85F726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8997" y="1017725"/>
            <a:ext cx="3414396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ssize_</a:t>
            </a:r>
            <a:r>
              <a:rPr kumimoji="0" lang="en-US" altLang="en-US" sz="105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</a:t>
            </a:r>
            <a:r>
              <a:rPr kumimoji="0" lang="en-US" altLang="en-US" sz="105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050" b="1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driver_override_store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(struct device *dev,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                  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struct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device_attribute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attr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const char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size_t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count)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struct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platform_device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to_platform_device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(dev);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char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*old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*cp;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if (count &gt; PATH_MAX) return -EINVAL;</a:t>
            </a: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kstrndup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count, GFP_KERNEL);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if (!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return -ENOMEM; </a:t>
            </a: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cp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strchr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'\n’);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(cp) *cp = '\0’;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if 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strlen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kfree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NULL;</a:t>
            </a:r>
            <a:endParaRPr lang="en-US" altLang="en-US" sz="105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kfree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(old); </a:t>
            </a: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return count;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16FDE7A-6F0F-4423-A392-5AC2835B9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047" y="1474869"/>
            <a:ext cx="325890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static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ssize_t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1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driver_override_show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(struct device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*dev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Arial" panose="020B0604020202020204" pitchFamily="34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struct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device_attribute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*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attr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char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*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buf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</a:t>
            </a: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struct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platform_device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*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=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to_platform_device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return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sprintf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buf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"%s\n",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-&gt;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driver_override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);</a:t>
            </a: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97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D2EE78-83FA-4E63-A5EB-E3666B7CC528}"/>
              </a:ext>
            </a:extLst>
          </p:cNvPr>
          <p:cNvSpPr/>
          <p:nvPr/>
        </p:nvSpPr>
        <p:spPr>
          <a:xfrm>
            <a:off x="4766982" y="1450182"/>
            <a:ext cx="3305970" cy="948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EDB841-2E47-4A4B-9388-3995B084E7F0}"/>
              </a:ext>
            </a:extLst>
          </p:cNvPr>
          <p:cNvSpPr/>
          <p:nvPr/>
        </p:nvSpPr>
        <p:spPr>
          <a:xfrm>
            <a:off x="311699" y="1017725"/>
            <a:ext cx="3471694" cy="38779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FA266-150C-4060-A3B8-F63CA7B1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3E6554-C78A-4134-B899-0BF85F726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8997" y="1017725"/>
            <a:ext cx="3414396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ssize_</a:t>
            </a:r>
            <a:r>
              <a:rPr kumimoji="0" lang="en-US" altLang="en-US" sz="105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</a:t>
            </a:r>
            <a:r>
              <a:rPr kumimoji="0" lang="en-US" altLang="en-US" sz="105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050" b="1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driver_override_store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(struct device *dev,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                  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struct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device_attribute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attr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const char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size_t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count)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struct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platform_device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to_platform_device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(dev);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char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*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old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-&gt;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*cp;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if (count &gt; PATH_MAX) return -EINVAL;</a:t>
            </a: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kstrndup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count, GFP_KERNEL);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if (!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return -ENOMEM; </a:t>
            </a: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cp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strchr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'\n’);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(cp) *cp = '\0’;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if 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strlen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kfree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NULL;</a:t>
            </a:r>
            <a:endParaRPr lang="en-US" altLang="en-US" sz="105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kfree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(old); </a:t>
            </a: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return count;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16FDE7A-6F0F-4423-A392-5AC2835B9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047" y="1474869"/>
            <a:ext cx="325890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static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ssize_t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1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driver_override_show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(struct device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*dev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Arial" panose="020B0604020202020204" pitchFamily="34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struct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device_attribute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*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attr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char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*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buf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</a:t>
            </a: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struct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platform_device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*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=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to_platform_device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return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sprintf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buf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"%s\n",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-&gt;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);</a:t>
            </a: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60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0" y="1108243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= 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“%s\n”,</a:t>
            </a:r>
          </a:p>
          <a:p>
            <a:r>
              <a:rPr lang="en-US" dirty="0"/>
              <a:t>	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 	=</a:t>
            </a:r>
            <a:r>
              <a:rPr lang="en-US" dirty="0" err="1"/>
              <a:t>driver_overide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kfree</a:t>
            </a:r>
            <a:r>
              <a:rPr lang="en-US" dirty="0"/>
              <a:t>(old)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D5BC57-6C70-4AE7-A0C5-130CE26E1442}"/>
              </a:ext>
            </a:extLst>
          </p:cNvPr>
          <p:cNvSpPr txBox="1"/>
          <p:nvPr/>
        </p:nvSpPr>
        <p:spPr>
          <a:xfrm>
            <a:off x="7528358" y="1593746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413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E820-B1CF-42A3-91EF-DD958E00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CVE-2017-15102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21F2-9DC0-4029-9E8E-BF15F0B2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“The </a:t>
            </a:r>
            <a:r>
              <a:rPr lang="en-US" sz="2000" dirty="0" err="1"/>
              <a:t>tower_probe</a:t>
            </a:r>
            <a:r>
              <a:rPr lang="en-US" sz="2000" dirty="0"/>
              <a:t> function in drivers/</a:t>
            </a:r>
            <a:r>
              <a:rPr lang="en-US" sz="2000" dirty="0" err="1"/>
              <a:t>usb</a:t>
            </a:r>
            <a:r>
              <a:rPr lang="en-US" sz="2000" dirty="0"/>
              <a:t>/</a:t>
            </a:r>
            <a:r>
              <a:rPr lang="en-US" sz="2000" dirty="0" err="1"/>
              <a:t>misc</a:t>
            </a:r>
            <a:r>
              <a:rPr lang="en-US" sz="2000" dirty="0"/>
              <a:t>/</a:t>
            </a:r>
            <a:r>
              <a:rPr lang="en-US" sz="2000" dirty="0" err="1"/>
              <a:t>legousbtower.c</a:t>
            </a:r>
            <a:r>
              <a:rPr lang="en-US" sz="2000" dirty="0"/>
              <a:t> in the Linux kernel before 4.8.1 allows local users (who are physically proximate for inserting a crafted USB device) to gain privileges by leveraging a write-what-where condition that occurs after a race condition and a NULL pointer dereference.”</a:t>
            </a:r>
          </a:p>
        </p:txBody>
      </p:sp>
    </p:spTree>
    <p:extLst>
      <p:ext uri="{BB962C8B-B14F-4D97-AF65-F5344CB8AC3E}">
        <p14:creationId xmlns:p14="http://schemas.microsoft.com/office/powerpoint/2010/main" val="168067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0" y="1116727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old = </a:t>
            </a:r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EBADD-C74F-42DA-B5B2-9DDCFF1A18C7}"/>
              </a:ext>
            </a:extLst>
          </p:cNvPr>
          <p:cNvCxnSpPr>
            <a:cxnSpLocks/>
          </p:cNvCxnSpPr>
          <p:nvPr/>
        </p:nvCxnSpPr>
        <p:spPr>
          <a:xfrm>
            <a:off x="3792280" y="1552467"/>
            <a:ext cx="3478956" cy="245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“%s\n”,</a:t>
            </a:r>
          </a:p>
          <a:p>
            <a:r>
              <a:rPr lang="en-US" dirty="0"/>
              <a:t>	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 	=</a:t>
            </a:r>
            <a:r>
              <a:rPr lang="en-US" dirty="0" err="1"/>
              <a:t>driver_overide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kfree</a:t>
            </a:r>
            <a:r>
              <a:rPr lang="en-US" dirty="0"/>
              <a:t>(old)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D5BC57-6C70-4AE7-A0C5-130CE26E1442}"/>
              </a:ext>
            </a:extLst>
          </p:cNvPr>
          <p:cNvSpPr txBox="1"/>
          <p:nvPr/>
        </p:nvSpPr>
        <p:spPr>
          <a:xfrm>
            <a:off x="7528358" y="1593746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5288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1" y="1100815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= 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EBADD-C74F-42DA-B5B2-9DDCFF1A18C7}"/>
              </a:ext>
            </a:extLst>
          </p:cNvPr>
          <p:cNvCxnSpPr>
            <a:cxnSpLocks/>
          </p:cNvCxnSpPr>
          <p:nvPr/>
        </p:nvCxnSpPr>
        <p:spPr>
          <a:xfrm>
            <a:off x="3792280" y="1552467"/>
            <a:ext cx="3478956" cy="245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buf</a:t>
            </a:r>
            <a:r>
              <a:rPr lang="en-US" dirty="0">
                <a:solidFill>
                  <a:srgbClr val="FF0000"/>
                </a:solidFill>
              </a:rPr>
              <a:t>, “%s\n”,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AE148B-1C46-4B00-991D-FEFF306FE046}"/>
              </a:ext>
            </a:extLst>
          </p:cNvPr>
          <p:cNvCxnSpPr>
            <a:cxnSpLocks/>
          </p:cNvCxnSpPr>
          <p:nvPr/>
        </p:nvCxnSpPr>
        <p:spPr>
          <a:xfrm flipV="1">
            <a:off x="2553417" y="2078221"/>
            <a:ext cx="4717819" cy="201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 	=</a:t>
            </a:r>
            <a:r>
              <a:rPr lang="en-US" dirty="0" err="1"/>
              <a:t>driver_overide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kfree</a:t>
            </a:r>
            <a:r>
              <a:rPr lang="en-US" dirty="0"/>
              <a:t>(old)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D5BC57-6C70-4AE7-A0C5-130CE26E1442}"/>
              </a:ext>
            </a:extLst>
          </p:cNvPr>
          <p:cNvSpPr txBox="1"/>
          <p:nvPr/>
        </p:nvSpPr>
        <p:spPr>
          <a:xfrm>
            <a:off x="7528358" y="1593746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98727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0" y="1088672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= 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EBADD-C74F-42DA-B5B2-9DDCFF1A18C7}"/>
              </a:ext>
            </a:extLst>
          </p:cNvPr>
          <p:cNvCxnSpPr>
            <a:cxnSpLocks/>
          </p:cNvCxnSpPr>
          <p:nvPr/>
        </p:nvCxnSpPr>
        <p:spPr>
          <a:xfrm>
            <a:off x="3792280" y="1552467"/>
            <a:ext cx="3478956" cy="245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buf</a:t>
            </a:r>
            <a:r>
              <a:rPr lang="en-US" dirty="0">
                <a:solidFill>
                  <a:srgbClr val="FF0000"/>
                </a:solidFill>
              </a:rPr>
              <a:t>, “%s\n”,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AE148B-1C46-4B00-991D-FEFF306FE046}"/>
              </a:ext>
            </a:extLst>
          </p:cNvPr>
          <p:cNvCxnSpPr>
            <a:cxnSpLocks/>
          </p:cNvCxnSpPr>
          <p:nvPr/>
        </p:nvCxnSpPr>
        <p:spPr>
          <a:xfrm flipV="1">
            <a:off x="2553417" y="2078221"/>
            <a:ext cx="4717819" cy="201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r>
              <a:rPr lang="en-US" dirty="0">
                <a:solidFill>
                  <a:srgbClr val="FF0000"/>
                </a:solidFill>
              </a:rPr>
              <a:t> 	=</a:t>
            </a:r>
            <a:r>
              <a:rPr lang="en-US" dirty="0" err="1">
                <a:solidFill>
                  <a:srgbClr val="FF0000"/>
                </a:solidFill>
              </a:rPr>
              <a:t>driver_overide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kfree</a:t>
            </a:r>
            <a:r>
              <a:rPr lang="en-US" dirty="0"/>
              <a:t>(old)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D05825-3A6E-4C27-A75F-FE60AA963EF4}"/>
              </a:ext>
            </a:extLst>
          </p:cNvPr>
          <p:cNvCxnSpPr>
            <a:cxnSpLocks/>
          </p:cNvCxnSpPr>
          <p:nvPr/>
        </p:nvCxnSpPr>
        <p:spPr>
          <a:xfrm>
            <a:off x="3280081" y="2119500"/>
            <a:ext cx="4680161" cy="136067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D5BC57-6C70-4AE7-A0C5-130CE26E1442}"/>
              </a:ext>
            </a:extLst>
          </p:cNvPr>
          <p:cNvSpPr txBox="1"/>
          <p:nvPr/>
        </p:nvSpPr>
        <p:spPr>
          <a:xfrm>
            <a:off x="7528358" y="1593746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1195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0" y="1082573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= 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EBADD-C74F-42DA-B5B2-9DDCFF1A18C7}"/>
              </a:ext>
            </a:extLst>
          </p:cNvPr>
          <p:cNvCxnSpPr>
            <a:cxnSpLocks/>
          </p:cNvCxnSpPr>
          <p:nvPr/>
        </p:nvCxnSpPr>
        <p:spPr>
          <a:xfrm>
            <a:off x="3792280" y="1552467"/>
            <a:ext cx="3478956" cy="245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buf</a:t>
            </a:r>
            <a:r>
              <a:rPr lang="en-US" dirty="0">
                <a:solidFill>
                  <a:srgbClr val="FF0000"/>
                </a:solidFill>
              </a:rPr>
              <a:t>, “%s\n”,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AE148B-1C46-4B00-991D-FEFF306FE046}"/>
              </a:ext>
            </a:extLst>
          </p:cNvPr>
          <p:cNvCxnSpPr>
            <a:cxnSpLocks/>
          </p:cNvCxnSpPr>
          <p:nvPr/>
        </p:nvCxnSpPr>
        <p:spPr>
          <a:xfrm flipV="1">
            <a:off x="2553417" y="2078221"/>
            <a:ext cx="4717819" cy="201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 	=</a:t>
            </a:r>
            <a:r>
              <a:rPr lang="en-US" dirty="0" err="1"/>
              <a:t>driver_overide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kfree</a:t>
            </a:r>
            <a:r>
              <a:rPr lang="en-US" dirty="0">
                <a:solidFill>
                  <a:srgbClr val="FF0000"/>
                </a:solidFill>
              </a:rPr>
              <a:t>(old)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D05825-3A6E-4C27-A75F-FE60AA963EF4}"/>
              </a:ext>
            </a:extLst>
          </p:cNvPr>
          <p:cNvCxnSpPr>
            <a:cxnSpLocks/>
          </p:cNvCxnSpPr>
          <p:nvPr/>
        </p:nvCxnSpPr>
        <p:spPr>
          <a:xfrm>
            <a:off x="3320774" y="2117027"/>
            <a:ext cx="4680161" cy="136067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D5BC57-6C70-4AE7-A0C5-130CE26E1442}"/>
              </a:ext>
            </a:extLst>
          </p:cNvPr>
          <p:cNvSpPr txBox="1"/>
          <p:nvPr/>
        </p:nvSpPr>
        <p:spPr>
          <a:xfrm>
            <a:off x="7528358" y="1593746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90099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1" y="1091924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= 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EBADD-C74F-42DA-B5B2-9DDCFF1A18C7}"/>
              </a:ext>
            </a:extLst>
          </p:cNvPr>
          <p:cNvCxnSpPr>
            <a:cxnSpLocks/>
          </p:cNvCxnSpPr>
          <p:nvPr/>
        </p:nvCxnSpPr>
        <p:spPr>
          <a:xfrm>
            <a:off x="3792280" y="1552467"/>
            <a:ext cx="3478956" cy="245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buf</a:t>
            </a:r>
            <a:r>
              <a:rPr lang="en-US" dirty="0">
                <a:solidFill>
                  <a:srgbClr val="FF0000"/>
                </a:solidFill>
              </a:rPr>
              <a:t>, “%s\n”,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AE148B-1C46-4B00-991D-FEFF306FE046}"/>
              </a:ext>
            </a:extLst>
          </p:cNvPr>
          <p:cNvCxnSpPr>
            <a:cxnSpLocks/>
          </p:cNvCxnSpPr>
          <p:nvPr/>
        </p:nvCxnSpPr>
        <p:spPr>
          <a:xfrm flipV="1">
            <a:off x="2553417" y="2078221"/>
            <a:ext cx="4717819" cy="201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 	=</a:t>
            </a:r>
            <a:r>
              <a:rPr lang="en-US" dirty="0" err="1"/>
              <a:t>driver_overide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kfree</a:t>
            </a:r>
            <a:r>
              <a:rPr lang="en-US" dirty="0"/>
              <a:t>(old)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D05825-3A6E-4C27-A75F-FE60AA963EF4}"/>
              </a:ext>
            </a:extLst>
          </p:cNvPr>
          <p:cNvCxnSpPr>
            <a:cxnSpLocks/>
          </p:cNvCxnSpPr>
          <p:nvPr/>
        </p:nvCxnSpPr>
        <p:spPr>
          <a:xfrm>
            <a:off x="3280081" y="2119500"/>
            <a:ext cx="4680161" cy="136067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4" name="Graphic 3" descr="Crying Face with Solid Fill">
            <a:extLst>
              <a:ext uri="{FF2B5EF4-FFF2-40B4-BE49-F238E27FC236}">
                <a16:creationId xmlns:a16="http://schemas.microsoft.com/office/drawing/2014/main" id="{B92EEE8B-114A-4629-BD08-7BE903BCD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1236" y="13523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41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41C4FB-C46D-4375-A58B-B3F19F7AA3BD}"/>
              </a:ext>
            </a:extLst>
          </p:cNvPr>
          <p:cNvSpPr/>
          <p:nvPr/>
        </p:nvSpPr>
        <p:spPr>
          <a:xfrm>
            <a:off x="4279900" y="1809750"/>
            <a:ext cx="4774100" cy="2432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3D6AFD-1A87-4876-8E02-2D44365C2553}"/>
              </a:ext>
            </a:extLst>
          </p:cNvPr>
          <p:cNvSpPr/>
          <p:nvPr/>
        </p:nvSpPr>
        <p:spPr>
          <a:xfrm>
            <a:off x="533400" y="1809750"/>
            <a:ext cx="3406412" cy="2432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9876A-4865-4DF0-802A-48BD6C1A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86583-99D0-45F4-BC57-5BC39A5D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2075"/>
            <a:ext cx="8520600" cy="3410575"/>
          </a:xfrm>
        </p:spPr>
        <p:txBody>
          <a:bodyPr/>
          <a:lstStyle/>
          <a:p>
            <a:r>
              <a:rPr lang="en-US" dirty="0"/>
              <a:t>Introduce locks to protect shared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0DC7E-2F1B-4350-AD7B-3B6C706A7DE4}"/>
              </a:ext>
            </a:extLst>
          </p:cNvPr>
          <p:cNvSpPr txBox="1"/>
          <p:nvPr/>
        </p:nvSpPr>
        <p:spPr>
          <a:xfrm>
            <a:off x="533400" y="1809750"/>
            <a:ext cx="4629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driver_override_store</a:t>
            </a:r>
            <a:r>
              <a:rPr lang="en-US" sz="1600" dirty="0"/>
              <a:t>(dev):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pdev</a:t>
            </a:r>
            <a:r>
              <a:rPr lang="en-US" sz="1600" dirty="0"/>
              <a:t> = </a:t>
            </a:r>
            <a:r>
              <a:rPr lang="en-US" sz="1600" dirty="0" err="1"/>
              <a:t>to_platform_dev</a:t>
            </a:r>
            <a:r>
              <a:rPr lang="en-US" sz="1600" dirty="0"/>
              <a:t>(dev)</a:t>
            </a:r>
          </a:p>
          <a:p>
            <a:r>
              <a:rPr lang="en-US" sz="1600" dirty="0"/>
              <a:t>	…</a:t>
            </a:r>
          </a:p>
          <a:p>
            <a:r>
              <a:rPr lang="en-US" sz="1600" dirty="0"/>
              <a:t>	lock(dev)</a:t>
            </a:r>
          </a:p>
          <a:p>
            <a:r>
              <a:rPr lang="en-US" sz="1600" dirty="0"/>
              <a:t>	old = </a:t>
            </a:r>
            <a:r>
              <a:rPr lang="en-US" sz="1600" dirty="0" err="1"/>
              <a:t>pdev</a:t>
            </a:r>
            <a:r>
              <a:rPr lang="en-US" sz="1600" dirty="0"/>
              <a:t>-&gt;</a:t>
            </a:r>
            <a:r>
              <a:rPr lang="en-US" sz="1600" dirty="0" err="1"/>
              <a:t>driver_override</a:t>
            </a:r>
            <a:endParaRPr lang="en-US" sz="1600" dirty="0"/>
          </a:p>
          <a:p>
            <a:r>
              <a:rPr lang="en-US" sz="1600" dirty="0"/>
              <a:t>	update(</a:t>
            </a:r>
            <a:r>
              <a:rPr lang="en-US" sz="1600" dirty="0" err="1"/>
              <a:t>pdev</a:t>
            </a:r>
            <a:r>
              <a:rPr lang="en-US" sz="1600" dirty="0"/>
              <a:t>-&gt;</a:t>
            </a:r>
            <a:r>
              <a:rPr lang="en-US" sz="1600" dirty="0" err="1"/>
              <a:t>driver_override</a:t>
            </a:r>
            <a:r>
              <a:rPr lang="en-US" sz="1600" dirty="0"/>
              <a:t>)</a:t>
            </a:r>
          </a:p>
          <a:p>
            <a:r>
              <a:rPr lang="en-US" sz="1600" dirty="0"/>
              <a:t>	unlock(dev)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kfree</a:t>
            </a:r>
            <a:r>
              <a:rPr lang="en-US" sz="1600" dirty="0"/>
              <a:t>(old)</a:t>
            </a:r>
          </a:p>
          <a:p>
            <a:r>
              <a:rPr lang="en-US" sz="1600" dirty="0"/>
              <a:t>	return 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5C70D-6380-4F1F-9571-2E1082FDDFD8}"/>
              </a:ext>
            </a:extLst>
          </p:cNvPr>
          <p:cNvSpPr txBox="1"/>
          <p:nvPr/>
        </p:nvSpPr>
        <p:spPr>
          <a:xfrm>
            <a:off x="4279900" y="1809750"/>
            <a:ext cx="4864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driver_override_show</a:t>
            </a:r>
            <a:r>
              <a:rPr lang="en-US" sz="1600" dirty="0"/>
              <a:t>(dev, buffer):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pdev</a:t>
            </a:r>
            <a:r>
              <a:rPr lang="en-US" sz="1600" dirty="0"/>
              <a:t> = </a:t>
            </a:r>
            <a:r>
              <a:rPr lang="en-US" sz="1600" dirty="0" err="1"/>
              <a:t>to_platform_dev</a:t>
            </a:r>
            <a:r>
              <a:rPr lang="en-US" sz="1600" dirty="0"/>
              <a:t>(dev)</a:t>
            </a:r>
          </a:p>
          <a:p>
            <a:r>
              <a:rPr lang="en-US" sz="1600" dirty="0"/>
              <a:t>	lock (dev)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len</a:t>
            </a:r>
            <a:r>
              <a:rPr lang="en-US" sz="1600" dirty="0"/>
              <a:t> = </a:t>
            </a:r>
            <a:r>
              <a:rPr lang="en-US" sz="1600" dirty="0" err="1"/>
              <a:t>sprintf</a:t>
            </a:r>
            <a:r>
              <a:rPr lang="en-US" sz="1600" dirty="0"/>
              <a:t>(buffer, “%s\n”, </a:t>
            </a:r>
            <a:r>
              <a:rPr lang="en-US" sz="1600" dirty="0" err="1"/>
              <a:t>pdev</a:t>
            </a:r>
            <a:r>
              <a:rPr lang="en-US" sz="1600" dirty="0"/>
              <a:t>-&gt;</a:t>
            </a:r>
            <a:r>
              <a:rPr lang="en-US" sz="1600" dirty="0" err="1"/>
              <a:t>driver_override</a:t>
            </a:r>
            <a:r>
              <a:rPr lang="en-US" sz="1600" dirty="0"/>
              <a:t>)</a:t>
            </a:r>
          </a:p>
          <a:p>
            <a:r>
              <a:rPr lang="en-US" sz="1600" dirty="0"/>
              <a:t>	unlock(dev)</a:t>
            </a:r>
          </a:p>
          <a:p>
            <a:r>
              <a:rPr lang="en-US" sz="1600" dirty="0"/>
              <a:t>	return </a:t>
            </a:r>
            <a:r>
              <a:rPr lang="en-US" sz="1600" dirty="0" err="1"/>
              <a:t>len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6724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BC9A-318B-4F7A-A7ED-EB0F7FFE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Concurrency and </a:t>
            </a:r>
            <a:r>
              <a:rPr lang="en-US" dirty="0" err="1"/>
              <a:t>Syncrhonization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1FB32-2776-4937-BF8A-FA91926B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72214"/>
            <a:ext cx="8520600" cy="33262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Adding locks allows read and write to complete, atomically.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Ensures that the data written to buffer is not corrupted during execution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If buffer is written to, then a similar thread has either completed overwriting or is blocking for resource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Also synchronization between multiple stores()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Only 1 thread may write </a:t>
            </a:r>
            <a:r>
              <a:rPr lang="en-US" sz="1800" dirty="0" err="1"/>
              <a:t>pdev</a:t>
            </a:r>
            <a:r>
              <a:rPr lang="en-US" sz="1800" dirty="0"/>
              <a:t>-&gt;</a:t>
            </a:r>
            <a:r>
              <a:rPr lang="en-US" sz="1800" dirty="0" err="1"/>
              <a:t>driver_override</a:t>
            </a:r>
            <a:endParaRPr lang="en-US" sz="18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Only 1 thread may free memory pointed to by old.</a:t>
            </a:r>
          </a:p>
        </p:txBody>
      </p:sp>
    </p:spTree>
    <p:extLst>
      <p:ext uri="{BB962C8B-B14F-4D97-AF65-F5344CB8AC3E}">
        <p14:creationId xmlns:p14="http://schemas.microsoft.com/office/powerpoint/2010/main" val="3548681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-US" dirty="0"/>
              <a:t>Source Code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https://elixir.bootlin.com/linux/v4.12.14/source/drivers/base/platform.c</a:t>
            </a:r>
          </a:p>
          <a:p>
            <a:pPr marL="285750" indent="-285750">
              <a:spcAft>
                <a:spcPts val="600"/>
              </a:spcAft>
            </a:pPr>
            <a:r>
              <a:rPr lang="en-US" dirty="0"/>
              <a:t>Vulnerability Database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https://vuldb.com/?id.106296</a:t>
            </a:r>
          </a:p>
          <a:p>
            <a:pPr marL="285750" indent="-285750">
              <a:spcAft>
                <a:spcPts val="600"/>
              </a:spcAft>
            </a:pPr>
            <a:r>
              <a:rPr lang="en-US" dirty="0"/>
              <a:t>Patch to implement </a:t>
            </a:r>
            <a:r>
              <a:rPr lang="en-US" dirty="0" err="1"/>
              <a:t>Override_Driver</a:t>
            </a:r>
            <a:endParaRPr lang="en-US" dirty="0"/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https://www.redhat.com/archives/libvir-list/2014-April/msg00382.html</a:t>
            </a:r>
          </a:p>
          <a:p>
            <a:pPr marL="285750" indent="-285750">
              <a:spcAft>
                <a:spcPts val="600"/>
              </a:spcAft>
            </a:pPr>
            <a:r>
              <a:rPr lang="en-US" dirty="0"/>
              <a:t>Patch to Fix Race Condition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https://git.kernel.org/pub/scm/linux/kernel/git/torvalds/linux.git/commit/?id=6265539776a0810b7ce6398c27866ddb9c6bd154</a:t>
            </a:r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581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Tower_Probe?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Tower_Probe is a function that exists within the legousbtower driver</a:t>
            </a:r>
            <a:endParaRPr sz="20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The Tower_Probe function is responsible for both registering the usb device and for confirming the devices firmware board ID</a:t>
            </a:r>
            <a:endParaRPr sz="20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If there is an error in confirming firmware ID then Tower_Probe will call Tower_Delete (Important)</a:t>
            </a:r>
            <a:endParaRPr sz="2000"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Legousbtower?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461450"/>
            <a:ext cx="3326400" cy="22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driver built for Lego USB IR Device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released in 2001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to the linux kernel in version 2.6.1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19" y="814814"/>
            <a:ext cx="2865732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at Hand (Assumptions)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must assume a few the attacker has done the following: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attacker has a forged USB device with an invalid firmware ID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Will do a write operation using this device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Will delay the call to Tower_Delete until the write operation starts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at Hand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What can the attacker do now that we have this scenario?</a:t>
            </a:r>
            <a:endParaRPr sz="1600" dirty="0"/>
          </a:p>
          <a:p>
            <a:pPr marL="457200" lvl="0" indent="-342900" algn="l" rtl="0">
              <a:spcBef>
                <a:spcPts val="1600"/>
              </a:spcBef>
              <a:spcAft>
                <a:spcPts val="600"/>
              </a:spcAft>
              <a:buSzPts val="1800"/>
              <a:buChar char="●"/>
            </a:pPr>
            <a:r>
              <a:rPr lang="en" sz="1600" dirty="0"/>
              <a:t>Now possible to create a race condition between the write operation and Tower_Probe executing Tower_Delete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600"/>
              </a:spcAft>
              <a:buSzPts val="1800"/>
              <a:buChar char="●"/>
            </a:pPr>
            <a:r>
              <a:rPr lang="en" sz="1600" dirty="0"/>
              <a:t>The race condition is possible because the device is registered before confirming the firmware ID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" sz="1600" dirty="0"/>
              <a:t>Allows attacker to perform reads/writes before calling the </a:t>
            </a:r>
            <a:r>
              <a:rPr lang="en-US" sz="1600" dirty="0"/>
              <a:t>delete </a:t>
            </a:r>
            <a:r>
              <a:rPr lang="en" sz="1600" dirty="0"/>
              <a:t>operatio</a:t>
            </a:r>
            <a:r>
              <a:rPr lang="en-US" sz="1600" dirty="0"/>
              <a:t>n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(Picture)</a:t>
            </a:r>
            <a:endParaRPr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650" y="1282075"/>
            <a:ext cx="356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Retval</a:t>
            </a:r>
            <a:r>
              <a:rPr lang="en-US" dirty="0"/>
              <a:t> is when we are registering the device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Stall before executing result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Attacker concurrently executes a read/write operation and then stop stalling to allow for the Tower_Delete call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47E192-FF86-4D55-B61E-AB81AB5B108B}"/>
              </a:ext>
            </a:extLst>
          </p:cNvPr>
          <p:cNvSpPr/>
          <p:nvPr/>
        </p:nvSpPr>
        <p:spPr>
          <a:xfrm>
            <a:off x="3873500" y="341828"/>
            <a:ext cx="5270500" cy="4401205"/>
          </a:xfrm>
          <a:prstGeom prst="rect">
            <a:avLst/>
          </a:prstGeom>
          <a:solidFill>
            <a:srgbClr val="F3F2E6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Static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tower_probe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//Registering the device</a:t>
            </a: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retval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usb_register_dev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(interface, 	&amp;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tower_class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//Checking firmware version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=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usb_control_msg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udev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	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usb_rcvvtrlpipe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udev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0), 	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get_version_reply.minor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	le16_to_cpu(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get_version_reply.build_no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));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exit: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return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retval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3517775"/>
            <a:ext cx="8520600" cy="10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Delete frees dev-&gt;interrupt_out_urb (Line 297)</a:t>
            </a:r>
            <a:br>
              <a:rPr lang="en"/>
            </a:br>
            <a:r>
              <a:rPr lang="en"/>
              <a:t>Write operation then has a NULL pointer dereference and causes a write-what-where condition 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1152475"/>
            <a:ext cx="4267200" cy="23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450" y="1152475"/>
            <a:ext cx="4256849" cy="23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E7EF5A-D071-4EDB-8261-CFBC6B00F3D7}"/>
              </a:ext>
            </a:extLst>
          </p:cNvPr>
          <p:cNvSpPr/>
          <p:nvPr/>
        </p:nvSpPr>
        <p:spPr>
          <a:xfrm>
            <a:off x="4572000" y="574525"/>
            <a:ext cx="4568551" cy="3139321"/>
          </a:xfrm>
          <a:prstGeom prst="rect">
            <a:avLst/>
          </a:prstGeom>
          <a:solidFill>
            <a:srgbClr val="F3F2E6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Tower_write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(){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usb_fill_int_urb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(dev-&gt;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interrupt_out_urb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…);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dev-&gt;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interrupt_out_busy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1;</a:t>
            </a:r>
          </a:p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wmb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retval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usb_submit_urb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(dev-&gt;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interrupt_out_urb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GFP_KERNEL);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(Part 2)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following is what occurs: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Exposes a write-what-where condition by remapping dev-&gt;interrupt_out_buffer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Write-what-where condition is when the attacker can write an arbitrary value to an arbitrary location, usually caused by overflow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Leads to privilege escalation and allows the attacker to execute their own malicious code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Note: This is only possible if 0 is mappable on the Linux machine and the linux machine kernel has to be a version between 2.6.1x and 4.8.0x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1353</TotalTime>
  <Words>1453</Words>
  <Application>Microsoft Office PowerPoint</Application>
  <PresentationFormat>On-screen Show (16:9)</PresentationFormat>
  <Paragraphs>240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 Light</vt:lpstr>
      <vt:lpstr>Calibri</vt:lpstr>
      <vt:lpstr>Arial Unicode MS</vt:lpstr>
      <vt:lpstr>Arial</vt:lpstr>
      <vt:lpstr>Retrospect</vt:lpstr>
      <vt:lpstr>Tower Probe Race Condition</vt:lpstr>
      <vt:lpstr>Problem: CVE-2017-15102</vt:lpstr>
      <vt:lpstr>What is a Tower_Probe?</vt:lpstr>
      <vt:lpstr>What is Legousbtower?</vt:lpstr>
      <vt:lpstr>Problem at Hand (Assumptions)</vt:lpstr>
      <vt:lpstr>Problem at Hand</vt:lpstr>
      <vt:lpstr>Problem (Picture)</vt:lpstr>
      <vt:lpstr>Result</vt:lpstr>
      <vt:lpstr>Result (Part 2)</vt:lpstr>
      <vt:lpstr>Solution</vt:lpstr>
      <vt:lpstr>Solution (Picture)</vt:lpstr>
      <vt:lpstr>Concurrency and Synchronization</vt:lpstr>
      <vt:lpstr>References</vt:lpstr>
      <vt:lpstr>Driver_Override Race Condtion</vt:lpstr>
      <vt:lpstr>Problem: CVE-2017-12146 Detail   </vt:lpstr>
      <vt:lpstr>Driver_Override Overview</vt:lpstr>
      <vt:lpstr>Problem</vt:lpstr>
      <vt:lpstr>Problem</vt:lpstr>
      <vt:lpstr>Execution</vt:lpstr>
      <vt:lpstr>Execution</vt:lpstr>
      <vt:lpstr>Execution</vt:lpstr>
      <vt:lpstr>Execution</vt:lpstr>
      <vt:lpstr>Execution</vt:lpstr>
      <vt:lpstr>Execution</vt:lpstr>
      <vt:lpstr>Solution</vt:lpstr>
      <vt:lpstr>Concurrency and Syncrhonization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Probe Race Condition</dc:title>
  <dc:creator>Station</dc:creator>
  <cp:lastModifiedBy>ttown</cp:lastModifiedBy>
  <cp:revision>28</cp:revision>
  <dcterms:modified xsi:type="dcterms:W3CDTF">2018-11-29T02:05:24Z</dcterms:modified>
</cp:coreProperties>
</file>