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3" r:id="rId17"/>
    <p:sldId id="276" r:id="rId18"/>
    <p:sldId id="288" r:id="rId19"/>
    <p:sldId id="279" r:id="rId20"/>
    <p:sldId id="280" r:id="rId21"/>
    <p:sldId id="281" r:id="rId22"/>
    <p:sldId id="274" r:id="rId23"/>
    <p:sldId id="282" r:id="rId24"/>
    <p:sldId id="283" r:id="rId25"/>
    <p:sldId id="277" r:id="rId26"/>
    <p:sldId id="284" r:id="rId27"/>
    <p:sldId id="28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6294E3-355F-478C-B464-B3B57B6CFE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C9DC9-0699-4D8D-9ECA-F845C26A10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93857-1691-4E16-93C3-85D04D6E838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633D1-5833-47E4-BA8B-DAD531AB43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1C2B7-38FC-4232-A4DC-E7BE05C7F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7ED0-B6F3-4B25-82FC-D9CD9731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6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cc0faa0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cc0faa0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7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cc0faa0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cc0faa0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24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cc0faa0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cc0faa0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6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cc0faa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cc0faa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cc0faa0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cc0faa0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c0faa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c0faa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cc0faa0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cc0faa0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cc0faa0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cc0faa0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cc0faa0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cc0faa0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c0faa0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c0faa0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cc0faa0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cc0faa0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834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82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9989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975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473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5868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96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1145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504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3040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7003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5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ernel.org/pub/scm/linux/kernel/git/torvalds/linux.git/commit/?id=2fae9e5a7babada041e2e161699ade2447a0198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vd.nist.gov/vuln/detail/CVE-2017-15102#vulnCurrentDescriptionTitl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Probe Race Condition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Robert Bland &amp; Tyler Townsend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35418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is fairly simple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It’s only a restructuring of the already existing code in Tower_Probe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Instead of registering the device before confirming board’s ID we register it after the confirmation</a:t>
            </a:r>
          </a:p>
          <a:p>
            <a:pPr marL="285750" indent="-285750">
              <a:spcBef>
                <a:spcPts val="1600"/>
              </a:spcBef>
            </a:pPr>
            <a:r>
              <a:rPr lang="en" dirty="0"/>
              <a:t>Makes stalling meaningless by eliminating the possibility of a read/write operation to happen concurrently with a Tower_Delete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(Picture)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50267" y="2161996"/>
            <a:ext cx="5127300" cy="274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600"/>
              </a:spcAft>
            </a:pPr>
            <a:endParaRPr dirty="0"/>
          </a:p>
        </p:txBody>
      </p:sp>
      <p:sp>
        <p:nvSpPr>
          <p:cNvPr id="5" name="Google Shape;125;p23">
            <a:extLst>
              <a:ext uri="{FF2B5EF4-FFF2-40B4-BE49-F238E27FC236}">
                <a16:creationId xmlns:a16="http://schemas.microsoft.com/office/drawing/2014/main" id="{A28E71A5-2871-4835-ADFE-C758BE6A0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105" y="1631699"/>
            <a:ext cx="4495624" cy="2099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600"/>
              </a:spcAft>
              <a:buClr>
                <a:schemeClr val="accent3"/>
              </a:buClr>
              <a:buSzPts val="1400"/>
              <a:buNone/>
            </a:pPr>
            <a:endParaRPr lang="en-US" dirty="0"/>
          </a:p>
          <a:p>
            <a:pPr lvl="0">
              <a:spcAft>
                <a:spcPts val="600"/>
              </a:spcAft>
            </a:pPr>
            <a:r>
              <a:rPr lang="en-US" sz="2000" dirty="0"/>
              <a:t>Note that we cut and pasted where we register our device to be after we check the firmware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27A93-9CB1-4070-8222-BB02149D56F4}"/>
              </a:ext>
            </a:extLst>
          </p:cNvPr>
          <p:cNvSpPr/>
          <p:nvPr/>
        </p:nvSpPr>
        <p:spPr>
          <a:xfrm>
            <a:off x="4907942" y="445025"/>
            <a:ext cx="4082277" cy="4093428"/>
          </a:xfrm>
          <a:prstGeom prst="rect">
            <a:avLst/>
          </a:prstGeom>
          <a:solidFill>
            <a:srgbClr val="F3F2E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tower_probe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…//Checking firmware version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usb_control_msg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usb_rcvvtrlpipe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0),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get_version_reply.minor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	le16_to_cpu(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uild_no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//Registering the device</a:t>
            </a: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usb_register_dev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(interface, 	&amp;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tower_class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 </a:t>
            </a:r>
            <a:r>
              <a:rPr lang="en-US" dirty="0"/>
              <a:t>and Synchronization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34093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this have to do with concurrency? There was no locks or compare-and-swaps shown in the code, so how does it relate to it?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This vulnerability is only present with concurrent operations 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A sequential ordering would cause the stalling to be pointless and eliminates race conditions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Impossible to do a read/write operation and call Tower_Delete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Exemplifies how race conditions in concurrent operations can cause security vulnerabilities given the right conditions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Conditions are very specific, but a vulnerability is still a security risk that has to be addressed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dirty="0"/>
              <a:t>If it can happen once then it can be exploited repeatedly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" dirty="0"/>
              <a:t>Github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https://git.kernel.org/pub/scm/linux/kernel/git/torvalds/linux.git/commit/?id=2fae9e5a7babada041e2e161699ade2447a01989</a:t>
            </a:r>
            <a:endParaRPr dirty="0"/>
          </a:p>
          <a:p>
            <a:pPr marL="285750" indent="-285750">
              <a:spcAft>
                <a:spcPts val="600"/>
              </a:spcAft>
            </a:pPr>
            <a:r>
              <a:rPr lang="en" dirty="0"/>
              <a:t>Link to vulnerability history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https://nvd.nist.gov/vuln/detail/CVE-2017-15102#vulnCurrentDescriptionTitle</a:t>
            </a:r>
            <a:endParaRPr dirty="0"/>
          </a:p>
          <a:p>
            <a:pPr marL="285750" indent="-285750">
              <a:spcAft>
                <a:spcPts val="600"/>
              </a:spcAft>
            </a:pPr>
            <a:r>
              <a:rPr lang="en" dirty="0"/>
              <a:t>LegoUSB Project website 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http://legousb.sourceforge.net/legousbtower/index.shtml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Driver_Override</a:t>
            </a:r>
            <a:r>
              <a:rPr lang="en-US" dirty="0"/>
              <a:t> Race </a:t>
            </a:r>
            <a:r>
              <a:rPr lang="en-US" dirty="0" err="1"/>
              <a:t>Condtion</a:t>
            </a:r>
            <a:endParaRPr dirty="0"/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57B8C24A-EDC5-495C-AB32-240BD6ADC0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Robert Bland &amp; Tyler Townsend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50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Problem: CVE-2017-12146 Detail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“The </a:t>
            </a:r>
            <a:r>
              <a:rPr lang="en-US" sz="2000" dirty="0" err="1"/>
              <a:t>driver_override</a:t>
            </a:r>
            <a:r>
              <a:rPr lang="en-US" sz="2000" dirty="0"/>
              <a:t> implementation in drivers/base/</a:t>
            </a:r>
            <a:r>
              <a:rPr lang="en-US" sz="2000" dirty="0" err="1"/>
              <a:t>platform.c</a:t>
            </a:r>
            <a:r>
              <a:rPr lang="en-US" sz="2000" dirty="0"/>
              <a:t> in the Linux kernel before 4.12.1 allows local users to gain privileges by leveraging a race condition between a read operation and a store operation that involve different overrides.”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5640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Driver_Override</a:t>
            </a:r>
            <a:r>
              <a:rPr lang="en-US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C29C-87BE-4127-88D5-80DE0C84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Devices need drivers to connect to O.S.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Drivers for these devices are need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/>
              <a:t>driver_override</a:t>
            </a:r>
            <a:r>
              <a:rPr lang="en-US" dirty="0"/>
              <a:t> field is implemented in struct </a:t>
            </a:r>
            <a:r>
              <a:rPr lang="en-US" dirty="0" err="1"/>
              <a:t>platform_device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Allows the driver for a device to be specified to override standard binding protocol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Executed by writing a string to the </a:t>
            </a:r>
            <a:r>
              <a:rPr lang="en-US" dirty="0" err="1"/>
              <a:t>driver_override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Two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Driver_override_store</a:t>
            </a:r>
            <a:r>
              <a:rPr lang="en-US" dirty="0"/>
              <a:t>():  write </a:t>
            </a:r>
            <a:r>
              <a:rPr lang="en-US" dirty="0" err="1"/>
              <a:t>driver_override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Driver_override_show</a:t>
            </a:r>
            <a:r>
              <a:rPr lang="en-US" dirty="0"/>
              <a:t>(): read </a:t>
            </a:r>
            <a:r>
              <a:rPr lang="en-US" dirty="0" err="1"/>
              <a:t>driver_override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D2EE78-83FA-4E63-A5EB-E3666B7CC528}"/>
              </a:ext>
            </a:extLst>
          </p:cNvPr>
          <p:cNvSpPr/>
          <p:nvPr/>
        </p:nvSpPr>
        <p:spPr>
          <a:xfrm>
            <a:off x="4766982" y="1450182"/>
            <a:ext cx="3305970" cy="94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DB841-2E47-4A4B-9388-3995B084E7F0}"/>
              </a:ext>
            </a:extLst>
          </p:cNvPr>
          <p:cNvSpPr/>
          <p:nvPr/>
        </p:nvSpPr>
        <p:spPr>
          <a:xfrm>
            <a:off x="311699" y="1017725"/>
            <a:ext cx="3471694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3E6554-C78A-4134-B899-0BF85F72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997" y="1017725"/>
            <a:ext cx="34143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ssize_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driver_override_store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(struct device *dev,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                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device_attribute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const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*old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*cp;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(count &gt; PATH_MAX) return -EINVAL;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kstrndup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count, GFP_KERNEL);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(!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return -ENOMEM;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cp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strchr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'\n’);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(cp) *cp = '\0’;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strlen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NULL;</a:t>
            </a:r>
            <a:endParaRPr lang="en-US" altLang="en-US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(old);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return count;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16FDE7A-6F0F-4423-A392-5AC2835B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047" y="1474869"/>
            <a:ext cx="3258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static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ssize_t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driver_override_show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(struct device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*dev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device_attribute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char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to_platform_device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return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"%s\n",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-&gt;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driver_override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7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D2EE78-83FA-4E63-A5EB-E3666B7CC528}"/>
              </a:ext>
            </a:extLst>
          </p:cNvPr>
          <p:cNvSpPr/>
          <p:nvPr/>
        </p:nvSpPr>
        <p:spPr>
          <a:xfrm>
            <a:off x="4766982" y="1450182"/>
            <a:ext cx="3305970" cy="948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DB841-2E47-4A4B-9388-3995B084E7F0}"/>
              </a:ext>
            </a:extLst>
          </p:cNvPr>
          <p:cNvSpPr/>
          <p:nvPr/>
        </p:nvSpPr>
        <p:spPr>
          <a:xfrm>
            <a:off x="311699" y="1017725"/>
            <a:ext cx="3471694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266-150C-4060-A3B8-F63CA7B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3E6554-C78A-4134-B899-0BF85F72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997" y="1017725"/>
            <a:ext cx="34143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ssize_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5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driver_override_store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(struct device *dev,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                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device_attribute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const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struct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to_platform_device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(dev);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char *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old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*cp;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(count &gt; PATH_MAX) return -EINVAL;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kstrndup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count, GFP_KERNEL);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(!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return -ENOMEM;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cp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strchr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'\n’);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(cp) *cp = '\0’;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if 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strlen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NULL;</a:t>
            </a:r>
            <a:endParaRPr lang="en-US" altLang="en-US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1050" b="0" i="0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kfree</a:t>
            </a: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(old); </a:t>
            </a:r>
            <a:b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return count;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16FDE7A-6F0F-4423-A392-5AC2835B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047" y="1474869"/>
            <a:ext cx="32589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static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ssize_t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driver_override_show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(struct device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*dev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</a:rPr>
              <a:t>	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device_attribute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char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struct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to_platform_device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effectLst/>
                <a:latin typeface="Arial Unicode MS"/>
              </a:rPr>
              <a:t>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return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sprintf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"%s\n", 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pdev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-&gt;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driver_override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);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0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10824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820-B1CF-42A3-91EF-DD958E00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CVE-2017-15102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21F2-9DC0-4029-9E8E-BF15F0B2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“The </a:t>
            </a:r>
            <a:r>
              <a:rPr lang="en-US" sz="2000" dirty="0" err="1"/>
              <a:t>tower_probe</a:t>
            </a:r>
            <a:r>
              <a:rPr lang="en-US" sz="2000" dirty="0"/>
              <a:t> function in drivers/</a:t>
            </a:r>
            <a:r>
              <a:rPr lang="en-US" sz="2000" dirty="0" err="1"/>
              <a:t>usb</a:t>
            </a:r>
            <a:r>
              <a:rPr lang="en-US" sz="2000" dirty="0"/>
              <a:t>/</a:t>
            </a:r>
            <a:r>
              <a:rPr lang="en-US" sz="2000" dirty="0" err="1"/>
              <a:t>misc</a:t>
            </a:r>
            <a:r>
              <a:rPr lang="en-US" sz="2000" dirty="0"/>
              <a:t>/</a:t>
            </a:r>
            <a:r>
              <a:rPr lang="en-US" sz="2000" dirty="0" err="1"/>
              <a:t>legousbtower.c</a:t>
            </a:r>
            <a:r>
              <a:rPr lang="en-US" sz="2000" dirty="0"/>
              <a:t> in the Linux kernel before 4.8.1 allows local users (who are physically proximate for inserting a crafted USB device) to gain privileges by leveraging a write-what-where condition that occurs after a race condition and a NULL pointer dereference.”</a:t>
            </a:r>
          </a:p>
        </p:txBody>
      </p:sp>
    </p:spTree>
    <p:extLst>
      <p:ext uri="{BB962C8B-B14F-4D97-AF65-F5344CB8AC3E}">
        <p14:creationId xmlns:p14="http://schemas.microsoft.com/office/powerpoint/2010/main" val="16806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11672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old = 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“%s\n”,</a:t>
            </a:r>
          </a:p>
          <a:p>
            <a:r>
              <a:rPr lang="en-US" dirty="0"/>
              <a:t>	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528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10081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72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088672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 	=</a:t>
            </a:r>
            <a:r>
              <a:rPr lang="en-US" dirty="0" err="1">
                <a:solidFill>
                  <a:srgbClr val="FF0000"/>
                </a:solidFill>
              </a:rPr>
              <a:t>driver_overide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119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0" y="108257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kfree</a:t>
            </a:r>
            <a:r>
              <a:rPr lang="en-US" dirty="0">
                <a:solidFill>
                  <a:srgbClr val="FF0000"/>
                </a:solidFill>
              </a:rPr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320774" y="2117027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D5BC57-6C70-4AE7-A0C5-130CE26E1442}"/>
              </a:ext>
            </a:extLst>
          </p:cNvPr>
          <p:cNvSpPr txBox="1"/>
          <p:nvPr/>
        </p:nvSpPr>
        <p:spPr>
          <a:xfrm>
            <a:off x="7528358" y="1593746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009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ED-E8A2-4197-988F-97B51A9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71147-5904-4058-ABCA-F7A3873C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5" y="1391456"/>
            <a:ext cx="1188631" cy="68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4569B-957A-4EBA-AB3D-2A79057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885" l="6889" r="90000">
                        <a14:foregroundMark x1="53222" y1="9231" x2="57444" y2="1346"/>
                        <a14:foregroundMark x1="57444" y1="1346" x2="63000" y2="3269"/>
                        <a14:foregroundMark x1="63000" y1="3269" x2="65667" y2="10192"/>
                        <a14:foregroundMark x1="28556" y1="87500" x2="24667" y2="97885"/>
                        <a14:foregroundMark x1="6889" y1="13269" x2="6889" y2="132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74" y="3108422"/>
            <a:ext cx="1188631" cy="68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E64B8-E291-4E9C-B81D-1CD98634517F}"/>
              </a:ext>
            </a:extLst>
          </p:cNvPr>
          <p:cNvSpPr txBox="1"/>
          <p:nvPr/>
        </p:nvSpPr>
        <p:spPr>
          <a:xfrm>
            <a:off x="224971" y="1091924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8ED4-7279-4954-A226-AC801D0AAC86}"/>
              </a:ext>
            </a:extLst>
          </p:cNvPr>
          <p:cNvSpPr txBox="1"/>
          <p:nvPr/>
        </p:nvSpPr>
        <p:spPr>
          <a:xfrm>
            <a:off x="224971" y="2820446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T2: 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0FC2-8244-403D-B5D3-4B134576F716}"/>
              </a:ext>
            </a:extLst>
          </p:cNvPr>
          <p:cNvSpPr/>
          <p:nvPr/>
        </p:nvSpPr>
        <p:spPr>
          <a:xfrm>
            <a:off x="7342119" y="1412835"/>
            <a:ext cx="754743" cy="7711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B7EC-C6FB-4064-940D-CAADC892F4C5}"/>
              </a:ext>
            </a:extLst>
          </p:cNvPr>
          <p:cNvSpPr/>
          <p:nvPr/>
        </p:nvSpPr>
        <p:spPr>
          <a:xfrm>
            <a:off x="8036377" y="3094584"/>
            <a:ext cx="754743" cy="77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D1DCB-BF36-4518-9360-5422A06B7FB1}"/>
              </a:ext>
            </a:extLst>
          </p:cNvPr>
          <p:cNvSpPr txBox="1"/>
          <p:nvPr/>
        </p:nvSpPr>
        <p:spPr>
          <a:xfrm>
            <a:off x="1047138" y="1367801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= </a:t>
            </a:r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BADD-C74F-42DA-B5B2-9DDCFF1A18C7}"/>
              </a:ext>
            </a:extLst>
          </p:cNvPr>
          <p:cNvCxnSpPr>
            <a:cxnSpLocks/>
          </p:cNvCxnSpPr>
          <p:nvPr/>
        </p:nvCxnSpPr>
        <p:spPr>
          <a:xfrm>
            <a:off x="3792280" y="1552467"/>
            <a:ext cx="3478956" cy="245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7C9E4-9E0E-48BF-AB02-3DD7216BEBDB}"/>
              </a:ext>
            </a:extLst>
          </p:cNvPr>
          <p:cNvSpPr txBox="1"/>
          <p:nvPr/>
        </p:nvSpPr>
        <p:spPr>
          <a:xfrm>
            <a:off x="448170" y="3765616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buf</a:t>
            </a:r>
            <a:r>
              <a:rPr lang="en-US" dirty="0">
                <a:solidFill>
                  <a:srgbClr val="FF0000"/>
                </a:solidFill>
              </a:rPr>
              <a:t>, “%s\n”,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pdev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driver_override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AE148B-1C46-4B00-991D-FEFF306FE046}"/>
              </a:ext>
            </a:extLst>
          </p:cNvPr>
          <p:cNvCxnSpPr>
            <a:cxnSpLocks/>
          </p:cNvCxnSpPr>
          <p:nvPr/>
        </p:nvCxnSpPr>
        <p:spPr>
          <a:xfrm flipV="1">
            <a:off x="2553417" y="2078221"/>
            <a:ext cx="4717819" cy="201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1FA9AD-F14B-4F1F-A82E-5F624B2D97CE}"/>
              </a:ext>
            </a:extLst>
          </p:cNvPr>
          <p:cNvSpPr txBox="1"/>
          <p:nvPr/>
        </p:nvSpPr>
        <p:spPr>
          <a:xfrm>
            <a:off x="1047138" y="1666640"/>
            <a:ext cx="301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pdev</a:t>
            </a:r>
            <a:r>
              <a:rPr lang="en-US" dirty="0"/>
              <a:t>-&gt;</a:t>
            </a:r>
            <a:r>
              <a:rPr lang="en-US" dirty="0" err="1"/>
              <a:t>driver_override</a:t>
            </a:r>
            <a:r>
              <a:rPr lang="en-US" dirty="0"/>
              <a:t> 	=</a:t>
            </a:r>
            <a:r>
              <a:rPr lang="en-US" dirty="0" err="1"/>
              <a:t>driver_overide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BE0D-7F56-4ED5-9C37-C7C1AB52E413}"/>
              </a:ext>
            </a:extLst>
          </p:cNvPr>
          <p:cNvSpPr txBox="1"/>
          <p:nvPr/>
        </p:nvSpPr>
        <p:spPr>
          <a:xfrm>
            <a:off x="1047138" y="2242478"/>
            <a:ext cx="30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kfree</a:t>
            </a:r>
            <a:r>
              <a:rPr lang="en-US" dirty="0"/>
              <a:t>(old)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D05825-3A6E-4C27-A75F-FE60AA963EF4}"/>
              </a:ext>
            </a:extLst>
          </p:cNvPr>
          <p:cNvCxnSpPr>
            <a:cxnSpLocks/>
          </p:cNvCxnSpPr>
          <p:nvPr/>
        </p:nvCxnSpPr>
        <p:spPr>
          <a:xfrm>
            <a:off x="3280081" y="2119500"/>
            <a:ext cx="4680161" cy="136067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1623B-0727-4F97-A03A-786D5E9055F2}"/>
              </a:ext>
            </a:extLst>
          </p:cNvPr>
          <p:cNvSpPr txBox="1"/>
          <p:nvPr/>
        </p:nvSpPr>
        <p:spPr>
          <a:xfrm>
            <a:off x="8238734" y="3241327"/>
            <a:ext cx="56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" name="Graphic 3" descr="Crying Face with Solid Fill">
            <a:extLst>
              <a:ext uri="{FF2B5EF4-FFF2-40B4-BE49-F238E27FC236}">
                <a16:creationId xmlns:a16="http://schemas.microsoft.com/office/drawing/2014/main" id="{B92EEE8B-114A-4629-BD08-7BE903BCD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1236" y="13523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41C4FB-C46D-4375-A58B-B3F19F7AA3BD}"/>
              </a:ext>
            </a:extLst>
          </p:cNvPr>
          <p:cNvSpPr/>
          <p:nvPr/>
        </p:nvSpPr>
        <p:spPr>
          <a:xfrm>
            <a:off x="4279900" y="1809750"/>
            <a:ext cx="4774100" cy="243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D6AFD-1A87-4876-8E02-2D44365C2553}"/>
              </a:ext>
            </a:extLst>
          </p:cNvPr>
          <p:cNvSpPr/>
          <p:nvPr/>
        </p:nvSpPr>
        <p:spPr>
          <a:xfrm>
            <a:off x="533400" y="1809750"/>
            <a:ext cx="3406412" cy="2432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9876A-4865-4DF0-802A-48BD6C1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6583-99D0-45F4-BC57-5BC39A5D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0575"/>
          </a:xfrm>
        </p:spPr>
        <p:txBody>
          <a:bodyPr/>
          <a:lstStyle/>
          <a:p>
            <a:r>
              <a:rPr lang="en-US" dirty="0"/>
              <a:t>Introduce locks to protect shared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0DC7E-2F1B-4350-AD7B-3B6C706A7DE4}"/>
              </a:ext>
            </a:extLst>
          </p:cNvPr>
          <p:cNvSpPr txBox="1"/>
          <p:nvPr/>
        </p:nvSpPr>
        <p:spPr>
          <a:xfrm>
            <a:off x="533400" y="1809750"/>
            <a:ext cx="4629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driver_override_store</a:t>
            </a:r>
            <a:r>
              <a:rPr lang="en-US" sz="1600" dirty="0"/>
              <a:t>(dev):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…</a:t>
            </a:r>
          </a:p>
          <a:p>
            <a:r>
              <a:rPr lang="en-US" sz="1600" dirty="0"/>
              <a:t>	lock(dev)</a:t>
            </a:r>
          </a:p>
          <a:p>
            <a:r>
              <a:rPr lang="en-US" sz="1600" dirty="0"/>
              <a:t>	old =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endParaRPr lang="en-US" sz="1600" dirty="0"/>
          </a:p>
          <a:p>
            <a:r>
              <a:rPr lang="en-US" sz="1600" dirty="0"/>
              <a:t>	update(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kfree</a:t>
            </a:r>
            <a:r>
              <a:rPr lang="en-US" sz="1600" dirty="0"/>
              <a:t>(old)</a:t>
            </a:r>
          </a:p>
          <a:p>
            <a:r>
              <a:rPr lang="en-US" sz="1600" dirty="0"/>
              <a:t>	return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C70D-6380-4F1F-9571-2E1082FDDFD8}"/>
              </a:ext>
            </a:extLst>
          </p:cNvPr>
          <p:cNvSpPr txBox="1"/>
          <p:nvPr/>
        </p:nvSpPr>
        <p:spPr>
          <a:xfrm>
            <a:off x="4279900" y="1809750"/>
            <a:ext cx="486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driver_override_show</a:t>
            </a:r>
            <a:r>
              <a:rPr lang="en-US" sz="1600" dirty="0"/>
              <a:t>(dev, buffer):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pdev</a:t>
            </a:r>
            <a:r>
              <a:rPr lang="en-US" sz="1600" dirty="0"/>
              <a:t> = </a:t>
            </a:r>
            <a:r>
              <a:rPr lang="en-US" sz="1600" dirty="0" err="1"/>
              <a:t>to_platform_dev</a:t>
            </a:r>
            <a:r>
              <a:rPr lang="en-US" sz="1600" dirty="0"/>
              <a:t>(dev)</a:t>
            </a:r>
          </a:p>
          <a:p>
            <a:r>
              <a:rPr lang="en-US" sz="1600" dirty="0"/>
              <a:t>	lock (dev)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sprintf</a:t>
            </a:r>
            <a:r>
              <a:rPr lang="en-US" sz="1600" dirty="0"/>
              <a:t>(buffer, “%s\n”, </a:t>
            </a:r>
            <a:r>
              <a:rPr lang="en-US" sz="1600" dirty="0" err="1"/>
              <a:t>pdev</a:t>
            </a:r>
            <a:r>
              <a:rPr lang="en-US" sz="1600" dirty="0"/>
              <a:t>-&gt;</a:t>
            </a:r>
            <a:r>
              <a:rPr lang="en-US" sz="1600" dirty="0" err="1"/>
              <a:t>driver_override</a:t>
            </a:r>
            <a:r>
              <a:rPr lang="en-US" sz="1600" dirty="0"/>
              <a:t>)</a:t>
            </a:r>
          </a:p>
          <a:p>
            <a:r>
              <a:rPr lang="en-US" sz="1600" dirty="0"/>
              <a:t>	unlock(dev)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len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672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C9A-318B-4F7A-A7ED-EB0F7FF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Syncrhonization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FB32-2776-4937-BF8A-FA91926B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214"/>
            <a:ext cx="8520600" cy="33262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Adding locks allows read and write to complete, atomically.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Ensures that the data written to buffer is not corrupted during execution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If buffer is written to, then a similar thread has either completed overwriting or is blocking for resource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Also synchronization between multiple stores()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write </a:t>
            </a:r>
            <a:r>
              <a:rPr lang="en-US" sz="1800" dirty="0" err="1"/>
              <a:t>pdev</a:t>
            </a:r>
            <a:r>
              <a:rPr lang="en-US" sz="1800" dirty="0"/>
              <a:t>-&gt;</a:t>
            </a:r>
            <a:r>
              <a:rPr lang="en-US" sz="1800" dirty="0" err="1"/>
              <a:t>driver_override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Only 1 thread may free memory pointed to by old.</a:t>
            </a:r>
          </a:p>
        </p:txBody>
      </p:sp>
    </p:spTree>
    <p:extLst>
      <p:ext uri="{BB962C8B-B14F-4D97-AF65-F5344CB8AC3E}">
        <p14:creationId xmlns:p14="http://schemas.microsoft.com/office/powerpoint/2010/main" val="354868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dirty="0"/>
              <a:t>Source Code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https://elixir.bootlin.com/linux/v4.12.14/source/drivers/base/platform.c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Vulnerability Database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https://vuldb.com/?id.106296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Patch to implement </a:t>
            </a:r>
            <a:r>
              <a:rPr lang="en-US" dirty="0" err="1"/>
              <a:t>Override_Driver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https://www.redhat.com/archives/libvir-list/2014-April/msg00382.html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/>
              <a:t>Patch to Fix Race Condition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https://git.kernel.org/pub/scm/linux/kernel/git/torvalds/linux.git/commit/?id=6265539776a0810b7ce6398c27866ddb9c6bd154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81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Tower_Probe?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Tower_Probe is a function that exists within the legousbtower driver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The Tower_Probe function is responsible for both registering the usb device and for confirming the devices firmware board ID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If there is an error in confirming firmware ID then Tower_Probe will call Tower_Delete (Important)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Legousbtower?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461450"/>
            <a:ext cx="33264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 built for Lego USB IR Device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released in 2001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to the linux kernel in version 2.6.1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19" y="814814"/>
            <a:ext cx="286573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at Hand (Assumptions)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assume a few the attacker has done the following: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attacker has a forged USB device with an invalid firmware ID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do a write operation using this device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delay the call to Tower_Delete until the write operation starts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at Hand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What can the attacker do now that we have this scenario?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Now possible to create a race condition between the write operation and Tower_Probe executing Tower_Delete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The race condition is possible because the device is registered before confirming the firmware ID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" sz="1600" dirty="0"/>
              <a:t>Allows attacker to perform reads/writes before calling the </a:t>
            </a:r>
            <a:r>
              <a:rPr lang="en-US" sz="1600" dirty="0"/>
              <a:t>delete </a:t>
            </a:r>
            <a:r>
              <a:rPr lang="en" sz="1600" dirty="0"/>
              <a:t>operatio</a:t>
            </a:r>
            <a:r>
              <a:rPr lang="en-US" sz="1600" dirty="0"/>
              <a:t>n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(Picture)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650" y="1282075"/>
            <a:ext cx="356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Retval</a:t>
            </a:r>
            <a:r>
              <a:rPr lang="en-US" dirty="0"/>
              <a:t> is when we are registering the device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Stall before executing result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Attacker concurrently executes a read/write operation and then stop stalling to allow for the Tower_Delete call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47E192-FF86-4D55-B61E-AB81AB5B108B}"/>
              </a:ext>
            </a:extLst>
          </p:cNvPr>
          <p:cNvSpPr/>
          <p:nvPr/>
        </p:nvSpPr>
        <p:spPr>
          <a:xfrm>
            <a:off x="3873500" y="341828"/>
            <a:ext cx="5270500" cy="4401205"/>
          </a:xfrm>
          <a:prstGeom prst="rect">
            <a:avLst/>
          </a:prstGeom>
          <a:solidFill>
            <a:srgbClr val="F3F2E6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tower_probe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//Registering the device</a:t>
            </a: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usb_register_dev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(interface, 	&amp;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tower_class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//Checking firmware version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=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usb_control_msg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usb_rcvvtrlpipe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udev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0), 	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get_version_reply.minor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	le16_to_cpu(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get_version_reply.build_no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));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return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3517775"/>
            <a:ext cx="85206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frees dev-&gt;interrupt_out_urb (Line 297)</a:t>
            </a:r>
            <a:br>
              <a:rPr lang="en"/>
            </a:br>
            <a:r>
              <a:rPr lang="en"/>
              <a:t>Write operation then has a NULL pointer dereference and causes a write-what-where condition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2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1152475"/>
            <a:ext cx="4256849" cy="23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E7EF5A-D071-4EDB-8261-CFBC6B00F3D7}"/>
              </a:ext>
            </a:extLst>
          </p:cNvPr>
          <p:cNvSpPr/>
          <p:nvPr/>
        </p:nvSpPr>
        <p:spPr>
          <a:xfrm>
            <a:off x="4572000" y="574525"/>
            <a:ext cx="4568551" cy="3139321"/>
          </a:xfrm>
          <a:prstGeom prst="rect">
            <a:avLst/>
          </a:prstGeom>
          <a:solidFill>
            <a:srgbClr val="F3F2E6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Tower_write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(){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usb_fill_int_urb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(dev-&gt;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interrupt_out_urb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…);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dev-&gt;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interrupt_out_busy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1;</a:t>
            </a: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wmb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retval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usb_submit_urb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(dev-&gt;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interrupt_out_urb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GFP_KERNEL);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(Part 2)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is what occurs: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Exposes a write-what-where condition by remapping dev-&gt;interrupt_out_buffer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Write-what-where condition is when the attacker can write an arbitrary value to an arbitrary location, usually caused by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Leads to privilege escalation and allows the attacker to execute their own malicious code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Note: This is only possible if 0 is mappable on the Linux machine and the linux machine kernel has to be a version between 2.6.1x and 4.8.0x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1350</TotalTime>
  <Words>1422</Words>
  <Application>Microsoft Office PowerPoint</Application>
  <PresentationFormat>On-screen Show (16:9)</PresentationFormat>
  <Paragraphs>239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Arial Unicode MS</vt:lpstr>
      <vt:lpstr>Arial</vt:lpstr>
      <vt:lpstr>Calibri Light</vt:lpstr>
      <vt:lpstr>Retrospect</vt:lpstr>
      <vt:lpstr>Tower Probe Race Condition</vt:lpstr>
      <vt:lpstr>Problem: CVE-2017-15102</vt:lpstr>
      <vt:lpstr>What is a Tower_Probe?</vt:lpstr>
      <vt:lpstr>What is Legousbtower?</vt:lpstr>
      <vt:lpstr>Problem at Hand (Assumptions)</vt:lpstr>
      <vt:lpstr>Problem at Hand</vt:lpstr>
      <vt:lpstr>Problem (Picture)</vt:lpstr>
      <vt:lpstr>Result</vt:lpstr>
      <vt:lpstr>Result (Part 2)</vt:lpstr>
      <vt:lpstr>Solution</vt:lpstr>
      <vt:lpstr>Solution (Picture)</vt:lpstr>
      <vt:lpstr>Concurrency and Synchronization</vt:lpstr>
      <vt:lpstr>References</vt:lpstr>
      <vt:lpstr>Driver_Override Race Condtion</vt:lpstr>
      <vt:lpstr>Problem: CVE-2017-12146 Detail   </vt:lpstr>
      <vt:lpstr>Driver_Override Overview</vt:lpstr>
      <vt:lpstr>Problem</vt:lpstr>
      <vt:lpstr>Problem</vt:lpstr>
      <vt:lpstr>Execution</vt:lpstr>
      <vt:lpstr>Execution</vt:lpstr>
      <vt:lpstr>Execution</vt:lpstr>
      <vt:lpstr>Execution</vt:lpstr>
      <vt:lpstr>Execution</vt:lpstr>
      <vt:lpstr>Execution</vt:lpstr>
      <vt:lpstr>Solution</vt:lpstr>
      <vt:lpstr>Concurrency and Syncrhonization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Probe Race Condition</dc:title>
  <dc:creator>Station</dc:creator>
  <cp:lastModifiedBy>Station</cp:lastModifiedBy>
  <cp:revision>25</cp:revision>
  <dcterms:modified xsi:type="dcterms:W3CDTF">2018-11-28T16:41:53Z</dcterms:modified>
</cp:coreProperties>
</file>