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7DD"/>
    <a:srgbClr val="BFC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2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4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4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2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8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6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923D-DB92-4D9B-A407-2F6812E2AAD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1614-2049-468A-BAB8-F06AC7947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9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1247" y="1055716"/>
            <a:ext cx="11629506" cy="5444837"/>
          </a:xfrm>
          <a:prstGeom prst="rect">
            <a:avLst/>
          </a:prstGeom>
          <a:solidFill>
            <a:srgbClr val="E1E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24989" y="2676697"/>
            <a:ext cx="9942022" cy="3208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219" y="25769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T</a:t>
            </a:r>
            <a:r>
              <a:rPr lang="en-US" altLang="ko-KR" sz="1400" dirty="0" smtClean="0">
                <a:latin typeface="Arial Narrow" panose="020B0606020202030204" pitchFamily="34" charset="0"/>
              </a:rPr>
              <a:t>he </a:t>
            </a:r>
            <a:r>
              <a:rPr lang="en-US" altLang="ko-KR" sz="1400" dirty="0" err="1" smtClean="0">
                <a:latin typeface="Arial Narrow" panose="020B0606020202030204" pitchFamily="34" charset="0"/>
              </a:rPr>
              <a:t>Chalenge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9963" y="255908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Arial Narrow" panose="020B0606020202030204" pitchFamily="34" charset="0"/>
              </a:rPr>
              <a:t>기존 모바일 시루의 사용 시 불편함 점을 조사하고 개선해 더욱 편리한 앱 환경을 만듭니다</a:t>
            </a:r>
            <a:r>
              <a:rPr lang="en-US" altLang="ko-KR" sz="9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ko-KR" altLang="en-US" sz="900" dirty="0" smtClean="0">
                <a:latin typeface="Arial Narrow" panose="020B0606020202030204" pitchFamily="34" charset="0"/>
              </a:rPr>
              <a:t>이는 지역주민들의 모바일 사용에 대한 접근성을 높이고 지역경제에 도움이 되도록 합니다</a:t>
            </a:r>
            <a:r>
              <a:rPr lang="en-US" altLang="ko-KR" sz="900" dirty="0" smtClean="0">
                <a:latin typeface="Arial Narrow" panose="020B0606020202030204" pitchFamily="34" charset="0"/>
              </a:rPr>
              <a:t>.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219" y="133408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User </a:t>
            </a:r>
            <a:r>
              <a:rPr lang="en-US" altLang="ko-KR" sz="1400" dirty="0" err="1" smtClean="0">
                <a:solidFill>
                  <a:schemeClr val="accent2"/>
                </a:solidFill>
                <a:latin typeface="Arial Narrow" panose="020B0606020202030204" pitchFamily="34" charset="0"/>
              </a:rPr>
              <a:t>Experlence</a:t>
            </a:r>
            <a:endParaRPr lang="ko-KR" altLang="en-US" sz="14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9963" y="1357172"/>
            <a:ext cx="2710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Arial Narrow" panose="020B0606020202030204" pitchFamily="34" charset="0"/>
              </a:rPr>
              <a:t>모바일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</a:t>
            </a:r>
            <a:r>
              <a:rPr lang="ko-KR" altLang="en-US" sz="1100" dirty="0" err="1" smtClean="0">
                <a:latin typeface="Arial Narrow" panose="020B0606020202030204" pitchFamily="34" charset="0"/>
              </a:rPr>
              <a:t>온통대전</a:t>
            </a:r>
            <a:r>
              <a:rPr lang="ko-KR" altLang="en-US" sz="1100" dirty="0" smtClean="0">
                <a:latin typeface="Arial Narrow" panose="020B0606020202030204" pitchFamily="34" charset="0"/>
              </a:rPr>
              <a:t> 사용자의 건의사항 분석</a:t>
            </a:r>
            <a:endParaRPr lang="ko-KR" altLang="en-US" sz="11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9963" y="1789950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Arial Narrow" panose="020B0606020202030204" pitchFamily="34" charset="0"/>
              </a:rPr>
              <a:t>대전광역시 </a:t>
            </a:r>
            <a:r>
              <a:rPr lang="ko-KR" altLang="en-US" sz="900" dirty="0" err="1" smtClean="0">
                <a:latin typeface="Arial Narrow" panose="020B0606020202030204" pitchFamily="34" charset="0"/>
              </a:rPr>
              <a:t>온통대전</a:t>
            </a:r>
            <a:r>
              <a:rPr lang="ko-KR" altLang="en-US" sz="900" dirty="0" smtClean="0">
                <a:latin typeface="Arial Narrow" panose="020B0606020202030204" pitchFamily="34" charset="0"/>
              </a:rPr>
              <a:t> 홈페이지 </a:t>
            </a:r>
            <a:r>
              <a:rPr lang="en-US" altLang="ko-KR" sz="900" dirty="0" smtClean="0">
                <a:latin typeface="Arial Narrow" panose="020B0606020202030204" pitchFamily="34" charset="0"/>
              </a:rPr>
              <a:t>– </a:t>
            </a:r>
            <a:r>
              <a:rPr lang="ko-KR" altLang="en-US" sz="900" dirty="0" smtClean="0">
                <a:latin typeface="Arial Narrow" panose="020B0606020202030204" pitchFamily="34" charset="0"/>
              </a:rPr>
              <a:t>건의사항 페이지에서의 모바일 시루 사용에 대한 문의</a:t>
            </a:r>
            <a:r>
              <a:rPr lang="en-US" altLang="ko-KR" sz="900" dirty="0" smtClean="0">
                <a:latin typeface="Arial Narrow" panose="020B0606020202030204" pitchFamily="34" charset="0"/>
              </a:rPr>
              <a:t>, </a:t>
            </a:r>
            <a:r>
              <a:rPr lang="ko-KR" altLang="en-US" sz="900" dirty="0" smtClean="0">
                <a:latin typeface="Arial Narrow" panose="020B0606020202030204" pitchFamily="34" charset="0"/>
              </a:rPr>
              <a:t>개선</a:t>
            </a:r>
            <a:r>
              <a:rPr lang="en-US" altLang="ko-KR" sz="900" dirty="0" smtClean="0">
                <a:latin typeface="Arial Narrow" panose="020B0606020202030204" pitchFamily="34" charset="0"/>
              </a:rPr>
              <a:t>, </a:t>
            </a:r>
            <a:r>
              <a:rPr lang="ko-KR" altLang="en-US" sz="900" dirty="0" smtClean="0">
                <a:latin typeface="Arial Narrow" panose="020B0606020202030204" pitchFamily="34" charset="0"/>
              </a:rPr>
              <a:t>건의사항 등을 조사하였습니다</a:t>
            </a:r>
            <a:r>
              <a:rPr lang="en-US" altLang="ko-KR" sz="9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ko-KR" altLang="en-US" sz="900" dirty="0" smtClean="0">
                <a:latin typeface="Arial Narrow" panose="020B0606020202030204" pitchFamily="34" charset="0"/>
              </a:rPr>
              <a:t>반복되는 건의사항을 체크해 </a:t>
            </a:r>
            <a:r>
              <a:rPr lang="ko-KR" altLang="en-US" sz="900" dirty="0" err="1" smtClean="0">
                <a:latin typeface="Arial Narrow" panose="020B0606020202030204" pitchFamily="34" charset="0"/>
              </a:rPr>
              <a:t>도표호</a:t>
            </a:r>
            <a:r>
              <a:rPr lang="ko-KR" altLang="en-US" sz="900" dirty="0" smtClean="0">
                <a:latin typeface="Arial Narrow" panose="020B0606020202030204" pitchFamily="34" charset="0"/>
              </a:rPr>
              <a:t> 나타내었습니다</a:t>
            </a:r>
            <a:r>
              <a:rPr lang="en-US" altLang="ko-KR" sz="900" dirty="0" smtClean="0">
                <a:latin typeface="Arial Narrow" panose="020B0606020202030204" pitchFamily="34" charset="0"/>
              </a:rPr>
              <a:t>.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6283" y="140492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Arial Narrow" panose="020B0606020202030204" pitchFamily="34" charset="0"/>
              </a:rPr>
              <a:t>20231010</a:t>
            </a:r>
            <a:r>
              <a:rPr lang="ko-KR" altLang="en-US" sz="900" dirty="0" err="1" smtClean="0">
                <a:latin typeface="Arial Narrow" panose="020B0606020202030204" pitchFamily="34" charset="0"/>
              </a:rPr>
              <a:t>신소연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71" y="2871949"/>
            <a:ext cx="28488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kern="2500" dirty="0" smtClean="0">
                <a:solidFill>
                  <a:schemeClr val="accent1">
                    <a:lumMod val="75000"/>
                  </a:schemeClr>
                </a:solidFill>
              </a:rPr>
              <a:t>이벤트</a:t>
            </a:r>
            <a:r>
              <a:rPr lang="en-US" altLang="ko-KR" sz="900" kern="25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900" kern="2500" dirty="0" smtClean="0">
                <a:solidFill>
                  <a:schemeClr val="accent1">
                    <a:lumMod val="75000"/>
                  </a:schemeClr>
                </a:solidFill>
              </a:rPr>
              <a:t>선물하기 금액 등 단순 정보 문의</a:t>
            </a:r>
            <a:endParaRPr lang="en-US" altLang="ko-KR" sz="900" kern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kern="2500" dirty="0" smtClean="0">
                <a:solidFill>
                  <a:schemeClr val="accent1">
                    <a:lumMod val="75000"/>
                  </a:schemeClr>
                </a:solidFill>
              </a:rPr>
              <a:t>지도상 가맹점 찾기 기능 불편</a:t>
            </a:r>
            <a:endParaRPr lang="en-US" altLang="ko-KR" sz="900" kern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kern="2500" dirty="0" smtClean="0">
                <a:solidFill>
                  <a:schemeClr val="accent1">
                    <a:lumMod val="75000"/>
                  </a:schemeClr>
                </a:solidFill>
              </a:rPr>
              <a:t>가맹점의 은행</a:t>
            </a:r>
            <a:r>
              <a:rPr lang="en-US" altLang="ko-KR" sz="900" kern="25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900" kern="2500" dirty="0" smtClean="0">
                <a:solidFill>
                  <a:schemeClr val="accent1">
                    <a:lumMod val="75000"/>
                  </a:schemeClr>
                </a:solidFill>
              </a:rPr>
              <a:t>계좌 정보 확인 불편</a:t>
            </a:r>
            <a:endParaRPr lang="en-US" altLang="ko-KR" sz="900" kern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kern="2500" dirty="0" smtClean="0">
                <a:solidFill>
                  <a:schemeClr val="accent1">
                    <a:lumMod val="75000"/>
                  </a:schemeClr>
                </a:solidFill>
              </a:rPr>
              <a:t>현금영수증 발행</a:t>
            </a:r>
            <a:r>
              <a:rPr lang="en-US" altLang="ko-KR" sz="900" kern="25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900" kern="2500" dirty="0" smtClean="0">
                <a:solidFill>
                  <a:schemeClr val="accent1">
                    <a:lumMod val="75000"/>
                  </a:schemeClr>
                </a:solidFill>
              </a:rPr>
              <a:t>확인</a:t>
            </a:r>
            <a:r>
              <a:rPr lang="en-US" altLang="ko-KR" sz="900" kern="25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900" kern="2500" dirty="0" smtClean="0">
                <a:solidFill>
                  <a:schemeClr val="accent1">
                    <a:lumMod val="75000"/>
                  </a:schemeClr>
                </a:solidFill>
              </a:rPr>
              <a:t>출력 등 문의</a:t>
            </a:r>
            <a:endParaRPr lang="en-US" altLang="ko-KR" sz="900" kern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kern="2500" dirty="0" smtClean="0">
                <a:solidFill>
                  <a:schemeClr val="accent1">
                    <a:lumMod val="75000"/>
                  </a:schemeClr>
                </a:solidFill>
              </a:rPr>
              <a:t>배달 결제에 대한 모바일 시루 사용 문의</a:t>
            </a:r>
            <a:endParaRPr lang="en-US" altLang="ko-KR" sz="900" kern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kern="2500" dirty="0" smtClean="0">
                <a:solidFill>
                  <a:schemeClr val="accent1">
                    <a:lumMod val="75000"/>
                  </a:schemeClr>
                </a:solidFill>
              </a:rPr>
              <a:t>원격 결제 방법 등 문의</a:t>
            </a:r>
            <a:endParaRPr lang="en-US" altLang="ko-KR" sz="900" kern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900" kern="2500" dirty="0" smtClean="0">
                <a:solidFill>
                  <a:schemeClr val="accent1">
                    <a:lumMod val="75000"/>
                  </a:schemeClr>
                </a:solidFill>
              </a:rPr>
              <a:t>QR</a:t>
            </a:r>
            <a:r>
              <a:rPr lang="ko-KR" altLang="en-US" sz="900" kern="2500" dirty="0" smtClean="0">
                <a:solidFill>
                  <a:schemeClr val="accent1">
                    <a:lumMod val="75000"/>
                  </a:schemeClr>
                </a:solidFill>
              </a:rPr>
              <a:t>코드 사용에 대한 문의</a:t>
            </a:r>
            <a:endParaRPr lang="en-US" altLang="ko-KR" sz="900" kern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r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kern="2500" dirty="0" smtClean="0">
                <a:solidFill>
                  <a:schemeClr val="accent2">
                    <a:lumMod val="75000"/>
                  </a:schemeClr>
                </a:solidFill>
              </a:rPr>
              <a:t>가맹점 폐점</a:t>
            </a:r>
            <a:r>
              <a:rPr lang="en-US" altLang="ko-KR" sz="900" kern="25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kern="2500" dirty="0" smtClean="0">
                <a:solidFill>
                  <a:schemeClr val="accent2">
                    <a:lumMod val="75000"/>
                  </a:schemeClr>
                </a:solidFill>
              </a:rPr>
              <a:t>변경 등으로 인한 혼선</a:t>
            </a:r>
            <a:endParaRPr lang="en-US" altLang="ko-KR" sz="900" kern="25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r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kern="2500" dirty="0" smtClean="0">
                <a:solidFill>
                  <a:schemeClr val="accent2">
                    <a:lumMod val="75000"/>
                  </a:schemeClr>
                </a:solidFill>
              </a:rPr>
              <a:t>가맹점의 모바일 시루 결제 거부</a:t>
            </a:r>
            <a:endParaRPr lang="en-US" altLang="ko-KR" sz="900" kern="25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r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kern="2500" dirty="0" smtClean="0">
                <a:solidFill>
                  <a:schemeClr val="accent2">
                    <a:lumMod val="75000"/>
                  </a:schemeClr>
                </a:solidFill>
              </a:rPr>
              <a:t>모바일 시루 전체 결제 과정의 진행속도 느림</a:t>
            </a:r>
            <a:endParaRPr lang="ko-KR" altLang="en-US" sz="900" kern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360537" y="3069772"/>
            <a:ext cx="634482" cy="0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360537" y="3344507"/>
            <a:ext cx="1704361" cy="0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360537" y="3619242"/>
            <a:ext cx="1268964" cy="0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60537" y="3893977"/>
            <a:ext cx="1268964" cy="0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360537" y="4168712"/>
            <a:ext cx="948581" cy="0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360537" y="4443447"/>
            <a:ext cx="118157" cy="0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360537" y="4718182"/>
            <a:ext cx="388745" cy="0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360537" y="4992917"/>
            <a:ext cx="1704361" cy="0"/>
          </a:xfrm>
          <a:prstGeom prst="line">
            <a:avLst/>
          </a:prstGeom>
          <a:ln w="101600" cap="rnd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360537" y="5267652"/>
            <a:ext cx="2693406" cy="0"/>
          </a:xfrm>
          <a:prstGeom prst="line">
            <a:avLst/>
          </a:prstGeom>
          <a:ln w="101600" cap="rnd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60537" y="5542386"/>
            <a:ext cx="705985" cy="0"/>
          </a:xfrm>
          <a:prstGeom prst="line">
            <a:avLst/>
          </a:prstGeom>
          <a:ln w="101600" cap="rnd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298163" y="3060442"/>
            <a:ext cx="130628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298163" y="4699522"/>
            <a:ext cx="130628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04449" y="3069772"/>
            <a:ext cx="0" cy="16484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04449" y="3893977"/>
            <a:ext cx="44786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298163" y="4989810"/>
            <a:ext cx="175415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217157" y="5274915"/>
            <a:ext cx="83516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212717" y="5542386"/>
            <a:ext cx="283960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8052318" y="3858258"/>
            <a:ext cx="71437" cy="7143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295724" y="3778560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1">
                    <a:lumMod val="50000"/>
                  </a:schemeClr>
                </a:solidFill>
              </a:rPr>
              <a:t>앱 사용에 관한 문의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052318" y="4952522"/>
            <a:ext cx="71437" cy="714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052318" y="5242809"/>
            <a:ext cx="71437" cy="714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052318" y="5507226"/>
            <a:ext cx="71437" cy="714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301986" y="4872824"/>
            <a:ext cx="1188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높은 정보 업데이트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95724" y="514684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가맹점주의 모바일 시루 이해 부족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01986" y="5426970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많은 요소의 결제 과정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142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Narrow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18</cp:revision>
  <dcterms:created xsi:type="dcterms:W3CDTF">2023-10-10T02:33:04Z</dcterms:created>
  <dcterms:modified xsi:type="dcterms:W3CDTF">2023-10-12T00:06:11Z</dcterms:modified>
</cp:coreProperties>
</file>