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5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0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4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6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8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8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A2BA-18D7-4A30-A9DF-0258A4C2AE3D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55F5-DA6C-4DBC-A736-4E4FF019D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219" y="2632365"/>
            <a:ext cx="997545" cy="304801"/>
          </a:xfrm>
          <a:prstGeom prst="rect">
            <a:avLst/>
          </a:prstGeom>
          <a:solidFill>
            <a:srgbClr val="BEEB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  <a:latin typeface="+mj-lt"/>
              </a:rPr>
              <a:t>결제</a:t>
            </a:r>
            <a:endParaRPr lang="ko-KR" altLang="en-US" sz="1000" dirty="0">
              <a:solidFill>
                <a:srgbClr val="1C1F24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1090" y="2632365"/>
            <a:ext cx="997545" cy="304801"/>
          </a:xfrm>
          <a:prstGeom prst="rect">
            <a:avLst/>
          </a:prstGeom>
          <a:solidFill>
            <a:srgbClr val="F1F0B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가맹점 지도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1961" y="263236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이용내역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92832" y="263236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현금영수증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03703" y="263236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구매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14574" y="263236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선물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25445" y="2632365"/>
            <a:ext cx="997545" cy="304801"/>
          </a:xfrm>
          <a:prstGeom prst="rect">
            <a:avLst/>
          </a:prstGeom>
          <a:solidFill>
            <a:srgbClr val="F3BDC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원격결제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36316" y="263236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연결계좌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847189" y="263236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프로필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219" y="330292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QR</a:t>
            </a:r>
            <a:r>
              <a:rPr lang="ko-KR" altLang="en-US" sz="1000" dirty="0" smtClean="0">
                <a:solidFill>
                  <a:srgbClr val="1C1F24"/>
                </a:solidFill>
              </a:rPr>
              <a:t>코드 스캔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0219" y="397348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결제금액 입력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0219" y="464404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비밀번호 확인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0219" y="531460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결제완료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1089" y="330292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가맹점찾기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71089" y="3970250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매장정보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71090" y="4637575"/>
            <a:ext cx="997544" cy="914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1.</a:t>
            </a:r>
            <a:r>
              <a:rPr lang="ko-KR" altLang="en-US" sz="1000" dirty="0" err="1" smtClean="0">
                <a:solidFill>
                  <a:srgbClr val="1C1F24"/>
                </a:solidFill>
              </a:rPr>
              <a:t>원격주문</a:t>
            </a:r>
            <a:endParaRPr lang="en-US" altLang="ko-KR" sz="1000" dirty="0" smtClean="0">
              <a:solidFill>
                <a:srgbClr val="1C1F24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2.</a:t>
            </a:r>
            <a:r>
              <a:rPr lang="ko-KR" altLang="en-US" sz="1000" dirty="0" err="1" smtClean="0">
                <a:solidFill>
                  <a:srgbClr val="1C1F24"/>
                </a:solidFill>
              </a:rPr>
              <a:t>오류신고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1961" y="330292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상세내역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92832" y="3302925"/>
            <a:ext cx="997544" cy="914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1.</a:t>
            </a:r>
            <a:r>
              <a:rPr lang="ko-KR" altLang="en-US" sz="1000" dirty="0" err="1" smtClean="0">
                <a:solidFill>
                  <a:srgbClr val="1C1F24"/>
                </a:solidFill>
              </a:rPr>
              <a:t>발급내역</a:t>
            </a:r>
            <a:endParaRPr lang="en-US" altLang="ko-KR" sz="1000" dirty="0">
              <a:solidFill>
                <a:srgbClr val="1C1F24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2.</a:t>
            </a:r>
            <a:r>
              <a:rPr lang="ko-KR" altLang="en-US" sz="1000" dirty="0" smtClean="0">
                <a:solidFill>
                  <a:srgbClr val="1C1F24"/>
                </a:solidFill>
              </a:rPr>
              <a:t>발급신청</a:t>
            </a:r>
            <a:endParaRPr lang="en-US" altLang="ko-KR" sz="1000" dirty="0" smtClean="0">
              <a:solidFill>
                <a:srgbClr val="1C1F24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3.</a:t>
            </a:r>
            <a:r>
              <a:rPr lang="ko-KR" altLang="en-US" sz="1000" dirty="0" err="1" smtClean="0">
                <a:solidFill>
                  <a:srgbClr val="1C1F24"/>
                </a:solidFill>
              </a:rPr>
              <a:t>발급정보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25445" y="3302925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가맹점찾기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25442" y="3970250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매장정보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25442" y="4642659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원격주문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36316" y="3302924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1C1F24"/>
                </a:solidFill>
              </a:rPr>
              <a:t>계</a:t>
            </a:r>
            <a:r>
              <a:rPr lang="ko-KR" altLang="en-US" sz="1000" dirty="0" err="1" smtClean="0">
                <a:solidFill>
                  <a:srgbClr val="1C1F24"/>
                </a:solidFill>
              </a:rPr>
              <a:t>좌추가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8011019" y="5314605"/>
            <a:ext cx="1426390" cy="91440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1C1F24"/>
                </a:solidFill>
              </a:rPr>
              <a:t>주문확인</a:t>
            </a:r>
            <a:endParaRPr lang="ko-KR" altLang="en-US" sz="1000">
              <a:solidFill>
                <a:srgbClr val="1C1F24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67025" y="5608792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결제완료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89213" y="6229013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홈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46666" y="6229013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1C1F24"/>
                </a:solidFill>
              </a:rPr>
              <a:t>전화걸기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1538" y="1682031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dashboard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81538" y="1067683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비밀번호 입력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63163" y="1060248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본인인증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55148" y="1067683"/>
            <a:ext cx="997545" cy="3048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1C1F24"/>
                </a:solidFill>
              </a:rPr>
              <a:t>Onboarding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702508" y="331485"/>
            <a:ext cx="1302824" cy="3819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1C1F24"/>
                </a:solidFill>
              </a:rPr>
              <a:t>앱 시작하기</a:t>
            </a:r>
            <a:endParaRPr lang="ko-KR" altLang="en-US" sz="1000">
              <a:solidFill>
                <a:srgbClr val="1C1F24"/>
              </a:solidFill>
            </a:endParaRPr>
          </a:p>
        </p:txBody>
      </p:sp>
      <p:sp>
        <p:nvSpPr>
          <p:cNvPr id="45" name="순서도: 판단 44"/>
          <p:cNvSpPr/>
          <p:nvPr/>
        </p:nvSpPr>
        <p:spPr>
          <a:xfrm>
            <a:off x="7707928" y="755609"/>
            <a:ext cx="1426390" cy="914408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1C1F24"/>
                </a:solidFill>
              </a:rPr>
              <a:t>재등록</a:t>
            </a:r>
            <a:endParaRPr lang="ko-KR" altLang="en-US" sz="1000" dirty="0">
              <a:solidFill>
                <a:srgbClr val="1C1F24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858989" y="2284160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1369609" y="2284159"/>
            <a:ext cx="0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9887985" y="6077017"/>
            <a:ext cx="1357454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 flipV="1">
            <a:off x="2169857" y="2284159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3477610" y="2275382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4797844" y="2284160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 flipV="1">
            <a:off x="6096219" y="2284160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 flipV="1">
            <a:off x="7413342" y="2284160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 flipV="1">
            <a:off x="8731061" y="2284160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10030508" y="2284160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 flipV="1">
            <a:off x="8731061" y="2977692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 flipV="1">
            <a:off x="8731061" y="3645363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 flipV="1">
            <a:off x="8731061" y="4312689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 flipV="1">
            <a:off x="8907274" y="4979215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 flipV="1">
            <a:off x="10030508" y="2977692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 flipV="1">
            <a:off x="3477610" y="2973958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 flipV="1">
            <a:off x="2178167" y="2983578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 flipV="1">
            <a:off x="858989" y="2972961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2169857" y="3645363"/>
            <a:ext cx="0" cy="262237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169857" y="4312688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 flipV="1">
            <a:off x="858989" y="3649236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 flipV="1">
            <a:off x="858989" y="4319968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 flipV="1">
            <a:off x="858989" y="4990638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5353916" y="749956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6780309" y="2050473"/>
            <a:ext cx="0" cy="17187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858989" y="2284159"/>
            <a:ext cx="10510618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38" idx="0"/>
          </p:cNvCxnSpPr>
          <p:nvPr/>
        </p:nvCxnSpPr>
        <p:spPr>
          <a:xfrm flipV="1">
            <a:off x="9887986" y="6077017"/>
            <a:ext cx="1239" cy="151996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11246473" y="6077017"/>
            <a:ext cx="1239" cy="151996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10565797" y="5903933"/>
            <a:ext cx="1239" cy="151996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 flipV="1">
            <a:off x="9168460" y="1211528"/>
            <a:ext cx="360561" cy="643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6780309" y="1430966"/>
            <a:ext cx="0" cy="171872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 flipV="1">
            <a:off x="7313223" y="1136001"/>
            <a:ext cx="360561" cy="643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 flipV="1">
            <a:off x="5886835" y="1211332"/>
            <a:ext cx="360561" cy="643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H="1" flipV="1">
            <a:off x="7313224" y="1311865"/>
            <a:ext cx="360561" cy="643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이등변 삼각형 135"/>
          <p:cNvSpPr/>
          <p:nvPr/>
        </p:nvSpPr>
        <p:spPr>
          <a:xfrm flipV="1">
            <a:off x="5312312" y="978375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이등변 삼각형 136"/>
          <p:cNvSpPr/>
          <p:nvPr/>
        </p:nvSpPr>
        <p:spPr>
          <a:xfrm flipV="1">
            <a:off x="4758537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/>
          <p:cNvSpPr/>
          <p:nvPr/>
        </p:nvSpPr>
        <p:spPr>
          <a:xfrm flipV="1">
            <a:off x="6056969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이등변 삼각형 138"/>
          <p:cNvSpPr/>
          <p:nvPr/>
        </p:nvSpPr>
        <p:spPr>
          <a:xfrm flipV="1">
            <a:off x="7373259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이등변 삼각형 139"/>
          <p:cNvSpPr/>
          <p:nvPr/>
        </p:nvSpPr>
        <p:spPr>
          <a:xfrm flipV="1">
            <a:off x="8690375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이등변 삼각형 140"/>
          <p:cNvSpPr/>
          <p:nvPr/>
        </p:nvSpPr>
        <p:spPr>
          <a:xfrm flipV="1">
            <a:off x="9992550" y="3203270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이등변 삼각형 141"/>
          <p:cNvSpPr/>
          <p:nvPr/>
        </p:nvSpPr>
        <p:spPr>
          <a:xfrm flipV="1">
            <a:off x="11329955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이등변 삼각형 142"/>
          <p:cNvSpPr/>
          <p:nvPr/>
        </p:nvSpPr>
        <p:spPr>
          <a:xfrm flipV="1">
            <a:off x="8690375" y="3203270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이등변 삼각형 143"/>
          <p:cNvSpPr/>
          <p:nvPr/>
        </p:nvSpPr>
        <p:spPr>
          <a:xfrm flipV="1">
            <a:off x="8696038" y="4547916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이등변 삼각형 144"/>
          <p:cNvSpPr/>
          <p:nvPr/>
        </p:nvSpPr>
        <p:spPr>
          <a:xfrm flipV="1">
            <a:off x="8690375" y="3872064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이등변 삼각형 145"/>
          <p:cNvSpPr/>
          <p:nvPr/>
        </p:nvSpPr>
        <p:spPr>
          <a:xfrm flipV="1">
            <a:off x="8872251" y="5211777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/>
          <p:nvPr/>
        </p:nvCxnSpPr>
        <p:spPr>
          <a:xfrm flipH="1" flipV="1">
            <a:off x="8550085" y="4990638"/>
            <a:ext cx="4" cy="287249"/>
          </a:xfrm>
          <a:prstGeom prst="line">
            <a:avLst/>
          </a:prstGeom>
          <a:ln w="158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이등변 삼각형 147"/>
          <p:cNvSpPr/>
          <p:nvPr/>
        </p:nvSpPr>
        <p:spPr>
          <a:xfrm rot="10800000" flipV="1">
            <a:off x="8508862" y="4979215"/>
            <a:ext cx="82445" cy="7107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이등변 삼각형 148"/>
          <p:cNvSpPr/>
          <p:nvPr/>
        </p:nvSpPr>
        <p:spPr>
          <a:xfrm flipV="1">
            <a:off x="10527511" y="6023567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이등변 삼각형 149"/>
          <p:cNvSpPr/>
          <p:nvPr/>
        </p:nvSpPr>
        <p:spPr>
          <a:xfrm flipV="1">
            <a:off x="9992550" y="2534403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이등변 삼각형 150"/>
          <p:cNvSpPr/>
          <p:nvPr/>
        </p:nvSpPr>
        <p:spPr>
          <a:xfrm flipV="1">
            <a:off x="9846762" y="616463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이등변 삼각형 151"/>
          <p:cNvSpPr/>
          <p:nvPr/>
        </p:nvSpPr>
        <p:spPr>
          <a:xfrm flipV="1">
            <a:off x="11207390" y="616463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flipH="1" flipV="1">
            <a:off x="4797844" y="2955149"/>
            <a:ext cx="4" cy="287249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이등변 삼각형 157"/>
          <p:cNvSpPr/>
          <p:nvPr/>
        </p:nvSpPr>
        <p:spPr>
          <a:xfrm flipV="1">
            <a:off x="4758537" y="3206860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이등변 삼각형 158"/>
          <p:cNvSpPr/>
          <p:nvPr/>
        </p:nvSpPr>
        <p:spPr>
          <a:xfrm flipV="1">
            <a:off x="3435572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이등변 삼각형 159"/>
          <p:cNvSpPr/>
          <p:nvPr/>
        </p:nvSpPr>
        <p:spPr>
          <a:xfrm flipV="1">
            <a:off x="2128227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이등변 삼각형 160"/>
          <p:cNvSpPr/>
          <p:nvPr/>
        </p:nvSpPr>
        <p:spPr>
          <a:xfrm flipV="1">
            <a:off x="820697" y="2535871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이등변 삼각형 161"/>
          <p:cNvSpPr/>
          <p:nvPr/>
        </p:nvSpPr>
        <p:spPr>
          <a:xfrm flipV="1">
            <a:off x="820697" y="3203269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이등변 삼각형 162"/>
          <p:cNvSpPr/>
          <p:nvPr/>
        </p:nvSpPr>
        <p:spPr>
          <a:xfrm flipV="1">
            <a:off x="820697" y="3878413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이등변 삼각형 163"/>
          <p:cNvSpPr/>
          <p:nvPr/>
        </p:nvSpPr>
        <p:spPr>
          <a:xfrm flipV="1">
            <a:off x="820697" y="4544843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이등변 삼각형 164"/>
          <p:cNvSpPr/>
          <p:nvPr/>
        </p:nvSpPr>
        <p:spPr>
          <a:xfrm flipV="1">
            <a:off x="820697" y="5225173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/>
          <p:cNvSpPr/>
          <p:nvPr/>
        </p:nvSpPr>
        <p:spPr>
          <a:xfrm flipV="1">
            <a:off x="2134577" y="3214885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이등변 삼각형 168"/>
          <p:cNvSpPr/>
          <p:nvPr/>
        </p:nvSpPr>
        <p:spPr>
          <a:xfrm flipV="1">
            <a:off x="2128227" y="3867889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이등변 삼각형 169"/>
          <p:cNvSpPr/>
          <p:nvPr/>
        </p:nvSpPr>
        <p:spPr>
          <a:xfrm flipV="1">
            <a:off x="2128227" y="4544842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이등변 삼각형 170"/>
          <p:cNvSpPr/>
          <p:nvPr/>
        </p:nvSpPr>
        <p:spPr>
          <a:xfrm flipV="1">
            <a:off x="3435572" y="3214885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이등변 삼각형 171"/>
          <p:cNvSpPr/>
          <p:nvPr/>
        </p:nvSpPr>
        <p:spPr>
          <a:xfrm flipV="1">
            <a:off x="6742261" y="1569022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endCxn id="36" idx="3"/>
          </p:cNvCxnSpPr>
          <p:nvPr/>
        </p:nvCxnSpPr>
        <p:spPr>
          <a:xfrm flipH="1">
            <a:off x="9437409" y="5771488"/>
            <a:ext cx="555142" cy="32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이등변 삼각형 176"/>
          <p:cNvSpPr/>
          <p:nvPr/>
        </p:nvSpPr>
        <p:spPr>
          <a:xfrm rot="16200000" flipV="1">
            <a:off x="9466476" y="1179668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이등변 삼각형 177"/>
          <p:cNvSpPr/>
          <p:nvPr/>
        </p:nvSpPr>
        <p:spPr>
          <a:xfrm rot="5400000" flipV="1">
            <a:off x="7293325" y="1277334"/>
            <a:ext cx="82445" cy="7107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이등변 삼각형 179"/>
          <p:cNvSpPr/>
          <p:nvPr/>
        </p:nvSpPr>
        <p:spPr>
          <a:xfrm rot="16200000" flipV="1">
            <a:off x="7616727" y="1103866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이등변 삼각형 180"/>
          <p:cNvSpPr/>
          <p:nvPr/>
        </p:nvSpPr>
        <p:spPr>
          <a:xfrm rot="16200000" flipV="1">
            <a:off x="6187707" y="1175795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7278541" y="137833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C00000"/>
                </a:solidFill>
              </a:rPr>
              <a:t>아니요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84" name="이등변 삼각형 183"/>
          <p:cNvSpPr/>
          <p:nvPr/>
        </p:nvSpPr>
        <p:spPr>
          <a:xfrm rot="16200000" flipV="1">
            <a:off x="7631165" y="1102226"/>
            <a:ext cx="82445" cy="710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9195967" y="12473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97046" y="54353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Flow</a:t>
            </a:r>
            <a:endParaRPr lang="ko-KR" alt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297046" y="1038723"/>
            <a:ext cx="35862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앞선 페르소나 설정의 문제점 해결방안을 목표로 하여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기존 모바일 시루 사용 과정을 개선하여 </a:t>
            </a:r>
            <a:r>
              <a:rPr lang="ko-KR" altLang="en-US" sz="1100" dirty="0" err="1" smtClean="0">
                <a:latin typeface="+mn-ea"/>
              </a:rPr>
              <a:t>플로우</a:t>
            </a:r>
            <a:r>
              <a:rPr lang="ko-KR" altLang="en-US" sz="1100" dirty="0" smtClean="0">
                <a:latin typeface="+mn-ea"/>
              </a:rPr>
              <a:t> 차트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err="1" smtClean="0">
                <a:latin typeface="+mn-ea"/>
              </a:rPr>
              <a:t>를</a:t>
            </a:r>
            <a:r>
              <a:rPr lang="ko-KR" altLang="en-US" sz="1100" dirty="0" smtClean="0">
                <a:latin typeface="+mn-ea"/>
              </a:rPr>
              <a:t> 제작하였습니다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765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1</cp:revision>
  <dcterms:created xsi:type="dcterms:W3CDTF">2023-10-05T03:21:19Z</dcterms:created>
  <dcterms:modified xsi:type="dcterms:W3CDTF">2023-10-05T03:21:46Z</dcterms:modified>
</cp:coreProperties>
</file>