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1879250" cy="8910625"/>
  <p:notesSz cx="7104050" cy="10234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BFA1ED20-16DB-4B85-8AE1-1C1189C871E2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8ED3170-4545-463C-89D1-FB80D2479C28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D0D71B1-C3F2-43FB-A306-4BECBD5AA98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07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8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" name="Google Shape;2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5" name="Google Shape;11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3" name="Google Shape;123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1" name="Google Shape;13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1" name="Google Shape;141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8" name="Google Shape;148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5" name="Google Shape;155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4" name="Google Shape;164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3" name="Google Shape;173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1" name="Google Shape;181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9" name="Google Shape;189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Google Shape;3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6" name="Google Shape;196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" name="Google Shape;205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2" name="Google Shape;212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6" name="Google Shape;22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3" name="Google Shape;233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3" name="Google Shape;243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1" name="Google Shape;251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0" name="Google Shape;260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9" name="Google Shape;269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" name="Google Shape;42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9" name="Google Shape;289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7" name="Google Shape;29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5" name="Google Shape;305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3" name="Google Shape;313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1" name="Google Shape;321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4d795503_0_0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f44d795503_0_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8" name="Google Shape;5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44d795503_0_6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f44d795503_0_6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5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5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Google Shape;6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5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5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5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4d795503_0_2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1f44d795503_0_2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4d795503_0_29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1f44d795503_0_29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44d795503_1_1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1f44d795503_1_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44d795503_1_8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1f44d795503_1_8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3" name="Google Shape;7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44d795503_1_1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f44d795503_1_1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Google Shape;108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9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 /><Relationship Id="rId4" Type="http://schemas.openxmlformats.org/officeDocument/2006/relationships/image" Target="../media/image13.jpeg"  /><Relationship Id="rId5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 /><Relationship Id="rId6" Type="http://schemas.openxmlformats.org/officeDocument/2006/relationships/image" Target="../media/image14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2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2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2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2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2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2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3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8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3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3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3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3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3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6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8.xml"  /><Relationship Id="rId3" Type="http://schemas.openxmlformats.org/officeDocument/2006/relationships/image" Target="../media/image4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9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0.xml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1.xml"  /><Relationship Id="rId3" Type="http://schemas.openxmlformats.org/officeDocument/2006/relationships/image" Target="../media/image43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2.xml"  /><Relationship Id="rId3" Type="http://schemas.openxmlformats.org/officeDocument/2006/relationships/image" Target="../media/image44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3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4.xml"  /><Relationship Id="rId3" Type="http://schemas.openxmlformats.org/officeDocument/2006/relationships/image" Target="../media/image47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5.xml"  /><Relationship Id="rId3" Type="http://schemas.openxmlformats.org/officeDocument/2006/relationships/image" Target="../media/image48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6.xml"  /><Relationship Id="rId3" Type="http://schemas.openxmlformats.org/officeDocument/2006/relationships/image" Target="../media/image49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8.xml"  /><Relationship Id="rId3" Type="http://schemas.openxmlformats.org/officeDocument/2006/relationships/image" Target="../media/image50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9.xml"  /><Relationship Id="rId3" Type="http://schemas.openxmlformats.org/officeDocument/2006/relationships/image" Target="../media/image5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0.xml"  /><Relationship Id="rId3" Type="http://schemas.openxmlformats.org/officeDocument/2006/relationships/image" Target="../media/image5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03. 멀티미디어와 입력</a:t>
            </a:r>
            <a:r>
              <a:rPr lang="en-US"/>
              <a:t>양식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파일 형식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MPEG4 – 'MPEG-4' 기술을 사용한다. MPEG-1과 MPEG-2에 비해 적은 용량으로도 고품질의 영상 및 음성을 구현할 수 있다. 코덱은 H.264를 사용한다.</a:t>
            </a:r>
            <a:endParaRPr sz="2400"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WebM – 무료로 제공되는 개방형 고화질 압축 형식의 영상 포맷이다. 구글이 지원하고 있다. 코덱은 VP8이라고 불린다.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Ogg – 역시 무료이고 비디오 압축 형식이다. Ogg Theora 비디오 압축 기술이라 불린다. 확장자가 ogv인 파일에 주로 사용된다.</a:t>
            </a:r>
            <a:endParaRPr/>
          </a:p>
          <a:p>
            <a:pPr indent="-2931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1377449" y="44295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{68ED3170-4545-463C-89D1-FB80D2479C28}</a:tableStyleId>
              </a:tblPr>
              <a:tblGrid>
                <a:gridCol w="2699700"/>
                <a:gridCol w="1678200"/>
                <a:gridCol w="1561750"/>
                <a:gridCol w="19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MP4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WebM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Chrome 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99156" y="1460357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"movie.ogv"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user agent does not support the HTML5 Video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4"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34" y="3168226"/>
            <a:ext cx="6992376" cy="461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504774" y="1551112"/>
            <a:ext cx="10902103" cy="4480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"640"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"480"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"trailer.mp4"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'video/mp4'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"trailer.ogv"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'video/ogg'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Your user agent does not support HTML5.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&lt;/video&gt;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a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960" y="4832252"/>
            <a:ext cx="4582879" cy="35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12"/>
          <p:cNvSpPr txBox="1"/>
          <p:nvPr/>
        </p:nvSpPr>
        <p:spPr>
          <a:xfrm>
            <a:off x="8960399" y="317243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안에서 다른 웹 페이지를 표시하고자 할 때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inline frame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익스플로러가 페이지 안에 프레임을 놓기 위해 사용하던 태그였고 w3c는 iframe을 HTML 4.01부터 도입하여 현재는 거의 모든 부라우저가 iframe을 지원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seamless 속성 : 경계선이 없이 문서의 일부인 것처럼 화면에 그려짐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프레임으로 사용될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속성은 iframe에서 지정된 이름을 참조</a:t>
            </a:r>
            <a:endParaRPr/>
          </a:p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1" y="1986332"/>
            <a:ext cx="11732340" cy="5061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10921" y="1662590"/>
            <a:ext cx="11134989" cy="27861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&lt;iframe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"inner.html"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"300"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&gt;&lt;/iframe&gt;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10920" y="4763217"/>
            <a:ext cx="11134988" cy="36501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웹페이지는 iframe 방식으로 표시됩니다.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f3"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738" y="4246524"/>
            <a:ext cx="5866171" cy="2203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118800" tIns="59400" rIns="118800" bIns="59400" anchor="b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&lt;div&gt;와 &lt;span&gt;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Char char="∙"/>
              <a:defRPr/>
            </a:pPr>
            <a:r>
              <a:rPr lang="en-US"/>
              <a:t>&lt;div&gt;은 "divide"의 약자로서 페이지를 논리적인 섹션으로 분리하는데 사용되는 태그</a:t>
            </a:r>
            <a:endParaRPr lang="en-US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25000"/>
              <a:buNone/>
              <a:defRPr/>
            </a:pP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366366" y="3111026"/>
            <a:ext cx="11123838" cy="1904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  <p:txBody>
          <a:bodyPr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  <a:defRPr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  <a:defRPr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&lt;h2&gt;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lang="en-US"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  <a:defRPr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&lt;p&gt;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사자는 아프리카에 살며 ...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lang="en-US"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  <a:defRPr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28578" y="1571738"/>
            <a:ext cx="11217329" cy="6191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&lt;h2&gt;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사자는 아프리카에 살며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강한 다리와 턱,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&lt;span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"color: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긴 송곳니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지니고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16"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420" y="1881051"/>
            <a:ext cx="5934236" cy="299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10919" y="1571737"/>
            <a:ext cx="11134986" cy="3674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background-color:yellow;"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background-color:green;"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background-color:purple;"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53"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371" y="5581527"/>
            <a:ext cx="7425534" cy="237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&lt;div&gt;와 &lt;span&gt;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요소는 &lt;div&gt;와 &lt;span&gt;을 이용해 묶을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자체적으로 특별한 의미가 없으며 블록 수준의 요소로서 모든 HTML 요소를 묶는데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블록 수준의 요소이기 때문에 하나의 줄을 전부 차지함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주로 웹 페이지의 레이아웃을 작성하는데 사용한다.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&lt;span&gt;은 자체적으로 특별한 의미가 없으며 인라인 요소로서 텍스트를 묶어 스타일을 적용할 때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자신이 필요한 크기만 차지하는 요소임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크기를 지정할 수 없다(width, height가 적용되지 않는다 ) 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웹브라우저와 멀티미디어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예전 방법: HTML 안에서는 &lt;embed&gt;나 &lt;object&gt; 태그를 사용하여야 했고 웹브라우저에는 플래시나 ActiveX를 설치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HTML5: &lt;audio&gt;와 &lt;video&gt; 태그가 추가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입력양식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문서는 방식에 따라 서버에서 사용자에게 일방적으로 보여주는 방식과 사용자가 서버에 데이터를 보내는 두가지 방식으로 분류할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입력양식(form)을 이용하여 서버로 데이터를 전달한다.</a:t>
            </a:r>
            <a:endParaRPr/>
          </a:p>
        </p:txBody>
      </p:sp>
      <p:pic>
        <p:nvPicPr>
          <p:cNvPr descr="http://t3.gstatic.com/images?q=tbn:ANd9GcTtYxyETT6tne1hZzEv7eJfiv0nI91UH4CC7fUt5gWKTO4o9shv" id="200" name="Google Shape;200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t1.gstatic.com/images?q=tbn:ANd9GcRC_5cwMArftpqRXbouuCEYFlqzRVC-zU0JLSHRDnlePd7byR7O" id="201" name="Google Shape;201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입력 양식의 작동 방식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&lt;form&gt;</a:t>
            </a:r>
            <a:endParaRPr/>
          </a:p>
        </p:txBody>
      </p:sp>
      <p:pic>
        <p:nvPicPr>
          <p:cNvPr descr="EMB00001a1c125a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652" y="3601617"/>
            <a:ext cx="5204042" cy="14603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46157" y="2917868"/>
            <a:ext cx="11146752" cy="2113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46159" y="1840050"/>
            <a:ext cx="381524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양식은 항상 &lt;form&gt;으로 시작한다.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여기에 입력을 처리하는 서버스크립트의 주소를 적어준다.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363630" y="1840050"/>
            <a:ext cx="670751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데이터가 서버로 보내지는 방법을 기술한다. GET과 POST방식이 있다.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2"/>
          <p:cNvCxnSpPr>
            <a:stCxn id="218" idx="0"/>
          </p:cNvCxnSpPr>
          <p:nvPr/>
        </p:nvCxnSpPr>
        <p:spPr>
          <a:xfrm rot="10800000">
            <a:off x="2527093" y="3539044"/>
            <a:ext cx="356700" cy="180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2"/>
          <p:cNvCxnSpPr>
            <a:stCxn id="219" idx="2"/>
          </p:cNvCxnSpPr>
          <p:nvPr/>
        </p:nvCxnSpPr>
        <p:spPr>
          <a:xfrm flipH="1">
            <a:off x="5648890" y="2486381"/>
            <a:ext cx="2068500" cy="723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2"/>
          <p:cNvCxnSpPr>
            <a:stCxn id="217" idx="2"/>
          </p:cNvCxnSpPr>
          <p:nvPr/>
        </p:nvCxnSpPr>
        <p:spPr>
          <a:xfrm flipH="1">
            <a:off x="956281" y="2486381"/>
            <a:ext cx="1297500" cy="72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GET 방식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GET 방식은 URL 주소 뒤에 파라미터를 붙여서 데이터를 전달하는 방식이다.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&lt;form action=</a:t>
            </a:r>
            <a:r>
              <a:rPr i="1" lang="en-US" sz="2800"/>
              <a:t>"aaa.jsp" method="get"&gt;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이름: &lt;input type=</a:t>
            </a:r>
            <a:r>
              <a:rPr i="1" lang="en-US" sz="28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학번: &lt;input type=</a:t>
            </a:r>
            <a:r>
              <a:rPr i="1" lang="en-US" sz="28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&lt;input type=</a:t>
            </a:r>
            <a:r>
              <a:rPr i="1" lang="en-US" sz="28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POST 방식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POST 방식은 사용자가 입력한 데이터를 URL 주소에 붙이지 않고 HTTP Request 헤더에 포함시켜서 전송하는 방식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길이 제한이 없으며, 보안이 유지된다. 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/test/input.jsp HTTP/1.1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Host: www.naver.com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name1=value1&amp;name2=value2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  방식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&lt;form action=</a:t>
            </a:r>
            <a:r>
              <a:rPr i="1" lang="en-US" sz="2400"/>
              <a:t>"aaa.jsp" method=“post"&gt;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이름: &lt;input type=</a:t>
            </a:r>
            <a:r>
              <a:rPr i="1" lang="en-US" sz="24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학번: &lt;input type=</a:t>
            </a:r>
            <a:r>
              <a:rPr i="1" lang="en-US" sz="24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&lt;input type=</a:t>
            </a:r>
            <a:r>
              <a:rPr i="1" lang="en-US" sz="24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&lt;/body&gt;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/>
        </p:nvSpPr>
        <p:spPr>
          <a:xfrm>
            <a:off x="3076687" y="6325496"/>
            <a:ext cx="3754419" cy="182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&lt;input&gt; 형식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46157" y="4004248"/>
            <a:ext cx="11146752" cy="7657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"button1"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속성은 입력 필드의 종류를 결정한다.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속성은 버튼에 나타내는 텍스트이다.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속성은 서버로 전달되는 이름이다.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(매우 중요)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30"/>
          <p:cNvCxnSpPr>
            <a:stCxn id="274" idx="0"/>
          </p:cNvCxnSpPr>
          <p:nvPr/>
        </p:nvCxnSpPr>
        <p:spPr>
          <a:xfrm rot="10800000">
            <a:off x="4526595" y="4527443"/>
            <a:ext cx="351900" cy="1211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0"/>
          <p:cNvCxnSpPr>
            <a:stCxn id="275" idx="2"/>
          </p:cNvCxnSpPr>
          <p:nvPr/>
        </p:nvCxnSpPr>
        <p:spPr>
          <a:xfrm flipH="1">
            <a:off x="7051895" y="3232095"/>
            <a:ext cx="15144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30"/>
          <p:cNvCxnSpPr>
            <a:stCxn id="273" idx="2"/>
          </p:cNvCxnSpPr>
          <p:nvPr/>
        </p:nvCxnSpPr>
        <p:spPr>
          <a:xfrm flipH="1">
            <a:off x="2119206" y="3232095"/>
            <a:ext cx="2211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속성값 </a:t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530054" y="1840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2022275"/>
                <a:gridCol w="8771600"/>
              </a:tblGrid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속성값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 박스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이름을 입력하는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 생성, 버튼을 누르면 모든 입력 필드가 초기화된다.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image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이미지를 전송 버튼으로 만든다.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hidden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사용자에게는 보이지 않지만 서버로 전송된다.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</a:t>
            </a:r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3"/>
          <p:cNvCxnSpPr>
            <a:stCxn id="48" idx="0"/>
          </p:cNvCxnSpPr>
          <p:nvPr/>
        </p:nvCxnSpPr>
        <p:spPr>
          <a:xfrm rot="10800000">
            <a:off x="2779785" y="2869152"/>
            <a:ext cx="2532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" name="Google Shape;52;p3"/>
          <p:cNvCxnSpPr>
            <a:stCxn id="50" idx="0"/>
          </p:cNvCxnSpPr>
          <p:nvPr/>
        </p:nvCxnSpPr>
        <p:spPr>
          <a:xfrm rot="10800000">
            <a:off x="6381916" y="2869170"/>
            <a:ext cx="10839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3"/>
          <p:cNvCxnSpPr>
            <a:stCxn id="49" idx="2"/>
          </p:cNvCxnSpPr>
          <p:nvPr/>
        </p:nvCxnSpPr>
        <p:spPr>
          <a:xfrm flipH="1">
            <a:off x="4847125" y="2051601"/>
            <a:ext cx="255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3"/>
          <p:cNvCxnSpPr>
            <a:stCxn id="47" idx="2"/>
          </p:cNvCxnSpPr>
          <p:nvPr/>
        </p:nvCxnSpPr>
        <p:spPr>
          <a:xfrm flipH="1">
            <a:off x="1250396" y="2060620"/>
            <a:ext cx="6033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필드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359638" y="1930638"/>
            <a:ext cx="11186269" cy="19940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이름: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학번: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7"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560" y="4482134"/>
            <a:ext cx="4390344" cy="187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패스워드</a:t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346289" y="1930639"/>
            <a:ext cx="11199617" cy="139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패스워드: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c"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825" y="4071669"/>
            <a:ext cx="4644332" cy="178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라디오 버튼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46289" y="1930639"/>
            <a:ext cx="11199617" cy="2287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성별: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"male“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1"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205" y="4518817"/>
            <a:ext cx="5943785" cy="179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체크박스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413035" y="1930638"/>
            <a:ext cx="11132870" cy="28217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과일 선택: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6"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87" y="5131864"/>
            <a:ext cx="5588538" cy="14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제출 버튼과 초기화 버튼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386338" y="1930636"/>
            <a:ext cx="11159569" cy="2928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사용자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"reset"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"초기화"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b"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786" y="5568408"/>
            <a:ext cx="5505705" cy="167899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&lt;input&gt; 버튼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428342" y="1930637"/>
            <a:ext cx="11119522" cy="33621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물품가격: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수량: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“su"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"alert('10000원입니다.')"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0" id="334" name="Google Shape;3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12" y="5519647"/>
            <a:ext cx="3933592" cy="1720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291"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284" y="5447425"/>
            <a:ext cx="2031708" cy="1697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/>
          <p:nvPr/>
        </p:nvCxnSpPr>
        <p:spPr>
          <a:xfrm flipH="1" rot="10800000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이미지 버튼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386338" y="1782129"/>
            <a:ext cx="11159569" cy="2504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"name“ /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"submit.png"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 버튼"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ea"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677" y="5300727"/>
            <a:ext cx="5644587" cy="21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파일 업로드 버튼</a:t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399687" y="1782129"/>
            <a:ext cx="11146221" cy="17450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"multipart/form-data"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"file"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"image/jpg,image/gif"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b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54" y="4200933"/>
            <a:ext cx="4444237" cy="1175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0c" id="353" name="Google Shape;3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118" y="4200933"/>
            <a:ext cx="5513244" cy="344049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/>
          <p:nvPr/>
        </p:nvSpPr>
        <p:spPr>
          <a:xfrm>
            <a:off x="4225575" y="5190987"/>
            <a:ext cx="1831631" cy="1460387"/>
          </a:xfrm>
          <a:custGeom>
            <a:rect b="b" l="l" r="r" t="t"/>
            <a:pathLst>
              <a:path extrusionOk="0" h="1123975" w="1409700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hidden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>
                <a:solidFill>
                  <a:srgbClr val="0000FF"/>
                </a:solidFill>
              </a:rPr>
              <a:t>&lt;input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type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"hidden"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name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 </a:t>
            </a:r>
            <a:r>
              <a:rPr lang="en-US">
                <a:solidFill>
                  <a:srgbClr val="FF0000"/>
                </a:solidFill>
              </a:rPr>
              <a:t>value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</a:t>
            </a:r>
            <a:r>
              <a:rPr lang="en-US">
                <a:solidFill>
                  <a:srgbClr val="0000FF"/>
                </a:solidFill>
              </a:rPr>
              <a:t>&gt;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직접 입력하는 데이터는 아니지만 클라이언트 컴퓨터가 서버 컴퓨터로 특정한 데이터를 전송하고 싶은 경우 많이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화면에는 아무것도 나타나지 않고 사용자가 "제출" 버튼을 누를 때 서버로 name과 value가 전송됨</a:t>
            </a:r>
            <a:endParaRPr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44d795503_0_0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입력 태그</a:t>
            </a:r>
            <a:endParaRPr/>
          </a:p>
        </p:txBody>
      </p:sp>
      <p:sp>
        <p:nvSpPr>
          <p:cNvPr id="368" name="Google Shape;368;g1f44d795503_0_0"/>
          <p:cNvSpPr txBox="1"/>
          <p:nvPr/>
        </p:nvSpPr>
        <p:spPr>
          <a:xfrm>
            <a:off x="278351" y="1551112"/>
            <a:ext cx="11351400" cy="70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이메일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URL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색상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월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날짜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지역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"localdatetime"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숫자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범위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f44d795503_0_0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 요소의 속성</a:t>
            </a:r>
            <a:endParaRPr/>
          </a:p>
        </p:txBody>
      </p:sp>
      <p:graphicFrame>
        <p:nvGraphicFramePr>
          <p:cNvPr id="61" name="Google Shape;61;p4"/>
          <p:cNvGraphicFramePr/>
          <p:nvPr/>
        </p:nvGraphicFramePr>
        <p:xfrm>
          <a:off x="441579" y="20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{3D0D71B1-C3F2-43FB-A306-4BECBD5AA986}</a:tableStyleId>
              </a:tblPr>
              <a:tblGrid>
                <a:gridCol w="1528525"/>
                <a:gridCol w="9530775"/>
              </a:tblGrid>
              <a:tr h="7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음악을 자동적으로 재생한다.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 재생을 제어하는 제어기를 표시한다.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오디오를 반복하여 재 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오디오를 미리 다운로드 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오디오의 재생 볼륨을 설정한다.(0.0부터 1.0까지)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44d795503_0_6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실행결과</a:t>
            </a:r>
            <a:endParaRPr/>
          </a:p>
        </p:txBody>
      </p:sp>
      <p:pic>
        <p:nvPicPr>
          <p:cNvPr descr="EMB00001a1c1270" id="375" name="Google Shape;375;g1f44d79550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439" y="1551113"/>
            <a:ext cx="7920428" cy="67018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g1f44d795503_0_6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&lt;button&gt; 버튼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386338" y="1930636"/>
            <a:ext cx="11159569" cy="9394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"alert('안녕하세요?')"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&gt;눌러보세요!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submit기능을 수행 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6"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34" y="3639874"/>
            <a:ext cx="5012234" cy="28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여러줄의 문자 입력받기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86338" y="1782127"/>
            <a:ext cx="11159569" cy="19957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"getfeedback.jsp"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고객의 의견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&lt;textarea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"feedback"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2"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457" y="4178889"/>
            <a:ext cx="6194194" cy="20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콤보박스(드롭다운리스트)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86338" y="1782126"/>
            <a:ext cx="11159569" cy="36125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&lt;select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"cars"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"benz"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Benz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"hyundai"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현대자동차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"kia"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기아자동차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7"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968" y="5494141"/>
            <a:ext cx="8157290" cy="1472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afa" id="401" name="Google Shape;4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80" y="7012977"/>
            <a:ext cx="1741014" cy="123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/>
          <p:nvPr/>
        </p:nvSpPr>
        <p:spPr>
          <a:xfrm>
            <a:off x="3452078" y="7004753"/>
            <a:ext cx="948818" cy="756091"/>
          </a:xfrm>
          <a:custGeom>
            <a:rect b="b" l="l" r="r" t="t"/>
            <a:pathLst>
              <a:path extrusionOk="0" h="581919" w="800100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&lt;fieldset&gt;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 요소를 그룹핑하는 데 사용되는 태그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그룹의 경계에 선을 그려준다.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&lt;legend&gt;를 사용하면 그룹에 제목을 붙일 수 있음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400778" y="3599326"/>
            <a:ext cx="11159569" cy="3570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&lt;legend&gt;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인적사항입력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&lt;/legend&gt;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이름: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전화번호: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주소: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1"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522" y="5536595"/>
            <a:ext cx="6430913" cy="280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&lt;label&gt; 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&lt;input&gt;요소를 위한 레이블(label)을 정의함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&lt;label&gt; 태그의 속성 for를 사용하면 레이블과 &lt;input&gt;의 id 속성을 통해 서로 연결할 수 있음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"proc_form.jsp"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6" id="420" name="Google Shape;4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503" y="6143588"/>
            <a:ext cx="3791147" cy="23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 요소</a:t>
            </a:r>
            <a:endParaRPr/>
          </a:p>
        </p:txBody>
      </p:sp>
      <p:graphicFrame>
        <p:nvGraphicFramePr>
          <p:cNvPr id="427" name="Google Shape;427;p46"/>
          <p:cNvGraphicFramePr/>
          <p:nvPr/>
        </p:nvGraphicFramePr>
        <p:xfrm>
          <a:off x="382461" y="1677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3126875"/>
                <a:gridCol w="8115225"/>
              </a:tblGrid>
              <a:tr h="38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추가된 &lt;input&gt; type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UTC 날짜/시각 형식을 이용한 날짜와 시각 표시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datetime-local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현지 날짜/시각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month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월/연도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주와 연도를 선택할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색상 코드를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표준 이메일 주소를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입력 양식을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2개의 숫자 사이의 숫자를 선택할 수 있는 슬라이더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숫자만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428" name="Google Shape;428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추가된 &lt;input&gt; 의 속성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autocomplete – 자동으로 입력을 완성한다.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autofocus – 페이지가 로드 되면 자동으로 입력 포커스를 갖는다.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placeholder – 입력 힌트를 희미하게 보여준다.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readonly – 읽기 전용 필드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required – 입력 양식을 제출하기 전에 반드시 채워져 있어야 함을 나타낸다.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pattern – 허용하는 입력의 형태를 정규식으로 지정한다.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이메일 입력</a:t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이메일: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1a" id="442" name="Google Shape;4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746" y="4368691"/>
            <a:ext cx="5746219" cy="20750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/>
          <p:nvPr/>
        </p:nvSpPr>
        <p:spPr>
          <a:xfrm>
            <a:off x="7312297" y="2762562"/>
            <a:ext cx="597513" cy="2079149"/>
          </a:xfrm>
          <a:custGeom>
            <a:rect b="b" l="l" r="r" t="t"/>
            <a:pathLst>
              <a:path extrusionOk="0" h="1600200" w="459871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전화번호 입력 </a:t>
            </a: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327827" y="1756849"/>
            <a:ext cx="10085576" cy="29828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pattern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"[0-9]{3}-[0-9]{3,4}-[0-9]{4}"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title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"010-1234-1234"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"Send"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파일 형식</a:t>
            </a:r>
            <a:endParaRPr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MP3 – 'MPEG-1 Audio Layer-3'의 약자로 MPEG기술의 음성 압축 기술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Wav - 윈도우에서 사용되는 표준 사운드 포맷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마이크로소프트사와 IBM사가 만듬 . 파일의 크기가 크다</a:t>
            </a:r>
            <a:endParaRPr sz="2800"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Ogg – MP3의 대한으로 특허권을 반대하고 보다 좋은 음질을 위하여 오픈소스로 개발되었음.</a:t>
            </a:r>
            <a:endParaRPr sz="28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" name="Google Shape;70;p5"/>
          <p:cNvGraphicFramePr/>
          <p:nvPr/>
        </p:nvGraphicFramePr>
        <p:xfrm>
          <a:off x="1237600" y="478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{68ED3170-4545-463C-89D1-FB80D2479C28}</a:tableStyleId>
              </a:tblPr>
              <a:tblGrid>
                <a:gridCol w="2764250"/>
                <a:gridCol w="1775000"/>
                <a:gridCol w="1861075"/>
                <a:gridCol w="151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MP3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Wav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 이상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 6이상 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39"/>
                        <a:buFont typeface="Malgun Gothic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숫자 입력 </a:t>
            </a: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327826" y="1756850"/>
            <a:ext cx="11375281" cy="1942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신발사이즈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"230"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"290"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"260"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23" id="458" name="Google Shape;4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61" y="4529575"/>
            <a:ext cx="4663033" cy="752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24" id="459" name="Google Shape;4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212" y="4529576"/>
            <a:ext cx="5575844" cy="7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2250913" y="5160302"/>
            <a:ext cx="260601" cy="916259"/>
          </a:xfrm>
          <a:custGeom>
            <a:rect b="b" l="l" r="r" t="t"/>
            <a:pathLst>
              <a:path extrusionOk="0" h="705192" w="200569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8451590" y="5098865"/>
            <a:ext cx="569638" cy="841560"/>
          </a:xfrm>
          <a:custGeom>
            <a:rect b="b" l="l" r="r" t="t"/>
            <a:pathLst>
              <a:path extrusionOk="0" h="647700" w="438417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range 입력 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테니스 스킬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날짜 입력 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– 날짜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month – 월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week – 주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time – 시간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 – 날짜와 시간을 입력할 수 있는 양식 제공, 국제 표준 시간대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datetime-local - 날짜와 시간을 입력할 수 있는 양식 제공, 지역 표준 시간대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 txBox="1"/>
          <p:nvPr/>
        </p:nvSpPr>
        <p:spPr>
          <a:xfrm>
            <a:off x="599924" y="6314093"/>
            <a:ext cx="10619054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생일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"dob"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59" id="480" name="Google Shape;4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 입력 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색상선택: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61"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25" y="3714334"/>
            <a:ext cx="2809327" cy="119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64" id="489" name="Google Shape;48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766" y="5123618"/>
            <a:ext cx="6552878" cy="29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/>
          <p:nvPr/>
        </p:nvSpPr>
        <p:spPr>
          <a:xfrm>
            <a:off x="4219384" y="4715214"/>
            <a:ext cx="4282819" cy="1188085"/>
          </a:xfrm>
          <a:custGeom>
            <a:rect b="b" l="l" r="r" t="t"/>
            <a:pathLst>
              <a:path extrusionOk="0" h="914400" w="3296237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5778746" y="6051809"/>
            <a:ext cx="618795" cy="917252"/>
          </a:xfrm>
          <a:custGeom>
            <a:rect b="b" l="l" r="r" t="t"/>
            <a:pathLst>
              <a:path extrusionOk="0" h="705955" w="476250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1310491" y="4643745"/>
            <a:ext cx="982961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4033186" y="7572705"/>
            <a:ext cx="716863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208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1</a:t>
            </a:r>
            <a:endParaRPr/>
          </a:p>
        </p:txBody>
      </p:sp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36" y="1592541"/>
            <a:ext cx="10913795" cy="672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2</a:t>
            </a:r>
            <a:endParaRPr/>
          </a:p>
        </p:txBody>
      </p:sp>
      <p:pic>
        <p:nvPicPr>
          <p:cNvPr id="507" name="Google Shape;50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159" y="1556770"/>
            <a:ext cx="9074947" cy="69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44d795503_0_2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g1f44d79550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998600"/>
            <a:ext cx="8635750" cy="6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4d795503_0_29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20" name="Google Shape;520;g1f44d795503_0_29"/>
          <p:cNvSpPr txBox="1"/>
          <p:nvPr/>
        </p:nvSpPr>
        <p:spPr>
          <a:xfrm>
            <a:off x="422617" y="1551111"/>
            <a:ext cx="10989900" cy="67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datetime-local: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month: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week: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color: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email: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search: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"search"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range: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url: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f44d795503_0_29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44d795503_1_1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g1f44d79550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15" y="573500"/>
            <a:ext cx="8525016" cy="77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44d795503_1_8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g1f44d795503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00" y="839531"/>
            <a:ext cx="6581949" cy="7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예제</a:t>
            </a:r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368960" y="1461171"/>
            <a:ext cx="11141340" cy="35395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bf"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1c0"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44d795503_1_1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g1f44d795503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242150"/>
            <a:ext cx="10337934" cy="82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&lt;source&gt; 사용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브라우저가 지원하는 오디오 형식은 아직까지 없다!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호환성을 높이기 위하여 다음과 같이 한다. </a:t>
            </a:r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434446" y="2964333"/>
            <a:ext cx="11051646" cy="44859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"old_pop.ogg"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"audio/ogg"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"audio/mp3"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"old_pop.wav"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"audio/wav"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7"/>
          <p:cNvSpPr txBox="1"/>
          <p:nvPr/>
        </p:nvSpPr>
        <p:spPr>
          <a:xfrm>
            <a:off x="9225824" y="468914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</a:t>
            </a:r>
            <a:endParaRPr/>
          </a:p>
        </p:txBody>
      </p:sp>
      <p:pic>
        <p:nvPicPr>
          <p:cNvPr descr="EMB00001a1c11df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927" y="4922338"/>
            <a:ext cx="5249819" cy="35138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"movie.mp4"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8"/>
          <p:cNvCxnSpPr>
            <a:stCxn id="98" idx="0"/>
          </p:cNvCxnSpPr>
          <p:nvPr/>
        </p:nvCxnSpPr>
        <p:spPr>
          <a:xfrm rot="10800000">
            <a:off x="2779747" y="2869152"/>
            <a:ext cx="2406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8"/>
          <p:cNvCxnSpPr>
            <a:stCxn id="100" idx="0"/>
          </p:cNvCxnSpPr>
          <p:nvPr/>
        </p:nvCxnSpPr>
        <p:spPr>
          <a:xfrm rot="10800000">
            <a:off x="6457764" y="2843052"/>
            <a:ext cx="11850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8"/>
          <p:cNvCxnSpPr>
            <a:stCxn id="99" idx="2"/>
          </p:cNvCxnSpPr>
          <p:nvPr/>
        </p:nvCxnSpPr>
        <p:spPr>
          <a:xfrm flipH="1">
            <a:off x="4846937" y="2051601"/>
            <a:ext cx="369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8"/>
          <p:cNvCxnSpPr>
            <a:stCxn id="97" idx="2"/>
          </p:cNvCxnSpPr>
          <p:nvPr/>
        </p:nvCxnSpPr>
        <p:spPr>
          <a:xfrm flipH="1">
            <a:off x="1250529" y="2060620"/>
            <a:ext cx="7422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요소의 속성</a:t>
            </a:r>
            <a:endParaRPr/>
          </a:p>
        </p:txBody>
      </p:sp>
      <p:graphicFrame>
        <p:nvGraphicFramePr>
          <p:cNvPr id="111" name="Google Shape;111;p9"/>
          <p:cNvGraphicFramePr/>
          <p:nvPr/>
        </p:nvGraphicFramePr>
        <p:xfrm>
          <a:off x="542693" y="1785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2173950"/>
                <a:gridCol w="8587800"/>
              </a:tblGrid>
              <a:tr h="57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비디오를 자동으로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01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 재생을 제어하는 컨트롤을 표시한다.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비디오를 반복하여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비디오를 다운로드 하는 중일 때 표시하는 이미지이다.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전체 오디오를 다운로드 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muted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비디오의 오디오 출력을 중지한다.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width, height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 재생기의 너비와 높이를 나타낸다.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60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ep:HeadingPairs>
  <ep:TitlesOfParts>
    <vt:vector size="61" baseType="lpstr">
      <vt:lpstr>1_Crayons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&lt;div&gt;와 &lt;span&gt;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jj</cp:lastModifiedBy>
  <dcterms:modified xsi:type="dcterms:W3CDTF">2023-09-26T20:10:34.550</dcterms:modified>
  <cp:revision>2</cp:revision>
  <cp:version>1000.0000.01</cp:version>
</cp:coreProperties>
</file>