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577" r:id="rId2"/>
    <p:sldId id="655" r:id="rId3"/>
    <p:sldId id="595" r:id="rId4"/>
    <p:sldId id="620" r:id="rId5"/>
    <p:sldId id="656" r:id="rId6"/>
    <p:sldId id="661" r:id="rId7"/>
    <p:sldId id="658" r:id="rId8"/>
    <p:sldId id="659" r:id="rId9"/>
    <p:sldId id="660" r:id="rId10"/>
    <p:sldId id="654"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EB8"/>
    <a:srgbClr val="0099FF"/>
    <a:srgbClr val="009ED6"/>
    <a:srgbClr val="75BEE9"/>
    <a:srgbClr val="000099"/>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89486" autoAdjust="0"/>
  </p:normalViewPr>
  <p:slideViewPr>
    <p:cSldViewPr>
      <p:cViewPr>
        <p:scale>
          <a:sx n="50" d="100"/>
          <a:sy n="50" d="100"/>
        </p:scale>
        <p:origin x="-1056" y="-8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2/6/2016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2/6/2016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err="1" smtClean="0"/>
              <a:t>jksdksd</a:t>
            </a:r>
            <a:r>
              <a:rPr lang="en-US" smtClean="0"/>
              <a:t> </a:t>
            </a:r>
            <a:r>
              <a:rPr lang="en-US" err="1" smtClean="0"/>
              <a:t>jh</a:t>
            </a:r>
            <a:r>
              <a:rPr lang="en-US" smtClean="0"/>
              <a:t> </a:t>
            </a:r>
            <a:r>
              <a:rPr lang="en-US" err="1" smtClean="0"/>
              <a:t>jhfkjhfsd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ижний колонтитул 3"/>
          <p:cNvSpPr>
            <a:spLocks noGrp="1"/>
          </p:cNvSpPr>
          <p:nvPr>
            <p:ph type="ftr" sz="quarter" idx="10"/>
          </p:nvPr>
        </p:nvSpPr>
        <p:spPr/>
        <p:txBody>
          <a:bodyPr/>
          <a:lstStyle/>
          <a:p>
            <a:r>
              <a:rPr lang="en-US" smtClean="0"/>
              <a:t>jksdksd jh jhfkjhfsd</a:t>
            </a:r>
            <a:endParaRPr lang="en-US"/>
          </a:p>
        </p:txBody>
      </p:sp>
      <p:sp>
        <p:nvSpPr>
          <p:cNvPr id="5" name="Номер слайда 4"/>
          <p:cNvSpPr>
            <a:spLocks noGrp="1"/>
          </p:cNvSpPr>
          <p:nvPr>
            <p:ph type="sldNum" sz="quarter" idx="11"/>
          </p:nvPr>
        </p:nvSpPr>
        <p:spPr/>
        <p:txBody>
          <a:bodyPr/>
          <a:lstStyle/>
          <a:p>
            <a:fld id="{0B208339-1CDE-4508-95CE-C65DBDC3BF13}" type="slidenum">
              <a:rPr lang="en-US" smtClean="0"/>
              <a:pPr/>
              <a:t>1</a:t>
            </a:fld>
            <a:endParaRPr lang="en-US"/>
          </a:p>
        </p:txBody>
      </p:sp>
    </p:spTree>
    <p:extLst>
      <p:ext uri="{BB962C8B-B14F-4D97-AF65-F5344CB8AC3E}">
        <p14:creationId xmlns:p14="http://schemas.microsoft.com/office/powerpoint/2010/main" val="4914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4</a:t>
            </a:fld>
            <a:endParaRPr lang="en-US"/>
          </a:p>
        </p:txBody>
      </p:sp>
    </p:spTree>
    <p:extLst>
      <p:ext uri="{BB962C8B-B14F-4D97-AF65-F5344CB8AC3E}">
        <p14:creationId xmlns:p14="http://schemas.microsoft.com/office/powerpoint/2010/main" val="351016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5</a:t>
            </a:fld>
            <a:endParaRPr lang="en-US"/>
          </a:p>
        </p:txBody>
      </p:sp>
    </p:spTree>
    <p:extLst>
      <p:ext uri="{BB962C8B-B14F-4D97-AF65-F5344CB8AC3E}">
        <p14:creationId xmlns:p14="http://schemas.microsoft.com/office/powerpoint/2010/main" val="7271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6</a:t>
            </a:fld>
            <a:endParaRPr lang="en-US"/>
          </a:p>
        </p:txBody>
      </p:sp>
    </p:spTree>
    <p:extLst>
      <p:ext uri="{BB962C8B-B14F-4D97-AF65-F5344CB8AC3E}">
        <p14:creationId xmlns:p14="http://schemas.microsoft.com/office/powerpoint/2010/main" val="72713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7</a:t>
            </a:fld>
            <a:endParaRPr lang="en-US"/>
          </a:p>
        </p:txBody>
      </p:sp>
    </p:spTree>
    <p:extLst>
      <p:ext uri="{BB962C8B-B14F-4D97-AF65-F5344CB8AC3E}">
        <p14:creationId xmlns:p14="http://schemas.microsoft.com/office/powerpoint/2010/main" val="72004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8</a:t>
            </a:fld>
            <a:endParaRPr lang="en-US"/>
          </a:p>
        </p:txBody>
      </p:sp>
    </p:spTree>
    <p:extLst>
      <p:ext uri="{BB962C8B-B14F-4D97-AF65-F5344CB8AC3E}">
        <p14:creationId xmlns:p14="http://schemas.microsoft.com/office/powerpoint/2010/main" val="72004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9</a:t>
            </a:fld>
            <a:endParaRPr lang="en-US"/>
          </a:p>
        </p:txBody>
      </p:sp>
    </p:spTree>
    <p:extLst>
      <p:ext uri="{BB962C8B-B14F-4D97-AF65-F5344CB8AC3E}">
        <p14:creationId xmlns:p14="http://schemas.microsoft.com/office/powerpoint/2010/main" val="720045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10</a:t>
            </a:fld>
            <a:endParaRPr lang="en-US"/>
          </a:p>
        </p:txBody>
      </p:sp>
    </p:spTree>
    <p:extLst>
      <p:ext uri="{BB962C8B-B14F-4D97-AF65-F5344CB8AC3E}">
        <p14:creationId xmlns:p14="http://schemas.microsoft.com/office/powerpoint/2010/main" val="11619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35412785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12544571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2984098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735117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mtClean="0"/>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Tree>
    <p:extLst>
      <p:ext uri="{BB962C8B-B14F-4D97-AF65-F5344CB8AC3E}">
        <p14:creationId xmlns:p14="http://schemas.microsoft.com/office/powerpoint/2010/main" val="3505802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vert="horz" lIns="91440" tIns="45720" rIns="91440" bIns="45720" rtlCol="0" anchor="ctr">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3733800" cy="6858000"/>
          </a:xfrm>
        </p:spPr>
        <p:txBody>
          <a:bodyPr/>
          <a:lstStyle>
            <a:lvl1pPr marL="0" indent="0" algn="ctr">
              <a:buNone/>
              <a:defRPr/>
            </a:lvl1pPr>
          </a:lstStyle>
          <a:p>
            <a:endParaRPr lang="uk-UA"/>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712" r:id="rId3"/>
    <p:sldLayoutId id="2147483713" r:id="rId4"/>
    <p:sldLayoutId id="2147483661" r:id="rId5"/>
    <p:sldLayoutId id="2147483709" r:id="rId6"/>
    <p:sldLayoutId id="2147483655" r:id="rId7"/>
    <p:sldLayoutId id="2147483674" r:id="rId8"/>
    <p:sldLayoutId id="2147483711" r:id="rId9"/>
    <p:sldLayoutId id="2147483675" r:id="rId10"/>
    <p:sldLayoutId id="2147483721" r:id="rId11"/>
    <p:sldLayoutId id="2147483723" r:id="rId12"/>
    <p:sldLayoutId id="2147483722" r:id="rId13"/>
    <p:sldLayoutId id="2147483725" r:id="rId14"/>
    <p:sldLayoutId id="2147483726" r:id="rId15"/>
  </p:sldLayoutIdLst>
  <p:timing>
    <p:tnLst>
      <p:par>
        <p:cTn id="1" dur="indefinite" restart="never" nodeType="tmRoot"/>
      </p:par>
    </p:tnLst>
  </p:timing>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mailto:info@softserveinc.com"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hyperlink" Target="http://www.softserveinc.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48200" y="5029200"/>
            <a:ext cx="3877408" cy="762000"/>
          </a:xfrm>
        </p:spPr>
        <p:txBody>
          <a:bodyPr>
            <a:normAutofit fontScale="92500" lnSpcReduction="10000"/>
          </a:bodyPr>
          <a:lstStyle/>
          <a:p>
            <a:pPr algn="r"/>
            <a:r>
              <a:rPr lang="en-US" dirty="0" err="1" smtClean="0"/>
              <a:t>Nataliia</a:t>
            </a:r>
            <a:r>
              <a:rPr lang="en-US" dirty="0" smtClean="0"/>
              <a:t> </a:t>
            </a:r>
            <a:r>
              <a:rPr lang="en-US" dirty="0" err="1" smtClean="0"/>
              <a:t>Sheludiakova</a:t>
            </a:r>
            <a:endParaRPr lang="en-US" dirty="0"/>
          </a:p>
          <a:p>
            <a:pPr algn="r"/>
            <a:r>
              <a:rPr lang="en-US" dirty="0" smtClean="0"/>
              <a:t>January 2016</a:t>
            </a:r>
            <a:endParaRPr lang="en-US" dirty="0"/>
          </a:p>
          <a:p>
            <a:endParaRPr lang="en-US" dirty="0"/>
          </a:p>
        </p:txBody>
      </p:sp>
      <p:sp>
        <p:nvSpPr>
          <p:cNvPr id="6" name="Title 3"/>
          <p:cNvSpPr txBox="1">
            <a:spLocks/>
          </p:cNvSpPr>
          <p:nvPr/>
        </p:nvSpPr>
        <p:spPr>
          <a:xfrm>
            <a:off x="990600" y="2286000"/>
            <a:ext cx="7010400" cy="1447800"/>
          </a:xfrm>
          <a:prstGeom prst="rect">
            <a:avLst/>
          </a:prstGeom>
        </p:spPr>
        <p:txBody>
          <a:bodyPr vert="horz" lIns="91440" tIns="45720" rIns="91440" bIns="45720" rtlCol="0" anchor="ctr">
            <a:noAutofit/>
          </a:bodyPr>
          <a:lstStyle>
            <a:lvl1pPr algn="l" defTabSz="0" rtl="0" eaLnBrk="1" latinLnBrk="0" hangingPunct="1">
              <a:spcBef>
                <a:spcPct val="0"/>
              </a:spcBef>
              <a:buNone/>
              <a:defRPr lang="en-US" sz="4400" b="0" kern="1200" cap="none" baseline="0" dirty="0">
                <a:solidFill>
                  <a:srgbClr val="017EB8"/>
                </a:solidFill>
                <a:latin typeface="Segoe UI" panose="020B0502040204020203" pitchFamily="34" charset="0"/>
                <a:ea typeface="Segoe UI" pitchFamily="34" charset="0"/>
                <a:cs typeface="Segoe UI" pitchFamily="34" charset="0"/>
              </a:defRPr>
            </a:lvl1pPr>
          </a:lstStyle>
          <a:p>
            <a:pPr algn="ctr"/>
            <a:r>
              <a:rPr lang="en-US" sz="4800" smtClean="0">
                <a:solidFill>
                  <a:schemeClr val="bg1"/>
                </a:solidFill>
              </a:rPr>
              <a:t>Test Design Techniques</a:t>
            </a:r>
            <a:endParaRPr lang="en-US" sz="4800">
              <a:solidFill>
                <a:schemeClr val="bg1"/>
              </a:solidFill>
            </a:endParaRPr>
          </a:p>
        </p:txBody>
      </p:sp>
    </p:spTree>
    <p:extLst>
      <p:ext uri="{BB962C8B-B14F-4D97-AF65-F5344CB8AC3E}">
        <p14:creationId xmlns:p14="http://schemas.microsoft.com/office/powerpoint/2010/main" val="147118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uk-UA"/>
          </a:p>
        </p:txBody>
      </p:sp>
      <p:sp>
        <p:nvSpPr>
          <p:cNvPr id="3" name="Text Placeholder 2"/>
          <p:cNvSpPr>
            <a:spLocks noGrp="1"/>
          </p:cNvSpPr>
          <p:nvPr>
            <p:ph type="body" sz="quarter" idx="13"/>
          </p:nvPr>
        </p:nvSpPr>
        <p:spPr>
          <a:xfrm>
            <a:off x="6934200" y="5105400"/>
            <a:ext cx="1805709" cy="1676400"/>
          </a:xfrm>
        </p:spPr>
        <p:txBody>
          <a:bodyPr>
            <a:normAutofit fontScale="92500" lnSpcReduction="10000"/>
          </a:bodyPr>
          <a:lstStyle/>
          <a:p>
            <a:pPr>
              <a:lnSpc>
                <a:spcPct val="120000"/>
              </a:lnSpc>
            </a:pPr>
            <a:r>
              <a:rPr lang="en-US" sz="1300" b="1" dirty="0"/>
              <a:t>USA TELEPHONE</a:t>
            </a:r>
            <a:endParaRPr lang="uk-UA" sz="1300" b="1" dirty="0"/>
          </a:p>
          <a:p>
            <a:pPr>
              <a:lnSpc>
                <a:spcPct val="120000"/>
              </a:lnSpc>
            </a:pPr>
            <a:r>
              <a:rPr lang="en-US" dirty="0"/>
              <a:t>Toll-Free: 866.687.3588</a:t>
            </a:r>
            <a:endParaRPr lang="uk-UA" dirty="0"/>
          </a:p>
          <a:p>
            <a:pPr>
              <a:lnSpc>
                <a:spcPct val="120000"/>
              </a:lnSpc>
            </a:pPr>
            <a:r>
              <a:rPr lang="en-US" dirty="0"/>
              <a:t>Office: </a:t>
            </a:r>
            <a:r>
              <a:rPr lang="en-US" dirty="0" smtClean="0"/>
              <a:t>239.690.3111</a:t>
            </a:r>
          </a:p>
          <a:p>
            <a:endParaRPr lang="en-US" dirty="0" smtClean="0"/>
          </a:p>
          <a:p>
            <a:pPr>
              <a:lnSpc>
                <a:spcPct val="110000"/>
              </a:lnSpc>
            </a:pPr>
            <a:r>
              <a:rPr lang="en-US" sz="1300" b="1" dirty="0"/>
              <a:t>UK TELEPHONE</a:t>
            </a:r>
          </a:p>
          <a:p>
            <a:pPr>
              <a:lnSpc>
                <a:spcPct val="110000"/>
              </a:lnSpc>
            </a:pPr>
            <a:r>
              <a:rPr lang="en-US" dirty="0"/>
              <a:t>Tel: </a:t>
            </a:r>
            <a:r>
              <a:rPr lang="en-US" dirty="0" smtClean="0"/>
              <a:t>0207.544.8414</a:t>
            </a:r>
          </a:p>
          <a:p>
            <a:endParaRPr lang="en-US" dirty="0"/>
          </a:p>
          <a:p>
            <a:pPr>
              <a:lnSpc>
                <a:spcPct val="110000"/>
              </a:lnSpc>
            </a:pPr>
            <a:r>
              <a:rPr lang="en-US" sz="1300" b="1" dirty="0" smtClean="0"/>
              <a:t>GERMAN </a:t>
            </a:r>
            <a:r>
              <a:rPr lang="en-US" sz="1300" b="1" dirty="0"/>
              <a:t>TELEPHONE </a:t>
            </a:r>
          </a:p>
          <a:p>
            <a:pPr>
              <a:lnSpc>
                <a:spcPct val="110000"/>
              </a:lnSpc>
            </a:pPr>
            <a:r>
              <a:rPr lang="en-US" dirty="0"/>
              <a:t>Tel: 0692.602.5857</a:t>
            </a:r>
          </a:p>
          <a:p>
            <a:endParaRPr lang="uk-UA" dirty="0"/>
          </a:p>
          <a:p>
            <a:endParaRPr lang="uk-UA" dirty="0"/>
          </a:p>
        </p:txBody>
      </p:sp>
      <p:sp>
        <p:nvSpPr>
          <p:cNvPr id="4" name="Text Placeholder 3"/>
          <p:cNvSpPr>
            <a:spLocks noGrp="1"/>
          </p:cNvSpPr>
          <p:nvPr>
            <p:ph type="body" sz="quarter" idx="14"/>
          </p:nvPr>
        </p:nvSpPr>
        <p:spPr>
          <a:xfrm>
            <a:off x="4775200" y="5105400"/>
            <a:ext cx="1805709" cy="1295400"/>
          </a:xfrm>
        </p:spPr>
        <p:txBody>
          <a:bodyPr/>
          <a:lstStyle/>
          <a:p>
            <a:r>
              <a:rPr lang="en-US" b="1" dirty="0"/>
              <a:t>EMAIL</a:t>
            </a:r>
            <a:endParaRPr lang="uk-UA" b="1" dirty="0"/>
          </a:p>
          <a:p>
            <a:r>
              <a:rPr lang="en-US" sz="1100" u="sng" dirty="0">
                <a:hlinkClick r:id="rId3"/>
              </a:rPr>
              <a:t>info@softserveinc.com</a:t>
            </a:r>
            <a:endParaRPr lang="uk-UA" sz="1100" dirty="0"/>
          </a:p>
          <a:p>
            <a:r>
              <a:rPr lang="en-US" dirty="0"/>
              <a:t> </a:t>
            </a:r>
            <a:endParaRPr lang="uk-UA" dirty="0"/>
          </a:p>
          <a:p>
            <a:r>
              <a:rPr lang="en-US" b="1" dirty="0"/>
              <a:t>WEBSITE:</a:t>
            </a:r>
            <a:endParaRPr lang="uk-UA" b="1" dirty="0"/>
          </a:p>
          <a:p>
            <a:r>
              <a:rPr lang="en-US" sz="1100" u="sng" dirty="0">
                <a:hlinkClick r:id="rId4"/>
              </a:rPr>
              <a:t>www.softserveinc.com</a:t>
            </a:r>
            <a:r>
              <a:rPr lang="en-US" sz="1100" dirty="0">
                <a:hlinkClick r:id="rId4"/>
              </a:rPr>
              <a:t> </a:t>
            </a:r>
            <a:endParaRPr lang="uk-UA" sz="1100" dirty="0"/>
          </a:p>
          <a:p>
            <a:endParaRPr lang="uk-UA" dirty="0"/>
          </a:p>
        </p:txBody>
      </p:sp>
      <p:sp>
        <p:nvSpPr>
          <p:cNvPr id="5" name="Text Placeholder 4"/>
          <p:cNvSpPr>
            <a:spLocks noGrp="1"/>
          </p:cNvSpPr>
          <p:nvPr>
            <p:ph type="body" sz="quarter" idx="15"/>
          </p:nvPr>
        </p:nvSpPr>
        <p:spPr>
          <a:xfrm>
            <a:off x="2616200" y="5105400"/>
            <a:ext cx="1805709" cy="1295400"/>
          </a:xfrm>
        </p:spPr>
        <p:txBody>
          <a:bodyPr/>
          <a:lstStyle/>
          <a:p>
            <a:r>
              <a:rPr lang="en-US" b="1" dirty="0"/>
              <a:t>EUROPE OFFICES</a:t>
            </a:r>
            <a:endParaRPr lang="uk-UA" b="1" dirty="0"/>
          </a:p>
          <a:p>
            <a:r>
              <a:rPr lang="en-US" sz="1100" dirty="0"/>
              <a:t>United Kingdom</a:t>
            </a:r>
            <a:endParaRPr lang="uk-UA" sz="1100" dirty="0"/>
          </a:p>
          <a:p>
            <a:r>
              <a:rPr lang="en-US" sz="1100" dirty="0"/>
              <a:t>Germany</a:t>
            </a:r>
            <a:endParaRPr lang="uk-UA" sz="1100" dirty="0"/>
          </a:p>
          <a:p>
            <a:r>
              <a:rPr lang="en-US" sz="1100" dirty="0"/>
              <a:t>The Netherlands</a:t>
            </a:r>
            <a:endParaRPr lang="uk-UA" sz="1100" dirty="0"/>
          </a:p>
          <a:p>
            <a:r>
              <a:rPr lang="en-US" sz="1100" dirty="0"/>
              <a:t>Ukraine</a:t>
            </a:r>
            <a:endParaRPr lang="uk-UA" sz="1100" dirty="0"/>
          </a:p>
          <a:p>
            <a:r>
              <a:rPr lang="en-US" sz="1100" dirty="0"/>
              <a:t>Bulgaria</a:t>
            </a:r>
            <a:endParaRPr lang="uk-UA" sz="1100" dirty="0"/>
          </a:p>
          <a:p>
            <a:endParaRPr lang="uk-UA" dirty="0"/>
          </a:p>
        </p:txBody>
      </p:sp>
      <p:sp>
        <p:nvSpPr>
          <p:cNvPr id="6" name="Text Placeholder 5"/>
          <p:cNvSpPr>
            <a:spLocks noGrp="1"/>
          </p:cNvSpPr>
          <p:nvPr>
            <p:ph type="body" sz="quarter" idx="16"/>
          </p:nvPr>
        </p:nvSpPr>
        <p:spPr>
          <a:xfrm>
            <a:off x="457200" y="5105400"/>
            <a:ext cx="1805709" cy="1295400"/>
          </a:xfrm>
        </p:spPr>
        <p:txBody>
          <a:bodyPr/>
          <a:lstStyle/>
          <a:p>
            <a:r>
              <a:rPr lang="en-US" b="1" dirty="0"/>
              <a:t>US OFFICES</a:t>
            </a:r>
            <a:endParaRPr lang="uk-UA" b="1" dirty="0"/>
          </a:p>
          <a:p>
            <a:r>
              <a:rPr lang="en-US" sz="1100" dirty="0"/>
              <a:t>Austin, TX</a:t>
            </a:r>
            <a:endParaRPr lang="uk-UA" sz="1100" dirty="0"/>
          </a:p>
          <a:p>
            <a:r>
              <a:rPr lang="en-US" sz="1100" dirty="0"/>
              <a:t>Fort Myers, FL</a:t>
            </a:r>
            <a:endParaRPr lang="uk-UA" sz="1100" dirty="0"/>
          </a:p>
          <a:p>
            <a:r>
              <a:rPr lang="en-US" sz="1100" dirty="0"/>
              <a:t>Boston, MA</a:t>
            </a:r>
            <a:endParaRPr lang="uk-UA" sz="1100" dirty="0"/>
          </a:p>
          <a:p>
            <a:r>
              <a:rPr lang="en-US" sz="1100" dirty="0"/>
              <a:t>Newport Beach, CA</a:t>
            </a:r>
            <a:endParaRPr lang="uk-UA" sz="1100" dirty="0"/>
          </a:p>
          <a:p>
            <a:r>
              <a:rPr lang="en-US" sz="1100" dirty="0"/>
              <a:t>Salt Lake City, UT</a:t>
            </a:r>
            <a:endParaRPr lang="uk-UA" sz="1100" dirty="0"/>
          </a:p>
          <a:p>
            <a:endParaRPr lang="uk-UA" dirty="0"/>
          </a:p>
        </p:txBody>
      </p:sp>
    </p:spTree>
    <p:extLst>
      <p:ext uri="{BB962C8B-B14F-4D97-AF65-F5344CB8AC3E}">
        <p14:creationId xmlns:p14="http://schemas.microsoft.com/office/powerpoint/2010/main" val="137063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D53D713-3284-4C71-8174-D6528838EBFD}" type="slidenum">
              <a:rPr lang="uk-UA" smtClean="0"/>
              <a:pPr/>
              <a:t>2</a:t>
            </a:fld>
            <a:endParaRPr lang="uk-UA" dirty="0"/>
          </a:p>
        </p:txBody>
      </p:sp>
      <p:sp>
        <p:nvSpPr>
          <p:cNvPr id="6" name="Title 3"/>
          <p:cNvSpPr txBox="1">
            <a:spLocks/>
          </p:cNvSpPr>
          <p:nvPr/>
        </p:nvSpPr>
        <p:spPr>
          <a:xfrm>
            <a:off x="457200" y="12700"/>
            <a:ext cx="8229600" cy="914400"/>
          </a:xfrm>
          <a:prstGeom prst="rect">
            <a:avLst/>
          </a:prstGeom>
        </p:spPr>
        <p:txBody>
          <a:bodyPr vert="horz" lIns="91440" tIns="45720" rIns="91440" bIns="45720" rtlCol="0" anchor="ctr">
            <a:normAutofit/>
          </a:bodyPr>
          <a:lstStyle>
            <a:lvl1pPr algn="l" defTabSz="0" rtl="0" eaLnBrk="1" latinLnBrk="0" hangingPunct="1">
              <a:spcBef>
                <a:spcPct val="0"/>
              </a:spcBef>
              <a:buNone/>
              <a:defRPr lang="en-US" sz="4000" b="0" kern="1200" baseline="0">
                <a:solidFill>
                  <a:srgbClr val="017EB8"/>
                </a:solidFill>
                <a:latin typeface="Segoe UI" panose="020B0502040204020203" pitchFamily="34" charset="0"/>
                <a:ea typeface="Segoe UI" pitchFamily="34" charset="0"/>
                <a:cs typeface="Segoe UI" pitchFamily="34" charset="0"/>
              </a:defRPr>
            </a:lvl1pPr>
          </a:lstStyle>
          <a:p>
            <a:r>
              <a:rPr lang="en-US" dirty="0" smtClean="0"/>
              <a:t>Agenda</a:t>
            </a:r>
            <a:endParaRPr lang="en-US" dirty="0"/>
          </a:p>
        </p:txBody>
      </p:sp>
      <p:sp>
        <p:nvSpPr>
          <p:cNvPr id="7" name="Rectangle 6"/>
          <p:cNvSpPr/>
          <p:nvPr/>
        </p:nvSpPr>
        <p:spPr>
          <a:xfrm>
            <a:off x="381000" y="1600200"/>
            <a:ext cx="7696200" cy="1815882"/>
          </a:xfrm>
          <a:prstGeom prst="rect">
            <a:avLst/>
          </a:prstGeom>
        </p:spPr>
        <p:txBody>
          <a:bodyPr wrap="square">
            <a:spAutoFit/>
          </a:bodyPr>
          <a:lstStyle/>
          <a:p>
            <a:pPr marL="457200" indent="-457200">
              <a:buFontTx/>
              <a:buChar char="-"/>
            </a:pPr>
            <a:r>
              <a:rPr lang="en-US" sz="2800" dirty="0" smtClean="0">
                <a:latin typeface="Segoe UI" pitchFamily="34" charset="0"/>
                <a:ea typeface="Segoe UI" pitchFamily="34" charset="0"/>
                <a:cs typeface="Segoe UI" pitchFamily="34" charset="0"/>
              </a:rPr>
              <a:t>Equivalence Partitioning</a:t>
            </a:r>
          </a:p>
          <a:p>
            <a:pPr marL="457200" indent="-457200">
              <a:buFontTx/>
              <a:buChar char="-"/>
            </a:pPr>
            <a:r>
              <a:rPr lang="en-US" sz="2800" dirty="0">
                <a:latin typeface="Segoe UI" pitchFamily="34" charset="0"/>
                <a:ea typeface="Segoe UI" pitchFamily="34" charset="0"/>
                <a:cs typeface="Segoe UI" pitchFamily="34" charset="0"/>
              </a:rPr>
              <a:t>Boundary Values </a:t>
            </a:r>
            <a:r>
              <a:rPr lang="en-US" sz="2800" dirty="0" smtClean="0">
                <a:latin typeface="Segoe UI" pitchFamily="34" charset="0"/>
                <a:ea typeface="Segoe UI" pitchFamily="34" charset="0"/>
                <a:cs typeface="Segoe UI" pitchFamily="34" charset="0"/>
              </a:rPr>
              <a:t>Analysis</a:t>
            </a:r>
          </a:p>
          <a:p>
            <a:pPr marL="457200" indent="-457200">
              <a:buFontTx/>
              <a:buChar char="-"/>
            </a:pPr>
            <a:r>
              <a:rPr lang="en-US" sz="2800" dirty="0">
                <a:latin typeface="Segoe UI" pitchFamily="34" charset="0"/>
                <a:ea typeface="Segoe UI" pitchFamily="34" charset="0"/>
                <a:cs typeface="Segoe UI" pitchFamily="34" charset="0"/>
              </a:rPr>
              <a:t>Decision </a:t>
            </a:r>
            <a:r>
              <a:rPr lang="en-US" sz="2800" dirty="0" smtClean="0">
                <a:latin typeface="Segoe UI" pitchFamily="34" charset="0"/>
                <a:ea typeface="Segoe UI" pitchFamily="34" charset="0"/>
                <a:cs typeface="Segoe UI" pitchFamily="34" charset="0"/>
              </a:rPr>
              <a:t>Tables</a:t>
            </a:r>
          </a:p>
          <a:p>
            <a:pPr marL="457200" indent="-457200">
              <a:buFontTx/>
              <a:buChar char="-"/>
            </a:pPr>
            <a:r>
              <a:rPr lang="en-US" sz="2800" dirty="0">
                <a:latin typeface="Segoe UI" pitchFamily="34" charset="0"/>
                <a:ea typeface="Segoe UI" pitchFamily="34" charset="0"/>
                <a:cs typeface="Segoe UI" pitchFamily="34" charset="0"/>
              </a:rPr>
              <a:t>State</a:t>
            </a:r>
            <a:r>
              <a:rPr lang="en-US" sz="20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Transition</a:t>
            </a:r>
          </a:p>
        </p:txBody>
      </p:sp>
      <p:pic>
        <p:nvPicPr>
          <p:cNvPr id="1027" name="Picture 3" descr="C:\Users\Lord Mike\Desktop\unna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62605">
            <a:off x="5487885" y="1445308"/>
            <a:ext cx="3188534" cy="31885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4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3</a:t>
            </a:fld>
            <a:endParaRPr lang="uk-UA"/>
          </a:p>
        </p:txBody>
      </p:sp>
      <p:sp>
        <p:nvSpPr>
          <p:cNvPr id="9" name="Title 3"/>
          <p:cNvSpPr>
            <a:spLocks noGrp="1"/>
          </p:cNvSpPr>
          <p:nvPr>
            <p:ph type="title"/>
          </p:nvPr>
        </p:nvSpPr>
        <p:spPr>
          <a:xfrm>
            <a:off x="381000" y="0"/>
            <a:ext cx="8229600" cy="914400"/>
          </a:xfrm>
        </p:spPr>
        <p:txBody>
          <a:bodyPr>
            <a:normAutofit/>
          </a:bodyPr>
          <a:lstStyle/>
          <a:p>
            <a:r>
              <a:rPr lang="en-US" sz="3200" dirty="0"/>
              <a:t>Equivalence Partitioning</a:t>
            </a:r>
            <a:endParaRPr lang="uk-UA" sz="3200" dirty="0"/>
          </a:p>
        </p:txBody>
      </p:sp>
      <p:sp>
        <p:nvSpPr>
          <p:cNvPr id="10" name="Rectangle 3"/>
          <p:cNvSpPr txBox="1">
            <a:spLocks noChangeArrowheads="1"/>
          </p:cNvSpPr>
          <p:nvPr/>
        </p:nvSpPr>
        <p:spPr>
          <a:xfrm>
            <a:off x="381000" y="1066800"/>
            <a:ext cx="8153400" cy="4876800"/>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1" u="sng" dirty="0" smtClean="0"/>
              <a:t>Task</a:t>
            </a:r>
            <a:r>
              <a:rPr lang="en-US" sz="1800" b="1" dirty="0" smtClean="0"/>
              <a:t>: </a:t>
            </a:r>
            <a:r>
              <a:rPr lang="en-US" sz="1800" dirty="0"/>
              <a:t>Internal telephone system for a company with 100 telephones has 3-digit extension numbers from 100 to 199. In a system designed to support registration of telephone number user should enter unique phone number and user’s first and last names. </a:t>
            </a:r>
          </a:p>
          <a:p>
            <a:pPr marL="0" indent="0" algn="just">
              <a:buNone/>
            </a:pPr>
            <a:r>
              <a:rPr lang="en-US" sz="1800" dirty="0"/>
              <a:t>Partitions should be designed for phone number field.</a:t>
            </a:r>
          </a:p>
          <a:p>
            <a:pPr algn="just">
              <a:spcBef>
                <a:spcPts val="600"/>
              </a:spcBef>
              <a:spcAft>
                <a:spcPts val="1200"/>
              </a:spcAft>
            </a:pPr>
            <a:endParaRPr lang="en-US" sz="1400" dirty="0" smtClean="0"/>
          </a:p>
        </p:txBody>
      </p:sp>
      <p:sp>
        <p:nvSpPr>
          <p:cNvPr id="11" name="TextBox 10"/>
          <p:cNvSpPr txBox="1"/>
          <p:nvPr/>
        </p:nvSpPr>
        <p:spPr>
          <a:xfrm>
            <a:off x="1295801" y="3810000"/>
            <a:ext cx="7239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4038600" y="38100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150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6811219" y="38100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500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5" name="Table 1"/>
          <p:cNvGraphicFramePr>
            <a:graphicFrameLocks noGrp="1"/>
          </p:cNvGraphicFramePr>
          <p:nvPr>
            <p:extLst>
              <p:ext uri="{D42A27DB-BD31-4B8C-83A1-F6EECF244321}">
                <p14:modId xmlns:p14="http://schemas.microsoft.com/office/powerpoint/2010/main" val="2321661041"/>
              </p:ext>
            </p:extLst>
          </p:nvPr>
        </p:nvGraphicFramePr>
        <p:xfrm>
          <a:off x="381000" y="2743200"/>
          <a:ext cx="8153400" cy="914400"/>
        </p:xfrm>
        <a:graphic>
          <a:graphicData uri="http://schemas.openxmlformats.org/drawingml/2006/table">
            <a:tbl>
              <a:tblPr firstRow="1" bandRow="1">
                <a:tableStyleId>{F5AB1C69-6EDB-4FF4-983F-18BD219EF322}</a:tableStyleId>
              </a:tblPr>
              <a:tblGrid>
                <a:gridCol w="2717800"/>
                <a:gridCol w="2717800"/>
                <a:gridCol w="2717800"/>
              </a:tblGrid>
              <a:tr h="401053">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401053">
                <a:tc>
                  <a:txBody>
                    <a:bodyPr/>
                    <a:lstStyle/>
                    <a:p>
                      <a:r>
                        <a:rPr lang="en-US" sz="2400" b="0" dirty="0" smtClean="0">
                          <a:latin typeface="Segoe UI" pitchFamily="34" charset="0"/>
                          <a:ea typeface="Segoe UI" pitchFamily="34" charset="0"/>
                          <a:cs typeface="Segoe UI" pitchFamily="34" charset="0"/>
                        </a:rPr>
                        <a:t>-</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100                 199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200                     +</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19547880"/>
              </p:ext>
            </p:extLst>
          </p:nvPr>
        </p:nvGraphicFramePr>
        <p:xfrm>
          <a:off x="3136900" y="4585636"/>
          <a:ext cx="2717800" cy="914400"/>
        </p:xfrm>
        <a:graphic>
          <a:graphicData uri="http://schemas.openxmlformats.org/drawingml/2006/table">
            <a:tbl>
              <a:tblPr firstRow="1" bandRow="1">
                <a:tableStyleId>{F5AB1C69-6EDB-4FF4-983F-18BD219EF322}</a:tableStyleId>
              </a:tblPr>
              <a:tblGrid>
                <a:gridCol w="2717800"/>
              </a:tblGrid>
              <a:tr h="401053">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401053">
                <a:tc>
                  <a:txBody>
                    <a:bodyPr/>
                    <a:lstStyle/>
                    <a:p>
                      <a:r>
                        <a:rPr lang="en-US" sz="2400" b="0" dirty="0" smtClean="0">
                          <a:latin typeface="Segoe UI" pitchFamily="34" charset="0"/>
                          <a:ea typeface="Segoe UI" pitchFamily="34" charset="0"/>
                          <a:cs typeface="Segoe UI" pitchFamily="34" charset="0"/>
                        </a:rPr>
                        <a:t>000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099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14" name="TextBox 13"/>
          <p:cNvSpPr txBox="1"/>
          <p:nvPr/>
        </p:nvSpPr>
        <p:spPr>
          <a:xfrm>
            <a:off x="4038600" y="56388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a:solidFill>
                  <a:schemeClr val="tx1"/>
                </a:solidFill>
                <a:latin typeface="Segoe UI" panose="020B0502040204020203" pitchFamily="34" charset="0"/>
                <a:ea typeface="Segoe UI" panose="020B0502040204020203" pitchFamily="34" charset="0"/>
                <a:cs typeface="Segoe UI" panose="020B0502040204020203" pitchFamily="34" charset="0"/>
              </a:rPr>
              <a:t>0</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50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2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4</a:t>
            </a:fld>
            <a:endParaRPr lang="uk-UA"/>
          </a:p>
        </p:txBody>
      </p:sp>
      <p:sp>
        <p:nvSpPr>
          <p:cNvPr id="23" name="Title 3"/>
          <p:cNvSpPr>
            <a:spLocks noGrp="1"/>
          </p:cNvSpPr>
          <p:nvPr>
            <p:ph type="title"/>
          </p:nvPr>
        </p:nvSpPr>
        <p:spPr>
          <a:xfrm>
            <a:off x="365554" y="0"/>
            <a:ext cx="8229600" cy="914400"/>
          </a:xfrm>
        </p:spPr>
        <p:txBody>
          <a:bodyPr>
            <a:normAutofit/>
          </a:bodyPr>
          <a:lstStyle/>
          <a:p>
            <a:r>
              <a:rPr lang="en-US" sz="3200" dirty="0"/>
              <a:t>Boundary Values Analysis</a:t>
            </a:r>
            <a:endParaRPr lang="uk-UA" sz="3200" dirty="0"/>
          </a:p>
        </p:txBody>
      </p:sp>
      <p:sp>
        <p:nvSpPr>
          <p:cNvPr id="24" name="Rectangle 3"/>
          <p:cNvSpPr txBox="1">
            <a:spLocks noChangeArrowheads="1"/>
          </p:cNvSpPr>
          <p:nvPr/>
        </p:nvSpPr>
        <p:spPr>
          <a:xfrm>
            <a:off x="421701" y="756288"/>
            <a:ext cx="8153400" cy="4876800"/>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a:t>Task</a:t>
            </a:r>
            <a:r>
              <a:rPr lang="en-US" sz="1800" b="1" dirty="0"/>
              <a:t>: </a:t>
            </a:r>
            <a:r>
              <a:rPr lang="en-US" sz="1800" dirty="0"/>
              <a:t>Internal telephone system for a company with 100 telephones has 3-digit extension numbers from 100 to 199. In a system designed to support registration of telephone number user should enter unique phone number and user’s first and last names. </a:t>
            </a:r>
          </a:p>
          <a:p>
            <a:pPr marL="0" indent="0">
              <a:buNone/>
            </a:pPr>
            <a:r>
              <a:rPr lang="en-US" sz="1800" dirty="0"/>
              <a:t>Partitions should be designed for phone number field.</a:t>
            </a:r>
          </a:p>
          <a:p>
            <a:pPr marL="0" indent="0">
              <a:spcBef>
                <a:spcPts val="600"/>
              </a:spcBef>
              <a:spcAft>
                <a:spcPts val="1200"/>
              </a:spcAft>
              <a:buNone/>
            </a:pPr>
            <a:endParaRPr lang="en-US" sz="1400" dirty="0" smtClean="0">
              <a:solidFill>
                <a:schemeClr val="tx1"/>
              </a:solidFill>
            </a:endParaRPr>
          </a:p>
        </p:txBody>
      </p:sp>
      <p:graphicFrame>
        <p:nvGraphicFramePr>
          <p:cNvPr id="25" name="Table 9"/>
          <p:cNvGraphicFramePr>
            <a:graphicFrameLocks noGrp="1"/>
          </p:cNvGraphicFramePr>
          <p:nvPr>
            <p:extLst>
              <p:ext uri="{D42A27DB-BD31-4B8C-83A1-F6EECF244321}">
                <p14:modId xmlns:p14="http://schemas.microsoft.com/office/powerpoint/2010/main" val="1219661751"/>
              </p:ext>
            </p:extLst>
          </p:nvPr>
        </p:nvGraphicFramePr>
        <p:xfrm>
          <a:off x="509227" y="2298086"/>
          <a:ext cx="7978347" cy="914400"/>
        </p:xfrm>
        <a:graphic>
          <a:graphicData uri="http://schemas.openxmlformats.org/drawingml/2006/table">
            <a:tbl>
              <a:tblPr firstRow="1" bandRow="1">
                <a:tableStyleId>{F5AB1C69-6EDB-4FF4-983F-18BD219EF322}</a:tableStyleId>
              </a:tblPr>
              <a:tblGrid>
                <a:gridCol w="2659449"/>
                <a:gridCol w="2659449"/>
                <a:gridCol w="2659449"/>
              </a:tblGrid>
              <a:tr h="370840">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2400" b="0" dirty="0" smtClean="0">
                          <a:latin typeface="Segoe UI" pitchFamily="34" charset="0"/>
                          <a:ea typeface="Segoe UI" pitchFamily="34" charset="0"/>
                          <a:cs typeface="Segoe UI" pitchFamily="34" charset="0"/>
                        </a:rPr>
                        <a:t>-</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100                 199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200                     +</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26" name="TextBox 25"/>
          <p:cNvSpPr txBox="1"/>
          <p:nvPr/>
        </p:nvSpPr>
        <p:spPr>
          <a:xfrm>
            <a:off x="2324100" y="3388716"/>
            <a:ext cx="1524000"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99; 100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5016317" y="3388716"/>
            <a:ext cx="1702166" cy="523864"/>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199; 200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838200" y="5633088"/>
            <a:ext cx="2971800"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98</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99; 100; </a:t>
            </a: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101</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5016317" y="5673741"/>
            <a:ext cx="3289483" cy="523864"/>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198</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199; 200; </a:t>
            </a: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201</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448474" y="4174183"/>
            <a:ext cx="8099854" cy="652800"/>
          </a:xfrm>
          <a:prstGeom prst="rect">
            <a:avLst/>
          </a:prstGeom>
        </p:spPr>
        <p:txBody>
          <a:bodyPr vert="horz" wrap="square" lIns="91440" tIns="45720" rIns="91440" bIns="45720" rtlCol="0">
            <a:normAutofit/>
          </a:bodyPr>
          <a:lstStyle/>
          <a:p>
            <a:pPr marL="0" indent="0" algn="ctr">
              <a:buFont typeface="Arial" panose="020B0604020202020204" pitchFamily="34" charset="0"/>
              <a:buNone/>
            </a:pPr>
            <a:r>
              <a:rPr lang="en-US" sz="2500" b="1" dirty="0" smtClean="0">
                <a:latin typeface="Segoe UI" panose="020B0502040204020203" pitchFamily="34" charset="0"/>
                <a:ea typeface="Segoe UI" panose="020B0502040204020203" pitchFamily="34" charset="0"/>
                <a:cs typeface="Segoe UI" panose="020B0502040204020203" pitchFamily="34" charset="0"/>
              </a:rPr>
              <a:t>Additional values to check: </a:t>
            </a:r>
            <a:endParaRPr lang="uk-UA" sz="2500" b="1"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3200400" y="4826983"/>
            <a:ext cx="2285999"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 0; 1000</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20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8" grpId="0" animBg="1"/>
      <p:bldP spid="9" grpId="0" animBg="1"/>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5</a:t>
            </a:fld>
            <a:endParaRPr lang="uk-UA"/>
          </a:p>
        </p:txBody>
      </p:sp>
      <p:sp>
        <p:nvSpPr>
          <p:cNvPr id="8" name="Title 3"/>
          <p:cNvSpPr>
            <a:spLocks noGrp="1"/>
          </p:cNvSpPr>
          <p:nvPr>
            <p:ph type="title"/>
          </p:nvPr>
        </p:nvSpPr>
        <p:spPr>
          <a:xfrm>
            <a:off x="264976" y="-152400"/>
            <a:ext cx="8229600" cy="914400"/>
          </a:xfrm>
        </p:spPr>
        <p:txBody>
          <a:bodyPr>
            <a:normAutofit/>
          </a:bodyPr>
          <a:lstStyle/>
          <a:p>
            <a:r>
              <a:rPr lang="en-US" sz="3200" dirty="0"/>
              <a:t>Decision Tables</a:t>
            </a:r>
            <a:endParaRPr lang="uk-UA" sz="3200" dirty="0"/>
          </a:p>
        </p:txBody>
      </p:sp>
      <p:sp>
        <p:nvSpPr>
          <p:cNvPr id="9" name="Rectangle 3"/>
          <p:cNvSpPr txBox="1">
            <a:spLocks noChangeArrowheads="1"/>
          </p:cNvSpPr>
          <p:nvPr/>
        </p:nvSpPr>
        <p:spPr>
          <a:xfrm>
            <a:off x="311899" y="629836"/>
            <a:ext cx="8515670" cy="1012015"/>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a:t>Task</a:t>
            </a:r>
            <a:r>
              <a:rPr lang="en-US" sz="1600" b="1" dirty="0"/>
              <a:t>: </a:t>
            </a:r>
            <a:r>
              <a:rPr lang="en-US" sz="1600" dirty="0" smtClean="0"/>
              <a:t>If </a:t>
            </a:r>
            <a:r>
              <a:rPr lang="en-US" sz="1600" dirty="0"/>
              <a:t>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r>
              <a:rPr lang="en-US" sz="1600" dirty="0" smtClean="0"/>
              <a:t>).</a:t>
            </a:r>
          </a:p>
          <a:p>
            <a:pPr marL="0" indent="0" algn="just">
              <a:buNone/>
            </a:pPr>
            <a:endParaRPr lang="en-US" sz="1800" dirty="0"/>
          </a:p>
        </p:txBody>
      </p:sp>
      <p:graphicFrame>
        <p:nvGraphicFramePr>
          <p:cNvPr id="10" name="Table 1"/>
          <p:cNvGraphicFramePr>
            <a:graphicFrameLocks noGrp="1"/>
          </p:cNvGraphicFramePr>
          <p:nvPr>
            <p:extLst>
              <p:ext uri="{D42A27DB-BD31-4B8C-83A1-F6EECF244321}">
                <p14:modId xmlns:p14="http://schemas.microsoft.com/office/powerpoint/2010/main" val="2641272447"/>
              </p:ext>
            </p:extLst>
          </p:nvPr>
        </p:nvGraphicFramePr>
        <p:xfrm>
          <a:off x="323128" y="2514600"/>
          <a:ext cx="8493211" cy="194056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Causes (inputs)</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6</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7</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8</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9</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16</a:t>
                      </a: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New customer (5%)</a:t>
                      </a: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&lt;1 year (10%)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&gt;1 year (15%)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Coupon (20%)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bl>
          </a:graphicData>
        </a:graphic>
      </p:graphicFrame>
      <p:graphicFrame>
        <p:nvGraphicFramePr>
          <p:cNvPr id="11" name="Table 1"/>
          <p:cNvGraphicFramePr>
            <a:graphicFrameLocks noGrp="1"/>
          </p:cNvGraphicFramePr>
          <p:nvPr>
            <p:extLst>
              <p:ext uri="{D42A27DB-BD31-4B8C-83A1-F6EECF244321}">
                <p14:modId xmlns:p14="http://schemas.microsoft.com/office/powerpoint/2010/main" val="2132750075"/>
              </p:ext>
            </p:extLst>
          </p:nvPr>
        </p:nvGraphicFramePr>
        <p:xfrm>
          <a:off x="330949" y="4417873"/>
          <a:ext cx="8493211" cy="111252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Effects (Outputs)</a:t>
                      </a: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Discount (%)</a:t>
                      </a: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20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10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35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15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0</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Error message</a:t>
                      </a: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r>
            </a:tbl>
          </a:graphicData>
        </a:graphic>
      </p:graphicFrame>
      <p:sp>
        <p:nvSpPr>
          <p:cNvPr id="6" name="TextBox 5"/>
          <p:cNvSpPr txBox="1"/>
          <p:nvPr/>
        </p:nvSpPr>
        <p:spPr>
          <a:xfrm>
            <a:off x="264976" y="1752600"/>
            <a:ext cx="8417011" cy="762000"/>
          </a:xfrm>
          <a:prstGeom prst="rect">
            <a:avLst/>
          </a:prstGeom>
        </p:spPr>
        <p:txBody>
          <a:bodyPr vert="horz" wrap="square" lIns="91440" tIns="45720" rIns="91440" bIns="45720" rtlCol="0">
            <a:normAutofit fontScale="62500" lnSpcReduction="20000"/>
          </a:bodyPr>
          <a:lstStyle/>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new customer – 5% discount</a:t>
            </a:r>
          </a:p>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bank client </a:t>
            </a:r>
            <a:r>
              <a:rPr lang="en-US" sz="1900" dirty="0">
                <a:latin typeface="Segoe UI" panose="020B0502040204020203" pitchFamily="34" charset="0"/>
                <a:ea typeface="Segoe UI" panose="020B0502040204020203" pitchFamily="34" charset="0"/>
                <a:cs typeface="Segoe UI" panose="020B0502040204020203" pitchFamily="34" charset="0"/>
              </a:rPr>
              <a:t>less than a </a:t>
            </a:r>
            <a:r>
              <a:rPr lang="en-US" sz="1900" dirty="0" smtClean="0">
                <a:latin typeface="Segoe UI" panose="020B0502040204020203" pitchFamily="34" charset="0"/>
                <a:ea typeface="Segoe UI" panose="020B0502040204020203" pitchFamily="34" charset="0"/>
                <a:cs typeface="Segoe UI" panose="020B0502040204020203" pitchFamily="34" charset="0"/>
              </a:rPr>
              <a:t>year – 10%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bank client </a:t>
            </a:r>
            <a:r>
              <a:rPr lang="en-US" sz="1900" dirty="0" smtClean="0">
                <a:latin typeface="Segoe UI" panose="020B0502040204020203" pitchFamily="34" charset="0"/>
                <a:ea typeface="Segoe UI" panose="020B0502040204020203" pitchFamily="34" charset="0"/>
                <a:cs typeface="Segoe UI" panose="020B0502040204020203" pitchFamily="34" charset="0"/>
              </a:rPr>
              <a:t>more </a:t>
            </a:r>
            <a:r>
              <a:rPr lang="en-US" sz="1900" dirty="0">
                <a:latin typeface="Segoe UI" panose="020B0502040204020203" pitchFamily="34" charset="0"/>
                <a:ea typeface="Segoe UI" panose="020B0502040204020203" pitchFamily="34" charset="0"/>
                <a:cs typeface="Segoe UI" panose="020B0502040204020203" pitchFamily="34" charset="0"/>
              </a:rPr>
              <a:t>than a year – </a:t>
            </a:r>
            <a:r>
              <a:rPr lang="en-US" sz="1900" dirty="0" smtClean="0">
                <a:latin typeface="Segoe UI" panose="020B0502040204020203" pitchFamily="34" charset="0"/>
                <a:ea typeface="Segoe UI" panose="020B0502040204020203" pitchFamily="34" charset="0"/>
                <a:cs typeface="Segoe UI" panose="020B0502040204020203" pitchFamily="34" charset="0"/>
              </a:rPr>
              <a:t>15%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c</a:t>
            </a:r>
            <a:r>
              <a:rPr lang="en-US" sz="1900" dirty="0" smtClean="0">
                <a:latin typeface="Segoe UI" panose="020B0502040204020203" pitchFamily="34" charset="0"/>
                <a:ea typeface="Segoe UI" panose="020B0502040204020203" pitchFamily="34" charset="0"/>
                <a:cs typeface="Segoe UI" panose="020B0502040204020203" pitchFamily="34" charset="0"/>
              </a:rPr>
              <a:t>oupon – 20% discount (</a:t>
            </a:r>
            <a:r>
              <a:rPr lang="en-US" sz="1900" dirty="0">
                <a:latin typeface="Segoe UI" panose="020B0502040204020203" pitchFamily="34" charset="0"/>
                <a:ea typeface="Segoe UI" panose="020B0502040204020203" pitchFamily="34" charset="0"/>
                <a:cs typeface="Segoe UI" panose="020B0502040204020203" pitchFamily="34" charset="0"/>
              </a:rPr>
              <a:t>can't be used with the 'new customer' and ‘less than a year existing customer’ </a:t>
            </a:r>
            <a:r>
              <a:rPr lang="en-US" sz="1900" dirty="0" smtClean="0">
                <a:latin typeface="Segoe UI" panose="020B0502040204020203" pitchFamily="34" charset="0"/>
                <a:ea typeface="Segoe UI" panose="020B0502040204020203" pitchFamily="34" charset="0"/>
                <a:cs typeface="Segoe UI" panose="020B0502040204020203" pitchFamily="34" charset="0"/>
              </a:rPr>
              <a:t>discounts)</a:t>
            </a:r>
          </a:p>
          <a:p>
            <a:pPr marL="285750" indent="-285750">
              <a:buFontTx/>
              <a:buChar char="-"/>
            </a:pPr>
            <a:endParaRPr lang="en-US" dirty="0"/>
          </a:p>
          <a:p>
            <a:pPr marL="285750" indent="-285750">
              <a:buFontTx/>
              <a:buChar char="-"/>
            </a:pPr>
            <a:endParaRPr lang="en-US" dirty="0" smtClean="0"/>
          </a:p>
          <a:p>
            <a:pPr marL="285750" indent="-285750">
              <a:buFontTx/>
              <a:buChar char="-"/>
            </a:pPr>
            <a:endParaRPr lang="uk-UA" dirty="0" smtClean="0"/>
          </a:p>
        </p:txBody>
      </p:sp>
      <p:sp>
        <p:nvSpPr>
          <p:cNvPr id="2" name="Rectangle 1"/>
          <p:cNvSpPr/>
          <p:nvPr/>
        </p:nvSpPr>
        <p:spPr>
          <a:xfrm>
            <a:off x="311899" y="5745836"/>
            <a:ext cx="8498024" cy="430887"/>
          </a:xfrm>
          <a:prstGeom prst="rect">
            <a:avLst/>
          </a:prstGeom>
        </p:spPr>
        <p:txBody>
          <a:bodyPr wrap="square">
            <a:spAutoFit/>
          </a:bodyPr>
          <a:lstStyle/>
          <a:p>
            <a:pPr algn="just"/>
            <a:r>
              <a:rPr lang="en-US" sz="1100" b="1" dirty="0" smtClean="0">
                <a:latin typeface="Segoe UI" panose="020B0502040204020203" pitchFamily="34" charset="0"/>
                <a:ea typeface="Segoe UI" panose="020B0502040204020203" pitchFamily="34" charset="0"/>
                <a:cs typeface="Segoe UI" panose="020B0502040204020203" pitchFamily="34" charset="0"/>
              </a:rPr>
              <a:t>? </a:t>
            </a:r>
            <a:r>
              <a:rPr lang="en-US" sz="1100" b="1" dirty="0" smtClean="0">
                <a:latin typeface="Segoe UI" panose="020B0502040204020203" pitchFamily="34" charset="0"/>
                <a:ea typeface="Segoe UI" panose="020B0502040204020203" pitchFamily="34" charset="0"/>
                <a:cs typeface="Segoe UI" panose="020B0502040204020203" pitchFamily="34" charset="0"/>
              </a:rPr>
              <a:t>- The </a:t>
            </a:r>
            <a:r>
              <a:rPr lang="en-US" sz="1100" b="1" dirty="0">
                <a:latin typeface="Segoe UI" panose="020B0502040204020203" pitchFamily="34" charset="0"/>
                <a:ea typeface="Segoe UI" panose="020B0502040204020203" pitchFamily="34" charset="0"/>
                <a:cs typeface="Segoe UI" panose="020B0502040204020203" pitchFamily="34" charset="0"/>
              </a:rPr>
              <a:t>20% </a:t>
            </a:r>
            <a:r>
              <a:rPr lang="en-US" sz="1100" b="1" dirty="0" smtClean="0">
                <a:latin typeface="Segoe UI" panose="020B0502040204020203" pitchFamily="34" charset="0"/>
                <a:ea typeface="Segoe UI" panose="020B0502040204020203" pitchFamily="34" charset="0"/>
                <a:cs typeface="Segoe UI" panose="020B0502040204020203" pitchFamily="34" charset="0"/>
              </a:rPr>
              <a:t> and 35% discounts are </a:t>
            </a:r>
            <a:r>
              <a:rPr lang="en-US" sz="1100" b="1" dirty="0">
                <a:latin typeface="Segoe UI" panose="020B0502040204020203" pitchFamily="34" charset="0"/>
                <a:ea typeface="Segoe UI" panose="020B0502040204020203" pitchFamily="34" charset="0"/>
                <a:cs typeface="Segoe UI" panose="020B0502040204020203" pitchFamily="34" charset="0"/>
              </a:rPr>
              <a:t>an </a:t>
            </a:r>
            <a:r>
              <a:rPr lang="en-US" sz="1100" b="1" dirty="0" smtClean="0">
                <a:latin typeface="Segoe UI" panose="020B0502040204020203" pitchFamily="34" charset="0"/>
                <a:ea typeface="Segoe UI" panose="020B0502040204020203" pitchFamily="34" charset="0"/>
                <a:cs typeface="Segoe UI" panose="020B0502040204020203" pitchFamily="34" charset="0"/>
              </a:rPr>
              <a:t>assumption, </a:t>
            </a:r>
            <a:r>
              <a:rPr lang="en-US" sz="1100" b="1" dirty="0">
                <a:latin typeface="Segoe UI" panose="020B0502040204020203" pitchFamily="34" charset="0"/>
                <a:ea typeface="Segoe UI" panose="020B0502040204020203" pitchFamily="34" charset="0"/>
                <a:cs typeface="Segoe UI" panose="020B0502040204020203" pitchFamily="34" charset="0"/>
              </a:rPr>
              <a:t>and we should check that </a:t>
            </a:r>
            <a:r>
              <a:rPr lang="en-US" sz="1100" b="1" dirty="0" smtClean="0">
                <a:latin typeface="Segoe UI" panose="020B0502040204020203" pitchFamily="34" charset="0"/>
                <a:ea typeface="Segoe UI" panose="020B0502040204020203" pitchFamily="34" charset="0"/>
                <a:cs typeface="Segoe UI" panose="020B0502040204020203" pitchFamily="34" charset="0"/>
              </a:rPr>
              <a:t>these assumptions are </a:t>
            </a:r>
            <a:r>
              <a:rPr lang="en-US" sz="1100" b="1" dirty="0">
                <a:latin typeface="Segoe UI" panose="020B0502040204020203" pitchFamily="34" charset="0"/>
                <a:ea typeface="Segoe UI" panose="020B0502040204020203" pitchFamily="34" charset="0"/>
                <a:cs typeface="Segoe UI" panose="020B0502040204020203" pitchFamily="34" charset="0"/>
              </a:rPr>
              <a:t>correct, by asking the person who wrote the </a:t>
            </a:r>
            <a:r>
              <a:rPr lang="en-US" sz="1100" b="1" dirty="0" smtClean="0">
                <a:latin typeface="Segoe UI" panose="020B0502040204020203" pitchFamily="34" charset="0"/>
                <a:ea typeface="Segoe UI" panose="020B0502040204020203" pitchFamily="34" charset="0"/>
                <a:cs typeface="Segoe UI" panose="020B0502040204020203" pitchFamily="34" charset="0"/>
              </a:rPr>
              <a:t>specification.</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09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6</a:t>
            </a:fld>
            <a:endParaRPr lang="uk-UA"/>
          </a:p>
        </p:txBody>
      </p:sp>
      <p:sp>
        <p:nvSpPr>
          <p:cNvPr id="8" name="Title 3"/>
          <p:cNvSpPr>
            <a:spLocks noGrp="1"/>
          </p:cNvSpPr>
          <p:nvPr>
            <p:ph type="title"/>
          </p:nvPr>
        </p:nvSpPr>
        <p:spPr>
          <a:xfrm>
            <a:off x="264976" y="-152400"/>
            <a:ext cx="8229600" cy="914400"/>
          </a:xfrm>
        </p:spPr>
        <p:txBody>
          <a:bodyPr>
            <a:normAutofit/>
          </a:bodyPr>
          <a:lstStyle/>
          <a:p>
            <a:r>
              <a:rPr lang="en-US" sz="3200" dirty="0"/>
              <a:t>Decision Tables</a:t>
            </a:r>
            <a:endParaRPr lang="uk-UA" sz="3200" dirty="0"/>
          </a:p>
        </p:txBody>
      </p:sp>
      <p:sp>
        <p:nvSpPr>
          <p:cNvPr id="9" name="Rectangle 3"/>
          <p:cNvSpPr txBox="1">
            <a:spLocks noChangeArrowheads="1"/>
          </p:cNvSpPr>
          <p:nvPr/>
        </p:nvSpPr>
        <p:spPr>
          <a:xfrm>
            <a:off x="311899" y="629836"/>
            <a:ext cx="8515670" cy="1012015"/>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a:t>Task</a:t>
            </a:r>
            <a:r>
              <a:rPr lang="en-US" sz="1600" b="1" dirty="0"/>
              <a:t>: </a:t>
            </a:r>
            <a:r>
              <a:rPr lang="en-US" sz="1600" dirty="0" smtClean="0"/>
              <a:t>If </a:t>
            </a:r>
            <a:r>
              <a:rPr lang="en-US" sz="1600" dirty="0"/>
              <a:t>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r>
              <a:rPr lang="en-US" sz="1600" dirty="0" smtClean="0"/>
              <a:t>).</a:t>
            </a:r>
          </a:p>
          <a:p>
            <a:pPr marL="0" indent="0" algn="just">
              <a:buNone/>
            </a:pPr>
            <a:endParaRPr lang="en-US" sz="1800" dirty="0"/>
          </a:p>
        </p:txBody>
      </p:sp>
      <p:graphicFrame>
        <p:nvGraphicFramePr>
          <p:cNvPr id="10" name="Table 1"/>
          <p:cNvGraphicFramePr>
            <a:graphicFrameLocks noGrp="1"/>
          </p:cNvGraphicFramePr>
          <p:nvPr>
            <p:extLst>
              <p:ext uri="{D42A27DB-BD31-4B8C-83A1-F6EECF244321}">
                <p14:modId xmlns:p14="http://schemas.microsoft.com/office/powerpoint/2010/main" val="3082259464"/>
              </p:ext>
            </p:extLst>
          </p:nvPr>
        </p:nvGraphicFramePr>
        <p:xfrm>
          <a:off x="323128" y="2514600"/>
          <a:ext cx="8493211" cy="194056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Causes (inputs)</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1</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2</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3</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4</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5</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6</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7</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8</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9</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solidFill>
                            <a:srgbClr val="FF0000"/>
                          </a:solidFill>
                          <a:latin typeface="Segoe UI" pitchFamily="34" charset="0"/>
                          <a:ea typeface="Segoe UI" pitchFamily="34" charset="0"/>
                          <a:cs typeface="Segoe UI" pitchFamily="34" charset="0"/>
                        </a:rPr>
                        <a:t>R</a:t>
                      </a:r>
                    </a:p>
                    <a:p>
                      <a:pPr algn="ctr"/>
                      <a:r>
                        <a:rPr lang="en-US" sz="1200" dirty="0" smtClean="0">
                          <a:solidFill>
                            <a:srgbClr val="FF0000"/>
                          </a:solidFill>
                          <a:latin typeface="Segoe UI" pitchFamily="34" charset="0"/>
                          <a:ea typeface="Segoe UI" pitchFamily="34" charset="0"/>
                          <a:cs typeface="Segoe UI" pitchFamily="34" charset="0"/>
                        </a:rPr>
                        <a:t>10</a:t>
                      </a:r>
                      <a:endParaRPr lang="en-US" sz="1200"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16</a:t>
                      </a: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New customer (5%)</a:t>
                      </a: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&lt;1 year (10%)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&gt;1 year (15%)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Coupon (20%)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Y</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N</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bl>
          </a:graphicData>
        </a:graphic>
      </p:graphicFrame>
      <p:graphicFrame>
        <p:nvGraphicFramePr>
          <p:cNvPr id="11" name="Table 1"/>
          <p:cNvGraphicFramePr>
            <a:graphicFrameLocks noGrp="1"/>
          </p:cNvGraphicFramePr>
          <p:nvPr>
            <p:extLst>
              <p:ext uri="{D42A27DB-BD31-4B8C-83A1-F6EECF244321}">
                <p14:modId xmlns:p14="http://schemas.microsoft.com/office/powerpoint/2010/main" val="965752127"/>
              </p:ext>
            </p:extLst>
          </p:nvPr>
        </p:nvGraphicFramePr>
        <p:xfrm>
          <a:off x="330949" y="4417873"/>
          <a:ext cx="8493211" cy="111252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Effects (Outputs)</a:t>
                      </a: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Discount (%)</a:t>
                      </a: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rgbClr val="FF0000"/>
                          </a:solidFill>
                          <a:latin typeface="Segoe UI" pitchFamily="34" charset="0"/>
                          <a:ea typeface="Segoe UI" pitchFamily="34" charset="0"/>
                          <a:cs typeface="Segoe UI" pitchFamily="34" charset="0"/>
                        </a:rPr>
                        <a:t>x</a:t>
                      </a:r>
                      <a:endParaRPr lang="en-US" sz="1200" b="1" dirty="0">
                        <a:solidFill>
                          <a:srgbClr val="FF0000"/>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20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10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35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15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0</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Error message</a:t>
                      </a: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r>
            </a:tbl>
          </a:graphicData>
        </a:graphic>
      </p:graphicFrame>
      <p:sp>
        <p:nvSpPr>
          <p:cNvPr id="6" name="TextBox 5"/>
          <p:cNvSpPr txBox="1"/>
          <p:nvPr/>
        </p:nvSpPr>
        <p:spPr>
          <a:xfrm>
            <a:off x="264976" y="1752600"/>
            <a:ext cx="8417011" cy="762000"/>
          </a:xfrm>
          <a:prstGeom prst="rect">
            <a:avLst/>
          </a:prstGeom>
        </p:spPr>
        <p:txBody>
          <a:bodyPr vert="horz" wrap="square" lIns="91440" tIns="45720" rIns="91440" bIns="45720" rtlCol="0">
            <a:normAutofit fontScale="62500" lnSpcReduction="20000"/>
          </a:bodyPr>
          <a:lstStyle/>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new customer – 5% discount</a:t>
            </a:r>
          </a:p>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bank client </a:t>
            </a:r>
            <a:r>
              <a:rPr lang="en-US" sz="1900" dirty="0">
                <a:latin typeface="Segoe UI" panose="020B0502040204020203" pitchFamily="34" charset="0"/>
                <a:ea typeface="Segoe UI" panose="020B0502040204020203" pitchFamily="34" charset="0"/>
                <a:cs typeface="Segoe UI" panose="020B0502040204020203" pitchFamily="34" charset="0"/>
              </a:rPr>
              <a:t>less than a </a:t>
            </a:r>
            <a:r>
              <a:rPr lang="en-US" sz="1900" dirty="0" smtClean="0">
                <a:latin typeface="Segoe UI" panose="020B0502040204020203" pitchFamily="34" charset="0"/>
                <a:ea typeface="Segoe UI" panose="020B0502040204020203" pitchFamily="34" charset="0"/>
                <a:cs typeface="Segoe UI" panose="020B0502040204020203" pitchFamily="34" charset="0"/>
              </a:rPr>
              <a:t>year – 10%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bank client </a:t>
            </a:r>
            <a:r>
              <a:rPr lang="en-US" sz="1900" dirty="0" smtClean="0">
                <a:latin typeface="Segoe UI" panose="020B0502040204020203" pitchFamily="34" charset="0"/>
                <a:ea typeface="Segoe UI" panose="020B0502040204020203" pitchFamily="34" charset="0"/>
                <a:cs typeface="Segoe UI" panose="020B0502040204020203" pitchFamily="34" charset="0"/>
              </a:rPr>
              <a:t>more </a:t>
            </a:r>
            <a:r>
              <a:rPr lang="en-US" sz="1900" dirty="0">
                <a:latin typeface="Segoe UI" panose="020B0502040204020203" pitchFamily="34" charset="0"/>
                <a:ea typeface="Segoe UI" panose="020B0502040204020203" pitchFamily="34" charset="0"/>
                <a:cs typeface="Segoe UI" panose="020B0502040204020203" pitchFamily="34" charset="0"/>
              </a:rPr>
              <a:t>than a year – </a:t>
            </a:r>
            <a:r>
              <a:rPr lang="en-US" sz="1900" dirty="0" smtClean="0">
                <a:latin typeface="Segoe UI" panose="020B0502040204020203" pitchFamily="34" charset="0"/>
                <a:ea typeface="Segoe UI" panose="020B0502040204020203" pitchFamily="34" charset="0"/>
                <a:cs typeface="Segoe UI" panose="020B0502040204020203" pitchFamily="34" charset="0"/>
              </a:rPr>
              <a:t>15%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c</a:t>
            </a:r>
            <a:r>
              <a:rPr lang="en-US" sz="1900" dirty="0" smtClean="0">
                <a:latin typeface="Segoe UI" panose="020B0502040204020203" pitchFamily="34" charset="0"/>
                <a:ea typeface="Segoe UI" panose="020B0502040204020203" pitchFamily="34" charset="0"/>
                <a:cs typeface="Segoe UI" panose="020B0502040204020203" pitchFamily="34" charset="0"/>
              </a:rPr>
              <a:t>oupon – 20% discount (</a:t>
            </a:r>
            <a:r>
              <a:rPr lang="en-US" sz="1900" dirty="0">
                <a:latin typeface="Segoe UI" panose="020B0502040204020203" pitchFamily="34" charset="0"/>
                <a:ea typeface="Segoe UI" panose="020B0502040204020203" pitchFamily="34" charset="0"/>
                <a:cs typeface="Segoe UI" panose="020B0502040204020203" pitchFamily="34" charset="0"/>
              </a:rPr>
              <a:t>can't be used with the 'new customer' and ‘less than a year existing customer’ </a:t>
            </a:r>
            <a:r>
              <a:rPr lang="en-US" sz="1900" dirty="0" smtClean="0">
                <a:latin typeface="Segoe UI" panose="020B0502040204020203" pitchFamily="34" charset="0"/>
                <a:ea typeface="Segoe UI" panose="020B0502040204020203" pitchFamily="34" charset="0"/>
                <a:cs typeface="Segoe UI" panose="020B0502040204020203" pitchFamily="34" charset="0"/>
              </a:rPr>
              <a:t>discounts)</a:t>
            </a:r>
          </a:p>
          <a:p>
            <a:pPr marL="285750" indent="-285750">
              <a:buFontTx/>
              <a:buChar char="-"/>
            </a:pPr>
            <a:endParaRPr lang="en-US" dirty="0"/>
          </a:p>
          <a:p>
            <a:pPr marL="285750" indent="-285750">
              <a:buFontTx/>
              <a:buChar char="-"/>
            </a:pPr>
            <a:endParaRPr lang="en-US" dirty="0" smtClean="0"/>
          </a:p>
          <a:p>
            <a:pPr marL="285750" indent="-285750">
              <a:buFontTx/>
              <a:buChar char="-"/>
            </a:pPr>
            <a:endParaRPr lang="uk-UA" dirty="0" smtClean="0"/>
          </a:p>
        </p:txBody>
      </p:sp>
      <p:sp>
        <p:nvSpPr>
          <p:cNvPr id="2" name="Rectangle 1"/>
          <p:cNvSpPr/>
          <p:nvPr/>
        </p:nvSpPr>
        <p:spPr>
          <a:xfrm>
            <a:off x="311899" y="5745836"/>
            <a:ext cx="8498024" cy="430887"/>
          </a:xfrm>
          <a:prstGeom prst="rect">
            <a:avLst/>
          </a:prstGeom>
        </p:spPr>
        <p:txBody>
          <a:bodyPr wrap="square">
            <a:spAutoFit/>
          </a:bodyPr>
          <a:lstStyle/>
          <a:p>
            <a:pPr algn="just"/>
            <a:r>
              <a:rPr lang="en-US" sz="1100" b="1" dirty="0" smtClean="0">
                <a:latin typeface="Segoe UI" panose="020B0502040204020203" pitchFamily="34" charset="0"/>
                <a:ea typeface="Segoe UI" panose="020B0502040204020203" pitchFamily="34" charset="0"/>
                <a:cs typeface="Segoe UI" panose="020B0502040204020203" pitchFamily="34" charset="0"/>
              </a:rPr>
              <a:t>? </a:t>
            </a:r>
            <a:r>
              <a:rPr lang="en-US" sz="1100" b="1" dirty="0" smtClean="0">
                <a:latin typeface="Segoe UI" panose="020B0502040204020203" pitchFamily="34" charset="0"/>
                <a:ea typeface="Segoe UI" panose="020B0502040204020203" pitchFamily="34" charset="0"/>
                <a:cs typeface="Segoe UI" panose="020B0502040204020203" pitchFamily="34" charset="0"/>
              </a:rPr>
              <a:t>- The </a:t>
            </a:r>
            <a:r>
              <a:rPr lang="en-US" sz="1100" b="1" dirty="0">
                <a:latin typeface="Segoe UI" panose="020B0502040204020203" pitchFamily="34" charset="0"/>
                <a:ea typeface="Segoe UI" panose="020B0502040204020203" pitchFamily="34" charset="0"/>
                <a:cs typeface="Segoe UI" panose="020B0502040204020203" pitchFamily="34" charset="0"/>
              </a:rPr>
              <a:t>20% </a:t>
            </a:r>
            <a:r>
              <a:rPr lang="en-US" sz="1100" b="1" dirty="0" smtClean="0">
                <a:latin typeface="Segoe UI" panose="020B0502040204020203" pitchFamily="34" charset="0"/>
                <a:ea typeface="Segoe UI" panose="020B0502040204020203" pitchFamily="34" charset="0"/>
                <a:cs typeface="Segoe UI" panose="020B0502040204020203" pitchFamily="34" charset="0"/>
              </a:rPr>
              <a:t> and 35% discounts are </a:t>
            </a:r>
            <a:r>
              <a:rPr lang="en-US" sz="1100" b="1" dirty="0">
                <a:latin typeface="Segoe UI" panose="020B0502040204020203" pitchFamily="34" charset="0"/>
                <a:ea typeface="Segoe UI" panose="020B0502040204020203" pitchFamily="34" charset="0"/>
                <a:cs typeface="Segoe UI" panose="020B0502040204020203" pitchFamily="34" charset="0"/>
              </a:rPr>
              <a:t>an </a:t>
            </a:r>
            <a:r>
              <a:rPr lang="en-US" sz="1100" b="1" dirty="0" smtClean="0">
                <a:latin typeface="Segoe UI" panose="020B0502040204020203" pitchFamily="34" charset="0"/>
                <a:ea typeface="Segoe UI" panose="020B0502040204020203" pitchFamily="34" charset="0"/>
                <a:cs typeface="Segoe UI" panose="020B0502040204020203" pitchFamily="34" charset="0"/>
              </a:rPr>
              <a:t>assumption, </a:t>
            </a:r>
            <a:r>
              <a:rPr lang="en-US" sz="1100" b="1" dirty="0">
                <a:latin typeface="Segoe UI" panose="020B0502040204020203" pitchFamily="34" charset="0"/>
                <a:ea typeface="Segoe UI" panose="020B0502040204020203" pitchFamily="34" charset="0"/>
                <a:cs typeface="Segoe UI" panose="020B0502040204020203" pitchFamily="34" charset="0"/>
              </a:rPr>
              <a:t>and we should check that </a:t>
            </a:r>
            <a:r>
              <a:rPr lang="en-US" sz="1100" b="1" dirty="0" smtClean="0">
                <a:latin typeface="Segoe UI" panose="020B0502040204020203" pitchFamily="34" charset="0"/>
                <a:ea typeface="Segoe UI" panose="020B0502040204020203" pitchFamily="34" charset="0"/>
                <a:cs typeface="Segoe UI" panose="020B0502040204020203" pitchFamily="34" charset="0"/>
              </a:rPr>
              <a:t>these assumptions are </a:t>
            </a:r>
            <a:r>
              <a:rPr lang="en-US" sz="1100" b="1" dirty="0">
                <a:latin typeface="Segoe UI" panose="020B0502040204020203" pitchFamily="34" charset="0"/>
                <a:ea typeface="Segoe UI" panose="020B0502040204020203" pitchFamily="34" charset="0"/>
                <a:cs typeface="Segoe UI" panose="020B0502040204020203" pitchFamily="34" charset="0"/>
              </a:rPr>
              <a:t>correct, by asking the person who wrote the </a:t>
            </a:r>
            <a:r>
              <a:rPr lang="en-US" sz="1100" b="1" dirty="0" smtClean="0">
                <a:latin typeface="Segoe UI" panose="020B0502040204020203" pitchFamily="34" charset="0"/>
                <a:ea typeface="Segoe UI" panose="020B0502040204020203" pitchFamily="34" charset="0"/>
                <a:cs typeface="Segoe UI" panose="020B0502040204020203" pitchFamily="34" charset="0"/>
              </a:rPr>
              <a:t>specification.</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34633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85350" y="-32385"/>
            <a:ext cx="8229600" cy="914400"/>
          </a:xfrm>
        </p:spPr>
        <p:txBody>
          <a:bodyPr>
            <a:normAutofit/>
          </a:bodyPr>
          <a:lstStyle/>
          <a:p>
            <a:r>
              <a:rPr lang="en-US" sz="3200" dirty="0"/>
              <a:t>State Transition</a:t>
            </a:r>
            <a:endParaRPr lang="uk-UA" sz="3200" dirty="0"/>
          </a:p>
        </p:txBody>
      </p:sp>
      <p:sp>
        <p:nvSpPr>
          <p:cNvPr id="10" name="Rectangle 3"/>
          <p:cNvSpPr txBox="1">
            <a:spLocks noChangeArrowheads="1"/>
          </p:cNvSpPr>
          <p:nvPr/>
        </p:nvSpPr>
        <p:spPr>
          <a:xfrm>
            <a:off x="179434" y="685799"/>
            <a:ext cx="8653849" cy="4876800"/>
          </a:xfrm>
          <a:prstGeom prst="rect">
            <a:avLst/>
          </a:prstGeom>
          <a:effectLst/>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smtClean="0"/>
              <a:t>Task:</a:t>
            </a:r>
            <a:r>
              <a:rPr lang="en-US" sz="1600" dirty="0" smtClean="0"/>
              <a:t> User </a:t>
            </a:r>
            <a:r>
              <a:rPr lang="en-US" sz="1600" dirty="0"/>
              <a:t>sends message using mobile phone. He enters a text of a message, and then phone number of recipient and click ‘Send’. Assume that delivery report option is enabled. If user gets positive delivery report, then message will be delivered to recipient. If not, then message will be stored on server for 12 hours. If recipient turns on the phone until 12 hours over, then message will be delivered. If not, then user will get negative delivery report and should re-send message again.</a:t>
            </a:r>
          </a:p>
        </p:txBody>
      </p:sp>
      <p:cxnSp>
        <p:nvCxnSpPr>
          <p:cNvPr id="35" name="Прямая со стрелкой 34"/>
          <p:cNvCxnSpPr/>
          <p:nvPr/>
        </p:nvCxnSpPr>
        <p:spPr>
          <a:xfrm flipV="1">
            <a:off x="944880" y="3282093"/>
            <a:ext cx="722041" cy="974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6" name="Скругленный прямоугольник 35"/>
          <p:cNvSpPr/>
          <p:nvPr/>
        </p:nvSpPr>
        <p:spPr>
          <a:xfrm>
            <a:off x="1638560" y="2915154"/>
            <a:ext cx="1048546" cy="84963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Text message is entered</a:t>
            </a:r>
            <a:endParaRPr lang="uk-UA" sz="1400" dirty="0">
              <a:latin typeface="Segoe UI" pitchFamily="34" charset="0"/>
              <a:ea typeface="Segoe UI" pitchFamily="34" charset="0"/>
              <a:cs typeface="Segoe UI" pitchFamily="34" charset="0"/>
            </a:endParaRPr>
          </a:p>
        </p:txBody>
      </p:sp>
      <p:sp>
        <p:nvSpPr>
          <p:cNvPr id="37" name="Скругленный прямоугольник 36"/>
          <p:cNvSpPr/>
          <p:nvPr/>
        </p:nvSpPr>
        <p:spPr>
          <a:xfrm>
            <a:off x="3363299" y="2939470"/>
            <a:ext cx="1001435"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added</a:t>
            </a:r>
            <a:endParaRPr lang="uk-UA" sz="1400" dirty="0">
              <a:latin typeface="Segoe UI" pitchFamily="34" charset="0"/>
              <a:ea typeface="Segoe UI" pitchFamily="34" charset="0"/>
              <a:cs typeface="Segoe UI" pitchFamily="34" charset="0"/>
            </a:endParaRPr>
          </a:p>
        </p:txBody>
      </p:sp>
      <p:sp>
        <p:nvSpPr>
          <p:cNvPr id="40" name="Скругленный прямоугольник 39"/>
          <p:cNvSpPr/>
          <p:nvPr/>
        </p:nvSpPr>
        <p:spPr>
          <a:xfrm>
            <a:off x="7468857" y="3783330"/>
            <a:ext cx="1601362"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Positive delivered report</a:t>
            </a:r>
            <a:endParaRPr lang="uk-UA" sz="1400" dirty="0">
              <a:latin typeface="Segoe UI" pitchFamily="34" charset="0"/>
              <a:ea typeface="Segoe UI" pitchFamily="34" charset="0"/>
              <a:cs typeface="Segoe UI" pitchFamily="34" charset="0"/>
            </a:endParaRPr>
          </a:p>
        </p:txBody>
      </p:sp>
      <p:sp>
        <p:nvSpPr>
          <p:cNvPr id="41" name="Скругленный прямоугольник 40"/>
          <p:cNvSpPr/>
          <p:nvPr/>
        </p:nvSpPr>
        <p:spPr>
          <a:xfrm>
            <a:off x="7468857" y="2719889"/>
            <a:ext cx="978090" cy="61722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Message is sent</a:t>
            </a:r>
            <a:endParaRPr lang="uk-UA" sz="1400" dirty="0">
              <a:latin typeface="Segoe UI" pitchFamily="34" charset="0"/>
              <a:ea typeface="Segoe UI" pitchFamily="34" charset="0"/>
              <a:cs typeface="Segoe UI" pitchFamily="34" charset="0"/>
            </a:endParaRPr>
          </a:p>
        </p:txBody>
      </p:sp>
      <p:sp>
        <p:nvSpPr>
          <p:cNvPr id="42" name="Скругленный прямоугольник 41"/>
          <p:cNvSpPr/>
          <p:nvPr/>
        </p:nvSpPr>
        <p:spPr>
          <a:xfrm>
            <a:off x="4229100" y="5405718"/>
            <a:ext cx="1809751" cy="68961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Stored on server 12 hours</a:t>
            </a:r>
            <a:endParaRPr lang="uk-UA" sz="1400" dirty="0">
              <a:latin typeface="Segoe UI" pitchFamily="34" charset="0"/>
              <a:ea typeface="Segoe UI" pitchFamily="34" charset="0"/>
              <a:cs typeface="Segoe UI" pitchFamily="34" charset="0"/>
            </a:endParaRPr>
          </a:p>
        </p:txBody>
      </p:sp>
      <p:sp>
        <p:nvSpPr>
          <p:cNvPr id="38" name="Овал 37"/>
          <p:cNvSpPr/>
          <p:nvPr/>
        </p:nvSpPr>
        <p:spPr>
          <a:xfrm>
            <a:off x="258358" y="2929890"/>
            <a:ext cx="818882" cy="685800"/>
          </a:xfrm>
          <a:prstGeom prst="ellipse">
            <a:avLst/>
          </a:prstGeom>
          <a:effectLst>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Segoe UI" pitchFamily="34" charset="0"/>
                <a:ea typeface="Segoe UI" pitchFamily="34" charset="0"/>
                <a:cs typeface="Segoe UI" pitchFamily="34" charset="0"/>
              </a:rPr>
              <a:t>Start</a:t>
            </a:r>
            <a:endParaRPr lang="uk-UA" sz="1400" dirty="0">
              <a:latin typeface="Segoe UI" pitchFamily="34" charset="0"/>
              <a:ea typeface="Segoe UI" pitchFamily="34" charset="0"/>
              <a:cs typeface="Segoe UI" pitchFamily="34" charset="0"/>
            </a:endParaRPr>
          </a:p>
        </p:txBody>
      </p:sp>
      <p:sp>
        <p:nvSpPr>
          <p:cNvPr id="43" name="TextBox 42"/>
          <p:cNvSpPr txBox="1"/>
          <p:nvPr/>
        </p:nvSpPr>
        <p:spPr>
          <a:xfrm>
            <a:off x="870308" y="2763924"/>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Type</a:t>
            </a:r>
            <a:r>
              <a:rPr lang="en-US" dirty="0" smtClean="0"/>
              <a:t> </a:t>
            </a:r>
            <a:r>
              <a:rPr lang="en-US" dirty="0" smtClean="0">
                <a:latin typeface="Segoe UI" pitchFamily="34" charset="0"/>
                <a:ea typeface="Segoe UI" pitchFamily="34" charset="0"/>
                <a:cs typeface="Segoe UI" pitchFamily="34" charset="0"/>
              </a:rPr>
              <a:t>text</a:t>
            </a:r>
            <a:endParaRPr lang="uk-UA" dirty="0" smtClean="0">
              <a:latin typeface="Segoe UI" pitchFamily="34" charset="0"/>
              <a:ea typeface="Segoe UI" pitchFamily="34" charset="0"/>
              <a:cs typeface="Segoe UI" pitchFamily="34" charset="0"/>
            </a:endParaRPr>
          </a:p>
        </p:txBody>
      </p:sp>
      <p:cxnSp>
        <p:nvCxnSpPr>
          <p:cNvPr id="45" name="Прямая со стрелкой 44"/>
          <p:cNvCxnSpPr>
            <a:stCxn id="36" idx="3"/>
          </p:cNvCxnSpPr>
          <p:nvPr/>
        </p:nvCxnSpPr>
        <p:spPr>
          <a:xfrm>
            <a:off x="2687106" y="3339969"/>
            <a:ext cx="683613" cy="907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6" name="TextBox 45"/>
          <p:cNvSpPr txBox="1"/>
          <p:nvPr/>
        </p:nvSpPr>
        <p:spPr>
          <a:xfrm>
            <a:off x="3581400" y="2800350"/>
            <a:ext cx="12954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endParaRPr lang="uk-UA" dirty="0" smtClean="0"/>
          </a:p>
        </p:txBody>
      </p:sp>
      <p:sp>
        <p:nvSpPr>
          <p:cNvPr id="47" name="TextBox 46"/>
          <p:cNvSpPr txBox="1"/>
          <p:nvPr/>
        </p:nvSpPr>
        <p:spPr>
          <a:xfrm>
            <a:off x="2329567" y="2661883"/>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Chose</a:t>
            </a:r>
            <a:r>
              <a:rPr lang="en-US" sz="1400" dirty="0" smtClean="0"/>
              <a:t> </a:t>
            </a:r>
            <a:r>
              <a:rPr lang="en-US" sz="1400" dirty="0" smtClean="0">
                <a:latin typeface="Segoe UI" pitchFamily="34" charset="0"/>
                <a:ea typeface="Segoe UI" pitchFamily="34" charset="0"/>
                <a:cs typeface="Segoe UI" pitchFamily="34" charset="0"/>
              </a:rPr>
              <a:t>phone</a:t>
            </a:r>
          </a:p>
          <a:p>
            <a:pPr marL="0" indent="0" algn="ctr">
              <a:buFont typeface="Arial" panose="020B0604020202020204" pitchFamily="34" charset="0"/>
              <a:buNone/>
            </a:pPr>
            <a:r>
              <a:rPr lang="en-US" sz="1400" dirty="0" smtClean="0"/>
              <a:t> </a:t>
            </a:r>
            <a:r>
              <a:rPr lang="en-US" sz="1400" dirty="0" smtClean="0">
                <a:latin typeface="Segoe UI" pitchFamily="34" charset="0"/>
                <a:ea typeface="Segoe UI" pitchFamily="34" charset="0"/>
                <a:cs typeface="Segoe UI" pitchFamily="34" charset="0"/>
              </a:rPr>
              <a:t>number</a:t>
            </a:r>
            <a:endParaRPr lang="uk-UA" sz="1400" dirty="0" smtClean="0">
              <a:latin typeface="Segoe UI" pitchFamily="34" charset="0"/>
              <a:ea typeface="Segoe UI" pitchFamily="34" charset="0"/>
              <a:cs typeface="Segoe UI" pitchFamily="34" charset="0"/>
            </a:endParaRPr>
          </a:p>
        </p:txBody>
      </p:sp>
      <p:cxnSp>
        <p:nvCxnSpPr>
          <p:cNvPr id="50" name="Прямая со стрелкой 49"/>
          <p:cNvCxnSpPr>
            <a:stCxn id="37" idx="3"/>
            <a:endCxn id="52" idx="1"/>
          </p:cNvCxnSpPr>
          <p:nvPr/>
        </p:nvCxnSpPr>
        <p:spPr>
          <a:xfrm flipV="1">
            <a:off x="4364734" y="2455588"/>
            <a:ext cx="952590" cy="89345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1" name="TextBox 50"/>
          <p:cNvSpPr txBox="1"/>
          <p:nvPr/>
        </p:nvSpPr>
        <p:spPr>
          <a:xfrm>
            <a:off x="6069321" y="2603208"/>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Click </a:t>
            </a:r>
          </a:p>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 ‘Send’</a:t>
            </a:r>
            <a:endParaRPr lang="uk-UA" sz="1400" dirty="0" smtClean="0">
              <a:latin typeface="Segoe UI" pitchFamily="34" charset="0"/>
              <a:ea typeface="Segoe UI" pitchFamily="34" charset="0"/>
              <a:cs typeface="Segoe UI" pitchFamily="34" charset="0"/>
            </a:endParaRPr>
          </a:p>
        </p:txBody>
      </p:sp>
      <p:cxnSp>
        <p:nvCxnSpPr>
          <p:cNvPr id="53" name="Прямая со стрелкой 52"/>
          <p:cNvCxnSpPr>
            <a:stCxn id="41" idx="2"/>
            <a:endCxn id="40" idx="0"/>
          </p:cNvCxnSpPr>
          <p:nvPr/>
        </p:nvCxnSpPr>
        <p:spPr>
          <a:xfrm>
            <a:off x="7957902" y="3337109"/>
            <a:ext cx="311636" cy="44622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8102110" y="3394361"/>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Yes</a:t>
            </a:r>
            <a:endParaRPr lang="uk-UA" dirty="0" smtClean="0">
              <a:latin typeface="Segoe UI" pitchFamily="34" charset="0"/>
              <a:ea typeface="Segoe UI" pitchFamily="34" charset="0"/>
              <a:cs typeface="Segoe UI" pitchFamily="34" charset="0"/>
            </a:endParaRPr>
          </a:p>
        </p:txBody>
      </p:sp>
      <p:cxnSp>
        <p:nvCxnSpPr>
          <p:cNvPr id="56" name="Прямая со стрелкой 55"/>
          <p:cNvCxnSpPr>
            <a:stCxn id="41" idx="2"/>
            <a:endCxn id="42" idx="0"/>
          </p:cNvCxnSpPr>
          <p:nvPr/>
        </p:nvCxnSpPr>
        <p:spPr>
          <a:xfrm flipH="1">
            <a:off x="5133976" y="3337109"/>
            <a:ext cx="2823926" cy="206860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6371712" y="4445267"/>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No</a:t>
            </a:r>
            <a:endParaRPr lang="uk-UA" dirty="0" smtClean="0">
              <a:latin typeface="Segoe UI" pitchFamily="34" charset="0"/>
              <a:ea typeface="Segoe UI" pitchFamily="34" charset="0"/>
              <a:cs typeface="Segoe UI" pitchFamily="34" charset="0"/>
            </a:endParaRPr>
          </a:p>
        </p:txBody>
      </p:sp>
      <p:cxnSp>
        <p:nvCxnSpPr>
          <p:cNvPr id="65" name="Прямая со стрелкой 64"/>
          <p:cNvCxnSpPr>
            <a:stCxn id="42" idx="3"/>
            <a:endCxn id="40" idx="2"/>
          </p:cNvCxnSpPr>
          <p:nvPr/>
        </p:nvCxnSpPr>
        <p:spPr>
          <a:xfrm flipV="1">
            <a:off x="6038851" y="4621530"/>
            <a:ext cx="2230687" cy="112899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0" name="TextBox 69"/>
          <p:cNvSpPr txBox="1"/>
          <p:nvPr/>
        </p:nvSpPr>
        <p:spPr>
          <a:xfrm>
            <a:off x="6960483" y="5227264"/>
            <a:ext cx="1526523" cy="531495"/>
          </a:xfrm>
          <a:prstGeom prst="rect">
            <a:avLst/>
          </a:prstGeom>
        </p:spPr>
        <p:txBody>
          <a:bodyPr vert="horz" wrap="square" lIns="91440" tIns="45720" rIns="91440" bIns="45720" rtlCol="0">
            <a:normAutofit fontScale="85000" lnSpcReduction="20000"/>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Recipient turns on the phone until 12 hours over</a:t>
            </a:r>
            <a:endParaRPr lang="uk-UA" sz="1400" dirty="0" smtClean="0">
              <a:latin typeface="Segoe UI" pitchFamily="34" charset="0"/>
              <a:ea typeface="Segoe UI" pitchFamily="34" charset="0"/>
              <a:cs typeface="Segoe UI" pitchFamily="34" charset="0"/>
            </a:endParaRPr>
          </a:p>
        </p:txBody>
      </p:sp>
      <p:sp>
        <p:nvSpPr>
          <p:cNvPr id="71" name="Скругленный прямоугольник 70"/>
          <p:cNvSpPr/>
          <p:nvPr/>
        </p:nvSpPr>
        <p:spPr>
          <a:xfrm>
            <a:off x="685800" y="5302292"/>
            <a:ext cx="1792598"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Segoe UI" pitchFamily="34" charset="0"/>
                <a:ea typeface="Segoe UI" pitchFamily="34" charset="0"/>
                <a:cs typeface="Segoe UI" pitchFamily="34" charset="0"/>
              </a:rPr>
              <a:t>N</a:t>
            </a:r>
            <a:r>
              <a:rPr lang="en-US" sz="1400" dirty="0" smtClean="0">
                <a:latin typeface="Segoe UI" pitchFamily="34" charset="0"/>
                <a:ea typeface="Segoe UI" pitchFamily="34" charset="0"/>
                <a:cs typeface="Segoe UI" pitchFamily="34" charset="0"/>
              </a:rPr>
              <a:t>egative delivered report</a:t>
            </a:r>
            <a:endParaRPr lang="uk-UA" sz="1400" dirty="0">
              <a:latin typeface="Segoe UI" pitchFamily="34" charset="0"/>
              <a:ea typeface="Segoe UI" pitchFamily="34" charset="0"/>
              <a:cs typeface="Segoe UI" pitchFamily="34" charset="0"/>
            </a:endParaRPr>
          </a:p>
        </p:txBody>
      </p:sp>
      <p:cxnSp>
        <p:nvCxnSpPr>
          <p:cNvPr id="72" name="Прямая со стрелкой 71"/>
          <p:cNvCxnSpPr>
            <a:stCxn id="42" idx="1"/>
          </p:cNvCxnSpPr>
          <p:nvPr/>
        </p:nvCxnSpPr>
        <p:spPr>
          <a:xfrm flipH="1">
            <a:off x="2499361" y="5750523"/>
            <a:ext cx="1729739" cy="381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6" name="Прямая со стрелкой 85"/>
          <p:cNvCxnSpPr/>
          <p:nvPr/>
        </p:nvCxnSpPr>
        <p:spPr>
          <a:xfrm flipV="1">
            <a:off x="2447086" y="3339969"/>
            <a:ext cx="5181607" cy="198588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113" name="Прямоугольник 4112"/>
          <p:cNvSpPr/>
          <p:nvPr/>
        </p:nvSpPr>
        <p:spPr>
          <a:xfrm rot="20350506">
            <a:off x="3223498" y="4256339"/>
            <a:ext cx="2251516" cy="307777"/>
          </a:xfrm>
          <a:prstGeom prst="rect">
            <a:avLst/>
          </a:prstGeom>
        </p:spPr>
        <p:txBody>
          <a:bodyPr wrap="square">
            <a:spAutoFit/>
          </a:bodyPr>
          <a:lstStyle/>
          <a:p>
            <a:r>
              <a:rPr lang="en-US" sz="1400" dirty="0">
                <a:latin typeface="Segoe UI" panose="020B0502040204020203" pitchFamily="34" charset="0"/>
                <a:ea typeface="Segoe UI" panose="020B0502040204020203" pitchFamily="34" charset="0"/>
                <a:cs typeface="Segoe UI" panose="020B0502040204020203" pitchFamily="34" charset="0"/>
              </a:rPr>
              <a:t>re-send message again</a:t>
            </a:r>
            <a:endParaRPr lang="uk-UA"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4" name="Скругленный прямоугольник 36"/>
          <p:cNvSpPr/>
          <p:nvPr/>
        </p:nvSpPr>
        <p:spPr>
          <a:xfrm>
            <a:off x="5375060" y="2939470"/>
            <a:ext cx="876635"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a:t>
            </a:r>
            <a:r>
              <a:rPr lang="en-US" sz="1400" dirty="0">
                <a:latin typeface="Segoe UI" pitchFamily="34" charset="0"/>
                <a:ea typeface="Segoe UI" pitchFamily="34" charset="0"/>
                <a:cs typeface="Segoe UI" pitchFamily="34" charset="0"/>
              </a:rPr>
              <a:t>v</a:t>
            </a:r>
            <a:r>
              <a:rPr lang="en-US" sz="1400" dirty="0" smtClean="0">
                <a:latin typeface="Segoe UI" pitchFamily="34" charset="0"/>
                <a:ea typeface="Segoe UI" pitchFamily="34" charset="0"/>
                <a:cs typeface="Segoe UI" pitchFamily="34" charset="0"/>
              </a:rPr>
              <a:t>alid</a:t>
            </a:r>
            <a:endParaRPr lang="uk-UA" sz="1400" dirty="0">
              <a:latin typeface="Segoe UI" pitchFamily="34" charset="0"/>
              <a:ea typeface="Segoe UI" pitchFamily="34" charset="0"/>
              <a:cs typeface="Segoe UI" pitchFamily="34" charset="0"/>
            </a:endParaRPr>
          </a:p>
        </p:txBody>
      </p:sp>
      <p:cxnSp>
        <p:nvCxnSpPr>
          <p:cNvPr id="48" name="Прямая со стрелкой 49"/>
          <p:cNvCxnSpPr>
            <a:stCxn id="34" idx="3"/>
            <a:endCxn id="41" idx="1"/>
          </p:cNvCxnSpPr>
          <p:nvPr/>
        </p:nvCxnSpPr>
        <p:spPr>
          <a:xfrm flipV="1">
            <a:off x="6251695" y="3028499"/>
            <a:ext cx="1217162" cy="32054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9" name="Прямая со стрелкой 49"/>
          <p:cNvCxnSpPr>
            <a:stCxn id="37" idx="3"/>
            <a:endCxn id="34" idx="1"/>
          </p:cNvCxnSpPr>
          <p:nvPr/>
        </p:nvCxnSpPr>
        <p:spPr>
          <a:xfrm>
            <a:off x="4364734" y="3349045"/>
            <a:ext cx="101032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2" name="Скругленный прямоугольник 36"/>
          <p:cNvSpPr/>
          <p:nvPr/>
        </p:nvSpPr>
        <p:spPr>
          <a:xfrm>
            <a:off x="5317324" y="2046013"/>
            <a:ext cx="1026540"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invalid</a:t>
            </a:r>
            <a:endParaRPr lang="uk-UA" sz="1400" dirty="0">
              <a:latin typeface="Segoe UI" pitchFamily="34" charset="0"/>
              <a:ea typeface="Segoe UI" pitchFamily="34" charset="0"/>
              <a:cs typeface="Segoe UI" pitchFamily="34" charset="0"/>
            </a:endParaRPr>
          </a:p>
        </p:txBody>
      </p:sp>
      <p:sp>
        <p:nvSpPr>
          <p:cNvPr id="44" name="TextBox 43"/>
          <p:cNvSpPr txBox="1"/>
          <p:nvPr/>
        </p:nvSpPr>
        <p:spPr>
          <a:xfrm>
            <a:off x="3926003" y="2318983"/>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300" dirty="0" smtClean="0">
                <a:latin typeface="Segoe UI" pitchFamily="34" charset="0"/>
                <a:ea typeface="Segoe UI" pitchFamily="34" charset="0"/>
                <a:cs typeface="Segoe UI" pitchFamily="34" charset="0"/>
              </a:rPr>
              <a:t>Check phone number validation</a:t>
            </a:r>
            <a:endParaRPr lang="uk-UA" sz="1300" dirty="0" smtClean="0">
              <a:latin typeface="Segoe UI" pitchFamily="34" charset="0"/>
              <a:ea typeface="Segoe UI" pitchFamily="34" charset="0"/>
              <a:cs typeface="Segoe UI" pitchFamily="34" charset="0"/>
            </a:endParaRPr>
          </a:p>
        </p:txBody>
      </p:sp>
      <p:cxnSp>
        <p:nvCxnSpPr>
          <p:cNvPr id="83" name="Прямая со стрелкой 55"/>
          <p:cNvCxnSpPr/>
          <p:nvPr/>
        </p:nvCxnSpPr>
        <p:spPr>
          <a:xfrm flipH="1">
            <a:off x="2118196" y="2012221"/>
            <a:ext cx="3245914" cy="8356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2701953" y="5221885"/>
            <a:ext cx="1526523" cy="531495"/>
          </a:xfrm>
          <a:prstGeom prst="rect">
            <a:avLst/>
          </a:prstGeom>
        </p:spPr>
        <p:txBody>
          <a:bodyPr vert="horz" wrap="square" lIns="91440" tIns="45720" rIns="91440" bIns="45720" rtlCol="0">
            <a:normAutofit fontScale="85000" lnSpcReduction="20000"/>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Recipient Doesn’t turn on the phone until 12 hours over</a:t>
            </a:r>
            <a:endParaRPr lang="uk-UA" sz="1400" dirty="0" smtClean="0">
              <a:latin typeface="Segoe UI" pitchFamily="34" charset="0"/>
              <a:ea typeface="Segoe UI" pitchFamily="34" charset="0"/>
              <a:cs typeface="Segoe UI" pitchFamily="34" charset="0"/>
            </a:endParaRPr>
          </a:p>
        </p:txBody>
      </p:sp>
      <p:sp>
        <p:nvSpPr>
          <p:cNvPr id="39"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7</a:t>
            </a:fld>
            <a:endParaRPr lang="uk-UA"/>
          </a:p>
        </p:txBody>
      </p:sp>
    </p:spTree>
    <p:extLst>
      <p:ext uri="{BB962C8B-B14F-4D97-AF65-F5344CB8AC3E}">
        <p14:creationId xmlns:p14="http://schemas.microsoft.com/office/powerpoint/2010/main" val="21071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500"/>
                                        <p:tgtEl>
                                          <p:spTgt spid="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500"/>
                                        <p:tgtEl>
                                          <p:spTgt spid="6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fade">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500"/>
                                        <p:tgtEl>
                                          <p:spTgt spid="5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fade">
                                      <p:cBhvr>
                                        <p:cTn id="142" dur="500"/>
                                        <p:tgtEl>
                                          <p:spTgt spid="8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13"/>
                                        </p:tgtEl>
                                        <p:attrNameLst>
                                          <p:attrName>style.visibility</p:attrName>
                                        </p:attrNameLst>
                                      </p:cBhvr>
                                      <p:to>
                                        <p:strVal val="visible"/>
                                      </p:to>
                                    </p:set>
                                    <p:animEffect transition="in" filter="fade">
                                      <p:cBhvr>
                                        <p:cTn id="147"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animBg="1"/>
      <p:bldP spid="41" grpId="0" animBg="1"/>
      <p:bldP spid="42" grpId="0" animBg="1"/>
      <p:bldP spid="38" grpId="0" animBg="1"/>
      <p:bldP spid="43" grpId="0"/>
      <p:bldP spid="47" grpId="0"/>
      <p:bldP spid="51" grpId="0"/>
      <p:bldP spid="55" grpId="0"/>
      <p:bldP spid="61" grpId="0"/>
      <p:bldP spid="70" grpId="0"/>
      <p:bldP spid="71" grpId="0" animBg="1"/>
      <p:bldP spid="4113" grpId="0"/>
      <p:bldP spid="34" grpId="0" animBg="1"/>
      <p:bldP spid="52" grpId="0" animBg="1"/>
      <p:bldP spid="44"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85350" y="-32385"/>
            <a:ext cx="8229600" cy="914400"/>
          </a:xfrm>
        </p:spPr>
        <p:txBody>
          <a:bodyPr>
            <a:normAutofit/>
          </a:bodyPr>
          <a:lstStyle/>
          <a:p>
            <a:r>
              <a:rPr lang="en-US" sz="3200" dirty="0"/>
              <a:t>State Transition</a:t>
            </a:r>
            <a:endParaRPr lang="uk-UA" sz="3200" dirty="0"/>
          </a:p>
        </p:txBody>
      </p:sp>
      <p:graphicFrame>
        <p:nvGraphicFramePr>
          <p:cNvPr id="2" name="Table 1"/>
          <p:cNvGraphicFramePr>
            <a:graphicFrameLocks noGrp="1"/>
          </p:cNvGraphicFramePr>
          <p:nvPr>
            <p:extLst>
              <p:ext uri="{D42A27DB-BD31-4B8C-83A1-F6EECF244321}">
                <p14:modId xmlns:p14="http://schemas.microsoft.com/office/powerpoint/2010/main" val="1185675158"/>
              </p:ext>
            </p:extLst>
          </p:nvPr>
        </p:nvGraphicFramePr>
        <p:xfrm>
          <a:off x="304800" y="762000"/>
          <a:ext cx="8610600" cy="5186680"/>
        </p:xfrm>
        <a:graphic>
          <a:graphicData uri="http://schemas.openxmlformats.org/drawingml/2006/table">
            <a:tbl>
              <a:tblPr firstRow="1" bandRow="1">
                <a:tableStyleId>{F5AB1C69-6EDB-4FF4-983F-18BD219EF322}</a:tableStyleId>
              </a:tblPr>
              <a:tblGrid>
                <a:gridCol w="4305300"/>
                <a:gridCol w="4305300"/>
              </a:tblGrid>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Test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Objective</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1. Verify that User gets Positive delivered report after the message has been delivered to recipient.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gets Positive delivered report after the message has been successful delivered to recipient (text message was entered, phone number was added and ‘Send’ button was clicked).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2. Verify that message is stored on server 12 hours, after has NOT been delivered to recipient.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message is stored on server 12 hours if it has NOT been delivered to recipient.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3. Verify that User gets Positive delivered report after the message has been stored on server and has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gets Positive delivered report after the message has been stored on server and has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4. Verify that User gets Negative delivered report after the message has been stored on server and has NOT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gets Negative delivered report after the message has been stored on server and has NOT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5. Verify that User can re-send message again, after getting Negative delivered report.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can re-send message again, after getting Negative delivered report.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6. Verify that User enters valid phone number into ‘Phone Number’ field.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enters valid phone number into ‘Phone Number’ field.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4"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8</a:t>
            </a:fld>
            <a:endParaRPr lang="uk-UA"/>
          </a:p>
        </p:txBody>
      </p:sp>
    </p:spTree>
    <p:extLst>
      <p:ext uri="{BB962C8B-B14F-4D97-AF65-F5344CB8AC3E}">
        <p14:creationId xmlns:p14="http://schemas.microsoft.com/office/powerpoint/2010/main" val="3955223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217347" y="-228600"/>
            <a:ext cx="8229600" cy="1175385"/>
          </a:xfrm>
        </p:spPr>
        <p:txBody>
          <a:bodyPr>
            <a:normAutofit/>
          </a:bodyPr>
          <a:lstStyle/>
          <a:p>
            <a:r>
              <a:rPr lang="en-US" sz="3200" dirty="0"/>
              <a:t>State </a:t>
            </a:r>
            <a:r>
              <a:rPr lang="en-US" sz="3200" dirty="0" smtClean="0"/>
              <a:t>Transition</a:t>
            </a:r>
            <a:endParaRPr lang="uk-UA" sz="3200" dirty="0"/>
          </a:p>
        </p:txBody>
      </p:sp>
      <p:sp>
        <p:nvSpPr>
          <p:cNvPr id="58" name="Title 3"/>
          <p:cNvSpPr txBox="1">
            <a:spLocks/>
          </p:cNvSpPr>
          <p:nvPr/>
        </p:nvSpPr>
        <p:spPr>
          <a:xfrm>
            <a:off x="391708" y="1447800"/>
            <a:ext cx="8229600" cy="3276600"/>
          </a:xfrm>
          <a:prstGeom prst="rect">
            <a:avLst/>
          </a:prstGeom>
        </p:spPr>
        <p:txBody>
          <a:bodyPr vert="horz" lIns="91440" tIns="45720" rIns="91440" bIns="45720" rtlCol="0" anchor="ctr">
            <a:normAutofit fontScale="97500" lnSpcReduction="10000"/>
          </a:bodyPr>
          <a:lstStyle>
            <a:lvl1pPr algn="l" defTabSz="0" rtl="0" eaLnBrk="1" latinLnBrk="0" hangingPunct="1">
              <a:spcBef>
                <a:spcPct val="0"/>
              </a:spcBef>
              <a:buNone/>
              <a:defRPr lang="en-US" sz="4000" b="0" kern="1200" baseline="0">
                <a:solidFill>
                  <a:srgbClr val="017EB8"/>
                </a:solidFill>
                <a:latin typeface="Segoe UI" panose="020B0502040204020203" pitchFamily="34" charset="0"/>
                <a:ea typeface="Segoe UI" pitchFamily="34" charset="0"/>
                <a:cs typeface="Segoe UI" pitchFamily="34" charset="0"/>
              </a:defRPr>
            </a:lvl1pPr>
          </a:lstStyle>
          <a:p>
            <a:pPr algn="ctr"/>
            <a:r>
              <a:rPr lang="en-US" sz="2800" dirty="0" smtClean="0">
                <a:solidFill>
                  <a:schemeClr val="tx1"/>
                </a:solidFill>
              </a:rPr>
              <a:t>Other Flows:</a:t>
            </a:r>
            <a:endParaRPr lang="en-US" sz="2800" dirty="0">
              <a:solidFill>
                <a:schemeClr val="tx1"/>
              </a:solidFill>
            </a:endParaRPr>
          </a:p>
          <a:p>
            <a:r>
              <a:rPr lang="en-US" sz="2800" dirty="0" smtClean="0">
                <a:solidFill>
                  <a:schemeClr val="tx1"/>
                </a:solidFill>
              </a:rPr>
              <a:t> </a:t>
            </a:r>
          </a:p>
          <a:p>
            <a:pPr algn="just"/>
            <a:r>
              <a:rPr lang="en-US" sz="2800" dirty="0" smtClean="0">
                <a:solidFill>
                  <a:schemeClr val="tx1"/>
                </a:solidFill>
              </a:rPr>
              <a:t>-  The message is not sent due to not enough money on the account</a:t>
            </a:r>
          </a:p>
          <a:p>
            <a:pPr algn="just"/>
            <a:r>
              <a:rPr lang="en-US" sz="2800" dirty="0" smtClean="0">
                <a:solidFill>
                  <a:schemeClr val="tx1"/>
                </a:solidFill>
              </a:rPr>
              <a:t>-  The user will send the message when he is out of network coverage</a:t>
            </a:r>
          </a:p>
          <a:p>
            <a:pPr algn="just"/>
            <a:r>
              <a:rPr lang="en-US" sz="2800" dirty="0" smtClean="0">
                <a:solidFill>
                  <a:schemeClr val="tx1"/>
                </a:solidFill>
              </a:rPr>
              <a:t>- The cell phone is turned off during message creation, because of low charge </a:t>
            </a:r>
            <a:endParaRPr lang="en-US" sz="2800" dirty="0">
              <a:solidFill>
                <a:schemeClr val="tx1"/>
              </a:solidFill>
            </a:endParaRPr>
          </a:p>
        </p:txBody>
      </p:sp>
    </p:spTree>
    <p:extLst>
      <p:ext uri="{BB962C8B-B14F-4D97-AF65-F5344CB8AC3E}">
        <p14:creationId xmlns:p14="http://schemas.microsoft.com/office/powerpoint/2010/main" val="3070748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215517</TotalTime>
  <Words>1459</Words>
  <Application>Microsoft Office PowerPoint</Application>
  <PresentationFormat>Экран (4:3)</PresentationFormat>
  <Paragraphs>396</Paragraphs>
  <Slides>10</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Презентация PowerPoint</vt:lpstr>
      <vt:lpstr>Презентация PowerPoint</vt:lpstr>
      <vt:lpstr>Equivalence Partitioning</vt:lpstr>
      <vt:lpstr>Boundary Values Analysis</vt:lpstr>
      <vt:lpstr>Decision Tables</vt:lpstr>
      <vt:lpstr>Decision Tables</vt:lpstr>
      <vt:lpstr>State Transition</vt:lpstr>
      <vt:lpstr>State Transition</vt:lpstr>
      <vt:lpstr>State Transition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Mike</cp:lastModifiedBy>
  <cp:revision>206</cp:revision>
  <cp:lastPrinted>2014-01-08T21:58:06Z</cp:lastPrinted>
  <dcterms:created xsi:type="dcterms:W3CDTF">2011-09-23T10:13:30Z</dcterms:created>
  <dcterms:modified xsi:type="dcterms:W3CDTF">2016-02-06T09:52:52Z</dcterms:modified>
</cp:coreProperties>
</file>