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8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65D349-3F6D-4D8F-AA66-F843AA8F1CEA}" type="datetimeFigureOut">
              <a:rPr lang="uk-UA" smtClean="0"/>
              <a:t>03.03.2016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6435DE-045C-40E1-BF98-3DAE67B9E84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54031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435DE-045C-40E1-BF98-3DAE67B9E840}" type="slidenum">
              <a:rPr lang="uk-UA" smtClean="0"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7703988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76899-9A18-4837-BF76-9DB1719CAB27}" type="datetimeFigureOut">
              <a:rPr lang="uk-UA" smtClean="0"/>
              <a:t>03.03.2016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1230-1D3D-4047-82F1-085A3AE489D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16078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76899-9A18-4837-BF76-9DB1719CAB27}" type="datetimeFigureOut">
              <a:rPr lang="uk-UA" smtClean="0"/>
              <a:t>03.03.2016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1230-1D3D-4047-82F1-085A3AE489D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91664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76899-9A18-4837-BF76-9DB1719CAB27}" type="datetimeFigureOut">
              <a:rPr lang="uk-UA" smtClean="0"/>
              <a:t>03.03.2016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1230-1D3D-4047-82F1-085A3AE489D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00224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76899-9A18-4837-BF76-9DB1719CAB27}" type="datetimeFigureOut">
              <a:rPr lang="uk-UA" smtClean="0"/>
              <a:t>03.03.2016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1230-1D3D-4047-82F1-085A3AE489D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71854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76899-9A18-4837-BF76-9DB1719CAB27}" type="datetimeFigureOut">
              <a:rPr lang="uk-UA" smtClean="0"/>
              <a:t>03.03.2016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1230-1D3D-4047-82F1-085A3AE489D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56476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76899-9A18-4837-BF76-9DB1719CAB27}" type="datetimeFigureOut">
              <a:rPr lang="uk-UA" smtClean="0"/>
              <a:t>03.03.2016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1230-1D3D-4047-82F1-085A3AE489D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79488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76899-9A18-4837-BF76-9DB1719CAB27}" type="datetimeFigureOut">
              <a:rPr lang="uk-UA" smtClean="0"/>
              <a:t>03.03.2016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1230-1D3D-4047-82F1-085A3AE489D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92209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76899-9A18-4837-BF76-9DB1719CAB27}" type="datetimeFigureOut">
              <a:rPr lang="uk-UA" smtClean="0"/>
              <a:t>03.03.2016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1230-1D3D-4047-82F1-085A3AE489D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773453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76899-9A18-4837-BF76-9DB1719CAB27}" type="datetimeFigureOut">
              <a:rPr lang="uk-UA" smtClean="0"/>
              <a:t>03.03.2016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1230-1D3D-4047-82F1-085A3AE489D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67178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76899-9A18-4837-BF76-9DB1719CAB27}" type="datetimeFigureOut">
              <a:rPr lang="uk-UA" smtClean="0"/>
              <a:t>03.03.2016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1230-1D3D-4047-82F1-085A3AE489D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60461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76899-9A18-4837-BF76-9DB1719CAB27}" type="datetimeFigureOut">
              <a:rPr lang="uk-UA" smtClean="0"/>
              <a:t>03.03.2016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1230-1D3D-4047-82F1-085A3AE489D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46013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676899-9A18-4837-BF76-9DB1719CAB27}" type="datetimeFigureOut">
              <a:rPr lang="uk-UA" smtClean="0"/>
              <a:t>03.03.2016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881230-1D3D-4047-82F1-085A3AE489D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73340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Объект 9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082444034"/>
              </p:ext>
            </p:extLst>
          </p:nvPr>
        </p:nvGraphicFramePr>
        <p:xfrm>
          <a:off x="662474" y="222631"/>
          <a:ext cx="3410822" cy="26988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1053"/>
                <a:gridCol w="1126867"/>
                <a:gridCol w="1322902"/>
              </a:tblGrid>
              <a:tr h="312039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Owners</a:t>
                      </a:r>
                      <a:endParaRPr lang="uk-UA" sz="16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79194" marR="79194" marT="39597" marB="39597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uk-UA" sz="1300" dirty="0"/>
                    </a:p>
                  </a:txBody>
                  <a:tcPr marL="67232" marR="67232" marT="33616" marB="33616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uk-UA" sz="1300" dirty="0"/>
                    </a:p>
                  </a:txBody>
                  <a:tcPr marL="67232" marR="67232" marT="33616" marB="33616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06575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Owner_ID</a:t>
                      </a:r>
                      <a:endParaRPr lang="uk-UA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9194" marR="79194" marT="39597" marB="39597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FirstName</a:t>
                      </a:r>
                      <a:endParaRPr lang="uk-UA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9194" marR="79194" marT="39597" marB="39597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LastName</a:t>
                      </a:r>
                      <a:endParaRPr lang="uk-UA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9194" marR="79194" marT="39597" marB="39597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5075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dirty="0" smtClean="0">
                          <a:latin typeface="+mn-lt"/>
                        </a:rPr>
                        <a:t>1</a:t>
                      </a:r>
                      <a:endParaRPr lang="uk-UA" sz="1400" dirty="0">
                        <a:latin typeface="+mn-lt"/>
                      </a:endParaRPr>
                    </a:p>
                  </a:txBody>
                  <a:tcPr marL="79194" marR="79194" marT="39597" marB="39597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dirty="0" err="1" smtClean="0">
                          <a:latin typeface="+mn-lt"/>
                        </a:rPr>
                        <a:t>Olesia</a:t>
                      </a:r>
                      <a:endParaRPr lang="uk-UA" sz="1400" dirty="0">
                        <a:latin typeface="+mn-lt"/>
                      </a:endParaRPr>
                    </a:p>
                  </a:txBody>
                  <a:tcPr marL="79194" marR="79194" marT="39597" marB="39597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>
                          <a:latin typeface="+mn-lt"/>
                        </a:rPr>
                        <a:t>Ivanauskaite</a:t>
                      </a:r>
                      <a:endParaRPr lang="uk-UA" sz="1400" dirty="0" smtClean="0">
                        <a:latin typeface="+mn-lt"/>
                      </a:endParaRPr>
                    </a:p>
                  </a:txBody>
                  <a:tcPr marL="79194" marR="79194" marT="39597" marB="39597"/>
                </a:tc>
              </a:tr>
              <a:tr h="32657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dirty="0" smtClean="0">
                          <a:latin typeface="+mn-lt"/>
                        </a:rPr>
                        <a:t>2</a:t>
                      </a:r>
                      <a:endParaRPr lang="uk-UA" sz="1400" dirty="0">
                        <a:latin typeface="+mn-lt"/>
                      </a:endParaRPr>
                    </a:p>
                  </a:txBody>
                  <a:tcPr marL="79194" marR="79194" marT="39597" marB="39597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dirty="0" err="1" smtClean="0">
                          <a:latin typeface="+mn-lt"/>
                        </a:rPr>
                        <a:t>Nazar</a:t>
                      </a:r>
                      <a:endParaRPr lang="uk-UA" sz="1400" dirty="0">
                        <a:latin typeface="+mn-lt"/>
                      </a:endParaRPr>
                    </a:p>
                  </a:txBody>
                  <a:tcPr marL="79194" marR="79194" marT="39597" marB="39597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dirty="0" err="1" smtClean="0">
                          <a:latin typeface="+mn-lt"/>
                        </a:rPr>
                        <a:t>Ivantsiv</a:t>
                      </a:r>
                      <a:endParaRPr lang="uk-UA" sz="1400" dirty="0">
                        <a:latin typeface="+mn-lt"/>
                      </a:endParaRPr>
                    </a:p>
                  </a:txBody>
                  <a:tcPr marL="79194" marR="79194" marT="39597" marB="39597"/>
                </a:tc>
              </a:tr>
              <a:tr h="34523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dirty="0" smtClean="0">
                          <a:latin typeface="+mn-lt"/>
                        </a:rPr>
                        <a:t>3</a:t>
                      </a:r>
                      <a:endParaRPr lang="uk-UA" sz="1400" dirty="0">
                        <a:latin typeface="+mn-lt"/>
                      </a:endParaRPr>
                    </a:p>
                  </a:txBody>
                  <a:tcPr marL="79194" marR="79194" marT="39597" marB="39597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dirty="0" err="1" smtClean="0">
                          <a:latin typeface="+mn-lt"/>
                        </a:rPr>
                        <a:t>Mariia</a:t>
                      </a:r>
                      <a:r>
                        <a:rPr lang="en-US" sz="1400" dirty="0" smtClean="0">
                          <a:latin typeface="+mn-lt"/>
                        </a:rPr>
                        <a:t> </a:t>
                      </a:r>
                      <a:endParaRPr lang="uk-UA" sz="1400" dirty="0">
                        <a:latin typeface="+mn-lt"/>
                      </a:endParaRPr>
                    </a:p>
                  </a:txBody>
                  <a:tcPr marL="79194" marR="79194" marT="39597" marB="39597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dirty="0" err="1" smtClean="0">
                          <a:latin typeface="+mn-lt"/>
                        </a:rPr>
                        <a:t>Kryzhalko</a:t>
                      </a:r>
                      <a:endParaRPr lang="uk-UA" sz="1400" dirty="0">
                        <a:latin typeface="+mn-lt"/>
                      </a:endParaRPr>
                    </a:p>
                  </a:txBody>
                  <a:tcPr marL="79194" marR="79194" marT="39597" marB="39597"/>
                </a:tc>
              </a:tr>
              <a:tr h="34523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dirty="0" smtClean="0">
                          <a:latin typeface="+mn-lt"/>
                        </a:rPr>
                        <a:t>4</a:t>
                      </a:r>
                      <a:endParaRPr lang="uk-UA" sz="1400" dirty="0">
                        <a:latin typeface="+mn-lt"/>
                      </a:endParaRPr>
                    </a:p>
                  </a:txBody>
                  <a:tcPr marL="79194" marR="79194" marT="39597" marB="39597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dirty="0" err="1" smtClean="0">
                          <a:latin typeface="+mn-lt"/>
                        </a:rPr>
                        <a:t>Nataliia</a:t>
                      </a:r>
                      <a:endParaRPr lang="uk-UA" sz="1400" dirty="0">
                        <a:latin typeface="+mn-lt"/>
                      </a:endParaRPr>
                    </a:p>
                  </a:txBody>
                  <a:tcPr marL="79194" marR="79194" marT="39597" marB="39597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>
                          <a:latin typeface="+mn-lt"/>
                        </a:rPr>
                        <a:t>Sheludiakova</a:t>
                      </a:r>
                      <a:endParaRPr lang="uk-UA" sz="1400" dirty="0" smtClean="0">
                        <a:latin typeface="+mn-lt"/>
                      </a:endParaRPr>
                    </a:p>
                  </a:txBody>
                  <a:tcPr marL="79194" marR="79194" marT="39597" marB="39597"/>
                </a:tc>
              </a:tr>
              <a:tr h="34686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dirty="0" smtClean="0">
                          <a:latin typeface="+mn-lt"/>
                        </a:rPr>
                        <a:t>5</a:t>
                      </a:r>
                      <a:endParaRPr lang="uk-UA" sz="1400" dirty="0">
                        <a:latin typeface="+mn-lt"/>
                      </a:endParaRPr>
                    </a:p>
                  </a:txBody>
                  <a:tcPr marL="79194" marR="79194" marT="39597" marB="39597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dirty="0" err="1" smtClean="0">
                          <a:latin typeface="+mn-lt"/>
                        </a:rPr>
                        <a:t>Taras</a:t>
                      </a:r>
                      <a:endParaRPr lang="uk-UA" sz="1400" dirty="0">
                        <a:latin typeface="+mn-lt"/>
                      </a:endParaRPr>
                    </a:p>
                  </a:txBody>
                  <a:tcPr marL="79194" marR="79194" marT="39597" marB="39597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dirty="0" err="1" smtClean="0">
                          <a:latin typeface="+mn-lt"/>
                        </a:rPr>
                        <a:t>Travinskyi</a:t>
                      </a:r>
                      <a:endParaRPr lang="uk-UA" sz="1400" dirty="0">
                        <a:latin typeface="+mn-lt"/>
                      </a:endParaRPr>
                    </a:p>
                  </a:txBody>
                  <a:tcPr marL="79194" marR="79194" marT="39597" marB="39597"/>
                </a:tc>
              </a:tr>
              <a:tr h="35456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dirty="0" smtClean="0">
                          <a:latin typeface="+mn-lt"/>
                        </a:rPr>
                        <a:t>6</a:t>
                      </a:r>
                      <a:endParaRPr lang="uk-UA" sz="1400" dirty="0">
                        <a:latin typeface="+mn-lt"/>
                      </a:endParaRPr>
                    </a:p>
                  </a:txBody>
                  <a:tcPr marL="79194" marR="79194" marT="39597" marB="39597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dirty="0" err="1" smtClean="0">
                          <a:latin typeface="+mn-lt"/>
                        </a:rPr>
                        <a:t>Andrii</a:t>
                      </a:r>
                      <a:endParaRPr lang="uk-UA" sz="1400" dirty="0">
                        <a:latin typeface="+mn-lt"/>
                      </a:endParaRPr>
                    </a:p>
                  </a:txBody>
                  <a:tcPr marL="79194" marR="79194" marT="39597" marB="39597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>
                          <a:latin typeface="+mn-lt"/>
                        </a:rPr>
                        <a:t>Artysh</a:t>
                      </a:r>
                      <a:endParaRPr lang="uk-UA" sz="1400" dirty="0" smtClean="0">
                        <a:latin typeface="+mn-lt"/>
                      </a:endParaRPr>
                    </a:p>
                  </a:txBody>
                  <a:tcPr marL="79194" marR="79194" marT="39597" marB="39597"/>
                </a:tc>
              </a:tr>
            </a:tbl>
          </a:graphicData>
        </a:graphic>
      </p:graphicFrame>
      <p:graphicFrame>
        <p:nvGraphicFramePr>
          <p:cNvPr id="11" name="Таблица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2603584"/>
              </p:ext>
            </p:extLst>
          </p:nvPr>
        </p:nvGraphicFramePr>
        <p:xfrm>
          <a:off x="1054361" y="3107844"/>
          <a:ext cx="7539134" cy="34537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752"/>
                <a:gridCol w="1021748"/>
                <a:gridCol w="1278294"/>
                <a:gridCol w="755780"/>
                <a:gridCol w="914400"/>
                <a:gridCol w="1436914"/>
                <a:gridCol w="783771"/>
                <a:gridCol w="662475"/>
              </a:tblGrid>
              <a:tr h="327593">
                <a:tc gridSpan="8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n-lt"/>
                        </a:rPr>
                        <a:t>Cars</a:t>
                      </a:r>
                      <a:endParaRPr lang="uk-UA" sz="160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80777" marR="80777" marT="40387" marB="40387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uk-UA" sz="1100" dirty="0" smtClean="0">
                        <a:latin typeface="+mn-lt"/>
                      </a:endParaRPr>
                    </a:p>
                  </a:txBody>
                  <a:tcPr marL="80777" marR="80777" marT="40387" marB="40387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uk-UA" sz="1100" dirty="0" smtClean="0">
                        <a:latin typeface="+mn-lt"/>
                      </a:endParaRPr>
                    </a:p>
                  </a:txBody>
                  <a:tcPr marL="80777" marR="80777" marT="40387" marB="40387">
                    <a:noFill/>
                  </a:tcPr>
                </a:tc>
              </a:tr>
              <a:tr h="32759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>
                          <a:latin typeface="+mn-lt"/>
                        </a:rPr>
                        <a:t>Car_ID</a:t>
                      </a:r>
                      <a:endParaRPr lang="uk-UA" sz="1400" dirty="0" smtClean="0">
                        <a:latin typeface="+mn-lt"/>
                      </a:endParaRPr>
                    </a:p>
                  </a:txBody>
                  <a:tcPr marL="80777" marR="80777" marT="40387" marB="40387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n-lt"/>
                        </a:rPr>
                        <a:t>Brand</a:t>
                      </a:r>
                      <a:endParaRPr lang="uk-UA" sz="1400" dirty="0">
                        <a:latin typeface="+mn-lt"/>
                      </a:endParaRPr>
                    </a:p>
                  </a:txBody>
                  <a:tcPr marL="80777" marR="80777" marT="40387" marB="40387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n-lt"/>
                        </a:rPr>
                        <a:t>Model</a:t>
                      </a:r>
                      <a:endParaRPr lang="uk-UA" sz="1400" dirty="0">
                        <a:latin typeface="+mn-lt"/>
                      </a:endParaRPr>
                    </a:p>
                  </a:txBody>
                  <a:tcPr marL="80777" marR="80777" marT="40387" marB="40387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n-lt"/>
                        </a:rPr>
                        <a:t>Color</a:t>
                      </a:r>
                      <a:endParaRPr lang="uk-UA" sz="1400" dirty="0">
                        <a:latin typeface="+mn-lt"/>
                      </a:endParaRPr>
                    </a:p>
                  </a:txBody>
                  <a:tcPr marL="80777" marR="80777" marT="40387" marB="40387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n-lt"/>
                        </a:rPr>
                        <a:t>Owner</a:t>
                      </a:r>
                      <a:endParaRPr lang="uk-UA" sz="1400" dirty="0">
                        <a:latin typeface="+mn-lt"/>
                      </a:endParaRPr>
                    </a:p>
                  </a:txBody>
                  <a:tcPr marL="80777" marR="80777" marT="40387" marB="40387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+mn-lt"/>
                        </a:rPr>
                        <a:t>RegisterNumber</a:t>
                      </a:r>
                      <a:endParaRPr lang="uk-UA" sz="1400" dirty="0">
                        <a:latin typeface="+mn-lt"/>
                      </a:endParaRPr>
                    </a:p>
                  </a:txBody>
                  <a:tcPr marL="78697" marR="78697" marT="39348" marB="39348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n-lt"/>
                        </a:rPr>
                        <a:t>Year</a:t>
                      </a:r>
                      <a:endParaRPr lang="uk-UA" sz="1400" dirty="0">
                        <a:latin typeface="+mn-lt"/>
                      </a:endParaRPr>
                    </a:p>
                  </a:txBody>
                  <a:tcPr marL="78697" marR="78697" marT="39348" marB="39348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+mn-lt"/>
                        </a:rPr>
                        <a:t>City</a:t>
                      </a:r>
                      <a:endParaRPr lang="uk-UA" sz="1400" dirty="0" smtClean="0">
                        <a:latin typeface="+mn-lt"/>
                      </a:endParaRPr>
                    </a:p>
                    <a:p>
                      <a:endParaRPr lang="uk-UA" sz="1400" dirty="0">
                        <a:latin typeface="+mn-lt"/>
                      </a:endParaRPr>
                    </a:p>
                  </a:txBody>
                  <a:tcPr marL="78697" marR="78697" marT="39348" marB="39348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27593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n-lt"/>
                        </a:rPr>
                        <a:t>1</a:t>
                      </a:r>
                      <a:endParaRPr lang="uk-UA" sz="1400" dirty="0">
                        <a:latin typeface="+mn-lt"/>
                      </a:endParaRPr>
                    </a:p>
                  </a:txBody>
                  <a:tcPr marL="80777" marR="80777" marT="40387" marB="40387"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Toyota</a:t>
                      </a:r>
                      <a:endParaRPr lang="uk-UA" sz="1400" dirty="0">
                        <a:latin typeface="+mn-lt"/>
                      </a:endParaRPr>
                    </a:p>
                  </a:txBody>
                  <a:tcPr marL="80777" marR="80777" marT="40387" marB="40387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RAV4</a:t>
                      </a:r>
                      <a:endParaRPr lang="uk-UA" sz="1400" dirty="0" smtClean="0">
                        <a:latin typeface="+mn-lt"/>
                      </a:endParaRPr>
                    </a:p>
                  </a:txBody>
                  <a:tcPr marL="80777" marR="80777" marT="40387" marB="40387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n-lt"/>
                        </a:rPr>
                        <a:t>white</a:t>
                      </a:r>
                      <a:endParaRPr lang="uk-UA" sz="1400" dirty="0">
                        <a:latin typeface="+mn-lt"/>
                      </a:endParaRPr>
                    </a:p>
                  </a:txBody>
                  <a:tcPr marL="80777" marR="80777" marT="40387" marB="40387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n-lt"/>
                        </a:rPr>
                        <a:t>4</a:t>
                      </a:r>
                      <a:endParaRPr lang="uk-UA" sz="1400" dirty="0">
                        <a:latin typeface="+mn-lt"/>
                      </a:endParaRPr>
                    </a:p>
                  </a:txBody>
                  <a:tcPr marL="80777" marR="80777" marT="40387" marB="40387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n-lt"/>
                        </a:rPr>
                        <a:t>AB1215AT</a:t>
                      </a:r>
                      <a:endParaRPr lang="uk-UA" sz="1400" dirty="0">
                        <a:latin typeface="+mn-lt"/>
                      </a:endParaRPr>
                    </a:p>
                  </a:txBody>
                  <a:tcPr marL="78697" marR="78697" marT="39348" marB="39348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n-lt"/>
                        </a:rPr>
                        <a:t>2014</a:t>
                      </a:r>
                      <a:endParaRPr lang="uk-UA" sz="1400" dirty="0">
                        <a:latin typeface="+mn-lt"/>
                      </a:endParaRPr>
                    </a:p>
                  </a:txBody>
                  <a:tcPr marL="78697" marR="78697" marT="39348" marB="39348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n-lt"/>
                        </a:rPr>
                        <a:t>1</a:t>
                      </a:r>
                      <a:endParaRPr lang="uk-UA" sz="1400" dirty="0">
                        <a:latin typeface="+mn-lt"/>
                      </a:endParaRPr>
                    </a:p>
                  </a:txBody>
                  <a:tcPr marL="78697" marR="78697" marT="39348" marB="39348"/>
                </a:tc>
              </a:tr>
              <a:tr h="327593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n-lt"/>
                        </a:rPr>
                        <a:t>2</a:t>
                      </a:r>
                      <a:endParaRPr lang="uk-UA" sz="1400" dirty="0">
                        <a:latin typeface="+mn-lt"/>
                      </a:endParaRPr>
                    </a:p>
                  </a:txBody>
                  <a:tcPr marL="80777" marR="80777" marT="40387" marB="40387"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Nissan</a:t>
                      </a:r>
                      <a:endParaRPr lang="uk-UA" sz="1400" b="0" dirty="0">
                        <a:latin typeface="+mn-lt"/>
                      </a:endParaRPr>
                    </a:p>
                  </a:txBody>
                  <a:tcPr marL="80777" marR="80777" marT="40387" marB="40387"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X-Trail </a:t>
                      </a:r>
                      <a:endParaRPr lang="uk-UA" sz="1400" dirty="0">
                        <a:latin typeface="+mn-lt"/>
                      </a:endParaRPr>
                    </a:p>
                  </a:txBody>
                  <a:tcPr marL="80777" marR="80777" marT="40387" marB="40387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n-lt"/>
                        </a:rPr>
                        <a:t>black</a:t>
                      </a:r>
                      <a:endParaRPr lang="uk-UA" sz="1400" dirty="0">
                        <a:latin typeface="+mn-lt"/>
                      </a:endParaRPr>
                    </a:p>
                  </a:txBody>
                  <a:tcPr marL="80777" marR="80777" marT="40387" marB="40387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n-lt"/>
                        </a:rPr>
                        <a:t>5</a:t>
                      </a:r>
                      <a:endParaRPr lang="uk-UA" sz="1400" dirty="0">
                        <a:latin typeface="+mn-lt"/>
                      </a:endParaRPr>
                    </a:p>
                  </a:txBody>
                  <a:tcPr marL="80777" marR="80777" marT="40387" marB="40387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n-lt"/>
                        </a:rPr>
                        <a:t>AI3535XX</a:t>
                      </a:r>
                      <a:endParaRPr lang="uk-UA" sz="1400" dirty="0">
                        <a:latin typeface="+mn-lt"/>
                      </a:endParaRPr>
                    </a:p>
                  </a:txBody>
                  <a:tcPr marL="78697" marR="78697" marT="39348" marB="39348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n-lt"/>
                        </a:rPr>
                        <a:t>2008</a:t>
                      </a:r>
                      <a:endParaRPr lang="uk-UA" sz="1400" dirty="0">
                        <a:latin typeface="+mn-lt"/>
                      </a:endParaRPr>
                    </a:p>
                  </a:txBody>
                  <a:tcPr marL="78697" marR="78697" marT="39348" marB="39348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n-lt"/>
                        </a:rPr>
                        <a:t>3</a:t>
                      </a:r>
                      <a:endParaRPr lang="uk-UA" sz="1400" dirty="0">
                        <a:latin typeface="+mn-lt"/>
                      </a:endParaRPr>
                    </a:p>
                  </a:txBody>
                  <a:tcPr marL="78697" marR="78697" marT="39348" marB="39348"/>
                </a:tc>
              </a:tr>
              <a:tr h="327593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n-lt"/>
                        </a:rPr>
                        <a:t>3</a:t>
                      </a:r>
                      <a:endParaRPr lang="uk-UA" sz="1400" dirty="0">
                        <a:latin typeface="+mn-lt"/>
                      </a:endParaRPr>
                    </a:p>
                  </a:txBody>
                  <a:tcPr marL="80777" marR="80777" marT="40387" marB="40387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n-lt"/>
                        </a:rPr>
                        <a:t>Honda</a:t>
                      </a:r>
                      <a:endParaRPr lang="uk-UA" sz="1400" dirty="0">
                        <a:latin typeface="+mn-lt"/>
                      </a:endParaRPr>
                    </a:p>
                  </a:txBody>
                  <a:tcPr marL="80777" marR="80777" marT="40387" marB="40387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+mn-lt"/>
                        </a:rPr>
                        <a:t>Accord</a:t>
                      </a:r>
                      <a:endParaRPr lang="uk-UA" sz="1400" dirty="0" smtClean="0">
                        <a:latin typeface="+mn-lt"/>
                      </a:endParaRPr>
                    </a:p>
                  </a:txBody>
                  <a:tcPr marL="80777" marR="80777" marT="40387" marB="40387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n-lt"/>
                        </a:rPr>
                        <a:t>black</a:t>
                      </a:r>
                      <a:endParaRPr lang="uk-UA" sz="1400" dirty="0">
                        <a:latin typeface="+mn-lt"/>
                      </a:endParaRPr>
                    </a:p>
                  </a:txBody>
                  <a:tcPr marL="80777" marR="80777" marT="40387" marB="40387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n-lt"/>
                        </a:rPr>
                        <a:t>2</a:t>
                      </a:r>
                      <a:endParaRPr lang="uk-UA" sz="1400" dirty="0">
                        <a:latin typeface="+mn-lt"/>
                      </a:endParaRPr>
                    </a:p>
                  </a:txBody>
                  <a:tcPr marL="80777" marR="80777" marT="40387" marB="40387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n-lt"/>
                        </a:rPr>
                        <a:t>BA5999AA</a:t>
                      </a:r>
                      <a:endParaRPr lang="uk-UA" sz="1400" dirty="0">
                        <a:latin typeface="+mn-lt"/>
                      </a:endParaRPr>
                    </a:p>
                  </a:txBody>
                  <a:tcPr marL="78697" marR="78697" marT="39348" marB="39348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n-lt"/>
                        </a:rPr>
                        <a:t>2015</a:t>
                      </a:r>
                      <a:endParaRPr lang="uk-UA" sz="1400" dirty="0">
                        <a:latin typeface="+mn-lt"/>
                      </a:endParaRPr>
                    </a:p>
                  </a:txBody>
                  <a:tcPr marL="78697" marR="78697" marT="39348" marB="39348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n-lt"/>
                        </a:rPr>
                        <a:t>3</a:t>
                      </a:r>
                      <a:endParaRPr lang="uk-UA" sz="1400" dirty="0">
                        <a:latin typeface="+mn-lt"/>
                      </a:endParaRPr>
                    </a:p>
                  </a:txBody>
                  <a:tcPr marL="78697" marR="78697" marT="39348" marB="39348"/>
                </a:tc>
              </a:tr>
              <a:tr h="327593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latin typeface="+mn-lt"/>
                        </a:rPr>
                        <a:t>4</a:t>
                      </a:r>
                      <a:endParaRPr lang="uk-UA" sz="1400" b="0" dirty="0">
                        <a:latin typeface="+mn-lt"/>
                      </a:endParaRPr>
                    </a:p>
                  </a:txBody>
                  <a:tcPr marL="80777" marR="80777" marT="40387" marB="40387"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Nissan</a:t>
                      </a:r>
                      <a:endParaRPr lang="uk-UA" sz="1400" b="0" dirty="0">
                        <a:latin typeface="+mn-lt"/>
                      </a:endParaRPr>
                    </a:p>
                  </a:txBody>
                  <a:tcPr marL="80777" marR="80777" marT="40387" marB="40387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Qashqai</a:t>
                      </a:r>
                      <a:endParaRPr lang="uk-UA" sz="1400" b="0" dirty="0" smtClean="0">
                        <a:latin typeface="+mn-lt"/>
                      </a:endParaRPr>
                    </a:p>
                  </a:txBody>
                  <a:tcPr marL="80777" marR="80777" marT="40387" marB="40387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n-lt"/>
                        </a:rPr>
                        <a:t>red</a:t>
                      </a:r>
                      <a:endParaRPr lang="uk-UA" sz="1400" dirty="0">
                        <a:latin typeface="+mn-lt"/>
                      </a:endParaRPr>
                    </a:p>
                  </a:txBody>
                  <a:tcPr marL="80777" marR="80777" marT="40387" marB="40387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n-lt"/>
                        </a:rPr>
                        <a:t>3</a:t>
                      </a:r>
                      <a:endParaRPr lang="uk-UA" sz="1400" dirty="0">
                        <a:latin typeface="+mn-lt"/>
                      </a:endParaRPr>
                    </a:p>
                  </a:txBody>
                  <a:tcPr marL="80777" marR="80777" marT="40387" marB="40387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n-lt"/>
                        </a:rPr>
                        <a:t>BB7896TI</a:t>
                      </a:r>
                      <a:endParaRPr lang="uk-UA" sz="1400" dirty="0">
                        <a:latin typeface="+mn-lt"/>
                      </a:endParaRPr>
                    </a:p>
                  </a:txBody>
                  <a:tcPr marL="78697" marR="78697" marT="39348" marB="39348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n-lt"/>
                        </a:rPr>
                        <a:t>2010</a:t>
                      </a:r>
                      <a:endParaRPr lang="uk-UA" sz="1400" dirty="0">
                        <a:latin typeface="+mn-lt"/>
                      </a:endParaRPr>
                    </a:p>
                  </a:txBody>
                  <a:tcPr marL="78697" marR="78697" marT="39348" marB="39348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n-lt"/>
                        </a:rPr>
                        <a:t>2</a:t>
                      </a:r>
                      <a:endParaRPr lang="uk-UA" sz="1400" dirty="0">
                        <a:latin typeface="+mn-lt"/>
                      </a:endParaRPr>
                    </a:p>
                  </a:txBody>
                  <a:tcPr marL="78697" marR="78697" marT="39348" marB="39348"/>
                </a:tc>
              </a:tr>
              <a:tr h="327593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n-lt"/>
                        </a:rPr>
                        <a:t>5</a:t>
                      </a:r>
                      <a:endParaRPr lang="uk-UA" sz="1400" dirty="0">
                        <a:latin typeface="+mn-lt"/>
                      </a:endParaRPr>
                    </a:p>
                  </a:txBody>
                  <a:tcPr marL="80777" marR="80777" marT="40387" marB="40387"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Nissan</a:t>
                      </a:r>
                      <a:endParaRPr lang="uk-UA" sz="1400" b="0" dirty="0">
                        <a:latin typeface="+mn-lt"/>
                      </a:endParaRPr>
                    </a:p>
                  </a:txBody>
                  <a:tcPr marL="80777" marR="80777" marT="40387" marB="40387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n-lt"/>
                        </a:rPr>
                        <a:t>Juke</a:t>
                      </a:r>
                      <a:endParaRPr lang="uk-UA" sz="1400" dirty="0">
                        <a:latin typeface="+mn-lt"/>
                      </a:endParaRPr>
                    </a:p>
                  </a:txBody>
                  <a:tcPr marL="80777" marR="80777" marT="40387" marB="40387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n-lt"/>
                        </a:rPr>
                        <a:t>yellow</a:t>
                      </a:r>
                      <a:endParaRPr lang="uk-UA" sz="1400" dirty="0">
                        <a:latin typeface="+mn-lt"/>
                      </a:endParaRPr>
                    </a:p>
                  </a:txBody>
                  <a:tcPr marL="80777" marR="80777" marT="40387" marB="40387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n-lt"/>
                        </a:rPr>
                        <a:t>1</a:t>
                      </a:r>
                      <a:endParaRPr lang="uk-UA" sz="1400" dirty="0">
                        <a:latin typeface="+mn-lt"/>
                      </a:endParaRPr>
                    </a:p>
                  </a:txBody>
                  <a:tcPr marL="80777" marR="80777" marT="40387" marB="40387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n-lt"/>
                        </a:rPr>
                        <a:t>AM5544AA</a:t>
                      </a:r>
                      <a:endParaRPr lang="uk-UA" sz="1400" dirty="0">
                        <a:latin typeface="+mn-lt"/>
                      </a:endParaRPr>
                    </a:p>
                  </a:txBody>
                  <a:tcPr marL="78697" marR="78697" marT="39348" marB="39348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n-lt"/>
                        </a:rPr>
                        <a:t>2016</a:t>
                      </a:r>
                      <a:endParaRPr lang="uk-UA" sz="1400" dirty="0">
                        <a:latin typeface="+mn-lt"/>
                      </a:endParaRPr>
                    </a:p>
                  </a:txBody>
                  <a:tcPr marL="78697" marR="78697" marT="39348" marB="39348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n-lt"/>
                        </a:rPr>
                        <a:t>3</a:t>
                      </a:r>
                      <a:endParaRPr lang="uk-UA" sz="1400" dirty="0">
                        <a:latin typeface="+mn-lt"/>
                      </a:endParaRPr>
                    </a:p>
                  </a:txBody>
                  <a:tcPr marL="78697" marR="78697" marT="39348" marB="39348"/>
                </a:tc>
              </a:tr>
              <a:tr h="327593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n-lt"/>
                        </a:rPr>
                        <a:t>6</a:t>
                      </a:r>
                      <a:endParaRPr lang="uk-UA" sz="1400" dirty="0">
                        <a:latin typeface="+mn-lt"/>
                      </a:endParaRPr>
                    </a:p>
                  </a:txBody>
                  <a:tcPr marL="80777" marR="80777" marT="40387" marB="40387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BMW</a:t>
                      </a:r>
                      <a:endParaRPr lang="uk-UA" sz="1400" dirty="0">
                        <a:latin typeface="+mn-lt"/>
                      </a:endParaRPr>
                    </a:p>
                  </a:txBody>
                  <a:tcPr marL="80777" marR="80777" marT="40387" marB="40387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X5</a:t>
                      </a:r>
                      <a:endParaRPr lang="ru-RU" sz="14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777" marR="80777" marT="40387" marB="40387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n-lt"/>
                        </a:rPr>
                        <a:t>black</a:t>
                      </a:r>
                      <a:endParaRPr lang="uk-UA" sz="1400" dirty="0">
                        <a:latin typeface="+mn-lt"/>
                      </a:endParaRPr>
                    </a:p>
                  </a:txBody>
                  <a:tcPr marL="80777" marR="80777" marT="40387" marB="40387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+mn-lt"/>
                        </a:rPr>
                        <a:t>NULL</a:t>
                      </a:r>
                      <a:endParaRPr lang="uk-UA" sz="1400" dirty="0" smtClean="0">
                        <a:latin typeface="+mn-lt"/>
                      </a:endParaRPr>
                    </a:p>
                  </a:txBody>
                  <a:tcPr marL="80777" marR="80777" marT="40387" marB="40387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n-lt"/>
                        </a:rPr>
                        <a:t>TC7896AA</a:t>
                      </a:r>
                      <a:endParaRPr lang="uk-UA" sz="1400" dirty="0">
                        <a:latin typeface="+mn-lt"/>
                      </a:endParaRPr>
                    </a:p>
                  </a:txBody>
                  <a:tcPr marL="78697" marR="78697" marT="39348" marB="39348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n-lt"/>
                        </a:rPr>
                        <a:t>2010</a:t>
                      </a:r>
                      <a:endParaRPr lang="uk-UA" sz="1400" dirty="0">
                        <a:latin typeface="+mn-lt"/>
                      </a:endParaRPr>
                    </a:p>
                  </a:txBody>
                  <a:tcPr marL="78697" marR="78697" marT="39348" marB="39348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n-lt"/>
                        </a:rPr>
                        <a:t>1</a:t>
                      </a:r>
                      <a:endParaRPr lang="uk-UA" sz="1400" dirty="0">
                        <a:latin typeface="+mn-lt"/>
                      </a:endParaRPr>
                    </a:p>
                  </a:txBody>
                  <a:tcPr marL="78697" marR="78697" marT="39348" marB="39348"/>
                </a:tc>
              </a:tr>
              <a:tr h="327593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n-lt"/>
                        </a:rPr>
                        <a:t>7</a:t>
                      </a:r>
                      <a:endParaRPr lang="uk-UA" sz="1400" dirty="0">
                        <a:latin typeface="+mn-lt"/>
                      </a:endParaRPr>
                    </a:p>
                  </a:txBody>
                  <a:tcPr marL="80777" marR="80777" marT="40387" marB="40387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n-lt"/>
                        </a:rPr>
                        <a:t>Toyota</a:t>
                      </a:r>
                      <a:endParaRPr lang="uk-UA" sz="1400" dirty="0">
                        <a:latin typeface="+mn-lt"/>
                      </a:endParaRPr>
                    </a:p>
                  </a:txBody>
                  <a:tcPr marL="80777" marR="80777" marT="40387" marB="40387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n-lt"/>
                        </a:rPr>
                        <a:t>Camry</a:t>
                      </a:r>
                      <a:endParaRPr lang="uk-UA" sz="1400" dirty="0">
                        <a:latin typeface="+mn-lt"/>
                      </a:endParaRPr>
                    </a:p>
                  </a:txBody>
                  <a:tcPr marL="80777" marR="80777" marT="40387" marB="40387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n-lt"/>
                        </a:rPr>
                        <a:t>red</a:t>
                      </a:r>
                      <a:endParaRPr lang="uk-UA" sz="1400" dirty="0">
                        <a:latin typeface="+mn-lt"/>
                      </a:endParaRPr>
                    </a:p>
                  </a:txBody>
                  <a:tcPr marL="80777" marR="80777" marT="40387" marB="40387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n-lt"/>
                        </a:rPr>
                        <a:t>2</a:t>
                      </a:r>
                      <a:endParaRPr lang="uk-UA" sz="1400" dirty="0">
                        <a:latin typeface="+mn-lt"/>
                      </a:endParaRPr>
                    </a:p>
                  </a:txBody>
                  <a:tcPr marL="80777" marR="80777" marT="40387" marB="40387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n-lt"/>
                        </a:rPr>
                        <a:t>AA8654AA</a:t>
                      </a:r>
                      <a:endParaRPr lang="uk-UA" sz="1400" dirty="0">
                        <a:latin typeface="+mn-lt"/>
                      </a:endParaRPr>
                    </a:p>
                  </a:txBody>
                  <a:tcPr marL="78697" marR="78697" marT="39348" marB="39348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n-lt"/>
                        </a:rPr>
                        <a:t>2004</a:t>
                      </a:r>
                      <a:endParaRPr lang="uk-UA" sz="1400" dirty="0">
                        <a:latin typeface="+mn-lt"/>
                      </a:endParaRPr>
                    </a:p>
                  </a:txBody>
                  <a:tcPr marL="78697" marR="78697" marT="39348" marB="39348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n-lt"/>
                        </a:rPr>
                        <a:t>2</a:t>
                      </a:r>
                      <a:endParaRPr lang="uk-UA" sz="1400" dirty="0">
                        <a:latin typeface="+mn-lt"/>
                      </a:endParaRPr>
                    </a:p>
                  </a:txBody>
                  <a:tcPr marL="78697" marR="78697" marT="39348" marB="39348"/>
                </a:tc>
              </a:tr>
              <a:tr h="327593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n-lt"/>
                        </a:rPr>
                        <a:t>8</a:t>
                      </a:r>
                      <a:endParaRPr lang="uk-UA" sz="1400" dirty="0">
                        <a:latin typeface="+mn-lt"/>
                      </a:endParaRPr>
                    </a:p>
                  </a:txBody>
                  <a:tcPr marL="80777" marR="80777" marT="40387" marB="40387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n-lt"/>
                        </a:rPr>
                        <a:t>Mitsubishi</a:t>
                      </a:r>
                      <a:endParaRPr lang="uk-UA" sz="1400" dirty="0">
                        <a:latin typeface="+mn-lt"/>
                      </a:endParaRPr>
                    </a:p>
                  </a:txBody>
                  <a:tcPr marL="80777" marR="80777" marT="40387" marB="40387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n-lt"/>
                        </a:rPr>
                        <a:t>Outlander</a:t>
                      </a:r>
                      <a:endParaRPr lang="uk-UA" sz="1400" dirty="0">
                        <a:latin typeface="+mn-lt"/>
                      </a:endParaRPr>
                    </a:p>
                  </a:txBody>
                  <a:tcPr marL="80777" marR="80777" marT="40387" marB="40387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n-lt"/>
                        </a:rPr>
                        <a:t>blue</a:t>
                      </a:r>
                      <a:endParaRPr lang="uk-UA" sz="1400" dirty="0">
                        <a:latin typeface="+mn-lt"/>
                      </a:endParaRPr>
                    </a:p>
                  </a:txBody>
                  <a:tcPr marL="80777" marR="80777" marT="40387" marB="40387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n-lt"/>
                        </a:rPr>
                        <a:t>6</a:t>
                      </a:r>
                      <a:endParaRPr lang="uk-UA" sz="1400" dirty="0">
                        <a:latin typeface="+mn-lt"/>
                      </a:endParaRPr>
                    </a:p>
                  </a:txBody>
                  <a:tcPr marL="80777" marR="80777" marT="40387" marB="40387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n-lt"/>
                        </a:rPr>
                        <a:t>AC9933TT</a:t>
                      </a:r>
                      <a:endParaRPr lang="uk-UA" sz="1400" dirty="0">
                        <a:latin typeface="+mn-lt"/>
                      </a:endParaRPr>
                    </a:p>
                  </a:txBody>
                  <a:tcPr marL="78697" marR="78697" marT="39348" marB="39348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n-lt"/>
                        </a:rPr>
                        <a:t>2013</a:t>
                      </a:r>
                      <a:endParaRPr lang="uk-UA" sz="1400" dirty="0">
                        <a:latin typeface="+mn-lt"/>
                      </a:endParaRPr>
                    </a:p>
                  </a:txBody>
                  <a:tcPr marL="78697" marR="78697" marT="39348" marB="39348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n-lt"/>
                        </a:rPr>
                        <a:t>3</a:t>
                      </a:r>
                      <a:endParaRPr lang="uk-UA" sz="1400" dirty="0">
                        <a:latin typeface="+mn-lt"/>
                      </a:endParaRPr>
                    </a:p>
                  </a:txBody>
                  <a:tcPr marL="78697" marR="78697" marT="39348" marB="39348"/>
                </a:tc>
              </a:tr>
            </a:tbl>
          </a:graphicData>
        </a:graphic>
      </p:graphicFrame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2218765"/>
              </p:ext>
            </p:extLst>
          </p:nvPr>
        </p:nvGraphicFramePr>
        <p:xfrm>
          <a:off x="5430417" y="223283"/>
          <a:ext cx="2325190" cy="19961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9714"/>
                <a:gridCol w="1345476"/>
              </a:tblGrid>
              <a:tr h="32469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n-lt"/>
                        </a:rPr>
                        <a:t>Registration</a:t>
                      </a:r>
                      <a:endParaRPr lang="uk-UA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78697" marR="78697" marT="39348" marB="39348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</a:tr>
              <a:tr h="321289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+mn-lt"/>
                        </a:rPr>
                        <a:t>City_ID</a:t>
                      </a:r>
                      <a:endParaRPr lang="uk-UA" sz="1400" dirty="0">
                        <a:latin typeface="+mn-lt"/>
                      </a:endParaRPr>
                    </a:p>
                  </a:txBody>
                  <a:tcPr marL="78697" marR="78697" marT="39348" marB="39348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+mn-lt"/>
                        </a:rPr>
                        <a:t>RegisterCity</a:t>
                      </a:r>
                      <a:endParaRPr lang="uk-UA" sz="1400" dirty="0">
                        <a:latin typeface="+mn-lt"/>
                      </a:endParaRPr>
                    </a:p>
                  </a:txBody>
                  <a:tcPr marL="78697" marR="78697" marT="39348" marB="39348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4027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n-lt"/>
                        </a:rPr>
                        <a:t>1</a:t>
                      </a:r>
                      <a:endParaRPr lang="uk-UA" sz="1400" dirty="0">
                        <a:latin typeface="+mn-lt"/>
                      </a:endParaRPr>
                    </a:p>
                  </a:txBody>
                  <a:tcPr marL="78697" marR="78697" marT="39348" marB="39348"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+mn-lt"/>
                        </a:rPr>
                        <a:t>Kolomya</a:t>
                      </a:r>
                      <a:endParaRPr lang="uk-UA" sz="1400" dirty="0">
                        <a:latin typeface="+mn-lt"/>
                      </a:endParaRPr>
                    </a:p>
                  </a:txBody>
                  <a:tcPr marL="78697" marR="78697" marT="39348" marB="39348"/>
                </a:tc>
              </a:tr>
              <a:tr h="36733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n-lt"/>
                        </a:rPr>
                        <a:t>2</a:t>
                      </a:r>
                      <a:endParaRPr lang="uk-UA" sz="1400" dirty="0">
                        <a:latin typeface="+mn-lt"/>
                      </a:endParaRPr>
                    </a:p>
                  </a:txBody>
                  <a:tcPr marL="78697" marR="78697" marT="39348" marB="3934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>
                          <a:latin typeface="+mn-lt"/>
                        </a:rPr>
                        <a:t>Nadvirna</a:t>
                      </a:r>
                      <a:endParaRPr lang="uk-UA" sz="1400" dirty="0" smtClean="0">
                        <a:latin typeface="+mn-lt"/>
                      </a:endParaRPr>
                    </a:p>
                  </a:txBody>
                  <a:tcPr marL="78697" marR="78697" marT="39348" marB="39348"/>
                </a:tc>
              </a:tr>
              <a:tr h="321289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n-lt"/>
                        </a:rPr>
                        <a:t>3</a:t>
                      </a:r>
                      <a:endParaRPr lang="uk-UA" sz="1400" dirty="0">
                        <a:latin typeface="+mn-lt"/>
                      </a:endParaRPr>
                    </a:p>
                  </a:txBody>
                  <a:tcPr marL="78697" marR="78697" marT="39348" marB="3934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+mn-lt"/>
                        </a:rPr>
                        <a:t>Ivano-Frankivsk</a:t>
                      </a:r>
                      <a:endParaRPr lang="uk-UA" sz="1400" dirty="0" smtClean="0">
                        <a:latin typeface="+mn-lt"/>
                      </a:endParaRPr>
                    </a:p>
                  </a:txBody>
                  <a:tcPr marL="78697" marR="78697" marT="39348" marB="39348"/>
                </a:tc>
              </a:tr>
              <a:tr h="321289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n-lt"/>
                        </a:rPr>
                        <a:t>4</a:t>
                      </a:r>
                      <a:endParaRPr lang="uk-UA" sz="1400" dirty="0">
                        <a:latin typeface="+mn-lt"/>
                      </a:endParaRPr>
                    </a:p>
                  </a:txBody>
                  <a:tcPr marL="78697" marR="78697" marT="39348" marB="3934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+mn-lt"/>
                        </a:rPr>
                        <a:t>Kiev</a:t>
                      </a:r>
                      <a:endParaRPr lang="uk-UA" sz="1400" dirty="0" smtClean="0">
                        <a:latin typeface="+mn-lt"/>
                      </a:endParaRPr>
                    </a:p>
                  </a:txBody>
                  <a:tcPr marL="78697" marR="78697" marT="39348" marB="39348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3873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082351" y="214604"/>
            <a:ext cx="10702212" cy="631682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400" dirty="0" smtClean="0"/>
              <a:t>1. Show the list of car brands.</a:t>
            </a:r>
          </a:p>
          <a:p>
            <a:pPr marL="0" indent="0">
              <a:buNone/>
            </a:pPr>
            <a:r>
              <a:rPr lang="en-US" sz="1400" dirty="0" smtClean="0"/>
              <a:t>	</a:t>
            </a:r>
            <a:r>
              <a:rPr lang="en-US" sz="1400" i="1" dirty="0" smtClean="0">
                <a:solidFill>
                  <a:schemeClr val="accent1">
                    <a:lumMod val="50000"/>
                  </a:schemeClr>
                </a:solidFill>
              </a:rPr>
              <a:t>Select DISTINCT Brand From Cars</a:t>
            </a:r>
          </a:p>
          <a:p>
            <a:pPr marL="0" indent="0">
              <a:buNone/>
            </a:pPr>
            <a:r>
              <a:rPr lang="en-US" sz="1400" dirty="0" smtClean="0"/>
              <a:t>2. Show quantity of cars which were made after 2010.</a:t>
            </a:r>
          </a:p>
          <a:p>
            <a:pPr marL="0" indent="0">
              <a:buNone/>
            </a:pPr>
            <a:r>
              <a:rPr lang="en-US" sz="1400" dirty="0" smtClean="0"/>
              <a:t>	</a:t>
            </a:r>
            <a:r>
              <a:rPr lang="en-US" sz="1400" i="1" dirty="0" smtClean="0">
                <a:solidFill>
                  <a:schemeClr val="accent1">
                    <a:lumMod val="50000"/>
                  </a:schemeClr>
                </a:solidFill>
              </a:rPr>
              <a:t>Select COUNT (</a:t>
            </a:r>
            <a:r>
              <a:rPr lang="en-US" sz="1400" i="1" dirty="0" err="1" smtClean="0">
                <a:solidFill>
                  <a:schemeClr val="accent1">
                    <a:lumMod val="50000"/>
                  </a:schemeClr>
                </a:solidFill>
              </a:rPr>
              <a:t>Car_ID</a:t>
            </a:r>
            <a:r>
              <a:rPr lang="en-US" sz="1400" i="1" dirty="0" smtClean="0">
                <a:solidFill>
                  <a:schemeClr val="accent1">
                    <a:lumMod val="50000"/>
                  </a:schemeClr>
                </a:solidFill>
              </a:rPr>
              <a:t>)</a:t>
            </a:r>
          </a:p>
          <a:p>
            <a:pPr marL="0" indent="0">
              <a:buNone/>
            </a:pPr>
            <a:r>
              <a:rPr lang="en-US" sz="1400" i="1" dirty="0" smtClean="0">
                <a:solidFill>
                  <a:schemeClr val="accent1">
                    <a:lumMod val="50000"/>
                  </a:schemeClr>
                </a:solidFill>
              </a:rPr>
              <a:t>	From Cars</a:t>
            </a:r>
          </a:p>
          <a:p>
            <a:pPr marL="0" indent="0">
              <a:buNone/>
            </a:pPr>
            <a:r>
              <a:rPr lang="en-US" sz="1400" i="1" dirty="0" smtClean="0">
                <a:solidFill>
                  <a:schemeClr val="accent1">
                    <a:lumMod val="50000"/>
                  </a:schemeClr>
                </a:solidFill>
              </a:rPr>
              <a:t>	Where Year&gt;2010 </a:t>
            </a:r>
          </a:p>
          <a:p>
            <a:pPr marL="0" indent="0">
              <a:buNone/>
            </a:pPr>
            <a:r>
              <a:rPr lang="en-US" sz="1400" dirty="0" smtClean="0"/>
              <a:t>3. Show the list of first and last name of the owners who have Nissan. Result should be sorted by first name (use subquery).</a:t>
            </a:r>
          </a:p>
          <a:p>
            <a:pPr marL="0" indent="0">
              <a:buNone/>
            </a:pPr>
            <a:r>
              <a:rPr lang="en-US" sz="1400" dirty="0" smtClean="0"/>
              <a:t>	</a:t>
            </a:r>
            <a:r>
              <a:rPr lang="en-US" sz="1400" i="1" dirty="0" smtClean="0">
                <a:solidFill>
                  <a:schemeClr val="accent1">
                    <a:lumMod val="50000"/>
                  </a:schemeClr>
                </a:solidFill>
              </a:rPr>
              <a:t>Select </a:t>
            </a:r>
            <a:r>
              <a:rPr lang="en-US" sz="1400" i="1" dirty="0" err="1" smtClean="0">
                <a:solidFill>
                  <a:schemeClr val="accent1">
                    <a:lumMod val="50000"/>
                  </a:schemeClr>
                </a:solidFill>
              </a:rPr>
              <a:t>FirstName</a:t>
            </a:r>
            <a:r>
              <a:rPr lang="en-US" sz="1400" i="1" dirty="0" smtClean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en-US" sz="1400" i="1" dirty="0" err="1" smtClean="0">
                <a:solidFill>
                  <a:schemeClr val="accent1">
                    <a:lumMod val="50000"/>
                  </a:schemeClr>
                </a:solidFill>
              </a:rPr>
              <a:t>LastName</a:t>
            </a:r>
            <a:endParaRPr lang="en-US" sz="1400" i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1400" i="1" dirty="0" smtClean="0">
                <a:solidFill>
                  <a:schemeClr val="accent1">
                    <a:lumMod val="50000"/>
                  </a:schemeClr>
                </a:solidFill>
              </a:rPr>
              <a:t>	From Owners 	</a:t>
            </a:r>
          </a:p>
          <a:p>
            <a:pPr marL="0" indent="0">
              <a:buNone/>
            </a:pPr>
            <a:r>
              <a:rPr lang="en-US" sz="1400" i="1" dirty="0" smtClean="0">
                <a:solidFill>
                  <a:schemeClr val="accent1">
                    <a:lumMod val="50000"/>
                  </a:schemeClr>
                </a:solidFill>
              </a:rPr>
              <a:t>	Where </a:t>
            </a:r>
            <a:r>
              <a:rPr lang="en-US" sz="1400" i="1" dirty="0" err="1" smtClean="0">
                <a:solidFill>
                  <a:schemeClr val="accent1">
                    <a:lumMod val="50000"/>
                  </a:schemeClr>
                </a:solidFill>
              </a:rPr>
              <a:t>Owner_ID</a:t>
            </a:r>
            <a:r>
              <a:rPr lang="en-US" sz="1400" i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400" i="1" dirty="0" smtClean="0">
                <a:solidFill>
                  <a:schemeClr val="accent1">
                    <a:lumMod val="50000"/>
                  </a:schemeClr>
                </a:solidFill>
              </a:rPr>
              <a:t>IN </a:t>
            </a:r>
          </a:p>
          <a:p>
            <a:pPr marL="0" indent="0">
              <a:buNone/>
            </a:pPr>
            <a:r>
              <a:rPr lang="en-US" sz="1400" i="1" dirty="0">
                <a:solidFill>
                  <a:schemeClr val="accent1">
                    <a:lumMod val="50000"/>
                  </a:schemeClr>
                </a:solidFill>
              </a:rPr>
              <a:t>	</a:t>
            </a:r>
            <a:r>
              <a:rPr lang="en-US" sz="1400" i="1" dirty="0" smtClean="0">
                <a:solidFill>
                  <a:schemeClr val="accent1">
                    <a:lumMod val="50000"/>
                  </a:schemeClr>
                </a:solidFill>
              </a:rPr>
              <a:t>	(Select Owner From Cars Where Brand=‘Nissan’)</a:t>
            </a:r>
          </a:p>
          <a:p>
            <a:pPr marL="0" indent="0">
              <a:buNone/>
            </a:pPr>
            <a:r>
              <a:rPr lang="en-US" sz="1400" i="1" dirty="0" smtClean="0">
                <a:solidFill>
                  <a:schemeClr val="accent1">
                    <a:lumMod val="50000"/>
                  </a:schemeClr>
                </a:solidFill>
              </a:rPr>
              <a:t>	Order by </a:t>
            </a:r>
            <a:r>
              <a:rPr lang="en-US" sz="1400" i="1" dirty="0" err="1" smtClean="0">
                <a:solidFill>
                  <a:schemeClr val="accent1">
                    <a:lumMod val="50000"/>
                  </a:schemeClr>
                </a:solidFill>
              </a:rPr>
              <a:t>FirstName</a:t>
            </a:r>
            <a:endParaRPr lang="en-US" sz="1400" i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1400" dirty="0" smtClean="0"/>
              <a:t>4. Calculate the greatest, smallest and average age among cars.</a:t>
            </a:r>
          </a:p>
          <a:p>
            <a:pPr marL="0" indent="0">
              <a:buNone/>
            </a:pPr>
            <a:r>
              <a:rPr lang="en-US" sz="1400" dirty="0" smtClean="0"/>
              <a:t>	</a:t>
            </a:r>
            <a:r>
              <a:rPr lang="en-US" sz="1400" i="1" dirty="0" smtClean="0">
                <a:solidFill>
                  <a:schemeClr val="accent1">
                    <a:lumMod val="50000"/>
                  </a:schemeClr>
                </a:solidFill>
              </a:rPr>
              <a:t>Select MAX (Year) as newest, MIN (Year) as eldest, AVG (Year) as </a:t>
            </a:r>
            <a:r>
              <a:rPr lang="en-US" sz="1400" i="1" dirty="0" err="1" smtClean="0">
                <a:solidFill>
                  <a:schemeClr val="accent1">
                    <a:lumMod val="50000"/>
                  </a:schemeClr>
                </a:solidFill>
              </a:rPr>
              <a:t>average_age</a:t>
            </a:r>
            <a:endParaRPr lang="en-US" sz="1400" i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1400" i="1" dirty="0" smtClean="0">
                <a:solidFill>
                  <a:schemeClr val="accent1">
                    <a:lumMod val="50000"/>
                  </a:schemeClr>
                </a:solidFill>
              </a:rPr>
              <a:t>	From Cars</a:t>
            </a:r>
          </a:p>
          <a:p>
            <a:pPr marL="0" indent="0">
              <a:buNone/>
            </a:pPr>
            <a:r>
              <a:rPr lang="en-US" sz="1400" dirty="0" smtClean="0"/>
              <a:t>5. Show </a:t>
            </a:r>
            <a:r>
              <a:rPr lang="en-US" sz="1400" dirty="0"/>
              <a:t>first and last </a:t>
            </a:r>
            <a:r>
              <a:rPr lang="en-US" sz="1400" dirty="0" smtClean="0"/>
              <a:t>name of the </a:t>
            </a:r>
            <a:r>
              <a:rPr lang="en-US" sz="1400" dirty="0"/>
              <a:t>owners </a:t>
            </a:r>
            <a:r>
              <a:rPr lang="en-US" sz="1400" dirty="0" smtClean="0"/>
              <a:t> who have more than one car.</a:t>
            </a:r>
          </a:p>
          <a:p>
            <a:pPr marL="0" indent="0">
              <a:buNone/>
            </a:pPr>
            <a:r>
              <a:rPr lang="en-US" sz="1400" dirty="0" smtClean="0"/>
              <a:t>	</a:t>
            </a:r>
            <a:r>
              <a:rPr lang="en-US" sz="1400" i="1" dirty="0" smtClean="0">
                <a:solidFill>
                  <a:schemeClr val="accent1">
                    <a:lumMod val="50000"/>
                  </a:schemeClr>
                </a:solidFill>
              </a:rPr>
              <a:t>Select </a:t>
            </a:r>
            <a:r>
              <a:rPr lang="en-US" sz="1400" i="1" dirty="0" err="1">
                <a:solidFill>
                  <a:schemeClr val="accent1">
                    <a:lumMod val="50000"/>
                  </a:schemeClr>
                </a:solidFill>
              </a:rPr>
              <a:t>FirstName</a:t>
            </a:r>
            <a:r>
              <a:rPr lang="en-US" sz="1400" i="1" dirty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en-US" sz="1400" i="1" dirty="0" err="1">
                <a:solidFill>
                  <a:schemeClr val="accent1">
                    <a:lumMod val="50000"/>
                  </a:schemeClr>
                </a:solidFill>
              </a:rPr>
              <a:t>LastName</a:t>
            </a:r>
            <a:endParaRPr lang="en-US" sz="1400" i="1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1400" i="1" dirty="0" smtClean="0">
                <a:solidFill>
                  <a:schemeClr val="accent1">
                    <a:lumMod val="50000"/>
                  </a:schemeClr>
                </a:solidFill>
              </a:rPr>
              <a:t>	From </a:t>
            </a:r>
            <a:r>
              <a:rPr lang="en-US" sz="1400" i="1" dirty="0">
                <a:solidFill>
                  <a:schemeClr val="accent1">
                    <a:lumMod val="50000"/>
                  </a:schemeClr>
                </a:solidFill>
              </a:rPr>
              <a:t>Owners </a:t>
            </a:r>
            <a:endParaRPr lang="en-US" sz="1400" i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1400" i="1" dirty="0">
                <a:solidFill>
                  <a:schemeClr val="accent1">
                    <a:lumMod val="50000"/>
                  </a:schemeClr>
                </a:solidFill>
              </a:rPr>
              <a:t>	</a:t>
            </a:r>
            <a:r>
              <a:rPr lang="en-US" sz="1400" i="1" dirty="0" smtClean="0">
                <a:solidFill>
                  <a:schemeClr val="accent1">
                    <a:lumMod val="50000"/>
                  </a:schemeClr>
                </a:solidFill>
              </a:rPr>
              <a:t>inner </a:t>
            </a:r>
            <a:r>
              <a:rPr lang="en-US" sz="1400" i="1" dirty="0">
                <a:solidFill>
                  <a:schemeClr val="accent1">
                    <a:lumMod val="50000"/>
                  </a:schemeClr>
                </a:solidFill>
              </a:rPr>
              <a:t>join </a:t>
            </a:r>
            <a:r>
              <a:rPr lang="en-US" sz="1400" i="1" dirty="0" smtClean="0">
                <a:solidFill>
                  <a:schemeClr val="accent1">
                    <a:lumMod val="50000"/>
                  </a:schemeClr>
                </a:solidFill>
              </a:rPr>
              <a:t>Cars on </a:t>
            </a:r>
            <a:r>
              <a:rPr lang="en-US" sz="1400" i="1" dirty="0" err="1">
                <a:solidFill>
                  <a:schemeClr val="accent1">
                    <a:lumMod val="50000"/>
                  </a:schemeClr>
                </a:solidFill>
              </a:rPr>
              <a:t>Owners.Owner_ID</a:t>
            </a:r>
            <a:r>
              <a:rPr lang="en-US" sz="1400" i="1" dirty="0">
                <a:solidFill>
                  <a:schemeClr val="accent1">
                    <a:lumMod val="50000"/>
                  </a:schemeClr>
                </a:solidFill>
              </a:rPr>
              <a:t>=</a:t>
            </a:r>
            <a:r>
              <a:rPr lang="en-US" sz="1400" i="1" dirty="0" err="1">
                <a:solidFill>
                  <a:schemeClr val="accent1">
                    <a:lumMod val="50000"/>
                  </a:schemeClr>
                </a:solidFill>
              </a:rPr>
              <a:t>Cars.Owner</a:t>
            </a:r>
            <a:endParaRPr lang="en-US" sz="1400" i="1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1400" i="1" dirty="0" smtClean="0">
                <a:solidFill>
                  <a:schemeClr val="accent1">
                    <a:lumMod val="50000"/>
                  </a:schemeClr>
                </a:solidFill>
              </a:rPr>
              <a:t>	Group by </a:t>
            </a:r>
            <a:r>
              <a:rPr lang="en-US" sz="1400" i="1" dirty="0" err="1">
                <a:solidFill>
                  <a:schemeClr val="accent1">
                    <a:lumMod val="50000"/>
                  </a:schemeClr>
                </a:solidFill>
              </a:rPr>
              <a:t>FirstName</a:t>
            </a:r>
            <a:r>
              <a:rPr lang="en-US" sz="1400" i="1" dirty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en-US" sz="1400" i="1" dirty="0" err="1">
                <a:solidFill>
                  <a:schemeClr val="accent1">
                    <a:lumMod val="50000"/>
                  </a:schemeClr>
                </a:solidFill>
              </a:rPr>
              <a:t>LastName</a:t>
            </a:r>
            <a:endParaRPr lang="en-US" sz="1400" i="1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1400" i="1" dirty="0" smtClean="0">
                <a:solidFill>
                  <a:schemeClr val="accent1">
                    <a:lumMod val="50000"/>
                  </a:schemeClr>
                </a:solidFill>
              </a:rPr>
              <a:t>	Having Count (</a:t>
            </a:r>
            <a:r>
              <a:rPr lang="en-US" sz="1400" i="1" dirty="0" err="1" smtClean="0">
                <a:solidFill>
                  <a:schemeClr val="accent1">
                    <a:lumMod val="50000"/>
                  </a:schemeClr>
                </a:solidFill>
              </a:rPr>
              <a:t>Car_ID</a:t>
            </a:r>
            <a:r>
              <a:rPr lang="en-US" sz="1400" i="1" dirty="0" smtClean="0">
                <a:solidFill>
                  <a:schemeClr val="accent1">
                    <a:lumMod val="50000"/>
                  </a:schemeClr>
                </a:solidFill>
              </a:rPr>
              <a:t>) &gt;1</a:t>
            </a:r>
            <a:endParaRPr lang="en-US" sz="1400" i="1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endParaRPr lang="uk-UA" sz="1400" dirty="0"/>
          </a:p>
        </p:txBody>
      </p:sp>
    </p:spTree>
    <p:extLst>
      <p:ext uri="{BB962C8B-B14F-4D97-AF65-F5344CB8AC3E}">
        <p14:creationId xmlns:p14="http://schemas.microsoft.com/office/powerpoint/2010/main" val="1796692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082351" y="167952"/>
            <a:ext cx="10702212" cy="6615404"/>
          </a:xfrm>
        </p:spPr>
        <p:txBody>
          <a:bodyPr>
            <a:normAutofit lnSpcReduction="10000"/>
          </a:bodyPr>
          <a:lstStyle/>
          <a:p>
            <a:pPr marL="342900" indent="-342900">
              <a:buAutoNum type="arabicPeriod" startAt="6"/>
            </a:pPr>
            <a:r>
              <a:rPr lang="en-US" sz="1300" dirty="0" smtClean="0"/>
              <a:t>Show </a:t>
            </a:r>
            <a:r>
              <a:rPr lang="en-US" sz="1300" dirty="0"/>
              <a:t>first and last name </a:t>
            </a:r>
            <a:r>
              <a:rPr lang="en-US" sz="1300" dirty="0" smtClean="0"/>
              <a:t>of 3 owners  whose car registered in </a:t>
            </a:r>
            <a:r>
              <a:rPr lang="en-US" sz="1300" dirty="0"/>
              <a:t>I</a:t>
            </a:r>
            <a:r>
              <a:rPr lang="en-US" sz="1300" dirty="0" smtClean="0"/>
              <a:t>vano-Frankivsk.</a:t>
            </a:r>
          </a:p>
          <a:p>
            <a:pPr marL="0" indent="0">
              <a:buNone/>
            </a:pPr>
            <a:r>
              <a:rPr lang="en-US" sz="1300" dirty="0" smtClean="0"/>
              <a:t>	</a:t>
            </a:r>
            <a:r>
              <a:rPr lang="en-US" sz="1300" i="1" dirty="0" smtClean="0">
                <a:solidFill>
                  <a:schemeClr val="accent1">
                    <a:lumMod val="50000"/>
                  </a:schemeClr>
                </a:solidFill>
              </a:rPr>
              <a:t>Select TOP 3 </a:t>
            </a:r>
            <a:r>
              <a:rPr lang="en-US" sz="1300" i="1" dirty="0" err="1" smtClean="0">
                <a:solidFill>
                  <a:schemeClr val="accent1">
                    <a:lumMod val="50000"/>
                  </a:schemeClr>
                </a:solidFill>
              </a:rPr>
              <a:t>FirstName</a:t>
            </a:r>
            <a:r>
              <a:rPr lang="en-US" sz="1300" i="1" dirty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en-US" sz="1300" i="1" dirty="0" err="1">
                <a:solidFill>
                  <a:schemeClr val="accent1">
                    <a:lumMod val="50000"/>
                  </a:schemeClr>
                </a:solidFill>
              </a:rPr>
              <a:t>LastName</a:t>
            </a:r>
            <a:endParaRPr lang="en-US" sz="1300" i="1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1300" i="1" dirty="0">
                <a:solidFill>
                  <a:schemeClr val="accent1">
                    <a:lumMod val="50000"/>
                  </a:schemeClr>
                </a:solidFill>
              </a:rPr>
              <a:t>	From </a:t>
            </a:r>
            <a:r>
              <a:rPr lang="en-US" sz="1300" i="1" dirty="0" smtClean="0">
                <a:solidFill>
                  <a:schemeClr val="accent1">
                    <a:lumMod val="50000"/>
                  </a:schemeClr>
                </a:solidFill>
              </a:rPr>
              <a:t>Owners</a:t>
            </a:r>
          </a:p>
          <a:p>
            <a:pPr marL="0" indent="0">
              <a:buNone/>
            </a:pPr>
            <a:r>
              <a:rPr lang="en-US" sz="1300" i="1" dirty="0">
                <a:solidFill>
                  <a:schemeClr val="accent1">
                    <a:lumMod val="50000"/>
                  </a:schemeClr>
                </a:solidFill>
              </a:rPr>
              <a:t>	</a:t>
            </a:r>
            <a:r>
              <a:rPr lang="en-US" sz="1300" i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300" i="1" dirty="0">
                <a:solidFill>
                  <a:schemeClr val="accent1">
                    <a:lumMod val="50000"/>
                  </a:schemeClr>
                </a:solidFill>
              </a:rPr>
              <a:t>inner join </a:t>
            </a:r>
            <a:r>
              <a:rPr lang="en-US" sz="1300" i="1" dirty="0" smtClean="0">
                <a:solidFill>
                  <a:schemeClr val="accent1">
                    <a:lumMod val="50000"/>
                  </a:schemeClr>
                </a:solidFill>
              </a:rPr>
              <a:t>Cars on </a:t>
            </a:r>
            <a:r>
              <a:rPr lang="en-US" sz="1300" i="1" dirty="0" err="1" smtClean="0">
                <a:solidFill>
                  <a:schemeClr val="accent1">
                    <a:lumMod val="50000"/>
                  </a:schemeClr>
                </a:solidFill>
              </a:rPr>
              <a:t>Owners.Owner_ID</a:t>
            </a:r>
            <a:r>
              <a:rPr lang="en-US" sz="1300" i="1" dirty="0" smtClean="0">
                <a:solidFill>
                  <a:schemeClr val="accent1">
                    <a:lumMod val="50000"/>
                  </a:schemeClr>
                </a:solidFill>
              </a:rPr>
              <a:t>=</a:t>
            </a:r>
            <a:r>
              <a:rPr lang="en-US" sz="1300" i="1" dirty="0" err="1" smtClean="0">
                <a:solidFill>
                  <a:schemeClr val="accent1">
                    <a:lumMod val="50000"/>
                  </a:schemeClr>
                </a:solidFill>
              </a:rPr>
              <a:t>Cars.Owner</a:t>
            </a:r>
            <a:endParaRPr lang="en-US" sz="1300" i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1300" i="1" dirty="0">
                <a:solidFill>
                  <a:schemeClr val="accent1">
                    <a:lumMod val="50000"/>
                  </a:schemeClr>
                </a:solidFill>
              </a:rPr>
              <a:t>	</a:t>
            </a:r>
            <a:r>
              <a:rPr lang="en-US" sz="1300" i="1" dirty="0" smtClean="0">
                <a:solidFill>
                  <a:schemeClr val="accent1">
                    <a:lumMod val="50000"/>
                  </a:schemeClr>
                </a:solidFill>
              </a:rPr>
              <a:t> inner join Registration on </a:t>
            </a:r>
            <a:r>
              <a:rPr lang="en-US" sz="1300" i="1" dirty="0" err="1" smtClean="0">
                <a:solidFill>
                  <a:schemeClr val="accent1">
                    <a:lumMod val="50000"/>
                  </a:schemeClr>
                </a:solidFill>
              </a:rPr>
              <a:t>Registration.City_ID</a:t>
            </a:r>
            <a:r>
              <a:rPr lang="en-US" sz="1300" i="1" dirty="0" smtClean="0">
                <a:solidFill>
                  <a:schemeClr val="accent1">
                    <a:lumMod val="50000"/>
                  </a:schemeClr>
                </a:solidFill>
              </a:rPr>
              <a:t>=</a:t>
            </a:r>
            <a:r>
              <a:rPr lang="en-US" sz="1300" i="1" dirty="0" err="1" smtClean="0">
                <a:solidFill>
                  <a:schemeClr val="accent1">
                    <a:lumMod val="50000"/>
                  </a:schemeClr>
                </a:solidFill>
              </a:rPr>
              <a:t>Cars.City</a:t>
            </a:r>
            <a:endParaRPr lang="en-US" sz="1300" i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1300" i="1" dirty="0">
                <a:solidFill>
                  <a:schemeClr val="accent1">
                    <a:lumMod val="50000"/>
                  </a:schemeClr>
                </a:solidFill>
              </a:rPr>
              <a:t>	</a:t>
            </a:r>
            <a:r>
              <a:rPr lang="en-US" sz="1300" i="1" dirty="0" smtClean="0">
                <a:solidFill>
                  <a:schemeClr val="accent1">
                    <a:lumMod val="50000"/>
                  </a:schemeClr>
                </a:solidFill>
              </a:rPr>
              <a:t>Where </a:t>
            </a:r>
            <a:r>
              <a:rPr lang="en-US" sz="1300" i="1" dirty="0" err="1" smtClean="0">
                <a:solidFill>
                  <a:schemeClr val="accent1">
                    <a:lumMod val="50000"/>
                  </a:schemeClr>
                </a:solidFill>
              </a:rPr>
              <a:t>RegisterCity</a:t>
            </a:r>
            <a:r>
              <a:rPr lang="en-US" sz="1300" i="1" dirty="0" smtClean="0">
                <a:solidFill>
                  <a:schemeClr val="accent1">
                    <a:lumMod val="50000"/>
                  </a:schemeClr>
                </a:solidFill>
              </a:rPr>
              <a:t>=‘Ivano-Frankivsk’</a:t>
            </a:r>
          </a:p>
          <a:p>
            <a:pPr marL="0" indent="0">
              <a:buNone/>
            </a:pPr>
            <a:r>
              <a:rPr lang="en-US" sz="1300" dirty="0"/>
              <a:t>7</a:t>
            </a:r>
            <a:r>
              <a:rPr lang="en-US" sz="1300" dirty="0" smtClean="0"/>
              <a:t>. Show list of register numbers of cars where second letter is ‘A’.</a:t>
            </a:r>
          </a:p>
          <a:p>
            <a:pPr marL="0" indent="0">
              <a:buNone/>
            </a:pPr>
            <a:r>
              <a:rPr lang="en-US" sz="1300" dirty="0" smtClean="0"/>
              <a:t>	</a:t>
            </a:r>
            <a:r>
              <a:rPr lang="en-US" sz="1300" i="1" dirty="0" smtClean="0">
                <a:solidFill>
                  <a:schemeClr val="accent1">
                    <a:lumMod val="50000"/>
                  </a:schemeClr>
                </a:solidFill>
              </a:rPr>
              <a:t>Select </a:t>
            </a:r>
            <a:r>
              <a:rPr lang="en-US" sz="1300" i="1" dirty="0" err="1" smtClean="0">
                <a:solidFill>
                  <a:schemeClr val="accent1">
                    <a:lumMod val="50000"/>
                  </a:schemeClr>
                </a:solidFill>
              </a:rPr>
              <a:t>RegistererNumber</a:t>
            </a:r>
            <a:endParaRPr lang="en-US" sz="1300" i="1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1300" i="1" dirty="0" smtClean="0">
                <a:solidFill>
                  <a:schemeClr val="accent1">
                    <a:lumMod val="50000"/>
                  </a:schemeClr>
                </a:solidFill>
              </a:rPr>
              <a:t>	From Cars</a:t>
            </a:r>
          </a:p>
          <a:p>
            <a:pPr marL="0" indent="0">
              <a:buNone/>
            </a:pPr>
            <a:r>
              <a:rPr lang="en-US" sz="1300" i="1" dirty="0" smtClean="0">
                <a:solidFill>
                  <a:schemeClr val="accent1">
                    <a:lumMod val="50000"/>
                  </a:schemeClr>
                </a:solidFill>
              </a:rPr>
              <a:t>	Where </a:t>
            </a:r>
            <a:r>
              <a:rPr lang="en-US" sz="1300" i="1" dirty="0" err="1" smtClean="0">
                <a:solidFill>
                  <a:schemeClr val="accent1">
                    <a:lumMod val="50000"/>
                  </a:schemeClr>
                </a:solidFill>
              </a:rPr>
              <a:t>RegistererNumber</a:t>
            </a:r>
            <a:r>
              <a:rPr lang="en-US" sz="1300" i="1" dirty="0" smtClean="0">
                <a:solidFill>
                  <a:schemeClr val="accent1">
                    <a:lumMod val="50000"/>
                  </a:schemeClr>
                </a:solidFill>
              </a:rPr>
              <a:t> LIKE  ‘_A%’</a:t>
            </a:r>
          </a:p>
          <a:p>
            <a:pPr marL="0" indent="0">
              <a:buNone/>
            </a:pPr>
            <a:r>
              <a:rPr lang="en-US" sz="1300" dirty="0"/>
              <a:t>8</a:t>
            </a:r>
            <a:r>
              <a:rPr lang="en-US" sz="1300" dirty="0" smtClean="0"/>
              <a:t>. Show list of brands and models for which year of production equals to 2010 or car is red colored (use UNION operator).</a:t>
            </a:r>
            <a:endParaRPr lang="en-US" sz="1300" dirty="0"/>
          </a:p>
          <a:p>
            <a:pPr marL="0" indent="0">
              <a:buNone/>
            </a:pPr>
            <a:r>
              <a:rPr lang="en-US" sz="1300" dirty="0" smtClean="0"/>
              <a:t>	</a:t>
            </a:r>
            <a:r>
              <a:rPr lang="en-US" sz="1300" i="1" dirty="0" smtClean="0">
                <a:solidFill>
                  <a:schemeClr val="accent1">
                    <a:lumMod val="50000"/>
                  </a:schemeClr>
                </a:solidFill>
              </a:rPr>
              <a:t>Select Brand, Model</a:t>
            </a:r>
          </a:p>
          <a:p>
            <a:pPr marL="0" indent="0">
              <a:buNone/>
            </a:pPr>
            <a:r>
              <a:rPr lang="en-US" sz="1300" i="1" dirty="0" smtClean="0">
                <a:solidFill>
                  <a:schemeClr val="accent1">
                    <a:lumMod val="50000"/>
                  </a:schemeClr>
                </a:solidFill>
              </a:rPr>
              <a:t>	From Cars  </a:t>
            </a:r>
          </a:p>
          <a:p>
            <a:pPr marL="0" indent="0">
              <a:buNone/>
            </a:pPr>
            <a:r>
              <a:rPr lang="en-US" sz="1300" i="1" dirty="0">
                <a:solidFill>
                  <a:schemeClr val="accent1">
                    <a:lumMod val="50000"/>
                  </a:schemeClr>
                </a:solidFill>
              </a:rPr>
              <a:t>	</a:t>
            </a:r>
            <a:r>
              <a:rPr lang="en-US" sz="1300" i="1" dirty="0" smtClean="0">
                <a:solidFill>
                  <a:schemeClr val="accent1">
                    <a:lumMod val="50000"/>
                  </a:schemeClr>
                </a:solidFill>
              </a:rPr>
              <a:t>Where Year = 2010</a:t>
            </a:r>
          </a:p>
          <a:p>
            <a:pPr marL="0" indent="0">
              <a:buNone/>
            </a:pPr>
            <a:r>
              <a:rPr lang="en-US" sz="1300" i="1" dirty="0" smtClean="0">
                <a:solidFill>
                  <a:schemeClr val="accent1">
                    <a:lumMod val="50000"/>
                  </a:schemeClr>
                </a:solidFill>
              </a:rPr>
              <a:t>	UNION </a:t>
            </a:r>
          </a:p>
          <a:p>
            <a:pPr marL="0" indent="0">
              <a:buNone/>
            </a:pPr>
            <a:r>
              <a:rPr lang="en-US" sz="1300" i="1" dirty="0" smtClean="0">
                <a:solidFill>
                  <a:schemeClr val="accent1">
                    <a:lumMod val="50000"/>
                  </a:schemeClr>
                </a:solidFill>
              </a:rPr>
              <a:t>	Select </a:t>
            </a:r>
            <a:r>
              <a:rPr lang="en-US" sz="1300" i="1" dirty="0">
                <a:solidFill>
                  <a:schemeClr val="accent1">
                    <a:lumMod val="50000"/>
                  </a:schemeClr>
                </a:solidFill>
              </a:rPr>
              <a:t>Brand, </a:t>
            </a:r>
            <a:r>
              <a:rPr lang="en-US" sz="1300" i="1" dirty="0" smtClean="0">
                <a:solidFill>
                  <a:schemeClr val="accent1">
                    <a:lumMod val="50000"/>
                  </a:schemeClr>
                </a:solidFill>
              </a:rPr>
              <a:t>Model </a:t>
            </a:r>
          </a:p>
          <a:p>
            <a:pPr marL="0" indent="0">
              <a:buNone/>
            </a:pPr>
            <a:r>
              <a:rPr lang="en-US" sz="1300" i="1" dirty="0" smtClean="0">
                <a:solidFill>
                  <a:schemeClr val="accent1">
                    <a:lumMod val="50000"/>
                  </a:schemeClr>
                </a:solidFill>
              </a:rPr>
              <a:t>	From Cars  </a:t>
            </a:r>
          </a:p>
          <a:p>
            <a:pPr marL="0" indent="0">
              <a:buNone/>
            </a:pPr>
            <a:r>
              <a:rPr lang="en-US" sz="1300" i="1" dirty="0">
                <a:solidFill>
                  <a:schemeClr val="accent1">
                    <a:lumMod val="50000"/>
                  </a:schemeClr>
                </a:solidFill>
              </a:rPr>
              <a:t>	</a:t>
            </a:r>
            <a:r>
              <a:rPr lang="en-US" sz="1300" i="1" dirty="0" smtClean="0">
                <a:solidFill>
                  <a:schemeClr val="accent1">
                    <a:lumMod val="50000"/>
                  </a:schemeClr>
                </a:solidFill>
              </a:rPr>
              <a:t>Where color=‘red’</a:t>
            </a:r>
          </a:p>
          <a:p>
            <a:pPr marL="0" indent="0">
              <a:buNone/>
            </a:pPr>
            <a:r>
              <a:rPr lang="en-US" sz="1300" dirty="0" smtClean="0"/>
              <a:t>9. Show </a:t>
            </a:r>
            <a:r>
              <a:rPr lang="en-US" sz="1300" dirty="0"/>
              <a:t>list </a:t>
            </a:r>
            <a:r>
              <a:rPr lang="en-US" sz="1300" dirty="0" smtClean="0"/>
              <a:t>of cities where any car </a:t>
            </a:r>
            <a:r>
              <a:rPr lang="en-US" sz="1300" dirty="0" smtClean="0"/>
              <a:t>was </a:t>
            </a:r>
            <a:r>
              <a:rPr lang="en-US" sz="1300" dirty="0" smtClean="0"/>
              <a:t>not </a:t>
            </a:r>
            <a:r>
              <a:rPr lang="en-US" sz="1300" dirty="0" smtClean="0"/>
              <a:t>registered.</a:t>
            </a:r>
          </a:p>
          <a:p>
            <a:pPr marL="0" indent="0">
              <a:buNone/>
            </a:pPr>
            <a:r>
              <a:rPr lang="en-US" sz="1300" i="1" dirty="0" smtClean="0">
                <a:solidFill>
                  <a:schemeClr val="accent1">
                    <a:lumMod val="50000"/>
                  </a:schemeClr>
                </a:solidFill>
              </a:rPr>
              <a:t>	Select </a:t>
            </a:r>
            <a:r>
              <a:rPr lang="en-US" sz="1300" i="1" dirty="0" err="1">
                <a:solidFill>
                  <a:schemeClr val="accent1">
                    <a:lumMod val="50000"/>
                  </a:schemeClr>
                </a:solidFill>
              </a:rPr>
              <a:t>RegisterCity</a:t>
            </a:r>
            <a:endParaRPr lang="en-US" sz="1300" i="1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1300" i="1" dirty="0" smtClean="0">
                <a:solidFill>
                  <a:schemeClr val="accent1">
                    <a:lumMod val="50000"/>
                  </a:schemeClr>
                </a:solidFill>
              </a:rPr>
              <a:t>	From </a:t>
            </a:r>
            <a:r>
              <a:rPr lang="en-US" sz="1300" i="1" dirty="0">
                <a:solidFill>
                  <a:schemeClr val="accent1">
                    <a:lumMod val="50000"/>
                  </a:schemeClr>
                </a:solidFill>
              </a:rPr>
              <a:t>Registration </a:t>
            </a:r>
            <a:endParaRPr lang="en-US" sz="1300" i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1300" i="1" dirty="0">
                <a:solidFill>
                  <a:schemeClr val="accent1">
                    <a:lumMod val="50000"/>
                  </a:schemeClr>
                </a:solidFill>
              </a:rPr>
              <a:t>	</a:t>
            </a:r>
            <a:r>
              <a:rPr lang="en-US" sz="1300" i="1" dirty="0" smtClean="0">
                <a:solidFill>
                  <a:schemeClr val="accent1">
                    <a:lumMod val="50000"/>
                  </a:schemeClr>
                </a:solidFill>
              </a:rPr>
              <a:t>left </a:t>
            </a:r>
            <a:r>
              <a:rPr lang="en-US" sz="1300" i="1" dirty="0">
                <a:solidFill>
                  <a:schemeClr val="accent1">
                    <a:lumMod val="50000"/>
                  </a:schemeClr>
                </a:solidFill>
              </a:rPr>
              <a:t>join Cars </a:t>
            </a:r>
            <a:r>
              <a:rPr lang="en-US" sz="1300" i="1" dirty="0" smtClean="0">
                <a:solidFill>
                  <a:schemeClr val="accent1">
                    <a:lumMod val="50000"/>
                  </a:schemeClr>
                </a:solidFill>
              </a:rPr>
              <a:t>on </a:t>
            </a:r>
            <a:r>
              <a:rPr lang="en-US" sz="1300" i="1" dirty="0" err="1">
                <a:solidFill>
                  <a:schemeClr val="accent1">
                    <a:lumMod val="50000"/>
                  </a:schemeClr>
                </a:solidFill>
              </a:rPr>
              <a:t>Registration.City_ID</a:t>
            </a:r>
            <a:r>
              <a:rPr lang="en-US" sz="1300" i="1" dirty="0">
                <a:solidFill>
                  <a:schemeClr val="accent1">
                    <a:lumMod val="50000"/>
                  </a:schemeClr>
                </a:solidFill>
              </a:rPr>
              <a:t>=</a:t>
            </a:r>
            <a:r>
              <a:rPr lang="en-US" sz="1300" i="1" dirty="0" err="1">
                <a:solidFill>
                  <a:schemeClr val="accent1">
                    <a:lumMod val="50000"/>
                  </a:schemeClr>
                </a:solidFill>
              </a:rPr>
              <a:t>Cars.City</a:t>
            </a:r>
            <a:endParaRPr lang="en-US" sz="1300" i="1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1300" i="1" dirty="0" smtClean="0">
                <a:solidFill>
                  <a:schemeClr val="accent1">
                    <a:lumMod val="50000"/>
                  </a:schemeClr>
                </a:solidFill>
              </a:rPr>
              <a:t>	Where </a:t>
            </a:r>
            <a:r>
              <a:rPr lang="en-US" sz="1300" i="1" dirty="0" err="1">
                <a:solidFill>
                  <a:schemeClr val="accent1">
                    <a:lumMod val="50000"/>
                  </a:schemeClr>
                </a:solidFill>
              </a:rPr>
              <a:t>Car_ID</a:t>
            </a:r>
            <a:r>
              <a:rPr lang="en-US" sz="1300" i="1" dirty="0">
                <a:solidFill>
                  <a:schemeClr val="accent1">
                    <a:lumMod val="50000"/>
                  </a:schemeClr>
                </a:solidFill>
              </a:rPr>
              <a:t>  IS NULL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342900" indent="-342900">
              <a:buAutoNum type="arabicPeriod" startAt="6"/>
            </a:pPr>
            <a:endParaRPr lang="en-US" sz="1400" dirty="0" smtClean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endParaRPr lang="uk-UA" sz="1400" dirty="0"/>
          </a:p>
        </p:txBody>
      </p:sp>
    </p:spTree>
    <p:extLst>
      <p:ext uri="{BB962C8B-B14F-4D97-AF65-F5344CB8AC3E}">
        <p14:creationId xmlns:p14="http://schemas.microsoft.com/office/powerpoint/2010/main" val="35562366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</TotalTime>
  <Words>130</Words>
  <Application>Microsoft Office PowerPoint</Application>
  <PresentationFormat>Широкоэкранный</PresentationFormat>
  <Paragraphs>158</Paragraphs>
  <Slides>3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KVM</dc:creator>
  <cp:lastModifiedBy>KVM</cp:lastModifiedBy>
  <cp:revision>41</cp:revision>
  <dcterms:created xsi:type="dcterms:W3CDTF">2016-03-02T12:36:13Z</dcterms:created>
  <dcterms:modified xsi:type="dcterms:W3CDTF">2016-03-03T19:17:07Z</dcterms:modified>
</cp:coreProperties>
</file>