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577" r:id="rId2"/>
    <p:sldId id="585" r:id="rId3"/>
    <p:sldId id="580" r:id="rId4"/>
    <p:sldId id="582" r:id="rId5"/>
    <p:sldId id="587" r:id="rId6"/>
    <p:sldId id="581" r:id="rId7"/>
    <p:sldId id="586" r:id="rId8"/>
    <p:sldId id="584"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EE9"/>
    <a:srgbClr val="017EB8"/>
    <a:srgbClr val="000099"/>
    <a:srgbClr val="009ED6"/>
    <a:srgbClr val="0099FF"/>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3" autoAdjust="0"/>
  </p:normalViewPr>
  <p:slideViewPr>
    <p:cSldViewPr>
      <p:cViewPr varScale="1">
        <p:scale>
          <a:sx n="102" d="100"/>
          <a:sy n="102" d="100"/>
        </p:scale>
        <p:origin x="120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3/3/2016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3/3/2016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057400"/>
            <a:ext cx="3429000" cy="1447800"/>
          </a:xfrm>
        </p:spPr>
        <p:txBody>
          <a:bodyPr/>
          <a:lstStyle/>
          <a:p>
            <a:r>
              <a:rPr lang="en-US" dirty="0">
                <a:solidFill>
                  <a:schemeClr val="bg1"/>
                </a:solidFill>
              </a:rPr>
              <a:t>Test Design </a:t>
            </a:r>
            <a:r>
              <a:rPr lang="en-US" dirty="0" smtClean="0">
                <a:solidFill>
                  <a:schemeClr val="bg1"/>
                </a:solidFill>
              </a:rPr>
              <a:t/>
            </a:r>
            <a:br>
              <a:rPr lang="en-US" dirty="0" smtClean="0">
                <a:solidFill>
                  <a:schemeClr val="bg1"/>
                </a:solidFill>
              </a:rPr>
            </a:br>
            <a:r>
              <a:rPr lang="en-US" dirty="0" smtClean="0">
                <a:solidFill>
                  <a:schemeClr val="bg1"/>
                </a:solidFill>
              </a:rPr>
              <a:t>Techniques</a:t>
            </a:r>
            <a:endParaRPr lang="en-US" dirty="0"/>
          </a:p>
        </p:txBody>
      </p:sp>
      <p:sp>
        <p:nvSpPr>
          <p:cNvPr id="7" name="Subtitle 6"/>
          <p:cNvSpPr>
            <a:spLocks noGrp="1"/>
          </p:cNvSpPr>
          <p:nvPr>
            <p:ph type="subTitle" idx="1"/>
          </p:nvPr>
        </p:nvSpPr>
        <p:spPr>
          <a:xfrm>
            <a:off x="6324600" y="5410200"/>
            <a:ext cx="2514600" cy="990600"/>
          </a:xfrm>
        </p:spPr>
        <p:txBody>
          <a:bodyPr>
            <a:normAutofit/>
          </a:bodyPr>
          <a:lstStyle/>
          <a:p>
            <a:pPr marL="0" indent="0">
              <a:buNone/>
            </a:pPr>
            <a:r>
              <a:rPr lang="en-US" dirty="0" err="1" smtClean="0"/>
              <a:t>Mariia</a:t>
            </a:r>
            <a:r>
              <a:rPr lang="en-US" dirty="0" smtClean="0"/>
              <a:t> </a:t>
            </a:r>
            <a:r>
              <a:rPr lang="en-US" dirty="0" err="1" smtClean="0"/>
              <a:t>Kryzhalko</a:t>
            </a:r>
            <a:endParaRPr lang="en-US" dirty="0"/>
          </a:p>
          <a:p>
            <a:pPr marL="0" indent="0">
              <a:buNone/>
            </a:pPr>
            <a:r>
              <a:rPr lang="en-US" dirty="0" smtClean="0"/>
              <a:t>January 2016</a:t>
            </a:r>
            <a:endParaRPr lang="en-US" dirty="0"/>
          </a:p>
          <a:p>
            <a:endParaRPr lang="en-US" dirty="0"/>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0"/>
          </p:nvPr>
        </p:nvSpPr>
        <p:spPr>
          <a:xfrm>
            <a:off x="230400" y="914400"/>
            <a:ext cx="8532600" cy="3810000"/>
          </a:xfrm>
        </p:spPr>
        <p:txBody>
          <a:bodyPr/>
          <a:lstStyle/>
          <a:p>
            <a:endParaRPr lang="en-US" sz="2800" i="1" dirty="0" smtClean="0">
              <a:solidFill>
                <a:srgbClr val="017EB8"/>
              </a:solidFill>
            </a:endParaRPr>
          </a:p>
          <a:p>
            <a:r>
              <a:rPr lang="en-US" sz="2800" i="1" dirty="0" smtClean="0">
                <a:solidFill>
                  <a:srgbClr val="017EB8"/>
                </a:solidFill>
              </a:rPr>
              <a:t>Equivalence </a:t>
            </a:r>
            <a:r>
              <a:rPr lang="en-US" sz="2800" i="1" dirty="0">
                <a:solidFill>
                  <a:srgbClr val="017EB8"/>
                </a:solidFill>
              </a:rPr>
              <a:t>Partitioning &amp; </a:t>
            </a:r>
            <a:br>
              <a:rPr lang="en-US" sz="2800" i="1" dirty="0">
                <a:solidFill>
                  <a:srgbClr val="017EB8"/>
                </a:solidFill>
              </a:rPr>
            </a:br>
            <a:r>
              <a:rPr lang="en-US" sz="2800" i="1" dirty="0">
                <a:solidFill>
                  <a:srgbClr val="017EB8"/>
                </a:solidFill>
              </a:rPr>
              <a:t>Boundary Values Analysis</a:t>
            </a:r>
          </a:p>
          <a:p>
            <a:r>
              <a:rPr lang="en-US" sz="2800" i="1" dirty="0">
                <a:solidFill>
                  <a:srgbClr val="017EB8"/>
                </a:solidFill>
              </a:rPr>
              <a:t>Decision Table</a:t>
            </a:r>
          </a:p>
          <a:p>
            <a:r>
              <a:rPr lang="en-US" sz="2800" i="1" dirty="0">
                <a:solidFill>
                  <a:srgbClr val="017EB8"/>
                </a:solidFill>
              </a:rPr>
              <a:t>State Transition</a:t>
            </a:r>
          </a:p>
          <a:p>
            <a:endParaRPr lang="en-US" dirty="0" smtClean="0"/>
          </a:p>
          <a:p>
            <a:endParaRPr lang="uk-UA" dirty="0"/>
          </a:p>
        </p:txBody>
      </p:sp>
      <p:sp>
        <p:nvSpPr>
          <p:cNvPr id="3" name="Номер слайда 2"/>
          <p:cNvSpPr>
            <a:spLocks noGrp="1"/>
          </p:cNvSpPr>
          <p:nvPr>
            <p:ph type="sldNum" sz="quarter" idx="4"/>
          </p:nvPr>
        </p:nvSpPr>
        <p:spPr/>
        <p:txBody>
          <a:bodyPr/>
          <a:lstStyle/>
          <a:p>
            <a:fld id="{AD53D713-3284-4C71-8174-D6528838EBFD}" type="slidenum">
              <a:rPr lang="uk-UA" smtClean="0"/>
              <a:pPr/>
              <a:t>2</a:t>
            </a:fld>
            <a:endParaRPr lang="uk-UA"/>
          </a:p>
        </p:txBody>
      </p:sp>
      <p:sp>
        <p:nvSpPr>
          <p:cNvPr id="4" name="Заголовок 3"/>
          <p:cNvSpPr>
            <a:spLocks noGrp="1"/>
          </p:cNvSpPr>
          <p:nvPr>
            <p:ph type="title"/>
          </p:nvPr>
        </p:nvSpPr>
        <p:spPr/>
        <p:txBody>
          <a:bodyPr/>
          <a:lstStyle/>
          <a:p>
            <a:r>
              <a:rPr lang="en-US" dirty="0" smtClean="0"/>
              <a:t>Agenda</a:t>
            </a:r>
            <a:endParaRPr lang="uk-UA" dirty="0"/>
          </a:p>
        </p:txBody>
      </p:sp>
    </p:spTree>
    <p:extLst>
      <p:ext uri="{BB962C8B-B14F-4D97-AF65-F5344CB8AC3E}">
        <p14:creationId xmlns:p14="http://schemas.microsoft.com/office/powerpoint/2010/main" val="37136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0"/>
          </p:nvPr>
        </p:nvSpPr>
        <p:spPr>
          <a:xfrm>
            <a:off x="230400" y="1447799"/>
            <a:ext cx="8456400" cy="1143001"/>
          </a:xfrm>
        </p:spPr>
        <p:txBody>
          <a:bodyPr>
            <a:normAutofit fontScale="25000" lnSpcReduction="20000"/>
          </a:bodyPr>
          <a:lstStyle/>
          <a:p>
            <a:pPr marL="0" indent="0">
              <a:lnSpc>
                <a:spcPct val="170000"/>
              </a:lnSpc>
              <a:buNone/>
            </a:pPr>
            <a:r>
              <a:rPr lang="en-US" sz="5600" b="1" dirty="0" smtClean="0"/>
              <a:t>      </a:t>
            </a:r>
            <a:r>
              <a:rPr lang="en-US" sz="4800" dirty="0"/>
              <a:t>A system is designed to c</a:t>
            </a:r>
            <a:r>
              <a:rPr lang="uk-UA" sz="4800" dirty="0" err="1"/>
              <a:t>alculat</a:t>
            </a:r>
            <a:r>
              <a:rPr lang="en-US" sz="4800" dirty="0"/>
              <a:t>e the </a:t>
            </a:r>
            <a:r>
              <a:rPr lang="uk-UA" sz="4800" dirty="0" err="1"/>
              <a:t>electricity</a:t>
            </a:r>
            <a:r>
              <a:rPr lang="uk-UA" sz="4800" dirty="0"/>
              <a:t> </a:t>
            </a:r>
            <a:r>
              <a:rPr lang="uk-UA" sz="4800" dirty="0" err="1"/>
              <a:t>cost</a:t>
            </a:r>
            <a:r>
              <a:rPr lang="en-US" sz="4800" dirty="0"/>
              <a:t>. User </a:t>
            </a:r>
            <a:r>
              <a:rPr lang="uk-UA" sz="4800" dirty="0" err="1"/>
              <a:t>can</a:t>
            </a:r>
            <a:r>
              <a:rPr lang="uk-UA" sz="4800" dirty="0"/>
              <a:t> </a:t>
            </a:r>
            <a:r>
              <a:rPr lang="uk-UA" sz="4800" dirty="0" err="1"/>
              <a:t>enter</a:t>
            </a:r>
            <a:r>
              <a:rPr lang="uk-UA" sz="4800" dirty="0"/>
              <a:t> </a:t>
            </a:r>
            <a:r>
              <a:rPr lang="uk-UA" sz="4800" dirty="0" err="1"/>
              <a:t>only</a:t>
            </a:r>
            <a:r>
              <a:rPr lang="uk-UA" sz="4800" dirty="0"/>
              <a:t> </a:t>
            </a:r>
            <a:r>
              <a:rPr lang="uk-UA" sz="4800" dirty="0" err="1"/>
              <a:t>an</a:t>
            </a:r>
            <a:r>
              <a:rPr lang="uk-UA" sz="4800" dirty="0"/>
              <a:t> </a:t>
            </a:r>
            <a:r>
              <a:rPr lang="uk-UA" sz="4800" dirty="0" err="1"/>
              <a:t>old</a:t>
            </a:r>
            <a:r>
              <a:rPr lang="uk-UA" sz="4800" dirty="0"/>
              <a:t> </a:t>
            </a:r>
            <a:r>
              <a:rPr lang="uk-UA" sz="4800" dirty="0" err="1"/>
              <a:t>and</a:t>
            </a:r>
            <a:r>
              <a:rPr lang="uk-UA" sz="4800" dirty="0"/>
              <a:t> a </a:t>
            </a:r>
            <a:r>
              <a:rPr lang="uk-UA" sz="4800" dirty="0" err="1"/>
              <a:t>new</a:t>
            </a:r>
            <a:r>
              <a:rPr lang="uk-UA" sz="4800" dirty="0"/>
              <a:t> </a:t>
            </a:r>
            <a:r>
              <a:rPr lang="uk-UA" sz="4800" dirty="0" err="1"/>
              <a:t>values</a:t>
            </a:r>
            <a:r>
              <a:rPr lang="uk-UA" sz="4800" dirty="0"/>
              <a:t> </a:t>
            </a:r>
            <a:r>
              <a:rPr lang="uk-UA" sz="4800" dirty="0" err="1"/>
              <a:t>of</a:t>
            </a:r>
            <a:r>
              <a:rPr lang="uk-UA" sz="4800" dirty="0"/>
              <a:t> </a:t>
            </a:r>
            <a:r>
              <a:rPr lang="uk-UA" sz="4800" dirty="0" err="1"/>
              <a:t>electricity</a:t>
            </a:r>
            <a:r>
              <a:rPr lang="uk-UA" sz="4800" dirty="0"/>
              <a:t> </a:t>
            </a:r>
            <a:r>
              <a:rPr lang="uk-UA" sz="4800" dirty="0" err="1"/>
              <a:t>counter</a:t>
            </a:r>
            <a:r>
              <a:rPr lang="uk-UA" sz="4800" dirty="0"/>
              <a:t> </a:t>
            </a:r>
            <a:r>
              <a:rPr lang="uk-UA" sz="4800" dirty="0" err="1"/>
              <a:t>and</a:t>
            </a:r>
            <a:r>
              <a:rPr lang="uk-UA" sz="4800" dirty="0"/>
              <a:t> </a:t>
            </a:r>
            <a:r>
              <a:rPr lang="uk-UA" sz="4800" dirty="0" err="1"/>
              <a:t>press</a:t>
            </a:r>
            <a:r>
              <a:rPr lang="uk-UA" sz="4800" dirty="0"/>
              <a:t> </a:t>
            </a:r>
            <a:r>
              <a:rPr lang="uk-UA" sz="4800" dirty="0" err="1"/>
              <a:t>Calc</a:t>
            </a:r>
            <a:r>
              <a:rPr lang="uk-UA" sz="4800" dirty="0"/>
              <a:t> </a:t>
            </a:r>
            <a:r>
              <a:rPr lang="uk-UA" sz="4800" dirty="0" err="1"/>
              <a:t>button</a:t>
            </a:r>
            <a:r>
              <a:rPr lang="uk-UA" sz="4800" dirty="0"/>
              <a:t>. </a:t>
            </a:r>
            <a:r>
              <a:rPr lang="uk-UA" sz="4800" dirty="0" err="1"/>
              <a:t>If</a:t>
            </a:r>
            <a:r>
              <a:rPr lang="uk-UA" sz="4800" dirty="0"/>
              <a:t> </a:t>
            </a:r>
            <a:r>
              <a:rPr lang="uk-UA" sz="4800" dirty="0" err="1"/>
              <a:t>data</a:t>
            </a:r>
            <a:r>
              <a:rPr lang="uk-UA" sz="4800" dirty="0"/>
              <a:t> </a:t>
            </a:r>
            <a:r>
              <a:rPr lang="uk-UA" sz="4800" dirty="0" err="1"/>
              <a:t>entered</a:t>
            </a:r>
            <a:r>
              <a:rPr lang="uk-UA" sz="4800" dirty="0"/>
              <a:t> </a:t>
            </a:r>
            <a:r>
              <a:rPr lang="uk-UA" sz="4800" dirty="0" err="1"/>
              <a:t>correctly</a:t>
            </a:r>
            <a:r>
              <a:rPr lang="en-US" sz="4800" dirty="0"/>
              <a:t> and user consumed less than 100 </a:t>
            </a:r>
            <a:r>
              <a:rPr lang="en-US" sz="4800" dirty="0" smtClean="0"/>
              <a:t>kW </a:t>
            </a:r>
            <a:r>
              <a:rPr lang="en-US" sz="4800" dirty="0"/>
              <a:t>the price of 1 kW will be 25 cents. The calculator will count 1$ per 1 kW for more than 600 kW. In another case it will count 65 cents per 1 kW</a:t>
            </a:r>
            <a:r>
              <a:rPr lang="en-US" sz="5600" dirty="0" smtClean="0"/>
              <a:t>.</a:t>
            </a:r>
          </a:p>
          <a:p>
            <a:pPr marL="0" indent="0">
              <a:lnSpc>
                <a:spcPct val="170000"/>
              </a:lnSpc>
              <a:buNone/>
            </a:pPr>
            <a:endParaRPr lang="uk-UA" sz="5600" dirty="0"/>
          </a:p>
          <a:p>
            <a:endParaRPr lang="uk-UA" dirty="0"/>
          </a:p>
        </p:txBody>
      </p:sp>
      <p:sp>
        <p:nvSpPr>
          <p:cNvPr id="2" name="Заголовок 1"/>
          <p:cNvSpPr>
            <a:spLocks noGrp="1"/>
          </p:cNvSpPr>
          <p:nvPr>
            <p:ph type="title"/>
          </p:nvPr>
        </p:nvSpPr>
        <p:spPr>
          <a:xfrm>
            <a:off x="230400" y="228600"/>
            <a:ext cx="8456400" cy="1066800"/>
          </a:xfrm>
        </p:spPr>
        <p:txBody>
          <a:bodyPr>
            <a:noAutofit/>
          </a:bodyPr>
          <a:lstStyle/>
          <a:p>
            <a:r>
              <a:rPr lang="en-US" dirty="0"/>
              <a:t>Equivalence </a:t>
            </a:r>
            <a:r>
              <a:rPr lang="en-US" dirty="0" smtClean="0"/>
              <a:t>Partitioning &amp; </a:t>
            </a:r>
            <a:br>
              <a:rPr lang="en-US" dirty="0" smtClean="0"/>
            </a:br>
            <a:r>
              <a:rPr lang="en-US" dirty="0" smtClean="0"/>
              <a:t>Boundary </a:t>
            </a:r>
            <a:r>
              <a:rPr lang="en-US" dirty="0"/>
              <a:t>Values Analysis</a:t>
            </a:r>
            <a:endParaRPr lang="uk-UA" dirty="0"/>
          </a:p>
        </p:txBody>
      </p:sp>
      <p:graphicFrame>
        <p:nvGraphicFramePr>
          <p:cNvPr id="10" name="Объект 9"/>
          <p:cNvGraphicFramePr>
            <a:graphicFrameLocks noGrp="1"/>
          </p:cNvGraphicFramePr>
          <p:nvPr>
            <p:ph idx="11"/>
            <p:extLst>
              <p:ext uri="{D42A27DB-BD31-4B8C-83A1-F6EECF244321}">
                <p14:modId xmlns:p14="http://schemas.microsoft.com/office/powerpoint/2010/main" val="4006800823"/>
              </p:ext>
            </p:extLst>
          </p:nvPr>
        </p:nvGraphicFramePr>
        <p:xfrm>
          <a:off x="230398" y="2711765"/>
          <a:ext cx="8343002" cy="1145627"/>
        </p:xfrm>
        <a:graphic>
          <a:graphicData uri="http://schemas.openxmlformats.org/drawingml/2006/table">
            <a:tbl>
              <a:tblPr firstRow="1" firstCol="1" bandRow="1">
                <a:tableStyleId>{5C22544A-7EE6-4342-B048-85BDC9FD1C3A}</a:tableStyleId>
              </a:tblPr>
              <a:tblGrid>
                <a:gridCol w="1293602"/>
                <a:gridCol w="2438400"/>
                <a:gridCol w="2438400"/>
                <a:gridCol w="2172600"/>
              </a:tblGrid>
              <a:tr h="376072">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Invalid</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0,25$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0,65$ per 1 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Valid value for 1$ per 1</a:t>
                      </a:r>
                      <a:r>
                        <a:rPr lang="en-US" sz="12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kW</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r h="769555">
                <a:tc>
                  <a:txBody>
                    <a:bodyPr/>
                    <a:lstStyle/>
                    <a:p>
                      <a:pPr algn="r">
                        <a:lnSpc>
                          <a:spcPct val="107000"/>
                        </a:lnSpc>
                        <a:spcAft>
                          <a:spcPts val="0"/>
                        </a:spcAft>
                      </a:pPr>
                      <a:endPar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b="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-45                   -1</a:t>
                      </a:r>
                      <a:endParaRPr lang="uk-UA"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0                     52                        </a:t>
                      </a:r>
                      <a:r>
                        <a:rPr lang="en-US" sz="1200" dirty="0">
                          <a:effectLst/>
                          <a:latin typeface="Segoe UI" panose="020B0502040204020203" pitchFamily="34" charset="0"/>
                          <a:ea typeface="Segoe UI" panose="020B0502040204020203" pitchFamily="34" charset="0"/>
                          <a:cs typeface="Segoe UI" panose="020B0502040204020203" pitchFamily="34" charset="0"/>
                        </a:rPr>
                        <a:t>99</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100                 436                   600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c>
                  <a:txBody>
                    <a:bodyPr/>
                    <a:lstStyle/>
                    <a:p>
                      <a:pPr algn="ctr">
                        <a:lnSpc>
                          <a:spcPct val="107000"/>
                        </a:lnSpc>
                        <a:spcAft>
                          <a:spcPts val="0"/>
                        </a:spcAft>
                      </a:pPr>
                      <a:endParaRPr lang="en-US" sz="1200" dirty="0" smtClean="0">
                        <a:effectLst/>
                        <a:latin typeface="Segoe UI" panose="020B0502040204020203" pitchFamily="34" charset="0"/>
                        <a:ea typeface="Segoe UI" panose="020B0502040204020203" pitchFamily="34" charset="0"/>
                        <a:cs typeface="Segoe UI" panose="020B0502040204020203" pitchFamily="34" charset="0"/>
                      </a:endParaRPr>
                    </a:p>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601                                     781</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solidFill>
                      <a:schemeClr val="tx2">
                        <a:lumMod val="40000"/>
                        <a:lumOff val="60000"/>
                      </a:schemeClr>
                    </a:solidFill>
                  </a:tcPr>
                </a:tc>
              </a:tr>
            </a:tbl>
          </a:graphicData>
        </a:graphic>
      </p:graphicFrame>
      <p:sp>
        <p:nvSpPr>
          <p:cNvPr id="13" name="Content Placeholder 4"/>
          <p:cNvSpPr txBox="1">
            <a:spLocks/>
          </p:cNvSpPr>
          <p:nvPr/>
        </p:nvSpPr>
        <p:spPr>
          <a:xfrm>
            <a:off x="230398" y="4724400"/>
            <a:ext cx="8456401" cy="12954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4" name="Content Placeholder 4"/>
          <p:cNvSpPr txBox="1">
            <a:spLocks/>
          </p:cNvSpPr>
          <p:nvPr/>
        </p:nvSpPr>
        <p:spPr>
          <a:xfrm>
            <a:off x="152400" y="4191000"/>
            <a:ext cx="8229600" cy="1181100"/>
          </a:xfrm>
          <a:prstGeom prst="rect">
            <a:avLst/>
          </a:prstGeom>
        </p:spPr>
        <p:txBody>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dirty="0" smtClean="0"/>
              <a:t>    </a:t>
            </a:r>
            <a:r>
              <a:rPr lang="en-US" sz="1200" dirty="0" smtClean="0"/>
              <a:t>We </a:t>
            </a:r>
            <a:r>
              <a:rPr lang="en-US" sz="1200" dirty="0"/>
              <a:t>divide the possible values of </a:t>
            </a:r>
            <a:r>
              <a:rPr lang="en-US" sz="1200" dirty="0" smtClean="0"/>
              <a:t>consumed electricity</a:t>
            </a:r>
            <a:r>
              <a:rPr lang="en-US" sz="1200" dirty="0"/>
              <a:t> into groups </a:t>
            </a:r>
            <a:r>
              <a:rPr lang="en-US" sz="1200" dirty="0" smtClean="0"/>
              <a:t>where </a:t>
            </a:r>
            <a:r>
              <a:rPr lang="en-US" sz="1200" dirty="0"/>
              <a:t>the </a:t>
            </a:r>
            <a:r>
              <a:rPr lang="en-US" sz="1200" dirty="0" smtClean="0"/>
              <a:t>price </a:t>
            </a:r>
            <a:r>
              <a:rPr lang="en-US" sz="1200" dirty="0"/>
              <a:t>of 1 kw will be </a:t>
            </a:r>
            <a:r>
              <a:rPr lang="en-US" sz="1200" dirty="0" smtClean="0"/>
              <a:t>the </a:t>
            </a:r>
            <a:r>
              <a:rPr lang="en-US" sz="1200" dirty="0"/>
              <a:t>same</a:t>
            </a:r>
            <a:r>
              <a:rPr lang="en-US" sz="1200" dirty="0" smtClean="0"/>
              <a:t>. </a:t>
            </a:r>
          </a:p>
          <a:p>
            <a:pPr marL="0" indent="0">
              <a:lnSpc>
                <a:spcPct val="150000"/>
              </a:lnSpc>
              <a:buNone/>
            </a:pPr>
            <a:r>
              <a:rPr lang="en-US" sz="1200" dirty="0" smtClean="0"/>
              <a:t>     According to Equivalence Partitioning we check following values: -45, 52, 436, 781.</a:t>
            </a:r>
          </a:p>
          <a:p>
            <a:pPr marL="0" indent="0">
              <a:lnSpc>
                <a:spcPct val="150000"/>
              </a:lnSpc>
              <a:buNone/>
            </a:pPr>
            <a:r>
              <a:rPr lang="en-US" sz="1200" dirty="0" smtClean="0"/>
              <a:t>     In </a:t>
            </a:r>
            <a:r>
              <a:rPr lang="en-US" sz="1200" dirty="0"/>
              <a:t>Boundary Value Analysis, </a:t>
            </a:r>
            <a:r>
              <a:rPr lang="en-US" sz="1200" dirty="0" smtClean="0"/>
              <a:t>we </a:t>
            </a:r>
            <a:r>
              <a:rPr lang="en-US" sz="1200" dirty="0"/>
              <a:t>test boundaries between equivalence </a:t>
            </a:r>
            <a:r>
              <a:rPr lang="en-US" sz="1200" dirty="0" smtClean="0"/>
              <a:t>partitions:-1, 0, 99, 100, 600, 601.</a:t>
            </a:r>
            <a:endParaRPr lang="en-US" sz="1200" dirty="0"/>
          </a:p>
          <a:p>
            <a:pPr marL="0" indent="0">
              <a:buNone/>
            </a:pPr>
            <a:endParaRPr lang="en-US" sz="1400" dirty="0"/>
          </a:p>
        </p:txBody>
      </p:sp>
    </p:spTree>
    <p:extLst>
      <p:ext uri="{BB962C8B-B14F-4D97-AF65-F5344CB8AC3E}">
        <p14:creationId xmlns:p14="http://schemas.microsoft.com/office/powerpoint/2010/main" val="22654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Decision </a:t>
            </a:r>
            <a:r>
              <a:rPr lang="en-US" dirty="0" smtClean="0"/>
              <a:t>Table</a:t>
            </a:r>
            <a:endParaRPr lang="en-US" dirty="0"/>
          </a:p>
        </p:txBody>
      </p:sp>
      <p:sp>
        <p:nvSpPr>
          <p:cNvPr id="2" name="Объект 1"/>
          <p:cNvSpPr>
            <a:spLocks noGrp="1"/>
          </p:cNvSpPr>
          <p:nvPr>
            <p:ph idx="1"/>
          </p:nvPr>
        </p:nvSpPr>
        <p:spPr>
          <a:xfrm>
            <a:off x="228600" y="838201"/>
            <a:ext cx="8229600" cy="1295400"/>
          </a:xfrm>
        </p:spPr>
        <p:txBody>
          <a:bodyPr>
            <a:normAutofit/>
          </a:bodyPr>
          <a:lstStyle/>
          <a:p>
            <a:pPr>
              <a:lnSpc>
                <a:spcPct val="150000"/>
              </a:lnSpc>
            </a:pPr>
            <a:r>
              <a:rPr lang="en-US" sz="1200" dirty="0"/>
              <a:t> </a:t>
            </a:r>
            <a:r>
              <a:rPr lang="en-US" sz="1200" dirty="0" smtClean="0"/>
              <a:t>    </a:t>
            </a:r>
            <a:r>
              <a:rPr lang="uk-UA" sz="1200" dirty="0" err="1" smtClean="0"/>
              <a:t>If</a:t>
            </a:r>
            <a:r>
              <a:rPr lang="uk-UA" sz="1200" dirty="0" smtClean="0"/>
              <a:t> </a:t>
            </a:r>
            <a:r>
              <a:rPr lang="uk-UA" sz="1200" dirty="0" err="1"/>
              <a:t>you</a:t>
            </a:r>
            <a:r>
              <a:rPr lang="uk-UA" sz="1200" dirty="0"/>
              <a:t> a</a:t>
            </a:r>
            <a:r>
              <a:rPr lang="en-US" sz="1200" dirty="0"/>
              <a:t>re a</a:t>
            </a:r>
            <a:r>
              <a:rPr lang="uk-UA" sz="1200" dirty="0"/>
              <a:t> </a:t>
            </a:r>
            <a:r>
              <a:rPr lang="uk-UA" sz="1200" dirty="0" err="1"/>
              <a:t>new</a:t>
            </a:r>
            <a:r>
              <a:rPr lang="uk-UA" sz="1200" dirty="0"/>
              <a:t> </a:t>
            </a:r>
            <a:r>
              <a:rPr lang="en-US" sz="1200" dirty="0"/>
              <a:t>client in the </a:t>
            </a:r>
            <a:r>
              <a:rPr lang="en-US" sz="1200" dirty="0" err="1"/>
              <a:t>caffe</a:t>
            </a:r>
            <a:r>
              <a:rPr lang="en-US" sz="1200" dirty="0"/>
              <a:t> </a:t>
            </a:r>
            <a:r>
              <a:rPr lang="uk-UA" sz="1200" dirty="0" err="1"/>
              <a:t>you</a:t>
            </a:r>
            <a:r>
              <a:rPr lang="uk-UA" sz="1200" dirty="0"/>
              <a:t> </a:t>
            </a:r>
            <a:r>
              <a:rPr lang="uk-UA" sz="1200" dirty="0" err="1"/>
              <a:t>get</a:t>
            </a:r>
            <a:r>
              <a:rPr lang="uk-UA" sz="1200" dirty="0"/>
              <a:t> a </a:t>
            </a:r>
            <a:r>
              <a:rPr lang="uk-UA" sz="1200" dirty="0" err="1"/>
              <a:t>discount</a:t>
            </a:r>
            <a:r>
              <a:rPr lang="uk-UA" sz="1200" dirty="0"/>
              <a:t> </a:t>
            </a:r>
            <a:r>
              <a:rPr lang="uk-UA" sz="1200" dirty="0" err="1"/>
              <a:t>card</a:t>
            </a:r>
            <a:r>
              <a:rPr lang="uk-UA" sz="1200" dirty="0"/>
              <a:t> </a:t>
            </a:r>
            <a:r>
              <a:rPr lang="uk-UA" sz="1200" dirty="0" err="1"/>
              <a:t>with</a:t>
            </a:r>
            <a:r>
              <a:rPr lang="uk-UA" sz="1200" dirty="0"/>
              <a:t> </a:t>
            </a:r>
            <a:r>
              <a:rPr lang="en-US" sz="1200" dirty="0"/>
              <a:t>0 </a:t>
            </a:r>
            <a:r>
              <a:rPr lang="uk-UA" sz="1200" dirty="0" err="1"/>
              <a:t>points</a:t>
            </a:r>
            <a:r>
              <a:rPr lang="uk-UA" sz="1200" dirty="0"/>
              <a:t>. </a:t>
            </a:r>
            <a:r>
              <a:rPr lang="en-US" sz="1200" dirty="0"/>
              <a:t>Every</a:t>
            </a:r>
            <a:r>
              <a:rPr lang="uk-UA" sz="1200" dirty="0"/>
              <a:t> </a:t>
            </a:r>
            <a:r>
              <a:rPr lang="uk-UA" sz="1200" dirty="0" err="1"/>
              <a:t>time</a:t>
            </a:r>
            <a:r>
              <a:rPr lang="uk-UA" sz="1200" dirty="0"/>
              <a:t> </a:t>
            </a:r>
            <a:r>
              <a:rPr lang="uk-UA" sz="1200" dirty="0" err="1"/>
              <a:t>you</a:t>
            </a:r>
            <a:r>
              <a:rPr lang="uk-UA" sz="1200" dirty="0"/>
              <a:t> </a:t>
            </a:r>
            <a:r>
              <a:rPr lang="uk-UA" sz="1200" dirty="0" err="1"/>
              <a:t>make</a:t>
            </a:r>
            <a:r>
              <a:rPr lang="uk-UA" sz="1200" dirty="0"/>
              <a:t> </a:t>
            </a:r>
            <a:r>
              <a:rPr lang="uk-UA" sz="1200" dirty="0" err="1"/>
              <a:t>an</a:t>
            </a:r>
            <a:r>
              <a:rPr lang="uk-UA" sz="1200" dirty="0"/>
              <a:t> </a:t>
            </a:r>
            <a:r>
              <a:rPr lang="uk-UA" sz="1200" dirty="0" err="1"/>
              <a:t>order</a:t>
            </a:r>
            <a:r>
              <a:rPr lang="uk-UA" sz="1200" dirty="0"/>
              <a:t> </a:t>
            </a:r>
            <a:r>
              <a:rPr lang="uk-UA" sz="1200" dirty="0" err="1"/>
              <a:t>in</a:t>
            </a:r>
            <a:r>
              <a:rPr lang="uk-UA" sz="1200" dirty="0"/>
              <a:t> a </a:t>
            </a:r>
            <a:r>
              <a:rPr lang="uk-UA" sz="1200" dirty="0" err="1"/>
              <a:t>caffe</a:t>
            </a:r>
            <a:r>
              <a:rPr lang="uk-UA" sz="1200" dirty="0"/>
              <a:t> </a:t>
            </a:r>
            <a:r>
              <a:rPr lang="uk-UA" sz="1200" dirty="0" err="1"/>
              <a:t>you</a:t>
            </a:r>
            <a:r>
              <a:rPr lang="uk-UA" sz="1200" dirty="0"/>
              <a:t> </a:t>
            </a:r>
            <a:r>
              <a:rPr lang="uk-UA" sz="1200" dirty="0" err="1"/>
              <a:t>will</a:t>
            </a:r>
            <a:r>
              <a:rPr lang="uk-UA" sz="1200" dirty="0"/>
              <a:t> </a:t>
            </a:r>
            <a:r>
              <a:rPr lang="uk-UA" sz="1200" dirty="0" err="1"/>
              <a:t>receive</a:t>
            </a:r>
            <a:r>
              <a:rPr lang="uk-UA" sz="1200" dirty="0"/>
              <a:t> </a:t>
            </a:r>
            <a:r>
              <a:rPr lang="uk-UA" sz="1200" dirty="0" err="1"/>
              <a:t>points</a:t>
            </a:r>
            <a:r>
              <a:rPr lang="uk-UA" sz="1200" dirty="0"/>
              <a:t> </a:t>
            </a:r>
            <a:r>
              <a:rPr lang="uk-UA" sz="1200" dirty="0" err="1"/>
              <a:t>on</a:t>
            </a:r>
            <a:r>
              <a:rPr lang="uk-UA" sz="1200" dirty="0"/>
              <a:t> </a:t>
            </a:r>
            <a:r>
              <a:rPr lang="uk-UA" sz="1200" dirty="0" err="1"/>
              <a:t>the</a:t>
            </a:r>
            <a:r>
              <a:rPr lang="uk-UA" sz="1200" dirty="0"/>
              <a:t> </a:t>
            </a:r>
            <a:r>
              <a:rPr lang="uk-UA" sz="1200" dirty="0" err="1"/>
              <a:t>card</a:t>
            </a:r>
            <a:r>
              <a:rPr lang="uk-UA" sz="1200" dirty="0"/>
              <a:t>. </a:t>
            </a:r>
            <a:r>
              <a:rPr lang="uk-UA" sz="1200" dirty="0" err="1"/>
              <a:t>If</a:t>
            </a:r>
            <a:r>
              <a:rPr lang="uk-UA" sz="1200" dirty="0"/>
              <a:t> </a:t>
            </a:r>
            <a:r>
              <a:rPr lang="uk-UA" sz="1200" dirty="0" err="1"/>
              <a:t>you</a:t>
            </a:r>
            <a:r>
              <a:rPr lang="uk-UA" sz="1200" dirty="0"/>
              <a:t> </a:t>
            </a:r>
            <a:r>
              <a:rPr lang="uk-UA" sz="1200" dirty="0" err="1"/>
              <a:t>are</a:t>
            </a:r>
            <a:r>
              <a:rPr lang="uk-UA" sz="1200" dirty="0"/>
              <a:t> </a:t>
            </a:r>
            <a:r>
              <a:rPr lang="uk-UA" sz="1200" dirty="0" err="1"/>
              <a:t>existing</a:t>
            </a:r>
            <a:r>
              <a:rPr lang="uk-UA" sz="1200" dirty="0"/>
              <a:t> </a:t>
            </a:r>
            <a:r>
              <a:rPr lang="uk-UA" sz="1200" dirty="0" err="1"/>
              <a:t>customer</a:t>
            </a:r>
            <a:r>
              <a:rPr lang="uk-UA" sz="1200" dirty="0"/>
              <a:t> </a:t>
            </a:r>
            <a:r>
              <a:rPr lang="uk-UA" sz="1200" dirty="0" err="1"/>
              <a:t>and</a:t>
            </a:r>
            <a:r>
              <a:rPr lang="uk-UA" sz="1200" dirty="0"/>
              <a:t> </a:t>
            </a:r>
            <a:r>
              <a:rPr lang="uk-UA" sz="1200" dirty="0" err="1"/>
              <a:t>have</a:t>
            </a:r>
            <a:r>
              <a:rPr lang="uk-UA" sz="1200" dirty="0"/>
              <a:t> </a:t>
            </a:r>
            <a:r>
              <a:rPr lang="uk-UA" sz="1200" dirty="0" err="1"/>
              <a:t>on</a:t>
            </a:r>
            <a:r>
              <a:rPr lang="uk-UA" sz="1200" dirty="0"/>
              <a:t> </a:t>
            </a:r>
            <a:r>
              <a:rPr lang="uk-UA" sz="1200" dirty="0" err="1"/>
              <a:t>your</a:t>
            </a:r>
            <a:r>
              <a:rPr lang="uk-UA" sz="1200" dirty="0"/>
              <a:t> </a:t>
            </a:r>
            <a:r>
              <a:rPr lang="uk-UA" sz="1200" dirty="0" err="1"/>
              <a:t>discount</a:t>
            </a:r>
            <a:r>
              <a:rPr lang="uk-UA" sz="1200" dirty="0"/>
              <a:t> </a:t>
            </a:r>
            <a:r>
              <a:rPr lang="uk-UA" sz="1200" dirty="0" err="1"/>
              <a:t>card</a:t>
            </a:r>
            <a:r>
              <a:rPr lang="uk-UA" sz="1200" dirty="0"/>
              <a:t> </a:t>
            </a:r>
            <a:r>
              <a:rPr lang="uk-UA" sz="1200" dirty="0" err="1"/>
              <a:t>more</a:t>
            </a:r>
            <a:r>
              <a:rPr lang="uk-UA" sz="1200" dirty="0"/>
              <a:t> </a:t>
            </a:r>
            <a:r>
              <a:rPr lang="uk-UA" sz="1200" dirty="0" err="1"/>
              <a:t>than</a:t>
            </a:r>
            <a:r>
              <a:rPr lang="uk-UA" sz="1200" dirty="0"/>
              <a:t> 5 000 </a:t>
            </a:r>
            <a:r>
              <a:rPr lang="uk-UA" sz="1200" dirty="0" err="1"/>
              <a:t>points</a:t>
            </a:r>
            <a:r>
              <a:rPr lang="uk-UA" sz="1200" dirty="0"/>
              <a:t> </a:t>
            </a:r>
            <a:r>
              <a:rPr lang="uk-UA" sz="1200" dirty="0" err="1"/>
              <a:t>you</a:t>
            </a:r>
            <a:r>
              <a:rPr lang="uk-UA" sz="1200" dirty="0"/>
              <a:t> </a:t>
            </a:r>
            <a:r>
              <a:rPr lang="uk-UA" sz="1200" dirty="0" err="1"/>
              <a:t>will</a:t>
            </a:r>
            <a:r>
              <a:rPr lang="uk-UA" sz="1200" dirty="0"/>
              <a:t> </a:t>
            </a:r>
            <a:r>
              <a:rPr lang="uk-UA" sz="1200" dirty="0" err="1"/>
              <a:t>get</a:t>
            </a:r>
            <a:r>
              <a:rPr lang="uk-UA" sz="1200" dirty="0"/>
              <a:t> 10% </a:t>
            </a:r>
            <a:r>
              <a:rPr lang="uk-UA" sz="1200" dirty="0" err="1"/>
              <a:t>discount</a:t>
            </a:r>
            <a:r>
              <a:rPr lang="en-US" sz="1200" dirty="0"/>
              <a:t>s every time you visit the </a:t>
            </a:r>
            <a:r>
              <a:rPr lang="en-US" sz="1200" dirty="0" err="1"/>
              <a:t>caffe</a:t>
            </a:r>
            <a:r>
              <a:rPr lang="en-US" sz="1200" dirty="0"/>
              <a:t>.</a:t>
            </a:r>
            <a:r>
              <a:rPr lang="uk-UA" sz="1200" dirty="0"/>
              <a:t> </a:t>
            </a:r>
            <a:r>
              <a:rPr lang="uk-UA" sz="1200" dirty="0" err="1"/>
              <a:t>If</a:t>
            </a:r>
            <a:r>
              <a:rPr lang="uk-UA" sz="1200" dirty="0"/>
              <a:t> </a:t>
            </a:r>
            <a:r>
              <a:rPr lang="uk-UA" sz="1200" dirty="0" err="1"/>
              <a:t>you</a:t>
            </a:r>
            <a:r>
              <a:rPr lang="uk-UA" sz="1200" dirty="0"/>
              <a:t> </a:t>
            </a:r>
            <a:r>
              <a:rPr lang="uk-UA" sz="1200" dirty="0" err="1"/>
              <a:t>have</a:t>
            </a:r>
            <a:r>
              <a:rPr lang="uk-UA" sz="1200" dirty="0"/>
              <a:t> a </a:t>
            </a:r>
            <a:r>
              <a:rPr lang="uk-UA" sz="1200" dirty="0" err="1"/>
              <a:t>Gift</a:t>
            </a:r>
            <a:r>
              <a:rPr lang="uk-UA" sz="1200" dirty="0"/>
              <a:t> </a:t>
            </a:r>
            <a:r>
              <a:rPr lang="uk-UA" sz="1200" dirty="0" err="1"/>
              <a:t>Coupon</a:t>
            </a:r>
            <a:r>
              <a:rPr lang="uk-UA" sz="1200" dirty="0"/>
              <a:t> – </a:t>
            </a:r>
            <a:r>
              <a:rPr lang="uk-UA" sz="1200" dirty="0" err="1"/>
              <a:t>you</a:t>
            </a:r>
            <a:r>
              <a:rPr lang="uk-UA" sz="1200" dirty="0"/>
              <a:t> </a:t>
            </a:r>
            <a:r>
              <a:rPr lang="uk-UA" sz="1200" dirty="0" err="1"/>
              <a:t>will</a:t>
            </a:r>
            <a:r>
              <a:rPr lang="uk-UA" sz="1200" dirty="0"/>
              <a:t> </a:t>
            </a:r>
            <a:r>
              <a:rPr lang="uk-UA" sz="1200" dirty="0" err="1"/>
              <a:t>get</a:t>
            </a:r>
            <a:r>
              <a:rPr lang="uk-UA" sz="1200" dirty="0"/>
              <a:t> </a:t>
            </a:r>
            <a:r>
              <a:rPr lang="uk-UA" sz="1200" dirty="0" err="1"/>
              <a:t>one-time</a:t>
            </a:r>
            <a:r>
              <a:rPr lang="uk-UA" sz="1200" dirty="0"/>
              <a:t> 25% </a:t>
            </a:r>
            <a:r>
              <a:rPr lang="uk-UA" sz="1200" dirty="0" err="1"/>
              <a:t>discount</a:t>
            </a:r>
            <a:r>
              <a:rPr lang="uk-UA" sz="1200" dirty="0"/>
              <a:t>. </a:t>
            </a:r>
            <a:r>
              <a:rPr lang="uk-UA" sz="1200" dirty="0" err="1"/>
              <a:t>This</a:t>
            </a:r>
            <a:r>
              <a:rPr lang="uk-UA" sz="1200" dirty="0"/>
              <a:t> </a:t>
            </a:r>
            <a:r>
              <a:rPr lang="en-US" sz="1200" dirty="0"/>
              <a:t>discount</a:t>
            </a:r>
            <a:r>
              <a:rPr lang="uk-UA" sz="1200" dirty="0"/>
              <a:t> </a:t>
            </a:r>
            <a:r>
              <a:rPr lang="uk-UA" sz="1200" dirty="0" err="1"/>
              <a:t>cannot</a:t>
            </a:r>
            <a:r>
              <a:rPr lang="uk-UA" sz="1200" dirty="0"/>
              <a:t> </a:t>
            </a:r>
            <a:r>
              <a:rPr lang="uk-UA" sz="1200" dirty="0" err="1"/>
              <a:t>be</a:t>
            </a:r>
            <a:r>
              <a:rPr lang="uk-UA" sz="1200" dirty="0"/>
              <a:t> </a:t>
            </a:r>
            <a:r>
              <a:rPr lang="en-US" sz="1200" dirty="0"/>
              <a:t>used</a:t>
            </a:r>
            <a:r>
              <a:rPr lang="uk-UA" sz="1200" dirty="0"/>
              <a:t> </a:t>
            </a:r>
            <a:r>
              <a:rPr lang="uk-UA" sz="1200" dirty="0" err="1"/>
              <a:t>with</a:t>
            </a:r>
            <a:r>
              <a:rPr lang="uk-UA" sz="1200" dirty="0"/>
              <a:t> </a:t>
            </a:r>
            <a:r>
              <a:rPr lang="uk-UA" sz="1200" dirty="0" err="1"/>
              <a:t>discount</a:t>
            </a:r>
            <a:r>
              <a:rPr lang="uk-UA" sz="1200" dirty="0"/>
              <a:t> </a:t>
            </a:r>
            <a:r>
              <a:rPr lang="uk-UA" sz="1200" dirty="0" err="1"/>
              <a:t>card</a:t>
            </a:r>
            <a:r>
              <a:rPr lang="uk-UA" sz="1200" dirty="0"/>
              <a:t> </a:t>
            </a:r>
            <a:r>
              <a:rPr lang="uk-UA" sz="1200" dirty="0" err="1"/>
              <a:t>but</a:t>
            </a:r>
            <a:r>
              <a:rPr lang="uk-UA" sz="1200" dirty="0"/>
              <a:t> </a:t>
            </a:r>
            <a:r>
              <a:rPr lang="uk-UA" sz="1200" dirty="0" err="1"/>
              <a:t>points</a:t>
            </a:r>
            <a:r>
              <a:rPr lang="uk-UA" sz="1200" dirty="0"/>
              <a:t> </a:t>
            </a:r>
            <a:r>
              <a:rPr lang="uk-UA" sz="1200" dirty="0" err="1"/>
              <a:t>will</a:t>
            </a:r>
            <a:r>
              <a:rPr lang="uk-UA" sz="1200" dirty="0"/>
              <a:t> </a:t>
            </a:r>
            <a:r>
              <a:rPr lang="uk-UA" sz="1200" dirty="0" err="1"/>
              <a:t>added</a:t>
            </a:r>
            <a:r>
              <a:rPr lang="uk-UA" sz="1200" dirty="0"/>
              <a:t> </a:t>
            </a:r>
            <a:r>
              <a:rPr lang="uk-UA" sz="1200" dirty="0" err="1"/>
              <a:t>to</a:t>
            </a:r>
            <a:r>
              <a:rPr lang="uk-UA" sz="1200" dirty="0"/>
              <a:t> </a:t>
            </a:r>
            <a:r>
              <a:rPr lang="uk-UA" sz="1200" dirty="0" err="1"/>
              <a:t>card</a:t>
            </a:r>
            <a:r>
              <a:rPr lang="uk-UA" sz="1200" dirty="0" smtClean="0"/>
              <a:t>.</a:t>
            </a:r>
            <a:endParaRPr lang="uk-UA" sz="1200" dirty="0"/>
          </a:p>
        </p:txBody>
      </p:sp>
      <p:graphicFrame>
        <p:nvGraphicFramePr>
          <p:cNvPr id="7" name="Таблица 6"/>
          <p:cNvGraphicFramePr>
            <a:graphicFrameLocks noGrp="1"/>
          </p:cNvGraphicFramePr>
          <p:nvPr>
            <p:extLst>
              <p:ext uri="{D42A27DB-BD31-4B8C-83A1-F6EECF244321}">
                <p14:modId xmlns:p14="http://schemas.microsoft.com/office/powerpoint/2010/main" val="1149715958"/>
              </p:ext>
            </p:extLst>
          </p:nvPr>
        </p:nvGraphicFramePr>
        <p:xfrm>
          <a:off x="457200" y="2209800"/>
          <a:ext cx="8077198" cy="3840480"/>
        </p:xfrm>
        <a:graphic>
          <a:graphicData uri="http://schemas.openxmlformats.org/drawingml/2006/table">
            <a:tbl>
              <a:tblPr firstRow="1" firstCol="1" bandRow="1">
                <a:tableStyleId>{5C22544A-7EE6-4342-B048-85BDC9FD1C3A}</a:tableStyleId>
              </a:tblPr>
              <a:tblGrid>
                <a:gridCol w="2057398"/>
                <a:gridCol w="685800"/>
                <a:gridCol w="762000"/>
                <a:gridCol w="762000"/>
                <a:gridCol w="762000"/>
                <a:gridCol w="762000"/>
                <a:gridCol w="762000"/>
                <a:gridCol w="762000"/>
                <a:gridCol w="762000"/>
              </a:tblGrid>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Conditions (Inputs)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R1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R2</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R3</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R4</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R5                    </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R6</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R7</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R8</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less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N</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 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D</a:t>
                      </a:r>
                      <a:r>
                        <a:rPr lang="uk-UA" sz="1200" b="0" dirty="0" err="1" smtClean="0">
                          <a:latin typeface="Segoe UI" panose="020B0502040204020203" pitchFamily="34" charset="0"/>
                          <a:ea typeface="Segoe UI" panose="020B0502040204020203" pitchFamily="34" charset="0"/>
                          <a:cs typeface="Segoe UI" panose="020B0502040204020203" pitchFamily="34" charset="0"/>
                        </a:rPr>
                        <a:t>iscount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with </a:t>
                      </a:r>
                      <a:r>
                        <a:rPr lang="uk-UA" sz="1200" b="0" dirty="0" err="1" smtClean="0">
                          <a:latin typeface="Segoe UI" panose="020B0502040204020203" pitchFamily="34" charset="0"/>
                          <a:ea typeface="Segoe UI" panose="020B0502040204020203" pitchFamily="34" charset="0"/>
                          <a:cs typeface="Segoe UI" panose="020B0502040204020203" pitchFamily="34" charset="0"/>
                        </a:rPr>
                        <a:t>more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than</a:t>
                      </a:r>
                      <a:r>
                        <a:rPr lang="uk-UA" sz="1200" b="0" dirty="0" smtClean="0">
                          <a:latin typeface="Segoe UI" panose="020B0502040204020203" pitchFamily="34" charset="0"/>
                          <a:ea typeface="Segoe UI" panose="020B0502040204020203" pitchFamily="34" charset="0"/>
                          <a:cs typeface="Segoe UI" panose="020B0502040204020203" pitchFamily="34" charset="0"/>
                        </a:rPr>
                        <a:t> 5 000 </a:t>
                      </a:r>
                      <a:r>
                        <a:rPr lang="uk-UA" sz="1200" b="0" dirty="0" err="1" smtClean="0">
                          <a:latin typeface="Segoe UI" panose="020B0502040204020203" pitchFamily="34" charset="0"/>
                          <a:ea typeface="Segoe UI" panose="020B0502040204020203" pitchFamily="34" charset="0"/>
                          <a:cs typeface="Segoe UI" panose="020B0502040204020203" pitchFamily="34" charset="0"/>
                        </a:rPr>
                        <a:t>points</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Gift</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Coupon</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b="1" dirty="0">
                          <a:effectLst/>
                          <a:latin typeface="Segoe UI" panose="020B0502040204020203" pitchFamily="34" charset="0"/>
                          <a:ea typeface="Segoe UI" panose="020B0502040204020203" pitchFamily="34" charset="0"/>
                          <a:cs typeface="Segoe UI" panose="020B0502040204020203" pitchFamily="34" charset="0"/>
                        </a:rPr>
                        <a:t> </a:t>
                      </a:r>
                      <a:r>
                        <a:rPr lang="en-US" sz="1200" b="1" dirty="0" smtClean="0">
                          <a:effectLst/>
                          <a:latin typeface="Segoe UI" panose="020B0502040204020203" pitchFamily="34" charset="0"/>
                          <a:ea typeface="Segoe UI" panose="020B0502040204020203" pitchFamily="34" charset="0"/>
                          <a:cs typeface="Segoe UI" panose="020B0502040204020203" pitchFamily="34" charset="0"/>
                        </a:rPr>
                        <a:t>Effects (Outputs)</a:t>
                      </a:r>
                      <a:endParaRPr lang="uk-UA" sz="1200" b="1"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solidFill>
                      <a:schemeClr val="accent1">
                        <a:lumMod val="60000"/>
                        <a:lumOff val="40000"/>
                      </a:schemeClr>
                    </a:solidFill>
                  </a:tcPr>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err="1" smtClean="0">
                          <a:effectLst/>
                          <a:latin typeface="Segoe UI" panose="020B0502040204020203" pitchFamily="34" charset="0"/>
                          <a:ea typeface="Segoe UI" panose="020B0502040204020203" pitchFamily="34" charset="0"/>
                          <a:cs typeface="Segoe UI" panose="020B0502040204020203" pitchFamily="34" charset="0"/>
                        </a:rPr>
                        <a:t>Diccount</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 (%)</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10</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25</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r h="457200">
                <a:tc>
                  <a:txBody>
                    <a:bodyPr/>
                    <a:lstStyle/>
                    <a:p>
                      <a:pPr>
                        <a:lnSpc>
                          <a:spcPct val="150000"/>
                        </a:lnSpc>
                        <a:spcAft>
                          <a:spcPts val="0"/>
                        </a:spcAft>
                      </a:pPr>
                      <a:r>
                        <a:rPr lang="uk-UA" sz="1200" b="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P</a:t>
                      </a:r>
                      <a:r>
                        <a:rPr lang="uk-UA" sz="1200" b="0" dirty="0" err="1" smtClean="0">
                          <a:latin typeface="Segoe UI" panose="020B0502040204020203" pitchFamily="34" charset="0"/>
                          <a:ea typeface="Segoe UI" panose="020B0502040204020203" pitchFamily="34" charset="0"/>
                          <a:cs typeface="Segoe UI" panose="020B0502040204020203" pitchFamily="34" charset="0"/>
                        </a:rPr>
                        <a:t>oints</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en-US" sz="1200" b="0" dirty="0" smtClean="0">
                          <a:latin typeface="Segoe UI" panose="020B0502040204020203" pitchFamily="34" charset="0"/>
                          <a:ea typeface="Segoe UI" panose="020B0502040204020203" pitchFamily="34" charset="0"/>
                          <a:cs typeface="Segoe UI" panose="020B0502040204020203" pitchFamily="34" charset="0"/>
                        </a:rPr>
                        <a:t>are</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added</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to</a:t>
                      </a:r>
                      <a:r>
                        <a:rPr lang="uk-UA" sz="1200" b="0" dirty="0" smtClean="0">
                          <a:latin typeface="Segoe UI" panose="020B0502040204020203" pitchFamily="34" charset="0"/>
                          <a:ea typeface="Segoe UI" panose="020B0502040204020203" pitchFamily="34" charset="0"/>
                          <a:cs typeface="Segoe UI" panose="020B0502040204020203" pitchFamily="34" charset="0"/>
                        </a:rPr>
                        <a:t> </a:t>
                      </a:r>
                      <a:r>
                        <a:rPr lang="uk-UA" sz="1200" b="0" dirty="0" err="1" smtClean="0">
                          <a:latin typeface="Segoe UI" panose="020B0502040204020203" pitchFamily="34" charset="0"/>
                          <a:ea typeface="Segoe UI" panose="020B0502040204020203" pitchFamily="34" charset="0"/>
                          <a:cs typeface="Segoe UI" panose="020B0502040204020203" pitchFamily="34" charset="0"/>
                        </a:rPr>
                        <a:t>card</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N</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r>
              <a:tr h="457200">
                <a:tc>
                  <a:txBody>
                    <a:bodyPr/>
                    <a:lstStyle/>
                    <a:p>
                      <a:pPr>
                        <a:lnSpc>
                          <a:spcPct val="150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b="0" dirty="0" smtClean="0">
                          <a:effectLst/>
                          <a:latin typeface="Segoe UI" panose="020B0502040204020203" pitchFamily="34" charset="0"/>
                          <a:ea typeface="Segoe UI" panose="020B0502040204020203" pitchFamily="34" charset="0"/>
                          <a:cs typeface="Segoe UI" panose="020B0502040204020203" pitchFamily="34" charset="0"/>
                        </a:rPr>
                        <a:t>Invalid combination (error)</a:t>
                      </a:r>
                      <a:endParaRPr lang="uk-UA" sz="1200" b="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endParaRPr lang="uk-UA" sz="1200" dirty="0">
                        <a:effectLst/>
                        <a:latin typeface="Segoe UI" panose="020B0502040204020203" pitchFamily="34" charset="0"/>
                        <a:ea typeface="Segoe UI" panose="020B0502040204020203" pitchFamily="34" charset="0"/>
                        <a:cs typeface="Segoe UI" panose="020B0502040204020203" pitchFamily="34" charset="0"/>
                      </a:endParaRPr>
                    </a:p>
                  </a:txBody>
                  <a:tcPr marL="68580" marR="68580" marT="0" marB="0"/>
                </a:tc>
                <a:tc>
                  <a:txBody>
                    <a:bodyPr/>
                    <a:lstStyle/>
                    <a:p>
                      <a:pPr algn="ctr">
                        <a:lnSpc>
                          <a:spcPct val="107000"/>
                        </a:lnSpc>
                        <a:spcAft>
                          <a:spcPts val="0"/>
                        </a:spcAft>
                      </a:pPr>
                      <a:r>
                        <a:rPr lang="en-US" sz="1200" dirty="0" smtClean="0">
                          <a:effectLst/>
                          <a:latin typeface="Segoe UI" panose="020B0502040204020203" pitchFamily="34" charset="0"/>
                          <a:ea typeface="Segoe UI" panose="020B0502040204020203" pitchFamily="34" charset="0"/>
                          <a:cs typeface="Segoe UI" panose="020B0502040204020203" pitchFamily="34" charset="0"/>
                        </a:rPr>
                        <a:t>Y</a:t>
                      </a: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c>
                  <a:txBody>
                    <a:bodyPr/>
                    <a:lstStyle/>
                    <a:p>
                      <a:pPr algn="ctr">
                        <a:lnSpc>
                          <a:spcPct val="107000"/>
                        </a:lnSpc>
                        <a:spcAft>
                          <a:spcPts val="0"/>
                        </a:spcAft>
                      </a:pPr>
                      <a:r>
                        <a:rPr lang="uk-UA" sz="1200" dirty="0">
                          <a:effectLst/>
                          <a:latin typeface="Segoe UI" panose="020B0502040204020203" pitchFamily="34" charset="0"/>
                          <a:ea typeface="Segoe UI" panose="020B0502040204020203" pitchFamily="34" charset="0"/>
                          <a:cs typeface="Segoe UI" panose="020B0502040204020203" pitchFamily="34" charset="0"/>
                        </a:rPr>
                        <a:t> </a:t>
                      </a:r>
                    </a:p>
                  </a:txBody>
                  <a:tcPr marL="68580" marR="68580" marT="0" marB="0"/>
                </a:tc>
              </a:tr>
            </a:tbl>
          </a:graphicData>
        </a:graphic>
      </p:graphicFrame>
    </p:spTree>
    <p:extLst>
      <p:ext uri="{BB962C8B-B14F-4D97-AF65-F5344CB8AC3E}">
        <p14:creationId xmlns:p14="http://schemas.microsoft.com/office/powerpoint/2010/main" val="22867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28600" y="914400"/>
            <a:ext cx="8709000" cy="5410200"/>
          </a:xfrm>
        </p:spPr>
        <p:txBody>
          <a:bodyPr>
            <a:normAutofit/>
          </a:bodyPr>
          <a:lstStyle/>
          <a:p>
            <a:pPr marL="514350" indent="-514350">
              <a:lnSpc>
                <a:spcPct val="150000"/>
              </a:lnSpc>
              <a:buAutoNum type="arabicPeriod"/>
            </a:pPr>
            <a:r>
              <a:rPr lang="en-US" sz="1200" dirty="0" smtClean="0"/>
              <a:t>Verify that</a:t>
            </a:r>
            <a:r>
              <a:rPr lang="uk-UA" sz="1200" dirty="0" smtClean="0"/>
              <a:t> </a:t>
            </a:r>
            <a:r>
              <a:rPr lang="en-US" sz="1200" dirty="0" smtClean="0"/>
              <a:t>new client who have</a:t>
            </a:r>
            <a:r>
              <a:rPr lang="uk-UA" sz="1200" dirty="0" smtClean="0"/>
              <a:t> </a:t>
            </a:r>
            <a:r>
              <a:rPr lang="uk-UA" sz="1200" dirty="0" err="1"/>
              <a:t>discount</a:t>
            </a:r>
            <a:r>
              <a:rPr lang="uk-UA" sz="1200" dirty="0"/>
              <a:t> </a:t>
            </a:r>
            <a:r>
              <a:rPr lang="uk-UA" sz="1200" dirty="0" err="1"/>
              <a:t>card</a:t>
            </a:r>
            <a:r>
              <a:rPr lang="uk-UA" sz="1200" dirty="0"/>
              <a:t> </a:t>
            </a:r>
            <a:r>
              <a:rPr lang="en-US" sz="1200" dirty="0" smtClean="0"/>
              <a:t>with less</a:t>
            </a:r>
            <a:r>
              <a:rPr lang="uk-UA" sz="1200" dirty="0" smtClean="0"/>
              <a:t> </a:t>
            </a:r>
            <a:r>
              <a:rPr lang="uk-UA" sz="1200" dirty="0" err="1"/>
              <a:t>than</a:t>
            </a:r>
            <a:r>
              <a:rPr lang="uk-UA" sz="1200" dirty="0"/>
              <a:t> 5 000 </a:t>
            </a:r>
            <a:r>
              <a:rPr lang="uk-UA" sz="1200" dirty="0" err="1"/>
              <a:t>points</a:t>
            </a:r>
            <a:r>
              <a:rPr lang="uk-UA" sz="1200" dirty="0"/>
              <a:t> </a:t>
            </a:r>
            <a:r>
              <a:rPr lang="en-US" sz="1200" dirty="0" smtClean="0"/>
              <a:t>will not</a:t>
            </a:r>
            <a:r>
              <a:rPr lang="uk-UA" sz="1200" dirty="0" smtClean="0"/>
              <a:t> </a:t>
            </a:r>
            <a:r>
              <a:rPr lang="uk-UA" sz="1200" dirty="0" err="1"/>
              <a:t>get</a:t>
            </a:r>
            <a:r>
              <a:rPr lang="uk-UA" sz="1200" dirty="0"/>
              <a:t> </a:t>
            </a:r>
            <a:r>
              <a:rPr lang="en-US" sz="1200" dirty="0" smtClean="0"/>
              <a:t> a </a:t>
            </a:r>
            <a:r>
              <a:rPr lang="uk-UA" sz="1200" dirty="0" err="1" smtClean="0"/>
              <a:t>discount</a:t>
            </a:r>
            <a:r>
              <a:rPr lang="en-US" sz="1200" dirty="0" smtClean="0"/>
              <a:t>.</a:t>
            </a:r>
          </a:p>
          <a:p>
            <a:pPr marL="514350" indent="-514350">
              <a:lnSpc>
                <a:spcPct val="150000"/>
              </a:lnSpc>
              <a:buFont typeface="Arial" panose="020B0604020202020204" pitchFamily="34" charset="0"/>
              <a:buAutoNum type="arabicPeriod"/>
            </a:pPr>
            <a:r>
              <a:rPr lang="en-US" sz="1200" dirty="0"/>
              <a:t>Verify that</a:t>
            </a:r>
            <a:r>
              <a:rPr lang="uk-UA" sz="1200" dirty="0"/>
              <a:t> </a:t>
            </a:r>
            <a:r>
              <a:rPr lang="en-US" sz="1200" dirty="0"/>
              <a:t>new client who have</a:t>
            </a:r>
            <a:r>
              <a:rPr lang="uk-UA" sz="1200" dirty="0"/>
              <a:t> </a:t>
            </a:r>
            <a:r>
              <a:rPr lang="uk-UA" sz="1200" dirty="0" err="1"/>
              <a:t>discount</a:t>
            </a:r>
            <a:r>
              <a:rPr lang="uk-UA" sz="1200" dirty="0"/>
              <a:t> </a:t>
            </a:r>
            <a:r>
              <a:rPr lang="uk-UA" sz="1200" dirty="0" err="1"/>
              <a:t>card</a:t>
            </a:r>
            <a:r>
              <a:rPr lang="uk-UA" sz="1200" dirty="0"/>
              <a:t> </a:t>
            </a:r>
            <a:r>
              <a:rPr lang="en-US" sz="1200" dirty="0"/>
              <a:t>with less</a:t>
            </a:r>
            <a:r>
              <a:rPr lang="uk-UA" sz="1200" dirty="0"/>
              <a:t> </a:t>
            </a:r>
            <a:r>
              <a:rPr lang="uk-UA" sz="1200" dirty="0" err="1"/>
              <a:t>than</a:t>
            </a:r>
            <a:r>
              <a:rPr lang="uk-UA" sz="1200" dirty="0"/>
              <a:t> 5 000 </a:t>
            </a:r>
            <a:r>
              <a:rPr lang="uk-UA" sz="1200" dirty="0" err="1"/>
              <a:t>points</a:t>
            </a:r>
            <a:r>
              <a:rPr lang="uk-UA" sz="1200" dirty="0"/>
              <a:t> </a:t>
            </a:r>
            <a:r>
              <a:rPr lang="en-US" sz="1200" dirty="0" smtClean="0"/>
              <a:t>and gift coupon will</a:t>
            </a:r>
            <a:r>
              <a:rPr lang="uk-UA" sz="1200" dirty="0" smtClean="0"/>
              <a:t> </a:t>
            </a:r>
            <a:r>
              <a:rPr lang="uk-UA" sz="1200" dirty="0" err="1"/>
              <a:t>get</a:t>
            </a:r>
            <a:r>
              <a:rPr lang="uk-UA" sz="1200" dirty="0"/>
              <a:t> </a:t>
            </a:r>
            <a:r>
              <a:rPr lang="en-US" sz="1200" dirty="0" smtClean="0"/>
              <a:t>25% </a:t>
            </a:r>
            <a:r>
              <a:rPr lang="uk-UA" sz="1200" dirty="0" err="1"/>
              <a:t>discount</a:t>
            </a:r>
            <a:r>
              <a:rPr lang="en-US" sz="1200" dirty="0" smtClean="0"/>
              <a:t>.</a:t>
            </a:r>
          </a:p>
          <a:p>
            <a:pPr marL="514350" indent="-514350">
              <a:lnSpc>
                <a:spcPct val="150000"/>
              </a:lnSpc>
              <a:buFont typeface="Arial" panose="020B0604020202020204" pitchFamily="34" charset="0"/>
              <a:buAutoNum type="arabicPeriod"/>
            </a:pPr>
            <a:r>
              <a:rPr lang="en-US" sz="1200" dirty="0"/>
              <a:t>Verify that</a:t>
            </a:r>
            <a:r>
              <a:rPr lang="uk-UA" sz="1200" dirty="0"/>
              <a:t> </a:t>
            </a:r>
            <a:r>
              <a:rPr lang="en-US" sz="1200" dirty="0" smtClean="0"/>
              <a:t>client </a:t>
            </a:r>
            <a:r>
              <a:rPr lang="en-US" sz="1200" dirty="0"/>
              <a:t>who have</a:t>
            </a:r>
            <a:r>
              <a:rPr lang="uk-UA" sz="1200" dirty="0"/>
              <a:t> </a:t>
            </a:r>
            <a:r>
              <a:rPr lang="uk-UA" sz="1200" dirty="0" err="1"/>
              <a:t>discount</a:t>
            </a:r>
            <a:r>
              <a:rPr lang="uk-UA" sz="1200" dirty="0"/>
              <a:t> </a:t>
            </a:r>
            <a:r>
              <a:rPr lang="uk-UA" sz="1200" dirty="0" err="1"/>
              <a:t>card</a:t>
            </a:r>
            <a:r>
              <a:rPr lang="uk-UA" sz="1200" dirty="0"/>
              <a:t> </a:t>
            </a:r>
            <a:r>
              <a:rPr lang="en-US" sz="1200" dirty="0"/>
              <a:t>with </a:t>
            </a:r>
            <a:r>
              <a:rPr lang="en-US" sz="1200" dirty="0" smtClean="0"/>
              <a:t>more</a:t>
            </a:r>
            <a:r>
              <a:rPr lang="uk-UA" sz="1200" dirty="0" smtClean="0"/>
              <a:t> </a:t>
            </a:r>
            <a:r>
              <a:rPr lang="uk-UA" sz="1200" dirty="0" err="1"/>
              <a:t>than</a:t>
            </a:r>
            <a:r>
              <a:rPr lang="uk-UA" sz="1200" dirty="0"/>
              <a:t> 5 000 </a:t>
            </a:r>
            <a:r>
              <a:rPr lang="uk-UA" sz="1200" dirty="0" err="1"/>
              <a:t>points</a:t>
            </a:r>
            <a:r>
              <a:rPr lang="uk-UA" sz="1200" dirty="0"/>
              <a:t> </a:t>
            </a:r>
            <a:r>
              <a:rPr lang="en-US" sz="1200" dirty="0"/>
              <a:t>and gift coupon will</a:t>
            </a:r>
            <a:r>
              <a:rPr lang="uk-UA" sz="1200" dirty="0"/>
              <a:t> </a:t>
            </a:r>
            <a:r>
              <a:rPr lang="uk-UA" sz="1200" dirty="0" err="1"/>
              <a:t>get</a:t>
            </a:r>
            <a:r>
              <a:rPr lang="uk-UA" sz="1200" dirty="0"/>
              <a:t> </a:t>
            </a:r>
            <a:r>
              <a:rPr lang="en-US" sz="1200" dirty="0" smtClean="0"/>
              <a:t>25% </a:t>
            </a:r>
            <a:r>
              <a:rPr lang="uk-UA" sz="1200" dirty="0" err="1"/>
              <a:t>discount</a:t>
            </a:r>
            <a:r>
              <a:rPr lang="en-US" sz="1200" dirty="0" smtClean="0"/>
              <a:t>.</a:t>
            </a:r>
          </a:p>
          <a:p>
            <a:pPr marL="514350" indent="-514350">
              <a:lnSpc>
                <a:spcPct val="150000"/>
              </a:lnSpc>
              <a:buFont typeface="Arial" panose="020B0604020202020204" pitchFamily="34" charset="0"/>
              <a:buAutoNum type="arabicPeriod"/>
            </a:pPr>
            <a:r>
              <a:rPr lang="en-US" sz="1200" dirty="0"/>
              <a:t>Verify that</a:t>
            </a:r>
            <a:r>
              <a:rPr lang="uk-UA" sz="1200" dirty="0"/>
              <a:t> </a:t>
            </a:r>
            <a:r>
              <a:rPr lang="en-US" sz="1200" dirty="0"/>
              <a:t>client who </a:t>
            </a:r>
            <a:r>
              <a:rPr lang="en-US" sz="1200" dirty="0" smtClean="0"/>
              <a:t>have no</a:t>
            </a:r>
            <a:r>
              <a:rPr lang="uk-UA" sz="1200" dirty="0" smtClean="0"/>
              <a:t> </a:t>
            </a:r>
            <a:r>
              <a:rPr lang="en-US" sz="1200" dirty="0" smtClean="0"/>
              <a:t>any </a:t>
            </a:r>
            <a:r>
              <a:rPr lang="uk-UA" sz="1200" dirty="0" err="1" smtClean="0"/>
              <a:t>discount</a:t>
            </a:r>
            <a:r>
              <a:rPr lang="uk-UA" sz="1200" dirty="0" smtClean="0"/>
              <a:t> </a:t>
            </a:r>
            <a:r>
              <a:rPr lang="uk-UA" sz="1200" dirty="0" err="1"/>
              <a:t>card</a:t>
            </a:r>
            <a:r>
              <a:rPr lang="uk-UA" sz="1200" dirty="0"/>
              <a:t> </a:t>
            </a:r>
            <a:r>
              <a:rPr lang="en-US" sz="1200" dirty="0" smtClean="0"/>
              <a:t>but have gift </a:t>
            </a:r>
            <a:r>
              <a:rPr lang="en-US" sz="1200" dirty="0"/>
              <a:t>coupon will</a:t>
            </a:r>
            <a:r>
              <a:rPr lang="uk-UA" sz="1200" dirty="0"/>
              <a:t> </a:t>
            </a:r>
            <a:r>
              <a:rPr lang="uk-UA" sz="1200" dirty="0" err="1"/>
              <a:t>get</a:t>
            </a:r>
            <a:r>
              <a:rPr lang="uk-UA" sz="1200" dirty="0"/>
              <a:t> </a:t>
            </a:r>
            <a:r>
              <a:rPr lang="en-US" sz="1200" dirty="0"/>
              <a:t>25% </a:t>
            </a:r>
            <a:r>
              <a:rPr lang="uk-UA" sz="1200" dirty="0" err="1"/>
              <a:t>discount</a:t>
            </a:r>
            <a:r>
              <a:rPr lang="en-US" sz="1200" dirty="0" smtClean="0"/>
              <a:t>.</a:t>
            </a:r>
          </a:p>
          <a:p>
            <a:pPr marL="514350" indent="-514350">
              <a:lnSpc>
                <a:spcPct val="150000"/>
              </a:lnSpc>
              <a:buFont typeface="Arial" panose="020B0604020202020204" pitchFamily="34" charset="0"/>
              <a:buAutoNum type="arabicPeriod"/>
            </a:pPr>
            <a:r>
              <a:rPr lang="en-US" sz="1200" dirty="0"/>
              <a:t>Verify that</a:t>
            </a:r>
            <a:r>
              <a:rPr lang="uk-UA" sz="1200" dirty="0"/>
              <a:t> </a:t>
            </a:r>
            <a:r>
              <a:rPr lang="en-US" sz="1200" dirty="0"/>
              <a:t>client who have </a:t>
            </a:r>
            <a:r>
              <a:rPr lang="en-US" sz="1200" dirty="0" smtClean="0"/>
              <a:t>neither </a:t>
            </a:r>
            <a:r>
              <a:rPr lang="uk-UA" sz="1200" dirty="0" err="1" smtClean="0"/>
              <a:t>discount</a:t>
            </a:r>
            <a:r>
              <a:rPr lang="uk-UA" sz="1200" dirty="0" smtClean="0"/>
              <a:t> </a:t>
            </a:r>
            <a:r>
              <a:rPr lang="uk-UA" sz="1200" dirty="0" err="1"/>
              <a:t>card</a:t>
            </a:r>
            <a:r>
              <a:rPr lang="uk-UA" sz="1200" dirty="0"/>
              <a:t> </a:t>
            </a:r>
            <a:r>
              <a:rPr lang="en-US" sz="1200" dirty="0" smtClean="0"/>
              <a:t>no </a:t>
            </a:r>
            <a:r>
              <a:rPr lang="en-US" sz="1200" dirty="0"/>
              <a:t>gift coupon will</a:t>
            </a:r>
            <a:r>
              <a:rPr lang="uk-UA" sz="1200" dirty="0"/>
              <a:t> </a:t>
            </a:r>
            <a:r>
              <a:rPr lang="en-US" sz="1200" dirty="0" smtClean="0"/>
              <a:t>not </a:t>
            </a:r>
            <a:r>
              <a:rPr lang="uk-UA" sz="1200" dirty="0" err="1" smtClean="0"/>
              <a:t>get</a:t>
            </a:r>
            <a:r>
              <a:rPr lang="uk-UA" sz="1200" dirty="0" smtClean="0"/>
              <a:t> </a:t>
            </a:r>
            <a:r>
              <a:rPr lang="en-US" sz="1200" dirty="0" smtClean="0"/>
              <a:t>any </a:t>
            </a:r>
            <a:r>
              <a:rPr lang="uk-UA" sz="1200" dirty="0" err="1"/>
              <a:t>discount</a:t>
            </a:r>
            <a:r>
              <a:rPr lang="en-US" sz="1200" dirty="0" smtClean="0"/>
              <a:t>.</a:t>
            </a:r>
          </a:p>
          <a:p>
            <a:pPr marL="514350" indent="-514350">
              <a:lnSpc>
                <a:spcPct val="150000"/>
              </a:lnSpc>
              <a:buFont typeface="Arial" panose="020B0604020202020204" pitchFamily="34" charset="0"/>
              <a:buAutoNum type="arabicPeriod"/>
            </a:pPr>
            <a:r>
              <a:rPr lang="en-US" sz="1200" dirty="0"/>
              <a:t>Verify that</a:t>
            </a:r>
            <a:r>
              <a:rPr lang="uk-UA" sz="1200" dirty="0"/>
              <a:t> </a:t>
            </a:r>
            <a:r>
              <a:rPr lang="en-US" sz="1200" dirty="0"/>
              <a:t>client who have</a:t>
            </a:r>
            <a:r>
              <a:rPr lang="uk-UA" sz="1200" dirty="0"/>
              <a:t> </a:t>
            </a:r>
            <a:r>
              <a:rPr lang="uk-UA" sz="1200" dirty="0" err="1"/>
              <a:t>discount</a:t>
            </a:r>
            <a:r>
              <a:rPr lang="uk-UA" sz="1200" dirty="0"/>
              <a:t> </a:t>
            </a:r>
            <a:r>
              <a:rPr lang="uk-UA" sz="1200" dirty="0" err="1"/>
              <a:t>card</a:t>
            </a:r>
            <a:r>
              <a:rPr lang="uk-UA" sz="1200" dirty="0"/>
              <a:t> </a:t>
            </a:r>
            <a:r>
              <a:rPr lang="en-US" sz="1200" dirty="0"/>
              <a:t>with more</a:t>
            </a:r>
            <a:r>
              <a:rPr lang="uk-UA" sz="1200" dirty="0"/>
              <a:t> </a:t>
            </a:r>
            <a:r>
              <a:rPr lang="uk-UA" sz="1200" dirty="0" err="1"/>
              <a:t>than</a:t>
            </a:r>
            <a:r>
              <a:rPr lang="uk-UA" sz="1200" dirty="0"/>
              <a:t> 5 000 </a:t>
            </a:r>
            <a:r>
              <a:rPr lang="uk-UA" sz="1200" dirty="0" err="1"/>
              <a:t>points</a:t>
            </a:r>
            <a:r>
              <a:rPr lang="uk-UA" sz="1200" dirty="0"/>
              <a:t> </a:t>
            </a:r>
            <a:r>
              <a:rPr lang="en-US" sz="1200" dirty="0" smtClean="0"/>
              <a:t>will</a:t>
            </a:r>
            <a:r>
              <a:rPr lang="uk-UA" sz="1200" dirty="0" smtClean="0"/>
              <a:t> </a:t>
            </a:r>
            <a:r>
              <a:rPr lang="uk-UA" sz="1200" dirty="0" err="1"/>
              <a:t>get</a:t>
            </a:r>
            <a:r>
              <a:rPr lang="uk-UA" sz="1200" dirty="0"/>
              <a:t> </a:t>
            </a:r>
            <a:r>
              <a:rPr lang="en-US" sz="1200" dirty="0" smtClean="0"/>
              <a:t>10% </a:t>
            </a:r>
            <a:r>
              <a:rPr lang="uk-UA" sz="1200" dirty="0" err="1"/>
              <a:t>discount</a:t>
            </a:r>
            <a:r>
              <a:rPr lang="en-US" sz="1200" dirty="0" smtClean="0"/>
              <a:t>.</a:t>
            </a:r>
          </a:p>
          <a:p>
            <a:pPr marL="514350" indent="-514350">
              <a:buFont typeface="Arial" panose="020B0604020202020204" pitchFamily="34" charset="0"/>
              <a:buAutoNum type="arabicPeriod"/>
            </a:pPr>
            <a:endParaRPr lang="en-US" dirty="0"/>
          </a:p>
          <a:p>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p:txBody>
      </p:sp>
      <p:sp>
        <p:nvSpPr>
          <p:cNvPr id="3" name="Заголовок 2"/>
          <p:cNvSpPr>
            <a:spLocks noGrp="1"/>
          </p:cNvSpPr>
          <p:nvPr>
            <p:ph type="title"/>
          </p:nvPr>
        </p:nvSpPr>
        <p:spPr/>
        <p:txBody>
          <a:bodyPr/>
          <a:lstStyle/>
          <a:p>
            <a:r>
              <a:rPr lang="en-US" dirty="0"/>
              <a:t>Test cases</a:t>
            </a:r>
            <a:endParaRPr lang="uk-UA" dirty="0"/>
          </a:p>
        </p:txBody>
      </p:sp>
      <p:sp>
        <p:nvSpPr>
          <p:cNvPr id="4" name="Номер слайда 3"/>
          <p:cNvSpPr>
            <a:spLocks noGrp="1"/>
          </p:cNvSpPr>
          <p:nvPr>
            <p:ph type="sldNum" sz="quarter" idx="4"/>
          </p:nvPr>
        </p:nvSpPr>
        <p:spPr/>
        <p:txBody>
          <a:bodyPr/>
          <a:lstStyle/>
          <a:p>
            <a:fld id="{AD53D713-3284-4C71-8174-D6528838EBFD}" type="slidenum">
              <a:rPr lang="uk-UA" smtClean="0"/>
              <a:pPr/>
              <a:t>5</a:t>
            </a:fld>
            <a:endParaRPr lang="uk-UA"/>
          </a:p>
        </p:txBody>
      </p:sp>
    </p:spTree>
    <p:extLst>
      <p:ext uri="{BB962C8B-B14F-4D97-AF65-F5344CB8AC3E}">
        <p14:creationId xmlns:p14="http://schemas.microsoft.com/office/powerpoint/2010/main" val="115795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0992" y="838200"/>
            <a:ext cx="8229600" cy="5391985"/>
          </a:xfrm>
        </p:spPr>
        <p:txBody>
          <a:bodyPr>
            <a:normAutofit/>
          </a:bodyPr>
          <a:lstStyle/>
          <a:p>
            <a:pPr>
              <a:lnSpc>
                <a:spcPts val="1700"/>
              </a:lnSpc>
            </a:pPr>
            <a:r>
              <a:rPr lang="en-US" sz="1200" dirty="0" smtClean="0"/>
              <a:t>     User </a:t>
            </a:r>
            <a:r>
              <a:rPr lang="en-US" sz="1200" dirty="0"/>
              <a:t>is doing an order on the web-store. He selects some goods from the catalog and clicks on “Add to cart” button. If one/more selected goods aren’t available user will get the corresponding message and will be asked to correct the selection. If all selected goods are available user will get message: “Do you want to go to shopping cart? Yes/No”. If the user press “No” button, he will stay on the catalog of goods to continue the selection.</a:t>
            </a:r>
            <a:endParaRPr lang="uk-UA" sz="1200" dirty="0"/>
          </a:p>
          <a:p>
            <a:pPr>
              <a:lnSpc>
                <a:spcPts val="1700"/>
              </a:lnSpc>
            </a:pPr>
            <a:r>
              <a:rPr lang="en-US" sz="1200" dirty="0"/>
              <a:t>To complete the order user should click “Yes” and after redirection to the Cart confirm the order by entering his phone number and delivery address and clicking on “Confirm the order” button. If entered data is correct the user will get the message on his phone with short info about the order. If some entered data is incorrect, user will get an error message and will be asked to Confirm the order again.</a:t>
            </a:r>
            <a:endParaRPr lang="uk-UA" sz="1200"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Title 3"/>
          <p:cNvSpPr>
            <a:spLocks noGrp="1"/>
          </p:cNvSpPr>
          <p:nvPr>
            <p:ph type="title"/>
          </p:nvPr>
        </p:nvSpPr>
        <p:spPr/>
        <p:txBody>
          <a:bodyPr/>
          <a:lstStyle/>
          <a:p>
            <a:r>
              <a:rPr lang="en-US" dirty="0"/>
              <a:t>State</a:t>
            </a:r>
            <a:r>
              <a:rPr lang="en-US" sz="3200" dirty="0"/>
              <a:t> </a:t>
            </a:r>
            <a:r>
              <a:rPr lang="en-US" dirty="0"/>
              <a:t>Transition</a:t>
            </a:r>
          </a:p>
        </p:txBody>
      </p:sp>
      <p:sp>
        <p:nvSpPr>
          <p:cNvPr id="3" name="Овал 2"/>
          <p:cNvSpPr/>
          <p:nvPr/>
        </p:nvSpPr>
        <p:spPr>
          <a:xfrm>
            <a:off x="7162800" y="2781158"/>
            <a:ext cx="1361755" cy="1270971"/>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‘Cart’ form is opened for entering data</a:t>
            </a:r>
            <a:r>
              <a:rPr lang="en-US" dirty="0" smtClean="0"/>
              <a:t> </a:t>
            </a:r>
            <a:endParaRPr lang="uk-UA" dirty="0"/>
          </a:p>
        </p:txBody>
      </p:sp>
      <p:sp>
        <p:nvSpPr>
          <p:cNvPr id="6" name="Овал 5"/>
          <p:cNvSpPr/>
          <p:nvPr/>
        </p:nvSpPr>
        <p:spPr>
          <a:xfrm>
            <a:off x="4570173" y="4523656"/>
            <a:ext cx="1247007" cy="116387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Validate if </a:t>
            </a:r>
            <a:r>
              <a:rPr lang="en-US" sz="1200" b="1"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Овал 7"/>
          <p:cNvSpPr/>
          <p:nvPr/>
        </p:nvSpPr>
        <p:spPr>
          <a:xfrm>
            <a:off x="655002" y="4527144"/>
            <a:ext cx="1554798" cy="145114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Message </a:t>
            </a:r>
            <a:r>
              <a:rPr lang="en-US" sz="1200" b="1" dirty="0">
                <a:latin typeface="Segoe UI" panose="020B0502040204020203" pitchFamily="34" charset="0"/>
                <a:ea typeface="Segoe UI" panose="020B0502040204020203" pitchFamily="34" charset="0"/>
                <a:cs typeface="Segoe UI" panose="020B0502040204020203" pitchFamily="34" charset="0"/>
              </a:rPr>
              <a:t>with short info about the </a:t>
            </a:r>
            <a:r>
              <a:rPr lang="en-US" sz="1200" b="1" dirty="0" smtClean="0">
                <a:latin typeface="Segoe UI" panose="020B0502040204020203" pitchFamily="34" charset="0"/>
                <a:ea typeface="Segoe UI" panose="020B0502040204020203" pitchFamily="34" charset="0"/>
                <a:cs typeface="Segoe UI" panose="020B0502040204020203" pitchFamily="34" charset="0"/>
              </a:rPr>
              <a:t>order is sent on users phone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Овал 8"/>
          <p:cNvSpPr/>
          <p:nvPr/>
        </p:nvSpPr>
        <p:spPr>
          <a:xfrm>
            <a:off x="4958892" y="3006089"/>
            <a:ext cx="1259656" cy="117567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Segoe UI" panose="020B0502040204020203" pitchFamily="34" charset="0"/>
                <a:ea typeface="Segoe UI" panose="020B0502040204020203" pitchFamily="34" charset="0"/>
                <a:cs typeface="Segoe UI" panose="020B0502040204020203" pitchFamily="34" charset="0"/>
              </a:rPr>
              <a:t>G</a:t>
            </a:r>
            <a:r>
              <a:rPr lang="en-US" sz="1200" b="1" dirty="0" smtClean="0">
                <a:latin typeface="Segoe UI" panose="020B0502040204020203" pitchFamily="34" charset="0"/>
                <a:ea typeface="Segoe UI" panose="020B0502040204020203" pitchFamily="34" charset="0"/>
                <a:cs typeface="Segoe UI" panose="020B0502040204020203" pitchFamily="34" charset="0"/>
              </a:rPr>
              <a:t>o </a:t>
            </a:r>
            <a:r>
              <a:rPr lang="en-US" sz="1200" b="1" dirty="0">
                <a:latin typeface="Segoe UI" panose="020B0502040204020203" pitchFamily="34" charset="0"/>
                <a:ea typeface="Segoe UI" panose="020B0502040204020203" pitchFamily="34" charset="0"/>
                <a:cs typeface="Segoe UI" panose="020B0502040204020203" pitchFamily="34" charset="0"/>
              </a:rPr>
              <a:t>to </a:t>
            </a:r>
            <a:r>
              <a:rPr lang="en-US" sz="1200" b="1" dirty="0" smtClean="0">
                <a:latin typeface="Segoe UI" panose="020B0502040204020203" pitchFamily="34" charset="0"/>
                <a:ea typeface="Segoe UI" panose="020B0502040204020203" pitchFamily="34" charset="0"/>
                <a:cs typeface="Segoe UI" panose="020B0502040204020203" pitchFamily="34" charset="0"/>
              </a:rPr>
              <a:t>shopping cart?</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0" name="Овал 9"/>
          <p:cNvSpPr/>
          <p:nvPr/>
        </p:nvSpPr>
        <p:spPr>
          <a:xfrm>
            <a:off x="2925412" y="2991245"/>
            <a:ext cx="1276193" cy="119111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Validate if all selected goods are available</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Овал 10"/>
          <p:cNvSpPr/>
          <p:nvPr/>
        </p:nvSpPr>
        <p:spPr>
          <a:xfrm>
            <a:off x="228600" y="3024040"/>
            <a:ext cx="1143000" cy="10668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Start</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(Catalog is opened)</a:t>
            </a:r>
            <a:endParaRPr lang="uk-UA" sz="1200"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16" name="Прямая со стрелкой 15"/>
          <p:cNvCxnSpPr/>
          <p:nvPr/>
        </p:nvCxnSpPr>
        <p:spPr>
          <a:xfrm>
            <a:off x="1388097" y="3569421"/>
            <a:ext cx="1536569" cy="20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1371600" y="3024040"/>
            <a:ext cx="1219200" cy="40496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19" name="TextBox 18"/>
          <p:cNvSpPr txBox="1"/>
          <p:nvPr/>
        </p:nvSpPr>
        <p:spPr>
          <a:xfrm>
            <a:off x="1331471" y="2848987"/>
            <a:ext cx="1507896" cy="750020"/>
          </a:xfrm>
          <a:prstGeom prst="rect">
            <a:avLst/>
          </a:prstGeom>
        </p:spPr>
        <p:txBody>
          <a:bodyPr vert="horz" wrap="none" lIns="91440" tIns="45720" rIns="91440" bIns="45720" rtlCol="0">
            <a:no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Select goods and</a:t>
            </a:r>
          </a:p>
          <a:p>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click </a:t>
            </a:r>
            <a:r>
              <a:rPr lang="en-US" sz="1200" dirty="0">
                <a:latin typeface="Segoe UI" panose="020B0502040204020203" pitchFamily="34" charset="0"/>
                <a:ea typeface="Segoe UI" panose="020B0502040204020203" pitchFamily="34" charset="0"/>
                <a:cs typeface="Segoe UI" panose="020B0502040204020203" pitchFamily="34" charset="0"/>
              </a:rPr>
              <a:t>on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a:t>
            </a:r>
            <a:r>
              <a:rPr lang="en-US" sz="1200" dirty="0">
                <a:latin typeface="Segoe UI" panose="020B0502040204020203" pitchFamily="34" charset="0"/>
                <a:ea typeface="Segoe UI" panose="020B0502040204020203" pitchFamily="34" charset="0"/>
                <a:cs typeface="Segoe UI" panose="020B0502040204020203" pitchFamily="34" charset="0"/>
              </a:rPr>
              <a:t>Add to cart” button</a:t>
            </a:r>
            <a:endParaRPr lang="uk-UA"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21" name="Прямая со стрелкой 20"/>
          <p:cNvCxnSpPr/>
          <p:nvPr/>
        </p:nvCxnSpPr>
        <p:spPr>
          <a:xfrm flipV="1">
            <a:off x="4201605" y="3557440"/>
            <a:ext cx="757287" cy="135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6192631" y="4731584"/>
            <a:ext cx="1212130" cy="496478"/>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Some entered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data is incorrect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26" name="Прямая со стрелкой 25"/>
          <p:cNvCxnSpPr/>
          <p:nvPr/>
        </p:nvCxnSpPr>
        <p:spPr>
          <a:xfrm flipH="1">
            <a:off x="5817180" y="4059331"/>
            <a:ext cx="2048994" cy="927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209800" y="4267200"/>
            <a:ext cx="914400" cy="914400"/>
          </a:xfrm>
          <a:prstGeom prst="rect">
            <a:avLst/>
          </a:prstGeom>
        </p:spPr>
        <p:txBody>
          <a:bodyPr vert="horz" wrap="none" lIns="91440" tIns="45720" rIns="91440" bIns="45720" rtlCol="0">
            <a:normAutofit/>
          </a:bodyPr>
          <a:lstStyle/>
          <a:p>
            <a:pPr marL="0" indent="0">
              <a:buFont typeface="Arial" panose="020B0604020202020204" pitchFamily="34" charset="0"/>
              <a:buNone/>
            </a:pPr>
            <a:endParaRPr lang="uk-UA" dirty="0" smtClean="0"/>
          </a:p>
        </p:txBody>
      </p:sp>
      <p:sp>
        <p:nvSpPr>
          <p:cNvPr id="28" name="TextBox 27"/>
          <p:cNvSpPr txBox="1"/>
          <p:nvPr/>
        </p:nvSpPr>
        <p:spPr>
          <a:xfrm>
            <a:off x="1358442" y="3777985"/>
            <a:ext cx="1600200" cy="497262"/>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One/more </a:t>
            </a:r>
            <a:r>
              <a:rPr lang="en-US" sz="1200" dirty="0">
                <a:latin typeface="Segoe UI" panose="020B0502040204020203" pitchFamily="34" charset="0"/>
                <a:ea typeface="Segoe UI" panose="020B0502040204020203" pitchFamily="34" charset="0"/>
                <a:cs typeface="Segoe UI" panose="020B0502040204020203" pitchFamily="34" charset="0"/>
              </a:rPr>
              <a:t>selected </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r>
              <a:rPr lang="en-US" sz="1200" dirty="0" smtClean="0">
                <a:latin typeface="Segoe UI" panose="020B0502040204020203" pitchFamily="34" charset="0"/>
                <a:ea typeface="Segoe UI" panose="020B0502040204020203" pitchFamily="34" charset="0"/>
                <a:cs typeface="Segoe UI" panose="020B0502040204020203" pitchFamily="34" charset="0"/>
              </a:rPr>
              <a:t>goods </a:t>
            </a:r>
            <a:r>
              <a:rPr lang="en-US" sz="1200" dirty="0">
                <a:latin typeface="Segoe UI" panose="020B0502040204020203" pitchFamily="34" charset="0"/>
                <a:ea typeface="Segoe UI" panose="020B0502040204020203" pitchFamily="34" charset="0"/>
                <a:cs typeface="Segoe UI" panose="020B0502040204020203" pitchFamily="34" charset="0"/>
              </a:rPr>
              <a:t>aren’t available</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39" name="TextBox 38"/>
          <p:cNvSpPr txBox="1"/>
          <p:nvPr/>
        </p:nvSpPr>
        <p:spPr>
          <a:xfrm>
            <a:off x="4096732" y="2866574"/>
            <a:ext cx="862160" cy="672680"/>
          </a:xfrm>
          <a:prstGeom prst="rect">
            <a:avLst/>
          </a:prstGeom>
        </p:spPr>
        <p:txBody>
          <a:bodyPr vert="horz" wrap="none" lIns="91440" tIns="45720" rIns="91440" bIns="45720" rtlCol="0">
            <a:norm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All </a:t>
            </a:r>
            <a:r>
              <a:rPr lang="en-US" sz="1200" dirty="0">
                <a:latin typeface="Segoe UI" panose="020B0502040204020203" pitchFamily="34" charset="0"/>
                <a:ea typeface="Segoe UI" panose="020B0502040204020203" pitchFamily="34" charset="0"/>
                <a:cs typeface="Segoe UI" panose="020B0502040204020203" pitchFamily="34" charset="0"/>
              </a:rPr>
              <a:t>selected </a:t>
            </a:r>
          </a:p>
          <a:p>
            <a:r>
              <a:rPr lang="en-US" sz="1200" dirty="0">
                <a:latin typeface="Segoe UI" panose="020B0502040204020203" pitchFamily="34" charset="0"/>
                <a:ea typeface="Segoe UI" panose="020B0502040204020203" pitchFamily="34" charset="0"/>
                <a:cs typeface="Segoe UI" panose="020B0502040204020203" pitchFamily="34" charset="0"/>
              </a:rPr>
              <a:t>goods </a:t>
            </a:r>
            <a:r>
              <a:rPr lang="en-US" sz="1200" dirty="0" smtClean="0">
                <a:latin typeface="Segoe UI" panose="020B0502040204020203" pitchFamily="34" charset="0"/>
                <a:ea typeface="Segoe UI" panose="020B0502040204020203" pitchFamily="34" charset="0"/>
                <a:cs typeface="Segoe UI" panose="020B0502040204020203" pitchFamily="34" charset="0"/>
              </a:rPr>
              <a:t>are</a:t>
            </a:r>
          </a:p>
          <a:p>
            <a:r>
              <a:rPr lang="en-US" sz="1200" dirty="0" smtClean="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anose="020B0502040204020203" pitchFamily="34" charset="0"/>
                <a:cs typeface="Segoe UI" panose="020B0502040204020203" pitchFamily="34" charset="0"/>
              </a:rPr>
              <a:t>available</a:t>
            </a:r>
            <a:endParaRPr lang="uk-UA" sz="1200" dirty="0">
              <a:latin typeface="Segoe UI" panose="020B0502040204020203" pitchFamily="34" charset="0"/>
              <a:ea typeface="Segoe UI" panose="020B0502040204020203" pitchFamily="34" charset="0"/>
              <a:cs typeface="Segoe UI" panose="020B0502040204020203" pitchFamily="34" charset="0"/>
            </a:endParaRPr>
          </a:p>
          <a:p>
            <a:pPr marL="0" indent="0">
              <a:buFont typeface="Arial" panose="020B0604020202020204" pitchFamily="34" charset="0"/>
              <a:buNone/>
            </a:pPr>
            <a:endParaRPr lang="uk-UA" sz="1200" dirty="0" smtClean="0"/>
          </a:p>
        </p:txBody>
      </p:sp>
      <p:cxnSp>
        <p:nvCxnSpPr>
          <p:cNvPr id="41" name="Скругленная соединительная линия 40"/>
          <p:cNvCxnSpPr>
            <a:stCxn id="10" idx="3"/>
            <a:endCxn id="11" idx="5"/>
          </p:cNvCxnSpPr>
          <p:nvPr/>
        </p:nvCxnSpPr>
        <p:spPr>
          <a:xfrm rot="5400000" flipH="1">
            <a:off x="2121602" y="3017221"/>
            <a:ext cx="73313" cy="1908094"/>
          </a:xfrm>
          <a:prstGeom prst="curvedConnector3">
            <a:avLst>
              <a:gd name="adj1" fmla="val -54974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Прямая со стрелкой 42"/>
          <p:cNvCxnSpPr/>
          <p:nvPr/>
        </p:nvCxnSpPr>
        <p:spPr>
          <a:xfrm>
            <a:off x="6235085" y="3525506"/>
            <a:ext cx="927715" cy="137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6216398" y="3013291"/>
            <a:ext cx="814386" cy="421331"/>
          </a:xfrm>
          <a:prstGeom prst="rect">
            <a:avLst/>
          </a:prstGeom>
        </p:spPr>
        <p:txBody>
          <a:bodyPr vert="horz" wrap="none" lIns="91440" tIns="45720" rIns="91440" bIns="45720" rtlCol="0">
            <a:no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‘Yes’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 </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51" name="Скругленная соединительная линия 50"/>
          <p:cNvCxnSpPr>
            <a:stCxn id="9" idx="4"/>
            <a:endCxn id="11" idx="3"/>
          </p:cNvCxnSpPr>
          <p:nvPr/>
        </p:nvCxnSpPr>
        <p:spPr>
          <a:xfrm rot="5400000" flipH="1">
            <a:off x="2868775" y="1461824"/>
            <a:ext cx="247157" cy="5192732"/>
          </a:xfrm>
          <a:prstGeom prst="curvedConnector3">
            <a:avLst>
              <a:gd name="adj1" fmla="val -164960"/>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TextBox 60"/>
          <p:cNvSpPr txBox="1"/>
          <p:nvPr/>
        </p:nvSpPr>
        <p:spPr>
          <a:xfrm>
            <a:off x="2815342" y="4276820"/>
            <a:ext cx="1304202" cy="383927"/>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Press ‘No’ 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63" name="TextBox 62"/>
          <p:cNvSpPr txBox="1"/>
          <p:nvPr/>
        </p:nvSpPr>
        <p:spPr>
          <a:xfrm>
            <a:off x="6002730" y="3900507"/>
            <a:ext cx="1419416" cy="645132"/>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 data and click </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“Confirm the order”</a:t>
            </a:r>
          </a:p>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button</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73" name="Прямая со стрелкой 72"/>
          <p:cNvCxnSpPr/>
          <p:nvPr/>
        </p:nvCxnSpPr>
        <p:spPr>
          <a:xfrm flipH="1">
            <a:off x="2209802" y="5214177"/>
            <a:ext cx="2370446" cy="27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6" name="TextBox 75"/>
          <p:cNvSpPr txBox="1"/>
          <p:nvPr/>
        </p:nvSpPr>
        <p:spPr>
          <a:xfrm>
            <a:off x="2598606" y="4899595"/>
            <a:ext cx="1746708" cy="405574"/>
          </a:xfrm>
          <a:prstGeom prst="rect">
            <a:avLst/>
          </a:prstGeom>
        </p:spPr>
        <p:txBody>
          <a:bodyPr vert="horz" wrap="none" lIns="91440" tIns="45720" rIns="91440" bIns="45720" rtlCol="0">
            <a:normAutofit/>
          </a:bodyPr>
          <a:lstStyle/>
          <a:p>
            <a:pPr marL="0" indent="0">
              <a:buFont typeface="Arial" panose="020B0604020202020204" pitchFamily="34" charse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Entered data is correct</a:t>
            </a:r>
            <a:endParaRPr lang="uk-UA" sz="1200" dirty="0" smtClean="0">
              <a:latin typeface="Segoe UI" panose="020B0502040204020203" pitchFamily="34" charset="0"/>
              <a:ea typeface="Segoe UI" panose="020B0502040204020203" pitchFamily="34" charset="0"/>
              <a:cs typeface="Segoe UI" panose="020B0502040204020203" pitchFamily="34" charset="0"/>
            </a:endParaRPr>
          </a:p>
        </p:txBody>
      </p:sp>
      <p:cxnSp>
        <p:nvCxnSpPr>
          <p:cNvPr id="114" name="Скругленная соединительная линия 113"/>
          <p:cNvCxnSpPr>
            <a:endCxn id="3" idx="5"/>
          </p:cNvCxnSpPr>
          <p:nvPr/>
        </p:nvCxnSpPr>
        <p:spPr>
          <a:xfrm flipV="1">
            <a:off x="5486400" y="3866000"/>
            <a:ext cx="2838731" cy="1764203"/>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31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28600" y="914400"/>
            <a:ext cx="8229600" cy="5059363"/>
          </a:xfrm>
        </p:spPr>
        <p:txBody>
          <a:bodyPr>
            <a:normAutofit/>
          </a:bodyPr>
          <a:lstStyle/>
          <a:p>
            <a:pPr marL="514350" indent="-514350">
              <a:lnSpc>
                <a:spcPct val="150000"/>
              </a:lnSpc>
              <a:buFont typeface="+mj-lt"/>
              <a:buAutoNum type="arabicPeriod"/>
            </a:pPr>
            <a:r>
              <a:rPr lang="en-US" sz="1200" dirty="0"/>
              <a:t>Verify if user can successfully order goods on web-store when ordering procedure performed correctly and all entered data is </a:t>
            </a:r>
            <a:r>
              <a:rPr lang="en-US" sz="1200" dirty="0" smtClean="0"/>
              <a:t>valid.</a:t>
            </a:r>
          </a:p>
          <a:p>
            <a:pPr marL="514350" indent="-514350">
              <a:lnSpc>
                <a:spcPct val="150000"/>
              </a:lnSpc>
              <a:buFont typeface="+mj-lt"/>
              <a:buAutoNum type="arabicPeriod"/>
            </a:pPr>
            <a:r>
              <a:rPr lang="en-US" sz="1200" dirty="0"/>
              <a:t>Verify error message when one/more selected goods are not </a:t>
            </a:r>
            <a:r>
              <a:rPr lang="en-US" sz="1200" dirty="0" smtClean="0"/>
              <a:t>available.</a:t>
            </a:r>
          </a:p>
          <a:p>
            <a:pPr marL="514350" indent="-514350">
              <a:lnSpc>
                <a:spcPct val="150000"/>
              </a:lnSpc>
              <a:buFont typeface="+mj-lt"/>
              <a:buAutoNum type="arabicPeriod"/>
            </a:pPr>
            <a:r>
              <a:rPr lang="en-US" sz="1200" dirty="0"/>
              <a:t>Verify system behavior when user rejects going to shopping </a:t>
            </a:r>
            <a:r>
              <a:rPr lang="en-US" sz="1200" dirty="0" smtClean="0"/>
              <a:t>cart.</a:t>
            </a:r>
          </a:p>
          <a:p>
            <a:pPr marL="514350" indent="-514350">
              <a:lnSpc>
                <a:spcPct val="150000"/>
              </a:lnSpc>
              <a:buFont typeface="+mj-lt"/>
              <a:buAutoNum type="arabicPeriod"/>
            </a:pPr>
            <a:r>
              <a:rPr lang="en-US" sz="1200" dirty="0"/>
              <a:t>Verify error message when some entered data into ‘Cart’ form is </a:t>
            </a:r>
            <a:r>
              <a:rPr lang="en-US" sz="1200" dirty="0" smtClean="0"/>
              <a:t>incorrect.</a:t>
            </a:r>
          </a:p>
          <a:p>
            <a:pPr marL="514350" indent="-514350">
              <a:lnSpc>
                <a:spcPct val="150000"/>
              </a:lnSpc>
              <a:buFont typeface="+mj-lt"/>
              <a:buAutoNum type="arabicPeriod"/>
            </a:pPr>
            <a:r>
              <a:rPr lang="en-US" sz="1200" dirty="0"/>
              <a:t>Verify if message with order info is not sent on users phone when entered address is invalid or </a:t>
            </a:r>
            <a:r>
              <a:rPr lang="en-US" sz="1200" dirty="0" smtClean="0"/>
              <a:t>address </a:t>
            </a:r>
            <a:r>
              <a:rPr lang="en-US" sz="1200" dirty="0"/>
              <a:t>field is </a:t>
            </a:r>
            <a:r>
              <a:rPr lang="en-US" sz="1200" dirty="0" smtClean="0"/>
              <a:t>empty.</a:t>
            </a:r>
            <a:endParaRPr lang="uk-UA" sz="1200" dirty="0"/>
          </a:p>
        </p:txBody>
      </p:sp>
      <p:sp>
        <p:nvSpPr>
          <p:cNvPr id="3" name="Заголовок 2"/>
          <p:cNvSpPr>
            <a:spLocks noGrp="1"/>
          </p:cNvSpPr>
          <p:nvPr>
            <p:ph type="title"/>
          </p:nvPr>
        </p:nvSpPr>
        <p:spPr/>
        <p:txBody>
          <a:bodyPr/>
          <a:lstStyle/>
          <a:p>
            <a:r>
              <a:rPr lang="en-US" dirty="0" smtClean="0"/>
              <a:t>Test cases</a:t>
            </a:r>
            <a:endParaRPr lang="uk-UA" dirty="0"/>
          </a:p>
        </p:txBody>
      </p:sp>
      <p:sp>
        <p:nvSpPr>
          <p:cNvPr id="4" name="Номер слайда 3"/>
          <p:cNvSpPr>
            <a:spLocks noGrp="1"/>
          </p:cNvSpPr>
          <p:nvPr>
            <p:ph type="sldNum" sz="quarter" idx="4"/>
          </p:nvPr>
        </p:nvSpPr>
        <p:spPr/>
        <p:txBody>
          <a:bodyPr/>
          <a:lstStyle/>
          <a:p>
            <a:fld id="{AD53D713-3284-4C71-8174-D6528838EBFD}" type="slidenum">
              <a:rPr lang="uk-UA" smtClean="0"/>
              <a:pPr/>
              <a:t>7</a:t>
            </a:fld>
            <a:endParaRPr lang="uk-UA"/>
          </a:p>
        </p:txBody>
      </p:sp>
    </p:spTree>
    <p:extLst>
      <p:ext uri="{BB962C8B-B14F-4D97-AF65-F5344CB8AC3E}">
        <p14:creationId xmlns:p14="http://schemas.microsoft.com/office/powerpoint/2010/main" val="238451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Tree>
    <p:extLst>
      <p:ext uri="{BB962C8B-B14F-4D97-AF65-F5344CB8AC3E}">
        <p14:creationId xmlns:p14="http://schemas.microsoft.com/office/powerpoint/2010/main" val="1866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213969</TotalTime>
  <Words>719</Words>
  <Application>Microsoft Office PowerPoint</Application>
  <PresentationFormat>Экран (4:3)</PresentationFormat>
  <Paragraphs>148</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Segoe UI</vt:lpstr>
      <vt:lpstr>Wingdings</vt:lpstr>
      <vt:lpstr>Office Theme</vt:lpstr>
      <vt:lpstr>Test Design  Techniques</vt:lpstr>
      <vt:lpstr>Agenda</vt:lpstr>
      <vt:lpstr>Equivalence Partitioning &amp;  Boundary Values Analysis</vt:lpstr>
      <vt:lpstr>Decision Table</vt:lpstr>
      <vt:lpstr>Test cases</vt:lpstr>
      <vt:lpstr>State Transition</vt:lpstr>
      <vt:lpstr>Test cases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KVM</cp:lastModifiedBy>
  <cp:revision>148</cp:revision>
  <cp:lastPrinted>2014-01-08T21:58:06Z</cp:lastPrinted>
  <dcterms:created xsi:type="dcterms:W3CDTF">2011-09-23T10:13:30Z</dcterms:created>
  <dcterms:modified xsi:type="dcterms:W3CDTF">2016-03-03T18:21:30Z</dcterms:modified>
</cp:coreProperties>
</file>