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2"/>
  </p:notesMasterIdLst>
  <p:handoutMasterIdLst>
    <p:handoutMasterId r:id="rId13"/>
  </p:handoutMasterIdLst>
  <p:sldIdLst>
    <p:sldId id="577" r:id="rId2"/>
    <p:sldId id="595" r:id="rId3"/>
    <p:sldId id="597" r:id="rId4"/>
    <p:sldId id="604" r:id="rId5"/>
    <p:sldId id="607" r:id="rId6"/>
    <p:sldId id="602" r:id="rId7"/>
    <p:sldId id="605" r:id="rId8"/>
    <p:sldId id="601" r:id="rId9"/>
    <p:sldId id="606" r:id="rId10"/>
    <p:sldId id="596"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5D5E9"/>
    <a:srgbClr val="0099FF"/>
    <a:srgbClr val="75BEE9"/>
    <a:srgbClr val="017EB8"/>
    <a:srgbClr val="000099"/>
    <a:srgbClr val="009ED6"/>
    <a:srgbClr val="0033CC"/>
    <a:srgbClr val="0B751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0" autoAdjust="0"/>
  </p:normalViewPr>
  <p:slideViewPr>
    <p:cSldViewPr>
      <p:cViewPr>
        <p:scale>
          <a:sx n="66" d="100"/>
          <a:sy n="66" d="100"/>
        </p:scale>
        <p:origin x="-1506" y="-16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4" d="100"/>
          <a:sy n="54" d="100"/>
        </p:scale>
        <p:origin x="-2280"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1010CA59-AA8B-428E-94AF-4EF8AAA2C1B1}" type="datetimeFigureOut">
              <a:rPr lang="en-US"/>
              <a:pPr>
                <a:defRPr/>
              </a:pPr>
              <a:t>3/3/2016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E936E375-FA95-4936-BE25-22DC733CC89B}" type="slidenum">
              <a:rPr lang="en-US"/>
              <a:pPr>
                <a:defRPr/>
              </a:pPr>
              <a:t>‹#›</a:t>
            </a:fld>
            <a:endParaRPr lang="en-US"/>
          </a:p>
        </p:txBody>
      </p:sp>
    </p:spTree>
    <p:extLst>
      <p:ext uri="{BB962C8B-B14F-4D97-AF65-F5344CB8AC3E}">
        <p14:creationId xmlns="" xmlns:p14="http://schemas.microsoft.com/office/powerpoint/2010/main" val="22132133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7F195885-8E23-471B-9207-A6CCFB691F78}" type="datetimeFigureOut">
              <a:rPr lang="en-US"/>
              <a:pPr>
                <a:defRPr/>
              </a:pPr>
              <a:t>3/3/2016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D487FBE8-FE39-445C-8D1C-FC300B4A8007}" type="slidenum">
              <a:rPr lang="en-US"/>
              <a:pPr>
                <a:defRPr/>
              </a:pPr>
              <a:t>‹#›</a:t>
            </a:fld>
            <a:endParaRPr lang="en-US"/>
          </a:p>
        </p:txBody>
      </p:sp>
    </p:spTree>
    <p:extLst>
      <p:ext uri="{BB962C8B-B14F-4D97-AF65-F5344CB8AC3E}">
        <p14:creationId xmlns="" xmlns:p14="http://schemas.microsoft.com/office/powerpoint/2010/main" val="325294094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xfrm>
            <a:off x="1219200" y="685800"/>
            <a:ext cx="4648200" cy="3486150"/>
          </a:xfrm>
          <a:no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p:spPr>
      </p:sp>
      <p:sp>
        <p:nvSpPr>
          <p:cNvPr id="62467"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p:spPr>
      </p:sp>
      <p:sp>
        <p:nvSpPr>
          <p:cNvPr id="60419"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44036"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F05077-DB06-4EA9-BD33-E87C551C1C8F}"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0B8E9A5-0DA2-40D4-B626-90D0EB65E21A}" type="datetimeFigureOut">
              <a:rPr lang="en-US"/>
              <a:pPr>
                <a:defRPr/>
              </a:pPr>
              <a:t>3/3/2016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A87AF2-5B6D-4E45-A709-E7A11C793A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82EC4E-4BFB-4E71-AFEE-0879E09BF97A}" type="datetimeFigureOut">
              <a:rPr lang="en-US"/>
              <a:pPr>
                <a:defRPr/>
              </a:pPr>
              <a:t>3/3/2016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B9993-D3F7-49F1-8201-F2CBD6501C4B}" type="slidenum">
              <a:rPr lang="uk-UA"/>
              <a:pPr>
                <a:defRPr/>
              </a:pPr>
              <a:t>‹#›</a:t>
            </a:fld>
            <a:endParaRPr lang="uk-UA"/>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A76AC6-FB90-4BDA-91EF-2D2B6657F055}" type="datetimeFigureOut">
              <a:rPr lang="en-US"/>
              <a:pPr>
                <a:defRPr/>
              </a:pPr>
              <a:t>3/3/2016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2E86B8-378C-4B31-BC2F-DD08B3790EB7}" type="slidenum">
              <a:rPr lang="uk-UA"/>
              <a:pPr>
                <a:defRPr/>
              </a:pPr>
              <a:t>‹#›</a:t>
            </a:fld>
            <a:endParaRPr lang="uk-UA"/>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rtlCol="0">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a:lstStyle>
            <a:lvl1pPr marL="0" indent="0">
              <a:defRPr lang="en-US" sz="2400" dirty="0">
                <a:solidFill>
                  <a:srgbClr val="75BEE9"/>
                </a:solidFill>
              </a:defRPr>
            </a:lvl1pPr>
          </a:lstStyle>
          <a:p>
            <a:pPr lvl="0"/>
            <a:endParaRPr lang="en-US" dirty="0"/>
          </a:p>
        </p:txBody>
      </p:sp>
      <p:sp>
        <p:nvSpPr>
          <p:cNvPr id="5" name="Picture Placeholder 4"/>
          <p:cNvSpPr>
            <a:spLocks noGrp="1"/>
          </p:cNvSpPr>
          <p:nvPr>
            <p:ph type="pic" sz="quarter" idx="10"/>
          </p:nvPr>
        </p:nvSpPr>
        <p:spPr>
          <a:xfrm>
            <a:off x="5029200" y="0"/>
            <a:ext cx="3733800" cy="6858000"/>
          </a:xfrm>
        </p:spPr>
        <p:txBody>
          <a:bodyPr rtlCol="0">
            <a:normAutofit/>
          </a:bodyPr>
          <a:lstStyle>
            <a:lvl1pPr marL="0" indent="0" algn="ctr">
              <a:buNone/>
              <a:defRPr/>
            </a:lvl1pPr>
          </a:lstStyle>
          <a:p>
            <a:pPr lvl="0"/>
            <a:endParaRPr lang="uk-UA"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
        <p:nvSpPr>
          <p:cNvPr id="4" name="Slide Number Placeholder 5"/>
          <p:cNvSpPr>
            <a:spLocks noGrp="1"/>
          </p:cNvSpPr>
          <p:nvPr>
            <p:ph type="sldNum" sz="quarter" idx="10"/>
          </p:nvPr>
        </p:nvSpPr>
        <p:spPr>
          <a:xfrm>
            <a:off x="6804025" y="6443663"/>
            <a:ext cx="2133600" cy="360362"/>
          </a:xfrm>
        </p:spPr>
        <p:txBody>
          <a:bodyPr/>
          <a:lstStyle>
            <a:lvl1pPr>
              <a:defRPr/>
            </a:lvl1pPr>
          </a:lstStyle>
          <a:p>
            <a:pPr>
              <a:defRPr/>
            </a:pPr>
            <a:fld id="{BE78AE41-789A-445D-97C7-803D3C7588A6}"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with 3 columns">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7" name="TextBox 1"/>
          <p:cNvSpPr txBox="1"/>
          <p:nvPr userDrawn="1"/>
        </p:nvSpPr>
        <p:spPr>
          <a:xfrm>
            <a:off x="2743200" y="4953000"/>
            <a:ext cx="1600200" cy="1371600"/>
          </a:xfrm>
          <a:prstGeom prst="rect">
            <a:avLst/>
          </a:prstGeom>
        </p:spPr>
        <p:txBody>
          <a:bodyPr>
            <a:normAutofit/>
          </a:bodyPr>
          <a:lstStyle/>
          <a:p>
            <a:pPr fontAlgn="auto">
              <a:spcBef>
                <a:spcPts val="0"/>
              </a:spcBef>
              <a:spcAft>
                <a:spcPts val="0"/>
              </a:spcAft>
              <a:buFont typeface="Arial" panose="020B0604020202020204" pitchFamily="34" charset="0"/>
              <a:buNone/>
              <a:defRPr/>
            </a:pPr>
            <a:endParaRPr lang="uk-UA">
              <a:latin typeface="+mn-lt"/>
              <a:cs typeface="+mn-cs"/>
            </a:endParaRPr>
          </a:p>
        </p:txBody>
      </p:sp>
      <p:sp>
        <p:nvSpPr>
          <p:cNvPr id="4" name="Title 1"/>
          <p:cNvSpPr>
            <a:spLocks noGrp="1"/>
          </p:cNvSpPr>
          <p:nvPr>
            <p:ph type="ctrTitle"/>
          </p:nvPr>
        </p:nvSpPr>
        <p:spPr>
          <a:xfrm>
            <a:off x="457200" y="2362200"/>
            <a:ext cx="8382000" cy="1447800"/>
          </a:xfrm>
        </p:spPr>
        <p:txBody>
          <a:bodyPr rtlCol="0">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6" name="Text Placeholder 5"/>
          <p:cNvSpPr>
            <a:spLocks noGrp="1"/>
          </p:cNvSpPr>
          <p:nvPr>
            <p:ph type="body" sz="quarter" idx="13"/>
          </p:nvPr>
        </p:nvSpPr>
        <p:spPr>
          <a:xfrm>
            <a:off x="6934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6" name="Text Placeholder 5"/>
          <p:cNvSpPr>
            <a:spLocks noGrp="1"/>
          </p:cNvSpPr>
          <p:nvPr>
            <p:ph type="body" sz="quarter" idx="14"/>
          </p:nvPr>
        </p:nvSpPr>
        <p:spPr>
          <a:xfrm>
            <a:off x="4775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7" name="Text Placeholder 5"/>
          <p:cNvSpPr>
            <a:spLocks noGrp="1"/>
          </p:cNvSpPr>
          <p:nvPr>
            <p:ph type="body" sz="quarter" idx="15"/>
          </p:nvPr>
        </p:nvSpPr>
        <p:spPr>
          <a:xfrm>
            <a:off x="2616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8" name="Text Placeholder 5"/>
          <p:cNvSpPr>
            <a:spLocks noGrp="1"/>
          </p:cNvSpPr>
          <p:nvPr>
            <p:ph type="body" sz="quarter" idx="16"/>
          </p:nvPr>
        </p:nvSpPr>
        <p:spPr>
          <a:xfrm>
            <a:off x="457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a:lstStyle>
            <a:lvl1pPr>
              <a:defRPr lang="en-US" sz="2400" baseline="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rtlCol="0">
            <a:normAutofit/>
          </a:bodyPr>
          <a:lstStyle/>
          <a:p>
            <a:pPr lvl="0"/>
            <a:endParaRPr lang="uk-UA" noProof="0"/>
          </a:p>
        </p:txBody>
      </p:sp>
      <p:sp>
        <p:nvSpPr>
          <p:cNvPr id="5"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p:nvPr>
        </p:nvSpPr>
        <p:spPr>
          <a:xfrm>
            <a:off x="228600" y="1447800"/>
            <a:ext cx="8229600" cy="4525963"/>
          </a:xfrm>
          <a:prstGeom prst="rect">
            <a:avLst/>
          </a:prstGeom>
        </p:spPr>
        <p:txBody>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5" name="Slide Number Placeholder 5"/>
          <p:cNvSpPr>
            <a:spLocks noGrp="1"/>
          </p:cNvSpPr>
          <p:nvPr>
            <p:ph type="sldNum" sz="quarter" idx="10"/>
          </p:nvPr>
        </p:nvSpPr>
        <p:spPr>
          <a:xfrm>
            <a:off x="6804025" y="6443663"/>
            <a:ext cx="2133600" cy="360362"/>
          </a:xfrm>
        </p:spPr>
        <p:txBody>
          <a:bodyPr/>
          <a:lstStyle>
            <a:lvl1pPr>
              <a:defRPr/>
            </a:lvl1pPr>
          </a:lstStyle>
          <a:p>
            <a:pPr>
              <a:defRPr/>
            </a:pPr>
            <a:fld id="{DF02BEF3-7D90-47FD-ACFE-E9D1D738253C}"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4D0BF7-BCB5-44A8-8E6B-7C00161B91DF}" type="datetimeFigureOut">
              <a:rPr lang="en-US"/>
              <a:pPr>
                <a:defRPr/>
              </a:pPr>
              <a:t>3/3/2016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DEF85D-BFBD-4C44-A27A-BA90AF0E56A7}" type="slidenum">
              <a:rPr lang="uk-UA"/>
              <a:pPr>
                <a:defRPr/>
              </a:pPr>
              <a:t>‹#›</a:t>
            </a:fld>
            <a:endParaRPr lang="uk-UA"/>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Slide Number Placeholder 5"/>
          <p:cNvSpPr>
            <a:spLocks noGrp="1"/>
          </p:cNvSpPr>
          <p:nvPr>
            <p:ph type="sldNum" sz="quarter" idx="12"/>
          </p:nvPr>
        </p:nvSpPr>
        <p:spPr>
          <a:xfrm>
            <a:off x="6804025" y="6443663"/>
            <a:ext cx="2133600" cy="360362"/>
          </a:xfrm>
        </p:spPr>
        <p:txBody>
          <a:bodyPr/>
          <a:lstStyle>
            <a:lvl1pPr>
              <a:defRPr/>
            </a:lvl1pPr>
          </a:lstStyle>
          <a:p>
            <a:pPr>
              <a:defRPr/>
            </a:pPr>
            <a:fld id="{947A1BC1-C53E-47C6-AE3D-30388A287C64}"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3" name="Slide Number Placeholder 5"/>
          <p:cNvSpPr>
            <a:spLocks noGrp="1"/>
          </p:cNvSpPr>
          <p:nvPr>
            <p:ph type="sldNum" sz="quarter" idx="10"/>
          </p:nvPr>
        </p:nvSpPr>
        <p:spPr>
          <a:xfrm>
            <a:off x="6804025" y="6443663"/>
            <a:ext cx="2133600" cy="360362"/>
          </a:xfrm>
        </p:spPr>
        <p:txBody>
          <a:bodyPr/>
          <a:lstStyle>
            <a:lvl1pPr>
              <a:defRPr/>
            </a:lvl1pPr>
          </a:lstStyle>
          <a:p>
            <a:pPr>
              <a:defRPr/>
            </a:pPr>
            <a:fld id="{C0926038-AD7D-4C7A-8CA1-E70BDD10F7C3}"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rtlCol="0">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lIns="360000" rtlCol="0">
            <a:noAutofit/>
          </a:bodyPr>
          <a:lstStyle>
            <a:lvl1pPr>
              <a:defRPr lang="en-US" sz="4400" cap="none" baseline="0" dirty="0">
                <a:solidFill>
                  <a:schemeClr val="bg1"/>
                </a:solidFill>
                <a:latin typeface="Segoe UI" pitchFamily="34" charset="0"/>
              </a:defRPr>
            </a:lvl1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34020F-6E40-4223-A5D2-356677028771}" type="datetimeFigureOut">
              <a:rPr lang="en-US"/>
              <a:pPr>
                <a:defRPr/>
              </a:pPr>
              <a:t>3/3/2016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2BBE3E-25D9-4E10-B4E2-D31F834A75C3}" type="slidenum">
              <a:rPr lang="uk-UA"/>
              <a:pPr>
                <a:defRPr/>
              </a:pPr>
              <a:t>‹#›</a:t>
            </a:fld>
            <a:endParaRPr lang="uk-UA"/>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044C9D-8063-4E94-ABB2-0261E4A3254E}" type="datetimeFigureOut">
              <a:rPr lang="en-US"/>
              <a:pPr>
                <a:defRPr/>
              </a:pPr>
              <a:t>3/3/2016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A81121-B802-4A82-A7C4-47C14CF828E0}" type="slidenum">
              <a:rPr lang="uk-UA"/>
              <a:pPr>
                <a:defRPr/>
              </a:pPr>
              <a:t>‹#›</a:t>
            </a:fld>
            <a:endParaRPr lang="uk-UA"/>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955269B-700B-49C5-9044-FA86676AB4B3}" type="datetimeFigureOut">
              <a:rPr lang="en-US"/>
              <a:pPr>
                <a:defRPr/>
              </a:pPr>
              <a:t>3/3/2016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EBCDF1-5DDD-4DED-BB89-87C7B0FE5E6B}" type="slidenum">
              <a:rPr lang="uk-UA"/>
              <a:pPr>
                <a:defRPr/>
              </a:pPr>
              <a:t>‹#›</a:t>
            </a:fld>
            <a:endParaRPr lang="uk-UA"/>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0F3A00-E9AC-4EC9-93F0-22762DB684F8}" type="datetimeFigureOut">
              <a:rPr lang="en-US"/>
              <a:pPr>
                <a:defRPr/>
              </a:pPr>
              <a:t>3/3/2016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079AB16-F901-4688-84E6-959F3037AD41}" type="slidenum">
              <a:rPr lang="uk-UA"/>
              <a:pPr>
                <a:defRPr/>
              </a:pPr>
              <a:t>‹#›</a:t>
            </a:fld>
            <a:endParaRPr lang="uk-UA"/>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17DE38-1BCF-460E-BB11-76E71BC3ABEA}" type="datetimeFigureOut">
              <a:rPr lang="en-US"/>
              <a:pPr>
                <a:defRPr/>
              </a:pPr>
              <a:t>3/3/2016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50A964D-432F-48E7-925F-E8A743F44155}" type="slidenum">
              <a:rPr lang="uk-UA"/>
              <a:pPr>
                <a:defRPr/>
              </a:pPr>
              <a:t>‹#›</a:t>
            </a:fld>
            <a:endParaRPr lang="uk-UA"/>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7B6363-A7E7-4A94-B0DC-A97A66319927}" type="datetimeFigureOut">
              <a:rPr lang="en-US"/>
              <a:pPr>
                <a:defRPr/>
              </a:pPr>
              <a:t>3/3/2016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7106F3-8971-4E91-8965-A4EC0BEDFAE8}" type="slidenum">
              <a:rPr lang="uk-UA"/>
              <a:pPr>
                <a:defRPr/>
              </a:pPr>
              <a:t>‹#›</a:t>
            </a:fld>
            <a:endParaRPr lang="uk-UA"/>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61E783-5BA1-46F0-BF3C-9AD18B253EF2}" type="datetimeFigureOut">
              <a:rPr lang="en-US"/>
              <a:pPr>
                <a:defRPr/>
              </a:pPr>
              <a:t>3/3/2016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E7C91B-5459-47C6-AD15-902C36A54E16}" type="slidenum">
              <a:rPr lang="uk-UA"/>
              <a:pPr>
                <a:defRPr/>
              </a:pPr>
              <a:t>‹#›</a:t>
            </a:fld>
            <a:endParaRPr lang="uk-UA"/>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F5FF7870-EC35-4F0B-9998-6DBF1F92F4BE}" type="datetimeFigureOut">
              <a:rPr lang="en-US"/>
              <a:pPr>
                <a:defRPr/>
              </a:pPr>
              <a:t>3/3/2016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528101A-F78B-4DCD-8C99-D0FC830CCA5C}" type="slidenum">
              <a:rPr lang="uk-UA"/>
              <a:pPr>
                <a:defRPr/>
              </a:pPr>
              <a:t>‹#›</a:t>
            </a:fld>
            <a:endParaRPr lang="uk-UA"/>
          </a:p>
        </p:txBody>
      </p:sp>
      <p:sp>
        <p:nvSpPr>
          <p:cNvPr id="7" name="Content Placeholder 2"/>
          <p:cNvSpPr txBox="1">
            <a:spLocks/>
          </p:cNvSpPr>
          <p:nvPr userDrawn="1"/>
        </p:nvSpPr>
        <p:spPr>
          <a:xfrm>
            <a:off x="1905000" y="6324600"/>
            <a:ext cx="3048000" cy="304800"/>
          </a:xfrm>
          <a:prstGeom prst="rect">
            <a:avLst/>
          </a:prstGeom>
        </p:spPr>
        <p:txBody>
          <a:bodyPr>
            <a:normAutofit/>
          </a:bodyPr>
          <a:lstStyle/>
          <a:p>
            <a:pPr>
              <a:spcBef>
                <a:spcPct val="20000"/>
              </a:spcBef>
              <a:buClr>
                <a:srgbClr val="017EB8"/>
              </a:buClr>
              <a:buFont typeface="Wingdings" pitchFamily="2" charset="2"/>
              <a:buNone/>
              <a:defRPr/>
            </a:pPr>
            <a:endParaRPr lang="en-US" sz="1400">
              <a:latin typeface="Segoe UI" pitchFamily="34" charset="0"/>
              <a:cs typeface="Segoe UI" pitchFamily="34" charset="0"/>
            </a:endParaRPr>
          </a:p>
          <a:p>
            <a:pPr>
              <a:spcBef>
                <a:spcPct val="20000"/>
              </a:spcBef>
              <a:buClr>
                <a:srgbClr val="017EB8"/>
              </a:buClr>
              <a:buFont typeface="Wingdings" pitchFamily="2" charset="2"/>
              <a:buNone/>
              <a:defRPr/>
            </a:pPr>
            <a:endParaRPr lang="uk-UA" sz="1400">
              <a:latin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ctrTitle"/>
          </p:nvPr>
        </p:nvSpPr>
        <p:spPr>
          <a:xfrm>
            <a:off x="1371600" y="2590800"/>
            <a:ext cx="6477000" cy="1447800"/>
          </a:xfrm>
        </p:spPr>
        <p:txBody>
          <a:bodyPr/>
          <a:lstStyle/>
          <a:p>
            <a:r>
              <a:rPr dirty="0" smtClean="0">
                <a:solidFill>
                  <a:schemeClr val="bg1"/>
                </a:solidFill>
              </a:rPr>
              <a:t>Test Design Techniques</a:t>
            </a:r>
          </a:p>
        </p:txBody>
      </p:sp>
      <p:sp>
        <p:nvSpPr>
          <p:cNvPr id="30722" name="Text Box 4"/>
          <p:cNvSpPr txBox="1">
            <a:spLocks noChangeArrowheads="1"/>
          </p:cNvSpPr>
          <p:nvPr/>
        </p:nvSpPr>
        <p:spPr bwMode="auto">
          <a:xfrm>
            <a:off x="7010400" y="5715000"/>
            <a:ext cx="1600200" cy="641350"/>
          </a:xfrm>
          <a:prstGeom prst="rect">
            <a:avLst/>
          </a:prstGeom>
          <a:noFill/>
          <a:ln w="9525">
            <a:noFill/>
            <a:miter lim="800000"/>
            <a:headEnd/>
            <a:tailEnd/>
          </a:ln>
        </p:spPr>
        <p:txBody>
          <a:bodyPr>
            <a:spAutoFit/>
          </a:bodyPr>
          <a:lstStyle/>
          <a:p>
            <a:r>
              <a:rPr lang="en-US">
                <a:solidFill>
                  <a:srgbClr val="75BEE9"/>
                </a:solidFill>
              </a:rPr>
              <a:t>Andrii Artysh</a:t>
            </a:r>
          </a:p>
          <a:p>
            <a:r>
              <a:rPr lang="en-US">
                <a:solidFill>
                  <a:srgbClr val="75BEE9"/>
                </a:solidFill>
              </a:rPr>
              <a:t>January 2016</a:t>
            </a:r>
            <a:endParaRPr lang="en-US" sz="2200">
              <a:solidFill>
                <a:srgbClr val="75BEE9"/>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ctrTitle"/>
          </p:nvPr>
        </p:nvSpPr>
        <p:spPr/>
        <p:txBody>
          <a:bodyPr/>
          <a:lstStyle/>
          <a:p>
            <a:r>
              <a:rPr smtClean="0"/>
              <a:t>Thank you</a:t>
            </a:r>
            <a:endParaRPr lang="uk-UA"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2"/>
          <p:cNvSpPr>
            <a:spLocks noGrp="1"/>
          </p:cNvSpPr>
          <p:nvPr>
            <p:ph type="sldNum" sz="quarter" idx="10"/>
          </p:nvPr>
        </p:nvSpPr>
        <p:spPr bwMode="auto">
          <a:ln>
            <a:miter lim="800000"/>
            <a:headEnd/>
            <a:tailEnd/>
          </a:ln>
        </p:spPr>
        <p:txBody>
          <a:bodyPr/>
          <a:lstStyle/>
          <a:p>
            <a:pPr>
              <a:defRPr/>
            </a:pPr>
            <a:fld id="{BC7C03AF-63F7-4104-9DAD-E75D3855FD93}" type="slidenum">
              <a:rPr lang="uk-UA" smtClean="0"/>
              <a:pPr>
                <a:defRPr/>
              </a:pPr>
              <a:t>2</a:t>
            </a:fld>
            <a:endParaRPr lang="uk-UA" smtClean="0"/>
          </a:p>
        </p:txBody>
      </p:sp>
      <p:sp>
        <p:nvSpPr>
          <p:cNvPr id="31746" name="Title 3"/>
          <p:cNvSpPr txBox="1">
            <a:spLocks/>
          </p:cNvSpPr>
          <p:nvPr/>
        </p:nvSpPr>
        <p:spPr bwMode="auto">
          <a:xfrm>
            <a:off x="457200" y="12700"/>
            <a:ext cx="8229600" cy="914400"/>
          </a:xfrm>
          <a:prstGeom prst="rect">
            <a:avLst/>
          </a:prstGeom>
          <a:noFill/>
          <a:ln w="9525">
            <a:noFill/>
            <a:miter lim="800000"/>
            <a:headEnd/>
            <a:tailEnd/>
          </a:ln>
        </p:spPr>
        <p:txBody>
          <a:bodyPr anchor="ctr"/>
          <a:lstStyle/>
          <a:p>
            <a:pPr algn="ctr" defTabSz="0"/>
            <a:r>
              <a:rPr lang="en-US" sz="4400" dirty="0">
                <a:solidFill>
                  <a:srgbClr val="017EB8"/>
                </a:solidFill>
                <a:latin typeface="Segoe UI" pitchFamily="34" charset="0"/>
                <a:cs typeface="Segoe UI" pitchFamily="34" charset="0"/>
              </a:rPr>
              <a:t>Agenda</a:t>
            </a:r>
          </a:p>
        </p:txBody>
      </p:sp>
      <p:sp>
        <p:nvSpPr>
          <p:cNvPr id="31747" name="Rectangle 5"/>
          <p:cNvSpPr>
            <a:spLocks noChangeArrowheads="1"/>
          </p:cNvSpPr>
          <p:nvPr/>
        </p:nvSpPr>
        <p:spPr bwMode="auto">
          <a:xfrm>
            <a:off x="457200" y="1190625"/>
            <a:ext cx="8116888" cy="4149725"/>
          </a:xfrm>
          <a:prstGeom prst="rect">
            <a:avLst/>
          </a:prstGeom>
          <a:noFill/>
          <a:ln w="9525">
            <a:noFill/>
            <a:miter lim="800000"/>
            <a:headEnd/>
            <a:tailEnd/>
          </a:ln>
        </p:spPr>
        <p:txBody>
          <a:bodyPr>
            <a:spAutoFit/>
          </a:bodyPr>
          <a:lstStyle/>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Equivalence Partitioning </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Boundary Value </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Test Case</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Decision Tables</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State Transition</a:t>
            </a:r>
          </a:p>
          <a:p>
            <a:pPr marL="342900" indent="-342900">
              <a:spcBef>
                <a:spcPts val="1200"/>
              </a:spcBef>
              <a:buFont typeface="Arial" charset="0"/>
              <a:buNone/>
            </a:pPr>
            <a:endParaRPr lang="en-US" sz="3600" i="1" dirty="0">
              <a:solidFill>
                <a:schemeClr val="tx2"/>
              </a:solidFill>
              <a:latin typeface="Segoe UI" pitchFamily="34" charset="0"/>
              <a:cs typeface="Segoe UI" pitchFamily="34" charset="0"/>
            </a:endParaRPr>
          </a:p>
        </p:txBody>
      </p:sp>
      <p:pic>
        <p:nvPicPr>
          <p:cNvPr id="31748" name="Picture 5" descr="загруженное"/>
          <p:cNvPicPr>
            <a:picLocks noChangeAspect="1" noChangeArrowheads="1"/>
          </p:cNvPicPr>
          <p:nvPr/>
        </p:nvPicPr>
        <p:blipFill>
          <a:blip r:embed="rId3" cstate="print"/>
          <a:srcRect/>
          <a:stretch>
            <a:fillRect/>
          </a:stretch>
        </p:blipFill>
        <p:spPr bwMode="auto">
          <a:xfrm>
            <a:off x="4724400" y="2990850"/>
            <a:ext cx="3562350"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idx="1"/>
          </p:nvPr>
        </p:nvSpPr>
        <p:spPr>
          <a:xfrm>
            <a:off x="457200" y="1447800"/>
            <a:ext cx="8153400" cy="3429000"/>
          </a:xfrm>
        </p:spPr>
        <p:txBody>
          <a:bodyPr/>
          <a:lstStyle/>
          <a:p>
            <a:pPr>
              <a:buFont typeface="Arial" charset="0"/>
              <a:buNone/>
            </a:pPr>
            <a:r>
              <a:rPr lang="en-US" sz="1800" b="1" u="sng" dirty="0" smtClean="0"/>
              <a:t>Condition</a:t>
            </a:r>
            <a:r>
              <a:rPr lang="en-US" sz="1800" b="1" dirty="0" smtClean="0"/>
              <a:t> :</a:t>
            </a:r>
            <a:r>
              <a:rPr lang="en-US" sz="1800" dirty="0" smtClean="0"/>
              <a:t> In a system designed to work out the tax to be paid: An employee has   $1000 of salary tax free. The next $500 is taxed at 10%. The next $4000 is taxed at 22%. Any further amount is taxed by 40%. Salary cannot be larger than $6000.</a:t>
            </a:r>
          </a:p>
          <a:p>
            <a:pPr>
              <a:buFont typeface="Arial" charset="0"/>
              <a:buNone/>
            </a:pPr>
            <a:r>
              <a:rPr lang="en-US" sz="1800" dirty="0" smtClean="0"/>
              <a:t>Equivalence Partitioning values:</a:t>
            </a:r>
          </a:p>
          <a:p>
            <a:r>
              <a:rPr lang="en-US" sz="1800" dirty="0" smtClean="0"/>
              <a:t>-137.02  </a:t>
            </a:r>
          </a:p>
          <a:p>
            <a:r>
              <a:rPr lang="en-US" sz="1800" dirty="0" smtClean="0"/>
              <a:t>385.08 </a:t>
            </a:r>
            <a:r>
              <a:rPr lang="en-US" sz="1800" b="1" u="sng" dirty="0" smtClean="0"/>
              <a:t>for tax 0%</a:t>
            </a:r>
          </a:p>
          <a:p>
            <a:r>
              <a:rPr lang="en-US" sz="1800" dirty="0" smtClean="0"/>
              <a:t>1398.09 </a:t>
            </a:r>
            <a:r>
              <a:rPr lang="en-US" sz="1800" b="1" u="sng" dirty="0" smtClean="0"/>
              <a:t>for tax 10%</a:t>
            </a:r>
          </a:p>
          <a:p>
            <a:r>
              <a:rPr lang="en-US" sz="1800" dirty="0" smtClean="0"/>
              <a:t>2973.07 </a:t>
            </a:r>
            <a:r>
              <a:rPr lang="en-US" sz="1800" b="1" u="sng" dirty="0" smtClean="0"/>
              <a:t>for tax 22%</a:t>
            </a:r>
          </a:p>
          <a:p>
            <a:r>
              <a:rPr lang="en-US" sz="1800" dirty="0" smtClean="0"/>
              <a:t>5689.04 </a:t>
            </a:r>
            <a:r>
              <a:rPr lang="en-US" sz="1800" b="1" u="sng" dirty="0" smtClean="0"/>
              <a:t>for tax 40%</a:t>
            </a:r>
          </a:p>
          <a:p>
            <a:r>
              <a:rPr lang="en-US" sz="1800" dirty="0" smtClean="0"/>
              <a:t>9873.03</a:t>
            </a:r>
          </a:p>
        </p:txBody>
      </p:sp>
      <p:sp>
        <p:nvSpPr>
          <p:cNvPr id="21505" name="Rectangle 2"/>
          <p:cNvSpPr>
            <a:spLocks noGrp="1"/>
          </p:cNvSpPr>
          <p:nvPr>
            <p:ph type="title"/>
          </p:nvPr>
        </p:nvSpPr>
        <p:spPr>
          <a:xfrm>
            <a:off x="304800" y="0"/>
            <a:ext cx="8229600" cy="914400"/>
          </a:xfrm>
        </p:spPr>
        <p:txBody>
          <a:bodyPr>
            <a:normAutofit/>
          </a:bodyPr>
          <a:lstStyle/>
          <a:p>
            <a:pPr algn="ctr"/>
            <a:r>
              <a:rPr lang="uk-UA" dirty="0" err="1" smtClean="0"/>
              <a:t>Equivalence</a:t>
            </a:r>
            <a:r>
              <a:rPr lang="uk-UA" dirty="0" smtClean="0"/>
              <a:t> </a:t>
            </a:r>
            <a:r>
              <a:rPr lang="uk-UA" dirty="0" err="1" smtClean="0"/>
              <a:t>Partitioning</a:t>
            </a:r>
            <a:endParaRPr lang="uk-UA" sz="3200" dirty="0" smtClean="0"/>
          </a:p>
        </p:txBody>
      </p:sp>
      <p:graphicFrame>
        <p:nvGraphicFramePr>
          <p:cNvPr id="32826" name="Group 58"/>
          <p:cNvGraphicFramePr>
            <a:graphicFrameLocks noGrp="1"/>
          </p:cNvGraphicFramePr>
          <p:nvPr>
            <p:extLst>
              <p:ext uri="{D42A27DB-BD31-4B8C-83A1-F6EECF244321}">
                <p14:modId xmlns="" xmlns:p14="http://schemas.microsoft.com/office/powerpoint/2010/main" val="304330184"/>
              </p:ext>
            </p:extLst>
          </p:nvPr>
        </p:nvGraphicFramePr>
        <p:xfrm>
          <a:off x="158750" y="5473700"/>
          <a:ext cx="8836025" cy="987426"/>
        </p:xfrm>
        <a:graphic>
          <a:graphicData uri="http://schemas.openxmlformats.org/drawingml/2006/table">
            <a:tbl>
              <a:tblPr/>
              <a:tblGrid>
                <a:gridCol w="1473200"/>
                <a:gridCol w="1471613"/>
                <a:gridCol w="1473200"/>
                <a:gridCol w="1473200"/>
                <a:gridCol w="1535112"/>
                <a:gridCol w="1409700"/>
              </a:tblGrid>
              <a:tr h="5159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Segoe UI" pitchFamily="34" charset="0"/>
                        </a:rPr>
                        <a:t>Invalid</a:t>
                      </a:r>
                      <a:endParaRPr kumimoji="0" lang="uk-UA" sz="1800" b="0" i="0" u="none" strike="noStrike" cap="none" normalizeH="0" baseline="0" dirty="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10%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22%</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40%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0.00     1000.00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1000.01        1500.00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1500.01        5500.00 </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5500.01         6000.00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6000.01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2"/>
          <p:cNvSpPr>
            <a:spLocks noGrp="1"/>
          </p:cNvSpPr>
          <p:nvPr>
            <p:ph type="title"/>
          </p:nvPr>
        </p:nvSpPr>
        <p:spPr>
          <a:xfrm>
            <a:off x="230188" y="0"/>
            <a:ext cx="8229600" cy="914400"/>
          </a:xfrm>
        </p:spPr>
        <p:txBody>
          <a:bodyPr/>
          <a:lstStyle/>
          <a:p>
            <a:pPr algn="ctr"/>
            <a:r>
              <a:rPr lang="en-US" dirty="0" smtClean="0"/>
              <a:t>Boundary Values</a:t>
            </a:r>
          </a:p>
        </p:txBody>
      </p:sp>
      <p:sp>
        <p:nvSpPr>
          <p:cNvPr id="4" name="Slide Number Placeholder 3"/>
          <p:cNvSpPr>
            <a:spLocks noGrp="1"/>
          </p:cNvSpPr>
          <p:nvPr>
            <p:ph type="sldNum" sz="quarter" idx="10"/>
          </p:nvPr>
        </p:nvSpPr>
        <p:spPr/>
        <p:txBody>
          <a:bodyPr/>
          <a:lstStyle/>
          <a:p>
            <a:pPr>
              <a:defRPr/>
            </a:pPr>
            <a:fld id="{E1CAA216-76F0-4D3D-A55E-A098C6A4109E}" type="slidenum">
              <a:rPr lang="uk-UA" smtClean="0"/>
              <a:pPr>
                <a:defRPr/>
              </a:pPr>
              <a:t>4</a:t>
            </a:fld>
            <a:endParaRPr lang="uk-UA"/>
          </a:p>
        </p:txBody>
      </p:sp>
      <p:sp>
        <p:nvSpPr>
          <p:cNvPr id="33795" name="Rectangle 3"/>
          <p:cNvSpPr>
            <a:spLocks noGrp="1"/>
          </p:cNvSpPr>
          <p:nvPr>
            <p:ph idx="1"/>
          </p:nvPr>
        </p:nvSpPr>
        <p:spPr>
          <a:xfrm>
            <a:off x="457200" y="1295400"/>
            <a:ext cx="8153400" cy="3429000"/>
          </a:xfrm>
        </p:spPr>
        <p:txBody>
          <a:bodyPr/>
          <a:lstStyle/>
          <a:p>
            <a:pPr>
              <a:buFont typeface="Arial" charset="0"/>
              <a:buNone/>
            </a:pPr>
            <a:r>
              <a:rPr lang="en-US" sz="1800" b="1" u="sng" dirty="0" smtClean="0"/>
              <a:t>Condition</a:t>
            </a:r>
            <a:r>
              <a:rPr lang="en-US" sz="1800" b="1" dirty="0" smtClean="0"/>
              <a:t> :</a:t>
            </a:r>
            <a:r>
              <a:rPr lang="en-US" sz="1800" dirty="0" smtClean="0"/>
              <a:t> In a system designed to work out the tax to be paid: An employee has   $1000 of salary tax free. The next $500 is taxed at 10%. The next $4000 is taxed at 22%. Any further amount is taxed by 40%. Salary cannot be larger than $6000.</a:t>
            </a:r>
          </a:p>
          <a:p>
            <a:pPr>
              <a:buFont typeface="Arial" charset="0"/>
              <a:buNone/>
            </a:pPr>
            <a:r>
              <a:rPr lang="en-US" sz="1800" dirty="0" smtClean="0"/>
              <a:t>Boundary values:</a:t>
            </a:r>
          </a:p>
          <a:p>
            <a:r>
              <a:rPr lang="en-US" sz="1800" dirty="0" smtClean="0"/>
              <a:t> -0.02 , -0.01</a:t>
            </a:r>
          </a:p>
          <a:p>
            <a:r>
              <a:rPr lang="en-US" sz="1800" dirty="0" smtClean="0"/>
              <a:t>0.00 , 0.01 , 999.99 , 1000.00 </a:t>
            </a:r>
            <a:r>
              <a:rPr lang="en-US" sz="1800" b="1" u="sng" dirty="0" smtClean="0"/>
              <a:t>for tax 0%</a:t>
            </a:r>
          </a:p>
          <a:p>
            <a:r>
              <a:rPr lang="en-US" sz="1800" dirty="0" smtClean="0"/>
              <a:t>1000.01 , 1000.02 , 1499.99 , 1500.00 </a:t>
            </a:r>
            <a:r>
              <a:rPr lang="en-US" sz="1800" b="1" u="sng" dirty="0" smtClean="0"/>
              <a:t>for tax 10%</a:t>
            </a:r>
          </a:p>
          <a:p>
            <a:r>
              <a:rPr lang="en-US" sz="1800" dirty="0" smtClean="0"/>
              <a:t>1500.01 , 1500.02 , 5499.99 , 5500.00 </a:t>
            </a:r>
            <a:r>
              <a:rPr lang="en-US" sz="1800" b="1" u="sng" dirty="0" smtClean="0"/>
              <a:t>for tax 22%</a:t>
            </a:r>
          </a:p>
          <a:p>
            <a:r>
              <a:rPr lang="en-US" sz="1800" dirty="0" smtClean="0"/>
              <a:t> 5500.01 , 5500.02 , 5999.99 , 6000.00 </a:t>
            </a:r>
            <a:r>
              <a:rPr lang="en-US" sz="1800" b="1" u="sng" dirty="0" smtClean="0"/>
              <a:t>for tax 40%</a:t>
            </a:r>
          </a:p>
          <a:p>
            <a:r>
              <a:rPr lang="en-US" sz="1800" dirty="0" smtClean="0"/>
              <a:t>6000.01 , 6000.02</a:t>
            </a:r>
          </a:p>
        </p:txBody>
      </p:sp>
      <p:graphicFrame>
        <p:nvGraphicFramePr>
          <p:cNvPr id="33847" name="Group 55"/>
          <p:cNvGraphicFramePr>
            <a:graphicFrameLocks noGrp="1"/>
          </p:cNvGraphicFramePr>
          <p:nvPr>
            <p:extLst>
              <p:ext uri="{D42A27DB-BD31-4B8C-83A1-F6EECF244321}">
                <p14:modId xmlns="" xmlns:p14="http://schemas.microsoft.com/office/powerpoint/2010/main" val="653705072"/>
              </p:ext>
            </p:extLst>
          </p:nvPr>
        </p:nvGraphicFramePr>
        <p:xfrm>
          <a:off x="304800" y="5410200"/>
          <a:ext cx="8610600" cy="1041400"/>
        </p:xfrm>
        <a:graphic>
          <a:graphicData uri="http://schemas.openxmlformats.org/drawingml/2006/table">
            <a:tbl>
              <a:tblPr/>
              <a:tblGrid>
                <a:gridCol w="1435100"/>
                <a:gridCol w="1435100"/>
                <a:gridCol w="1435100"/>
                <a:gridCol w="1435100"/>
                <a:gridCol w="1435100"/>
                <a:gridCol w="1435100"/>
              </a:tblGrid>
              <a:tr h="5207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Segoe UI" pitchFamily="34" charset="0"/>
                        </a:rPr>
                        <a:t>Invalid</a:t>
                      </a:r>
                      <a:endParaRPr kumimoji="0" lang="uk-UA" sz="1800" b="0" i="0" u="none" strike="noStrike" cap="none" normalizeH="0" baseline="0" dirty="0" smtClean="0">
                        <a:ln>
                          <a:noFill/>
                        </a:ln>
                        <a:solidFill>
                          <a:schemeClr val="tx1"/>
                        </a:solidFill>
                        <a:effectLst/>
                        <a:latin typeface="Segoe UI"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10%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22%</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40%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0.00             1000.00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1000.01       1500.00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1500.01       5500.00 </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5500.01       6000.00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6000.01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t>Test Cases </a:t>
            </a:r>
            <a:endParaRPr lang="uk-UA" dirty="0"/>
          </a:p>
        </p:txBody>
      </p:sp>
      <p:sp>
        <p:nvSpPr>
          <p:cNvPr id="4" name="Номер слайда 3"/>
          <p:cNvSpPr>
            <a:spLocks noGrp="1"/>
          </p:cNvSpPr>
          <p:nvPr>
            <p:ph type="sldNum" sz="quarter" idx="10"/>
          </p:nvPr>
        </p:nvSpPr>
        <p:spPr/>
        <p:txBody>
          <a:bodyPr/>
          <a:lstStyle/>
          <a:p>
            <a:pPr>
              <a:defRPr/>
            </a:pPr>
            <a:fld id="{BE78AE41-789A-445D-97C7-803D3C7588A6}" type="slidenum">
              <a:rPr lang="uk-UA" smtClean="0"/>
              <a:pPr>
                <a:defRPr/>
              </a:pPr>
              <a:t>5</a:t>
            </a:fld>
            <a:endParaRPr lang="uk-UA"/>
          </a:p>
        </p:txBody>
      </p:sp>
      <p:graphicFrame>
        <p:nvGraphicFramePr>
          <p:cNvPr id="5" name="Таблица 4"/>
          <p:cNvGraphicFramePr>
            <a:graphicFrameLocks noGrp="1"/>
          </p:cNvGraphicFramePr>
          <p:nvPr/>
        </p:nvGraphicFramePr>
        <p:xfrm>
          <a:off x="228600" y="1397000"/>
          <a:ext cx="8763000" cy="4241802"/>
        </p:xfrm>
        <a:graphic>
          <a:graphicData uri="http://schemas.openxmlformats.org/drawingml/2006/table">
            <a:tbl>
              <a:tblPr firstRow="1" bandRow="1">
                <a:tableStyleId>{5C22544A-7EE6-4342-B048-85BDC9FD1C3A}</a:tableStyleId>
              </a:tblPr>
              <a:tblGrid>
                <a:gridCol w="4381500"/>
                <a:gridCol w="4381500"/>
              </a:tblGrid>
              <a:tr h="7069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u="none" dirty="0" smtClean="0">
                          <a:latin typeface="Segoe UI" pitchFamily="34" charset="0"/>
                        </a:rPr>
                        <a:t>Test case name</a:t>
                      </a:r>
                      <a:endParaRPr lang="uk-UA" sz="3200" u="none"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u="none" dirty="0" smtClean="0">
                          <a:latin typeface="Segoe UI" pitchFamily="34" charset="0"/>
                        </a:rPr>
                        <a:t>Test case objective</a:t>
                      </a:r>
                      <a:endParaRPr lang="uk-UA" sz="3200" u="none" dirty="0"/>
                    </a:p>
                  </a:txBody>
                  <a:tcPr anchor="ct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0%</a:t>
                      </a:r>
                      <a:endParaRPr lang="uk-UA" dirty="0"/>
                    </a:p>
                  </a:txBody>
                  <a:tcPr/>
                </a:tc>
                <a:tc>
                  <a:txBody>
                    <a:bodyPr/>
                    <a:lstStyle/>
                    <a:p>
                      <a:r>
                        <a:rPr lang="en-US" sz="1800" b="0" i="0" kern="1200" dirty="0" smtClean="0">
                          <a:solidFill>
                            <a:schemeClr val="dk1"/>
                          </a:solidFill>
                          <a:latin typeface="+mn-lt"/>
                          <a:ea typeface="+mn-ea"/>
                          <a:cs typeface="+mn-cs"/>
                        </a:rPr>
                        <a:t>This test verify correct choice of tax for employee when salary to 1000$</a:t>
                      </a:r>
                      <a:endParaRPr lang="uk-UA" dirty="0"/>
                    </a:p>
                  </a:txBody>
                  <a:tcP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10%</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correct choice of tax for employee when salary from 1000 $to 1500$</a:t>
                      </a:r>
                      <a:endParaRPr lang="uk-UA" dirty="0"/>
                    </a:p>
                  </a:txBody>
                  <a:tcP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22%</a:t>
                      </a:r>
                    </a:p>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correct choice of tax for employee when salary from 1500 $to 5500$</a:t>
                      </a:r>
                      <a:endParaRPr lang="uk-UA" dirty="0"/>
                    </a:p>
                  </a:txBody>
                  <a:tcP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40%</a:t>
                      </a:r>
                    </a:p>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correct choice of tax for employee when salary from 5500 $to 6000$</a:t>
                      </a:r>
                      <a:endParaRPr lang="uk-UA" dirty="0"/>
                    </a:p>
                  </a:txBody>
                  <a:tcPr/>
                </a:tc>
              </a:tr>
              <a:tr h="706967">
                <a:tc>
                  <a:txBody>
                    <a:bodyPr/>
                    <a:lstStyle/>
                    <a:p>
                      <a:r>
                        <a:rPr lang="en-US" dirty="0" smtClean="0"/>
                        <a:t>Verify error</a:t>
                      </a:r>
                      <a:r>
                        <a:rPr lang="en-US" baseline="0" dirty="0" smtClean="0"/>
                        <a:t> messages for invalid value</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error messages when salary less 0$ and more 6000$</a:t>
                      </a:r>
                      <a:endParaRPr lang="uk-U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a:spLocks noGrp="1"/>
          </p:cNvSpPr>
          <p:nvPr>
            <p:ph idx="1"/>
          </p:nvPr>
        </p:nvSpPr>
        <p:spPr>
          <a:xfrm>
            <a:off x="230188" y="1447800"/>
            <a:ext cx="8229600" cy="2743200"/>
          </a:xfrm>
        </p:spPr>
        <p:txBody>
          <a:bodyPr/>
          <a:lstStyle/>
          <a:p>
            <a:pPr>
              <a:buFont typeface="Arial" charset="0"/>
              <a:buNone/>
            </a:pPr>
            <a:r>
              <a:rPr lang="en-US" sz="1800" b="1" u="sng" dirty="0" smtClean="0"/>
              <a:t>Condition</a:t>
            </a:r>
            <a:r>
              <a:rPr lang="en-US" sz="1800" b="1" dirty="0" smtClean="0"/>
              <a:t> :</a:t>
            </a:r>
            <a:r>
              <a:rPr lang="en-US" sz="1800" dirty="0" smtClean="0"/>
              <a:t> You take a loan in a bank. The bank gives you loan application, where you can enter the amount of the monthly re-payment or the number of years you want to take to pay it back (the term of the loan). You should infill only one of the proposed fields. If you enter both, then you will get an error message.</a:t>
            </a:r>
          </a:p>
          <a:p>
            <a:r>
              <a:rPr lang="en-US" sz="1800" dirty="0" smtClean="0"/>
              <a:t>Choose re-payment by the months</a:t>
            </a:r>
          </a:p>
          <a:p>
            <a:r>
              <a:rPr lang="en-US" sz="1800" dirty="0" smtClean="0"/>
              <a:t>Choose re-payment by the years</a:t>
            </a:r>
            <a:r>
              <a:rPr lang="uk-UA" sz="1800" dirty="0" smtClean="0"/>
              <a:t> </a:t>
            </a:r>
            <a:endParaRPr lang="en-US" sz="1800" dirty="0" smtClean="0"/>
          </a:p>
          <a:p>
            <a:r>
              <a:rPr lang="en-US" sz="1800" dirty="0" smtClean="0"/>
              <a:t>User can infill only one of the proposed fields</a:t>
            </a:r>
            <a:endParaRPr lang="uk-UA" sz="1800" dirty="0" smtClean="0"/>
          </a:p>
        </p:txBody>
      </p:sp>
      <p:sp>
        <p:nvSpPr>
          <p:cNvPr id="35842" name="Rectangle 5"/>
          <p:cNvSpPr>
            <a:spLocks noGrp="1"/>
          </p:cNvSpPr>
          <p:nvPr>
            <p:ph type="title"/>
          </p:nvPr>
        </p:nvSpPr>
        <p:spPr>
          <a:xfrm>
            <a:off x="230188" y="0"/>
            <a:ext cx="8229600" cy="914400"/>
          </a:xfrm>
        </p:spPr>
        <p:txBody>
          <a:bodyPr/>
          <a:lstStyle/>
          <a:p>
            <a:pPr algn="ctr"/>
            <a:r>
              <a:rPr lang="uk-UA" dirty="0" err="1" smtClean="0"/>
              <a:t>Decision</a:t>
            </a:r>
            <a:r>
              <a:rPr lang="uk-UA" dirty="0" smtClean="0"/>
              <a:t> </a:t>
            </a:r>
            <a:r>
              <a:rPr lang="uk-UA" dirty="0" err="1" smtClean="0"/>
              <a:t>Tables</a:t>
            </a:r>
            <a:endParaRPr lang="uk-UA"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28" name="Group 84"/>
          <p:cNvGraphicFramePr>
            <a:graphicFrameLocks noGrp="1"/>
          </p:cNvGraphicFramePr>
          <p:nvPr>
            <p:ph idx="4294967295"/>
          </p:nvPr>
        </p:nvGraphicFramePr>
        <p:xfrm>
          <a:off x="838200" y="1752600"/>
          <a:ext cx="7162800" cy="3573150"/>
        </p:xfrm>
        <a:graphic>
          <a:graphicData uri="http://schemas.openxmlformats.org/drawingml/2006/table">
            <a:tbl>
              <a:tblPr/>
              <a:tblGrid>
                <a:gridCol w="4343400"/>
                <a:gridCol w="762000"/>
                <a:gridCol w="685800"/>
                <a:gridCol w="685800"/>
                <a:gridCol w="685800"/>
              </a:tblGrid>
              <a:tr h="4587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Segoe UI" pitchFamily="34" charset="0"/>
                        </a:rPr>
                        <a:t>Causes (inputs)</a:t>
                      </a:r>
                      <a:endParaRPr kumimoji="0" lang="uk-UA" sz="2800" b="0" i="0" u="none" strike="noStrike" cap="none" normalizeH="0" baseline="0" dirty="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R1</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R2</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R3</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R4</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 by month</a:t>
                      </a:r>
                      <a:r>
                        <a:rPr kumimoji="0" lang="en-US" sz="2800" b="0" i="0" u="none" strike="noStrike" cap="none" normalizeH="0" baseline="0" smtClean="0">
                          <a:ln>
                            <a:noFill/>
                          </a:ln>
                          <a:solidFill>
                            <a:schemeClr val="tx1"/>
                          </a:solidFill>
                          <a:effectLst/>
                          <a:latin typeface="Segoe UI" pitchFamily="34" charset="0"/>
                        </a:rPr>
                        <a:t>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 by </a:t>
                      </a:r>
                      <a:r>
                        <a:rPr kumimoji="0" lang="en-US" sz="2800" b="0" i="0" u="none" strike="noStrike" cap="none" normalizeH="0" baseline="0" smtClean="0">
                          <a:ln>
                            <a:noFill/>
                          </a:ln>
                          <a:solidFill>
                            <a:schemeClr val="tx1"/>
                          </a:solidFill>
                          <a:effectLst/>
                          <a:latin typeface="Segoe UI" pitchFamily="34" charset="0"/>
                        </a:rPr>
                        <a:t>years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r>
              <a:tr h="5000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Cause (output)</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9715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30000" smtClean="0">
                          <a:ln>
                            <a:noFill/>
                          </a:ln>
                          <a:solidFill>
                            <a:schemeClr val="tx1"/>
                          </a:solidFill>
                          <a:effectLst/>
                          <a:latin typeface="Segoe UI" pitchFamily="34" charset="0"/>
                        </a:rPr>
                        <a:t>Months</a:t>
                      </a:r>
                      <a:endParaRPr kumimoji="0" lang="uk-UA" sz="2800" b="0" i="0" u="none" strike="noStrike" cap="none" normalizeH="0" baseline="30000" smtClean="0">
                        <a:ln>
                          <a:noFill/>
                        </a:ln>
                        <a:solidFill>
                          <a:schemeClr val="tx1"/>
                        </a:solidFill>
                        <a:effectLst/>
                        <a:latin typeface="Segoe UI"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30000" smtClean="0">
                          <a:ln>
                            <a:noFill/>
                          </a:ln>
                          <a:solidFill>
                            <a:schemeClr val="tx1"/>
                          </a:solidFill>
                          <a:effectLst/>
                          <a:latin typeface="Segoe UI" pitchFamily="34" charset="0"/>
                        </a:rPr>
                        <a:t>Years</a:t>
                      </a:r>
                      <a:endParaRPr kumimoji="0" lang="uk-UA" sz="2800" b="0" i="0" u="none" strike="noStrike" cap="none" normalizeH="0" baseline="30000" smtClean="0">
                        <a:ln>
                          <a:noFill/>
                        </a:ln>
                        <a:solidFill>
                          <a:schemeClr val="tx1"/>
                        </a:solidFill>
                        <a:effectLst/>
                        <a:latin typeface="Segoe UI"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Error message</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v</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Segoe UI" pitchFamily="34" charset="0"/>
                        </a:rPr>
                        <a:t>v</a:t>
                      </a:r>
                      <a:endParaRPr kumimoji="0" lang="uk-UA" sz="2800" b="0" i="0" u="none" strike="noStrike" cap="none" normalizeH="0" baseline="0" dirty="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r>
            </a:tbl>
          </a:graphicData>
        </a:graphic>
      </p:graphicFrame>
      <p:sp>
        <p:nvSpPr>
          <p:cNvPr id="57421" name="Rectangle 77"/>
          <p:cNvSpPr>
            <a:spLocks/>
          </p:cNvSpPr>
          <p:nvPr/>
        </p:nvSpPr>
        <p:spPr bwMode="auto">
          <a:xfrm>
            <a:off x="381000" y="0"/>
            <a:ext cx="8229600" cy="990600"/>
          </a:xfrm>
          <a:prstGeom prst="rect">
            <a:avLst/>
          </a:prstGeom>
          <a:noFill/>
          <a:ln w="9525">
            <a:noFill/>
            <a:miter lim="800000"/>
            <a:headEnd/>
            <a:tailEnd/>
          </a:ln>
        </p:spPr>
        <p:txBody>
          <a:bodyPr anchor="ctr"/>
          <a:lstStyle/>
          <a:p>
            <a:pPr algn="ctr"/>
            <a:r>
              <a:rPr lang="uk-UA" sz="4400" dirty="0" err="1">
                <a:solidFill>
                  <a:srgbClr val="017EB8"/>
                </a:solidFill>
                <a:latin typeface="Segoe UI" pitchFamily="34" charset="0"/>
                <a:cs typeface="Segoe UI" pitchFamily="34" charset="0"/>
              </a:rPr>
              <a:t>Decision</a:t>
            </a:r>
            <a:r>
              <a:rPr lang="uk-UA" sz="4400" dirty="0">
                <a:solidFill>
                  <a:srgbClr val="017EB8"/>
                </a:solidFill>
                <a:latin typeface="Segoe UI" pitchFamily="34" charset="0"/>
                <a:cs typeface="Segoe UI" pitchFamily="34" charset="0"/>
              </a:rPr>
              <a:t> </a:t>
            </a:r>
            <a:r>
              <a:rPr lang="uk-UA" sz="4400" dirty="0" err="1">
                <a:solidFill>
                  <a:srgbClr val="017EB8"/>
                </a:solidFill>
                <a:latin typeface="Segoe UI" pitchFamily="34" charset="0"/>
                <a:cs typeface="Segoe UI" pitchFamily="34" charset="0"/>
              </a:rPr>
              <a:t>Tables</a:t>
            </a:r>
            <a:endParaRPr lang="uk-UA" sz="4400" dirty="0">
              <a:solidFill>
                <a:srgbClr val="017EB8"/>
              </a:solidFill>
              <a:latin typeface="Segoe UI" pitchFamily="34" charset="0"/>
              <a:cs typeface="Segoe U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idx="1"/>
          </p:nvPr>
        </p:nvSpPr>
        <p:spPr>
          <a:xfrm>
            <a:off x="228600" y="1447800"/>
            <a:ext cx="8229600" cy="4525963"/>
          </a:xfrm>
        </p:spPr>
        <p:txBody>
          <a:bodyPr/>
          <a:lstStyle/>
          <a:p>
            <a:pPr>
              <a:buFont typeface="Arial" charset="0"/>
              <a:buNone/>
            </a:pPr>
            <a:r>
              <a:rPr lang="en-US" sz="1800" b="1" u="sng" dirty="0" smtClean="0"/>
              <a:t>Condition</a:t>
            </a:r>
            <a:r>
              <a:rPr lang="en-US" sz="1800" b="1" dirty="0" smtClean="0"/>
              <a:t> : </a:t>
            </a:r>
            <a:r>
              <a:rPr lang="en-US" sz="1800" dirty="0" smtClean="0"/>
              <a:t>Customer chooses Arabica coffee from coffee machine. He selects specific sort of coffee (in this case Arabica), and enters money. If not enough money is entered, then machine will ask to enter more. If amount of money is ok, then machine will start doing coffee. If Arabica coffee is available, then customer will get coffee and his change in a minute. If there is no selected sort of coffee, then customer will get proper message and his money back.</a:t>
            </a:r>
            <a:endParaRPr lang="uk-UA" sz="1800" dirty="0" smtClean="0"/>
          </a:p>
        </p:txBody>
      </p:sp>
      <p:sp>
        <p:nvSpPr>
          <p:cNvPr id="36866" name="Rectangle 2"/>
          <p:cNvSpPr>
            <a:spLocks noGrp="1"/>
          </p:cNvSpPr>
          <p:nvPr>
            <p:ph type="title"/>
          </p:nvPr>
        </p:nvSpPr>
        <p:spPr>
          <a:xfrm>
            <a:off x="228600" y="0"/>
            <a:ext cx="8229600" cy="914400"/>
          </a:xfrm>
        </p:spPr>
        <p:txBody>
          <a:bodyPr/>
          <a:lstStyle/>
          <a:p>
            <a:pPr algn="ctr"/>
            <a:r>
              <a:rPr lang="uk-UA" dirty="0" err="1" smtClean="0"/>
              <a:t>State</a:t>
            </a:r>
            <a:r>
              <a:rPr lang="uk-UA" sz="3200" dirty="0" smtClean="0"/>
              <a:t> </a:t>
            </a:r>
            <a:r>
              <a:rPr lang="uk-UA" dirty="0" err="1" smtClean="0"/>
              <a:t>Transition</a:t>
            </a:r>
            <a:endParaRPr lang="uk-UA"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p:cNvSpPr>
          <p:nvPr/>
        </p:nvSpPr>
        <p:spPr bwMode="auto">
          <a:xfrm>
            <a:off x="228600" y="0"/>
            <a:ext cx="8229600" cy="914400"/>
          </a:xfrm>
          <a:prstGeom prst="rect">
            <a:avLst/>
          </a:prstGeom>
          <a:noFill/>
          <a:ln w="9525">
            <a:noFill/>
            <a:miter lim="800000"/>
            <a:headEnd/>
            <a:tailEnd/>
          </a:ln>
        </p:spPr>
        <p:txBody>
          <a:bodyPr anchor="ctr"/>
          <a:lstStyle/>
          <a:p>
            <a:pPr algn="ctr"/>
            <a:r>
              <a:rPr lang="uk-UA" sz="4400" dirty="0">
                <a:solidFill>
                  <a:srgbClr val="017EB8"/>
                </a:solidFill>
                <a:latin typeface="Segoe UI" pitchFamily="34" charset="0"/>
                <a:cs typeface="Segoe UI" pitchFamily="34" charset="0"/>
              </a:rPr>
              <a:t>State </a:t>
            </a:r>
            <a:r>
              <a:rPr lang="en-US" sz="4400" dirty="0">
                <a:solidFill>
                  <a:srgbClr val="017EB8"/>
                </a:solidFill>
                <a:latin typeface="Segoe UI" pitchFamily="34" charset="0"/>
                <a:cs typeface="Segoe UI" pitchFamily="34" charset="0"/>
              </a:rPr>
              <a:t>T</a:t>
            </a:r>
            <a:r>
              <a:rPr lang="uk-UA" sz="4400" dirty="0">
                <a:solidFill>
                  <a:srgbClr val="017EB8"/>
                </a:solidFill>
                <a:latin typeface="Segoe UI" pitchFamily="34" charset="0"/>
                <a:cs typeface="Segoe UI" pitchFamily="34" charset="0"/>
              </a:rPr>
              <a:t>ransition </a:t>
            </a:r>
            <a:r>
              <a:rPr lang="en-US" sz="4400" dirty="0">
                <a:solidFill>
                  <a:srgbClr val="017EB8"/>
                </a:solidFill>
                <a:latin typeface="Segoe UI" pitchFamily="34" charset="0"/>
                <a:cs typeface="Segoe UI" pitchFamily="34" charset="0"/>
              </a:rPr>
              <a:t>D</a:t>
            </a:r>
            <a:r>
              <a:rPr lang="uk-UA" sz="4400" dirty="0">
                <a:solidFill>
                  <a:srgbClr val="017EB8"/>
                </a:solidFill>
                <a:latin typeface="Segoe UI" pitchFamily="34" charset="0"/>
                <a:cs typeface="Segoe UI" pitchFamily="34" charset="0"/>
              </a:rPr>
              <a:t>iagram </a:t>
            </a:r>
          </a:p>
        </p:txBody>
      </p:sp>
      <p:sp>
        <p:nvSpPr>
          <p:cNvPr id="68614" name="AutoShape 6"/>
          <p:cNvSpPr>
            <a:spLocks noChangeArrowheads="1"/>
          </p:cNvSpPr>
          <p:nvPr/>
        </p:nvSpPr>
        <p:spPr bwMode="auto">
          <a:xfrm>
            <a:off x="1295400" y="1295400"/>
            <a:ext cx="10668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dirty="0"/>
              <a:t>Choose</a:t>
            </a:r>
          </a:p>
          <a:p>
            <a:pPr algn="ctr"/>
            <a:r>
              <a:rPr lang="en-US" dirty="0"/>
              <a:t>coffee</a:t>
            </a:r>
            <a:endParaRPr lang="uk-UA" dirty="0"/>
          </a:p>
        </p:txBody>
      </p:sp>
      <p:sp>
        <p:nvSpPr>
          <p:cNvPr id="68615" name="AutoShape 7"/>
          <p:cNvSpPr>
            <a:spLocks noChangeArrowheads="1"/>
          </p:cNvSpPr>
          <p:nvPr/>
        </p:nvSpPr>
        <p:spPr bwMode="auto">
          <a:xfrm>
            <a:off x="3352800" y="1295400"/>
            <a:ext cx="10668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a:t>Enter</a:t>
            </a:r>
          </a:p>
          <a:p>
            <a:pPr algn="ctr"/>
            <a:r>
              <a:rPr lang="en-US"/>
              <a:t>money</a:t>
            </a:r>
            <a:endParaRPr lang="uk-UA"/>
          </a:p>
        </p:txBody>
      </p:sp>
      <p:sp>
        <p:nvSpPr>
          <p:cNvPr id="68616" name="Oval 8"/>
          <p:cNvSpPr>
            <a:spLocks noChangeArrowheads="1"/>
          </p:cNvSpPr>
          <p:nvPr/>
        </p:nvSpPr>
        <p:spPr bwMode="auto">
          <a:xfrm>
            <a:off x="6400800" y="1066800"/>
            <a:ext cx="1447800" cy="1371600"/>
          </a:xfrm>
          <a:prstGeom prst="ellipse">
            <a:avLst/>
          </a:prstGeom>
          <a:solidFill>
            <a:srgbClr val="C5D5E9"/>
          </a:solidFill>
          <a:ln w="9525">
            <a:solidFill>
              <a:schemeClr val="tx1"/>
            </a:solidFill>
            <a:round/>
            <a:headEnd/>
            <a:tailEnd/>
          </a:ln>
          <a:effectLst/>
        </p:spPr>
        <p:txBody>
          <a:bodyPr wrap="none" anchor="ctr"/>
          <a:lstStyle/>
          <a:p>
            <a:pPr algn="ctr"/>
            <a:r>
              <a:rPr lang="en-US" dirty="0"/>
              <a:t>machine </a:t>
            </a:r>
            <a:endParaRPr lang="en-US" dirty="0" smtClean="0"/>
          </a:p>
          <a:p>
            <a:pPr algn="ctr"/>
            <a:r>
              <a:rPr lang="en-US" dirty="0" smtClean="0"/>
              <a:t>ask </a:t>
            </a:r>
            <a:r>
              <a:rPr lang="en-US" dirty="0"/>
              <a:t>to </a:t>
            </a:r>
            <a:endParaRPr lang="en-US" dirty="0" smtClean="0"/>
          </a:p>
          <a:p>
            <a:pPr algn="ctr"/>
            <a:r>
              <a:rPr lang="en-US" dirty="0" smtClean="0"/>
              <a:t>enter </a:t>
            </a:r>
            <a:r>
              <a:rPr lang="en-US" dirty="0"/>
              <a:t>more</a:t>
            </a:r>
            <a:endParaRPr lang="uk-UA" dirty="0"/>
          </a:p>
        </p:txBody>
      </p:sp>
      <p:sp>
        <p:nvSpPr>
          <p:cNvPr id="68618" name="Line 10"/>
          <p:cNvSpPr>
            <a:spLocks noChangeShapeType="1"/>
          </p:cNvSpPr>
          <p:nvPr/>
        </p:nvSpPr>
        <p:spPr bwMode="auto">
          <a:xfrm>
            <a:off x="2362200" y="1752600"/>
            <a:ext cx="990600" cy="0"/>
          </a:xfrm>
          <a:prstGeom prst="line">
            <a:avLst/>
          </a:prstGeom>
          <a:noFill/>
          <a:ln w="28575">
            <a:solidFill>
              <a:schemeClr val="tx1"/>
            </a:solidFill>
            <a:round/>
            <a:headEnd/>
            <a:tailEnd type="triangle" w="lg" len="lg"/>
          </a:ln>
          <a:effectLst/>
        </p:spPr>
        <p:txBody>
          <a:bodyPr/>
          <a:lstStyle/>
          <a:p>
            <a:endParaRPr lang="uk-UA"/>
          </a:p>
        </p:txBody>
      </p:sp>
      <p:sp>
        <p:nvSpPr>
          <p:cNvPr id="68619" name="Text Box 11"/>
          <p:cNvSpPr txBox="1">
            <a:spLocks noChangeArrowheads="1"/>
          </p:cNvSpPr>
          <p:nvPr/>
        </p:nvSpPr>
        <p:spPr bwMode="auto">
          <a:xfrm>
            <a:off x="2362200" y="1447800"/>
            <a:ext cx="958850" cy="641350"/>
          </a:xfrm>
          <a:prstGeom prst="rect">
            <a:avLst/>
          </a:prstGeom>
          <a:noFill/>
          <a:ln w="9525">
            <a:noFill/>
            <a:miter lim="800000"/>
            <a:headEnd/>
            <a:tailEnd/>
          </a:ln>
          <a:effectLst/>
        </p:spPr>
        <p:txBody>
          <a:bodyPr wrap="none">
            <a:spAutoFit/>
          </a:bodyPr>
          <a:lstStyle/>
          <a:p>
            <a:r>
              <a:rPr lang="en-US"/>
              <a:t>Select</a:t>
            </a:r>
          </a:p>
          <a:p>
            <a:r>
              <a:rPr lang="en-US"/>
              <a:t>Arabica</a:t>
            </a:r>
            <a:endParaRPr lang="uk-UA"/>
          </a:p>
        </p:txBody>
      </p:sp>
      <p:sp>
        <p:nvSpPr>
          <p:cNvPr id="68621" name="Text Box 13"/>
          <p:cNvSpPr txBox="1">
            <a:spLocks noChangeArrowheads="1"/>
          </p:cNvSpPr>
          <p:nvPr/>
        </p:nvSpPr>
        <p:spPr bwMode="auto">
          <a:xfrm rot="5400000">
            <a:off x="3451225" y="2422525"/>
            <a:ext cx="869950" cy="641350"/>
          </a:xfrm>
          <a:prstGeom prst="rect">
            <a:avLst/>
          </a:prstGeom>
          <a:noFill/>
          <a:ln w="9525">
            <a:noFill/>
            <a:miter lim="800000"/>
            <a:headEnd/>
            <a:tailEnd/>
          </a:ln>
          <a:effectLst/>
        </p:spPr>
        <p:txBody>
          <a:bodyPr wrap="none">
            <a:spAutoFit/>
          </a:bodyPr>
          <a:lstStyle/>
          <a:p>
            <a:r>
              <a:rPr lang="uk-UA" dirty="0"/>
              <a:t>coffee </a:t>
            </a:r>
            <a:endParaRPr lang="en-US" dirty="0"/>
          </a:p>
          <a:p>
            <a:r>
              <a:rPr lang="uk-UA" dirty="0"/>
              <a:t>is paid</a:t>
            </a:r>
          </a:p>
        </p:txBody>
      </p:sp>
      <p:sp>
        <p:nvSpPr>
          <p:cNvPr id="68623" name="Line 15"/>
          <p:cNvSpPr>
            <a:spLocks noChangeShapeType="1"/>
          </p:cNvSpPr>
          <p:nvPr/>
        </p:nvSpPr>
        <p:spPr bwMode="auto">
          <a:xfrm>
            <a:off x="4411578" y="1524000"/>
            <a:ext cx="2065421" cy="0"/>
          </a:xfrm>
          <a:prstGeom prst="line">
            <a:avLst/>
          </a:prstGeom>
          <a:noFill/>
          <a:ln w="28575">
            <a:solidFill>
              <a:schemeClr val="tx1"/>
            </a:solidFill>
            <a:round/>
            <a:headEnd/>
            <a:tailEnd type="triangle" w="lg" len="lg"/>
          </a:ln>
          <a:effectLst/>
        </p:spPr>
        <p:txBody>
          <a:bodyPr/>
          <a:lstStyle/>
          <a:p>
            <a:endParaRPr lang="uk-UA"/>
          </a:p>
        </p:txBody>
      </p:sp>
      <p:sp>
        <p:nvSpPr>
          <p:cNvPr id="68624" name="Text Box 16"/>
          <p:cNvSpPr txBox="1">
            <a:spLocks noChangeArrowheads="1"/>
          </p:cNvSpPr>
          <p:nvPr/>
        </p:nvSpPr>
        <p:spPr bwMode="auto">
          <a:xfrm>
            <a:off x="4437647" y="1171241"/>
            <a:ext cx="1905000" cy="641350"/>
          </a:xfrm>
          <a:prstGeom prst="rect">
            <a:avLst/>
          </a:prstGeom>
          <a:noFill/>
          <a:ln w="9525">
            <a:noFill/>
            <a:miter lim="800000"/>
            <a:headEnd/>
            <a:tailEnd/>
          </a:ln>
          <a:effectLst/>
        </p:spPr>
        <p:txBody>
          <a:bodyPr>
            <a:spAutoFit/>
          </a:bodyPr>
          <a:lstStyle/>
          <a:p>
            <a:r>
              <a:rPr lang="en-US" dirty="0"/>
              <a:t>not enough </a:t>
            </a:r>
          </a:p>
          <a:p>
            <a:r>
              <a:rPr lang="en-US" dirty="0"/>
              <a:t>money for coffee</a:t>
            </a:r>
            <a:endParaRPr lang="uk-UA" dirty="0"/>
          </a:p>
        </p:txBody>
      </p:sp>
      <p:sp>
        <p:nvSpPr>
          <p:cNvPr id="68627" name="AutoShape 19"/>
          <p:cNvSpPr>
            <a:spLocks noChangeArrowheads="1"/>
          </p:cNvSpPr>
          <p:nvPr/>
        </p:nvSpPr>
        <p:spPr bwMode="auto">
          <a:xfrm>
            <a:off x="3048000" y="3276600"/>
            <a:ext cx="1676400" cy="7620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dirty="0"/>
              <a:t>Coffee machine</a:t>
            </a:r>
          </a:p>
          <a:p>
            <a:pPr algn="ctr"/>
            <a:r>
              <a:rPr lang="en-US" dirty="0"/>
              <a:t>doing coffee</a:t>
            </a:r>
            <a:endParaRPr lang="uk-UA" dirty="0"/>
          </a:p>
        </p:txBody>
      </p:sp>
      <p:sp>
        <p:nvSpPr>
          <p:cNvPr id="68628" name="Line 20"/>
          <p:cNvSpPr>
            <a:spLocks noChangeShapeType="1"/>
          </p:cNvSpPr>
          <p:nvPr/>
        </p:nvSpPr>
        <p:spPr bwMode="auto">
          <a:xfrm>
            <a:off x="3886200" y="2209800"/>
            <a:ext cx="0" cy="1066800"/>
          </a:xfrm>
          <a:prstGeom prst="line">
            <a:avLst/>
          </a:prstGeom>
          <a:noFill/>
          <a:ln w="28575">
            <a:solidFill>
              <a:schemeClr val="tx1"/>
            </a:solidFill>
            <a:round/>
            <a:headEnd/>
            <a:tailEnd type="triangle" w="lg" len="lg"/>
          </a:ln>
          <a:effectLst/>
        </p:spPr>
        <p:txBody>
          <a:bodyPr/>
          <a:lstStyle/>
          <a:p>
            <a:endParaRPr lang="uk-UA"/>
          </a:p>
        </p:txBody>
      </p:sp>
      <p:sp>
        <p:nvSpPr>
          <p:cNvPr id="68631" name="Line 23"/>
          <p:cNvSpPr>
            <a:spLocks noChangeShapeType="1"/>
          </p:cNvSpPr>
          <p:nvPr/>
        </p:nvSpPr>
        <p:spPr bwMode="auto">
          <a:xfrm>
            <a:off x="3200400" y="4038600"/>
            <a:ext cx="0" cy="1295400"/>
          </a:xfrm>
          <a:prstGeom prst="line">
            <a:avLst/>
          </a:prstGeom>
          <a:noFill/>
          <a:ln w="28575">
            <a:solidFill>
              <a:schemeClr val="tx1"/>
            </a:solidFill>
            <a:round/>
            <a:headEnd/>
            <a:tailEnd type="triangle" w="lg" len="lg"/>
          </a:ln>
          <a:effectLst/>
        </p:spPr>
        <p:txBody>
          <a:bodyPr/>
          <a:lstStyle/>
          <a:p>
            <a:endParaRPr lang="uk-UA"/>
          </a:p>
        </p:txBody>
      </p:sp>
      <p:sp>
        <p:nvSpPr>
          <p:cNvPr id="68632" name="AutoShape 24"/>
          <p:cNvSpPr>
            <a:spLocks noChangeArrowheads="1"/>
          </p:cNvSpPr>
          <p:nvPr/>
        </p:nvSpPr>
        <p:spPr bwMode="auto">
          <a:xfrm>
            <a:off x="1371600" y="5334000"/>
            <a:ext cx="20574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dirty="0"/>
              <a:t>Customer received</a:t>
            </a:r>
          </a:p>
          <a:p>
            <a:pPr algn="ctr"/>
            <a:r>
              <a:rPr lang="en-US" dirty="0"/>
              <a:t>Coffee and change</a:t>
            </a:r>
            <a:endParaRPr lang="uk-UA" dirty="0"/>
          </a:p>
        </p:txBody>
      </p:sp>
      <p:sp>
        <p:nvSpPr>
          <p:cNvPr id="68633" name="Oval 25"/>
          <p:cNvSpPr>
            <a:spLocks noChangeArrowheads="1"/>
          </p:cNvSpPr>
          <p:nvPr/>
        </p:nvSpPr>
        <p:spPr bwMode="auto">
          <a:xfrm>
            <a:off x="3505200" y="5334000"/>
            <a:ext cx="2514600" cy="1066800"/>
          </a:xfrm>
          <a:prstGeom prst="ellipse">
            <a:avLst/>
          </a:prstGeom>
          <a:solidFill>
            <a:srgbClr val="C5D5E9"/>
          </a:solidFill>
          <a:ln w="9525">
            <a:solidFill>
              <a:schemeClr val="tx1"/>
            </a:solidFill>
            <a:round/>
            <a:headEnd/>
            <a:tailEnd/>
          </a:ln>
          <a:effectLst/>
        </p:spPr>
        <p:txBody>
          <a:bodyPr wrap="none" anchor="ctr"/>
          <a:lstStyle/>
          <a:p>
            <a:pPr algn="ctr"/>
            <a:r>
              <a:rPr lang="en-US"/>
              <a:t>Customer received</a:t>
            </a:r>
          </a:p>
          <a:p>
            <a:pPr algn="ctr"/>
            <a:r>
              <a:rPr lang="en-US"/>
              <a:t>proper message and</a:t>
            </a:r>
          </a:p>
          <a:p>
            <a:pPr algn="ctr"/>
            <a:r>
              <a:rPr lang="en-US"/>
              <a:t>money back</a:t>
            </a:r>
            <a:endParaRPr lang="uk-UA"/>
          </a:p>
        </p:txBody>
      </p:sp>
      <p:sp>
        <p:nvSpPr>
          <p:cNvPr id="68634" name="Text Box 26"/>
          <p:cNvSpPr txBox="1">
            <a:spLocks noChangeArrowheads="1"/>
          </p:cNvSpPr>
          <p:nvPr/>
        </p:nvSpPr>
        <p:spPr bwMode="auto">
          <a:xfrm>
            <a:off x="2541588" y="4114800"/>
            <a:ext cx="1008062" cy="1006475"/>
          </a:xfrm>
          <a:prstGeom prst="rect">
            <a:avLst/>
          </a:prstGeom>
          <a:noFill/>
          <a:ln w="9525">
            <a:noFill/>
            <a:miter lim="800000"/>
            <a:headEnd/>
            <a:tailEnd/>
          </a:ln>
          <a:effectLst/>
        </p:spPr>
        <p:txBody>
          <a:bodyPr vert="eaVert" wrap="none">
            <a:spAutoFit/>
          </a:bodyPr>
          <a:lstStyle/>
          <a:p>
            <a:r>
              <a:rPr lang="en-US"/>
              <a:t>Arabica</a:t>
            </a:r>
          </a:p>
          <a:p>
            <a:r>
              <a:rPr lang="en-US"/>
              <a:t>coffee is </a:t>
            </a:r>
          </a:p>
          <a:p>
            <a:r>
              <a:rPr lang="en-US"/>
              <a:t>available</a:t>
            </a:r>
            <a:endParaRPr lang="uk-UA"/>
          </a:p>
        </p:txBody>
      </p:sp>
      <p:sp>
        <p:nvSpPr>
          <p:cNvPr id="68635" name="Line 27"/>
          <p:cNvSpPr>
            <a:spLocks noChangeShapeType="1"/>
          </p:cNvSpPr>
          <p:nvPr/>
        </p:nvSpPr>
        <p:spPr bwMode="auto">
          <a:xfrm>
            <a:off x="4545013" y="4038600"/>
            <a:ext cx="0" cy="1295400"/>
          </a:xfrm>
          <a:prstGeom prst="line">
            <a:avLst/>
          </a:prstGeom>
          <a:noFill/>
          <a:ln w="28575">
            <a:solidFill>
              <a:schemeClr val="tx1"/>
            </a:solidFill>
            <a:round/>
            <a:headEnd/>
            <a:tailEnd type="triangle" w="lg" len="lg"/>
          </a:ln>
          <a:effectLst/>
        </p:spPr>
        <p:txBody>
          <a:bodyPr/>
          <a:lstStyle/>
          <a:p>
            <a:endParaRPr lang="uk-UA"/>
          </a:p>
        </p:txBody>
      </p:sp>
      <p:sp>
        <p:nvSpPr>
          <p:cNvPr id="68636" name="Text Box 28"/>
          <p:cNvSpPr txBox="1">
            <a:spLocks noChangeArrowheads="1"/>
          </p:cNvSpPr>
          <p:nvPr/>
        </p:nvSpPr>
        <p:spPr bwMode="auto">
          <a:xfrm>
            <a:off x="4179662" y="4038600"/>
            <a:ext cx="738664" cy="1220912"/>
          </a:xfrm>
          <a:prstGeom prst="rect">
            <a:avLst/>
          </a:prstGeom>
          <a:noFill/>
          <a:ln w="9525">
            <a:noFill/>
            <a:miter lim="800000"/>
            <a:headEnd/>
            <a:tailEnd/>
          </a:ln>
          <a:effectLst/>
        </p:spPr>
        <p:txBody>
          <a:bodyPr vert="eaVert" wrap="none">
            <a:spAutoFit/>
          </a:bodyPr>
          <a:lstStyle/>
          <a:p>
            <a:r>
              <a:rPr lang="en-US" dirty="0" smtClean="0"/>
              <a:t>No Arabica</a:t>
            </a:r>
            <a:endParaRPr lang="en-US" dirty="0"/>
          </a:p>
          <a:p>
            <a:r>
              <a:rPr lang="en-US" dirty="0"/>
              <a:t>i</a:t>
            </a:r>
            <a:r>
              <a:rPr lang="en-US" dirty="0" smtClean="0"/>
              <a:t>n machine</a:t>
            </a:r>
            <a:endParaRPr lang="uk-UA" dirty="0"/>
          </a:p>
        </p:txBody>
      </p:sp>
      <p:cxnSp>
        <p:nvCxnSpPr>
          <p:cNvPr id="3" name="Straight Arrow Connector 2"/>
          <p:cNvCxnSpPr/>
          <p:nvPr/>
        </p:nvCxnSpPr>
        <p:spPr>
          <a:xfrm flipH="1">
            <a:off x="4419600" y="1981200"/>
            <a:ext cx="1981200" cy="0"/>
          </a:xfrm>
          <a:prstGeom prst="straightConnector1">
            <a:avLst/>
          </a:prstGeom>
          <a:noFill/>
          <a:ln w="28575">
            <a:solidFill>
              <a:schemeClr val="tx1"/>
            </a:solidFill>
            <a:round/>
            <a:headEnd/>
            <a:tailEnd type="triangle" w="lg" len="lg"/>
          </a:ln>
          <a:effectLst/>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214084</TotalTime>
  <Words>670</Words>
  <Application>Microsoft Office PowerPoint</Application>
  <PresentationFormat>Экран (4:3)</PresentationFormat>
  <Paragraphs>125</Paragraphs>
  <Slides>10</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Test Design Techniques</vt:lpstr>
      <vt:lpstr>Слайд 2</vt:lpstr>
      <vt:lpstr>Equivalence Partitioning</vt:lpstr>
      <vt:lpstr>Boundary Values</vt:lpstr>
      <vt:lpstr>Test Cases </vt:lpstr>
      <vt:lpstr>Decision Tables</vt:lpstr>
      <vt:lpstr>Слайд 7</vt:lpstr>
      <vt:lpstr>State Transition</vt:lpstr>
      <vt:lpstr>Слайд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Art</cp:lastModifiedBy>
  <cp:revision>138</cp:revision>
  <cp:lastPrinted>2014-01-08T21:58:06Z</cp:lastPrinted>
  <dcterms:created xsi:type="dcterms:W3CDTF">2011-09-23T10:13:30Z</dcterms:created>
  <dcterms:modified xsi:type="dcterms:W3CDTF">2016-03-03T21:48:48Z</dcterms:modified>
</cp:coreProperties>
</file>