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72" r:id="rId5"/>
    <p:sldId id="263" r:id="rId6"/>
    <p:sldId id="273" r:id="rId7"/>
    <p:sldId id="260" r:id="rId8"/>
    <p:sldId id="261" r:id="rId9"/>
    <p:sldId id="262" r:id="rId10"/>
    <p:sldId id="264" r:id="rId11"/>
    <p:sldId id="274" r:id="rId12"/>
    <p:sldId id="277" r:id="rId13"/>
    <p:sldId id="278" r:id="rId14"/>
    <p:sldId id="268" r:id="rId15"/>
    <p:sldId id="269" r:id="rId16"/>
    <p:sldId id="266" r:id="rId17"/>
    <p:sldId id="267" r:id="rId18"/>
    <p:sldId id="279" r:id="rId19"/>
    <p:sldId id="275" r:id="rId20"/>
    <p:sldId id="270" r:id="rId21"/>
    <p:sldId id="281" r:id="rId22"/>
    <p:sldId id="27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84498" autoAdjust="0"/>
  </p:normalViewPr>
  <p:slideViewPr>
    <p:cSldViewPr snapToGrid="0" snapToObjects="1">
      <p:cViewPr>
        <p:scale>
          <a:sx n="68" d="100"/>
          <a:sy n="68" d="100"/>
        </p:scale>
        <p:origin x="1832" y="4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D881-8DBB-1049-9873-D56299261AF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CFA1-6ED6-BA4D-A3B7-510ACA29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2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5394-3AC6-D348-8DD0-6F5B151D88F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7252-EF20-D744-8857-623D53E3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1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Vagrant</a:t>
            </a:r>
            <a:r>
              <a:rPr lang="de-CH" baseline="0" dirty="0" smtClean="0"/>
              <a:t> Box:</a:t>
            </a:r>
          </a:p>
          <a:p>
            <a:r>
              <a:rPr lang="de-CH" dirty="0" smtClean="0"/>
              <a:t>https://bitbucket.org/inftec/vagrant-playground/branch/docker-demo</a:t>
            </a:r>
          </a:p>
          <a:p>
            <a:endParaRPr lang="de-CH" dirty="0" smtClean="0"/>
          </a:p>
          <a:p>
            <a:r>
              <a:rPr lang="de-CH" dirty="0" smtClean="0"/>
              <a:t>VM: \\192.168.0.200\Public\2014-12-18 Workshop Docker</a:t>
            </a:r>
          </a:p>
          <a:p>
            <a:endParaRPr lang="de-CH" dirty="0" smtClean="0"/>
          </a:p>
          <a:p>
            <a:r>
              <a:rPr lang="de-CH" dirty="0" smtClean="0"/>
              <a:t>DEPRECATED:</a:t>
            </a:r>
          </a:p>
          <a:p>
            <a:endParaRPr lang="de-CH" dirty="0" smtClean="0"/>
          </a:p>
          <a:p>
            <a:r>
              <a:rPr lang="de-CH" dirty="0" smtClean="0"/>
              <a:t>Preparation: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Windows: Install boot2docker: https://github.com/boot2docker/boot2docker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i="1" dirty="0" smtClean="0"/>
              <a:t>Optional:</a:t>
            </a:r>
            <a:r>
              <a:rPr lang="de-CH" i="1" baseline="0" dirty="0" smtClean="0"/>
              <a:t> Clean images and containers from installation</a:t>
            </a:r>
            <a:endParaRPr lang="de-CH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Pull required Images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docker pull ubuntu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docker pull training/webapp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skydock / skydns: Docker discovery by lightweight DNS server</a:t>
            </a:r>
          </a:p>
          <a:p>
            <a:r>
              <a:rPr lang="de-CH" dirty="0" smtClean="0"/>
              <a:t>fig:</a:t>
            </a:r>
            <a:r>
              <a:rPr lang="de-CH" baseline="0" dirty="0" smtClean="0"/>
              <a:t> fig.xml: discribe how to build or retrieve each service’s Docker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Automatically</a:t>
            </a:r>
            <a:r>
              <a:rPr lang="de-CH" baseline="0" dirty="0" smtClean="0"/>
              <a:t> build a Docker image on Docker-Hub:</a:t>
            </a:r>
          </a:p>
          <a:p>
            <a:endParaRPr lang="de-CH" baseline="0" dirty="0" smtClean="0"/>
          </a:p>
          <a:p>
            <a:r>
              <a:rPr lang="de-CH" dirty="0" smtClean="0"/>
              <a:t>Example: playground-docker-echoey</a:t>
            </a:r>
            <a:r>
              <a:rPr lang="de-CH" baseline="0" dirty="0" smtClean="0"/>
              <a:t> in Bitbucket: https://bitbucket.org/inftec/playground-docker-echoey/overview </a:t>
            </a:r>
          </a:p>
          <a:p>
            <a:endParaRPr lang="de-CH" baseline="0" dirty="0" smtClean="0"/>
          </a:p>
          <a:p>
            <a:r>
              <a:rPr lang="de-CH" dirty="0" smtClean="0"/>
              <a:t>Automated</a:t>
            </a:r>
            <a:r>
              <a:rPr lang="de-CH" baseline="0" dirty="0" smtClean="0"/>
              <a:t> Build Repository on Docker Hub: https://registry.hub.docker.com/u/pazoozoo/playground-docker-echoey/</a:t>
            </a:r>
          </a:p>
          <a:p>
            <a:endParaRPr lang="de-CH" dirty="0" smtClean="0"/>
          </a:p>
          <a:p>
            <a:r>
              <a:rPr lang="de-CH" dirty="0" smtClean="0"/>
              <a:t>Build took around 5 minutes...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Run on AWS Elastic Beanstalk: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Need to ZIP Dockerfile and dependencies (ADD files)</a:t>
            </a:r>
          </a:p>
          <a:p>
            <a:pPr marL="171450" indent="-171450">
              <a:buFontTx/>
              <a:buChar char="-"/>
            </a:pPr>
            <a:r>
              <a:rPr lang="de-CH" smtClean="0"/>
              <a:t>Beanstalk</a:t>
            </a:r>
            <a:r>
              <a:rPr lang="de-CH" baseline="0" smtClean="0"/>
              <a:t> environment expects HTTP service on first EXPOSEd port though </a:t>
            </a:r>
            <a:r>
              <a:rPr lang="de-CH" baseline="0" smtClean="0">
                <a:sym typeface="Wingdings" panose="05000000000000000000" pitchFamily="2" charset="2"/>
              </a:rPr>
              <a:t> not working with dummy echo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cat /proc/meminfo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serverCount</a:t>
            </a:r>
            <a:r>
              <a:rPr lang="en-US" dirty="0" smtClean="0"/>
              <a:t>=1</a:t>
            </a:r>
          </a:p>
          <a:p>
            <a:r>
              <a:rPr lang="en-US" dirty="0" err="1" smtClean="0"/>
              <a:t>startDate</a:t>
            </a:r>
            <a:r>
              <a:rPr lang="en-US" dirty="0" smtClean="0"/>
              <a:t>=$(date)</a:t>
            </a:r>
          </a:p>
          <a:p>
            <a:r>
              <a:rPr lang="en-US" dirty="0" smtClean="0"/>
              <a:t>for n in $(</a:t>
            </a:r>
            <a:r>
              <a:rPr lang="en-US" dirty="0" err="1" smtClean="0"/>
              <a:t>seq</a:t>
            </a:r>
            <a:r>
              <a:rPr lang="en-US" dirty="0" smtClean="0"/>
              <a:t> 1 1 $</a:t>
            </a:r>
            <a:r>
              <a:rPr lang="en-US" dirty="0" err="1" smtClean="0"/>
              <a:t>serverCount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hostPort</a:t>
            </a:r>
            <a:r>
              <a:rPr lang="en-US" dirty="0" smtClean="0"/>
              <a:t>=$(($n + 10000))</a:t>
            </a:r>
          </a:p>
          <a:p>
            <a:r>
              <a:rPr lang="en-US" dirty="0" smtClean="0"/>
              <a:t>  provider="World #$n"</a:t>
            </a:r>
          </a:p>
          <a:p>
            <a:r>
              <a:rPr lang="en-US" dirty="0" smtClean="0"/>
              <a:t>  echo Starting $n. Host Port: $</a:t>
            </a:r>
            <a:r>
              <a:rPr lang="en-US" dirty="0" err="1" smtClean="0"/>
              <a:t>hostPort</a:t>
            </a:r>
            <a:r>
              <a:rPr lang="en-US" dirty="0" smtClean="0"/>
              <a:t>, Message: $provider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-d -p $hostPort:5000 -e "PROVIDER=$provider" training/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en-US" dirty="0" smtClean="0"/>
              <a:t>done</a:t>
            </a:r>
          </a:p>
          <a:p>
            <a:r>
              <a:rPr lang="en-US" dirty="0" smtClean="0"/>
              <a:t>echo</a:t>
            </a:r>
          </a:p>
          <a:p>
            <a:r>
              <a:rPr lang="en-US" dirty="0" smtClean="0"/>
              <a:t>echo Started $n containers. Start time: $</a:t>
            </a:r>
            <a:r>
              <a:rPr lang="en-US" dirty="0" err="1" smtClean="0"/>
              <a:t>startDate</a:t>
            </a:r>
            <a:r>
              <a:rPr lang="en-US" dirty="0" smtClean="0"/>
              <a:t>, end time: $(date)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Stop</a:t>
            </a:r>
            <a:r>
              <a:rPr lang="de-CH" baseline="0" dirty="0" smtClean="0"/>
              <a:t> all: docker stop $(docker ps –q)</a:t>
            </a:r>
          </a:p>
          <a:p>
            <a:r>
              <a:rPr lang="de-CH" baseline="0" dirty="0" smtClean="0"/>
              <a:t>Remove all stopped: docker rm $(docker ps –aq)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Test run:</a:t>
            </a:r>
          </a:p>
          <a:p>
            <a:r>
              <a:rPr lang="de-CH" baseline="0" dirty="0" smtClean="0"/>
              <a:t>free –m: 1494</a:t>
            </a:r>
          </a:p>
          <a:p>
            <a:r>
              <a:rPr lang="de-CH" baseline="0" dirty="0" smtClean="0"/>
              <a:t>1 Container: 1480</a:t>
            </a:r>
            <a:endParaRPr lang="en-US" baseline="0" dirty="0" smtClean="0"/>
          </a:p>
          <a:p>
            <a:r>
              <a:rPr lang="de-CH" baseline="0" dirty="0" smtClean="0"/>
              <a:t>100 Containers: 124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Windows: http://www.zdnet.com/docker-cto-why-microsofts-docker-plans-for-windows-will-matter-to-you-7000035150/</a:t>
            </a:r>
          </a:p>
          <a:p>
            <a:endParaRPr lang="de-CH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"That's why the result of the Microsoft announcement will not allow a container that runs on Linux to run seamlessly on Windows or vice versa. But that's OK because in the context of distributed applications that's not what developers are asking for."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 –a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New Image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4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3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docker run -ti d97 /bin/bash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testFile.txt -&gt; present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set -&gt; env Variable PROVIDER set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–P</a:t>
            </a:r>
            <a:r>
              <a:rPr lang="en-US" baseline="0" dirty="0" smtClean="0"/>
              <a:t> </a:t>
            </a:r>
            <a:r>
              <a:rPr lang="en-US" dirty="0" smtClean="0"/>
              <a:t>-d d97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Use docker start, docker attach to reuse container</a:t>
            </a:r>
          </a:p>
          <a:p>
            <a:endParaRPr lang="de-CH" dirty="0" smtClean="0"/>
          </a:p>
          <a:p>
            <a:r>
              <a:rPr lang="de-CH" dirty="0" smtClean="0"/>
              <a:t>Change script to echo ... &gt;&gt; /log/hello3.log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Use</a:t>
            </a:r>
            <a:r>
              <a:rPr lang="de-CH" baseline="0" dirty="0" smtClean="0"/>
              <a:t> ifconfig -&gt; eht1 to access from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0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78560"/>
            <a:ext cx="12192000" cy="3579440"/>
          </a:xfrm>
          <a:prstGeom prst="rect">
            <a:avLst/>
          </a:prstGeom>
          <a:gradFill>
            <a:gsLst>
              <a:gs pos="77000">
                <a:schemeClr val="bg1">
                  <a:lumMod val="95000"/>
                </a:schemeClr>
              </a:gs>
              <a:gs pos="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1297" y="4386415"/>
            <a:ext cx="9013993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39210" y="4008740"/>
            <a:ext cx="4312852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39210" y="5174448"/>
            <a:ext cx="4312852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 XX.XX.XXXX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7637" y="6316322"/>
            <a:ext cx="715228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20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7637" y="6316322"/>
            <a:ext cx="715228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348735" y="959110"/>
            <a:ext cx="8382119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348735" y="1923934"/>
            <a:ext cx="8151501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000">
                <a:solidFill>
                  <a:srgbClr val="3C3C3C"/>
                </a:solidFill>
              </a:defRPr>
            </a:lvl3pPr>
            <a:lvl4pPr>
              <a:defRPr sz="1800">
                <a:solidFill>
                  <a:srgbClr val="3C3C3C"/>
                </a:solidFill>
              </a:defRPr>
            </a:lvl4pPr>
            <a:lvl5pPr>
              <a:defRPr sz="18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04469" y="6316322"/>
            <a:ext cx="4296740" cy="365125"/>
          </a:xfr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 descr="i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0" y="6286537"/>
            <a:ext cx="607957" cy="4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3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21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1BA865F8-D0B2-3245-A9F6-5F06F5A3A0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3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15646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ub.dock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isdocker/" TargetMode="External"/><Relationship Id="rId4" Type="http://schemas.openxmlformats.org/officeDocument/2006/relationships/hyperlink" Target="https://www.docker.com/tryit/" TargetMode="External"/><Relationship Id="rId5" Type="http://schemas.openxmlformats.org/officeDocument/2006/relationships/hyperlink" Target="https://docs.docker.com/" TargetMode="External"/><Relationship Id="rId6" Type="http://schemas.openxmlformats.org/officeDocument/2006/relationships/hyperlink" Target="https://inftec.atlassian.net/wiki/display/TEC/Dock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docker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bitbucket.org/inftec/vagrant-playground/branch/docker-dem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739210" y="2571750"/>
            <a:ext cx="9013993" cy="1340797"/>
          </a:xfrm>
        </p:spPr>
        <p:txBody>
          <a:bodyPr/>
          <a:lstStyle/>
          <a:p>
            <a:pPr algn="ctr"/>
            <a:r>
              <a:rPr lang="en-US" sz="6000" noProof="1" smtClean="0"/>
              <a:t>Introduction to Docker</a:t>
            </a:r>
            <a:endParaRPr lang="en-US" sz="6000" noProof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895636" y="3994059"/>
            <a:ext cx="4312852" cy="366292"/>
          </a:xfrm>
        </p:spPr>
        <p:txBody>
          <a:bodyPr/>
          <a:lstStyle/>
          <a:p>
            <a:pPr algn="ctr"/>
            <a:r>
              <a:rPr lang="vi-VN" sz="2400" dirty="0" smtClean="0"/>
              <a:t>Module: Project&amp;Job</a:t>
            </a:r>
            <a:endParaRPr lang="vi-V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76" y="921931"/>
            <a:ext cx="4305812" cy="8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3435" y="273310"/>
            <a:ext cx="8382119" cy="607027"/>
          </a:xfrm>
        </p:spPr>
        <p:txBody>
          <a:bodyPr/>
          <a:lstStyle/>
          <a:p>
            <a:r>
              <a:rPr lang="de-CH" dirty="0" smtClean="0"/>
              <a:t>Hello World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3435" y="1390650"/>
            <a:ext cx="7795742" cy="4621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Simple Command - Ad-Hoc Container</a:t>
            </a: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ubuntu echo Hello World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images [-a]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ps –a</a:t>
            </a:r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5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4385" y="273310"/>
            <a:ext cx="8382119" cy="607027"/>
          </a:xfrm>
        </p:spPr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4385" y="1371600"/>
            <a:ext cx="9268131" cy="4596063"/>
          </a:xfrm>
        </p:spPr>
        <p:txBody>
          <a:bodyPr>
            <a:normAutofit/>
          </a:bodyPr>
          <a:lstStyle/>
          <a:p>
            <a:r>
              <a:rPr lang="de-CH" dirty="0" smtClean="0"/>
              <a:t>Persisted snapshot that can be run</a:t>
            </a:r>
          </a:p>
          <a:p>
            <a:pPr lvl="1"/>
            <a:r>
              <a:rPr lang="de-CH" i="1" dirty="0" smtClean="0"/>
              <a:t>images: </a:t>
            </a:r>
            <a:r>
              <a:rPr lang="de-CH" dirty="0" smtClean="0"/>
              <a:t>List all local images</a:t>
            </a:r>
          </a:p>
          <a:p>
            <a:pPr lvl="1"/>
            <a:r>
              <a:rPr lang="de-CH" i="1" dirty="0" smtClean="0"/>
              <a:t>run</a:t>
            </a:r>
            <a:r>
              <a:rPr lang="de-CH" dirty="0" smtClean="0"/>
              <a:t>: Create a container from an image and execute a command in it</a:t>
            </a:r>
          </a:p>
          <a:p>
            <a:pPr lvl="1"/>
            <a:r>
              <a:rPr lang="de-CH" i="1" dirty="0" smtClean="0"/>
              <a:t>tag</a:t>
            </a:r>
            <a:r>
              <a:rPr lang="de-CH" dirty="0" smtClean="0"/>
              <a:t>: Tag an image</a:t>
            </a:r>
          </a:p>
          <a:p>
            <a:pPr lvl="1"/>
            <a:r>
              <a:rPr lang="de-CH" i="1" dirty="0" smtClean="0"/>
              <a:t>pull</a:t>
            </a:r>
            <a:r>
              <a:rPr lang="de-CH" dirty="0" smtClean="0"/>
              <a:t>: Download image from repository</a:t>
            </a:r>
          </a:p>
          <a:p>
            <a:pPr lvl="1"/>
            <a:r>
              <a:rPr lang="de-CH" i="1" dirty="0" smtClean="0"/>
              <a:t>rmi</a:t>
            </a:r>
            <a:r>
              <a:rPr lang="de-CH" dirty="0" smtClean="0"/>
              <a:t>: Delete a local image</a:t>
            </a:r>
          </a:p>
          <a:p>
            <a:pPr lvl="2"/>
            <a:r>
              <a:rPr lang="de-CH" dirty="0" smtClean="0"/>
              <a:t>This will also remove intermediate images if no longer used</a:t>
            </a:r>
          </a:p>
        </p:txBody>
      </p:sp>
    </p:spTree>
    <p:extLst>
      <p:ext uri="{BB962C8B-B14F-4D97-AF65-F5344CB8AC3E}">
        <p14:creationId xmlns:p14="http://schemas.microsoft.com/office/powerpoint/2010/main" val="40215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4385" y="311410"/>
            <a:ext cx="8382119" cy="607027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Terminology - Container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4385" y="1238250"/>
            <a:ext cx="9080342" cy="4741445"/>
          </a:xfrm>
        </p:spPr>
        <p:txBody>
          <a:bodyPr>
            <a:normAutofit/>
          </a:bodyPr>
          <a:lstStyle/>
          <a:p>
            <a:r>
              <a:rPr lang="de-CH" dirty="0" smtClean="0"/>
              <a:t>Runnable </a:t>
            </a:r>
            <a:r>
              <a:rPr lang="de-CH" dirty="0"/>
              <a:t>instance of an image</a:t>
            </a:r>
          </a:p>
          <a:p>
            <a:pPr lvl="1"/>
            <a:r>
              <a:rPr lang="de-CH" i="1" dirty="0" smtClean="0"/>
              <a:t>ps</a:t>
            </a:r>
            <a:r>
              <a:rPr lang="de-CH" i="1" dirty="0"/>
              <a:t>:</a:t>
            </a:r>
            <a:r>
              <a:rPr lang="de-CH" dirty="0"/>
              <a:t> List all running containers</a:t>
            </a:r>
          </a:p>
          <a:p>
            <a:pPr lvl="1"/>
            <a:r>
              <a:rPr lang="de-CH" i="1" dirty="0" smtClean="0"/>
              <a:t>ps </a:t>
            </a:r>
            <a:r>
              <a:rPr lang="de-CH" i="1" dirty="0"/>
              <a:t>–a</a:t>
            </a:r>
            <a:r>
              <a:rPr lang="de-CH" dirty="0"/>
              <a:t>: List all containers (incl. stopped</a:t>
            </a:r>
            <a:r>
              <a:rPr lang="de-CH" dirty="0" smtClean="0"/>
              <a:t>)</a:t>
            </a:r>
          </a:p>
          <a:p>
            <a:pPr lvl="1"/>
            <a:r>
              <a:rPr lang="de-CH" i="1" dirty="0" smtClean="0"/>
              <a:t>top</a:t>
            </a:r>
            <a:r>
              <a:rPr lang="de-CH" dirty="0" smtClean="0"/>
              <a:t>: Display processes of a container</a:t>
            </a:r>
            <a:endParaRPr lang="de-CH" dirty="0"/>
          </a:p>
          <a:p>
            <a:pPr lvl="1"/>
            <a:r>
              <a:rPr lang="de-CH" i="1" dirty="0" smtClean="0"/>
              <a:t>start</a:t>
            </a:r>
            <a:r>
              <a:rPr lang="de-CH" dirty="0"/>
              <a:t>: Start a stopped container</a:t>
            </a:r>
          </a:p>
          <a:p>
            <a:pPr lvl="1"/>
            <a:r>
              <a:rPr lang="de-CH" i="1" dirty="0" smtClean="0"/>
              <a:t>stop</a:t>
            </a:r>
            <a:r>
              <a:rPr lang="de-CH" dirty="0"/>
              <a:t>: Stop a running container</a:t>
            </a:r>
          </a:p>
          <a:p>
            <a:pPr lvl="1"/>
            <a:r>
              <a:rPr lang="de-CH" i="1" dirty="0" smtClean="0"/>
              <a:t>pause</a:t>
            </a:r>
            <a:r>
              <a:rPr lang="de-CH" dirty="0"/>
              <a:t>: Pause all processes within a </a:t>
            </a:r>
            <a:r>
              <a:rPr lang="de-CH" dirty="0" smtClean="0"/>
              <a:t>container</a:t>
            </a:r>
          </a:p>
          <a:p>
            <a:pPr lvl="1"/>
            <a:r>
              <a:rPr lang="de-CH" i="1" dirty="0" smtClean="0"/>
              <a:t>rm</a:t>
            </a:r>
            <a:r>
              <a:rPr lang="de-CH" dirty="0" smtClean="0"/>
              <a:t>: Delete a container</a:t>
            </a:r>
          </a:p>
          <a:p>
            <a:pPr lvl="1"/>
            <a:r>
              <a:rPr lang="de-CH" i="1" dirty="0" smtClean="0"/>
              <a:t>commit</a:t>
            </a:r>
            <a:r>
              <a:rPr lang="de-CH" dirty="0" smtClean="0"/>
              <a:t>: Create an image from a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6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169498" y="5095650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017098" y="4732232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6285" y="255057"/>
            <a:ext cx="8382119" cy="607027"/>
          </a:xfrm>
        </p:spPr>
        <p:txBody>
          <a:bodyPr/>
          <a:lstStyle/>
          <a:p>
            <a:r>
              <a:rPr lang="de-CH" dirty="0" smtClean="0"/>
              <a:t>Image vs. 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9270" y="190918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Base Image</a:t>
            </a:r>
          </a:p>
          <a:p>
            <a:pPr algn="ctr"/>
            <a:r>
              <a:rPr lang="de-CH" i="1" dirty="0"/>
              <a:t>ubuntu:latest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09433" y="190918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4337539" y="2265904"/>
            <a:ext cx="2471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77661" y="191856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09433" y="332238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7668567" y="2622619"/>
            <a:ext cx="0" cy="6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9623" y="2781003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cmd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new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18" idx="3"/>
          </p:cNvCxnSpPr>
          <p:nvPr/>
        </p:nvCxnSpPr>
        <p:spPr>
          <a:xfrm flipH="1" flipV="1">
            <a:off x="4353813" y="3676646"/>
            <a:ext cx="2455621" cy="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35544" y="3319929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New Image</a:t>
            </a:r>
          </a:p>
          <a:p>
            <a:pPr algn="ctr"/>
            <a:r>
              <a:rPr lang="de-CH" dirty="0"/>
              <a:t>iid1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3667" y="33223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commit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5" idx="2"/>
          </p:cNvCxnSpPr>
          <p:nvPr/>
        </p:nvCxnSpPr>
        <p:spPr>
          <a:xfrm flipH="1" flipV="1">
            <a:off x="3478404" y="2622620"/>
            <a:ext cx="16274" cy="697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5227" y="2801546"/>
            <a:ext cx="124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base image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64698" y="4378868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5" idx="1"/>
          </p:cNvCxnSpPr>
          <p:nvPr/>
        </p:nvCxnSpPr>
        <p:spPr>
          <a:xfrm>
            <a:off x="3494678" y="4033362"/>
            <a:ext cx="3370020" cy="70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8850" y="40459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4385" y="292360"/>
            <a:ext cx="8382119" cy="607027"/>
          </a:xfrm>
        </p:spPr>
        <p:txBody>
          <a:bodyPr/>
          <a:lstStyle/>
          <a:p>
            <a:r>
              <a:rPr lang="de-CH" dirty="0" smtClean="0"/>
              <a:t>Dockerfile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4385" y="1447800"/>
            <a:ext cx="8665851" cy="3409950"/>
          </a:xfrm>
        </p:spPr>
        <p:txBody>
          <a:bodyPr/>
          <a:lstStyle/>
          <a:p>
            <a:r>
              <a:rPr lang="de-CH" dirty="0" smtClean="0"/>
              <a:t>Create images automatically using a build script: «Dockerfile»</a:t>
            </a:r>
          </a:p>
          <a:p>
            <a:r>
              <a:rPr lang="de-CH" dirty="0" smtClean="0"/>
              <a:t>Can be versioned in a version control system like Git or SVN, along with all dependencies</a:t>
            </a:r>
          </a:p>
          <a:p>
            <a:r>
              <a:rPr lang="de-CH" dirty="0" smtClean="0"/>
              <a:t>Docker Hub can automatically build images based on dockerfiles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5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14433" y="273310"/>
            <a:ext cx="8382119" cy="607027"/>
          </a:xfrm>
        </p:spPr>
        <p:txBody>
          <a:bodyPr/>
          <a:lstStyle/>
          <a:p>
            <a:r>
              <a:rPr lang="de-CH" dirty="0" smtClean="0"/>
              <a:t>Dockerfile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4433" y="1543050"/>
            <a:ext cx="10063117" cy="4122026"/>
          </a:xfrm>
        </p:spPr>
        <p:txBody>
          <a:bodyPr/>
          <a:lstStyle/>
          <a:p>
            <a:r>
              <a:rPr lang="de-CH" dirty="0" smtClean="0"/>
              <a:t>Dockerfile:</a:t>
            </a:r>
            <a:endParaRPr lang="en-US" dirty="0" smtClean="0"/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ubuntu</a:t>
            </a:r>
            <a:b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DOCK_MESSAGE Hello My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/files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["bash",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someScript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build [DockerFileDir]</a:t>
            </a: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inspect [imageId]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4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4385" y="292360"/>
            <a:ext cx="8382119" cy="607027"/>
          </a:xfrm>
        </p:spPr>
        <p:txBody>
          <a:bodyPr/>
          <a:lstStyle/>
          <a:p>
            <a:r>
              <a:rPr lang="de-CH" dirty="0" smtClean="0"/>
              <a:t>Mount Volumes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4385" y="1504950"/>
            <a:ext cx="10353252" cy="3993482"/>
          </a:xfrm>
        </p:spPr>
        <p:txBody>
          <a:bodyPr/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 /hostLog:/log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</a:p>
          <a:p>
            <a:r>
              <a:rPr lang="de-CH" dirty="0" smtClean="0"/>
              <a:t>Run second container: Volume can be shared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--volumes-from firstContainerName ubuntu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1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15335" y="292360"/>
            <a:ext cx="8382119" cy="607027"/>
          </a:xfrm>
        </p:spPr>
        <p:txBody>
          <a:bodyPr/>
          <a:lstStyle/>
          <a:p>
            <a:r>
              <a:rPr lang="de-CH" dirty="0" smtClean="0"/>
              <a:t>Publish 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5335" y="1466850"/>
            <a:ext cx="10372302" cy="4545067"/>
          </a:xfrm>
        </p:spPr>
        <p:txBody>
          <a:bodyPr>
            <a:normAutofit/>
          </a:bodyPr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 –p 8080:80 ubuntu nc –l 80</a:t>
            </a:r>
          </a:p>
          <a:p>
            <a:pPr lvl="1"/>
            <a:r>
              <a:rPr lang="de-CH" dirty="0" smtClean="0"/>
              <a:t>Map container port 80 to host port 8080</a:t>
            </a:r>
          </a:p>
          <a:p>
            <a:pPr lvl="1"/>
            <a:r>
              <a:rPr lang="de-CH" dirty="0" smtClean="0"/>
              <a:t>Check on host: nc localhost 8080</a:t>
            </a:r>
          </a:p>
          <a:p>
            <a:r>
              <a:rPr lang="de-CH" dirty="0" smtClean="0"/>
              <a:t>Link with other docker container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-ti --link containerName:alias ubuntu</a:t>
            </a:r>
          </a:p>
          <a:p>
            <a:pPr lvl="1"/>
            <a:r>
              <a:rPr lang="de-CH" dirty="0" smtClean="0"/>
              <a:t>See link info with 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9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15335" y="292360"/>
            <a:ext cx="8382119" cy="607027"/>
          </a:xfrm>
        </p:spPr>
        <p:txBody>
          <a:bodyPr/>
          <a:lstStyle/>
          <a:p>
            <a:r>
              <a:rPr lang="de-CH" dirty="0" smtClean="0"/>
              <a:t>Around Docker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5335" y="1295400"/>
            <a:ext cx="10372302" cy="4495800"/>
          </a:xfrm>
        </p:spPr>
        <p:txBody>
          <a:bodyPr/>
          <a:lstStyle/>
          <a:p>
            <a:r>
              <a:rPr lang="de-CH" dirty="0" smtClean="0"/>
              <a:t>Docker Images: Docker Hub</a:t>
            </a:r>
          </a:p>
          <a:p>
            <a:r>
              <a:rPr lang="de-CH" dirty="0" smtClean="0"/>
              <a:t>Vagrant: «Docker for VMs»</a:t>
            </a:r>
          </a:p>
          <a:p>
            <a:r>
              <a:rPr lang="de-CH" dirty="0" smtClean="0"/>
              <a:t>Automated Setup</a:t>
            </a:r>
          </a:p>
          <a:p>
            <a:pPr lvl="1"/>
            <a:r>
              <a:rPr lang="de-CH" dirty="0" smtClean="0"/>
              <a:t>Puppet, Chef, Ansible, ...</a:t>
            </a:r>
          </a:p>
          <a:p>
            <a:r>
              <a:rPr lang="de-CH" dirty="0" smtClean="0"/>
              <a:t>Docker Ecosystem</a:t>
            </a:r>
          </a:p>
          <a:p>
            <a:pPr lvl="1"/>
            <a:r>
              <a:rPr lang="de-CH" dirty="0" smtClean="0"/>
              <a:t>skydock / skydns</a:t>
            </a:r>
          </a:p>
          <a:p>
            <a:pPr lvl="1"/>
            <a:r>
              <a:rPr lang="de-CH" dirty="0" smtClean="0"/>
              <a:t>fig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7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4385" y="292360"/>
            <a:ext cx="8382119" cy="607027"/>
          </a:xfrm>
        </p:spPr>
        <p:txBody>
          <a:bodyPr/>
          <a:lstStyle/>
          <a:p>
            <a:r>
              <a:rPr lang="de-CH" dirty="0" smtClean="0"/>
              <a:t>Docker Hub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4385" y="1352550"/>
            <a:ext cx="10353252" cy="4552950"/>
          </a:xfrm>
        </p:spPr>
        <p:txBody>
          <a:bodyPr/>
          <a:lstStyle/>
          <a:p>
            <a:r>
              <a:rPr lang="de-CH" dirty="0" smtClean="0"/>
              <a:t>Public repository of Docker images</a:t>
            </a:r>
          </a:p>
          <a:p>
            <a:pPr lvl="1"/>
            <a:r>
              <a:rPr lang="en-US" dirty="0">
                <a:hlinkClick r:id="rId3"/>
              </a:rPr>
              <a:t>https://hub.docker.com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de-CH" dirty="0" smtClean="0"/>
              <a:t>docker search [term]</a:t>
            </a:r>
          </a:p>
          <a:p>
            <a:r>
              <a:rPr lang="de-CH" dirty="0" smtClean="0"/>
              <a:t>Automated: Has been automatically built from Dockerfile</a:t>
            </a:r>
          </a:p>
          <a:p>
            <a:pPr lvl="1"/>
            <a:r>
              <a:rPr lang="de-CH" dirty="0" smtClean="0"/>
              <a:t>Source for build is available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4385" y="254260"/>
            <a:ext cx="8382119" cy="607027"/>
          </a:xfrm>
        </p:spPr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834385" y="1428750"/>
            <a:ext cx="9413201" cy="4593678"/>
          </a:xfrm>
        </p:spPr>
        <p:txBody>
          <a:bodyPr>
            <a:normAutofit/>
          </a:bodyPr>
          <a:lstStyle/>
          <a:p>
            <a:r>
              <a:rPr lang="de-CH" dirty="0" smtClean="0"/>
              <a:t>What is Docker?</a:t>
            </a:r>
          </a:p>
          <a:p>
            <a:pPr lvl="1"/>
            <a:r>
              <a:rPr lang="de-CH" dirty="0" smtClean="0"/>
              <a:t>Docker vs. Virtual Machine</a:t>
            </a:r>
          </a:p>
          <a:p>
            <a:pPr lvl="1"/>
            <a:r>
              <a:rPr lang="de-CH" dirty="0" smtClean="0"/>
              <a:t>History, Status, Run Platforms</a:t>
            </a:r>
          </a:p>
          <a:p>
            <a:pPr lvl="1"/>
            <a:r>
              <a:rPr lang="de-CH" dirty="0" smtClean="0"/>
              <a:t>Hello World</a:t>
            </a:r>
          </a:p>
          <a:p>
            <a:r>
              <a:rPr lang="de-CH" dirty="0" smtClean="0"/>
              <a:t>Images and Containers</a:t>
            </a:r>
          </a:p>
          <a:p>
            <a:r>
              <a:rPr lang="de-CH" dirty="0" smtClean="0"/>
              <a:t>Volume Mounting, Port Publishing, Linking</a:t>
            </a:r>
          </a:p>
          <a:p>
            <a:r>
              <a:rPr lang="de-CH" dirty="0" smtClean="0"/>
              <a:t>Around Docker, Docker Use Cases</a:t>
            </a:r>
          </a:p>
          <a:p>
            <a:r>
              <a:rPr lang="de-CH" dirty="0" smtClean="0"/>
              <a:t>Hands-On Workshop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15335" y="292360"/>
            <a:ext cx="8382119" cy="607027"/>
          </a:xfrm>
        </p:spPr>
        <p:txBody>
          <a:bodyPr/>
          <a:lstStyle/>
          <a:p>
            <a:r>
              <a:rPr lang="de-CH" dirty="0" smtClean="0"/>
              <a:t>Resource Usage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5335" y="1466850"/>
            <a:ext cx="10595615" cy="4114800"/>
          </a:xfrm>
        </p:spPr>
        <p:txBody>
          <a:bodyPr/>
          <a:lstStyle/>
          <a:p>
            <a:r>
              <a:rPr lang="de-CH" dirty="0" smtClean="0"/>
              <a:t>top / ps / free -m</a:t>
            </a:r>
          </a:p>
          <a:p>
            <a:r>
              <a:rPr lang="de-CH" dirty="0" smtClean="0"/>
              <a:t>Start 100 WebServer containers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-p $hostPort:5000 -e "PROVIDER=$provider" </a:t>
            </a:r>
            <a:r>
              <a:rPr lang="en-US" dirty="0" smtClean="0"/>
              <a:t>training/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de-CH" dirty="0" smtClean="0"/>
              <a:t>docker ps [containerId]</a:t>
            </a:r>
          </a:p>
          <a:p>
            <a:r>
              <a:rPr lang="de-CH" dirty="0" smtClean="0"/>
              <a:t>top / ps / free -m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2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6285" y="292360"/>
            <a:ext cx="8382119" cy="607027"/>
          </a:xfrm>
        </p:spPr>
        <p:txBody>
          <a:bodyPr/>
          <a:lstStyle/>
          <a:p>
            <a:r>
              <a:rPr lang="de-CH" dirty="0" smtClean="0"/>
              <a:t>Docker 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96285" y="1371600"/>
            <a:ext cx="10391352" cy="4644189"/>
          </a:xfrm>
        </p:spPr>
        <p:txBody>
          <a:bodyPr/>
          <a:lstStyle/>
          <a:p>
            <a:r>
              <a:rPr lang="de-CH" dirty="0" smtClean="0"/>
              <a:t>Development Environment</a:t>
            </a:r>
          </a:p>
          <a:p>
            <a:r>
              <a:rPr lang="de-CH" dirty="0" smtClean="0"/>
              <a:t>Environments for Integration Tests</a:t>
            </a:r>
          </a:p>
          <a:p>
            <a:r>
              <a:rPr lang="de-CH" dirty="0" smtClean="0"/>
              <a:t>Quick evaluation of software</a:t>
            </a:r>
          </a:p>
          <a:p>
            <a:r>
              <a:rPr lang="de-CH" dirty="0" smtClean="0"/>
              <a:t>Microservices</a:t>
            </a:r>
          </a:p>
          <a:p>
            <a:r>
              <a:rPr lang="de-CH" dirty="0" smtClean="0"/>
              <a:t>Multi-Tenancy</a:t>
            </a:r>
          </a:p>
          <a:p>
            <a:r>
              <a:rPr lang="de-CH" dirty="0" smtClean="0"/>
              <a:t>Unified execution environment (dev </a:t>
            </a:r>
            <a:r>
              <a:rPr lang="de-CH" dirty="0" smtClean="0">
                <a:sym typeface="Wingdings" panose="05000000000000000000" pitchFamily="2" charset="2"/>
              </a:rPr>
              <a:t> test  prod (local, VM, cloud,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9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15335" y="330460"/>
            <a:ext cx="8382119" cy="607027"/>
          </a:xfrm>
        </p:spPr>
        <p:txBody>
          <a:bodyPr/>
          <a:lstStyle/>
          <a:p>
            <a:r>
              <a:rPr lang="de-CH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5335" y="1543050"/>
            <a:ext cx="10372302" cy="4508834"/>
          </a:xfrm>
        </p:spPr>
        <p:txBody>
          <a:bodyPr>
            <a:normAutofit/>
          </a:bodyPr>
          <a:lstStyle/>
          <a:p>
            <a:r>
              <a:rPr lang="de-CH" dirty="0"/>
              <a:t>Docker homepage: </a:t>
            </a:r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://www.docker.com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Introduction: </a:t>
            </a:r>
            <a:r>
              <a:rPr lang="de-CH" dirty="0">
                <a:hlinkClick r:id="rId3"/>
              </a:rPr>
              <a:t>https://www.docker.com/whatisdocker</a:t>
            </a:r>
            <a:r>
              <a:rPr lang="de-CH" dirty="0" smtClean="0">
                <a:hlinkClick r:id="rId3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tutorial: </a:t>
            </a:r>
            <a:r>
              <a:rPr lang="de-CH" dirty="0">
                <a:hlinkClick r:id="rId4"/>
              </a:rPr>
              <a:t>https://www.docker.com/tryit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Installation and user guide: </a:t>
            </a:r>
            <a:r>
              <a:rPr lang="de-CH" dirty="0">
                <a:hlinkClick r:id="rId5"/>
              </a:rPr>
              <a:t>https://docs.docker.com</a:t>
            </a:r>
            <a:r>
              <a:rPr lang="de-CH" dirty="0" smtClean="0">
                <a:hlinkClick r:id="rId5"/>
              </a:rPr>
              <a:t>/</a:t>
            </a:r>
            <a:endParaRPr lang="de-CH" dirty="0" smtClean="0"/>
          </a:p>
          <a:p>
            <a:r>
              <a:rPr lang="de-CH" dirty="0"/>
              <a:t>InfTec TecBoard: </a:t>
            </a:r>
            <a:r>
              <a:rPr lang="de-CH" dirty="0">
                <a:hlinkClick r:id="rId6"/>
              </a:rPr>
              <a:t>https://</a:t>
            </a:r>
            <a:r>
              <a:rPr lang="de-CH" dirty="0" smtClean="0">
                <a:hlinkClick r:id="rId6"/>
              </a:rPr>
              <a:t>inftec.atlassian.net/wiki/display/TEC/Docker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Includes this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4385" y="311410"/>
            <a:ext cx="8382119" cy="607027"/>
          </a:xfrm>
        </p:spPr>
        <p:txBody>
          <a:bodyPr/>
          <a:lstStyle/>
          <a:p>
            <a:r>
              <a:rPr lang="de-CH" dirty="0" smtClean="0"/>
              <a:t>Hands 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4385" y="1638300"/>
            <a:ext cx="10353252" cy="40576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bitbucket.org/inftec/vagrant-playground/branch/docker-demo</a:t>
            </a:r>
            <a:endParaRPr lang="en-US" dirty="0" smtClean="0"/>
          </a:p>
          <a:p>
            <a:r>
              <a:rPr lang="de-CH" dirty="0" smtClean="0"/>
              <a:t>Multi-Container-Setup</a:t>
            </a:r>
          </a:p>
          <a:p>
            <a:pPr lvl="1"/>
            <a:r>
              <a:rPr lang="de-CH" dirty="0" smtClean="0"/>
              <a:t>Logging-Container</a:t>
            </a:r>
          </a:p>
          <a:p>
            <a:pPr lvl="1"/>
            <a:r>
              <a:rPr lang="de-CH" dirty="0" smtClean="0"/>
              <a:t>Echo-Container</a:t>
            </a:r>
          </a:p>
          <a:p>
            <a:pPr lvl="1"/>
            <a:r>
              <a:rPr lang="de-CH" dirty="0" smtClean="0"/>
              <a:t>Client-Container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9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4385" y="273310"/>
            <a:ext cx="8382119" cy="607027"/>
          </a:xfrm>
        </p:spPr>
        <p:txBody>
          <a:bodyPr/>
          <a:lstStyle/>
          <a:p>
            <a:r>
              <a:rPr lang="de-CH" dirty="0" smtClean="0"/>
              <a:t>What is Docker?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4385" y="1923934"/>
            <a:ext cx="10353252" cy="3303386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 is an open-source project that automates the deployment of applications inside software containers, by providing an additional layer of abstraction and automation of operating system–level virtualization on </a:t>
            </a:r>
            <a:r>
              <a:rPr lang="en-US" i="1" dirty="0" smtClean="0"/>
              <a:t>Linux.</a:t>
            </a:r>
          </a:p>
          <a:p>
            <a:pPr marL="0" indent="0" algn="r">
              <a:buNone/>
            </a:pPr>
            <a:r>
              <a:rPr lang="de-CH" sz="1800" dirty="0"/>
              <a:t>[Source</a:t>
            </a:r>
            <a:r>
              <a:rPr lang="de-CH" sz="1800" dirty="0"/>
              <a:t>: en.wikipedia.org]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28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70882" y="235112"/>
            <a:ext cx="8382119" cy="607027"/>
          </a:xfrm>
        </p:spPr>
        <p:txBody>
          <a:bodyPr/>
          <a:lstStyle/>
          <a:p>
            <a:r>
              <a:rPr lang="de-CH" dirty="0" smtClean="0"/>
              <a:t>Docker: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70882" y="1428750"/>
            <a:ext cx="8382119" cy="4614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docker [naut.]: der Dockarbeiter, der Hafenarbeiter</a:t>
            </a:r>
          </a:p>
          <a:p>
            <a:pPr marL="0" indent="0" algn="r">
              <a:buNone/>
            </a:pPr>
            <a:r>
              <a:rPr lang="de-CH" sz="1800" dirty="0"/>
              <a:t>Source: leo.org</a:t>
            </a:r>
          </a:p>
          <a:p>
            <a:r>
              <a:rPr lang="de-CH" dirty="0" smtClean="0"/>
              <a:t>Provide a uniformed wrapper around a software package: </a:t>
            </a:r>
            <a:r>
              <a:rPr lang="de-CH" i="1" dirty="0" smtClean="0"/>
              <a:t>«Build, Ship and Run Any App, Anywhere»</a:t>
            </a:r>
            <a:r>
              <a:rPr lang="de-CH" dirty="0" smtClean="0"/>
              <a:t> </a:t>
            </a:r>
            <a:r>
              <a:rPr lang="de-CH" sz="1800" dirty="0"/>
              <a:t>[www.docker.com]</a:t>
            </a:r>
          </a:p>
          <a:p>
            <a:pPr lvl="1"/>
            <a:r>
              <a:rPr lang="de-CH" sz="2800" dirty="0"/>
              <a:t>Similar to shipping containers: The container is always the same, regardless of the contents and thus fits on all trucks, cranes, ships, 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24454" y="4055182"/>
            <a:ext cx="2678411" cy="1795404"/>
            <a:chOff x="6327228" y="235112"/>
            <a:chExt cx="2678411" cy="17954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7228" y="235112"/>
              <a:ext cx="2599920" cy="17610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775815" y="1784295"/>
              <a:ext cx="1229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/>
                <a:t>[www.docker.com]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4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6285" y="330460"/>
            <a:ext cx="8382119" cy="607027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69" y="1376100"/>
            <a:ext cx="4003799" cy="4466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34" y="2606653"/>
            <a:ext cx="4027810" cy="32354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5668" y="6235597"/>
            <a:ext cx="470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Source: https://www.docker.com/whatisdocker/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71294" y="254260"/>
            <a:ext cx="8382119" cy="607027"/>
          </a:xfrm>
        </p:spPr>
        <p:txBody>
          <a:bodyPr/>
          <a:lstStyle/>
          <a:p>
            <a:r>
              <a:rPr lang="de-CH" dirty="0" smtClean="0"/>
              <a:t>Docker Technology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71295" y="1923934"/>
            <a:ext cx="8628942" cy="2495666"/>
          </a:xfrm>
        </p:spPr>
        <p:txBody>
          <a:bodyPr/>
          <a:lstStyle/>
          <a:p>
            <a:r>
              <a:rPr lang="de-CH" dirty="0" smtClean="0"/>
              <a:t>libvirt: Platform Virtualization</a:t>
            </a:r>
          </a:p>
          <a:p>
            <a:r>
              <a:rPr lang="de-CH" dirty="0" smtClean="0"/>
              <a:t>LXC (LinuX Containers): Multiple isolated Linux systems (containers) on a single host</a:t>
            </a:r>
          </a:p>
          <a:p>
            <a:r>
              <a:rPr lang="de-CH" dirty="0" smtClean="0"/>
              <a:t>Layered File System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298047" y="3646694"/>
            <a:ext cx="4247204" cy="2669628"/>
            <a:chOff x="5200008" y="3331779"/>
            <a:chExt cx="4247204" cy="2669628"/>
          </a:xfrm>
        </p:grpSpPr>
        <p:pic>
          <p:nvPicPr>
            <p:cNvPr id="1026" name="Picture 2" descr="https://docs.docker.com/terms/images/docker-filesystems-multilay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008" y="3331779"/>
              <a:ext cx="3559504" cy="266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011614" y="5735708"/>
              <a:ext cx="3435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/>
                <a:t>[Source: https://docs.docker.com/terms/layer</a:t>
              </a:r>
              <a:r>
                <a:rPr lang="de-CH" sz="1000" dirty="0"/>
                <a:t>/]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3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3435" y="311410"/>
            <a:ext cx="8382119" cy="607027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Docker History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3435" y="1409700"/>
            <a:ext cx="8646801" cy="4629150"/>
          </a:xfrm>
        </p:spPr>
        <p:txBody>
          <a:bodyPr/>
          <a:lstStyle/>
          <a:p>
            <a:r>
              <a:rPr lang="de-CH" dirty="0" smtClean="0"/>
              <a:t>2013-03: Releases as Open Source</a:t>
            </a:r>
          </a:p>
          <a:p>
            <a:r>
              <a:rPr lang="de-CH" dirty="0" smtClean="0"/>
              <a:t>2013-09: Red Hat collaboration (Fedora, RHEL, OpenShift)</a:t>
            </a:r>
          </a:p>
          <a:p>
            <a:r>
              <a:rPr lang="de-CH" dirty="0" smtClean="0"/>
              <a:t>2014-03: 34th most starred GitHub project</a:t>
            </a:r>
          </a:p>
          <a:p>
            <a:r>
              <a:rPr lang="de-CH" dirty="0" smtClean="0"/>
              <a:t>2014-05: JAX Innovation Award (most innovative open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4385" y="292360"/>
            <a:ext cx="8382119" cy="607027"/>
          </a:xfrm>
        </p:spPr>
        <p:txBody>
          <a:bodyPr/>
          <a:lstStyle/>
          <a:p>
            <a:r>
              <a:rPr lang="de-CH" dirty="0" smtClean="0"/>
              <a:t>Technology Radar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4385" y="1923934"/>
            <a:ext cx="10353252" cy="3295766"/>
          </a:xfrm>
        </p:spPr>
        <p:txBody>
          <a:bodyPr/>
          <a:lstStyle/>
          <a:p>
            <a:r>
              <a:rPr lang="de-CH" dirty="0" smtClean="0"/>
              <a:t>2014-01: Assess</a:t>
            </a:r>
          </a:p>
          <a:p>
            <a:r>
              <a:rPr lang="de-CH" dirty="0" smtClean="0"/>
              <a:t>2014-07: Trial</a:t>
            </a:r>
          </a:p>
          <a:p>
            <a:r>
              <a:rPr lang="de-CH" dirty="0" smtClean="0"/>
              <a:t>Source</a:t>
            </a:r>
            <a:r>
              <a:rPr lang="de-CH" dirty="0"/>
              <a:t>: http://www.thoughtworks.com/radar/tools/docker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4385" y="273310"/>
            <a:ext cx="8382119" cy="607027"/>
          </a:xfrm>
        </p:spPr>
        <p:txBody>
          <a:bodyPr/>
          <a:lstStyle/>
          <a:p>
            <a:r>
              <a:rPr lang="de-CH" dirty="0" smtClean="0"/>
              <a:t>Run Platforms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4385" y="1428750"/>
            <a:ext cx="8665851" cy="4419600"/>
          </a:xfrm>
        </p:spPr>
        <p:txBody>
          <a:bodyPr/>
          <a:lstStyle/>
          <a:p>
            <a:r>
              <a:rPr lang="de-CH" dirty="0" smtClean="0"/>
              <a:t>Various Linux distributions (Ubuntu, Fedora, RHEL, Centos, openSUSE, ...)</a:t>
            </a:r>
          </a:p>
          <a:p>
            <a:r>
              <a:rPr lang="de-CH" dirty="0" smtClean="0"/>
              <a:t>Cloud (Amazon EC2, Google Compute Engine, Rackspace)</a:t>
            </a:r>
          </a:p>
          <a:p>
            <a:r>
              <a:rPr lang="de-CH" dirty="0" smtClean="0"/>
              <a:t>2014-10: Microsoft announces plans to integrate Docker with next release of Windows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6448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7196</TotalTime>
  <Words>1279</Words>
  <Application>Microsoft Macintosh PowerPoint</Application>
  <PresentationFormat>Widescreen</PresentationFormat>
  <Paragraphs>259</Paragraphs>
  <Slides>23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Courier New</vt:lpstr>
      <vt:lpstr>Myriad Pro</vt:lpstr>
      <vt:lpstr>Myriad Pro Semibold</vt:lpstr>
      <vt:lpstr>Wingdings</vt:lpstr>
      <vt:lpstr>Arial</vt:lpstr>
      <vt:lpstr>SlideTheme2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Northstar PG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 Epp</dc:creator>
  <cp:lastModifiedBy>Nhật Nguyễn Khắc</cp:lastModifiedBy>
  <cp:revision>75</cp:revision>
  <dcterms:created xsi:type="dcterms:W3CDTF">2011-11-08T16:41:51Z</dcterms:created>
  <dcterms:modified xsi:type="dcterms:W3CDTF">2018-11-29T09:30:45Z</dcterms:modified>
</cp:coreProperties>
</file>