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9" r:id="rId11"/>
    <p:sldId id="268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 XINH" initials="AX" lastIdx="1" clrIdx="0">
    <p:extLst>
      <p:ext uri="{19B8F6BF-5375-455C-9EA6-DF929625EA0E}">
        <p15:presenceInfo xmlns:p15="http://schemas.microsoft.com/office/powerpoint/2012/main" userId="e9f6f3e4da2dc5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CAB1-E93E-408F-85BB-A6B1535E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64E6-423B-41C6-9BF8-39F505A8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2DD5-9273-4CA8-8E71-3830E6D3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A3E2-BEB9-43A5-BAAC-3379883A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62A-2DF8-45B0-A77B-A04DB3E5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AC0C-0EAA-4A93-8675-208336FB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74A58-7C41-428E-848D-2CB7815C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F7DD-32CA-4799-BBA3-73BE55D8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2A22-22DF-4AB8-BCE3-70D85370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0561-7772-41C2-866A-BA52B25B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D9807-BFB6-4C50-BCF5-D3EFF776E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30A7-EEBB-47FE-90DD-B8A158DC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8B11-9005-4537-94AC-7AFCF865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DED2-5677-44C6-98E6-6CAC1769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960D-10C4-4CEF-8A9A-C997B90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FC3C-0F6C-4BB8-90F0-3A420AFF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50EE-0C59-4EEE-8289-2B380874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3C6C-383C-4A4E-AE52-36E46E57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E7FD-F390-4463-8744-F45C7C11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2488-D8D4-4F04-A72F-7CD2F204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4F62-C2A0-4B17-B957-64A932BA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B419-35E7-4B94-9914-2195A0DE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FC9B-B835-4DD0-BC7C-D6ADB676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8816-2BB4-4986-9051-CC97DEB1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CF66-5245-4284-A8D5-DC4D997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4424-39DA-47CC-85AD-EEAAD942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5373-FB49-456F-BA77-46892DE6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51941-6917-4AF9-9E6C-A93013DA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D18C-AA1F-443C-9E69-E7FC6D8A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D951-FF9D-45D0-A6A4-9FAF605E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B2CF-CA36-45B0-911A-ECE70C3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198F-6798-41B1-BA06-637B71F8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F02D-987C-4826-A078-91060549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B44D8-BB20-4896-ABAB-B3567D227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39471-C151-4D6E-9F2E-2BC57DE5C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73AFC-C229-41F8-869C-0502F3E85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FF89E-1A6E-48AF-B15D-DAAEE515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659D8-F610-4A6B-A27E-C49120D8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77B73-C4CF-4BE5-BD0B-383DA8C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AABD-7945-4C63-8896-D527E87C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4BE9B-E088-4E82-8841-8A601DEF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DA10-9B94-4FB7-9B1A-63B53994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30C12-FE5E-4CF1-B143-FA47C2AC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6786-2B0E-46E8-B6BC-BE730C30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5FBE-EBE2-440F-A8C5-993BD4DB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D385F-CF4E-4ABF-8DCA-C7041742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75E-BEAC-4D1A-BFCE-F2793E8F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A188-7280-466E-B127-2D53E830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49E1-A87C-4FA1-9B21-F54B8E18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AAE25-EE76-412F-A6A2-D66A815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CFD53-DB65-46EC-95DD-99E49081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3906-A814-4E5E-84A8-782191B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77A-05EC-4FA0-B80B-3648A1D8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A5B6-1390-4915-8145-F251039BB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3AE75-0EA7-4984-BFBA-35832E7F1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F354-A128-4439-8725-AFFE6A8D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2FC8-B5C2-43BB-A131-9AEDD747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5697-B5ED-4AE3-AFB5-8F1037ED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C48C-462D-44BC-A6F5-18E7EEB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DDCB-F2F3-49D7-A6E7-D442A532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B378-CF98-4A36-AB50-DFC250506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BD8A-9D20-4924-89B7-51747705915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11C2-6C35-41D1-9B62-D0F368A5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5521-B88A-4ECE-8BCE-0486E05B8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4786-E205-4159-9F23-525715A3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3562-77A7-4DFB-943B-42CF8148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193-8023-481E-B0B0-7B0D3AAB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D2D4-1148-46A0-B536-FFE49E8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Demo sử dụng Generics trong method, class, interface</a:t>
            </a:r>
          </a:p>
          <a:p>
            <a:pPr algn="ctr"/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81191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5F19-56B1-4CCC-87FE-CA143834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kí tự đại diện cho Generics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A810-D033-408B-9A45-DD5762AE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3992"/>
            <a:ext cx="10515600" cy="23966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vi-VN" sz="2400" b="1">
                <a:latin typeface="+mj-lt"/>
              </a:rPr>
              <a:t> </a:t>
            </a:r>
            <a:r>
              <a:rPr lang="vi-VN" sz="2400" b="1">
                <a:solidFill>
                  <a:srgbClr val="FF0000"/>
                </a:solidFill>
                <a:latin typeface="+mj-lt"/>
              </a:rPr>
              <a:t>&lt;?&gt;</a:t>
            </a:r>
            <a:r>
              <a:rPr lang="vi-VN" sz="2400">
                <a:latin typeface="+mj-lt"/>
              </a:rPr>
              <a:t>: chấp nhận </a:t>
            </a:r>
            <a:r>
              <a:rPr lang="vi-VN" sz="2400" b="1">
                <a:latin typeface="+mj-lt"/>
              </a:rPr>
              <a:t>tất cả các loại đối số</a:t>
            </a:r>
            <a:r>
              <a:rPr lang="vi-VN" sz="2400">
                <a:latin typeface="+mj-lt"/>
              </a:rPr>
              <a:t> (chứa mọi kiểu đối tượng)</a:t>
            </a:r>
            <a:endParaRPr lang="en-US" sz="240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2400" b="1">
                <a:latin typeface="+mj-lt"/>
              </a:rPr>
              <a:t> </a:t>
            </a:r>
            <a:r>
              <a:rPr lang="vi-VN" sz="2400" b="1">
                <a:solidFill>
                  <a:srgbClr val="FF0000"/>
                </a:solidFill>
                <a:latin typeface="+mj-lt"/>
              </a:rPr>
              <a:t>&lt;? extends type&gt;</a:t>
            </a:r>
            <a:r>
              <a:rPr lang="vi-VN" sz="2400">
                <a:latin typeface="+mj-lt"/>
              </a:rPr>
              <a:t>: chấp nhận bất ký đối tượng nào miễn là đối tượng này </a:t>
            </a:r>
            <a:r>
              <a:rPr lang="vi-VN" sz="2400" b="1">
                <a:latin typeface="+mj-lt"/>
              </a:rPr>
              <a:t>kế thừa từ type</a:t>
            </a:r>
            <a:r>
              <a:rPr lang="vi-VN" sz="2400">
                <a:latin typeface="+mj-lt"/>
              </a:rPr>
              <a:t> hoặc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+mj-lt"/>
              </a:rPr>
              <a:t> đối tượng của </a:t>
            </a:r>
            <a:r>
              <a:rPr lang="vi-VN" sz="2400" b="1">
                <a:latin typeface="+mj-lt"/>
              </a:rPr>
              <a:t>type</a:t>
            </a:r>
            <a:endParaRPr lang="en-US" sz="2400" b="1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+mj-lt"/>
              </a:rPr>
              <a:t> </a:t>
            </a:r>
            <a:r>
              <a:rPr lang="vi-VN" sz="2400" b="1">
                <a:solidFill>
                  <a:srgbClr val="FF0000"/>
                </a:solidFill>
                <a:latin typeface="+mj-lt"/>
              </a:rPr>
              <a:t>&lt;? super type&gt;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: </a:t>
            </a:r>
            <a:r>
              <a:rPr lang="vi-VN" sz="2400">
                <a:latin typeface="+mj-lt"/>
              </a:rPr>
              <a:t>chấp nhận bất ký đối tượng nào miễn là đối tượng này là </a:t>
            </a:r>
            <a:r>
              <a:rPr lang="vi-VN" sz="2400" b="1">
                <a:latin typeface="+mj-lt"/>
              </a:rPr>
              <a:t>cha của type</a:t>
            </a:r>
            <a:r>
              <a:rPr lang="vi-VN" sz="2400">
                <a:latin typeface="+mj-lt"/>
              </a:rPr>
              <a:t> hoặc đối tượng của </a:t>
            </a:r>
            <a:r>
              <a:rPr lang="vi-VN" sz="2400" b="1">
                <a:latin typeface="+mj-lt"/>
              </a:rPr>
              <a:t>type</a:t>
            </a:r>
            <a:r>
              <a:rPr lang="vi-VN" sz="2400">
                <a:latin typeface="+mj-lt"/>
              </a:rPr>
              <a:t>. </a:t>
            </a:r>
            <a:endParaRPr lang="en-US" sz="240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8EC0B-0DFE-4219-B333-58499F46D796}"/>
              </a:ext>
            </a:extLst>
          </p:cNvPr>
          <p:cNvSpPr/>
          <p:nvPr/>
        </p:nvSpPr>
        <p:spPr>
          <a:xfrm>
            <a:off x="2752826" y="3319920"/>
            <a:ext cx="1260910" cy="817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  <a:cs typeface="Times New Roman" panose="02020603050405020304" pitchFamily="18" charset="0"/>
              </a:rPr>
              <a:t>&lt;?&gt;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F8CA3-44F2-415C-9AF7-E68AF2BA5B75}"/>
              </a:ext>
            </a:extLst>
          </p:cNvPr>
          <p:cNvSpPr/>
          <p:nvPr/>
        </p:nvSpPr>
        <p:spPr>
          <a:xfrm>
            <a:off x="4454894" y="3319920"/>
            <a:ext cx="2042160" cy="817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  <a:cs typeface="Times New Roman" panose="02020603050405020304" pitchFamily="18" charset="0"/>
              </a:rPr>
              <a:t>&lt;? extends type&gt;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F29F1-E022-4E62-A6E9-F26070EAC603}"/>
              </a:ext>
            </a:extLst>
          </p:cNvPr>
          <p:cNvSpPr/>
          <p:nvPr/>
        </p:nvSpPr>
        <p:spPr>
          <a:xfrm>
            <a:off x="6938212" y="3319919"/>
            <a:ext cx="2042160" cy="817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  <a:cs typeface="Times New Roman" panose="02020603050405020304" pitchFamily="18" charset="0"/>
              </a:rPr>
              <a:t>&lt;? super type&gt;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1BA93-2CAE-4B43-B0E4-2E51D4C9B678}"/>
              </a:ext>
            </a:extLst>
          </p:cNvPr>
          <p:cNvSpPr/>
          <p:nvPr/>
        </p:nvSpPr>
        <p:spPr>
          <a:xfrm>
            <a:off x="5188017" y="1487577"/>
            <a:ext cx="1260910" cy="81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  <a:cs typeface="Times New Roman" panose="02020603050405020304" pitchFamily="18" charset="0"/>
              </a:rPr>
              <a:t>Wildcard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FFABDCB-26D2-43C2-BBCE-18B816688B66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4093667" y="1595115"/>
            <a:ext cx="1014420" cy="2435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3BACAB4-B38A-46AE-8F83-919C9CB00FD1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rot="5400000">
            <a:off x="5140013" y="2641461"/>
            <a:ext cx="1014420" cy="3424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A9B7BF-6136-4521-924A-1E48B572C57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16200000" flipH="1">
            <a:off x="6381673" y="1742299"/>
            <a:ext cx="1014419" cy="2140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586A994-E99A-4A8A-ABBB-006B05584AD8}"/>
              </a:ext>
            </a:extLst>
          </p:cNvPr>
          <p:cNvCxnSpPr/>
          <p:nvPr/>
        </p:nvCxnSpPr>
        <p:spPr>
          <a:xfrm rot="5400000">
            <a:off x="4093668" y="1595116"/>
            <a:ext cx="1014420" cy="2435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74CCBB-C04B-46CD-BB34-0135089C6B7B}"/>
              </a:ext>
            </a:extLst>
          </p:cNvPr>
          <p:cNvCxnSpPr/>
          <p:nvPr/>
        </p:nvCxnSpPr>
        <p:spPr>
          <a:xfrm rot="5400000">
            <a:off x="5140014" y="2641462"/>
            <a:ext cx="1014420" cy="3424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5FE923D-6576-4B3A-9B1D-2707A4759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1674" y="1742300"/>
            <a:ext cx="1014419" cy="2140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8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97F-141F-4DAD-BB66-F8F23E27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Generics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F32D-A0A5-418A-99CE-5061A5C8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gọi generic với kiểu dữ liệu nguyên thủy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B9E40-BE83-4E5E-B548-D7D4D6DB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6" y="2492067"/>
            <a:ext cx="6811326" cy="4477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05E7A4-2444-4B2D-8DAE-A7871265E46F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tạo instance cho kiểu dữ liệu genneric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6805A-A404-46E0-961E-BA823584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95" y="3910618"/>
            <a:ext cx="525853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9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457B-5A2B-4706-9309-2009087A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Generics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57552-4AFA-4649-BD9E-6169C6E00774}"/>
              </a:ext>
            </a:extLst>
          </p:cNvPr>
          <p:cNvSpPr txBox="1">
            <a:spLocks/>
          </p:cNvSpPr>
          <p:nvPr/>
        </p:nvSpPr>
        <p:spPr>
          <a:xfrm>
            <a:off x="838200" y="1556159"/>
            <a:ext cx="10515600" cy="506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sử dụng static cho Generics.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4699F-C062-4680-94D6-E7A1B65F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37" y="2198697"/>
            <a:ext cx="719237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4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457B-5A2B-4706-9309-2009087A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Generics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216A-ACF0-4E05-B839-559117F9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5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tạo mảng Generics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F5CE6-96AF-4063-BB7E-B882637D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47" y="2469467"/>
            <a:ext cx="5382376" cy="7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57552-4AFA-4649-BD9E-6169C6E00774}"/>
              </a:ext>
            </a:extLst>
          </p:cNvPr>
          <p:cNvSpPr txBox="1">
            <a:spLocks/>
          </p:cNvSpPr>
          <p:nvPr/>
        </p:nvSpPr>
        <p:spPr>
          <a:xfrm>
            <a:off x="838200" y="3812798"/>
            <a:ext cx="10515600" cy="257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thể tạo class ngoại lệ là Generics.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93673-8C5F-403B-87C8-FE0F438D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95" y="4580576"/>
            <a:ext cx="1097433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7C39-D573-493A-B4F6-0AFBB9B8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48"/>
            <a:ext cx="10515600" cy="5908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2127946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94-5F47-4A76-B719-0FED836F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120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3264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435-13B5-4DE3-941F-1B25A142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1590-530E-4E17-B127-1A073B9D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Generics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Generics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đặt tên tham số cho Generics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 sử dụng Generics trong method, class, interface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của Generics</a:t>
            </a:r>
          </a:p>
        </p:txBody>
      </p:sp>
    </p:spTree>
    <p:extLst>
      <p:ext uri="{BB962C8B-B14F-4D97-AF65-F5344CB8AC3E}">
        <p14:creationId xmlns:p14="http://schemas.microsoft.com/office/powerpoint/2010/main" val="41511531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2B8F-66EC-454F-9343-19176A98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26BE-9898-4C57-A948-9849BFDD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129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cơ chế cho phép sử dụng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iểu dữ liệu như là tham số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(tham số hóa kiểu dữ liệu).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 phép chúng ta tạo ra các class, method, interface hoạt động với nhiều kiểu dữ liệu khác nhau.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5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50D5-0E7B-45C9-8A46-F24A4A17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671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 - Generics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A18E61-D4E2-4B36-9E90-BA719CFA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 Sử dụng ArrayList với nhiều kiểu dữ liệu khác nhau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CC25B5-0434-4F5B-8A4B-06C7C473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59" y="2358133"/>
            <a:ext cx="5313523" cy="1881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 myArray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ArrayList();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"hello world"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7872957-8D52-4AF7-8714-4B9DEBABE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59" y="4283161"/>
            <a:ext cx="6236469" cy="1604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ra: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lang="en-US" altLang="en-US" sz="2000">
                <a:solidFill>
                  <a:srgbClr val="000000"/>
                </a:solidFill>
                <a:latin typeface="Arial Unicode MS"/>
                <a:ea typeface="JetBrains Mono"/>
              </a:rPr>
              <a:t>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str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795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220A-A38A-48D0-AFEC-ACD4F257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lang="en-US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34210BA-3662-470C-AE6D-130808BD8D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4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 Sử dụng ArrayList với kiểu dữ liệu Integer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D9F9CB-88E6-4ACE-AC0C-2EEAAE4B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9021"/>
            <a:ext cx="9732948" cy="2989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ArrayList&lt;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&gt;();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ra:</a:t>
            </a:r>
            <a:endParaRPr lang="en-US" altLang="en-US" sz="2800">
              <a:solidFill>
                <a:srgbClr val="080808"/>
              </a:solidFill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   int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41F6-89D7-4893-973E-C18ADB22709B}"/>
              </a:ext>
            </a:extLst>
          </p:cNvPr>
          <p:cNvSpPr txBox="1"/>
          <p:nvPr/>
        </p:nvSpPr>
        <p:spPr>
          <a:xfrm>
            <a:off x="6096000" y="4077050"/>
            <a:ext cx="215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6"/>
                </a:solidFill>
                <a:latin typeface="Constantia" panose="02030602050306030303" pitchFamily="18" charset="0"/>
              </a:rPr>
              <a:t>Generic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98530A-67B3-411B-9512-984A8587A4C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112316" y="2961314"/>
            <a:ext cx="4058873" cy="1115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62BF86-853A-4466-9407-BE913742A6BA}"/>
              </a:ext>
            </a:extLst>
          </p:cNvPr>
          <p:cNvCxnSpPr/>
          <p:nvPr/>
        </p:nvCxnSpPr>
        <p:spPr>
          <a:xfrm flipH="1" flipV="1">
            <a:off x="6946084" y="2961314"/>
            <a:ext cx="225105" cy="1115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220A-A38A-48D0-AFEC-ACD4F257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lang="en-US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34210BA-3662-470C-AE6D-130808BD8D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4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 Sử dụng ArrayList với kiểu dữ liệu String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3CF376E-D8CD-4D38-8391-64424BD8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9021"/>
            <a:ext cx="8792361" cy="2989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ArrayList&lt;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"world"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ra: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en-US" sz="2000">
                <a:solidFill>
                  <a:srgbClr val="080808"/>
                </a:solidFill>
                <a:latin typeface="Arial Unicode MS"/>
                <a:ea typeface="JetBrains Mono"/>
              </a:rPr>
              <a:t>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myArray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01F4C-9E37-4540-9EA2-C742B47AE721}"/>
              </a:ext>
            </a:extLst>
          </p:cNvPr>
          <p:cNvSpPr txBox="1"/>
          <p:nvPr/>
        </p:nvSpPr>
        <p:spPr>
          <a:xfrm>
            <a:off x="6096000" y="4077050"/>
            <a:ext cx="215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accent6"/>
                </a:solidFill>
                <a:latin typeface="Constantia" panose="02030602050306030303" pitchFamily="18" charset="0"/>
              </a:rPr>
              <a:t>Generic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78F5D9-5257-4186-A8F7-B20140F6786B}"/>
              </a:ext>
            </a:extLst>
          </p:cNvPr>
          <p:cNvCxnSpPr>
            <a:cxnSpLocks/>
          </p:cNvCxnSpPr>
          <p:nvPr/>
        </p:nvCxnSpPr>
        <p:spPr>
          <a:xfrm flipH="1" flipV="1">
            <a:off x="2944537" y="2955390"/>
            <a:ext cx="4226652" cy="11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1B7751-7698-4E9A-A339-262FF6D0914A}"/>
              </a:ext>
            </a:extLst>
          </p:cNvPr>
          <p:cNvCxnSpPr>
            <a:cxnSpLocks/>
          </p:cNvCxnSpPr>
          <p:nvPr/>
        </p:nvCxnSpPr>
        <p:spPr>
          <a:xfrm flipH="1" flipV="1">
            <a:off x="6727971" y="3028426"/>
            <a:ext cx="443219" cy="1048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06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58B-95BF-4FA1-A9AC-9C53BA14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Generics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2E94-1474-463C-B782-59D44B3A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5742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lỗi ngay tại thời điểm biên dịch.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ép kiểu dữ liệu.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thuật toán tổng quát, tái sử dụng mã nguồn.</a:t>
            </a:r>
          </a:p>
        </p:txBody>
      </p:sp>
    </p:spTree>
    <p:extLst>
      <p:ext uri="{BB962C8B-B14F-4D97-AF65-F5344CB8AC3E}">
        <p14:creationId xmlns:p14="http://schemas.microsoft.com/office/powerpoint/2010/main" val="195496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F13C-3BFA-43F8-8C22-F53B84F6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đặt tên tham số cho Generics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9E5FE-56F8-4343-A327-512C3E0E9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71722"/>
              </p:ext>
            </p:extLst>
          </p:nvPr>
        </p:nvGraphicFramePr>
        <p:xfrm>
          <a:off x="1033111" y="2312090"/>
          <a:ext cx="1012577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89">
                  <a:extLst>
                    <a:ext uri="{9D8B030D-6E8A-4147-A177-3AD203B41FA5}">
                      <a16:colId xmlns:a16="http://schemas.microsoft.com/office/drawing/2014/main" val="27257321"/>
                    </a:ext>
                  </a:extLst>
                </a:gridCol>
                <a:gridCol w="8486988">
                  <a:extLst>
                    <a:ext uri="{9D8B030D-6E8A-4147-A177-3AD203B41FA5}">
                      <a16:colId xmlns:a16="http://schemas.microsoft.com/office/drawing/2014/main" val="3669342470"/>
                    </a:ext>
                  </a:extLst>
                </a:gridCol>
              </a:tblGrid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nghĩa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051028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– phần tử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894460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– kiểu dữ liệu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962703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– khóa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052576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– giá trị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24607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– (kiểu số: Integer, Double, Float, 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112253"/>
                  </a:ext>
                </a:extLst>
              </a:tr>
              <a:tr h="350299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S, U, V 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ược sử dụng để đại diện cho các kiểu dữ liệu (Type) thứ 2, 3, 4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21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461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521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Constantia</vt:lpstr>
      <vt:lpstr>Times New Roman</vt:lpstr>
      <vt:lpstr>Office Theme</vt:lpstr>
      <vt:lpstr>PowerPoint Presentation</vt:lpstr>
      <vt:lpstr>Generics</vt:lpstr>
      <vt:lpstr>Nội dung</vt:lpstr>
      <vt:lpstr>Khái niệm Generics</vt:lpstr>
      <vt:lpstr>Non - Generics</vt:lpstr>
      <vt:lpstr>Generics</vt:lpstr>
      <vt:lpstr>Generics</vt:lpstr>
      <vt:lpstr>Ưu điểm của Generics</vt:lpstr>
      <vt:lpstr>Quy ước đặt tên tham số cho Generics</vt:lpstr>
      <vt:lpstr>PowerPoint Presentation</vt:lpstr>
      <vt:lpstr>Các kí tự đại diện cho Generics</vt:lpstr>
      <vt:lpstr>Hạn chế của Generics</vt:lpstr>
      <vt:lpstr>Hạn chế của Generics</vt:lpstr>
      <vt:lpstr>Hạn chế của Generics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ALO XINH</dc:creator>
  <cp:lastModifiedBy>ALO XINH</cp:lastModifiedBy>
  <cp:revision>28</cp:revision>
  <dcterms:created xsi:type="dcterms:W3CDTF">2020-06-21T08:05:11Z</dcterms:created>
  <dcterms:modified xsi:type="dcterms:W3CDTF">2020-06-26T10:24:19Z</dcterms:modified>
</cp:coreProperties>
</file>