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Lato" panose="020F0502020204030203" pitchFamily="34" charset="0"/>
      <p:regular r:id="rId15"/>
      <p:bold r:id="rId16"/>
      <p:italic r:id="rId17"/>
      <p:boldItalic r:id="rId18"/>
    </p:embeddedFont>
    <p:embeddedFont>
      <p:font typeface="Poppins Bold" pitchFamily="2" charset="77"/>
      <p:regular r:id="rId19"/>
      <p:bold r:id="rId20"/>
    </p:embeddedFont>
    <p:embeddedFont>
      <p:font typeface="Poppins Heavy" pitchFamily="2" charset="77"/>
      <p:regular r:id="rId21"/>
      <p:bold r:id="rId22"/>
    </p:embeddedFont>
    <p:embeddedFont>
      <p:font typeface="Poppins Ultra-Bold" pitchFamily="2" charset="77"/>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560" autoAdjust="0"/>
    <p:restoredTop sz="91940" autoAdjust="0"/>
  </p:normalViewPr>
  <p:slideViewPr>
    <p:cSldViewPr>
      <p:cViewPr varScale="1">
        <p:scale>
          <a:sx n="33" d="100"/>
          <a:sy n="33" d="100"/>
        </p:scale>
        <p:origin x="26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700000">
            <a:off x="11143419" y="8163269"/>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id="8" name="TextBox 8"/>
          <p:cNvSpPr txBox="1"/>
          <p:nvPr/>
        </p:nvSpPr>
        <p:spPr>
          <a:xfrm>
            <a:off x="785151" y="3716176"/>
            <a:ext cx="12616379" cy="2289818"/>
          </a:xfrm>
          <a:prstGeom prst="rect">
            <a:avLst/>
          </a:prstGeom>
        </p:spPr>
        <p:txBody>
          <a:bodyPr lIns="0" tIns="0" rIns="0" bIns="0" rtlCol="0" anchor="t">
            <a:spAutoFit/>
          </a:bodyPr>
          <a:lstStyle/>
          <a:p>
            <a:pPr algn="l">
              <a:lnSpc>
                <a:spcPts val="8610"/>
              </a:lnSpc>
            </a:pPr>
            <a:r>
              <a:rPr lang="en-US" sz="8200" b="1" spc="820">
                <a:solidFill>
                  <a:srgbClr val="5271FF"/>
                </a:solidFill>
                <a:latin typeface="Poppins Heavy"/>
                <a:ea typeface="Poppins Heavy"/>
                <a:cs typeface="Poppins Heavy"/>
                <a:sym typeface="Poppins Heavy"/>
              </a:rPr>
              <a:t>MA TRẬN TRONG PYTHON</a:t>
            </a:r>
          </a:p>
        </p:txBody>
      </p:sp>
      <p:sp>
        <p:nvSpPr>
          <p:cNvPr id="9" name="Freeform 9"/>
          <p:cNvSpPr/>
          <p:nvPr/>
        </p:nvSpPr>
        <p:spPr>
          <a:xfrm>
            <a:off x="-4134433" y="1004889"/>
            <a:ext cx="12993464" cy="2102579"/>
          </a:xfrm>
          <a:custGeom>
            <a:avLst/>
            <a:gdLst/>
            <a:ahLst/>
            <a:cxnLst/>
            <a:rect l="l" t="t" r="r" b="b"/>
            <a:pathLst>
              <a:path w="12993464" h="2102579">
                <a:moveTo>
                  <a:pt x="0" y="0"/>
                </a:moveTo>
                <a:lnTo>
                  <a:pt x="12993465" y="0"/>
                </a:lnTo>
                <a:lnTo>
                  <a:pt x="12993465" y="2102578"/>
                </a:lnTo>
                <a:lnTo>
                  <a:pt x="0" y="2102578"/>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0" y="0"/>
            <a:ext cx="541602" cy="10287000"/>
            <a:chOff x="0" y="0"/>
            <a:chExt cx="157867" cy="2998468"/>
          </a:xfrm>
        </p:grpSpPr>
        <p:sp>
          <p:nvSpPr>
            <p:cNvPr id="11" name="Freeform 11"/>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2B4A9D"/>
            </a:solidFill>
          </p:spPr>
        </p:sp>
      </p:grpSp>
      <p:sp>
        <p:nvSpPr>
          <p:cNvPr id="12" name="Freeform 12"/>
          <p:cNvSpPr/>
          <p:nvPr/>
        </p:nvSpPr>
        <p:spPr>
          <a:xfrm>
            <a:off x="1028700" y="1451400"/>
            <a:ext cx="3906270" cy="1209556"/>
          </a:xfrm>
          <a:custGeom>
            <a:avLst/>
            <a:gdLst/>
            <a:ahLst/>
            <a:cxnLst/>
            <a:rect l="l" t="t" r="r" b="b"/>
            <a:pathLst>
              <a:path w="3906270" h="1209556">
                <a:moveTo>
                  <a:pt x="0" y="0"/>
                </a:moveTo>
                <a:lnTo>
                  <a:pt x="3906270" y="0"/>
                </a:lnTo>
                <a:lnTo>
                  <a:pt x="3906270" y="1209556"/>
                </a:lnTo>
                <a:lnTo>
                  <a:pt x="0" y="1209556"/>
                </a:lnTo>
                <a:lnTo>
                  <a:pt x="0" y="0"/>
                </a:lnTo>
                <a:close/>
              </a:path>
            </a:pathLst>
          </a:custGeom>
          <a:blipFill>
            <a:blip r:embed="rId4"/>
            <a:stretch>
              <a:fillRect/>
            </a:stretch>
          </a:blipFill>
        </p:spPr>
      </p:sp>
      <p:sp>
        <p:nvSpPr>
          <p:cNvPr id="13" name="TextBox 13"/>
          <p:cNvSpPr txBox="1"/>
          <p:nvPr/>
        </p:nvSpPr>
        <p:spPr>
          <a:xfrm>
            <a:off x="5968055" y="7596669"/>
            <a:ext cx="12616379" cy="1057275"/>
          </a:xfrm>
          <a:prstGeom prst="rect">
            <a:avLst/>
          </a:prstGeom>
        </p:spPr>
        <p:txBody>
          <a:bodyPr lIns="0" tIns="0" rIns="0" bIns="0" rtlCol="0" anchor="t">
            <a:spAutoFit/>
          </a:bodyPr>
          <a:lstStyle/>
          <a:p>
            <a:pPr algn="l">
              <a:lnSpc>
                <a:spcPts val="4200"/>
              </a:lnSpc>
            </a:pPr>
            <a:r>
              <a:rPr lang="en-US" sz="3000" spc="300">
                <a:solidFill>
                  <a:srgbClr val="000000"/>
                </a:solidFill>
                <a:latin typeface="Lato"/>
                <a:ea typeface="Lato"/>
                <a:cs typeface="Lato"/>
                <a:sym typeface="Lato"/>
              </a:rPr>
              <a:t>TRẦN THANH PHÚC</a:t>
            </a:r>
          </a:p>
          <a:p>
            <a:pPr algn="l">
              <a:lnSpc>
                <a:spcPts val="4200"/>
              </a:lnSpc>
            </a:pPr>
            <a:r>
              <a:rPr lang="en-US" sz="3000" spc="300">
                <a:solidFill>
                  <a:srgbClr val="000000"/>
                </a:solidFill>
                <a:latin typeface="Lato"/>
                <a:ea typeface="Lato"/>
                <a:cs typeface="Lato"/>
                <a:sym typeface="Lato"/>
              </a:rPr>
              <a:t>NGUYỄN LÊ ANH TUẤN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17259300" cy="581025"/>
          </a:xfrm>
          <a:prstGeom prst="rect">
            <a:avLst/>
          </a:prstGeom>
        </p:spPr>
        <p:txBody>
          <a:bodyPr lIns="0" tIns="0" rIns="0" bIns="0" rtlCol="0" anchor="t">
            <a:spAutoFit/>
          </a:bodyPr>
          <a:lstStyle/>
          <a:p>
            <a:pPr algn="l">
              <a:lnSpc>
                <a:spcPts val="4199"/>
              </a:lnSpc>
            </a:pPr>
            <a:r>
              <a:rPr lang="en-US" sz="3999" b="1" spc="199">
                <a:solidFill>
                  <a:srgbClr val="2B4A9D"/>
                </a:solidFill>
                <a:latin typeface="Poppins Bold"/>
                <a:ea typeface="Poppins Bold"/>
                <a:cs typeface="Poppins Bold"/>
                <a:sym typeface="Poppins Bold"/>
              </a:rPr>
              <a:t>3. PHÉP TOÁN MA TRẬN</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Freeform 5"/>
          <p:cNvSpPr/>
          <p:nvPr/>
        </p:nvSpPr>
        <p:spPr>
          <a:xfrm>
            <a:off x="1633346" y="2605955"/>
            <a:ext cx="6102680" cy="6356958"/>
          </a:xfrm>
          <a:custGeom>
            <a:avLst/>
            <a:gdLst/>
            <a:ahLst/>
            <a:cxnLst/>
            <a:rect l="l" t="t" r="r" b="b"/>
            <a:pathLst>
              <a:path w="6102680" h="6356958">
                <a:moveTo>
                  <a:pt x="0" y="0"/>
                </a:moveTo>
                <a:lnTo>
                  <a:pt x="6102680" y="0"/>
                </a:lnTo>
                <a:lnTo>
                  <a:pt x="6102680" y="6356959"/>
                </a:lnTo>
                <a:lnTo>
                  <a:pt x="0" y="6356959"/>
                </a:lnTo>
                <a:lnTo>
                  <a:pt x="0" y="0"/>
                </a:lnTo>
                <a:close/>
              </a:path>
            </a:pathLst>
          </a:custGeom>
          <a:blipFill>
            <a:blip r:embed="rId2"/>
            <a:stretch>
              <a:fillRect/>
            </a:stretch>
          </a:blipFill>
        </p:spPr>
      </p:sp>
      <p:sp>
        <p:nvSpPr>
          <p:cNvPr id="6" name="Freeform 6"/>
          <p:cNvSpPr/>
          <p:nvPr/>
        </p:nvSpPr>
        <p:spPr>
          <a:xfrm>
            <a:off x="8555276" y="3060551"/>
            <a:ext cx="7266327" cy="5902363"/>
          </a:xfrm>
          <a:custGeom>
            <a:avLst/>
            <a:gdLst/>
            <a:ahLst/>
            <a:cxnLst/>
            <a:rect l="l" t="t" r="r" b="b"/>
            <a:pathLst>
              <a:path w="7266327" h="5902363">
                <a:moveTo>
                  <a:pt x="0" y="0"/>
                </a:moveTo>
                <a:lnTo>
                  <a:pt x="7266327" y="0"/>
                </a:lnTo>
                <a:lnTo>
                  <a:pt x="7266327" y="5902363"/>
                </a:lnTo>
                <a:lnTo>
                  <a:pt x="0" y="5902363"/>
                </a:lnTo>
                <a:lnTo>
                  <a:pt x="0" y="0"/>
                </a:lnTo>
                <a:close/>
              </a:path>
            </a:pathLst>
          </a:custGeom>
          <a:blipFill>
            <a:blip r:embed="rId3"/>
            <a:stretch>
              <a:fillRect r="-14407"/>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2B4A9D"/>
            </a:solidFill>
          </p:spPr>
        </p:sp>
      </p:grpSp>
      <p:grpSp>
        <p:nvGrpSpPr>
          <p:cNvPr id="4" name="Group 4"/>
          <p:cNvGrpSpPr/>
          <p:nvPr/>
        </p:nvGrpSpPr>
        <p:grpSpPr>
          <a:xfrm rot="-2700000">
            <a:off x="-3283041" y="-3283041"/>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TextBox 16"/>
          <p:cNvSpPr txBox="1"/>
          <p:nvPr/>
        </p:nvSpPr>
        <p:spPr>
          <a:xfrm>
            <a:off x="895350" y="3742663"/>
            <a:ext cx="9233976" cy="2257425"/>
          </a:xfrm>
          <a:prstGeom prst="rect">
            <a:avLst/>
          </a:prstGeom>
        </p:spPr>
        <p:txBody>
          <a:bodyPr lIns="0" tIns="0" rIns="0" bIns="0" rtlCol="0" anchor="t">
            <a:spAutoFit/>
          </a:bodyPr>
          <a:lstStyle/>
          <a:p>
            <a:pPr algn="ctr">
              <a:lnSpc>
                <a:spcPts val="8400"/>
              </a:lnSpc>
            </a:pPr>
            <a:r>
              <a:rPr lang="en-US" sz="8000" b="1" spc="400">
                <a:solidFill>
                  <a:srgbClr val="2B4A9D"/>
                </a:solidFill>
                <a:latin typeface="Poppins Ultra-Bold"/>
                <a:ea typeface="Poppins Ultra-Bold"/>
                <a:cs typeface="Poppins Ultra-Bold"/>
                <a:sym typeface="Poppins Ultra-Bold"/>
              </a:rPr>
              <a:t> MA TRẬN VỚI NUMPY</a:t>
            </a:r>
          </a:p>
        </p:txBody>
      </p:sp>
      <p:sp>
        <p:nvSpPr>
          <p:cNvPr id="17" name="TextBox 17"/>
          <p:cNvSpPr txBox="1"/>
          <p:nvPr/>
        </p:nvSpPr>
        <p:spPr>
          <a:xfrm>
            <a:off x="3997858" y="2523496"/>
            <a:ext cx="2528376" cy="1190625"/>
          </a:xfrm>
          <a:prstGeom prst="rect">
            <a:avLst/>
          </a:prstGeom>
        </p:spPr>
        <p:txBody>
          <a:bodyPr lIns="0" tIns="0" rIns="0" bIns="0" rtlCol="0" anchor="t">
            <a:spAutoFit/>
          </a:bodyPr>
          <a:lstStyle/>
          <a:p>
            <a:pPr algn="ctr">
              <a:lnSpc>
                <a:spcPts val="8400"/>
              </a:lnSpc>
            </a:pPr>
            <a:r>
              <a:rPr lang="en-US" sz="8000" b="1" spc="400">
                <a:solidFill>
                  <a:srgbClr val="FFFFFF"/>
                </a:solidFill>
                <a:latin typeface="Poppins Heavy"/>
                <a:ea typeface="Poppins Heavy"/>
                <a:cs typeface="Poppins Heavy"/>
                <a:sym typeface="Poppins Heavy"/>
              </a:rPr>
              <a:t>4</a:t>
            </a:r>
          </a:p>
        </p:txBody>
      </p:sp>
      <p:grpSp>
        <p:nvGrpSpPr>
          <p:cNvPr id="18" name="Group 18"/>
          <p:cNvGrpSpPr/>
          <p:nvPr/>
        </p:nvGrpSpPr>
        <p:grpSpPr>
          <a:xfrm>
            <a:off x="10129326" y="0"/>
            <a:ext cx="8158674" cy="10287000"/>
            <a:chOff x="0" y="0"/>
            <a:chExt cx="2976306" cy="3752725"/>
          </a:xfrm>
        </p:grpSpPr>
        <p:sp>
          <p:nvSpPr>
            <p:cNvPr id="19" name="Freeform 19"/>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2B4A9D"/>
            </a:solidFill>
          </p:spPr>
        </p:sp>
      </p:grpSp>
      <p:sp>
        <p:nvSpPr>
          <p:cNvPr id="20" name="Freeform 20"/>
          <p:cNvSpPr/>
          <p:nvPr/>
        </p:nvSpPr>
        <p:spPr>
          <a:xfrm>
            <a:off x="11988014" y="3011677"/>
            <a:ext cx="4441299" cy="4263647"/>
          </a:xfrm>
          <a:custGeom>
            <a:avLst/>
            <a:gdLst/>
            <a:ahLst/>
            <a:cxnLst/>
            <a:rect l="l" t="t" r="r" b="b"/>
            <a:pathLst>
              <a:path w="4441299" h="4263647">
                <a:moveTo>
                  <a:pt x="0" y="0"/>
                </a:moveTo>
                <a:lnTo>
                  <a:pt x="4441298" y="0"/>
                </a:lnTo>
                <a:lnTo>
                  <a:pt x="4441298" y="4263646"/>
                </a:lnTo>
                <a:lnTo>
                  <a:pt x="0" y="426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17982"/>
            <a:ext cx="17259300" cy="581025"/>
          </a:xfrm>
          <a:prstGeom prst="rect">
            <a:avLst/>
          </a:prstGeom>
        </p:spPr>
        <p:txBody>
          <a:bodyPr lIns="0" tIns="0" rIns="0" bIns="0" rtlCol="0" anchor="t">
            <a:spAutoFit/>
          </a:bodyPr>
          <a:lstStyle/>
          <a:p>
            <a:pPr algn="l">
              <a:lnSpc>
                <a:spcPts val="4199"/>
              </a:lnSpc>
            </a:pPr>
            <a:r>
              <a:rPr lang="en-US" sz="3999" b="1" spc="199" dirty="0">
                <a:solidFill>
                  <a:srgbClr val="2B4A9D"/>
                </a:solidFill>
                <a:latin typeface="Poppins Bold"/>
                <a:ea typeface="Poppins Bold"/>
                <a:cs typeface="Poppins Bold"/>
                <a:sym typeface="Poppins Bold"/>
              </a:rPr>
              <a:t>4. MA TRẬN VỚI NUMPY</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TextBox 5"/>
          <p:cNvSpPr txBox="1"/>
          <p:nvPr/>
        </p:nvSpPr>
        <p:spPr>
          <a:xfrm>
            <a:off x="713294" y="1467978"/>
            <a:ext cx="16546006" cy="7829900"/>
          </a:xfrm>
          <a:prstGeom prst="rect">
            <a:avLst/>
          </a:prstGeom>
        </p:spPr>
        <p:txBody>
          <a:bodyPr lIns="0" tIns="0" rIns="0" bIns="0" rtlCol="0" anchor="t">
            <a:spAutoFit/>
          </a:bodyPr>
          <a:lstStyle/>
          <a:p>
            <a:pPr algn="l">
              <a:lnSpc>
                <a:spcPts val="4480"/>
              </a:lnSpc>
            </a:pPr>
            <a:r>
              <a:rPr lang="en-US" sz="3200" spc="320" dirty="0">
                <a:solidFill>
                  <a:srgbClr val="000000"/>
                </a:solidFill>
                <a:latin typeface="Lato"/>
                <a:ea typeface="Lato"/>
                <a:cs typeface="Lato"/>
                <a:sym typeface="Lato"/>
              </a:rPr>
              <a:t>CÀI ĐẶT THƯ VIỆN NUMPY</a:t>
            </a:r>
          </a:p>
          <a:p>
            <a:pPr marL="690881" lvl="1" indent="-345440" algn="l">
              <a:lnSpc>
                <a:spcPts val="4480"/>
              </a:lnSpc>
              <a:buFont typeface="Arial"/>
              <a:buChar char="•"/>
            </a:pPr>
            <a:r>
              <a:rPr lang="en-US" sz="3200" spc="320" dirty="0">
                <a:solidFill>
                  <a:srgbClr val="000000"/>
                </a:solidFill>
                <a:latin typeface="Lato"/>
                <a:ea typeface="Lato"/>
                <a:cs typeface="Lato"/>
                <a:sym typeface="Lato"/>
              </a:rPr>
              <a:t>NUMPY LÀ MỘT THƯ VIỆN PHỔ BIẾN DÀNH CHO TÍNH TOÁN KHOA HỌC TRONG PYTHON. NÓ HỖ TRỢ CÁC PHÉP TOÁN VECTOR, MA TRẬN, VÀ ĐẠI SỐ TUYẾN TÍNH. NUMPY CẦN ĐƯỢC CÀI ĐẶT RIÊNG VÌ KHÔNG PHẢI LÀ THƯ VIỆN TÍCH HỢP SẴN TRONG PYTHON.</a:t>
            </a:r>
          </a:p>
          <a:p>
            <a:pPr marL="690881" lvl="1" indent="-345440" algn="l">
              <a:lnSpc>
                <a:spcPts val="5952"/>
              </a:lnSpc>
              <a:buFont typeface="Arial"/>
              <a:buChar char="•"/>
            </a:pPr>
            <a:r>
              <a:rPr lang="en-US" sz="3200" spc="320" dirty="0">
                <a:solidFill>
                  <a:srgbClr val="000000"/>
                </a:solidFill>
                <a:latin typeface="Lato"/>
                <a:ea typeface="Lato"/>
                <a:cs typeface="Lato"/>
                <a:sym typeface="Lato"/>
              </a:rPr>
              <a:t># pip install </a:t>
            </a:r>
            <a:r>
              <a:rPr lang="en-US" sz="3200" spc="320" dirty="0" err="1">
                <a:solidFill>
                  <a:srgbClr val="000000"/>
                </a:solidFill>
                <a:latin typeface="Lato"/>
                <a:ea typeface="Lato"/>
                <a:cs typeface="Lato"/>
                <a:sym typeface="Lato"/>
              </a:rPr>
              <a:t>numpy</a:t>
            </a:r>
            <a:endParaRPr lang="en-US" sz="3200" spc="320" dirty="0">
              <a:solidFill>
                <a:srgbClr val="000000"/>
              </a:solidFill>
              <a:latin typeface="Lato"/>
              <a:ea typeface="Lato"/>
              <a:cs typeface="Lato"/>
              <a:sym typeface="Lato"/>
            </a:endParaRPr>
          </a:p>
          <a:p>
            <a:pPr algn="l">
              <a:lnSpc>
                <a:spcPts val="5952"/>
              </a:lnSpc>
            </a:pPr>
            <a:r>
              <a:rPr lang="en-US" sz="3200" spc="320" dirty="0">
                <a:solidFill>
                  <a:srgbClr val="000000"/>
                </a:solidFill>
                <a:latin typeface="Lato"/>
                <a:ea typeface="Lato"/>
                <a:cs typeface="Lato"/>
                <a:sym typeface="Lato"/>
              </a:rPr>
              <a:t>KHỞI TẠO MA TRẬN</a:t>
            </a:r>
          </a:p>
          <a:p>
            <a:pPr marL="690881" lvl="1" indent="-345440" algn="l">
              <a:lnSpc>
                <a:spcPts val="4480"/>
              </a:lnSpc>
              <a:buFont typeface="Arial"/>
              <a:buChar char="•"/>
            </a:pPr>
            <a:r>
              <a:rPr lang="en-US" sz="3200" spc="320" dirty="0">
                <a:solidFill>
                  <a:srgbClr val="000000"/>
                </a:solidFill>
                <a:latin typeface="Lato"/>
                <a:ea typeface="Lato"/>
                <a:cs typeface="Lato"/>
                <a:sym typeface="Lato"/>
              </a:rPr>
              <a:t>NUMPY CUNG CẤP PHƯƠNG THỨC NP.ARRAY() ĐỂ TẠO MA TRẬN TỪ DANH SÁCH HOẶC MẢNG. MA TRẬN TRONG NUMPY LÀ CÁC ĐỐI TƯỢNG KIỂU NDARRAY, ĐƯỢC THIẾT KẾ ĐỂ THỰC HIỆN CÁC PHÉP TOÁN MA TRẬN NHANH VÀ HIỆU QUẢ.</a:t>
            </a:r>
          </a:p>
          <a:p>
            <a:pPr algn="l">
              <a:lnSpc>
                <a:spcPts val="4480"/>
              </a:lnSpc>
            </a:pPr>
            <a:r>
              <a:rPr lang="en-US" sz="3200" spc="320" dirty="0">
                <a:solidFill>
                  <a:srgbClr val="000000"/>
                </a:solidFill>
                <a:latin typeface="Lato"/>
                <a:ea typeface="Lato"/>
                <a:cs typeface="Lato"/>
                <a:sym typeface="Lato"/>
              </a:rPr>
              <a:t>            </a:t>
            </a:r>
          </a:p>
          <a:p>
            <a:pPr algn="l">
              <a:lnSpc>
                <a:spcPts val="4480"/>
              </a:lnSpc>
            </a:pPr>
            <a:endParaRPr lang="en-US" sz="3200" spc="320" dirty="0">
              <a:solidFill>
                <a:srgbClr val="000000"/>
              </a:solidFill>
              <a:latin typeface="Lato"/>
              <a:ea typeface="Lato"/>
              <a:cs typeface="Lato"/>
              <a:sym typeface="Lato"/>
            </a:endParaRPr>
          </a:p>
        </p:txBody>
      </p:sp>
      <p:sp>
        <p:nvSpPr>
          <p:cNvPr id="6" name="Freeform 6"/>
          <p:cNvSpPr/>
          <p:nvPr/>
        </p:nvSpPr>
        <p:spPr>
          <a:xfrm>
            <a:off x="10363200" y="7525236"/>
            <a:ext cx="6591300" cy="2761764"/>
          </a:xfrm>
          <a:custGeom>
            <a:avLst/>
            <a:gdLst/>
            <a:ahLst/>
            <a:cxnLst/>
            <a:rect l="l" t="t" r="r" b="b"/>
            <a:pathLst>
              <a:path w="6313558" h="2303696">
                <a:moveTo>
                  <a:pt x="0" y="0"/>
                </a:moveTo>
                <a:lnTo>
                  <a:pt x="6313558" y="0"/>
                </a:lnTo>
                <a:lnTo>
                  <a:pt x="6313558" y="2303696"/>
                </a:lnTo>
                <a:lnTo>
                  <a:pt x="0" y="2303696"/>
                </a:lnTo>
                <a:lnTo>
                  <a:pt x="0" y="0"/>
                </a:lnTo>
                <a:close/>
              </a:path>
            </a:pathLst>
          </a:custGeom>
          <a:blipFill>
            <a:blip r:embed="rId2"/>
            <a:stretch>
              <a:fillRect b="-18189"/>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2B4A9D"/>
            </a:solidFill>
          </p:spPr>
        </p:sp>
      </p:grpSp>
      <p:grpSp>
        <p:nvGrpSpPr>
          <p:cNvPr id="4" name="Group 4"/>
          <p:cNvGrpSpPr/>
          <p:nvPr/>
        </p:nvGrpSpPr>
        <p:grpSpPr>
          <a:xfrm rot="-2700000">
            <a:off x="-3283041" y="-3283041"/>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TextBox 16"/>
          <p:cNvSpPr txBox="1"/>
          <p:nvPr/>
        </p:nvSpPr>
        <p:spPr>
          <a:xfrm>
            <a:off x="895350" y="5172075"/>
            <a:ext cx="9233976" cy="1190625"/>
          </a:xfrm>
          <a:prstGeom prst="rect">
            <a:avLst/>
          </a:prstGeom>
        </p:spPr>
        <p:txBody>
          <a:bodyPr lIns="0" tIns="0" rIns="0" bIns="0" rtlCol="0" anchor="t">
            <a:spAutoFit/>
          </a:bodyPr>
          <a:lstStyle/>
          <a:p>
            <a:pPr algn="ctr">
              <a:lnSpc>
                <a:spcPts val="8400"/>
              </a:lnSpc>
            </a:pPr>
            <a:r>
              <a:rPr lang="en-US" sz="8000" b="1" spc="400">
                <a:solidFill>
                  <a:srgbClr val="2B4A9D"/>
                </a:solidFill>
                <a:latin typeface="Poppins Ultra-Bold"/>
                <a:ea typeface="Poppins Ultra-Bold"/>
                <a:cs typeface="Poppins Ultra-Bold"/>
                <a:sym typeface="Poppins Ultra-Bold"/>
              </a:rPr>
              <a:t>THANK YOU</a:t>
            </a:r>
          </a:p>
        </p:txBody>
      </p:sp>
      <p:grpSp>
        <p:nvGrpSpPr>
          <p:cNvPr id="17" name="Group 17"/>
          <p:cNvGrpSpPr/>
          <p:nvPr/>
        </p:nvGrpSpPr>
        <p:grpSpPr>
          <a:xfrm>
            <a:off x="10129326" y="0"/>
            <a:ext cx="8158674" cy="10287000"/>
            <a:chOff x="0" y="0"/>
            <a:chExt cx="2976306" cy="3752725"/>
          </a:xfrm>
        </p:grpSpPr>
        <p:sp>
          <p:nvSpPr>
            <p:cNvPr id="18" name="Freeform 18"/>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2B4A9D"/>
            </a:solidFill>
          </p:spPr>
        </p:sp>
      </p:grpSp>
      <p:sp>
        <p:nvSpPr>
          <p:cNvPr id="19" name="Freeform 19"/>
          <p:cNvSpPr/>
          <p:nvPr/>
        </p:nvSpPr>
        <p:spPr>
          <a:xfrm>
            <a:off x="12134128" y="3121771"/>
            <a:ext cx="4149071" cy="4043458"/>
          </a:xfrm>
          <a:custGeom>
            <a:avLst/>
            <a:gdLst/>
            <a:ahLst/>
            <a:cxnLst/>
            <a:rect l="l" t="t" r="r" b="b"/>
            <a:pathLst>
              <a:path w="4149071" h="4043458">
                <a:moveTo>
                  <a:pt x="0" y="0"/>
                </a:moveTo>
                <a:lnTo>
                  <a:pt x="4149070" y="0"/>
                </a:lnTo>
                <a:lnTo>
                  <a:pt x="4149070" y="4043458"/>
                </a:lnTo>
                <a:lnTo>
                  <a:pt x="0" y="4043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2555" y="2458720"/>
            <a:ext cx="17430535" cy="5045710"/>
          </a:xfrm>
          <a:prstGeom prst="rect">
            <a:avLst/>
          </a:prstGeom>
        </p:spPr>
        <p:txBody>
          <a:bodyPr lIns="0" tIns="0" rIns="0" bIns="0" rtlCol="0" anchor="t">
            <a:spAutoFit/>
          </a:bodyPr>
          <a:lstStyle/>
          <a:p>
            <a:pPr algn="l">
              <a:lnSpc>
                <a:spcPts val="8119"/>
              </a:lnSpc>
            </a:pPr>
            <a:r>
              <a:rPr lang="en-US" sz="3999" spc="399">
                <a:solidFill>
                  <a:srgbClr val="000000"/>
                </a:solidFill>
                <a:latin typeface="Lato"/>
                <a:ea typeface="Lato"/>
                <a:cs typeface="Lato"/>
                <a:sym typeface="Lato"/>
              </a:rPr>
              <a:t>  1. MA TRẬN TRONG PYTHON</a:t>
            </a:r>
          </a:p>
          <a:p>
            <a:pPr algn="l">
              <a:lnSpc>
                <a:spcPts val="8119"/>
              </a:lnSpc>
            </a:pPr>
            <a:r>
              <a:rPr lang="en-US" sz="3999" spc="399">
                <a:solidFill>
                  <a:srgbClr val="000000"/>
                </a:solidFill>
                <a:latin typeface="Lato"/>
                <a:ea typeface="Lato"/>
                <a:cs typeface="Lato"/>
                <a:sym typeface="Lato"/>
              </a:rPr>
              <a:t>  2. TẠO MA TRẬN BẰNG PYTHON </a:t>
            </a:r>
          </a:p>
          <a:p>
            <a:pPr algn="l">
              <a:lnSpc>
                <a:spcPts val="8119"/>
              </a:lnSpc>
            </a:pPr>
            <a:r>
              <a:rPr lang="en-US" sz="3999" spc="399">
                <a:solidFill>
                  <a:srgbClr val="000000"/>
                </a:solidFill>
                <a:latin typeface="Lato"/>
                <a:ea typeface="Lato"/>
                <a:cs typeface="Lato"/>
                <a:sym typeface="Lato"/>
              </a:rPr>
              <a:t>  3. PHÉP TOÁN MA TRẬN</a:t>
            </a:r>
          </a:p>
          <a:p>
            <a:pPr algn="l">
              <a:lnSpc>
                <a:spcPts val="8119"/>
              </a:lnSpc>
            </a:pPr>
            <a:r>
              <a:rPr lang="en-US" sz="3999" spc="399">
                <a:solidFill>
                  <a:srgbClr val="000000"/>
                </a:solidFill>
                <a:latin typeface="Lato"/>
                <a:ea typeface="Lato"/>
                <a:cs typeface="Lato"/>
                <a:sym typeface="Lato"/>
              </a:rPr>
              <a:t>  4. MA TRẬN VỚI NUMPY</a:t>
            </a:r>
          </a:p>
          <a:p>
            <a:pPr algn="l">
              <a:lnSpc>
                <a:spcPts val="8119"/>
              </a:lnSpc>
            </a:pPr>
            <a:endParaRPr lang="en-US" sz="3999" spc="399">
              <a:solidFill>
                <a:srgbClr val="000000"/>
              </a:solidFill>
              <a:latin typeface="Lato"/>
              <a:ea typeface="Lato"/>
              <a:cs typeface="Lato"/>
              <a:sym typeface="Lato"/>
            </a:endParaRPr>
          </a:p>
        </p:txBody>
      </p:sp>
      <p:grpSp>
        <p:nvGrpSpPr>
          <p:cNvPr id="3" name="Group 3"/>
          <p:cNvGrpSpPr/>
          <p:nvPr/>
        </p:nvGrpSpPr>
        <p:grpSpPr>
          <a:xfrm>
            <a:off x="0" y="0"/>
            <a:ext cx="18288000" cy="2242244"/>
            <a:chOff x="0" y="0"/>
            <a:chExt cx="6671512" cy="817977"/>
          </a:xfrm>
        </p:grpSpPr>
        <p:sp>
          <p:nvSpPr>
            <p:cNvPr id="4" name="Freeform 4"/>
            <p:cNvSpPr/>
            <p:nvPr/>
          </p:nvSpPr>
          <p:spPr>
            <a:xfrm>
              <a:off x="0" y="0"/>
              <a:ext cx="6671512" cy="817977"/>
            </a:xfrm>
            <a:custGeom>
              <a:avLst/>
              <a:gdLst/>
              <a:ahLst/>
              <a:cxnLst/>
              <a:rect l="l" t="t" r="r" b="b"/>
              <a:pathLst>
                <a:path w="6671512" h="817977">
                  <a:moveTo>
                    <a:pt x="0" y="0"/>
                  </a:moveTo>
                  <a:lnTo>
                    <a:pt x="6671512" y="0"/>
                  </a:lnTo>
                  <a:lnTo>
                    <a:pt x="6671512" y="817977"/>
                  </a:lnTo>
                  <a:lnTo>
                    <a:pt x="0" y="817977"/>
                  </a:lnTo>
                  <a:close/>
                </a:path>
              </a:pathLst>
            </a:custGeom>
            <a:solidFill>
              <a:srgbClr val="5271FF"/>
            </a:solidFill>
          </p:spPr>
        </p:sp>
      </p:grpSp>
      <p:sp>
        <p:nvSpPr>
          <p:cNvPr id="5" name="TextBox 5"/>
          <p:cNvSpPr txBox="1"/>
          <p:nvPr/>
        </p:nvSpPr>
        <p:spPr>
          <a:xfrm>
            <a:off x="247917" y="1047750"/>
            <a:ext cx="4967830" cy="895354"/>
          </a:xfrm>
          <a:prstGeom prst="rect">
            <a:avLst/>
          </a:prstGeom>
        </p:spPr>
        <p:txBody>
          <a:bodyPr lIns="0" tIns="0" rIns="0" bIns="0" rtlCol="0" anchor="t">
            <a:spAutoFit/>
          </a:bodyPr>
          <a:lstStyle/>
          <a:p>
            <a:pPr algn="ctr">
              <a:lnSpc>
                <a:spcPts val="6300"/>
              </a:lnSpc>
            </a:pPr>
            <a:r>
              <a:rPr lang="en-US" sz="6000" b="1" spc="300">
                <a:solidFill>
                  <a:srgbClr val="FFFFFF"/>
                </a:solidFill>
                <a:latin typeface="Poppins Heavy"/>
                <a:ea typeface="Poppins Heavy"/>
                <a:cs typeface="Poppins Heavy"/>
                <a:sym typeface="Poppins Heavy"/>
              </a:rPr>
              <a:t>CONTENT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2B4A9D"/>
            </a:solidFill>
          </p:spPr>
        </p:sp>
      </p:grpSp>
      <p:grpSp>
        <p:nvGrpSpPr>
          <p:cNvPr id="4" name="Group 4"/>
          <p:cNvGrpSpPr/>
          <p:nvPr/>
        </p:nvGrpSpPr>
        <p:grpSpPr>
          <a:xfrm rot="-2700000">
            <a:off x="-3283041" y="-3283041"/>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TextBox 16"/>
          <p:cNvSpPr txBox="1"/>
          <p:nvPr/>
        </p:nvSpPr>
        <p:spPr>
          <a:xfrm>
            <a:off x="895350" y="3742663"/>
            <a:ext cx="9233976" cy="2257425"/>
          </a:xfrm>
          <a:prstGeom prst="rect">
            <a:avLst/>
          </a:prstGeom>
        </p:spPr>
        <p:txBody>
          <a:bodyPr lIns="0" tIns="0" rIns="0" bIns="0" rtlCol="0" anchor="t">
            <a:spAutoFit/>
          </a:bodyPr>
          <a:lstStyle/>
          <a:p>
            <a:pPr algn="ctr">
              <a:lnSpc>
                <a:spcPts val="8400"/>
              </a:lnSpc>
            </a:pPr>
            <a:r>
              <a:rPr lang="en-US" sz="8000" b="1" spc="400">
                <a:solidFill>
                  <a:srgbClr val="2B4A9D"/>
                </a:solidFill>
                <a:latin typeface="Poppins Ultra-Bold"/>
                <a:ea typeface="Poppins Ultra-Bold"/>
                <a:cs typeface="Poppins Ultra-Bold"/>
                <a:sym typeface="Poppins Ultra-Bold"/>
              </a:rPr>
              <a:t> MA TRẬN TRONG PYTHON</a:t>
            </a:r>
          </a:p>
        </p:txBody>
      </p:sp>
      <p:sp>
        <p:nvSpPr>
          <p:cNvPr id="17" name="TextBox 17"/>
          <p:cNvSpPr txBox="1"/>
          <p:nvPr/>
        </p:nvSpPr>
        <p:spPr>
          <a:xfrm>
            <a:off x="3997858" y="2523496"/>
            <a:ext cx="2528376" cy="1190592"/>
          </a:xfrm>
          <a:prstGeom prst="rect">
            <a:avLst/>
          </a:prstGeom>
        </p:spPr>
        <p:txBody>
          <a:bodyPr lIns="0" tIns="0" rIns="0" bIns="0" rtlCol="0" anchor="t">
            <a:spAutoFit/>
          </a:bodyPr>
          <a:lstStyle/>
          <a:p>
            <a:pPr algn="ctr">
              <a:lnSpc>
                <a:spcPts val="8400"/>
              </a:lnSpc>
            </a:pPr>
            <a:r>
              <a:rPr lang="en-US" sz="8000" b="1" spc="400">
                <a:solidFill>
                  <a:srgbClr val="FFFFFF"/>
                </a:solidFill>
                <a:latin typeface="Poppins Heavy"/>
                <a:ea typeface="Poppins Heavy"/>
                <a:cs typeface="Poppins Heavy"/>
                <a:sym typeface="Poppins Heavy"/>
              </a:rPr>
              <a:t>1</a:t>
            </a:r>
          </a:p>
        </p:txBody>
      </p:sp>
      <p:grpSp>
        <p:nvGrpSpPr>
          <p:cNvPr id="18" name="Group 18"/>
          <p:cNvGrpSpPr/>
          <p:nvPr/>
        </p:nvGrpSpPr>
        <p:grpSpPr>
          <a:xfrm>
            <a:off x="10129326" y="0"/>
            <a:ext cx="8158674" cy="10287000"/>
            <a:chOff x="0" y="0"/>
            <a:chExt cx="2976306" cy="3752725"/>
          </a:xfrm>
        </p:grpSpPr>
        <p:sp>
          <p:nvSpPr>
            <p:cNvPr id="19" name="Freeform 19"/>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2B4A9D"/>
            </a:solidFill>
          </p:spPr>
        </p:sp>
      </p:grpSp>
      <p:sp>
        <p:nvSpPr>
          <p:cNvPr id="20" name="Freeform 20"/>
          <p:cNvSpPr/>
          <p:nvPr/>
        </p:nvSpPr>
        <p:spPr>
          <a:xfrm>
            <a:off x="11988014" y="3011677"/>
            <a:ext cx="4441299" cy="4263647"/>
          </a:xfrm>
          <a:custGeom>
            <a:avLst/>
            <a:gdLst/>
            <a:ahLst/>
            <a:cxnLst/>
            <a:rect l="l" t="t" r="r" b="b"/>
            <a:pathLst>
              <a:path w="4441299" h="4263647">
                <a:moveTo>
                  <a:pt x="0" y="0"/>
                </a:moveTo>
                <a:lnTo>
                  <a:pt x="4441298" y="0"/>
                </a:lnTo>
                <a:lnTo>
                  <a:pt x="4441298" y="4263646"/>
                </a:lnTo>
                <a:lnTo>
                  <a:pt x="0" y="426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17259300" cy="581025"/>
          </a:xfrm>
          <a:prstGeom prst="rect">
            <a:avLst/>
          </a:prstGeom>
        </p:spPr>
        <p:txBody>
          <a:bodyPr lIns="0" tIns="0" rIns="0" bIns="0" rtlCol="0" anchor="t">
            <a:spAutoFit/>
          </a:bodyPr>
          <a:lstStyle/>
          <a:p>
            <a:pPr algn="l">
              <a:lnSpc>
                <a:spcPts val="4199"/>
              </a:lnSpc>
            </a:pPr>
            <a:r>
              <a:rPr lang="en-US" sz="3999" b="1" spc="199">
                <a:solidFill>
                  <a:srgbClr val="2B4A9D"/>
                </a:solidFill>
                <a:latin typeface="Poppins Bold"/>
                <a:ea typeface="Poppins Bold"/>
                <a:cs typeface="Poppins Bold"/>
                <a:sym typeface="Poppins Bold"/>
              </a:rPr>
              <a:t>1. MA TRẬN TRONG PYTHON</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TextBox 5"/>
          <p:cNvSpPr txBox="1"/>
          <p:nvPr/>
        </p:nvSpPr>
        <p:spPr>
          <a:xfrm>
            <a:off x="1028700" y="2068193"/>
            <a:ext cx="16546006" cy="5605145"/>
          </a:xfrm>
          <a:prstGeom prst="rect">
            <a:avLst/>
          </a:prstGeom>
        </p:spPr>
        <p:txBody>
          <a:bodyPr lIns="0" tIns="0" rIns="0" bIns="0" rtlCol="0" anchor="t">
            <a:spAutoFit/>
          </a:bodyPr>
          <a:lstStyle/>
          <a:p>
            <a:pPr algn="l">
              <a:lnSpc>
                <a:spcPts val="4480"/>
              </a:lnSpc>
            </a:pPr>
            <a:r>
              <a:rPr lang="en-US" sz="3200" spc="320">
                <a:solidFill>
                  <a:srgbClr val="000000"/>
                </a:solidFill>
                <a:latin typeface="Lato"/>
                <a:ea typeface="Lato"/>
                <a:cs typeface="Lato"/>
                <a:sym typeface="Lato"/>
              </a:rPr>
              <a:t>Ma trận là một cấu trúc dữ liệu hai chiều, nơi các phần tử được sắp xếp trong các hàng (rows) và cột (columns). Trong Python, ma trận không phải là kiểu dữ liệu tích hợp sẵn mà được biểu diễn bằng:</a:t>
            </a:r>
          </a:p>
          <a:p>
            <a:pPr algn="l">
              <a:lnSpc>
                <a:spcPts val="4480"/>
              </a:lnSpc>
            </a:pPr>
            <a:endParaRPr lang="en-US" sz="3200" spc="320">
              <a:solidFill>
                <a:srgbClr val="000000"/>
              </a:solidFill>
              <a:latin typeface="Lato"/>
              <a:ea typeface="Lato"/>
              <a:cs typeface="Lato"/>
              <a:sym typeface="Lato"/>
            </a:endParaRPr>
          </a:p>
          <a:p>
            <a:pPr marL="690881" lvl="1" indent="-345440" algn="l">
              <a:lnSpc>
                <a:spcPts val="4480"/>
              </a:lnSpc>
              <a:buFont typeface="Arial"/>
              <a:buChar char="•"/>
            </a:pPr>
            <a:r>
              <a:rPr lang="en-US" sz="3200" spc="320">
                <a:solidFill>
                  <a:srgbClr val="000000"/>
                </a:solidFill>
                <a:latin typeface="Lato"/>
                <a:ea typeface="Lato"/>
                <a:cs typeface="Lato"/>
                <a:sym typeface="Lato"/>
              </a:rPr>
              <a:t>Danh sách lồng nhau (nested list): Một danh sách trong Python có thể chứa các danh sách con, mỗi danh sách con đại diện cho một hàng của ma trận.</a:t>
            </a:r>
          </a:p>
          <a:p>
            <a:pPr marL="690881" lvl="1" indent="-345440" algn="l">
              <a:lnSpc>
                <a:spcPts val="4480"/>
              </a:lnSpc>
              <a:buFont typeface="Arial"/>
              <a:buChar char="•"/>
            </a:pPr>
            <a:r>
              <a:rPr lang="en-US" sz="3200" spc="320">
                <a:solidFill>
                  <a:srgbClr val="000000"/>
                </a:solidFill>
                <a:latin typeface="Lato"/>
                <a:ea typeface="Lato"/>
                <a:cs typeface="Lato"/>
                <a:sym typeface="Lato"/>
              </a:rPr>
              <a:t>Thư viện NumPy: Một thư viện mạnh mẽ trong Python, cung cấp khả năng làm việc với ma trận hiệu quả hơn, hỗ trợ các phép toán số học và đại số tuyến tính.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2B4A9D"/>
            </a:solidFill>
          </p:spPr>
        </p:sp>
      </p:grpSp>
      <p:grpSp>
        <p:nvGrpSpPr>
          <p:cNvPr id="4" name="Group 4"/>
          <p:cNvGrpSpPr/>
          <p:nvPr/>
        </p:nvGrpSpPr>
        <p:grpSpPr>
          <a:xfrm rot="-2700000">
            <a:off x="-3283041" y="-3283041"/>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TextBox 16"/>
          <p:cNvSpPr txBox="1"/>
          <p:nvPr/>
        </p:nvSpPr>
        <p:spPr>
          <a:xfrm>
            <a:off x="895350" y="3742663"/>
            <a:ext cx="9233976" cy="2257425"/>
          </a:xfrm>
          <a:prstGeom prst="rect">
            <a:avLst/>
          </a:prstGeom>
        </p:spPr>
        <p:txBody>
          <a:bodyPr lIns="0" tIns="0" rIns="0" bIns="0" rtlCol="0" anchor="t">
            <a:spAutoFit/>
          </a:bodyPr>
          <a:lstStyle/>
          <a:p>
            <a:pPr algn="ctr">
              <a:lnSpc>
                <a:spcPts val="8400"/>
              </a:lnSpc>
            </a:pPr>
            <a:r>
              <a:rPr lang="en-US" sz="8000" b="1" spc="400">
                <a:solidFill>
                  <a:srgbClr val="2B4A9D"/>
                </a:solidFill>
                <a:latin typeface="Poppins Ultra-Bold"/>
                <a:ea typeface="Poppins Ultra-Bold"/>
                <a:cs typeface="Poppins Ultra-Bold"/>
                <a:sym typeface="Poppins Ultra-Bold"/>
              </a:rPr>
              <a:t>TẠO MA TRẬN BẰNG PYTHON</a:t>
            </a:r>
          </a:p>
        </p:txBody>
      </p:sp>
      <p:sp>
        <p:nvSpPr>
          <p:cNvPr id="17" name="TextBox 17"/>
          <p:cNvSpPr txBox="1"/>
          <p:nvPr/>
        </p:nvSpPr>
        <p:spPr>
          <a:xfrm>
            <a:off x="3997858" y="2523496"/>
            <a:ext cx="2528376" cy="1190625"/>
          </a:xfrm>
          <a:prstGeom prst="rect">
            <a:avLst/>
          </a:prstGeom>
        </p:spPr>
        <p:txBody>
          <a:bodyPr lIns="0" tIns="0" rIns="0" bIns="0" rtlCol="0" anchor="t">
            <a:spAutoFit/>
          </a:bodyPr>
          <a:lstStyle/>
          <a:p>
            <a:pPr algn="ctr">
              <a:lnSpc>
                <a:spcPts val="8400"/>
              </a:lnSpc>
            </a:pPr>
            <a:r>
              <a:rPr lang="en-US" sz="8000" b="1" spc="400">
                <a:solidFill>
                  <a:srgbClr val="FFFFFF"/>
                </a:solidFill>
                <a:latin typeface="Poppins Heavy"/>
                <a:ea typeface="Poppins Heavy"/>
                <a:cs typeface="Poppins Heavy"/>
                <a:sym typeface="Poppins Heavy"/>
              </a:rPr>
              <a:t>2</a:t>
            </a:r>
          </a:p>
        </p:txBody>
      </p:sp>
      <p:grpSp>
        <p:nvGrpSpPr>
          <p:cNvPr id="18" name="Group 18"/>
          <p:cNvGrpSpPr/>
          <p:nvPr/>
        </p:nvGrpSpPr>
        <p:grpSpPr>
          <a:xfrm>
            <a:off x="10129326" y="0"/>
            <a:ext cx="8158674" cy="10287000"/>
            <a:chOff x="0" y="0"/>
            <a:chExt cx="2976306" cy="3752725"/>
          </a:xfrm>
        </p:grpSpPr>
        <p:sp>
          <p:nvSpPr>
            <p:cNvPr id="19" name="Freeform 19"/>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2B4A9D"/>
            </a:solidFill>
          </p:spPr>
        </p:sp>
      </p:grpSp>
      <p:sp>
        <p:nvSpPr>
          <p:cNvPr id="20" name="Freeform 20"/>
          <p:cNvSpPr/>
          <p:nvPr/>
        </p:nvSpPr>
        <p:spPr>
          <a:xfrm>
            <a:off x="11988014" y="3011677"/>
            <a:ext cx="4441299" cy="4263647"/>
          </a:xfrm>
          <a:custGeom>
            <a:avLst/>
            <a:gdLst/>
            <a:ahLst/>
            <a:cxnLst/>
            <a:rect l="l" t="t" r="r" b="b"/>
            <a:pathLst>
              <a:path w="4441299" h="4263647">
                <a:moveTo>
                  <a:pt x="0" y="0"/>
                </a:moveTo>
                <a:lnTo>
                  <a:pt x="4441298" y="0"/>
                </a:lnTo>
                <a:lnTo>
                  <a:pt x="4441298" y="4263646"/>
                </a:lnTo>
                <a:lnTo>
                  <a:pt x="0" y="426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17259300" cy="581025"/>
          </a:xfrm>
          <a:prstGeom prst="rect">
            <a:avLst/>
          </a:prstGeom>
        </p:spPr>
        <p:txBody>
          <a:bodyPr lIns="0" tIns="0" rIns="0" bIns="0" rtlCol="0" anchor="t">
            <a:spAutoFit/>
          </a:bodyPr>
          <a:lstStyle/>
          <a:p>
            <a:pPr algn="l">
              <a:lnSpc>
                <a:spcPts val="4199"/>
              </a:lnSpc>
            </a:pPr>
            <a:r>
              <a:rPr lang="en-US" sz="3999" b="1" spc="199">
                <a:solidFill>
                  <a:srgbClr val="2B4A9D"/>
                </a:solidFill>
                <a:latin typeface="Poppins Bold"/>
                <a:ea typeface="Poppins Bold"/>
                <a:cs typeface="Poppins Bold"/>
                <a:sym typeface="Poppins Bold"/>
              </a:rPr>
              <a:t>2. TẠO MA TRẬN BẰNG PYTHON</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TextBox 5"/>
          <p:cNvSpPr txBox="1"/>
          <p:nvPr/>
        </p:nvSpPr>
        <p:spPr>
          <a:xfrm>
            <a:off x="816673" y="2110922"/>
            <a:ext cx="16546006" cy="5043170"/>
          </a:xfrm>
          <a:prstGeom prst="rect">
            <a:avLst/>
          </a:prstGeom>
        </p:spPr>
        <p:txBody>
          <a:bodyPr lIns="0" tIns="0" rIns="0" bIns="0" rtlCol="0" anchor="t">
            <a:spAutoFit/>
          </a:bodyPr>
          <a:lstStyle/>
          <a:p>
            <a:pPr algn="l">
              <a:lnSpc>
                <a:spcPts val="4480"/>
              </a:lnSpc>
            </a:pPr>
            <a:r>
              <a:rPr lang="en-US" sz="3200" spc="320">
                <a:solidFill>
                  <a:srgbClr val="000000"/>
                </a:solidFill>
                <a:latin typeface="Lato"/>
                <a:ea typeface="Lato"/>
                <a:cs typeface="Lato"/>
                <a:sym typeface="Lato"/>
              </a:rPr>
              <a:t>PHƯƠNG PHÁP 1: SỬ DỤNG DANH SÁCH LỒNG NHAU</a:t>
            </a:r>
          </a:p>
          <a:p>
            <a:pPr algn="l">
              <a:lnSpc>
                <a:spcPts val="4480"/>
              </a:lnSpc>
            </a:pPr>
            <a:endParaRPr lang="en-US" sz="3200" spc="320">
              <a:solidFill>
                <a:srgbClr val="000000"/>
              </a:solidFill>
              <a:latin typeface="Lato"/>
              <a:ea typeface="Lato"/>
              <a:cs typeface="Lato"/>
              <a:sym typeface="Lato"/>
            </a:endParaRPr>
          </a:p>
          <a:p>
            <a:pPr marL="690881" lvl="1" indent="-345440" algn="l">
              <a:lnSpc>
                <a:spcPts val="4480"/>
              </a:lnSpc>
              <a:buFont typeface="Arial"/>
              <a:buChar char="•"/>
            </a:pPr>
            <a:r>
              <a:rPr lang="en-US" sz="3200" spc="320">
                <a:solidFill>
                  <a:srgbClr val="000000"/>
                </a:solidFill>
                <a:latin typeface="Lato"/>
                <a:ea typeface="Lato"/>
                <a:cs typeface="Lato"/>
                <a:sym typeface="Lato"/>
              </a:rPr>
              <a:t>Ma trận có thể được tạo bằng cách sử dụng danh sách lồng nhau trong Python. Mỗi phần tử của danh sách chính là một danh sách con, tượng trưng cho một hàng của ma trận. Cách này đơn giản nhưng không tối ưu cho các phép toán phức tạp.</a:t>
            </a:r>
          </a:p>
          <a:p>
            <a:pPr algn="l">
              <a:lnSpc>
                <a:spcPts val="4480"/>
              </a:lnSpc>
            </a:pPr>
            <a:r>
              <a:rPr lang="en-US" sz="3200" spc="320">
                <a:solidFill>
                  <a:srgbClr val="000000"/>
                </a:solidFill>
                <a:latin typeface="Lato"/>
                <a:ea typeface="Lato"/>
                <a:cs typeface="Lato"/>
                <a:sym typeface="Lato"/>
              </a:rPr>
              <a:t>           </a:t>
            </a:r>
          </a:p>
          <a:p>
            <a:pPr algn="l">
              <a:lnSpc>
                <a:spcPts val="4480"/>
              </a:lnSpc>
            </a:pPr>
            <a:r>
              <a:rPr lang="en-US" sz="3200" spc="320">
                <a:solidFill>
                  <a:srgbClr val="000000"/>
                </a:solidFill>
                <a:latin typeface="Lato"/>
                <a:ea typeface="Lato"/>
                <a:cs typeface="Lato"/>
                <a:sym typeface="Lato"/>
              </a:rPr>
              <a:t>            </a:t>
            </a:r>
          </a:p>
          <a:p>
            <a:pPr algn="l">
              <a:lnSpc>
                <a:spcPts val="4480"/>
              </a:lnSpc>
            </a:pPr>
            <a:endParaRPr lang="en-US" sz="3200" spc="320">
              <a:solidFill>
                <a:srgbClr val="000000"/>
              </a:solidFill>
              <a:latin typeface="Lato"/>
              <a:ea typeface="Lato"/>
              <a:cs typeface="Lato"/>
              <a:sym typeface="Lato"/>
            </a:endParaRPr>
          </a:p>
        </p:txBody>
      </p:sp>
      <p:sp>
        <p:nvSpPr>
          <p:cNvPr id="6" name="Freeform 6"/>
          <p:cNvSpPr/>
          <p:nvPr/>
        </p:nvSpPr>
        <p:spPr>
          <a:xfrm>
            <a:off x="3439047" y="6426482"/>
            <a:ext cx="11301259" cy="2831818"/>
          </a:xfrm>
          <a:custGeom>
            <a:avLst/>
            <a:gdLst/>
            <a:ahLst/>
            <a:cxnLst/>
            <a:rect l="l" t="t" r="r" b="b"/>
            <a:pathLst>
              <a:path w="11301259" h="2831818">
                <a:moveTo>
                  <a:pt x="0" y="0"/>
                </a:moveTo>
                <a:lnTo>
                  <a:pt x="11301259" y="0"/>
                </a:lnTo>
                <a:lnTo>
                  <a:pt x="11301259" y="2831818"/>
                </a:lnTo>
                <a:lnTo>
                  <a:pt x="0" y="2831818"/>
                </a:lnTo>
                <a:lnTo>
                  <a:pt x="0" y="0"/>
                </a:lnTo>
                <a:close/>
              </a:path>
            </a:pathLst>
          </a:custGeom>
          <a:blipFill>
            <a:blip r:embed="rId2"/>
            <a:stretch>
              <a:fillRect b="-124483"/>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17259300" cy="581025"/>
          </a:xfrm>
          <a:prstGeom prst="rect">
            <a:avLst/>
          </a:prstGeom>
        </p:spPr>
        <p:txBody>
          <a:bodyPr lIns="0" tIns="0" rIns="0" bIns="0" rtlCol="0" anchor="t">
            <a:spAutoFit/>
          </a:bodyPr>
          <a:lstStyle/>
          <a:p>
            <a:pPr algn="l">
              <a:lnSpc>
                <a:spcPts val="4199"/>
              </a:lnSpc>
            </a:pPr>
            <a:r>
              <a:rPr lang="en-US" sz="3999" b="1" spc="199">
                <a:solidFill>
                  <a:srgbClr val="2B4A9D"/>
                </a:solidFill>
                <a:latin typeface="Poppins Bold"/>
                <a:ea typeface="Poppins Bold"/>
                <a:cs typeface="Poppins Bold"/>
                <a:sym typeface="Poppins Bold"/>
              </a:rPr>
              <a:t>2. TẠO MA TRẬN BẰNG PYTHON</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TextBox 5"/>
          <p:cNvSpPr txBox="1"/>
          <p:nvPr/>
        </p:nvSpPr>
        <p:spPr>
          <a:xfrm>
            <a:off x="816673" y="2110922"/>
            <a:ext cx="16546006" cy="4481195"/>
          </a:xfrm>
          <a:prstGeom prst="rect">
            <a:avLst/>
          </a:prstGeom>
        </p:spPr>
        <p:txBody>
          <a:bodyPr lIns="0" tIns="0" rIns="0" bIns="0" rtlCol="0" anchor="t">
            <a:spAutoFit/>
          </a:bodyPr>
          <a:lstStyle/>
          <a:p>
            <a:pPr algn="l">
              <a:lnSpc>
                <a:spcPts val="4480"/>
              </a:lnSpc>
            </a:pPr>
            <a:r>
              <a:rPr lang="en-US" sz="3200" spc="320">
                <a:solidFill>
                  <a:srgbClr val="000000"/>
                </a:solidFill>
                <a:latin typeface="Lato"/>
                <a:ea typeface="Lato"/>
                <a:cs typeface="Lato"/>
                <a:sym typeface="Lato"/>
              </a:rPr>
              <a:t>PHƯƠNG PHÁP 2: NHẬP TỪ NGƯỜI DÙNG</a:t>
            </a:r>
          </a:p>
          <a:p>
            <a:pPr algn="l">
              <a:lnSpc>
                <a:spcPts val="4480"/>
              </a:lnSpc>
            </a:pPr>
            <a:endParaRPr lang="en-US" sz="3200" spc="320">
              <a:solidFill>
                <a:srgbClr val="000000"/>
              </a:solidFill>
              <a:latin typeface="Lato"/>
              <a:ea typeface="Lato"/>
              <a:cs typeface="Lato"/>
              <a:sym typeface="Lato"/>
            </a:endParaRPr>
          </a:p>
          <a:p>
            <a:pPr marL="690881" lvl="1" indent="-345440" algn="l">
              <a:lnSpc>
                <a:spcPts val="4480"/>
              </a:lnSpc>
              <a:buFont typeface="Arial"/>
              <a:buChar char="•"/>
            </a:pPr>
            <a:r>
              <a:rPr lang="en-US" sz="3200" spc="320">
                <a:solidFill>
                  <a:srgbClr val="000000"/>
                </a:solidFill>
                <a:latin typeface="Lato"/>
                <a:ea typeface="Lato"/>
                <a:cs typeface="Lato"/>
                <a:sym typeface="Lato"/>
              </a:rPr>
              <a:t>Ma trận có thể được tạo động bằng cách nhập dữ liệu từ người dùng. Kỹ thuật này thường dùng để xử lý ma trận có kích thước và giá trị không cố định, cho phép người dùng tùy chỉnh đầu vào theo ý muốn.</a:t>
            </a:r>
          </a:p>
          <a:p>
            <a:pPr algn="l">
              <a:lnSpc>
                <a:spcPts val="4480"/>
              </a:lnSpc>
            </a:pPr>
            <a:r>
              <a:rPr lang="en-US" sz="3200" spc="320">
                <a:solidFill>
                  <a:srgbClr val="000000"/>
                </a:solidFill>
                <a:latin typeface="Lato"/>
                <a:ea typeface="Lato"/>
                <a:cs typeface="Lato"/>
                <a:sym typeface="Lato"/>
              </a:rPr>
              <a:t>           </a:t>
            </a:r>
          </a:p>
          <a:p>
            <a:pPr algn="l">
              <a:lnSpc>
                <a:spcPts val="4480"/>
              </a:lnSpc>
            </a:pPr>
            <a:r>
              <a:rPr lang="en-US" sz="3200" spc="320">
                <a:solidFill>
                  <a:srgbClr val="000000"/>
                </a:solidFill>
                <a:latin typeface="Lato"/>
                <a:ea typeface="Lato"/>
                <a:cs typeface="Lato"/>
                <a:sym typeface="Lato"/>
              </a:rPr>
              <a:t>            </a:t>
            </a:r>
          </a:p>
          <a:p>
            <a:pPr algn="l">
              <a:lnSpc>
                <a:spcPts val="4480"/>
              </a:lnSpc>
            </a:pPr>
            <a:endParaRPr lang="en-US" sz="3200" spc="320">
              <a:solidFill>
                <a:srgbClr val="000000"/>
              </a:solidFill>
              <a:latin typeface="Lato"/>
              <a:ea typeface="Lato"/>
              <a:cs typeface="Lato"/>
              <a:sym typeface="Lato"/>
            </a:endParaRPr>
          </a:p>
        </p:txBody>
      </p:sp>
      <p:sp>
        <p:nvSpPr>
          <p:cNvPr id="6" name="Freeform 6"/>
          <p:cNvSpPr/>
          <p:nvPr/>
        </p:nvSpPr>
        <p:spPr>
          <a:xfrm>
            <a:off x="4390679" y="5143500"/>
            <a:ext cx="9799058" cy="4215245"/>
          </a:xfrm>
          <a:custGeom>
            <a:avLst/>
            <a:gdLst/>
            <a:ahLst/>
            <a:cxnLst/>
            <a:rect l="l" t="t" r="r" b="b"/>
            <a:pathLst>
              <a:path w="9799058" h="4215245">
                <a:moveTo>
                  <a:pt x="0" y="0"/>
                </a:moveTo>
                <a:lnTo>
                  <a:pt x="9799058" y="0"/>
                </a:lnTo>
                <a:lnTo>
                  <a:pt x="9799058" y="4215245"/>
                </a:lnTo>
                <a:lnTo>
                  <a:pt x="0" y="4215245"/>
                </a:lnTo>
                <a:lnTo>
                  <a:pt x="0" y="0"/>
                </a:lnTo>
                <a:close/>
              </a:path>
            </a:pathLst>
          </a:custGeom>
          <a:blipFill>
            <a:blip r:embed="rId2"/>
            <a:stretch>
              <a:fillRect b="-30762"/>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834" y="2425592"/>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2B4A9D"/>
            </a:solidFill>
          </p:spPr>
        </p:sp>
      </p:grpSp>
      <p:grpSp>
        <p:nvGrpSpPr>
          <p:cNvPr id="4" name="Group 4"/>
          <p:cNvGrpSpPr/>
          <p:nvPr/>
        </p:nvGrpSpPr>
        <p:grpSpPr>
          <a:xfrm rot="-2700000">
            <a:off x="-3283041" y="-3283041"/>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6" name="Group 6"/>
          <p:cNvGrpSpPr/>
          <p:nvPr/>
        </p:nvGrpSpPr>
        <p:grpSpPr>
          <a:xfrm rot="2700000">
            <a:off x="-2926440" y="-292644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3283041" y="7003959"/>
            <a:ext cx="6566081" cy="656608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0" name="Group 10"/>
          <p:cNvGrpSpPr/>
          <p:nvPr/>
        </p:nvGrpSpPr>
        <p:grpSpPr>
          <a:xfrm rot="2700000">
            <a:off x="-2926440" y="7360560"/>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2700000">
            <a:off x="-3283041" y="8117325"/>
            <a:ext cx="6566081" cy="656608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14" name="Group 14"/>
          <p:cNvGrpSpPr/>
          <p:nvPr/>
        </p:nvGrpSpPr>
        <p:grpSpPr>
          <a:xfrm rot="2700000">
            <a:off x="-2926440" y="8473925"/>
            <a:ext cx="5852880" cy="58528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TextBox 16"/>
          <p:cNvSpPr txBox="1"/>
          <p:nvPr/>
        </p:nvSpPr>
        <p:spPr>
          <a:xfrm>
            <a:off x="895350" y="3742663"/>
            <a:ext cx="9233976" cy="2257425"/>
          </a:xfrm>
          <a:prstGeom prst="rect">
            <a:avLst/>
          </a:prstGeom>
        </p:spPr>
        <p:txBody>
          <a:bodyPr lIns="0" tIns="0" rIns="0" bIns="0" rtlCol="0" anchor="t">
            <a:spAutoFit/>
          </a:bodyPr>
          <a:lstStyle/>
          <a:p>
            <a:pPr algn="ctr">
              <a:lnSpc>
                <a:spcPts val="8400"/>
              </a:lnSpc>
            </a:pPr>
            <a:r>
              <a:rPr lang="en-US" sz="8000" b="1" spc="400">
                <a:solidFill>
                  <a:srgbClr val="2B4A9D"/>
                </a:solidFill>
                <a:latin typeface="Poppins Ultra-Bold"/>
                <a:ea typeface="Poppins Ultra-Bold"/>
                <a:cs typeface="Poppins Ultra-Bold"/>
                <a:sym typeface="Poppins Ultra-Bold"/>
              </a:rPr>
              <a:t>PHÉP TOÁN MA TRẬN</a:t>
            </a:r>
          </a:p>
        </p:txBody>
      </p:sp>
      <p:sp>
        <p:nvSpPr>
          <p:cNvPr id="17" name="TextBox 17"/>
          <p:cNvSpPr txBox="1"/>
          <p:nvPr/>
        </p:nvSpPr>
        <p:spPr>
          <a:xfrm>
            <a:off x="3997858" y="2523496"/>
            <a:ext cx="2528376" cy="1190625"/>
          </a:xfrm>
          <a:prstGeom prst="rect">
            <a:avLst/>
          </a:prstGeom>
        </p:spPr>
        <p:txBody>
          <a:bodyPr lIns="0" tIns="0" rIns="0" bIns="0" rtlCol="0" anchor="t">
            <a:spAutoFit/>
          </a:bodyPr>
          <a:lstStyle/>
          <a:p>
            <a:pPr algn="ctr">
              <a:lnSpc>
                <a:spcPts val="8400"/>
              </a:lnSpc>
            </a:pPr>
            <a:r>
              <a:rPr lang="en-US" sz="8000" b="1" spc="400">
                <a:solidFill>
                  <a:srgbClr val="FFFFFF"/>
                </a:solidFill>
                <a:latin typeface="Poppins Heavy"/>
                <a:ea typeface="Poppins Heavy"/>
                <a:cs typeface="Poppins Heavy"/>
                <a:sym typeface="Poppins Heavy"/>
              </a:rPr>
              <a:t>3</a:t>
            </a:r>
          </a:p>
        </p:txBody>
      </p:sp>
      <p:grpSp>
        <p:nvGrpSpPr>
          <p:cNvPr id="18" name="Group 18"/>
          <p:cNvGrpSpPr/>
          <p:nvPr/>
        </p:nvGrpSpPr>
        <p:grpSpPr>
          <a:xfrm>
            <a:off x="10129326" y="0"/>
            <a:ext cx="8158674" cy="10287000"/>
            <a:chOff x="0" y="0"/>
            <a:chExt cx="2976306" cy="3752725"/>
          </a:xfrm>
        </p:grpSpPr>
        <p:sp>
          <p:nvSpPr>
            <p:cNvPr id="19" name="Freeform 19"/>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2B4A9D"/>
            </a:solidFill>
          </p:spPr>
        </p:sp>
      </p:grpSp>
      <p:sp>
        <p:nvSpPr>
          <p:cNvPr id="20" name="Freeform 20"/>
          <p:cNvSpPr/>
          <p:nvPr/>
        </p:nvSpPr>
        <p:spPr>
          <a:xfrm>
            <a:off x="11988014" y="3011677"/>
            <a:ext cx="4441299" cy="4263647"/>
          </a:xfrm>
          <a:custGeom>
            <a:avLst/>
            <a:gdLst/>
            <a:ahLst/>
            <a:cxnLst/>
            <a:rect l="l" t="t" r="r" b="b"/>
            <a:pathLst>
              <a:path w="4441299" h="4263647">
                <a:moveTo>
                  <a:pt x="0" y="0"/>
                </a:moveTo>
                <a:lnTo>
                  <a:pt x="4441298" y="0"/>
                </a:lnTo>
                <a:lnTo>
                  <a:pt x="4441298" y="4263646"/>
                </a:lnTo>
                <a:lnTo>
                  <a:pt x="0" y="426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17259300" cy="581025"/>
          </a:xfrm>
          <a:prstGeom prst="rect">
            <a:avLst/>
          </a:prstGeom>
        </p:spPr>
        <p:txBody>
          <a:bodyPr lIns="0" tIns="0" rIns="0" bIns="0" rtlCol="0" anchor="t">
            <a:spAutoFit/>
          </a:bodyPr>
          <a:lstStyle/>
          <a:p>
            <a:pPr algn="l">
              <a:lnSpc>
                <a:spcPts val="4199"/>
              </a:lnSpc>
            </a:pPr>
            <a:r>
              <a:rPr lang="en-US" sz="3999" b="1" spc="199">
                <a:solidFill>
                  <a:srgbClr val="2B4A9D"/>
                </a:solidFill>
                <a:latin typeface="Poppins Bold"/>
                <a:ea typeface="Poppins Bold"/>
                <a:cs typeface="Poppins Bold"/>
                <a:sym typeface="Poppins Bold"/>
              </a:rPr>
              <a:t>3. PHÉP TOÁN MA TRẬN</a:t>
            </a:r>
          </a:p>
        </p:txBody>
      </p:sp>
      <p:grpSp>
        <p:nvGrpSpPr>
          <p:cNvPr id="3" name="Group 3"/>
          <p:cNvGrpSpPr/>
          <p:nvPr/>
        </p:nvGrpSpPr>
        <p:grpSpPr>
          <a:xfrm rot="5400000">
            <a:off x="-1309" y="1309"/>
            <a:ext cx="1635964" cy="163334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5" name="TextBox 5"/>
          <p:cNvSpPr txBox="1"/>
          <p:nvPr/>
        </p:nvSpPr>
        <p:spPr>
          <a:xfrm>
            <a:off x="816673" y="2110922"/>
            <a:ext cx="16546006" cy="7853045"/>
          </a:xfrm>
          <a:prstGeom prst="rect">
            <a:avLst/>
          </a:prstGeom>
        </p:spPr>
        <p:txBody>
          <a:bodyPr lIns="0" tIns="0" rIns="0" bIns="0" rtlCol="0" anchor="t">
            <a:spAutoFit/>
          </a:bodyPr>
          <a:lstStyle/>
          <a:p>
            <a:pPr algn="l">
              <a:lnSpc>
                <a:spcPts val="4480"/>
              </a:lnSpc>
            </a:pPr>
            <a:r>
              <a:rPr lang="en-US" sz="3200" spc="320">
                <a:solidFill>
                  <a:srgbClr val="000000"/>
                </a:solidFill>
                <a:latin typeface="Lato"/>
                <a:ea typeface="Lato"/>
                <a:cs typeface="Lato"/>
                <a:sym typeface="Lato"/>
              </a:rPr>
              <a:t>PHÉP CỘNG/TRỪ MA TRẬN</a:t>
            </a:r>
          </a:p>
          <a:p>
            <a:pPr algn="l">
              <a:lnSpc>
                <a:spcPts val="4480"/>
              </a:lnSpc>
            </a:pPr>
            <a:endParaRPr lang="en-US" sz="3200" spc="320">
              <a:solidFill>
                <a:srgbClr val="000000"/>
              </a:solidFill>
              <a:latin typeface="Lato"/>
              <a:ea typeface="Lato"/>
              <a:cs typeface="Lato"/>
              <a:sym typeface="Lato"/>
            </a:endParaRPr>
          </a:p>
          <a:p>
            <a:pPr marL="690881" lvl="1" indent="-345440" algn="l">
              <a:lnSpc>
                <a:spcPts val="4480"/>
              </a:lnSpc>
              <a:buFont typeface="Arial"/>
              <a:buChar char="•"/>
            </a:pPr>
            <a:r>
              <a:rPr lang="en-US" sz="3200" spc="320">
                <a:solidFill>
                  <a:srgbClr val="000000"/>
                </a:solidFill>
                <a:latin typeface="Lato"/>
                <a:ea typeface="Lato"/>
                <a:cs typeface="Lato"/>
                <a:sym typeface="Lato"/>
              </a:rPr>
              <a:t>Ma trận có thể được tạo động bằng cách nhập dữ liệu từ người dùng. Kỹ thuật này thường dùng để xử lý ma trận có kích thước và giá trị không cố định, cho phép người dùng tùy chỉnh đầu vào theo ý muốn.</a:t>
            </a:r>
          </a:p>
          <a:p>
            <a:pPr algn="l">
              <a:lnSpc>
                <a:spcPts val="4480"/>
              </a:lnSpc>
            </a:pPr>
            <a:endParaRPr lang="en-US" sz="3200" spc="320">
              <a:solidFill>
                <a:srgbClr val="000000"/>
              </a:solidFill>
              <a:latin typeface="Lato"/>
              <a:ea typeface="Lato"/>
              <a:cs typeface="Lato"/>
              <a:sym typeface="Lato"/>
            </a:endParaRPr>
          </a:p>
          <a:p>
            <a:pPr algn="l">
              <a:lnSpc>
                <a:spcPts val="4480"/>
              </a:lnSpc>
            </a:pPr>
            <a:r>
              <a:rPr lang="en-US" sz="3200" spc="320">
                <a:solidFill>
                  <a:srgbClr val="000000"/>
                </a:solidFill>
                <a:latin typeface="Lato"/>
                <a:ea typeface="Lato"/>
                <a:cs typeface="Lato"/>
                <a:sym typeface="Lato"/>
              </a:rPr>
              <a:t>PHÉP NHÂN MA TRẬN</a:t>
            </a:r>
          </a:p>
          <a:p>
            <a:pPr algn="l">
              <a:lnSpc>
                <a:spcPts val="4480"/>
              </a:lnSpc>
            </a:pPr>
            <a:endParaRPr lang="en-US" sz="3200" spc="320">
              <a:solidFill>
                <a:srgbClr val="000000"/>
              </a:solidFill>
              <a:latin typeface="Lato"/>
              <a:ea typeface="Lato"/>
              <a:cs typeface="Lato"/>
              <a:sym typeface="Lato"/>
            </a:endParaRPr>
          </a:p>
          <a:p>
            <a:pPr marL="690881" lvl="1" indent="-345440" algn="l">
              <a:lnSpc>
                <a:spcPts val="4480"/>
              </a:lnSpc>
              <a:buFont typeface="Arial"/>
              <a:buChar char="•"/>
            </a:pPr>
            <a:r>
              <a:rPr lang="en-US" sz="3200" spc="320">
                <a:solidFill>
                  <a:srgbClr val="000000"/>
                </a:solidFill>
                <a:latin typeface="Lato"/>
                <a:ea typeface="Lato"/>
                <a:cs typeface="Lato"/>
                <a:sym typeface="Lato"/>
              </a:rPr>
              <a:t>Nhân hai ma trận là một phép toán quan trọng trong đại số tuyến tính. Kích thước của hai ma trận phải tương thích: số cột của ma trận thứ nhất bằng số hàng của ma trận thứ hai. NumPy sử dụng hàm np.dot() để thực hiện phép toán này.</a:t>
            </a:r>
          </a:p>
          <a:p>
            <a:pPr algn="l">
              <a:lnSpc>
                <a:spcPts val="4480"/>
              </a:lnSpc>
            </a:pPr>
            <a:r>
              <a:rPr lang="en-US" sz="3200" spc="320">
                <a:solidFill>
                  <a:srgbClr val="000000"/>
                </a:solidFill>
                <a:latin typeface="Lato"/>
                <a:ea typeface="Lato"/>
                <a:cs typeface="Lato"/>
                <a:sym typeface="Lato"/>
              </a:rPr>
              <a:t>            </a:t>
            </a:r>
          </a:p>
          <a:p>
            <a:pPr algn="l">
              <a:lnSpc>
                <a:spcPts val="4480"/>
              </a:lnSpc>
            </a:pPr>
            <a:endParaRPr lang="en-US" sz="3200" spc="32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576</Words>
  <Application>Microsoft Macintosh PowerPoint</Application>
  <PresentationFormat>Custom</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Poppins Heavy</vt:lpstr>
      <vt:lpstr>Calibri</vt:lpstr>
      <vt:lpstr>Poppins Ultra-Bold</vt:lpstr>
      <vt:lpstr>Lato</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Bản sao của Simple Illustrative Design Inspiration for Social Media</dc:title>
  <cp:lastModifiedBy>Phúc Trần</cp:lastModifiedBy>
  <cp:revision>3</cp:revision>
  <dcterms:created xsi:type="dcterms:W3CDTF">2006-08-16T00:00:00Z</dcterms:created>
  <dcterms:modified xsi:type="dcterms:W3CDTF">2024-11-25T19:23:04Z</dcterms:modified>
  <dc:identifier>DAGWiG4UXsc</dc:identifier>
</cp:coreProperties>
</file>