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8288000" cy="10287000"/>
  <p:notesSz cx="6858000" cy="9144000"/>
  <p:embeddedFontLst>
    <p:embeddedFont>
      <p:font typeface="Cabin" pitchFamily="2" charset="77"/>
      <p:regular r:id="rId36"/>
    </p:embeddedFont>
    <p:embeddedFont>
      <p:font typeface="Cabin Bold" pitchFamily="2" charset="77"/>
      <p:regular r:id="rId37"/>
      <p:bold r:id="rId38"/>
    </p:embeddedFont>
    <p:embeddedFont>
      <p:font typeface="Muli" pitchFamily="2" charset="77"/>
      <p:regular r:id="rId39"/>
    </p:embeddedFont>
    <p:embeddedFont>
      <p:font typeface="Muli Bold" pitchFamily="2" charset="77"/>
      <p:regular r:id="rId40"/>
      <p:bold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1" autoAdjust="0"/>
    <p:restoredTop sz="94598" autoAdjust="0"/>
  </p:normalViewPr>
  <p:slideViewPr>
    <p:cSldViewPr>
      <p:cViewPr varScale="1">
        <p:scale>
          <a:sx n="92" d="100"/>
          <a:sy n="92" d="100"/>
        </p:scale>
        <p:origin x="13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1315441"/>
            <a:ext cx="9009410" cy="7701883"/>
            <a:chOff x="0" y="0"/>
            <a:chExt cx="3286657" cy="2809668"/>
          </a:xfrm>
        </p:grpSpPr>
        <p:sp>
          <p:nvSpPr>
            <p:cNvPr id="4" name="Freeform 4"/>
            <p:cNvSpPr/>
            <p:nvPr/>
          </p:nvSpPr>
          <p:spPr>
            <a:xfrm>
              <a:off x="0" y="0"/>
              <a:ext cx="3286657" cy="2809668"/>
            </a:xfrm>
            <a:custGeom>
              <a:avLst/>
              <a:gdLst/>
              <a:ahLst/>
              <a:cxnLst/>
              <a:rect l="l" t="t" r="r" b="b"/>
              <a:pathLst>
                <a:path w="3286657" h="2809668">
                  <a:moveTo>
                    <a:pt x="0" y="0"/>
                  </a:moveTo>
                  <a:lnTo>
                    <a:pt x="3286657" y="0"/>
                  </a:lnTo>
                  <a:lnTo>
                    <a:pt x="3286657" y="2809668"/>
                  </a:lnTo>
                  <a:lnTo>
                    <a:pt x="0" y="2809668"/>
                  </a:lnTo>
                  <a:close/>
                </a:path>
              </a:pathLst>
            </a:custGeom>
            <a:solidFill>
              <a:srgbClr val="FFFFFF"/>
            </a:solidFill>
          </p:spPr>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sp>
        <p:nvSpPr>
          <p:cNvPr id="9" name="Freeform 9"/>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3" name="Group 13"/>
          <p:cNvGrpSpPr/>
          <p:nvPr/>
        </p:nvGrpSpPr>
        <p:grpSpPr>
          <a:xfrm>
            <a:off x="1437079" y="2553767"/>
            <a:ext cx="7946241" cy="3695894"/>
            <a:chOff x="0" y="0"/>
            <a:chExt cx="10594989" cy="4927859"/>
          </a:xfrm>
        </p:grpSpPr>
        <p:sp>
          <p:nvSpPr>
            <p:cNvPr id="14" name="TextBox 14"/>
            <p:cNvSpPr txBox="1"/>
            <p:nvPr/>
          </p:nvSpPr>
          <p:spPr>
            <a:xfrm>
              <a:off x="0" y="0"/>
              <a:ext cx="10594989" cy="2298700"/>
            </a:xfrm>
            <a:prstGeom prst="rect">
              <a:avLst/>
            </a:prstGeom>
          </p:spPr>
          <p:txBody>
            <a:bodyPr lIns="0" tIns="0" rIns="0" bIns="0" rtlCol="0" anchor="t">
              <a:spAutoFit/>
            </a:bodyPr>
            <a:lstStyle/>
            <a:p>
              <a:pPr algn="l">
                <a:lnSpc>
                  <a:spcPts val="13589"/>
                </a:lnSpc>
              </a:pPr>
              <a:r>
                <a:rPr lang="en-US" sz="11324" b="1" spc="-169">
                  <a:solidFill>
                    <a:srgbClr val="003EA8"/>
                  </a:solidFill>
                  <a:latin typeface="Muli Bold"/>
                  <a:ea typeface="Muli Bold"/>
                  <a:cs typeface="Muli Bold"/>
                  <a:sym typeface="Muli Bold"/>
                </a:rPr>
                <a:t>DJANGO</a:t>
              </a:r>
            </a:p>
          </p:txBody>
        </p:sp>
        <p:sp>
          <p:nvSpPr>
            <p:cNvPr id="15" name="TextBox 15"/>
            <p:cNvSpPr txBox="1"/>
            <p:nvPr/>
          </p:nvSpPr>
          <p:spPr>
            <a:xfrm>
              <a:off x="0" y="2654559"/>
              <a:ext cx="10594989" cy="2273300"/>
            </a:xfrm>
            <a:prstGeom prst="rect">
              <a:avLst/>
            </a:prstGeom>
          </p:spPr>
          <p:txBody>
            <a:bodyPr lIns="0" tIns="0" rIns="0" bIns="0" rtlCol="0" anchor="t">
              <a:spAutoFit/>
            </a:bodyPr>
            <a:lstStyle/>
            <a:p>
              <a:pPr algn="just">
                <a:lnSpc>
                  <a:spcPts val="3599"/>
                </a:lnSpc>
              </a:pPr>
              <a:r>
                <a:rPr lang="en-US" sz="2999" b="1">
                  <a:solidFill>
                    <a:srgbClr val="000000"/>
                  </a:solidFill>
                  <a:latin typeface="Cabin Bold"/>
                  <a:ea typeface="Cabin Bold"/>
                  <a:cs typeface="Cabin Bold"/>
                  <a:sym typeface="Cabin Bold"/>
                </a:rPr>
                <a:t>Nhóm 15 :</a:t>
              </a:r>
            </a:p>
            <a:p>
              <a:pPr algn="just">
                <a:lnSpc>
                  <a:spcPts val="3359"/>
                </a:lnSpc>
              </a:pPr>
              <a:endParaRPr lang="en-US" sz="2999" b="1">
                <a:solidFill>
                  <a:srgbClr val="000000"/>
                </a:solidFill>
                <a:latin typeface="Cabin Bold"/>
                <a:ea typeface="Cabin Bold"/>
                <a:cs typeface="Cabin Bold"/>
                <a:sym typeface="Cabin Bold"/>
              </a:endParaRPr>
            </a:p>
            <a:p>
              <a:pPr algn="just">
                <a:lnSpc>
                  <a:spcPts val="3359"/>
                </a:lnSpc>
              </a:pPr>
              <a:r>
                <a:rPr lang="en-US" sz="2799">
                  <a:solidFill>
                    <a:srgbClr val="000000"/>
                  </a:solidFill>
                  <a:latin typeface="Cabin"/>
                  <a:ea typeface="Cabin"/>
                  <a:cs typeface="Cabin"/>
                  <a:sym typeface="Cabin"/>
                </a:rPr>
                <a:t>                     Trần Thanh Phúc</a:t>
              </a:r>
            </a:p>
            <a:p>
              <a:pPr algn="just">
                <a:lnSpc>
                  <a:spcPts val="3359"/>
                </a:lnSpc>
              </a:pPr>
              <a:r>
                <a:rPr lang="en-US" sz="2799">
                  <a:solidFill>
                    <a:srgbClr val="000000"/>
                  </a:solidFill>
                  <a:latin typeface="Cabin"/>
                  <a:ea typeface="Cabin"/>
                  <a:cs typeface="Cabin"/>
                  <a:sym typeface="Cabin"/>
                </a:rPr>
                <a:t>                     Nguyễn Lê Anh Tuấn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1.7 Cấu hình cơ sở dữ liệu trong Django</a:t>
            </a:r>
          </a:p>
        </p:txBody>
      </p:sp>
      <p:grpSp>
        <p:nvGrpSpPr>
          <p:cNvPr id="8" name="Group 8"/>
          <p:cNvGrpSpPr/>
          <p:nvPr/>
        </p:nvGrpSpPr>
        <p:grpSpPr>
          <a:xfrm>
            <a:off x="1028700" y="3511903"/>
            <a:ext cx="16230600" cy="11282518"/>
            <a:chOff x="0" y="0"/>
            <a:chExt cx="21640800" cy="15043357"/>
          </a:xfrm>
        </p:grpSpPr>
        <p:sp>
          <p:nvSpPr>
            <p:cNvPr id="9" name="TextBox 9"/>
            <p:cNvSpPr txBox="1"/>
            <p:nvPr/>
          </p:nvSpPr>
          <p:spPr>
            <a:xfrm>
              <a:off x="6934" y="146030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103443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Để kết nối cơ sở dữ liệu, bạn cần cấu hình trong tệp settings.py:</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a:solidFill>
                    <a:srgbClr val="000000"/>
                  </a:solidFill>
                  <a:latin typeface="Muli"/>
                  <a:ea typeface="Muli"/>
                  <a:cs typeface="Muli"/>
                  <a:sym typeface="Muli"/>
                </a:rPr>
                <a:t>DATABASES = {</a:t>
              </a:r>
            </a:p>
            <a:p>
              <a:pPr algn="l">
                <a:lnSpc>
                  <a:spcPts val="3639"/>
                </a:lnSpc>
              </a:pPr>
              <a:r>
                <a:rPr lang="en-US" sz="2799">
                  <a:solidFill>
                    <a:srgbClr val="000000"/>
                  </a:solidFill>
                  <a:latin typeface="Muli"/>
                  <a:ea typeface="Muli"/>
                  <a:cs typeface="Muli"/>
                  <a:sym typeface="Muli"/>
                </a:rPr>
                <a:t>    'default': {</a:t>
              </a:r>
            </a:p>
            <a:p>
              <a:pPr algn="l">
                <a:lnSpc>
                  <a:spcPts val="3639"/>
                </a:lnSpc>
              </a:pPr>
              <a:r>
                <a:rPr lang="en-US" sz="2799">
                  <a:solidFill>
                    <a:srgbClr val="000000"/>
                  </a:solidFill>
                  <a:latin typeface="Muli"/>
                  <a:ea typeface="Muli"/>
                  <a:cs typeface="Muli"/>
                  <a:sym typeface="Muli"/>
                </a:rPr>
                <a:t>        'ENGINE': 'django.db.backends.postgresql',</a:t>
              </a:r>
            </a:p>
            <a:p>
              <a:pPr algn="l">
                <a:lnSpc>
                  <a:spcPts val="3639"/>
                </a:lnSpc>
              </a:pPr>
              <a:r>
                <a:rPr lang="en-US" sz="2799">
                  <a:solidFill>
                    <a:srgbClr val="000000"/>
                  </a:solidFill>
                  <a:latin typeface="Muli"/>
                  <a:ea typeface="Muli"/>
                  <a:cs typeface="Muli"/>
                  <a:sym typeface="Muli"/>
                </a:rPr>
                <a:t>        'NAME': 'mydatabase',</a:t>
              </a:r>
            </a:p>
            <a:p>
              <a:pPr algn="l">
                <a:lnSpc>
                  <a:spcPts val="3639"/>
                </a:lnSpc>
              </a:pPr>
              <a:r>
                <a:rPr lang="en-US" sz="2799">
                  <a:solidFill>
                    <a:srgbClr val="000000"/>
                  </a:solidFill>
                  <a:latin typeface="Muli"/>
                  <a:ea typeface="Muli"/>
                  <a:cs typeface="Muli"/>
                  <a:sym typeface="Muli"/>
                </a:rPr>
                <a:t>        'USER': 'myuser',</a:t>
              </a:r>
            </a:p>
            <a:p>
              <a:pPr algn="l">
                <a:lnSpc>
                  <a:spcPts val="3639"/>
                </a:lnSpc>
              </a:pPr>
              <a:r>
                <a:rPr lang="en-US" sz="2799">
                  <a:solidFill>
                    <a:srgbClr val="000000"/>
                  </a:solidFill>
                  <a:latin typeface="Muli"/>
                  <a:ea typeface="Muli"/>
                  <a:cs typeface="Muli"/>
                  <a:sym typeface="Muli"/>
                </a:rPr>
                <a:t>        'PASSWORD': 'mypassword',</a:t>
              </a:r>
            </a:p>
            <a:p>
              <a:pPr algn="l">
                <a:lnSpc>
                  <a:spcPts val="3639"/>
                </a:lnSpc>
              </a:pPr>
              <a:r>
                <a:rPr lang="en-US" sz="2799">
                  <a:solidFill>
                    <a:srgbClr val="000000"/>
                  </a:solidFill>
                  <a:latin typeface="Muli"/>
                  <a:ea typeface="Muli"/>
                  <a:cs typeface="Muli"/>
                  <a:sym typeface="Muli"/>
                </a:rPr>
                <a:t>        'HOST': 'localhost',</a:t>
              </a:r>
            </a:p>
            <a:p>
              <a:pPr algn="l">
                <a:lnSpc>
                  <a:spcPts val="3639"/>
                </a:lnSpc>
              </a:pPr>
              <a:r>
                <a:rPr lang="en-US" sz="2799">
                  <a:solidFill>
                    <a:srgbClr val="000000"/>
                  </a:solidFill>
                  <a:latin typeface="Muli"/>
                  <a:ea typeface="Muli"/>
                  <a:cs typeface="Muli"/>
                  <a:sym typeface="Muli"/>
                </a:rPr>
                <a:t>        'PORT': '5432',</a:t>
              </a:r>
            </a:p>
            <a:p>
              <a:pPr algn="l">
                <a:lnSpc>
                  <a:spcPts val="3639"/>
                </a:lnSpc>
              </a:pPr>
              <a:r>
                <a:rPr lang="en-US" sz="2799">
                  <a:solidFill>
                    <a:srgbClr val="000000"/>
                  </a:solidFill>
                  <a:latin typeface="Muli"/>
                  <a:ea typeface="Muli"/>
                  <a:cs typeface="Muli"/>
                  <a:sym typeface="Muli"/>
                </a:rPr>
                <a:t>    }</a:t>
              </a:r>
            </a:p>
            <a:p>
              <a:pPr algn="l">
                <a:lnSpc>
                  <a:spcPts val="3639"/>
                </a:lnSpc>
              </a:pPr>
              <a:r>
                <a:rPr lang="en-US" sz="2799">
                  <a:solidFill>
                    <a:srgbClr val="000000"/>
                  </a:solidFill>
                  <a:latin typeface="Muli"/>
                  <a:ea typeface="Muli"/>
                  <a:cs typeface="Muli"/>
                  <a:sym typeface="Muli"/>
                </a:rPr>
                <a:t>}</a:t>
              </a:r>
            </a:p>
            <a:p>
              <a:pPr algn="l">
                <a:lnSpc>
                  <a:spcPts val="3639"/>
                </a:lnSpc>
              </a:pPr>
              <a:endParaRPr lang="en-US" sz="2799">
                <a:solidFill>
                  <a:srgbClr val="000000"/>
                </a:solidFill>
                <a:latin typeface="Muli"/>
                <a:ea typeface="Muli"/>
                <a:cs typeface="Muli"/>
                <a:sym typeface="Muli"/>
              </a:endParaRPr>
            </a:p>
            <a:p>
              <a:pPr algn="l">
                <a:lnSpc>
                  <a:spcPts val="3639"/>
                </a:lnSpc>
              </a:pPr>
              <a:endParaRPr lang="en-US" sz="2799">
                <a:solidFill>
                  <a:srgbClr val="000000"/>
                </a:solidFill>
                <a:latin typeface="Muli"/>
                <a:ea typeface="Muli"/>
                <a:cs typeface="Muli"/>
                <a:sym typeface="Muli"/>
              </a:endParaRPr>
            </a:p>
            <a:p>
              <a:pPr algn="l">
                <a:lnSpc>
                  <a:spcPts val="3639"/>
                </a:lnSpc>
              </a:pPr>
              <a:endParaRPr lang="en-US" sz="2799">
                <a:solidFill>
                  <a:srgbClr val="000000"/>
                </a:solidFill>
                <a:latin typeface="Muli"/>
                <a:ea typeface="Muli"/>
                <a:cs typeface="Muli"/>
                <a:sym typeface="Muli"/>
              </a:endParaRPr>
            </a:p>
            <a:p>
              <a:pPr algn="l">
                <a:lnSpc>
                  <a:spcPts val="3639"/>
                </a:lnSpc>
              </a:pPr>
              <a:endParaRPr lang="en-US" sz="2799">
                <a:solidFill>
                  <a:srgbClr val="000000"/>
                </a:solidFill>
                <a:latin typeface="Muli"/>
                <a:ea typeface="Muli"/>
                <a:cs typeface="Muli"/>
                <a:sym typeface="Muli"/>
              </a:endParaRPr>
            </a:p>
            <a:p>
              <a:pPr algn="l">
                <a:lnSpc>
                  <a:spcPts val="3639"/>
                </a:lnSpc>
              </a:pPr>
              <a:endParaRPr lang="en-US" sz="2799">
                <a:solidFill>
                  <a:srgbClr val="000000"/>
                </a:solidFill>
                <a:latin typeface="Muli"/>
                <a:ea typeface="Muli"/>
                <a:cs typeface="Muli"/>
                <a:sym typeface="Muli"/>
              </a:endParaRPr>
            </a:p>
          </p:txBody>
        </p:sp>
        <p:sp>
          <p:nvSpPr>
            <p:cNvPr id="11" name="TextBox 11"/>
            <p:cNvSpPr txBox="1"/>
            <p:nvPr/>
          </p:nvSpPr>
          <p:spPr>
            <a:xfrm>
              <a:off x="0" y="115427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1.8 Django ORM là gì? So sánh với SQL thuần</a:t>
            </a:r>
          </a:p>
        </p:txBody>
      </p:sp>
      <p:grpSp>
        <p:nvGrpSpPr>
          <p:cNvPr id="8" name="Group 8"/>
          <p:cNvGrpSpPr/>
          <p:nvPr/>
        </p:nvGrpSpPr>
        <p:grpSpPr>
          <a:xfrm>
            <a:off x="1028700" y="3511903"/>
            <a:ext cx="16230600" cy="6710518"/>
            <a:chOff x="0" y="0"/>
            <a:chExt cx="21640800" cy="8947357"/>
          </a:xfrm>
        </p:grpSpPr>
        <p:sp>
          <p:nvSpPr>
            <p:cNvPr id="9" name="TextBox 9"/>
            <p:cNvSpPr txBox="1"/>
            <p:nvPr/>
          </p:nvSpPr>
          <p:spPr>
            <a:xfrm>
              <a:off x="6934" y="85070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2483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ORM (Object-Relational Mapping) là cách Django giúp bạn làm việc với cơ sở dữ liệu thông qua các đối tượng Python thay vì viết các câu lệnh SQL thuần.</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So sánh:</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Django ORM:       Book.objects.all()</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SQL:                      SELECT * FROM books;</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54467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1.9 Tạo và áp dụng migration trong Django</a:t>
            </a:r>
          </a:p>
        </p:txBody>
      </p:sp>
      <p:grpSp>
        <p:nvGrpSpPr>
          <p:cNvPr id="8" name="Group 8"/>
          <p:cNvGrpSpPr/>
          <p:nvPr/>
        </p:nvGrpSpPr>
        <p:grpSpPr>
          <a:xfrm>
            <a:off x="1028700" y="3511903"/>
            <a:ext cx="16230600" cy="6253318"/>
            <a:chOff x="0" y="0"/>
            <a:chExt cx="21640800" cy="8337757"/>
          </a:xfrm>
        </p:grpSpPr>
        <p:sp>
          <p:nvSpPr>
            <p:cNvPr id="9" name="TextBox 9"/>
            <p:cNvSpPr txBox="1"/>
            <p:nvPr/>
          </p:nvSpPr>
          <p:spPr>
            <a:xfrm>
              <a:off x="6934" y="7897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638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Tạo migration: </a:t>
              </a:r>
            </a:p>
            <a:p>
              <a:pPr algn="l">
                <a:lnSpc>
                  <a:spcPts val="3639"/>
                </a:lnSpc>
              </a:pPr>
              <a:r>
                <a:rPr lang="en-US" sz="2799" b="1">
                  <a:solidFill>
                    <a:srgbClr val="000000"/>
                  </a:solidFill>
                  <a:latin typeface="Muli Bold"/>
                  <a:ea typeface="Muli Bold"/>
                  <a:cs typeface="Muli Bold"/>
                  <a:sym typeface="Muli Bold"/>
                </a:rPr>
                <a:t># python manage.py makemigrations</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Áp dụng migration: </a:t>
              </a:r>
            </a:p>
            <a:p>
              <a:pPr algn="l">
                <a:lnSpc>
                  <a:spcPts val="3639"/>
                </a:lnSpc>
              </a:pPr>
              <a:r>
                <a:rPr lang="en-US" sz="2799" b="1">
                  <a:solidFill>
                    <a:srgbClr val="000000"/>
                  </a:solidFill>
                  <a:latin typeface="Muli Bold"/>
                  <a:ea typeface="Muli Bold"/>
                  <a:cs typeface="Muli Bold"/>
                  <a:sym typeface="Muli Bold"/>
                </a:rPr>
                <a:t># python manage.py migrate</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837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1.10 Tính năng Form trong Django</a:t>
            </a:r>
          </a:p>
        </p:txBody>
      </p:sp>
      <p:grpSp>
        <p:nvGrpSpPr>
          <p:cNvPr id="8" name="Group 8"/>
          <p:cNvGrpSpPr/>
          <p:nvPr/>
        </p:nvGrpSpPr>
        <p:grpSpPr>
          <a:xfrm>
            <a:off x="1028700" y="3511903"/>
            <a:ext cx="16230600" cy="7624918"/>
            <a:chOff x="0" y="0"/>
            <a:chExt cx="21640800" cy="10166557"/>
          </a:xfrm>
        </p:grpSpPr>
        <p:sp>
          <p:nvSpPr>
            <p:cNvPr id="9" name="TextBox 9"/>
            <p:cNvSpPr txBox="1"/>
            <p:nvPr/>
          </p:nvSpPr>
          <p:spPr>
            <a:xfrm>
              <a:off x="6934" y="97262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54675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cung cấp tính năng Form để xử lý và xác thực dữ liệu người dùng. </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a:t>
              </a:r>
            </a:p>
            <a:p>
              <a:pPr algn="l">
                <a:lnSpc>
                  <a:spcPts val="3639"/>
                </a:lnSpc>
              </a:pPr>
              <a:r>
                <a:rPr lang="en-US" sz="2799" b="1">
                  <a:solidFill>
                    <a:srgbClr val="000000"/>
                  </a:solidFill>
                  <a:latin typeface="Muli Bold"/>
                  <a:ea typeface="Muli Bold"/>
                  <a:cs typeface="Muli Bold"/>
                  <a:sym typeface="Muli Bold"/>
                </a:rPr>
                <a:t>from django import forms</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class ContactForm(forms.Form):</a:t>
              </a:r>
            </a:p>
            <a:p>
              <a:pPr algn="l">
                <a:lnSpc>
                  <a:spcPts val="3639"/>
                </a:lnSpc>
              </a:pPr>
              <a:r>
                <a:rPr lang="en-US" sz="2799" b="1">
                  <a:solidFill>
                    <a:srgbClr val="000000"/>
                  </a:solidFill>
                  <a:latin typeface="Muli Bold"/>
                  <a:ea typeface="Muli Bold"/>
                  <a:cs typeface="Muli Bold"/>
                  <a:sym typeface="Muli Bold"/>
                </a:rPr>
                <a:t>    name = forms.CharField(max_length=100)</a:t>
              </a:r>
            </a:p>
            <a:p>
              <a:pPr algn="l">
                <a:lnSpc>
                  <a:spcPts val="3639"/>
                </a:lnSpc>
              </a:pPr>
              <a:r>
                <a:rPr lang="en-US" sz="2799" b="1">
                  <a:solidFill>
                    <a:srgbClr val="000000"/>
                  </a:solidFill>
                  <a:latin typeface="Muli Bold"/>
                  <a:ea typeface="Muli Bold"/>
                  <a:cs typeface="Muli Bold"/>
                  <a:sym typeface="Muli Bold"/>
                </a:rPr>
                <a:t>    email = forms.EmailField()</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6659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2910273"/>
            <a:ext cx="15795020" cy="6745738"/>
            <a:chOff x="0" y="0"/>
            <a:chExt cx="5762066" cy="2460863"/>
          </a:xfrm>
        </p:grpSpPr>
        <p:sp>
          <p:nvSpPr>
            <p:cNvPr id="4" name="Freeform 4"/>
            <p:cNvSpPr/>
            <p:nvPr/>
          </p:nvSpPr>
          <p:spPr>
            <a:xfrm>
              <a:off x="0" y="0"/>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sp>
      </p:grpSp>
      <p:grpSp>
        <p:nvGrpSpPr>
          <p:cNvPr id="5" name="Group 5"/>
          <p:cNvGrpSpPr/>
          <p:nvPr/>
        </p:nvGrpSpPr>
        <p:grpSpPr>
          <a:xfrm>
            <a:off x="1219294" y="657204"/>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rot="-5400000">
            <a:off x="-541453" y="6273617"/>
            <a:ext cx="6745738" cy="0"/>
          </a:xfrm>
          <a:prstGeom prst="line">
            <a:avLst/>
          </a:prstGeom>
          <a:ln w="19050" cap="flat">
            <a:solidFill>
              <a:srgbClr val="CCCCCC"/>
            </a:solidFill>
            <a:prstDash val="solid"/>
            <a:headEnd type="none" w="sm" len="sm"/>
            <a:tailEnd type="none" w="sm" len="sm"/>
          </a:ln>
        </p:spPr>
      </p:sp>
      <p:sp>
        <p:nvSpPr>
          <p:cNvPr id="9" name="AutoShape 9"/>
          <p:cNvSpPr/>
          <p:nvPr/>
        </p:nvSpPr>
        <p:spPr>
          <a:xfrm rot="-5400000">
            <a:off x="6878694" y="6273617"/>
            <a:ext cx="6745738" cy="0"/>
          </a:xfrm>
          <a:prstGeom prst="line">
            <a:avLst/>
          </a:prstGeom>
          <a:ln w="19050" cap="flat">
            <a:solidFill>
              <a:srgbClr val="CCCCCC"/>
            </a:solidFill>
            <a:prstDash val="solid"/>
            <a:headEnd type="none" w="sm" len="sm"/>
            <a:tailEnd type="none" w="sm" len="sm"/>
          </a:ln>
        </p:spPr>
      </p:sp>
      <p:sp>
        <p:nvSpPr>
          <p:cNvPr id="10" name="AutoShape 10"/>
          <p:cNvSpPr/>
          <p:nvPr/>
        </p:nvSpPr>
        <p:spPr>
          <a:xfrm rot="-5400000">
            <a:off x="5264035" y="6273617"/>
            <a:ext cx="6745738" cy="0"/>
          </a:xfrm>
          <a:prstGeom prst="line">
            <a:avLst/>
          </a:prstGeom>
          <a:ln w="19050" cap="flat">
            <a:solidFill>
              <a:srgbClr val="CCCCCC"/>
            </a:solidFill>
            <a:prstDash val="solid"/>
            <a:headEnd type="none" w="sm" len="sm"/>
            <a:tailEnd type="none" w="sm" len="sm"/>
          </a:ln>
        </p:spPr>
      </p:sp>
      <p:grpSp>
        <p:nvGrpSpPr>
          <p:cNvPr id="11" name="Group 11"/>
          <p:cNvGrpSpPr/>
          <p:nvPr/>
        </p:nvGrpSpPr>
        <p:grpSpPr>
          <a:xfrm>
            <a:off x="13821430" y="6055702"/>
            <a:ext cx="4791997" cy="4775719"/>
            <a:chOff x="0" y="0"/>
            <a:chExt cx="6389330" cy="6367625"/>
          </a:xfrm>
        </p:grpSpPr>
        <p:sp>
          <p:nvSpPr>
            <p:cNvPr id="12" name="Freeform 12"/>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4" name="TextBox 14"/>
          <p:cNvSpPr txBox="1"/>
          <p:nvPr/>
        </p:nvSpPr>
        <p:spPr>
          <a:xfrm>
            <a:off x="10951784" y="4331823"/>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Thêm dữ liệu vào cơ sở dữ liệu bằng Django shell</a:t>
            </a:r>
          </a:p>
        </p:txBody>
      </p:sp>
      <p:sp>
        <p:nvSpPr>
          <p:cNvPr id="15" name="TextBox 15"/>
          <p:cNvSpPr txBox="1"/>
          <p:nvPr/>
        </p:nvSpPr>
        <p:spPr>
          <a:xfrm>
            <a:off x="10951784" y="5438202"/>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Phân biệt save() và update() trong Django ORM</a:t>
            </a:r>
          </a:p>
        </p:txBody>
      </p:sp>
      <p:sp>
        <p:nvSpPr>
          <p:cNvPr id="16" name="TextBox 16"/>
          <p:cNvSpPr txBox="1"/>
          <p:nvPr/>
        </p:nvSpPr>
        <p:spPr>
          <a:xfrm>
            <a:off x="10951784" y="6534847"/>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Sử dụng Raw SQL Query trong Django</a:t>
            </a:r>
          </a:p>
        </p:txBody>
      </p:sp>
      <p:sp>
        <p:nvSpPr>
          <p:cNvPr id="17" name="TextBox 17"/>
          <p:cNvSpPr txBox="1"/>
          <p:nvPr/>
        </p:nvSpPr>
        <p:spPr>
          <a:xfrm>
            <a:off x="0" y="1105898"/>
            <a:ext cx="18288000" cy="923925"/>
          </a:xfrm>
          <a:prstGeom prst="rect">
            <a:avLst/>
          </a:prstGeom>
        </p:spPr>
        <p:txBody>
          <a:bodyPr lIns="0" tIns="0" rIns="0" bIns="0" rtlCol="0" anchor="t">
            <a:spAutoFit/>
          </a:bodyPr>
          <a:lstStyle/>
          <a:p>
            <a:pPr marL="0" lvl="0" indent="0" algn="ctr">
              <a:lnSpc>
                <a:spcPts val="7200"/>
              </a:lnSpc>
              <a:spcBef>
                <a:spcPct val="0"/>
              </a:spcBef>
            </a:pPr>
            <a:r>
              <a:rPr lang="en-US" sz="6000" b="1">
                <a:solidFill>
                  <a:srgbClr val="003EA8"/>
                </a:solidFill>
                <a:latin typeface="Muli Bold"/>
                <a:ea typeface="Muli Bold"/>
                <a:cs typeface="Muli Bold"/>
                <a:sym typeface="Muli Bold"/>
              </a:rPr>
              <a:t>Phần 2: Django và Cơ sở dữ liệu</a:t>
            </a:r>
          </a:p>
        </p:txBody>
      </p:sp>
      <p:sp>
        <p:nvSpPr>
          <p:cNvPr id="18" name="TextBox 18"/>
          <p:cNvSpPr txBox="1"/>
          <p:nvPr/>
        </p:nvSpPr>
        <p:spPr>
          <a:xfrm>
            <a:off x="3351833" y="4380230"/>
            <a:ext cx="4080791" cy="763270"/>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Định nghĩa một model </a:t>
            </a:r>
            <a:r>
              <a:rPr lang="en-US" sz="2199" dirty="0" err="1">
                <a:solidFill>
                  <a:srgbClr val="000000"/>
                </a:solidFill>
                <a:latin typeface="Cabin"/>
                <a:ea typeface="Cabin"/>
                <a:cs typeface="Cabin"/>
                <a:sym typeface="Cabin"/>
              </a:rPr>
              <a:t>trong</a:t>
            </a:r>
            <a:r>
              <a:rPr lang="en-US" sz="2199" dirty="0">
                <a:solidFill>
                  <a:srgbClr val="000000"/>
                </a:solidFill>
                <a:latin typeface="Cabin"/>
                <a:ea typeface="Cabin"/>
                <a:cs typeface="Cabin"/>
                <a:sym typeface="Cabin"/>
              </a:rPr>
              <a:t> Django</a:t>
            </a:r>
            <a:endParaRPr lang="en-US" sz="2199" dirty="0">
              <a:solidFill>
                <a:srgbClr val="000000"/>
              </a:solidFill>
              <a:latin typeface="Cabin"/>
              <a:ea typeface="Cabin"/>
              <a:cs typeface="Cabin"/>
              <a:sym typeface="Cabin"/>
              <a:hlinkClick r:id="rId9" action="ppaction://hlinksldjump"/>
            </a:endParaRPr>
          </a:p>
        </p:txBody>
      </p:sp>
      <p:sp>
        <p:nvSpPr>
          <p:cNvPr id="19" name="TextBox 19"/>
          <p:cNvSpPr txBox="1"/>
          <p:nvPr/>
        </p:nvSpPr>
        <p:spPr>
          <a:xfrm>
            <a:off x="3379909" y="5625991"/>
            <a:ext cx="4080791" cy="372745"/>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Trường (Field) trong Django model</a:t>
            </a:r>
          </a:p>
        </p:txBody>
      </p:sp>
      <p:sp>
        <p:nvSpPr>
          <p:cNvPr id="20" name="TextBox 20"/>
          <p:cNvSpPr txBox="1"/>
          <p:nvPr/>
        </p:nvSpPr>
        <p:spPr>
          <a:xfrm>
            <a:off x="3379909" y="6581386"/>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Mối quan hệ One-to-One, One-to-Many, và Many-to-Many</a:t>
            </a:r>
          </a:p>
        </p:txBody>
      </p:sp>
      <p:sp>
        <p:nvSpPr>
          <p:cNvPr id="21" name="TextBox 21"/>
          <p:cNvSpPr txBox="1"/>
          <p:nvPr/>
        </p:nvSpPr>
        <p:spPr>
          <a:xfrm>
            <a:off x="3351833" y="7628539"/>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Truy vấn dữ liệu bằng Django ORM</a:t>
            </a:r>
          </a:p>
        </p:txBody>
      </p:sp>
      <p:sp>
        <p:nvSpPr>
          <p:cNvPr id="22" name="TextBox 22"/>
          <p:cNvSpPr txBox="1"/>
          <p:nvPr/>
        </p:nvSpPr>
        <p:spPr>
          <a:xfrm>
            <a:off x="3351833" y="3318810"/>
            <a:ext cx="4080791" cy="763270"/>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Thiết lập kết </a:t>
            </a:r>
            <a:r>
              <a:rPr lang="en-US" sz="2199" dirty="0" err="1">
                <a:solidFill>
                  <a:srgbClr val="000000"/>
                </a:solidFill>
                <a:latin typeface="Cabin"/>
                <a:ea typeface="Cabin"/>
                <a:cs typeface="Cabin"/>
                <a:sym typeface="Cabin"/>
              </a:rPr>
              <a:t>nối</a:t>
            </a:r>
            <a:r>
              <a:rPr lang="en-US" sz="2199" dirty="0">
                <a:solidFill>
                  <a:srgbClr val="000000"/>
                </a:solidFill>
                <a:latin typeface="Cabin"/>
                <a:ea typeface="Cabin"/>
                <a:cs typeface="Cabin"/>
                <a:sym typeface="Cabin"/>
              </a:rPr>
              <a:t> cơ sở dữ liệu với Django</a:t>
            </a:r>
            <a:endParaRPr lang="en-US" sz="2199" dirty="0">
              <a:solidFill>
                <a:srgbClr val="000000"/>
              </a:solidFill>
              <a:latin typeface="Cabin"/>
              <a:ea typeface="Cabin"/>
              <a:cs typeface="Cabin"/>
              <a:sym typeface="Cabin"/>
              <a:hlinkClick r:id="rId10" action="ppaction://hlinksldjump"/>
            </a:endParaRPr>
          </a:p>
        </p:txBody>
      </p:sp>
      <p:sp>
        <p:nvSpPr>
          <p:cNvPr id="23" name="TextBox 23"/>
          <p:cNvSpPr txBox="1"/>
          <p:nvPr/>
        </p:nvSpPr>
        <p:spPr>
          <a:xfrm>
            <a:off x="1608259" y="321926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1.</a:t>
            </a:r>
          </a:p>
        </p:txBody>
      </p:sp>
      <p:sp>
        <p:nvSpPr>
          <p:cNvPr id="24" name="TextBox 24"/>
          <p:cNvSpPr txBox="1"/>
          <p:nvPr/>
        </p:nvSpPr>
        <p:spPr>
          <a:xfrm>
            <a:off x="9061126" y="4266418"/>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7.</a:t>
            </a:r>
          </a:p>
        </p:txBody>
      </p:sp>
      <p:sp>
        <p:nvSpPr>
          <p:cNvPr id="25" name="TextBox 25"/>
          <p:cNvSpPr txBox="1"/>
          <p:nvPr/>
        </p:nvSpPr>
        <p:spPr>
          <a:xfrm>
            <a:off x="1608259" y="431817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2.</a:t>
            </a:r>
          </a:p>
        </p:txBody>
      </p:sp>
      <p:sp>
        <p:nvSpPr>
          <p:cNvPr id="26" name="TextBox 26"/>
          <p:cNvSpPr txBox="1"/>
          <p:nvPr/>
        </p:nvSpPr>
        <p:spPr>
          <a:xfrm>
            <a:off x="9061126" y="536532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8.</a:t>
            </a:r>
          </a:p>
        </p:txBody>
      </p:sp>
      <p:sp>
        <p:nvSpPr>
          <p:cNvPr id="27" name="TextBox 27"/>
          <p:cNvSpPr txBox="1"/>
          <p:nvPr/>
        </p:nvSpPr>
        <p:spPr>
          <a:xfrm>
            <a:off x="1608259" y="541707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3.</a:t>
            </a:r>
          </a:p>
        </p:txBody>
      </p:sp>
      <p:sp>
        <p:nvSpPr>
          <p:cNvPr id="28" name="TextBox 28"/>
          <p:cNvSpPr txBox="1"/>
          <p:nvPr/>
        </p:nvSpPr>
        <p:spPr>
          <a:xfrm>
            <a:off x="9061126" y="6464229"/>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9.</a:t>
            </a:r>
          </a:p>
        </p:txBody>
      </p:sp>
      <p:sp>
        <p:nvSpPr>
          <p:cNvPr id="29" name="TextBox 29"/>
          <p:cNvSpPr txBox="1"/>
          <p:nvPr/>
        </p:nvSpPr>
        <p:spPr>
          <a:xfrm>
            <a:off x="1608259" y="651598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4.</a:t>
            </a:r>
          </a:p>
        </p:txBody>
      </p:sp>
      <p:sp>
        <p:nvSpPr>
          <p:cNvPr id="30" name="TextBox 30"/>
          <p:cNvSpPr txBox="1"/>
          <p:nvPr/>
        </p:nvSpPr>
        <p:spPr>
          <a:xfrm>
            <a:off x="1608259" y="761488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5.</a:t>
            </a:r>
          </a:p>
        </p:txBody>
      </p:sp>
      <p:sp>
        <p:nvSpPr>
          <p:cNvPr id="31" name="TextBox 31"/>
          <p:cNvSpPr txBox="1"/>
          <p:nvPr/>
        </p:nvSpPr>
        <p:spPr>
          <a:xfrm>
            <a:off x="9061126" y="317104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6.</a:t>
            </a:r>
          </a:p>
        </p:txBody>
      </p:sp>
      <p:sp>
        <p:nvSpPr>
          <p:cNvPr id="32" name="TextBox 32"/>
          <p:cNvSpPr txBox="1"/>
          <p:nvPr/>
        </p:nvSpPr>
        <p:spPr>
          <a:xfrm>
            <a:off x="10804700" y="3379958"/>
            <a:ext cx="4080791" cy="372745"/>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Sử dụng ForeignKey trong Django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2.1 Thiết lập kết nối cơ sở dữ liệu với Django</a:t>
            </a:r>
          </a:p>
        </p:txBody>
      </p:sp>
      <p:grpSp>
        <p:nvGrpSpPr>
          <p:cNvPr id="8" name="Group 8"/>
          <p:cNvGrpSpPr/>
          <p:nvPr/>
        </p:nvGrpSpPr>
        <p:grpSpPr>
          <a:xfrm>
            <a:off x="1028700" y="3511903"/>
            <a:ext cx="16230600" cy="4881718"/>
            <a:chOff x="0" y="0"/>
            <a:chExt cx="21640800" cy="6508957"/>
          </a:xfrm>
        </p:grpSpPr>
        <p:sp>
          <p:nvSpPr>
            <p:cNvPr id="9" name="TextBox 9"/>
            <p:cNvSpPr txBox="1"/>
            <p:nvPr/>
          </p:nvSpPr>
          <p:spPr>
            <a:xfrm>
              <a:off x="6934" y="6068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1809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Để kết nối với cơ sở dữ liệu, bạn chỉ cần cấu hình trong settings.py. </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Django hỗ trợ nhiều cơ sở dữ liệu như PostgreSQL, MySQL, SQLite và Oracle.</a:t>
              </a:r>
            </a:p>
          </p:txBody>
        </p:sp>
        <p:sp>
          <p:nvSpPr>
            <p:cNvPr id="11" name="TextBox 11"/>
            <p:cNvSpPr txBox="1"/>
            <p:nvPr/>
          </p:nvSpPr>
          <p:spPr>
            <a:xfrm>
              <a:off x="0" y="3008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2.2 Định nghĩa một model trong Django</a:t>
            </a:r>
          </a:p>
        </p:txBody>
      </p:sp>
      <p:grpSp>
        <p:nvGrpSpPr>
          <p:cNvPr id="8" name="Group 8"/>
          <p:cNvGrpSpPr/>
          <p:nvPr/>
        </p:nvGrpSpPr>
        <p:grpSpPr>
          <a:xfrm>
            <a:off x="1028700" y="3511903"/>
            <a:ext cx="16230600" cy="7624918"/>
            <a:chOff x="0" y="0"/>
            <a:chExt cx="21640800" cy="10166557"/>
          </a:xfrm>
        </p:grpSpPr>
        <p:sp>
          <p:nvSpPr>
            <p:cNvPr id="9" name="TextBox 9"/>
            <p:cNvSpPr txBox="1"/>
            <p:nvPr/>
          </p:nvSpPr>
          <p:spPr>
            <a:xfrm>
              <a:off x="6934" y="97262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54675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Ví dụ một model cơ bản:</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from django.db import models</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class Book(models.Model):</a:t>
              </a:r>
            </a:p>
            <a:p>
              <a:pPr algn="l">
                <a:lnSpc>
                  <a:spcPts val="3639"/>
                </a:lnSpc>
              </a:pPr>
              <a:r>
                <a:rPr lang="en-US" sz="2799" b="1">
                  <a:solidFill>
                    <a:srgbClr val="000000"/>
                  </a:solidFill>
                  <a:latin typeface="Muli Bold"/>
                  <a:ea typeface="Muli Bold"/>
                  <a:cs typeface="Muli Bold"/>
                  <a:sym typeface="Muli Bold"/>
                </a:rPr>
                <a:t>    title = models.CharField(max_length=100)</a:t>
              </a:r>
            </a:p>
            <a:p>
              <a:pPr algn="l">
                <a:lnSpc>
                  <a:spcPts val="3639"/>
                </a:lnSpc>
              </a:pPr>
              <a:r>
                <a:rPr lang="en-US" sz="2799" b="1">
                  <a:solidFill>
                    <a:srgbClr val="000000"/>
                  </a:solidFill>
                  <a:latin typeface="Muli Bold"/>
                  <a:ea typeface="Muli Bold"/>
                  <a:cs typeface="Muli Bold"/>
                  <a:sym typeface="Muli Bold"/>
                </a:rPr>
                <a:t>    author = models.CharField(max_length=100)</a:t>
              </a:r>
            </a:p>
            <a:p>
              <a:pPr algn="l">
                <a:lnSpc>
                  <a:spcPts val="3639"/>
                </a:lnSpc>
              </a:pPr>
              <a:r>
                <a:rPr lang="en-US" sz="2799" b="1">
                  <a:solidFill>
                    <a:srgbClr val="000000"/>
                  </a:solidFill>
                  <a:latin typeface="Muli Bold"/>
                  <a:ea typeface="Muli Bold"/>
                  <a:cs typeface="Muli Bold"/>
                  <a:sym typeface="Muli Bold"/>
                </a:rPr>
                <a:t>    published_date = models.DateField()</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6659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2.3 Trường (Field) trong Django model</a:t>
            </a:r>
          </a:p>
        </p:txBody>
      </p:sp>
      <p:grpSp>
        <p:nvGrpSpPr>
          <p:cNvPr id="8" name="Group 8"/>
          <p:cNvGrpSpPr/>
          <p:nvPr/>
        </p:nvGrpSpPr>
        <p:grpSpPr>
          <a:xfrm>
            <a:off x="1028700" y="3511903"/>
            <a:ext cx="16230600" cy="5796118"/>
            <a:chOff x="0" y="0"/>
            <a:chExt cx="21640800" cy="7728157"/>
          </a:xfrm>
        </p:grpSpPr>
        <p:sp>
          <p:nvSpPr>
            <p:cNvPr id="9" name="TextBox 9"/>
            <p:cNvSpPr txBox="1"/>
            <p:nvPr/>
          </p:nvSpPr>
          <p:spPr>
            <a:xfrm>
              <a:off x="6934" y="7287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0291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Các loại trường:</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CharField: Dùng cho các chuỗi văn bản ngắn (ví dụ: tên sách).</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IntegerField: Dùng cho các số nguyên (ví dụ: số lượng sách).</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ForeignKey: Dùng để tạo mối quan hệ một-nhiều giữa các model.</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227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2.4 Mối quan hệ One-to-One, One-to-Many, và Many-to-Many</a:t>
            </a:r>
          </a:p>
        </p:txBody>
      </p:sp>
      <p:grpSp>
        <p:nvGrpSpPr>
          <p:cNvPr id="8" name="Group 8"/>
          <p:cNvGrpSpPr/>
          <p:nvPr/>
        </p:nvGrpSpPr>
        <p:grpSpPr>
          <a:xfrm>
            <a:off x="1028700" y="3321403"/>
            <a:ext cx="16230600" cy="10825318"/>
            <a:chOff x="0" y="0"/>
            <a:chExt cx="21640800" cy="14433757"/>
          </a:xfrm>
        </p:grpSpPr>
        <p:sp>
          <p:nvSpPr>
            <p:cNvPr id="9" name="TextBox 9"/>
            <p:cNvSpPr txBox="1"/>
            <p:nvPr/>
          </p:nvSpPr>
          <p:spPr>
            <a:xfrm>
              <a:off x="6934" y="13993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9734762"/>
            </a:xfrm>
            <a:prstGeom prst="rect">
              <a:avLst/>
            </a:prstGeom>
          </p:spPr>
          <p:txBody>
            <a:bodyPr lIns="0" tIns="0" rIns="0" bIns="0" rtlCol="0" anchor="t">
              <a:spAutoFit/>
            </a:bodyPr>
            <a:lstStyle/>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One-to-One: Mỗi bản ghi trong model này chỉ liên kết với một bản ghi trong model khác.</a:t>
              </a: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class Profile(models.Model):</a:t>
              </a:r>
            </a:p>
            <a:p>
              <a:pPr algn="l">
                <a:lnSpc>
                  <a:spcPts val="3639"/>
                </a:lnSpc>
              </a:pPr>
              <a:r>
                <a:rPr lang="en-US" sz="2799" b="1">
                  <a:solidFill>
                    <a:srgbClr val="000000"/>
                  </a:solidFill>
                  <a:latin typeface="Muli Bold"/>
                  <a:ea typeface="Muli Bold"/>
                  <a:cs typeface="Muli Bold"/>
                  <a:sym typeface="Muli Bold"/>
                </a:rPr>
                <a:t>    user = models.OneToOneField(User, on_delete=models.CASCADE)</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One-to-Many: Một bản ghi trong model này có thể liên kết với nhiều bản ghi trong model khác.</a:t>
              </a: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class Post(models.Model):</a:t>
              </a:r>
            </a:p>
            <a:p>
              <a:pPr algn="l">
                <a:lnSpc>
                  <a:spcPts val="3639"/>
                </a:lnSpc>
              </a:pPr>
              <a:r>
                <a:rPr lang="en-US" sz="2799" b="1">
                  <a:solidFill>
                    <a:srgbClr val="000000"/>
                  </a:solidFill>
                  <a:latin typeface="Muli Bold"/>
                  <a:ea typeface="Muli Bold"/>
                  <a:cs typeface="Muli Bold"/>
                  <a:sym typeface="Muli Bold"/>
                </a:rPr>
                <a:t>    author = models.ForeignKey(User, on_delete=models.CASCADE)</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Many-to-Many: Một bản ghi trong model này có thể liên kết với nhiều bản ghi trong model khác.</a:t>
              </a:r>
            </a:p>
            <a:p>
              <a:pPr algn="l">
                <a:lnSpc>
                  <a:spcPts val="3639"/>
                </a:lnSpc>
              </a:pPr>
              <a:r>
                <a:rPr lang="en-US" sz="2799" b="1">
                  <a:solidFill>
                    <a:srgbClr val="000000"/>
                  </a:solidFill>
                  <a:latin typeface="Muli Bold"/>
                  <a:ea typeface="Muli Bold"/>
                  <a:cs typeface="Muli Bold"/>
                  <a:sym typeface="Muli Bold"/>
                </a:rPr>
                <a:t>Ví dụ:</a:t>
              </a:r>
            </a:p>
            <a:p>
              <a:pPr algn="l">
                <a:lnSpc>
                  <a:spcPts val="3639"/>
                </a:lnSpc>
              </a:pPr>
              <a:r>
                <a:rPr lang="en-US" sz="2799" b="1">
                  <a:solidFill>
                    <a:srgbClr val="000000"/>
                  </a:solidFill>
                  <a:latin typeface="Muli Bold"/>
                  <a:ea typeface="Muli Bold"/>
                  <a:cs typeface="Muli Bold"/>
                  <a:sym typeface="Muli Bold"/>
                </a:rPr>
                <a:t>class Student(models.Model):</a:t>
              </a:r>
            </a:p>
            <a:p>
              <a:pPr algn="l">
                <a:lnSpc>
                  <a:spcPts val="3639"/>
                </a:lnSpc>
              </a:pPr>
              <a:r>
                <a:rPr lang="en-US" sz="2799" b="1">
                  <a:solidFill>
                    <a:srgbClr val="000000"/>
                  </a:solidFill>
                  <a:latin typeface="Muli Bold"/>
                  <a:ea typeface="Muli Bold"/>
                  <a:cs typeface="Muli Bold"/>
                  <a:sym typeface="Muli Bold"/>
                </a:rPr>
                <a:t>    courses = models.ManyToManyField(Course)</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10933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2.5 Truy vấn dữ liệu bằng Django ORM</a:t>
            </a:r>
          </a:p>
        </p:txBody>
      </p:sp>
      <p:grpSp>
        <p:nvGrpSpPr>
          <p:cNvPr id="8" name="Group 8"/>
          <p:cNvGrpSpPr/>
          <p:nvPr/>
        </p:nvGrpSpPr>
        <p:grpSpPr>
          <a:xfrm>
            <a:off x="1028700" y="3321403"/>
            <a:ext cx="16230600" cy="8082118"/>
            <a:chOff x="0" y="0"/>
            <a:chExt cx="21640800" cy="10776157"/>
          </a:xfrm>
        </p:grpSpPr>
        <p:sp>
          <p:nvSpPr>
            <p:cNvPr id="9" name="TextBox 9"/>
            <p:cNvSpPr txBox="1"/>
            <p:nvPr/>
          </p:nvSpPr>
          <p:spPr>
            <a:xfrm>
              <a:off x="6934" y="10335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60771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Ví dụ sử dụng filter(), exclude(), get(): </a:t>
              </a:r>
            </a:p>
            <a:p>
              <a:pPr algn="l">
                <a:lnSpc>
                  <a:spcPts val="3639"/>
                </a:lnSpc>
              </a:pPr>
              <a:r>
                <a:rPr lang="en-US" sz="2799" b="1">
                  <a:solidFill>
                    <a:srgbClr val="000000"/>
                  </a:solidFill>
                  <a:latin typeface="Muli Bold"/>
                  <a:ea typeface="Muli Bold"/>
                  <a:cs typeface="Muli Bold"/>
                  <a:sym typeface="Muli Bold"/>
                </a:rPr>
                <a:t># Truy vấn tất cả các bài viết của tác giả nhất định</a:t>
              </a:r>
            </a:p>
            <a:p>
              <a:pPr algn="l">
                <a:lnSpc>
                  <a:spcPts val="3639"/>
                </a:lnSpc>
              </a:pPr>
              <a:r>
                <a:rPr lang="en-US" sz="2799" b="1">
                  <a:solidFill>
                    <a:srgbClr val="000000"/>
                  </a:solidFill>
                  <a:latin typeface="Muli Bold"/>
                  <a:ea typeface="Muli Bold"/>
                  <a:cs typeface="Muli Bold"/>
                  <a:sym typeface="Muli Bold"/>
                </a:rPr>
                <a:t>posts = Post.objects.filter(author=some_author)</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 Truy vấn bài viết không phải của tác giả nhất định</a:t>
              </a:r>
            </a:p>
            <a:p>
              <a:pPr algn="l">
                <a:lnSpc>
                  <a:spcPts val="3639"/>
                </a:lnSpc>
              </a:pPr>
              <a:r>
                <a:rPr lang="en-US" sz="2799" b="1">
                  <a:solidFill>
                    <a:srgbClr val="000000"/>
                  </a:solidFill>
                  <a:latin typeface="Muli Bold"/>
                  <a:ea typeface="Muli Bold"/>
                  <a:cs typeface="Muli Bold"/>
                  <a:sym typeface="Muli Bold"/>
                </a:rPr>
                <a:t>posts = Post.objects.exclude(author=some_author)</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 Lấy một bài viết với ID cụ thể</a:t>
              </a:r>
            </a:p>
            <a:p>
              <a:pPr algn="l">
                <a:lnSpc>
                  <a:spcPts val="3639"/>
                </a:lnSpc>
              </a:pPr>
              <a:r>
                <a:rPr lang="en-US" sz="2799" b="1">
                  <a:solidFill>
                    <a:srgbClr val="000000"/>
                  </a:solidFill>
                  <a:latin typeface="Muli Bold"/>
                  <a:ea typeface="Muli Bold"/>
                  <a:cs typeface="Muli Bold"/>
                  <a:sym typeface="Muli Bold"/>
                </a:rPr>
                <a:t>post = Post.objects.get(id=1)</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7275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80808"/>
            <a:ext cx="16439375" cy="350382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895970" y="4534121"/>
          <a:ext cx="16439375" cy="3855657"/>
        </p:xfrm>
        <a:graphic>
          <a:graphicData uri="http://schemas.openxmlformats.org/drawingml/2006/table">
            <a:tbl>
              <a:tblPr/>
              <a:tblGrid>
                <a:gridCol w="8252482">
                  <a:extLst>
                    <a:ext uri="{9D8B030D-6E8A-4147-A177-3AD203B41FA5}">
                      <a16:colId xmlns:a16="http://schemas.microsoft.com/office/drawing/2014/main" val="20000"/>
                    </a:ext>
                  </a:extLst>
                </a:gridCol>
                <a:gridCol w="8186893">
                  <a:extLst>
                    <a:ext uri="{9D8B030D-6E8A-4147-A177-3AD203B41FA5}">
                      <a16:colId xmlns:a16="http://schemas.microsoft.com/office/drawing/2014/main" val="20001"/>
                    </a:ext>
                  </a:extLst>
                </a:gridCol>
              </a:tblGrid>
              <a:tr h="1264425">
                <a:tc gridSpan="2">
                  <a:txBody>
                    <a:bodyPr/>
                    <a:lstStyle/>
                    <a:p>
                      <a:pPr algn="l">
                        <a:lnSpc>
                          <a:spcPts val="5599"/>
                        </a:lnSpc>
                        <a:defRPr/>
                      </a:pPr>
                      <a:r>
                        <a:rPr lang="en-US" sz="3999">
                          <a:solidFill>
                            <a:srgbClr val="000000"/>
                          </a:solidFill>
                          <a:latin typeface="Cabin"/>
                          <a:ea typeface="Cabin"/>
                          <a:cs typeface="Cabin"/>
                          <a:sym typeface="Cabin"/>
                        </a:rPr>
                        <a:t>Phần 1: Kiến thức chung về Django</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hMerge="1">
                  <a:txBody>
                    <a:bodyPr/>
                    <a:lstStyle/>
                    <a:p>
                      <a:pPr algn="l">
                        <a:lnSpc>
                          <a:spcPts val="5599"/>
                        </a:lnSpc>
                        <a:defRPr/>
                      </a:pPr>
                      <a:r>
                        <a:rPr lang="en-US" sz="3999">
                          <a:solidFill>
                            <a:srgbClr val="000000"/>
                          </a:solidFill>
                          <a:latin typeface="Cabin"/>
                          <a:ea typeface="Cabin"/>
                          <a:cs typeface="Cabin"/>
                          <a:sym typeface="Cabin"/>
                        </a:rPr>
                        <a:t>Phần 1: Kiến thức chung về Django</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96175">
                <a:tc gridSpan="2">
                  <a:txBody>
                    <a:bodyPr/>
                    <a:lstStyle/>
                    <a:p>
                      <a:pPr algn="l">
                        <a:lnSpc>
                          <a:spcPts val="5599"/>
                        </a:lnSpc>
                        <a:defRPr/>
                      </a:pPr>
                      <a:r>
                        <a:rPr lang="en-US" sz="3999">
                          <a:solidFill>
                            <a:srgbClr val="000000"/>
                          </a:solidFill>
                          <a:latin typeface="Cabin"/>
                          <a:ea typeface="Cabin"/>
                          <a:cs typeface="Cabin"/>
                          <a:sym typeface="Cabin"/>
                        </a:rPr>
                        <a:t>Phần 2: Django và Cơ sở dữ liệu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hMerge="1">
                  <a:txBody>
                    <a:bodyPr/>
                    <a:lstStyle/>
                    <a:p>
                      <a:pPr algn="l">
                        <a:lnSpc>
                          <a:spcPts val="5599"/>
                        </a:lnSpc>
                        <a:defRPr/>
                      </a:pPr>
                      <a:r>
                        <a:rPr lang="en-US" sz="3999">
                          <a:solidFill>
                            <a:srgbClr val="000000"/>
                          </a:solidFill>
                          <a:latin typeface="Cabin"/>
                          <a:ea typeface="Cabin"/>
                          <a:cs typeface="Cabin"/>
                          <a:sym typeface="Cabin"/>
                        </a:rPr>
                        <a:t>Phần 2: Django và Cơ sở dữ liệu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95057">
                <a:tc gridSpan="2">
                  <a:txBody>
                    <a:bodyPr/>
                    <a:lstStyle/>
                    <a:p>
                      <a:pPr algn="l">
                        <a:lnSpc>
                          <a:spcPts val="5599"/>
                        </a:lnSpc>
                        <a:defRPr/>
                      </a:pPr>
                      <a:r>
                        <a:rPr lang="en-US" sz="3999">
                          <a:solidFill>
                            <a:srgbClr val="000000"/>
                          </a:solidFill>
                          <a:latin typeface="Cabin"/>
                          <a:ea typeface="Cabin"/>
                          <a:cs typeface="Cabin"/>
                          <a:sym typeface="Cabin"/>
                        </a:rPr>
                        <a:t>Phần 3: Tích hợp và quản lý CSDL trong Django</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hMerge="1">
                  <a:txBody>
                    <a:bodyPr/>
                    <a:lstStyle/>
                    <a:p>
                      <a:pPr algn="l">
                        <a:lnSpc>
                          <a:spcPts val="5599"/>
                        </a:lnSpc>
                        <a:defRPr/>
                      </a:pPr>
                      <a:r>
                        <a:rPr lang="en-US" sz="3999">
                          <a:solidFill>
                            <a:srgbClr val="000000"/>
                          </a:solidFill>
                          <a:latin typeface="Cabin"/>
                          <a:ea typeface="Cabin"/>
                          <a:cs typeface="Cabin"/>
                          <a:sym typeface="Cabin"/>
                        </a:rPr>
                        <a:t>Phần 3: Tích hợp và quản lý CSDL trong Django</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6" name="Freeform 6"/>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2460195" y="1862358"/>
            <a:ext cx="13395565" cy="1228725"/>
          </a:xfrm>
          <a:prstGeom prst="rect">
            <a:avLst/>
          </a:prstGeom>
        </p:spPr>
        <p:txBody>
          <a:bodyPr lIns="0" tIns="0" rIns="0" bIns="0" rtlCol="0" anchor="t">
            <a:spAutoFit/>
          </a:bodyPr>
          <a:lstStyle/>
          <a:p>
            <a:pPr algn="ctr">
              <a:lnSpc>
                <a:spcPts val="9720"/>
              </a:lnSpc>
            </a:pPr>
            <a:r>
              <a:rPr lang="en-US" sz="8100" b="1">
                <a:solidFill>
                  <a:srgbClr val="003EA8"/>
                </a:solidFill>
                <a:latin typeface="Muli Bold"/>
                <a:ea typeface="Muli Bold"/>
                <a:cs typeface="Muli Bold"/>
                <a:sym typeface="Muli Bold"/>
              </a:rPr>
              <a:t>NỘI DUNG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2.6 Sử dụng ForeignKey trong Django</a:t>
            </a:r>
          </a:p>
        </p:txBody>
      </p:sp>
      <p:grpSp>
        <p:nvGrpSpPr>
          <p:cNvPr id="8" name="Group 8"/>
          <p:cNvGrpSpPr/>
          <p:nvPr/>
        </p:nvGrpSpPr>
        <p:grpSpPr>
          <a:xfrm>
            <a:off x="1028700" y="3321403"/>
            <a:ext cx="16230600" cy="6253318"/>
            <a:chOff x="0" y="0"/>
            <a:chExt cx="21640800" cy="8337757"/>
          </a:xfrm>
        </p:grpSpPr>
        <p:sp>
          <p:nvSpPr>
            <p:cNvPr id="9" name="TextBox 9"/>
            <p:cNvSpPr txBox="1"/>
            <p:nvPr/>
          </p:nvSpPr>
          <p:spPr>
            <a:xfrm>
              <a:off x="6934" y="7897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638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ForeignKey tạo mối quan hệ một-nhiều (One-to-Many)</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class Post(models.Model):</a:t>
              </a:r>
            </a:p>
            <a:p>
              <a:pPr algn="l">
                <a:lnSpc>
                  <a:spcPts val="3639"/>
                </a:lnSpc>
              </a:pPr>
              <a:r>
                <a:rPr lang="en-US" sz="2799" b="1">
                  <a:solidFill>
                    <a:srgbClr val="000000"/>
                  </a:solidFill>
                  <a:latin typeface="Muli Bold"/>
                  <a:ea typeface="Muli Bold"/>
                  <a:cs typeface="Muli Bold"/>
                  <a:sym typeface="Muli Bold"/>
                </a:rPr>
                <a:t>    author = models.ForeignKey(User, on_delete=models.CASCADE)</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837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2.7 Thêm dữ liệu vào cơ sở dữ liệu bằng Django shell</a:t>
            </a:r>
          </a:p>
        </p:txBody>
      </p:sp>
      <p:grpSp>
        <p:nvGrpSpPr>
          <p:cNvPr id="8" name="Group 8"/>
          <p:cNvGrpSpPr/>
          <p:nvPr/>
        </p:nvGrpSpPr>
        <p:grpSpPr>
          <a:xfrm>
            <a:off x="1028700" y="3321403"/>
            <a:ext cx="16230600" cy="7167718"/>
            <a:chOff x="0" y="0"/>
            <a:chExt cx="21640800" cy="9556957"/>
          </a:xfrm>
        </p:grpSpPr>
        <p:sp>
          <p:nvSpPr>
            <p:cNvPr id="9" name="TextBox 9"/>
            <p:cNvSpPr txBox="1"/>
            <p:nvPr/>
          </p:nvSpPr>
          <p:spPr>
            <a:xfrm>
              <a:off x="6934" y="9116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857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Sử dụng shell Django để thêm dữ liệu:</a:t>
              </a:r>
            </a:p>
            <a:p>
              <a:pPr algn="l">
                <a:lnSpc>
                  <a:spcPts val="3639"/>
                </a:lnSpc>
              </a:pPr>
              <a:r>
                <a:rPr lang="en-US" sz="2799" b="1">
                  <a:solidFill>
                    <a:srgbClr val="000000"/>
                  </a:solidFill>
                  <a:latin typeface="Muli Bold"/>
                  <a:ea typeface="Muli Bold"/>
                  <a:cs typeface="Muli Bold"/>
                  <a:sym typeface="Muli Bold"/>
                </a:rPr>
                <a:t>python manage.py shell</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from myapp.models import Book</a:t>
              </a:r>
            </a:p>
            <a:p>
              <a:pPr algn="l">
                <a:lnSpc>
                  <a:spcPts val="3639"/>
                </a:lnSpc>
              </a:pPr>
              <a:r>
                <a:rPr lang="en-US" sz="2799" b="1">
                  <a:solidFill>
                    <a:srgbClr val="000000"/>
                  </a:solidFill>
                  <a:latin typeface="Muli Bold"/>
                  <a:ea typeface="Muli Bold"/>
                  <a:cs typeface="Muli Bold"/>
                  <a:sym typeface="Muli Bold"/>
                </a:rPr>
                <a:t>book = Book(title="Django for Beginners", author="John Doe")</a:t>
              </a:r>
            </a:p>
            <a:p>
              <a:pPr algn="l">
                <a:lnSpc>
                  <a:spcPts val="3639"/>
                </a:lnSpc>
              </a:pPr>
              <a:r>
                <a:rPr lang="en-US" sz="2799" b="1">
                  <a:solidFill>
                    <a:srgbClr val="000000"/>
                  </a:solidFill>
                  <a:latin typeface="Muli Bold"/>
                  <a:ea typeface="Muli Bold"/>
                  <a:cs typeface="Muli Bold"/>
                  <a:sym typeface="Muli Bold"/>
                </a:rPr>
                <a:t>book.save()</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056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2.8 Phân biệt save() và update() trong Django ORM</a:t>
            </a:r>
          </a:p>
        </p:txBody>
      </p:sp>
      <p:grpSp>
        <p:nvGrpSpPr>
          <p:cNvPr id="8" name="Group 8"/>
          <p:cNvGrpSpPr/>
          <p:nvPr/>
        </p:nvGrpSpPr>
        <p:grpSpPr>
          <a:xfrm>
            <a:off x="1028700" y="3321403"/>
            <a:ext cx="16230600" cy="7167718"/>
            <a:chOff x="0" y="0"/>
            <a:chExt cx="21640800" cy="9556957"/>
          </a:xfrm>
        </p:grpSpPr>
        <p:sp>
          <p:nvSpPr>
            <p:cNvPr id="9" name="TextBox 9"/>
            <p:cNvSpPr txBox="1"/>
            <p:nvPr/>
          </p:nvSpPr>
          <p:spPr>
            <a:xfrm>
              <a:off x="6934" y="9116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857962"/>
            </a:xfrm>
            <a:prstGeom prst="rect">
              <a:avLst/>
            </a:prstGeom>
          </p:spPr>
          <p:txBody>
            <a:bodyPr lIns="0" tIns="0" rIns="0" bIns="0" rtlCol="0" anchor="t">
              <a:spAutoFit/>
            </a:bodyPr>
            <a:lstStyle/>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save(): Lưu đối tượng mới hoặc cập nhật đối tượng hiện tại.</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update(): Cập nhật một số trường trong đối tượng mà không cần tải đối tượng đó từ cơ sở dữ liệu.</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     Ví dụ:</a:t>
              </a:r>
            </a:p>
            <a:p>
              <a:pPr algn="l">
                <a:lnSpc>
                  <a:spcPts val="3639"/>
                </a:lnSpc>
              </a:pPr>
              <a:r>
                <a:rPr lang="en-US" sz="2799" b="1">
                  <a:solidFill>
                    <a:srgbClr val="000000"/>
                  </a:solidFill>
                  <a:latin typeface="Muli Bold"/>
                  <a:ea typeface="Muli Bold"/>
                  <a:cs typeface="Muli Bold"/>
                  <a:sym typeface="Muli Bold"/>
                </a:rPr>
                <a:t>     book.save()  # Lưu hoặc cập nhật</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056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2.9 Sử dụng Raw SQL Query trong Django</a:t>
            </a:r>
          </a:p>
        </p:txBody>
      </p:sp>
      <p:grpSp>
        <p:nvGrpSpPr>
          <p:cNvPr id="8" name="Group 8"/>
          <p:cNvGrpSpPr/>
          <p:nvPr/>
        </p:nvGrpSpPr>
        <p:grpSpPr>
          <a:xfrm>
            <a:off x="1028700" y="3321403"/>
            <a:ext cx="16230600" cy="7167718"/>
            <a:chOff x="0" y="0"/>
            <a:chExt cx="21640800" cy="9556957"/>
          </a:xfrm>
        </p:grpSpPr>
        <p:sp>
          <p:nvSpPr>
            <p:cNvPr id="9" name="TextBox 9"/>
            <p:cNvSpPr txBox="1"/>
            <p:nvPr/>
          </p:nvSpPr>
          <p:spPr>
            <a:xfrm>
              <a:off x="6934" y="9116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857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Sử dụng Raw SQL nếu bạn cần truy vấn mà Django ORM không hỗ trợ.</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a:t>
              </a:r>
            </a:p>
            <a:p>
              <a:pPr algn="l">
                <a:lnSpc>
                  <a:spcPts val="3639"/>
                </a:lnSpc>
              </a:pPr>
              <a:r>
                <a:rPr lang="en-US" sz="2799" b="1">
                  <a:solidFill>
                    <a:srgbClr val="000000"/>
                  </a:solidFill>
                  <a:latin typeface="Muli Bold"/>
                  <a:ea typeface="Muli Bold"/>
                  <a:cs typeface="Muli Bold"/>
                  <a:sym typeface="Muli Bold"/>
                </a:rPr>
                <a:t>from django.db import connection</a:t>
              </a:r>
            </a:p>
            <a:p>
              <a:pPr algn="l">
                <a:lnSpc>
                  <a:spcPts val="3639"/>
                </a:lnSpc>
              </a:pPr>
              <a:r>
                <a:rPr lang="en-US" sz="2799" b="1">
                  <a:solidFill>
                    <a:srgbClr val="000000"/>
                  </a:solidFill>
                  <a:latin typeface="Muli Bold"/>
                  <a:ea typeface="Muli Bold"/>
                  <a:cs typeface="Muli Bold"/>
                  <a:sym typeface="Muli Bold"/>
                </a:rPr>
                <a:t>cursor = connection.cursor()</a:t>
              </a:r>
            </a:p>
            <a:p>
              <a:pPr algn="l">
                <a:lnSpc>
                  <a:spcPts val="3639"/>
                </a:lnSpc>
              </a:pPr>
              <a:r>
                <a:rPr lang="en-US" sz="2799" b="1">
                  <a:solidFill>
                    <a:srgbClr val="000000"/>
                  </a:solidFill>
                  <a:latin typeface="Muli Bold"/>
                  <a:ea typeface="Muli Bold"/>
                  <a:cs typeface="Muli Bold"/>
                  <a:sym typeface="Muli Bold"/>
                </a:rPr>
                <a:t>cursor.execute("SELECT * FROM myapp_book WHERE author = %s", ['John Doe'])</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056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2910273"/>
            <a:ext cx="15795020" cy="6745738"/>
            <a:chOff x="0" y="0"/>
            <a:chExt cx="5762066" cy="2460863"/>
          </a:xfrm>
        </p:grpSpPr>
        <p:sp>
          <p:nvSpPr>
            <p:cNvPr id="4" name="Freeform 4"/>
            <p:cNvSpPr/>
            <p:nvPr/>
          </p:nvSpPr>
          <p:spPr>
            <a:xfrm>
              <a:off x="0" y="0"/>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sp>
      </p:grpSp>
      <p:grpSp>
        <p:nvGrpSpPr>
          <p:cNvPr id="5" name="Group 5"/>
          <p:cNvGrpSpPr/>
          <p:nvPr/>
        </p:nvGrpSpPr>
        <p:grpSpPr>
          <a:xfrm>
            <a:off x="257892" y="657204"/>
            <a:ext cx="17696459" cy="1907038"/>
            <a:chOff x="0" y="0"/>
            <a:chExt cx="6455716" cy="695693"/>
          </a:xfrm>
        </p:grpSpPr>
        <p:sp>
          <p:nvSpPr>
            <p:cNvPr id="6" name="Freeform 6"/>
            <p:cNvSpPr/>
            <p:nvPr/>
          </p:nvSpPr>
          <p:spPr>
            <a:xfrm>
              <a:off x="0" y="0"/>
              <a:ext cx="6455716" cy="695693"/>
            </a:xfrm>
            <a:custGeom>
              <a:avLst/>
              <a:gdLst/>
              <a:ahLst/>
              <a:cxnLst/>
              <a:rect l="l" t="t" r="r" b="b"/>
              <a:pathLst>
                <a:path w="6455716" h="695693">
                  <a:moveTo>
                    <a:pt x="0" y="0"/>
                  </a:moveTo>
                  <a:lnTo>
                    <a:pt x="6455716" y="0"/>
                  </a:lnTo>
                  <a:lnTo>
                    <a:pt x="645571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rot="-5400000">
            <a:off x="-541453" y="6273617"/>
            <a:ext cx="6745738" cy="0"/>
          </a:xfrm>
          <a:prstGeom prst="line">
            <a:avLst/>
          </a:prstGeom>
          <a:ln w="19050" cap="flat">
            <a:solidFill>
              <a:srgbClr val="CCCCCC"/>
            </a:solidFill>
            <a:prstDash val="solid"/>
            <a:headEnd type="none" w="sm" len="sm"/>
            <a:tailEnd type="none" w="sm" len="sm"/>
          </a:ln>
        </p:spPr>
      </p:sp>
      <p:sp>
        <p:nvSpPr>
          <p:cNvPr id="9" name="AutoShape 9"/>
          <p:cNvSpPr/>
          <p:nvPr/>
        </p:nvSpPr>
        <p:spPr>
          <a:xfrm rot="-5400000">
            <a:off x="6878694" y="6273617"/>
            <a:ext cx="6745738" cy="0"/>
          </a:xfrm>
          <a:prstGeom prst="line">
            <a:avLst/>
          </a:prstGeom>
          <a:ln w="19050" cap="flat">
            <a:solidFill>
              <a:srgbClr val="CCCCCC"/>
            </a:solidFill>
            <a:prstDash val="solid"/>
            <a:headEnd type="none" w="sm" len="sm"/>
            <a:tailEnd type="none" w="sm" len="sm"/>
          </a:ln>
        </p:spPr>
      </p:sp>
      <p:sp>
        <p:nvSpPr>
          <p:cNvPr id="10" name="AutoShape 10"/>
          <p:cNvSpPr/>
          <p:nvPr/>
        </p:nvSpPr>
        <p:spPr>
          <a:xfrm rot="-5400000">
            <a:off x="5264035" y="6273617"/>
            <a:ext cx="6745738" cy="0"/>
          </a:xfrm>
          <a:prstGeom prst="line">
            <a:avLst/>
          </a:prstGeom>
          <a:ln w="19050" cap="flat">
            <a:solidFill>
              <a:srgbClr val="CCCCCC"/>
            </a:solidFill>
            <a:prstDash val="solid"/>
            <a:headEnd type="none" w="sm" len="sm"/>
            <a:tailEnd type="none" w="sm" len="sm"/>
          </a:ln>
        </p:spPr>
      </p:sp>
      <p:grpSp>
        <p:nvGrpSpPr>
          <p:cNvPr id="11" name="Group 11"/>
          <p:cNvGrpSpPr/>
          <p:nvPr/>
        </p:nvGrpSpPr>
        <p:grpSpPr>
          <a:xfrm>
            <a:off x="13821430" y="6055702"/>
            <a:ext cx="4791997" cy="4775719"/>
            <a:chOff x="0" y="0"/>
            <a:chExt cx="6389330" cy="6367625"/>
          </a:xfrm>
        </p:grpSpPr>
        <p:sp>
          <p:nvSpPr>
            <p:cNvPr id="12" name="Freeform 12"/>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4" name="TextBox 14"/>
          <p:cNvSpPr txBox="1"/>
          <p:nvPr/>
        </p:nvSpPr>
        <p:spPr>
          <a:xfrm>
            <a:off x="10951784" y="4331823"/>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Thêm dữ liệu mẫu vào cơ sở dữ liệu trong Django</a:t>
            </a:r>
          </a:p>
        </p:txBody>
      </p:sp>
      <p:sp>
        <p:nvSpPr>
          <p:cNvPr id="15" name="TextBox 15"/>
          <p:cNvSpPr txBox="1"/>
          <p:nvPr/>
        </p:nvSpPr>
        <p:spPr>
          <a:xfrm>
            <a:off x="10951784" y="5438202"/>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Xử lý lỗi cơ sở dữ liệu trong Django</a:t>
            </a:r>
          </a:p>
        </p:txBody>
      </p:sp>
      <p:sp>
        <p:nvSpPr>
          <p:cNvPr id="16" name="TextBox 16"/>
          <p:cNvSpPr txBox="1"/>
          <p:nvPr/>
        </p:nvSpPr>
        <p:spPr>
          <a:xfrm>
            <a:off x="10951784" y="6534847"/>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Triển khai cơ sở dữ liệu trên môi trường production</a:t>
            </a:r>
          </a:p>
        </p:txBody>
      </p:sp>
      <p:sp>
        <p:nvSpPr>
          <p:cNvPr id="17" name="TextBox 17"/>
          <p:cNvSpPr txBox="1"/>
          <p:nvPr/>
        </p:nvSpPr>
        <p:spPr>
          <a:xfrm>
            <a:off x="0" y="1105898"/>
            <a:ext cx="18288000" cy="923925"/>
          </a:xfrm>
          <a:prstGeom prst="rect">
            <a:avLst/>
          </a:prstGeom>
        </p:spPr>
        <p:txBody>
          <a:bodyPr lIns="0" tIns="0" rIns="0" bIns="0" rtlCol="0" anchor="t">
            <a:spAutoFit/>
          </a:bodyPr>
          <a:lstStyle/>
          <a:p>
            <a:pPr marL="0" lvl="0" indent="0" algn="ctr">
              <a:lnSpc>
                <a:spcPts val="7200"/>
              </a:lnSpc>
              <a:spcBef>
                <a:spcPct val="0"/>
              </a:spcBef>
            </a:pPr>
            <a:r>
              <a:rPr lang="en-US" sz="6000" b="1">
                <a:solidFill>
                  <a:srgbClr val="003EA8"/>
                </a:solidFill>
                <a:latin typeface="Muli Bold"/>
                <a:ea typeface="Muli Bold"/>
                <a:cs typeface="Muli Bold"/>
                <a:sym typeface="Muli Bold"/>
              </a:rPr>
              <a:t>Phần 3: Tích hợp và quản lý CSDL trong Django</a:t>
            </a:r>
          </a:p>
        </p:txBody>
      </p:sp>
      <p:sp>
        <p:nvSpPr>
          <p:cNvPr id="18" name="TextBox 18"/>
          <p:cNvSpPr txBox="1"/>
          <p:nvPr/>
        </p:nvSpPr>
        <p:spPr>
          <a:xfrm>
            <a:off x="3351833" y="4575492"/>
            <a:ext cx="4080791" cy="372745"/>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Phân trang dữ liệu trong Django</a:t>
            </a:r>
            <a:endParaRPr lang="en-US" sz="2199" dirty="0">
              <a:solidFill>
                <a:srgbClr val="000000"/>
              </a:solidFill>
              <a:latin typeface="Cabin"/>
              <a:ea typeface="Cabin"/>
              <a:cs typeface="Cabin"/>
              <a:sym typeface="Cabin"/>
              <a:hlinkClick r:id="rId9" action="ppaction://hlinksldjump"/>
            </a:endParaRPr>
          </a:p>
        </p:txBody>
      </p:sp>
      <p:sp>
        <p:nvSpPr>
          <p:cNvPr id="19" name="TextBox 19"/>
          <p:cNvSpPr txBox="1"/>
          <p:nvPr/>
        </p:nvSpPr>
        <p:spPr>
          <a:xfrm>
            <a:off x="3379909" y="5625991"/>
            <a:ext cx="4080791" cy="372745"/>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Quản lý transaction trong Django</a:t>
            </a:r>
          </a:p>
        </p:txBody>
      </p:sp>
      <p:sp>
        <p:nvSpPr>
          <p:cNvPr id="20" name="TextBox 20"/>
          <p:cNvSpPr txBox="1"/>
          <p:nvPr/>
        </p:nvSpPr>
        <p:spPr>
          <a:xfrm>
            <a:off x="3379909" y="6581386"/>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Quản lý quyền (permissions) trong Django</a:t>
            </a:r>
          </a:p>
        </p:txBody>
      </p:sp>
      <p:sp>
        <p:nvSpPr>
          <p:cNvPr id="21" name="TextBox 21"/>
          <p:cNvSpPr txBox="1"/>
          <p:nvPr/>
        </p:nvSpPr>
        <p:spPr>
          <a:xfrm>
            <a:off x="3351833" y="7823801"/>
            <a:ext cx="4080791" cy="372745"/>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Sử dụng Django signals</a:t>
            </a:r>
          </a:p>
        </p:txBody>
      </p:sp>
      <p:sp>
        <p:nvSpPr>
          <p:cNvPr id="22" name="TextBox 22"/>
          <p:cNvSpPr txBox="1"/>
          <p:nvPr/>
        </p:nvSpPr>
        <p:spPr>
          <a:xfrm>
            <a:off x="3351833" y="3514073"/>
            <a:ext cx="4080791" cy="372745"/>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Admin site trong Django</a:t>
            </a:r>
            <a:endParaRPr lang="en-US" sz="2199" dirty="0">
              <a:solidFill>
                <a:srgbClr val="000000"/>
              </a:solidFill>
              <a:latin typeface="Cabin"/>
              <a:ea typeface="Cabin"/>
              <a:cs typeface="Cabin"/>
              <a:sym typeface="Cabin"/>
              <a:hlinkClick r:id="rId10" action="ppaction://hlinksldjump"/>
            </a:endParaRPr>
          </a:p>
        </p:txBody>
      </p:sp>
      <p:sp>
        <p:nvSpPr>
          <p:cNvPr id="23" name="TextBox 23"/>
          <p:cNvSpPr txBox="1"/>
          <p:nvPr/>
        </p:nvSpPr>
        <p:spPr>
          <a:xfrm>
            <a:off x="1608259" y="321926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1.</a:t>
            </a:r>
          </a:p>
        </p:txBody>
      </p:sp>
      <p:sp>
        <p:nvSpPr>
          <p:cNvPr id="24" name="TextBox 24"/>
          <p:cNvSpPr txBox="1"/>
          <p:nvPr/>
        </p:nvSpPr>
        <p:spPr>
          <a:xfrm>
            <a:off x="9061126" y="4266418"/>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7.</a:t>
            </a:r>
          </a:p>
        </p:txBody>
      </p:sp>
      <p:sp>
        <p:nvSpPr>
          <p:cNvPr id="25" name="TextBox 25"/>
          <p:cNvSpPr txBox="1"/>
          <p:nvPr/>
        </p:nvSpPr>
        <p:spPr>
          <a:xfrm>
            <a:off x="1608259" y="431817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2.</a:t>
            </a:r>
          </a:p>
        </p:txBody>
      </p:sp>
      <p:sp>
        <p:nvSpPr>
          <p:cNvPr id="26" name="TextBox 26"/>
          <p:cNvSpPr txBox="1"/>
          <p:nvPr/>
        </p:nvSpPr>
        <p:spPr>
          <a:xfrm>
            <a:off x="9061126" y="536532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8.</a:t>
            </a:r>
          </a:p>
        </p:txBody>
      </p:sp>
      <p:sp>
        <p:nvSpPr>
          <p:cNvPr id="27" name="TextBox 27"/>
          <p:cNvSpPr txBox="1"/>
          <p:nvPr/>
        </p:nvSpPr>
        <p:spPr>
          <a:xfrm>
            <a:off x="1608259" y="541707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3.</a:t>
            </a:r>
          </a:p>
        </p:txBody>
      </p:sp>
      <p:sp>
        <p:nvSpPr>
          <p:cNvPr id="28" name="TextBox 28"/>
          <p:cNvSpPr txBox="1"/>
          <p:nvPr/>
        </p:nvSpPr>
        <p:spPr>
          <a:xfrm>
            <a:off x="9061126" y="6464229"/>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9.</a:t>
            </a:r>
          </a:p>
        </p:txBody>
      </p:sp>
      <p:sp>
        <p:nvSpPr>
          <p:cNvPr id="29" name="TextBox 29"/>
          <p:cNvSpPr txBox="1"/>
          <p:nvPr/>
        </p:nvSpPr>
        <p:spPr>
          <a:xfrm>
            <a:off x="1608259" y="651598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4.</a:t>
            </a:r>
          </a:p>
        </p:txBody>
      </p:sp>
      <p:sp>
        <p:nvSpPr>
          <p:cNvPr id="30" name="TextBox 30"/>
          <p:cNvSpPr txBox="1"/>
          <p:nvPr/>
        </p:nvSpPr>
        <p:spPr>
          <a:xfrm>
            <a:off x="1608259" y="761488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5.</a:t>
            </a:r>
          </a:p>
        </p:txBody>
      </p:sp>
      <p:sp>
        <p:nvSpPr>
          <p:cNvPr id="31" name="TextBox 31"/>
          <p:cNvSpPr txBox="1"/>
          <p:nvPr/>
        </p:nvSpPr>
        <p:spPr>
          <a:xfrm>
            <a:off x="9061126" y="317104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6.</a:t>
            </a:r>
          </a:p>
        </p:txBody>
      </p:sp>
      <p:sp>
        <p:nvSpPr>
          <p:cNvPr id="32" name="TextBox 32"/>
          <p:cNvSpPr txBox="1"/>
          <p:nvPr/>
        </p:nvSpPr>
        <p:spPr>
          <a:xfrm>
            <a:off x="10804700" y="3184696"/>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Tối ưu hóa truy vấn cơ sở dữ liệu trong Django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3.1 Admin site trong Django</a:t>
            </a:r>
          </a:p>
        </p:txBody>
      </p:sp>
      <p:grpSp>
        <p:nvGrpSpPr>
          <p:cNvPr id="8" name="Group 8"/>
          <p:cNvGrpSpPr/>
          <p:nvPr/>
        </p:nvGrpSpPr>
        <p:grpSpPr>
          <a:xfrm>
            <a:off x="1028700" y="3321403"/>
            <a:ext cx="16230600" cy="6253318"/>
            <a:chOff x="0" y="0"/>
            <a:chExt cx="21640800" cy="8337757"/>
          </a:xfrm>
        </p:grpSpPr>
        <p:sp>
          <p:nvSpPr>
            <p:cNvPr id="9" name="TextBox 9"/>
            <p:cNvSpPr txBox="1"/>
            <p:nvPr/>
          </p:nvSpPr>
          <p:spPr>
            <a:xfrm>
              <a:off x="6934" y="7897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638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Để sử dụng Django Admin, bạn cần đăng ký model trong admin.py:</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from django.contrib import admin</a:t>
              </a:r>
            </a:p>
            <a:p>
              <a:pPr algn="l">
                <a:lnSpc>
                  <a:spcPts val="3639"/>
                </a:lnSpc>
              </a:pPr>
              <a:r>
                <a:rPr lang="en-US" sz="2799" b="1">
                  <a:solidFill>
                    <a:srgbClr val="000000"/>
                  </a:solidFill>
                  <a:latin typeface="Muli Bold"/>
                  <a:ea typeface="Muli Bold"/>
                  <a:cs typeface="Muli Bold"/>
                  <a:sym typeface="Muli Bold"/>
                </a:rPr>
                <a:t>from .models import Book</a:t>
              </a:r>
            </a:p>
            <a:p>
              <a:pPr algn="l">
                <a:lnSpc>
                  <a:spcPts val="3639"/>
                </a:lnSpc>
              </a:pPr>
              <a:r>
                <a:rPr lang="en-US" sz="2799" b="1">
                  <a:solidFill>
                    <a:srgbClr val="000000"/>
                  </a:solidFill>
                  <a:latin typeface="Muli Bold"/>
                  <a:ea typeface="Muli Bold"/>
                  <a:cs typeface="Muli Bold"/>
                  <a:sym typeface="Muli Bold"/>
                </a:rPr>
                <a:t>admin.site.register(Book)</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837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3.2 Phân trang dữ liệu trong Django</a:t>
            </a:r>
          </a:p>
        </p:txBody>
      </p:sp>
      <p:grpSp>
        <p:nvGrpSpPr>
          <p:cNvPr id="8" name="Group 8"/>
          <p:cNvGrpSpPr/>
          <p:nvPr/>
        </p:nvGrpSpPr>
        <p:grpSpPr>
          <a:xfrm>
            <a:off x="1028700" y="3321403"/>
            <a:ext cx="16230600" cy="6253318"/>
            <a:chOff x="0" y="0"/>
            <a:chExt cx="21640800" cy="8337757"/>
          </a:xfrm>
        </p:grpSpPr>
        <p:sp>
          <p:nvSpPr>
            <p:cNvPr id="9" name="TextBox 9"/>
            <p:cNvSpPr txBox="1"/>
            <p:nvPr/>
          </p:nvSpPr>
          <p:spPr>
            <a:xfrm>
              <a:off x="6934" y="7897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638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cung cấp cơ chế phân trang rất mạnh :</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from django.core.paginator import Paginator</a:t>
              </a:r>
            </a:p>
            <a:p>
              <a:pPr algn="l">
                <a:lnSpc>
                  <a:spcPts val="3639"/>
                </a:lnSpc>
              </a:pPr>
              <a:r>
                <a:rPr lang="en-US" sz="2799" b="1">
                  <a:solidFill>
                    <a:srgbClr val="000000"/>
                  </a:solidFill>
                  <a:latin typeface="Muli Bold"/>
                  <a:ea typeface="Muli Bold"/>
                  <a:cs typeface="Muli Bold"/>
                  <a:sym typeface="Muli Bold"/>
                </a:rPr>
                <a:t>paginator = Paginator(queryset, 10)  # 10 đối tượng mỗi trang</a:t>
              </a:r>
            </a:p>
            <a:p>
              <a:pPr algn="l">
                <a:lnSpc>
                  <a:spcPts val="3639"/>
                </a:lnSpc>
              </a:pPr>
              <a:r>
                <a:rPr lang="en-US" sz="2799" b="1">
                  <a:solidFill>
                    <a:srgbClr val="000000"/>
                  </a:solidFill>
                  <a:latin typeface="Muli Bold"/>
                  <a:ea typeface="Muli Bold"/>
                  <a:cs typeface="Muli Bold"/>
                  <a:sym typeface="Muli Bold"/>
                </a:rPr>
                <a:t>page_obj = paginator.get_page(page_number)</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837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3.3 Quản lý transaction trong Django</a:t>
            </a:r>
          </a:p>
        </p:txBody>
      </p:sp>
      <p:grpSp>
        <p:nvGrpSpPr>
          <p:cNvPr id="8" name="Group 8"/>
          <p:cNvGrpSpPr/>
          <p:nvPr/>
        </p:nvGrpSpPr>
        <p:grpSpPr>
          <a:xfrm>
            <a:off x="1028700" y="3321403"/>
            <a:ext cx="16230600" cy="6253318"/>
            <a:chOff x="0" y="0"/>
            <a:chExt cx="21640800" cy="8337757"/>
          </a:xfrm>
        </p:grpSpPr>
        <p:sp>
          <p:nvSpPr>
            <p:cNvPr id="9" name="TextBox 9"/>
            <p:cNvSpPr txBox="1"/>
            <p:nvPr/>
          </p:nvSpPr>
          <p:spPr>
            <a:xfrm>
              <a:off x="6934" y="7897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638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hỗ trợ quản lý transaction với transaction.atomic().</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from django.db import transaction</a:t>
              </a:r>
            </a:p>
            <a:p>
              <a:pPr algn="l">
                <a:lnSpc>
                  <a:spcPts val="3639"/>
                </a:lnSpc>
              </a:pPr>
              <a:r>
                <a:rPr lang="en-US" sz="2799" b="1">
                  <a:solidFill>
                    <a:srgbClr val="000000"/>
                  </a:solidFill>
                  <a:latin typeface="Muli Bold"/>
                  <a:ea typeface="Muli Bold"/>
                  <a:cs typeface="Muli Bold"/>
                  <a:sym typeface="Muli Bold"/>
                </a:rPr>
                <a:t>with transaction.atomic():</a:t>
              </a:r>
            </a:p>
            <a:p>
              <a:pPr algn="l">
                <a:lnSpc>
                  <a:spcPts val="3639"/>
                </a:lnSpc>
              </a:pPr>
              <a:r>
                <a:rPr lang="en-US" sz="2799" b="1">
                  <a:solidFill>
                    <a:srgbClr val="000000"/>
                  </a:solidFill>
                  <a:latin typeface="Muli Bold"/>
                  <a:ea typeface="Muli Bold"/>
                  <a:cs typeface="Muli Bold"/>
                  <a:sym typeface="Muli Bold"/>
                </a:rPr>
                <a:t>    # Các thao tác cơ sở dữ liệu</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837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3.4 Quản lý quyền (permissions) trong Django</a:t>
            </a:r>
          </a:p>
        </p:txBody>
      </p:sp>
      <p:grpSp>
        <p:nvGrpSpPr>
          <p:cNvPr id="8" name="Group 8"/>
          <p:cNvGrpSpPr/>
          <p:nvPr/>
        </p:nvGrpSpPr>
        <p:grpSpPr>
          <a:xfrm>
            <a:off x="1028700" y="3321403"/>
            <a:ext cx="16230600" cy="7167718"/>
            <a:chOff x="0" y="0"/>
            <a:chExt cx="21640800" cy="9556957"/>
          </a:xfrm>
        </p:grpSpPr>
        <p:sp>
          <p:nvSpPr>
            <p:cNvPr id="9" name="TextBox 9"/>
            <p:cNvSpPr txBox="1"/>
            <p:nvPr/>
          </p:nvSpPr>
          <p:spPr>
            <a:xfrm>
              <a:off x="6934" y="9116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857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cung cấp các permissions cơ bản như add, change, delete cho các model.</a:t>
              </a:r>
            </a:p>
            <a:p>
              <a:pPr algn="l">
                <a:lnSpc>
                  <a:spcPts val="3639"/>
                </a:lnSpc>
              </a:pPr>
              <a:endParaRPr lang="en-US" sz="2799" b="1">
                <a:solidFill>
                  <a:srgbClr val="000000"/>
                </a:solidFill>
                <a:latin typeface="Muli Bold"/>
                <a:ea typeface="Muli Bold"/>
                <a:cs typeface="Muli Bold"/>
                <a:sym typeface="Muli Bold"/>
              </a:endParaRP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add: Quyền thêm đối tượng mới vào cơ sở dữ liệu.</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change: Quyền sửa đổi đối tượng.</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delete: Quyền xóa đối tượng.</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056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3.5 Sử dụng Django signals</a:t>
            </a:r>
          </a:p>
        </p:txBody>
      </p:sp>
      <p:grpSp>
        <p:nvGrpSpPr>
          <p:cNvPr id="8" name="Group 8"/>
          <p:cNvGrpSpPr/>
          <p:nvPr/>
        </p:nvGrpSpPr>
        <p:grpSpPr>
          <a:xfrm>
            <a:off x="1028700" y="3321403"/>
            <a:ext cx="16230600" cy="8539318"/>
            <a:chOff x="0" y="0"/>
            <a:chExt cx="21640800" cy="11385757"/>
          </a:xfrm>
        </p:grpSpPr>
        <p:sp>
          <p:nvSpPr>
            <p:cNvPr id="9" name="TextBox 9"/>
            <p:cNvSpPr txBox="1"/>
            <p:nvPr/>
          </p:nvSpPr>
          <p:spPr>
            <a:xfrm>
              <a:off x="6934" y="109454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66867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signals cho phép bạn tự động thực hiện một hành động khi một đối tượng model thay đổi.</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a:t>
              </a:r>
            </a:p>
            <a:p>
              <a:pPr algn="l">
                <a:lnSpc>
                  <a:spcPts val="3639"/>
                </a:lnSpc>
              </a:pPr>
              <a:r>
                <a:rPr lang="en-US" sz="2799" b="1">
                  <a:solidFill>
                    <a:srgbClr val="000000"/>
                  </a:solidFill>
                  <a:latin typeface="Muli Bold"/>
                  <a:ea typeface="Muli Bold"/>
                  <a:cs typeface="Muli Bold"/>
                  <a:sym typeface="Muli Bold"/>
                </a:rPr>
                <a:t>from django.db.models.signals import post_save</a:t>
              </a:r>
            </a:p>
            <a:p>
              <a:pPr algn="l">
                <a:lnSpc>
                  <a:spcPts val="3639"/>
                </a:lnSpc>
              </a:pPr>
              <a:r>
                <a:rPr lang="en-US" sz="2799" b="1">
                  <a:solidFill>
                    <a:srgbClr val="000000"/>
                  </a:solidFill>
                  <a:latin typeface="Muli Bold"/>
                  <a:ea typeface="Muli Bold"/>
                  <a:cs typeface="Muli Bold"/>
                  <a:sym typeface="Muli Bold"/>
                </a:rPr>
                <a:t>from django.dispatch import receiver</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@receiver(post_save, sender=Book)</a:t>
              </a:r>
            </a:p>
            <a:p>
              <a:pPr algn="l">
                <a:lnSpc>
                  <a:spcPts val="3639"/>
                </a:lnSpc>
              </a:pPr>
              <a:r>
                <a:rPr lang="en-US" sz="2799" b="1">
                  <a:solidFill>
                    <a:srgbClr val="000000"/>
                  </a:solidFill>
                  <a:latin typeface="Muli Bold"/>
                  <a:ea typeface="Muli Bold"/>
                  <a:cs typeface="Muli Bold"/>
                  <a:sym typeface="Muli Bold"/>
                </a:rPr>
                <a:t>def book_saved(sender, instance, **kwargs):</a:t>
              </a:r>
            </a:p>
            <a:p>
              <a:pPr algn="l">
                <a:lnSpc>
                  <a:spcPts val="3639"/>
                </a:lnSpc>
              </a:pPr>
              <a:r>
                <a:rPr lang="en-US" sz="2799" b="1">
                  <a:solidFill>
                    <a:srgbClr val="000000"/>
                  </a:solidFill>
                  <a:latin typeface="Muli Bold"/>
                  <a:ea typeface="Muli Bold"/>
                  <a:cs typeface="Muli Bold"/>
                  <a:sym typeface="Muli Bold"/>
                </a:rPr>
                <a:t>    print(f'Book "{instance.title}" has been saved.')</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78851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2910273"/>
            <a:ext cx="15795020" cy="6745738"/>
            <a:chOff x="0" y="0"/>
            <a:chExt cx="5762066" cy="2460863"/>
          </a:xfrm>
        </p:grpSpPr>
        <p:sp>
          <p:nvSpPr>
            <p:cNvPr id="4" name="Freeform 4"/>
            <p:cNvSpPr/>
            <p:nvPr/>
          </p:nvSpPr>
          <p:spPr>
            <a:xfrm>
              <a:off x="0" y="0"/>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sp>
      </p:grpSp>
      <p:grpSp>
        <p:nvGrpSpPr>
          <p:cNvPr id="5" name="Group 5"/>
          <p:cNvGrpSpPr/>
          <p:nvPr/>
        </p:nvGrpSpPr>
        <p:grpSpPr>
          <a:xfrm>
            <a:off x="1219294" y="657204"/>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rot="-5400000">
            <a:off x="-541453" y="6273617"/>
            <a:ext cx="6745738" cy="0"/>
          </a:xfrm>
          <a:prstGeom prst="line">
            <a:avLst/>
          </a:prstGeom>
          <a:ln w="19050" cap="flat">
            <a:solidFill>
              <a:srgbClr val="CCCCCC"/>
            </a:solidFill>
            <a:prstDash val="solid"/>
            <a:headEnd type="none" w="sm" len="sm"/>
            <a:tailEnd type="none" w="sm" len="sm"/>
          </a:ln>
        </p:spPr>
      </p:sp>
      <p:sp>
        <p:nvSpPr>
          <p:cNvPr id="9" name="AutoShape 9"/>
          <p:cNvSpPr/>
          <p:nvPr/>
        </p:nvSpPr>
        <p:spPr>
          <a:xfrm rot="-5400000">
            <a:off x="6878694" y="6273617"/>
            <a:ext cx="6745738" cy="0"/>
          </a:xfrm>
          <a:prstGeom prst="line">
            <a:avLst/>
          </a:prstGeom>
          <a:ln w="19050" cap="flat">
            <a:solidFill>
              <a:srgbClr val="CCCCCC"/>
            </a:solidFill>
            <a:prstDash val="solid"/>
            <a:headEnd type="none" w="sm" len="sm"/>
            <a:tailEnd type="none" w="sm" len="sm"/>
          </a:ln>
        </p:spPr>
      </p:sp>
      <p:sp>
        <p:nvSpPr>
          <p:cNvPr id="10" name="AutoShape 10"/>
          <p:cNvSpPr/>
          <p:nvPr/>
        </p:nvSpPr>
        <p:spPr>
          <a:xfrm rot="-5400000">
            <a:off x="5264035" y="6273617"/>
            <a:ext cx="6745738" cy="0"/>
          </a:xfrm>
          <a:prstGeom prst="line">
            <a:avLst/>
          </a:prstGeom>
          <a:ln w="19050" cap="flat">
            <a:solidFill>
              <a:srgbClr val="CCCCCC"/>
            </a:solidFill>
            <a:prstDash val="solid"/>
            <a:headEnd type="none" w="sm" len="sm"/>
            <a:tailEnd type="none" w="sm" len="sm"/>
          </a:ln>
        </p:spPr>
      </p:sp>
      <p:grpSp>
        <p:nvGrpSpPr>
          <p:cNvPr id="11" name="Group 11"/>
          <p:cNvGrpSpPr/>
          <p:nvPr/>
        </p:nvGrpSpPr>
        <p:grpSpPr>
          <a:xfrm>
            <a:off x="13821430" y="6055702"/>
            <a:ext cx="4791997" cy="4775719"/>
            <a:chOff x="0" y="0"/>
            <a:chExt cx="6389330" cy="6367625"/>
          </a:xfrm>
        </p:grpSpPr>
        <p:sp>
          <p:nvSpPr>
            <p:cNvPr id="12" name="Freeform 12"/>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4" name="TextBox 14"/>
          <p:cNvSpPr txBox="1"/>
          <p:nvPr/>
        </p:nvSpPr>
        <p:spPr>
          <a:xfrm>
            <a:off x="10951784" y="4331823"/>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Cấu hình cơ sở dữ liệu trong Django</a:t>
            </a:r>
          </a:p>
        </p:txBody>
      </p:sp>
      <p:sp>
        <p:nvSpPr>
          <p:cNvPr id="15" name="TextBox 15"/>
          <p:cNvSpPr txBox="1"/>
          <p:nvPr/>
        </p:nvSpPr>
        <p:spPr>
          <a:xfrm>
            <a:off x="10951784" y="5438202"/>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Django ORM là gì? So sánh với SQL thuần</a:t>
            </a:r>
          </a:p>
        </p:txBody>
      </p:sp>
      <p:sp>
        <p:nvSpPr>
          <p:cNvPr id="16" name="TextBox 16"/>
          <p:cNvSpPr txBox="1"/>
          <p:nvPr/>
        </p:nvSpPr>
        <p:spPr>
          <a:xfrm>
            <a:off x="10951784" y="6534847"/>
            <a:ext cx="364264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Tạo và áp dụng migration trong Django</a:t>
            </a:r>
          </a:p>
        </p:txBody>
      </p:sp>
      <p:sp>
        <p:nvSpPr>
          <p:cNvPr id="17" name="TextBox 17"/>
          <p:cNvSpPr txBox="1"/>
          <p:nvPr/>
        </p:nvSpPr>
        <p:spPr>
          <a:xfrm>
            <a:off x="10951784" y="7826754"/>
            <a:ext cx="3642641" cy="372745"/>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Tính năng Form trong Django</a:t>
            </a:r>
          </a:p>
        </p:txBody>
      </p:sp>
      <p:sp>
        <p:nvSpPr>
          <p:cNvPr id="18" name="TextBox 18"/>
          <p:cNvSpPr txBox="1"/>
          <p:nvPr/>
        </p:nvSpPr>
        <p:spPr>
          <a:xfrm>
            <a:off x="0" y="1105898"/>
            <a:ext cx="18288000" cy="923925"/>
          </a:xfrm>
          <a:prstGeom prst="rect">
            <a:avLst/>
          </a:prstGeom>
        </p:spPr>
        <p:txBody>
          <a:bodyPr lIns="0" tIns="0" rIns="0" bIns="0" rtlCol="0" anchor="t">
            <a:spAutoFit/>
          </a:bodyPr>
          <a:lstStyle/>
          <a:p>
            <a:pPr marL="0" lvl="0" indent="0" algn="ctr">
              <a:lnSpc>
                <a:spcPts val="7200"/>
              </a:lnSpc>
              <a:spcBef>
                <a:spcPct val="0"/>
              </a:spcBef>
            </a:pPr>
            <a:r>
              <a:rPr lang="en-US" sz="6000" b="1">
                <a:solidFill>
                  <a:srgbClr val="003EA8"/>
                </a:solidFill>
                <a:latin typeface="Muli Bold"/>
                <a:ea typeface="Muli Bold"/>
                <a:cs typeface="Muli Bold"/>
                <a:sym typeface="Muli Bold"/>
              </a:rPr>
              <a:t>Phần 1: Kiến thức chung về Django</a:t>
            </a:r>
          </a:p>
        </p:txBody>
      </p:sp>
      <p:sp>
        <p:nvSpPr>
          <p:cNvPr id="19" name="TextBox 19"/>
          <p:cNvSpPr txBox="1"/>
          <p:nvPr/>
        </p:nvSpPr>
        <p:spPr>
          <a:xfrm>
            <a:off x="3351833" y="4380230"/>
            <a:ext cx="4080791" cy="763270"/>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Giải thích mô hình kiến trúc MVT trong Django</a:t>
            </a:r>
            <a:endParaRPr lang="en-US" sz="2199" dirty="0">
              <a:solidFill>
                <a:srgbClr val="000000"/>
              </a:solidFill>
              <a:latin typeface="Cabin"/>
              <a:ea typeface="Cabin"/>
              <a:cs typeface="Cabin"/>
              <a:sym typeface="Cabin"/>
              <a:hlinkClick r:id="rId9" action="ppaction://hlinksldjump"/>
            </a:endParaRPr>
          </a:p>
        </p:txBody>
      </p:sp>
      <p:sp>
        <p:nvSpPr>
          <p:cNvPr id="20" name="TextBox 20"/>
          <p:cNvSpPr txBox="1"/>
          <p:nvPr/>
        </p:nvSpPr>
        <p:spPr>
          <a:xfrm>
            <a:off x="3379909" y="5430728"/>
            <a:ext cx="4080791" cy="763270"/>
          </a:xfrm>
          <a:prstGeom prst="rect">
            <a:avLst/>
          </a:prstGeom>
        </p:spPr>
        <p:txBody>
          <a:bodyPr lIns="0" tIns="0" rIns="0" bIns="0" rtlCol="0" anchor="t">
            <a:spAutoFit/>
          </a:bodyPr>
          <a:lstStyle/>
          <a:p>
            <a:pPr algn="l">
              <a:lnSpc>
                <a:spcPts val="3079"/>
              </a:lnSpc>
            </a:pPr>
            <a:r>
              <a:rPr lang="en-US" sz="2199" u="none" dirty="0" err="1">
                <a:solidFill>
                  <a:srgbClr val="000000"/>
                </a:solidFill>
                <a:latin typeface="Cabin"/>
                <a:ea typeface="Cabin"/>
                <a:cs typeface="Cabin"/>
                <a:sym typeface="Cabin"/>
              </a:rPr>
              <a:t>Các</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tệp</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chính</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trong</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một</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dự</a:t>
            </a:r>
            <a:r>
              <a:rPr lang="en-US" sz="2199" u="none" dirty="0">
                <a:solidFill>
                  <a:srgbClr val="000000"/>
                </a:solidFill>
                <a:latin typeface="Cabin"/>
                <a:ea typeface="Cabin"/>
                <a:cs typeface="Cabin"/>
                <a:sym typeface="Cabin"/>
              </a:rPr>
              <a:t> </a:t>
            </a:r>
            <a:r>
              <a:rPr lang="en-US" sz="2199" u="none" dirty="0" err="1">
                <a:solidFill>
                  <a:srgbClr val="000000"/>
                </a:solidFill>
                <a:latin typeface="Cabin"/>
                <a:ea typeface="Cabin"/>
                <a:cs typeface="Cabin"/>
                <a:sym typeface="Cabin"/>
              </a:rPr>
              <a:t>án</a:t>
            </a:r>
            <a:r>
              <a:rPr lang="en-US" sz="2199" u="none" dirty="0">
                <a:solidFill>
                  <a:srgbClr val="000000"/>
                </a:solidFill>
                <a:latin typeface="Cabin"/>
                <a:ea typeface="Cabin"/>
                <a:cs typeface="Cabin"/>
                <a:sym typeface="Cabin"/>
              </a:rPr>
              <a:t> Django</a:t>
            </a:r>
          </a:p>
        </p:txBody>
      </p:sp>
      <p:sp>
        <p:nvSpPr>
          <p:cNvPr id="21" name="TextBox 21"/>
          <p:cNvSpPr txBox="1"/>
          <p:nvPr/>
        </p:nvSpPr>
        <p:spPr>
          <a:xfrm>
            <a:off x="3379909" y="6581386"/>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Cách tạo một ứng dụng mới trong Django</a:t>
            </a:r>
          </a:p>
        </p:txBody>
      </p:sp>
      <p:sp>
        <p:nvSpPr>
          <p:cNvPr id="22" name="TextBox 22"/>
          <p:cNvSpPr txBox="1"/>
          <p:nvPr/>
        </p:nvSpPr>
        <p:spPr>
          <a:xfrm>
            <a:off x="3351833" y="7628539"/>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URLconf là gì? Làm thế nào để ánh xạ một URL đến một view?</a:t>
            </a:r>
          </a:p>
        </p:txBody>
      </p:sp>
      <p:sp>
        <p:nvSpPr>
          <p:cNvPr id="23" name="TextBox 23"/>
          <p:cNvSpPr txBox="1"/>
          <p:nvPr/>
        </p:nvSpPr>
        <p:spPr>
          <a:xfrm>
            <a:off x="3351833" y="3318810"/>
            <a:ext cx="4080791" cy="763270"/>
          </a:xfrm>
          <a:prstGeom prst="rect">
            <a:avLst/>
          </a:prstGeom>
        </p:spPr>
        <p:txBody>
          <a:bodyPr lIns="0" tIns="0" rIns="0" bIns="0" rtlCol="0" anchor="t">
            <a:spAutoFit/>
          </a:bodyPr>
          <a:lstStyle/>
          <a:p>
            <a:pPr algn="l">
              <a:lnSpc>
                <a:spcPts val="3079"/>
              </a:lnSpc>
            </a:pPr>
            <a:r>
              <a:rPr lang="en-US" sz="2199" dirty="0">
                <a:solidFill>
                  <a:srgbClr val="000000"/>
                </a:solidFill>
                <a:latin typeface="Cabin"/>
                <a:ea typeface="Cabin"/>
                <a:cs typeface="Cabin"/>
                <a:sym typeface="Cabin"/>
              </a:rPr>
              <a:t>Django là gì? Các đặc điểm nổi bật của Django</a:t>
            </a:r>
            <a:endParaRPr lang="en-US" sz="2199" dirty="0">
              <a:solidFill>
                <a:srgbClr val="000000"/>
              </a:solidFill>
              <a:latin typeface="Cabin"/>
              <a:ea typeface="Cabin"/>
              <a:cs typeface="Cabin"/>
              <a:sym typeface="Cabin"/>
              <a:hlinkClick r:id="rId10" action="ppaction://hlinksldjump"/>
            </a:endParaRPr>
          </a:p>
        </p:txBody>
      </p:sp>
      <p:sp>
        <p:nvSpPr>
          <p:cNvPr id="24" name="TextBox 24"/>
          <p:cNvSpPr txBox="1"/>
          <p:nvPr/>
        </p:nvSpPr>
        <p:spPr>
          <a:xfrm>
            <a:off x="1608259" y="321926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1.</a:t>
            </a:r>
          </a:p>
        </p:txBody>
      </p:sp>
      <p:sp>
        <p:nvSpPr>
          <p:cNvPr id="25" name="TextBox 25"/>
          <p:cNvSpPr txBox="1"/>
          <p:nvPr/>
        </p:nvSpPr>
        <p:spPr>
          <a:xfrm>
            <a:off x="9061126" y="4266418"/>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7.</a:t>
            </a:r>
          </a:p>
        </p:txBody>
      </p:sp>
      <p:sp>
        <p:nvSpPr>
          <p:cNvPr id="26" name="TextBox 26"/>
          <p:cNvSpPr txBox="1"/>
          <p:nvPr/>
        </p:nvSpPr>
        <p:spPr>
          <a:xfrm>
            <a:off x="1608259" y="431817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2.</a:t>
            </a:r>
          </a:p>
        </p:txBody>
      </p:sp>
      <p:sp>
        <p:nvSpPr>
          <p:cNvPr id="27" name="TextBox 27"/>
          <p:cNvSpPr txBox="1"/>
          <p:nvPr/>
        </p:nvSpPr>
        <p:spPr>
          <a:xfrm>
            <a:off x="9061126" y="536532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8.</a:t>
            </a:r>
          </a:p>
        </p:txBody>
      </p:sp>
      <p:sp>
        <p:nvSpPr>
          <p:cNvPr id="28" name="TextBox 28"/>
          <p:cNvSpPr txBox="1"/>
          <p:nvPr/>
        </p:nvSpPr>
        <p:spPr>
          <a:xfrm>
            <a:off x="1608259" y="541707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3.</a:t>
            </a:r>
          </a:p>
        </p:txBody>
      </p:sp>
      <p:sp>
        <p:nvSpPr>
          <p:cNvPr id="29" name="TextBox 29"/>
          <p:cNvSpPr txBox="1"/>
          <p:nvPr/>
        </p:nvSpPr>
        <p:spPr>
          <a:xfrm>
            <a:off x="9061126" y="6464229"/>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9.</a:t>
            </a:r>
          </a:p>
        </p:txBody>
      </p:sp>
      <p:sp>
        <p:nvSpPr>
          <p:cNvPr id="30" name="TextBox 30"/>
          <p:cNvSpPr txBox="1"/>
          <p:nvPr/>
        </p:nvSpPr>
        <p:spPr>
          <a:xfrm>
            <a:off x="1608259" y="6515981"/>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4.</a:t>
            </a:r>
          </a:p>
        </p:txBody>
      </p:sp>
      <p:sp>
        <p:nvSpPr>
          <p:cNvPr id="31" name="TextBox 31"/>
          <p:cNvSpPr txBox="1"/>
          <p:nvPr/>
        </p:nvSpPr>
        <p:spPr>
          <a:xfrm>
            <a:off x="8937301" y="7563134"/>
            <a:ext cx="101374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10.</a:t>
            </a:r>
          </a:p>
        </p:txBody>
      </p:sp>
      <p:sp>
        <p:nvSpPr>
          <p:cNvPr id="32" name="TextBox 32"/>
          <p:cNvSpPr txBox="1"/>
          <p:nvPr/>
        </p:nvSpPr>
        <p:spPr>
          <a:xfrm>
            <a:off x="1608259" y="7614886"/>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5.</a:t>
            </a:r>
          </a:p>
        </p:txBody>
      </p:sp>
      <p:sp>
        <p:nvSpPr>
          <p:cNvPr id="33" name="TextBox 33"/>
          <p:cNvSpPr txBox="1"/>
          <p:nvPr/>
        </p:nvSpPr>
        <p:spPr>
          <a:xfrm>
            <a:off x="9061126" y="3171043"/>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b="1">
                <a:solidFill>
                  <a:srgbClr val="003EA8"/>
                </a:solidFill>
                <a:latin typeface="Muli Bold"/>
                <a:ea typeface="Muli Bold"/>
                <a:cs typeface="Muli Bold"/>
                <a:sym typeface="Muli Bold"/>
              </a:rPr>
              <a:t>6.</a:t>
            </a:r>
          </a:p>
        </p:txBody>
      </p:sp>
      <p:sp>
        <p:nvSpPr>
          <p:cNvPr id="34" name="TextBox 34"/>
          <p:cNvSpPr txBox="1"/>
          <p:nvPr/>
        </p:nvSpPr>
        <p:spPr>
          <a:xfrm>
            <a:off x="10804700" y="3184696"/>
            <a:ext cx="4080791" cy="763270"/>
          </a:xfrm>
          <a:prstGeom prst="rect">
            <a:avLst/>
          </a:prstGeom>
        </p:spPr>
        <p:txBody>
          <a:bodyPr lIns="0" tIns="0" rIns="0" bIns="0" rtlCol="0" anchor="t">
            <a:spAutoFit/>
          </a:bodyPr>
          <a:lstStyle/>
          <a:p>
            <a:pPr algn="l">
              <a:lnSpc>
                <a:spcPts val="3079"/>
              </a:lnSpc>
            </a:pPr>
            <a:r>
              <a:rPr lang="en-US" sz="2199" u="none">
                <a:solidFill>
                  <a:srgbClr val="000000"/>
                </a:solidFill>
                <a:latin typeface="Cabin"/>
                <a:ea typeface="Cabin"/>
                <a:cs typeface="Cabin"/>
                <a:sym typeface="Cabin"/>
              </a:rPr>
              <a:t>Middleware là gì? Vai trò của middleware trong Django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3.6 Tối ưu hóa truy vấn cơ sở dữ liệu trong Django</a:t>
            </a:r>
          </a:p>
        </p:txBody>
      </p:sp>
      <p:grpSp>
        <p:nvGrpSpPr>
          <p:cNvPr id="8" name="Group 8"/>
          <p:cNvGrpSpPr/>
          <p:nvPr/>
        </p:nvGrpSpPr>
        <p:grpSpPr>
          <a:xfrm>
            <a:off x="1028700" y="3321403"/>
            <a:ext cx="16230600" cy="5796118"/>
            <a:chOff x="0" y="0"/>
            <a:chExt cx="21640800" cy="7728157"/>
          </a:xfrm>
        </p:grpSpPr>
        <p:sp>
          <p:nvSpPr>
            <p:cNvPr id="9" name="TextBox 9"/>
            <p:cNvSpPr txBox="1"/>
            <p:nvPr/>
          </p:nvSpPr>
          <p:spPr>
            <a:xfrm>
              <a:off x="6934" y="7287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30291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Sử dụng select_related và prefetch_related để tối ưu hóa truy vấn khi liên kết nhiều bảng.</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books = Book.objects.select_related('author').all()</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4227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3.7 Thêm dữ liệu mẫu vào cơ sở dữ liệu trong Django</a:t>
            </a:r>
          </a:p>
        </p:txBody>
      </p:sp>
      <p:grpSp>
        <p:nvGrpSpPr>
          <p:cNvPr id="8" name="Group 8"/>
          <p:cNvGrpSpPr/>
          <p:nvPr/>
        </p:nvGrpSpPr>
        <p:grpSpPr>
          <a:xfrm>
            <a:off x="1028700" y="3321403"/>
            <a:ext cx="16230600" cy="4881718"/>
            <a:chOff x="0" y="0"/>
            <a:chExt cx="21640800" cy="6508957"/>
          </a:xfrm>
        </p:grpSpPr>
        <p:sp>
          <p:nvSpPr>
            <p:cNvPr id="9" name="TextBox 9"/>
            <p:cNvSpPr txBox="1"/>
            <p:nvPr/>
          </p:nvSpPr>
          <p:spPr>
            <a:xfrm>
              <a:off x="6934" y="6068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1809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hỗ trợ việc thêm dữ liệu mẫu qua fixtures:</a:t>
              </a:r>
            </a:p>
            <a:p>
              <a:pPr algn="l">
                <a:lnSpc>
                  <a:spcPts val="3639"/>
                </a:lnSpc>
              </a:pPr>
              <a:r>
                <a:rPr lang="en-US" sz="2799" b="1">
                  <a:solidFill>
                    <a:srgbClr val="000000"/>
                  </a:solidFill>
                  <a:latin typeface="Muli Bold"/>
                  <a:ea typeface="Muli Bold"/>
                  <a:cs typeface="Muli Bold"/>
                  <a:sym typeface="Muli Bold"/>
                </a:rPr>
                <a:t>python manage.py loaddata books_fixture.json</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3008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3.8 Xử lý lỗi cơ sở dữ liệu</a:t>
            </a:r>
          </a:p>
        </p:txBody>
      </p:sp>
      <p:grpSp>
        <p:nvGrpSpPr>
          <p:cNvPr id="8" name="Group 8"/>
          <p:cNvGrpSpPr/>
          <p:nvPr/>
        </p:nvGrpSpPr>
        <p:grpSpPr>
          <a:xfrm>
            <a:off x="1028700" y="3321403"/>
            <a:ext cx="16230600" cy="11282518"/>
            <a:chOff x="0" y="0"/>
            <a:chExt cx="21640800" cy="15043357"/>
          </a:xfrm>
        </p:grpSpPr>
        <p:sp>
          <p:nvSpPr>
            <p:cNvPr id="9" name="TextBox 9"/>
            <p:cNvSpPr txBox="1"/>
            <p:nvPr/>
          </p:nvSpPr>
          <p:spPr>
            <a:xfrm>
              <a:off x="6934" y="146030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103443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cung cấp các ngoại lệ như IntegrityError, OperationalError, và DatabaseError để xử lý các lỗi liên quan đến cơ sở dữ liệu. Bạn cũng có thể sử dụng transaction.atomic() để quản lý giao dịch và đảm bảo tính toàn vẹn của dữ liệu.</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IntegrityError:</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Đây là ngoại lệ xảy ra khi bạn vi phạm các ràng buộc dữ liệu, chẳng hạn như vi phạm khóa chính (primary key), khóa ngoại (foreign key), hoặc ràng buộc duy nhất (unique constraint).</a:t>
              </a:r>
            </a:p>
            <a:p>
              <a:pPr algn="l">
                <a:lnSpc>
                  <a:spcPts val="3639"/>
                </a:lnSpc>
              </a:pPr>
              <a:r>
                <a:rPr lang="en-US" sz="2799" b="1">
                  <a:solidFill>
                    <a:srgbClr val="000000"/>
                  </a:solidFill>
                  <a:latin typeface="Muli Bold"/>
                  <a:ea typeface="Muli Bold"/>
                  <a:cs typeface="Muli Bold"/>
                  <a:sym typeface="Muli Bold"/>
                </a:rPr>
                <a:t>OperationalError:</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Ngoại lệ này xảy ra khi có lỗi liên quan đến hoạt động của cơ sở dữ liệu, ví dụ như kết nối bị mất, lỗi khi truy vấn dữ liệu, hoặc lỗi liên quan đến file cơ sở dữ liệu.</a:t>
              </a:r>
            </a:p>
            <a:p>
              <a:pPr algn="l">
                <a:lnSpc>
                  <a:spcPts val="3639"/>
                </a:lnSpc>
              </a:pPr>
              <a:r>
                <a:rPr lang="en-US" sz="2799" b="1">
                  <a:solidFill>
                    <a:srgbClr val="000000"/>
                  </a:solidFill>
                  <a:latin typeface="Muli Bold"/>
                  <a:ea typeface="Muli Bold"/>
                  <a:cs typeface="Muli Bold"/>
                  <a:sym typeface="Muli Bold"/>
                </a:rPr>
                <a:t>DatabaseError:</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Đây là lớp cha của tất cả các ngoại lệ liên quan đến cơ sở dữ liệu trong Django. Nó có thể được sử dụng để bắt bất kỳ lỗi cơ sở dữ liệu nào không thuộc các loại lỗi cụ thể.</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115427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3.9 Triển khai cơ sở dữ liệu trên môi trường production</a:t>
            </a:r>
          </a:p>
        </p:txBody>
      </p:sp>
      <p:grpSp>
        <p:nvGrpSpPr>
          <p:cNvPr id="8" name="Group 8"/>
          <p:cNvGrpSpPr/>
          <p:nvPr/>
        </p:nvGrpSpPr>
        <p:grpSpPr>
          <a:xfrm>
            <a:off x="1028700" y="3321403"/>
            <a:ext cx="16230600" cy="10368118"/>
            <a:chOff x="0" y="0"/>
            <a:chExt cx="21640800" cy="13824157"/>
          </a:xfrm>
        </p:grpSpPr>
        <p:sp>
          <p:nvSpPr>
            <p:cNvPr id="9" name="TextBox 9"/>
            <p:cNvSpPr txBox="1"/>
            <p:nvPr/>
          </p:nvSpPr>
          <p:spPr>
            <a:xfrm>
              <a:off x="6934" y="13383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91251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Cấu hình cơ sở dữ liệu trong settings.py, chạy migrations, đảm bảo sao lưu định kỳ, tối ưu hóa cơ sở dữ liệu, và cấu hình các tham số để đạt hiệu suất tốt nhất khi triển khai lên production.</a:t>
              </a: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DATABASES = {</a:t>
              </a:r>
            </a:p>
            <a:p>
              <a:pPr algn="l">
                <a:lnSpc>
                  <a:spcPts val="3639"/>
                </a:lnSpc>
              </a:pPr>
              <a:r>
                <a:rPr lang="en-US" sz="2799" b="1">
                  <a:solidFill>
                    <a:srgbClr val="000000"/>
                  </a:solidFill>
                  <a:latin typeface="Muli Bold"/>
                  <a:ea typeface="Muli Bold"/>
                  <a:cs typeface="Muli Bold"/>
                  <a:sym typeface="Muli Bold"/>
                </a:rPr>
                <a:t>    'default': {</a:t>
              </a:r>
            </a:p>
            <a:p>
              <a:pPr algn="l">
                <a:lnSpc>
                  <a:spcPts val="3639"/>
                </a:lnSpc>
              </a:pPr>
              <a:r>
                <a:rPr lang="en-US" sz="2799" b="1">
                  <a:solidFill>
                    <a:srgbClr val="000000"/>
                  </a:solidFill>
                  <a:latin typeface="Muli Bold"/>
                  <a:ea typeface="Muli Bold"/>
                  <a:cs typeface="Muli Bold"/>
                  <a:sym typeface="Muli Bold"/>
                </a:rPr>
                <a:t>        'ENGINE': 'django.db.backends.postgresql',</a:t>
              </a:r>
            </a:p>
            <a:p>
              <a:pPr algn="l">
                <a:lnSpc>
                  <a:spcPts val="3639"/>
                </a:lnSpc>
              </a:pPr>
              <a:r>
                <a:rPr lang="en-US" sz="2799" b="1">
                  <a:solidFill>
                    <a:srgbClr val="000000"/>
                  </a:solidFill>
                  <a:latin typeface="Muli Bold"/>
                  <a:ea typeface="Muli Bold"/>
                  <a:cs typeface="Muli Bold"/>
                  <a:sym typeface="Muli Bold"/>
                </a:rPr>
                <a:t>        'NAME': 'mydatabase',</a:t>
              </a:r>
            </a:p>
            <a:p>
              <a:pPr algn="l">
                <a:lnSpc>
                  <a:spcPts val="3639"/>
                </a:lnSpc>
              </a:pPr>
              <a:r>
                <a:rPr lang="en-US" sz="2799" b="1">
                  <a:solidFill>
                    <a:srgbClr val="000000"/>
                  </a:solidFill>
                  <a:latin typeface="Muli Bold"/>
                  <a:ea typeface="Muli Bold"/>
                  <a:cs typeface="Muli Bold"/>
                  <a:sym typeface="Muli Bold"/>
                </a:rPr>
                <a:t>        'USER': 'myuser',</a:t>
              </a:r>
            </a:p>
            <a:p>
              <a:pPr algn="l">
                <a:lnSpc>
                  <a:spcPts val="3639"/>
                </a:lnSpc>
              </a:pPr>
              <a:r>
                <a:rPr lang="en-US" sz="2799" b="1">
                  <a:solidFill>
                    <a:srgbClr val="000000"/>
                  </a:solidFill>
                  <a:latin typeface="Muli Bold"/>
                  <a:ea typeface="Muli Bold"/>
                  <a:cs typeface="Muli Bold"/>
                  <a:sym typeface="Muli Bold"/>
                </a:rPr>
                <a:t>        'PASSWORD': 'mypassword',</a:t>
              </a:r>
            </a:p>
            <a:p>
              <a:pPr algn="l">
                <a:lnSpc>
                  <a:spcPts val="3639"/>
                </a:lnSpc>
              </a:pPr>
              <a:r>
                <a:rPr lang="en-US" sz="2799" b="1">
                  <a:solidFill>
                    <a:srgbClr val="000000"/>
                  </a:solidFill>
                  <a:latin typeface="Muli Bold"/>
                  <a:ea typeface="Muli Bold"/>
                  <a:cs typeface="Muli Bold"/>
                  <a:sym typeface="Muli Bold"/>
                </a:rPr>
                <a:t>        'HOST': 'localhost',  # Sử dụng 'localhost' cho môi trường phát triển hoặc IP của server trong production</a:t>
              </a:r>
            </a:p>
            <a:p>
              <a:pPr algn="l">
                <a:lnSpc>
                  <a:spcPts val="3639"/>
                </a:lnSpc>
              </a:pPr>
              <a:r>
                <a:rPr lang="en-US" sz="2799" b="1">
                  <a:solidFill>
                    <a:srgbClr val="000000"/>
                  </a:solidFill>
                  <a:latin typeface="Muli Bold"/>
                  <a:ea typeface="Muli Bold"/>
                  <a:cs typeface="Muli Bold"/>
                  <a:sym typeface="Muli Bold"/>
                </a:rPr>
                <a:t>        'PORT': '5432',  # Port mặc định của PostgreSQL</a:t>
              </a:r>
            </a:p>
            <a:p>
              <a:pPr algn="l">
                <a:lnSpc>
                  <a:spcPts val="3639"/>
                </a:lnSpc>
              </a:pPr>
              <a:r>
                <a:rPr lang="en-US" sz="2799" b="1">
                  <a:solidFill>
                    <a:srgbClr val="000000"/>
                  </a:solidFill>
                  <a:latin typeface="Muli Bold"/>
                  <a:ea typeface="Muli Bold"/>
                  <a:cs typeface="Muli Bold"/>
                  <a:sym typeface="Muli Bold"/>
                </a:rPr>
                <a:t>    }</a:t>
              </a:r>
            </a:p>
            <a:p>
              <a:pPr algn="l">
                <a:lnSpc>
                  <a:spcPts val="3639"/>
                </a:lnSpc>
              </a:pPr>
              <a:r>
                <a:rPr lang="en-US" sz="2799" b="1">
                  <a:solidFill>
                    <a:srgbClr val="000000"/>
                  </a:solidFill>
                  <a:latin typeface="Muli Bold"/>
                  <a:ea typeface="Muli Bold"/>
                  <a:cs typeface="Muli Bold"/>
                  <a:sym typeface="Muli Bold"/>
                </a:rPr>
                <a:t>}</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10323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1315441"/>
            <a:ext cx="9009410" cy="7701883"/>
            <a:chOff x="0" y="0"/>
            <a:chExt cx="3286657" cy="2809668"/>
          </a:xfrm>
        </p:grpSpPr>
        <p:sp>
          <p:nvSpPr>
            <p:cNvPr id="4" name="Freeform 4"/>
            <p:cNvSpPr/>
            <p:nvPr/>
          </p:nvSpPr>
          <p:spPr>
            <a:xfrm>
              <a:off x="0" y="0"/>
              <a:ext cx="3286657" cy="2809668"/>
            </a:xfrm>
            <a:custGeom>
              <a:avLst/>
              <a:gdLst/>
              <a:ahLst/>
              <a:cxnLst/>
              <a:rect l="l" t="t" r="r" b="b"/>
              <a:pathLst>
                <a:path w="3286657" h="2809668">
                  <a:moveTo>
                    <a:pt x="0" y="0"/>
                  </a:moveTo>
                  <a:lnTo>
                    <a:pt x="3286657" y="0"/>
                  </a:lnTo>
                  <a:lnTo>
                    <a:pt x="3286657" y="2809668"/>
                  </a:lnTo>
                  <a:lnTo>
                    <a:pt x="0" y="2809668"/>
                  </a:lnTo>
                  <a:close/>
                </a:path>
              </a:pathLst>
            </a:custGeom>
            <a:solidFill>
              <a:srgbClr val="FFFFFF"/>
            </a:solidFill>
          </p:spPr>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sp>
        <p:nvSpPr>
          <p:cNvPr id="9" name="Freeform 9"/>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TextBox 13"/>
          <p:cNvSpPr txBox="1"/>
          <p:nvPr/>
        </p:nvSpPr>
        <p:spPr>
          <a:xfrm>
            <a:off x="1090834" y="3634864"/>
            <a:ext cx="8824070" cy="1724025"/>
          </a:xfrm>
          <a:prstGeom prst="rect">
            <a:avLst/>
          </a:prstGeom>
        </p:spPr>
        <p:txBody>
          <a:bodyPr lIns="0" tIns="0" rIns="0" bIns="0" rtlCol="0" anchor="t">
            <a:spAutoFit/>
          </a:bodyPr>
          <a:lstStyle/>
          <a:p>
            <a:pPr algn="l">
              <a:lnSpc>
                <a:spcPts val="13589"/>
              </a:lnSpc>
            </a:pPr>
            <a:r>
              <a:rPr lang="en-US" sz="11324" b="1" spc="-169">
                <a:solidFill>
                  <a:srgbClr val="003EA8"/>
                </a:solidFill>
                <a:latin typeface="Muli Bold"/>
                <a:ea typeface="Muli Bold"/>
                <a:cs typeface="Muli Bold"/>
                <a:sym typeface="Muli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1.1 Django là gì? Các đặc điểm nổi bật của Django</a:t>
            </a:r>
          </a:p>
        </p:txBody>
      </p:sp>
      <p:grpSp>
        <p:nvGrpSpPr>
          <p:cNvPr id="8" name="Group 8"/>
          <p:cNvGrpSpPr/>
          <p:nvPr/>
        </p:nvGrpSpPr>
        <p:grpSpPr>
          <a:xfrm>
            <a:off x="1028700" y="3511903"/>
            <a:ext cx="16230600" cy="9453718"/>
            <a:chOff x="0" y="0"/>
            <a:chExt cx="21640800" cy="12604957"/>
          </a:xfrm>
        </p:grpSpPr>
        <p:sp>
          <p:nvSpPr>
            <p:cNvPr id="9" name="TextBox 9"/>
            <p:cNvSpPr txBox="1"/>
            <p:nvPr/>
          </p:nvSpPr>
          <p:spPr>
            <a:xfrm>
              <a:off x="6934" y="12164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7905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Django là một web framework mã nguồn mở viết bằng Python, giúp phát triển ứng dụng web nhanh chóng và dễ dàng. Django tập trung vào việc tái sử dụng mã nguồn, cấu trúc rõ ràng và bảo mật cao.</a:t>
              </a:r>
            </a:p>
            <a:p>
              <a:pPr algn="l">
                <a:lnSpc>
                  <a:spcPts val="3639"/>
                </a:lnSpc>
              </a:pPr>
              <a:r>
                <a:rPr lang="en-US" sz="2799" b="1">
                  <a:solidFill>
                    <a:srgbClr val="000000"/>
                  </a:solidFill>
                  <a:latin typeface="Muli Bold"/>
                  <a:ea typeface="Muli Bold"/>
                  <a:cs typeface="Muli Bold"/>
                  <a:sym typeface="Muli Bold"/>
                </a:rPr>
                <a:t>Đặc điểm nổi bật: </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Tích hợp ORM (Object-Relational Mapping): Quản lý cơ sở dữ liệu dễ dàng mà không cần viết SQL thuần.</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Tính bảo mật cao: Django bảo vệ khỏi các cuộc tấn công như SQL injection, CSRF (Cross Site Request Forgery), XSS (Cross Site Scripting).</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Dự án "batteries-included": Django cung cấp hầu hết mọi thứ cần thiết để phát triển ứng dụng web, từ xác thực người dùng đến quản trị hệ thống.</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Quản lý URL và View rõ ràng: Việc cấu hình URL rất dễ dàng và trực quan.</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9104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1.2 Giải thích mô hình kiến trúc MVT trong Django</a:t>
            </a:r>
          </a:p>
        </p:txBody>
      </p:sp>
      <p:grpSp>
        <p:nvGrpSpPr>
          <p:cNvPr id="8" name="Group 8"/>
          <p:cNvGrpSpPr/>
          <p:nvPr/>
        </p:nvGrpSpPr>
        <p:grpSpPr>
          <a:xfrm>
            <a:off x="1028700" y="3511903"/>
            <a:ext cx="16230600" cy="8082118"/>
            <a:chOff x="0" y="0"/>
            <a:chExt cx="21640800" cy="10776157"/>
          </a:xfrm>
        </p:grpSpPr>
        <p:sp>
          <p:nvSpPr>
            <p:cNvPr id="9" name="TextBox 9"/>
            <p:cNvSpPr txBox="1"/>
            <p:nvPr/>
          </p:nvSpPr>
          <p:spPr>
            <a:xfrm>
              <a:off x="6934" y="10335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6077162"/>
            </a:xfrm>
            <a:prstGeom prst="rect">
              <a:avLst/>
            </a:prstGeom>
          </p:spPr>
          <p:txBody>
            <a:bodyPr lIns="0" tIns="0" rIns="0" bIns="0" rtlCol="0" anchor="t">
              <a:spAutoFit/>
            </a:bodyPr>
            <a:lstStyle/>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MVT (Model-View-Template) là mô hình kiến trúc phần mềm mà Django sử dụng:</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Model: Quản lý dữ liệu và logic cơ sở dữ liệu (các bảng trong cơ sở dữ liệu).</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View: Nhận yêu cầu từ người dùng, xử lý và trả về phản hồi (có thể là HTML, JSON, v.v.).</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Template: Tạo giao diện người dùng, định dạng HTML hiển thị kết quả của các view.</a:t>
              </a:r>
            </a:p>
            <a:p>
              <a:pPr algn="l">
                <a:lnSpc>
                  <a:spcPts val="3639"/>
                </a:lnSpc>
              </a:pPr>
              <a:endParaRPr lang="en-US" sz="2799" b="1">
                <a:solidFill>
                  <a:srgbClr val="000000"/>
                </a:solidFill>
                <a:latin typeface="Muli Bold"/>
                <a:ea typeface="Muli Bold"/>
                <a:cs typeface="Muli Bold"/>
                <a:sym typeface="Muli Bold"/>
              </a:endParaRP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Ví dụ:</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Model: Lớp Book trong Django định nghĩa bảng book trong cơ sở dữ liệu.</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View: Hàm xử lý hiển thị danh sách các sách.</a:t>
              </a:r>
            </a:p>
            <a:p>
              <a:pPr marL="1209039" lvl="2" indent="-403013" algn="l">
                <a:lnSpc>
                  <a:spcPts val="3639"/>
                </a:lnSpc>
                <a:buFont typeface="Arial"/>
                <a:buChar char="⚬"/>
              </a:pPr>
              <a:r>
                <a:rPr lang="en-US" sz="2799" b="1">
                  <a:solidFill>
                    <a:srgbClr val="000000"/>
                  </a:solidFill>
                  <a:latin typeface="Muli Bold"/>
                  <a:ea typeface="Muli Bold"/>
                  <a:cs typeface="Muli Bold"/>
                  <a:sym typeface="Muli Bold"/>
                </a:rPr>
                <a:t>Template: HTML template hiển thị danh sách sách.</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7275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1.3 Các tệp chính trong một dự án Django</a:t>
            </a:r>
          </a:p>
        </p:txBody>
      </p:sp>
      <p:grpSp>
        <p:nvGrpSpPr>
          <p:cNvPr id="8" name="Group 8"/>
          <p:cNvGrpSpPr/>
          <p:nvPr/>
        </p:nvGrpSpPr>
        <p:grpSpPr>
          <a:xfrm>
            <a:off x="1028700" y="3511903"/>
            <a:ext cx="16230600" cy="7847803"/>
            <a:chOff x="0" y="0"/>
            <a:chExt cx="21640800" cy="10463737"/>
          </a:xfrm>
        </p:grpSpPr>
        <p:sp>
          <p:nvSpPr>
            <p:cNvPr id="9" name="TextBox 9"/>
            <p:cNvSpPr txBox="1"/>
            <p:nvPr/>
          </p:nvSpPr>
          <p:spPr>
            <a:xfrm>
              <a:off x="6934" y="1002347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104775"/>
              <a:ext cx="21633866" cy="5840942"/>
            </a:xfrm>
            <a:prstGeom prst="rect">
              <a:avLst/>
            </a:prstGeom>
          </p:spPr>
          <p:txBody>
            <a:bodyPr lIns="0" tIns="0" rIns="0" bIns="0" rtlCol="0" anchor="t">
              <a:spAutoFit/>
            </a:bodyPr>
            <a:lstStyle/>
            <a:p>
              <a:pPr marL="604519" lvl="1" indent="-302260" algn="l">
                <a:lnSpc>
                  <a:spcPts val="4479"/>
                </a:lnSpc>
                <a:buFont typeface="Arial"/>
                <a:buChar char="•"/>
              </a:pPr>
              <a:r>
                <a:rPr lang="en-US" sz="2799" b="1">
                  <a:solidFill>
                    <a:srgbClr val="000000"/>
                  </a:solidFill>
                  <a:latin typeface="Muli Bold"/>
                  <a:ea typeface="Muli Bold"/>
                  <a:cs typeface="Muli Bold"/>
                  <a:sym typeface="Muli Bold"/>
                </a:rPr>
                <a:t>settings.py: Chứa cấu hình của dự án Django (cơ sở dữ liệu, cài đặt ứng dụng, middleware, v.v.).</a:t>
              </a:r>
            </a:p>
            <a:p>
              <a:pPr marL="604519" lvl="1" indent="-302260" algn="l">
                <a:lnSpc>
                  <a:spcPts val="4479"/>
                </a:lnSpc>
                <a:buFont typeface="Arial"/>
                <a:buChar char="•"/>
              </a:pPr>
              <a:r>
                <a:rPr lang="en-US" sz="2799" b="1">
                  <a:solidFill>
                    <a:srgbClr val="000000"/>
                  </a:solidFill>
                  <a:latin typeface="Muli Bold"/>
                  <a:ea typeface="Muli Bold"/>
                  <a:cs typeface="Muli Bold"/>
                  <a:sym typeface="Muli Bold"/>
                </a:rPr>
                <a:t>urls.py: Định nghĩa các URL và ánh xạ chúng đến các view.</a:t>
              </a:r>
            </a:p>
            <a:p>
              <a:pPr marL="604519" lvl="1" indent="-302260" algn="l">
                <a:lnSpc>
                  <a:spcPts val="4479"/>
                </a:lnSpc>
                <a:buFont typeface="Arial"/>
                <a:buChar char="•"/>
              </a:pPr>
              <a:r>
                <a:rPr lang="en-US" sz="2799" b="1">
                  <a:solidFill>
                    <a:srgbClr val="000000"/>
                  </a:solidFill>
                  <a:latin typeface="Muli Bold"/>
                  <a:ea typeface="Muli Bold"/>
                  <a:cs typeface="Muli Bold"/>
                  <a:sym typeface="Muli Bold"/>
                </a:rPr>
                <a:t>models.py: Định nghĩa các model và quan hệ cơ sở dữ liệu.</a:t>
              </a:r>
            </a:p>
            <a:p>
              <a:pPr marL="604519" lvl="1" indent="-302260" algn="l">
                <a:lnSpc>
                  <a:spcPts val="4479"/>
                </a:lnSpc>
                <a:buFont typeface="Arial"/>
                <a:buChar char="•"/>
              </a:pPr>
              <a:r>
                <a:rPr lang="en-US" sz="2799" b="1">
                  <a:solidFill>
                    <a:srgbClr val="000000"/>
                  </a:solidFill>
                  <a:latin typeface="Muli Bold"/>
                  <a:ea typeface="Muli Bold"/>
                  <a:cs typeface="Muli Bold"/>
                  <a:sym typeface="Muli Bold"/>
                </a:rPr>
                <a:t>views.py: Chứa các hàm xử lý yêu cầu HTTP và trả về các phản hồi.</a:t>
              </a:r>
            </a:p>
            <a:p>
              <a:pPr marL="604519" lvl="1" indent="-302260" algn="l">
                <a:lnSpc>
                  <a:spcPts val="4479"/>
                </a:lnSpc>
                <a:buFont typeface="Arial"/>
                <a:buChar char="•"/>
              </a:pPr>
              <a:r>
                <a:rPr lang="en-US" sz="2799" b="1">
                  <a:solidFill>
                    <a:srgbClr val="000000"/>
                  </a:solidFill>
                  <a:latin typeface="Muli Bold"/>
                  <a:ea typeface="Muli Bold"/>
                  <a:cs typeface="Muli Bold"/>
                  <a:sym typeface="Muli Bold"/>
                </a:rPr>
                <a:t>admin.py: Đăng ký các model trong Django Admin site, giúp quản lý dữ liệu dễ dàng hơn qua giao diện web.</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696312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762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1.4 Cách tạo một ứng dụng mới trong Django</a:t>
            </a:r>
          </a:p>
        </p:txBody>
      </p:sp>
      <p:grpSp>
        <p:nvGrpSpPr>
          <p:cNvPr id="8" name="Group 8"/>
          <p:cNvGrpSpPr/>
          <p:nvPr/>
        </p:nvGrpSpPr>
        <p:grpSpPr>
          <a:xfrm>
            <a:off x="1028700" y="3511903"/>
            <a:ext cx="16230600" cy="6710518"/>
            <a:chOff x="0" y="0"/>
            <a:chExt cx="21640800" cy="8947357"/>
          </a:xfrm>
        </p:grpSpPr>
        <p:sp>
          <p:nvSpPr>
            <p:cNvPr id="9" name="TextBox 9"/>
            <p:cNvSpPr txBox="1"/>
            <p:nvPr/>
          </p:nvSpPr>
          <p:spPr>
            <a:xfrm>
              <a:off x="6934" y="85070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42483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Lệnh: python manage.py startapp &lt;tên_ứng_dụng&gt;</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 python manage.py startapp blog</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Lệnh trên sẽ tạo ra thư mục blog với các tệp cần thiết để bắt đầu một ứng dụng Django mới.</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54467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1.5 URLconf là gì? Làm thế nào để ánh xạ một URL đến một view trong Django?</a:t>
            </a:r>
          </a:p>
        </p:txBody>
      </p:sp>
      <p:grpSp>
        <p:nvGrpSpPr>
          <p:cNvPr id="8" name="Group 8"/>
          <p:cNvGrpSpPr/>
          <p:nvPr/>
        </p:nvGrpSpPr>
        <p:grpSpPr>
          <a:xfrm>
            <a:off x="1028700" y="3511903"/>
            <a:ext cx="16230600" cy="9453718"/>
            <a:chOff x="0" y="0"/>
            <a:chExt cx="21640800" cy="12604957"/>
          </a:xfrm>
        </p:grpSpPr>
        <p:sp>
          <p:nvSpPr>
            <p:cNvPr id="9" name="TextBox 9"/>
            <p:cNvSpPr txBox="1"/>
            <p:nvPr/>
          </p:nvSpPr>
          <p:spPr>
            <a:xfrm>
              <a:off x="6934" y="121646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79059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URLconf là cấu hình URL trong Django, giúp ánh xạ các URL yêu cầu đến các view cụ thể.</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 </a:t>
              </a:r>
            </a:p>
            <a:p>
              <a:pPr algn="l">
                <a:lnSpc>
                  <a:spcPts val="3639"/>
                </a:lnSpc>
              </a:pPr>
              <a:r>
                <a:rPr lang="en-US" sz="2799" b="1">
                  <a:solidFill>
                    <a:srgbClr val="000000"/>
                  </a:solidFill>
                  <a:latin typeface="Muli Bold"/>
                  <a:ea typeface="Muli Bold"/>
                  <a:cs typeface="Muli Bold"/>
                  <a:sym typeface="Muli Bold"/>
                </a:rPr>
                <a:t># urls.py</a:t>
              </a:r>
            </a:p>
            <a:p>
              <a:pPr algn="l">
                <a:lnSpc>
                  <a:spcPts val="3639"/>
                </a:lnSpc>
              </a:pPr>
              <a:r>
                <a:rPr lang="en-US" sz="2799" b="1">
                  <a:solidFill>
                    <a:srgbClr val="000000"/>
                  </a:solidFill>
                  <a:latin typeface="Muli Bold"/>
                  <a:ea typeface="Muli Bold"/>
                  <a:cs typeface="Muli Bold"/>
                  <a:sym typeface="Muli Bold"/>
                </a:rPr>
                <a:t>from django.urls import path </a:t>
              </a:r>
            </a:p>
            <a:p>
              <a:pPr algn="l">
                <a:lnSpc>
                  <a:spcPts val="3639"/>
                </a:lnSpc>
              </a:pPr>
              <a:r>
                <a:rPr lang="en-US" sz="2799" b="1">
                  <a:solidFill>
                    <a:srgbClr val="000000"/>
                  </a:solidFill>
                  <a:latin typeface="Muli Bold"/>
                  <a:ea typeface="Muli Bold"/>
                  <a:cs typeface="Muli Bold"/>
                  <a:sym typeface="Muli Bold"/>
                </a:rPr>
                <a:t>from . import views</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 Ánh xạ URL 'home/' đến view 'home'</a:t>
              </a:r>
            </a:p>
            <a:p>
              <a:pPr algn="l">
                <a:lnSpc>
                  <a:spcPts val="3639"/>
                </a:lnSpc>
              </a:pPr>
              <a:r>
                <a:rPr lang="en-US" sz="2799" b="1">
                  <a:solidFill>
                    <a:srgbClr val="000000"/>
                  </a:solidFill>
                  <a:latin typeface="Muli Bold"/>
                  <a:ea typeface="Muli Bold"/>
                  <a:cs typeface="Muli Bold"/>
                  <a:sym typeface="Muli Bold"/>
                </a:rPr>
                <a:t>urlpatterns = [ path('home/', views.home, name='home'), </a:t>
              </a:r>
            </a:p>
            <a:p>
              <a:pPr algn="l">
                <a:lnSpc>
                  <a:spcPts val="3639"/>
                </a:lnSpc>
              </a:pPr>
              <a:r>
                <a:rPr lang="en-US" sz="2799" b="1">
                  <a:solidFill>
                    <a:srgbClr val="000000"/>
                  </a:solidFill>
                  <a:latin typeface="Muli Bold"/>
                  <a:ea typeface="Muli Bold"/>
                  <a:cs typeface="Muli Bold"/>
                  <a:sym typeface="Muli Bold"/>
                </a:rPr>
                <a:t>]</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Lệnh trên sẽ tạo ra thư mục blog với các tệp cần thiết để bắt đầu một ứng dụng Django mới.</a:t>
              </a: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91043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028700" y="657204"/>
            <a:ext cx="16230600" cy="1907038"/>
            <a:chOff x="0" y="0"/>
            <a:chExt cx="5920967" cy="695693"/>
          </a:xfrm>
        </p:grpSpPr>
        <p:sp>
          <p:nvSpPr>
            <p:cNvPr id="4" name="Freeform 4"/>
            <p:cNvSpPr/>
            <p:nvPr/>
          </p:nvSpPr>
          <p:spPr>
            <a:xfrm>
              <a:off x="0" y="0"/>
              <a:ext cx="5920967" cy="695693"/>
            </a:xfrm>
            <a:custGeom>
              <a:avLst/>
              <a:gdLst/>
              <a:ahLst/>
              <a:cxnLst/>
              <a:rect l="l" t="t" r="r" b="b"/>
              <a:pathLst>
                <a:path w="5920967" h="695693">
                  <a:moveTo>
                    <a:pt x="0" y="0"/>
                  </a:moveTo>
                  <a:lnTo>
                    <a:pt x="5920967" y="0"/>
                  </a:lnTo>
                  <a:lnTo>
                    <a:pt x="5920967" y="695693"/>
                  </a:lnTo>
                  <a:lnTo>
                    <a:pt x="0" y="695693"/>
                  </a:lnTo>
                  <a:close/>
                </a:path>
              </a:pathLst>
            </a:custGeom>
            <a:solidFill>
              <a:srgbClr val="FFFFFF"/>
            </a:solidFill>
          </p:spPr>
        </p:sp>
      </p:grpSp>
      <p:grpSp>
        <p:nvGrpSpPr>
          <p:cNvPr id="5" name="Group 5"/>
          <p:cNvGrpSpPr/>
          <p:nvPr/>
        </p:nvGrpSpPr>
        <p:grpSpPr>
          <a:xfrm>
            <a:off x="295787" y="2915205"/>
            <a:ext cx="17609436" cy="6955425"/>
            <a:chOff x="0" y="0"/>
            <a:chExt cx="6423970" cy="2537358"/>
          </a:xfrm>
        </p:grpSpPr>
        <p:sp>
          <p:nvSpPr>
            <p:cNvPr id="6" name="Freeform 6"/>
            <p:cNvSpPr/>
            <p:nvPr/>
          </p:nvSpPr>
          <p:spPr>
            <a:xfrm>
              <a:off x="0" y="0"/>
              <a:ext cx="6423970" cy="2537358"/>
            </a:xfrm>
            <a:custGeom>
              <a:avLst/>
              <a:gdLst/>
              <a:ahLst/>
              <a:cxnLst/>
              <a:rect l="l" t="t" r="r" b="b"/>
              <a:pathLst>
                <a:path w="6423970" h="2537358">
                  <a:moveTo>
                    <a:pt x="0" y="0"/>
                  </a:moveTo>
                  <a:lnTo>
                    <a:pt x="6423970" y="0"/>
                  </a:lnTo>
                  <a:lnTo>
                    <a:pt x="6423970" y="2537358"/>
                  </a:lnTo>
                  <a:lnTo>
                    <a:pt x="0" y="2537358"/>
                  </a:lnTo>
                  <a:close/>
                </a:path>
              </a:pathLst>
            </a:custGeom>
            <a:solidFill>
              <a:srgbClr val="FFFFFF"/>
            </a:solidFill>
          </p:spPr>
        </p:sp>
      </p:grpSp>
      <p:sp>
        <p:nvSpPr>
          <p:cNvPr id="7" name="TextBox 7"/>
          <p:cNvSpPr txBox="1"/>
          <p:nvPr/>
        </p:nvSpPr>
        <p:spPr>
          <a:xfrm>
            <a:off x="1887918" y="924956"/>
            <a:ext cx="14889849" cy="1524000"/>
          </a:xfrm>
          <a:prstGeom prst="rect">
            <a:avLst/>
          </a:prstGeom>
        </p:spPr>
        <p:txBody>
          <a:bodyPr lIns="0" tIns="0" rIns="0" bIns="0" rtlCol="0" anchor="t">
            <a:spAutoFit/>
          </a:bodyPr>
          <a:lstStyle/>
          <a:p>
            <a:pPr marL="0" lvl="0" indent="0" algn="l">
              <a:lnSpc>
                <a:spcPts val="6000"/>
              </a:lnSpc>
              <a:spcBef>
                <a:spcPct val="0"/>
              </a:spcBef>
            </a:pPr>
            <a:r>
              <a:rPr lang="en-US" sz="5000" b="1">
                <a:solidFill>
                  <a:srgbClr val="003EA8"/>
                </a:solidFill>
                <a:latin typeface="Muli Bold"/>
                <a:ea typeface="Muli Bold"/>
                <a:cs typeface="Muli Bold"/>
                <a:sym typeface="Muli Bold"/>
              </a:rPr>
              <a:t>1.6 Middleware là gì? Vai trò của middleware trong Django</a:t>
            </a:r>
          </a:p>
        </p:txBody>
      </p:sp>
      <p:grpSp>
        <p:nvGrpSpPr>
          <p:cNvPr id="8" name="Group 8"/>
          <p:cNvGrpSpPr/>
          <p:nvPr/>
        </p:nvGrpSpPr>
        <p:grpSpPr>
          <a:xfrm>
            <a:off x="1028700" y="3511903"/>
            <a:ext cx="16230600" cy="8082118"/>
            <a:chOff x="0" y="0"/>
            <a:chExt cx="21640800" cy="10776157"/>
          </a:xfrm>
        </p:grpSpPr>
        <p:sp>
          <p:nvSpPr>
            <p:cNvPr id="9" name="TextBox 9"/>
            <p:cNvSpPr txBox="1"/>
            <p:nvPr/>
          </p:nvSpPr>
          <p:spPr>
            <a:xfrm>
              <a:off x="6934" y="10335890"/>
              <a:ext cx="21633866" cy="440267"/>
            </a:xfrm>
            <a:prstGeom prst="rect">
              <a:avLst/>
            </a:prstGeom>
          </p:spPr>
          <p:txBody>
            <a:bodyPr lIns="0" tIns="0" rIns="0" bIns="0" rtlCol="0" anchor="t">
              <a:spAutoFit/>
            </a:bodyPr>
            <a:lstStyle/>
            <a:p>
              <a:pPr algn="l">
                <a:lnSpc>
                  <a:spcPts val="2762"/>
                </a:lnSpc>
              </a:pPr>
              <a:endParaRPr/>
            </a:p>
          </p:txBody>
        </p:sp>
        <p:sp>
          <p:nvSpPr>
            <p:cNvPr id="10" name="TextBox 10"/>
            <p:cNvSpPr txBox="1"/>
            <p:nvPr/>
          </p:nvSpPr>
          <p:spPr>
            <a:xfrm>
              <a:off x="0" y="-28575"/>
              <a:ext cx="21633866" cy="6077162"/>
            </a:xfrm>
            <a:prstGeom prst="rect">
              <a:avLst/>
            </a:prstGeom>
          </p:spPr>
          <p:txBody>
            <a:bodyPr lIns="0" tIns="0" rIns="0" bIns="0" rtlCol="0" anchor="t">
              <a:spAutoFit/>
            </a:bodyPr>
            <a:lstStyle/>
            <a:p>
              <a:pPr algn="l">
                <a:lnSpc>
                  <a:spcPts val="3639"/>
                </a:lnSpc>
              </a:pPr>
              <a:r>
                <a:rPr lang="en-US" sz="2799" b="1">
                  <a:solidFill>
                    <a:srgbClr val="000000"/>
                  </a:solidFill>
                  <a:latin typeface="Muli Bold"/>
                  <a:ea typeface="Muli Bold"/>
                  <a:cs typeface="Muli Bold"/>
                  <a:sym typeface="Muli Bold"/>
                </a:rPr>
                <a:t>Middleware là các lớp xử lý yêu cầu trước khi chúng được chuyển đến view, và trước khi trả về phản hồi cho người dùng.</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r>
                <a:rPr lang="en-US" sz="2799" b="1">
                  <a:solidFill>
                    <a:srgbClr val="000000"/>
                  </a:solidFill>
                  <a:latin typeface="Muli Bold"/>
                  <a:ea typeface="Muli Bold"/>
                  <a:cs typeface="Muli Bold"/>
                  <a:sym typeface="Muli Bold"/>
                </a:rPr>
                <a:t>Ví dụ: </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Authentication Middleware: Kiểm tra xem người dùng đã đăng nhập hay chưa.</a:t>
              </a:r>
            </a:p>
            <a:p>
              <a:pPr marL="604519" lvl="1" indent="-302260" algn="l">
                <a:lnSpc>
                  <a:spcPts val="3639"/>
                </a:lnSpc>
                <a:buFont typeface="Arial"/>
                <a:buChar char="•"/>
              </a:pPr>
              <a:r>
                <a:rPr lang="en-US" sz="2799" b="1">
                  <a:solidFill>
                    <a:srgbClr val="000000"/>
                  </a:solidFill>
                  <a:latin typeface="Muli Bold"/>
                  <a:ea typeface="Muli Bold"/>
                  <a:cs typeface="Muli Bold"/>
                  <a:sym typeface="Muli Bold"/>
                </a:rPr>
                <a:t>Security Middleware: Bảo vệ chống lại các cuộc tấn công CSRF và XSS.</a:t>
              </a: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a:p>
              <a:pPr algn="l">
                <a:lnSpc>
                  <a:spcPts val="3639"/>
                </a:lnSpc>
              </a:pPr>
              <a:endParaRPr lang="en-US" sz="2799" b="1">
                <a:solidFill>
                  <a:srgbClr val="000000"/>
                </a:solidFill>
                <a:latin typeface="Muli Bold"/>
                <a:ea typeface="Muli Bold"/>
                <a:cs typeface="Muli Bold"/>
                <a:sym typeface="Muli Bold"/>
              </a:endParaRPr>
            </a:p>
          </p:txBody>
        </p:sp>
        <p:sp>
          <p:nvSpPr>
            <p:cNvPr id="11" name="TextBox 11"/>
            <p:cNvSpPr txBox="1"/>
            <p:nvPr/>
          </p:nvSpPr>
          <p:spPr>
            <a:xfrm>
              <a:off x="0" y="7275543"/>
              <a:ext cx="21633866" cy="731308"/>
            </a:xfrm>
            <a:prstGeom prst="rect">
              <a:avLst/>
            </a:prstGeom>
          </p:spPr>
          <p:txBody>
            <a:bodyPr lIns="0" tIns="0" rIns="0" bIns="0" rtlCol="0" anchor="t">
              <a:spAutoFit/>
            </a:bodyPr>
            <a:lstStyle/>
            <a:p>
              <a:pPr algn="l">
                <a:lnSpc>
                  <a:spcPts val="4550"/>
                </a:lnSpc>
              </a:pPr>
              <a:endParaRPr/>
            </a:p>
          </p:txBody>
        </p:sp>
      </p:grpSp>
      <p:sp>
        <p:nvSpPr>
          <p:cNvPr id="12" name="Freeform 12"/>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2511</Words>
  <Application>Microsoft Macintosh PowerPoint</Application>
  <PresentationFormat>Custom</PresentationFormat>
  <Paragraphs>291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Cabin</vt:lpstr>
      <vt:lpstr>Muli Bold</vt:lpstr>
      <vt:lpstr>Arial</vt:lpstr>
      <vt:lpstr>Muli</vt:lpstr>
      <vt:lpstr>Cabin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hải quân Trắng Đen Vẽ nguệch ngoạc Kế hoạch Kinh doanh Bản thuyết trình Kinh doanh</dc:title>
  <cp:lastModifiedBy>Phúc Trần</cp:lastModifiedBy>
  <cp:revision>3</cp:revision>
  <dcterms:created xsi:type="dcterms:W3CDTF">2006-08-16T00:00:00Z</dcterms:created>
  <dcterms:modified xsi:type="dcterms:W3CDTF">2024-11-29T08:45:36Z</dcterms:modified>
  <dc:identifier>DAGX1zxJCD4</dc:identifier>
</cp:coreProperties>
</file>