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69" r:id="rId18"/>
    <p:sldId id="275" r:id="rId19"/>
    <p:sldId id="280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419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63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CS305 - Social, Ethical, and Legal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Instructor: Nguyen Van Vu</a:t>
            </a:r>
          </a:p>
        </p:txBody>
      </p:sp>
    </p:spTree>
    <p:extLst>
      <p:ext uri="{BB962C8B-B14F-4D97-AF65-F5344CB8AC3E}">
        <p14:creationId xmlns:p14="http://schemas.microsoft.com/office/powerpoint/2010/main" val="30924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4050" y="2798345"/>
            <a:ext cx="10070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III. METHODOLOGY</a:t>
            </a:r>
            <a:br>
              <a:rPr lang="en-US" sz="7200" dirty="0"/>
            </a:b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Subjective Relativism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0050" y="1393750"/>
            <a:ext cx="11791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r>
              <a:rPr lang="en-US" sz="3600" dirty="0" smtClean="0"/>
              <a:t> Users : </a:t>
            </a:r>
          </a:p>
          <a:p>
            <a:r>
              <a:rPr lang="en-US" sz="3600" dirty="0" smtClean="0"/>
              <a:t>+ Convenience, easy to use</a:t>
            </a:r>
          </a:p>
          <a:p>
            <a:r>
              <a:rPr lang="en-US" sz="3600" dirty="0" smtClean="0"/>
              <a:t>+ Save </a:t>
            </a:r>
            <a:r>
              <a:rPr lang="en-US" sz="3600" dirty="0"/>
              <a:t>money (</a:t>
            </a:r>
            <a:r>
              <a:rPr lang="en-US" sz="3600" dirty="0" smtClean="0"/>
              <a:t>especially for get pirated material)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4001455"/>
            <a:ext cx="11791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Copyright owners:</a:t>
            </a:r>
          </a:p>
          <a:p>
            <a:r>
              <a:rPr lang="en-US" sz="3600" dirty="0" smtClean="0"/>
              <a:t>+ Hurt their sale.</a:t>
            </a:r>
          </a:p>
          <a:p>
            <a:r>
              <a:rPr lang="en-US" sz="3600" dirty="0" smtClean="0"/>
              <a:t>+ ISP: consume a lot of bandwidth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60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Cultural </a:t>
            </a:r>
            <a:r>
              <a:rPr lang="en-US" sz="3200" b="1" i="1" dirty="0" smtClean="0"/>
              <a:t>Relativism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2608" y="1355008"/>
            <a:ext cx="972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Switzerland</a:t>
            </a:r>
            <a:r>
              <a:rPr lang="en-US" sz="3200" dirty="0" smtClean="0"/>
              <a:t>:    personal use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2608" y="2738594"/>
            <a:ext cx="11165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Vietnam:  personal use + commerce (such as sell DVD for profit).</a:t>
            </a:r>
            <a:r>
              <a:rPr lang="en-US" sz="3200" i="1" dirty="0"/>
              <a:t> 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28387" y="4614623"/>
            <a:ext cx="895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r>
              <a:rPr lang="en-US" sz="3200" dirty="0" smtClean="0"/>
              <a:t> Canada, US, UK :   illegal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5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Divine </a:t>
            </a:r>
            <a:r>
              <a:rPr lang="en-US" sz="3200" b="1" i="1" dirty="0" smtClean="0"/>
              <a:t>Command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0050" y="2355720"/>
            <a:ext cx="11165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b="1" dirty="0" smtClean="0"/>
              <a:t>You </a:t>
            </a:r>
            <a:r>
              <a:rPr lang="en-US" sz="3200" b="1" dirty="0"/>
              <a:t>shall not steal</a:t>
            </a:r>
            <a:r>
              <a:rPr lang="en-US" sz="3200" b="1" dirty="0" smtClean="0"/>
              <a:t>.”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(Exodus 20:15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“</a:t>
            </a:r>
            <a:r>
              <a:rPr lang="en-US" sz="3200" b="1" dirty="0"/>
              <a:t>Cursed is the one who moves his neighbor's landmark</a:t>
            </a:r>
            <a:r>
              <a:rPr lang="en-US" sz="3200" dirty="0"/>
              <a:t>” </a:t>
            </a:r>
            <a:r>
              <a:rPr lang="en-US" sz="3200" dirty="0" smtClean="0"/>
              <a:t>(Deuteronomy 27:17)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00050" y="4707972"/>
            <a:ext cx="1026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=&gt;It is wrong to download copyrighted materials via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78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Kantianism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0050" y="1840467"/>
            <a:ext cx="10512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People should pay to use copyrighted materials.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-People use the creators at the mean to the end</a:t>
            </a:r>
          </a:p>
        </p:txBody>
      </p:sp>
    </p:spTree>
    <p:extLst>
      <p:ext uri="{BB962C8B-B14F-4D97-AF65-F5344CB8AC3E}">
        <p14:creationId xmlns:p14="http://schemas.microsoft.com/office/powerpoint/2010/main" val="33858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Act 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629853"/>
            <a:ext cx="10512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-The case: sharing a movie using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-Benefit: Free</a:t>
            </a:r>
          </a:p>
          <a:p>
            <a:r>
              <a:rPr lang="en-US" sz="3200" dirty="0" smtClean="0"/>
              <a:t>-Harm: </a:t>
            </a:r>
          </a:p>
          <a:p>
            <a:r>
              <a:rPr lang="en-US" sz="3200" dirty="0" smtClean="0"/>
              <a:t>+ Companies, cinemas… lose their profits </a:t>
            </a:r>
          </a:p>
          <a:p>
            <a:r>
              <a:rPr lang="en-US" sz="3200" dirty="0" smtClean="0"/>
              <a:t>+ Unemployment</a:t>
            </a:r>
          </a:p>
          <a:p>
            <a:r>
              <a:rPr lang="en-US" sz="3200" dirty="0" smtClean="0"/>
              <a:t>+ Effects of economy</a:t>
            </a:r>
          </a:p>
          <a:p>
            <a:endParaRPr lang="en-US" sz="3200" dirty="0"/>
          </a:p>
          <a:p>
            <a:r>
              <a:rPr lang="en-US" sz="32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28718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Rule </a:t>
            </a:r>
            <a:r>
              <a:rPr lang="en-US" sz="3200" b="1" i="1" dirty="0"/>
              <a:t>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325053"/>
            <a:ext cx="10512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If </a:t>
            </a:r>
            <a:r>
              <a:rPr lang="en-US" sz="3200" dirty="0"/>
              <a:t>t</a:t>
            </a:r>
            <a:r>
              <a:rPr lang="en-US" sz="3200" dirty="0" smtClean="0"/>
              <a:t>his action is followed by everyone:</a:t>
            </a:r>
          </a:p>
          <a:p>
            <a:endParaRPr lang="en-US" sz="3200" dirty="0" smtClean="0"/>
          </a:p>
          <a:p>
            <a:r>
              <a:rPr lang="en-US" sz="3200" dirty="0" smtClean="0"/>
              <a:t>-Benefit: Save some money.</a:t>
            </a:r>
          </a:p>
          <a:p>
            <a:endParaRPr lang="en-US" sz="3200" dirty="0" smtClean="0"/>
          </a:p>
          <a:p>
            <a:r>
              <a:rPr lang="en-US" sz="3200" dirty="0" smtClean="0"/>
              <a:t>-Harm: </a:t>
            </a:r>
          </a:p>
          <a:p>
            <a:r>
              <a:rPr lang="en-US" sz="3200" dirty="0" smtClean="0"/>
              <a:t>+ Affect creators’ profits.</a:t>
            </a:r>
          </a:p>
          <a:p>
            <a:r>
              <a:rPr lang="en-US" sz="3200" dirty="0" smtClean="0"/>
              <a:t>+ </a:t>
            </a:r>
            <a:r>
              <a:rPr lang="en-US" sz="3200" dirty="0"/>
              <a:t>No one wants to </a:t>
            </a:r>
            <a:r>
              <a:rPr lang="en-US" sz="3200" dirty="0" smtClean="0"/>
              <a:t>create new products.</a:t>
            </a:r>
          </a:p>
          <a:p>
            <a:endParaRPr lang="en-US" sz="3200" dirty="0"/>
          </a:p>
          <a:p>
            <a:r>
              <a:rPr lang="en-US" sz="32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4035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Contract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491916"/>
            <a:ext cx="8946541" cy="47564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 A </a:t>
            </a:r>
            <a:r>
              <a:rPr lang="en-US" sz="3200" dirty="0"/>
              <a:t>voluntary agreement between </a:t>
            </a:r>
            <a:r>
              <a:rPr lang="en-US" sz="3200" dirty="0" smtClean="0"/>
              <a:t>individuals for </a:t>
            </a:r>
            <a:r>
              <a:rPr lang="en-US" sz="3200" dirty="0"/>
              <a:t>their mutual </a:t>
            </a:r>
            <a:r>
              <a:rPr lang="en-US" sz="3200" dirty="0" smtClean="0"/>
              <a:t>benefit []</a:t>
            </a:r>
          </a:p>
          <a:p>
            <a:endParaRPr lang="en-US" sz="3200" dirty="0" smtClean="0"/>
          </a:p>
          <a:p>
            <a:r>
              <a:rPr lang="en-US" sz="3200" dirty="0" smtClean="0"/>
              <a:t>- Consider the case:  a novelist</a:t>
            </a:r>
          </a:p>
          <a:p>
            <a:r>
              <a:rPr lang="en-US" sz="3200" dirty="0" smtClean="0"/>
              <a:t>+ what does he have in return?</a:t>
            </a:r>
          </a:p>
          <a:p>
            <a:r>
              <a:rPr lang="en-US" sz="3200" dirty="0" smtClean="0"/>
              <a:t>+ what do readers have to do? </a:t>
            </a:r>
          </a:p>
          <a:p>
            <a:r>
              <a:rPr lang="en-US" sz="3200" dirty="0" smtClean="0"/>
              <a:t>What if they break the rule.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3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+ Downloading or sharing copyrighted contents -&gt; illegal </a:t>
            </a:r>
          </a:p>
          <a:p>
            <a:endParaRPr lang="en-US" sz="3200" dirty="0"/>
          </a:p>
          <a:p>
            <a:r>
              <a:rPr lang="en-US" sz="3200" dirty="0" smtClean="0"/>
              <a:t>=&gt;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 is legal, the ways people uses it is illegal.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86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952331" cy="5057745"/>
          </a:xfrm>
        </p:spPr>
        <p:txBody>
          <a:bodyPr/>
          <a:lstStyle/>
          <a:p>
            <a:pPr algn="ctr"/>
            <a:r>
              <a:rPr lang="en-US" sz="1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 for listening</a:t>
            </a:r>
            <a:endParaRPr lang="en-US" sz="1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Ethical </a:t>
            </a:r>
            <a:r>
              <a:rPr lang="en-US" sz="6000" dirty="0" smtClean="0"/>
              <a:t>issues of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BitTorrent</a:t>
            </a:r>
            <a:r>
              <a:rPr lang="en-US" sz="6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11" y="3380873"/>
            <a:ext cx="582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Quoc</a:t>
            </a:r>
            <a:r>
              <a:rPr lang="en-US" sz="2000" dirty="0"/>
              <a:t> Lap Trieu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tqlap@apcs.vn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2990" y="3380873"/>
            <a:ext cx="5452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Thien Thai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tthien@apcs.vn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5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59035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Peer-to-peer model image http</a:t>
            </a:r>
            <a:r>
              <a:rPr lang="en-US" dirty="0"/>
              <a:t>://www.codeproject.com/KB/WCF/614028/pto1.png </a:t>
            </a:r>
          </a:p>
          <a:p>
            <a:pPr marL="0" indent="0">
              <a:buNone/>
            </a:pPr>
            <a:r>
              <a:rPr lang="en-US" dirty="0" err="1" smtClean="0"/>
              <a:t>BitTorrent</a:t>
            </a:r>
            <a:r>
              <a:rPr lang="en-US" dirty="0" smtClean="0"/>
              <a:t> image </a:t>
            </a:r>
            <a:r>
              <a:rPr lang="en-US" dirty="0"/>
              <a:t>https://dougvitale.files.wordpress.com/2012/02/bittorrent-network-flow2.gif?w=700</a:t>
            </a:r>
          </a:p>
          <a:p>
            <a:pPr marL="0" indent="0">
              <a:buNone/>
            </a:pPr>
            <a:r>
              <a:rPr lang="en-US" dirty="0"/>
              <a:t>[1] B. M. </a:t>
            </a:r>
            <a:r>
              <a:rPr lang="en-US" dirty="0" err="1"/>
              <a:t>Leiner</a:t>
            </a:r>
            <a:r>
              <a:rPr lang="en-US" dirty="0"/>
              <a:t>, V. G. Cerf, D. D. Clark, R. E. Kahn, L. </a:t>
            </a:r>
            <a:r>
              <a:rPr lang="en-US" dirty="0" err="1"/>
              <a:t>Kleinrock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D. C. Lynch, J. </a:t>
            </a:r>
            <a:r>
              <a:rPr lang="en-US" dirty="0" err="1"/>
              <a:t>Postel</a:t>
            </a:r>
            <a:r>
              <a:rPr lang="en-US" dirty="0"/>
              <a:t>, L. G. Roberts, and S. Wolff, “A</a:t>
            </a:r>
            <a:br>
              <a:rPr lang="en-US" dirty="0"/>
            </a:br>
            <a:r>
              <a:rPr lang="en-US" dirty="0"/>
              <a:t>brief history of the internet,” </a:t>
            </a:r>
            <a:r>
              <a:rPr lang="en-US" i="1" dirty="0"/>
              <a:t>SIGCOMM </a:t>
            </a:r>
            <a:r>
              <a:rPr lang="en-US" i="1" dirty="0" err="1"/>
              <a:t>Comput</a:t>
            </a:r>
            <a:r>
              <a:rPr lang="en-US" i="1" dirty="0"/>
              <a:t>. </a:t>
            </a:r>
            <a:r>
              <a:rPr lang="en-US" i="1" dirty="0" err="1"/>
              <a:t>Commun</a:t>
            </a:r>
            <a:r>
              <a:rPr lang="en-US" i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Rev.</a:t>
            </a:r>
            <a:r>
              <a:rPr lang="en-US" dirty="0"/>
              <a:t>, vol. 39, no. 5, pp. 22–31, Oct. 2009. [Online]. Available:</a:t>
            </a:r>
            <a:br>
              <a:rPr lang="en-US" dirty="0"/>
            </a:br>
            <a:r>
              <a:rPr lang="en-US" dirty="0"/>
              <a:t>http://doi.acm.org/10.1145/1629607.1629613</a:t>
            </a:r>
            <a:br>
              <a:rPr lang="en-US" dirty="0"/>
            </a:br>
            <a:r>
              <a:rPr lang="en-US" dirty="0"/>
              <a:t>[2] M. </a:t>
            </a:r>
            <a:r>
              <a:rPr lang="en-US" dirty="0" err="1"/>
              <a:t>Parameswaran</a:t>
            </a:r>
            <a:r>
              <a:rPr lang="en-US" dirty="0"/>
              <a:t>, A. </a:t>
            </a:r>
            <a:r>
              <a:rPr lang="en-US" dirty="0" err="1"/>
              <a:t>Susarla</a:t>
            </a:r>
            <a:r>
              <a:rPr lang="en-US" dirty="0"/>
              <a:t>, and A. B. </a:t>
            </a:r>
            <a:r>
              <a:rPr lang="en-US" dirty="0" err="1"/>
              <a:t>Whinston</a:t>
            </a:r>
            <a:r>
              <a:rPr lang="en-US" dirty="0"/>
              <a:t>, “P2p networking:</a:t>
            </a:r>
            <a:br>
              <a:rPr lang="en-US" dirty="0"/>
            </a:br>
            <a:r>
              <a:rPr lang="en-US" dirty="0"/>
              <a:t>An information-sharing alternative,” </a:t>
            </a:r>
            <a:r>
              <a:rPr lang="en-US" i="1" dirty="0"/>
              <a:t>Computer</a:t>
            </a:r>
            <a:r>
              <a:rPr lang="en-US" dirty="0"/>
              <a:t>, vol. 34, no. 7, pp. 31–38,</a:t>
            </a:r>
            <a:br>
              <a:rPr lang="en-US" dirty="0"/>
            </a:br>
            <a:r>
              <a:rPr lang="en-US" dirty="0"/>
              <a:t>2001.</a:t>
            </a:r>
            <a:br>
              <a:rPr lang="en-US" dirty="0"/>
            </a:br>
            <a:r>
              <a:rPr lang="en-US" dirty="0"/>
              <a:t>[3] R. </a:t>
            </a:r>
            <a:r>
              <a:rPr lang="en-US" dirty="0" err="1"/>
              <a:t>Schollmeier</a:t>
            </a:r>
            <a:r>
              <a:rPr lang="en-US" dirty="0"/>
              <a:t>, “A definition of peer-to-peer networking for the classification of peer-to-peer architectures and applications,” in </a:t>
            </a:r>
            <a:r>
              <a:rPr lang="en-US" i="1" dirty="0"/>
              <a:t>Peer-to-Peer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Computing, 2001. Proceedings. First International Conference on</a:t>
            </a:r>
            <a:r>
              <a:rPr lang="en-US" dirty="0"/>
              <a:t>, 2001,</a:t>
            </a:r>
            <a:br>
              <a:rPr lang="en-US" dirty="0"/>
            </a:br>
            <a:r>
              <a:rPr lang="en-US" dirty="0"/>
              <a:t>pp. 101–102.</a:t>
            </a:r>
            <a:br>
              <a:rPr lang="en-US" dirty="0"/>
            </a:br>
            <a:r>
              <a:rPr lang="en-US" dirty="0"/>
              <a:t>[4] “How bit torrent works,” last access August 12, 2015. [Online].</a:t>
            </a:r>
            <a:br>
              <a:rPr lang="en-US" dirty="0"/>
            </a:br>
            <a:r>
              <a:rPr lang="en-US" dirty="0"/>
              <a:t>Available: http://computer.howstuffworks.com/bittorrent1.htm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9254"/>
            <a:ext cx="10459035" cy="5009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[5] “How p2p file sharing,” last access August 12, 2015. [Online]. Available:</a:t>
            </a:r>
            <a:br>
              <a:rPr lang="en-US" dirty="0"/>
            </a:br>
            <a:r>
              <a:rPr lang="en-US" dirty="0"/>
              <a:t>http://www.makeuseof.com/tag/p2p-peer-peer-file-sharing-works/</a:t>
            </a:r>
            <a:br>
              <a:rPr lang="en-US" dirty="0"/>
            </a:br>
            <a:r>
              <a:rPr lang="en-US" dirty="0"/>
              <a:t>[6] J. Tyson, “How the old </a:t>
            </a:r>
            <a:r>
              <a:rPr lang="en-US" dirty="0" err="1"/>
              <a:t>napster</a:t>
            </a:r>
            <a:r>
              <a:rPr lang="en-US" dirty="0"/>
              <a:t> worked,” </a:t>
            </a:r>
            <a:r>
              <a:rPr lang="en-US" i="1" dirty="0"/>
              <a:t>Web Page: </a:t>
            </a:r>
            <a:r>
              <a:rPr lang="en-US" i="1" dirty="0" err="1"/>
              <a:t>HowStuffWorks</a:t>
            </a:r>
            <a:r>
              <a:rPr lang="en-US" i="1" dirty="0"/>
              <a:t> (R),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Archived at http://web.archive.org</a:t>
            </a:r>
            <a:r>
              <a:rPr lang="en-US" dirty="0"/>
              <a:t>, 2005.</a:t>
            </a:r>
            <a:br>
              <a:rPr lang="en-US" dirty="0"/>
            </a:br>
            <a:r>
              <a:rPr lang="en-US" dirty="0"/>
              <a:t>[7] G. Douglas, “Copyright and peer-to-peer music file sharing: The </a:t>
            </a:r>
            <a:r>
              <a:rPr lang="en-US" dirty="0" err="1"/>
              <a:t>napster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case and the argument against legislative reform,” </a:t>
            </a:r>
            <a:r>
              <a:rPr lang="en-US" i="1" dirty="0"/>
              <a:t>Murdoch University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Electronic Journal of Law</a:t>
            </a:r>
            <a:r>
              <a:rPr lang="en-US" dirty="0"/>
              <a:t>, vol. 11, no. 1, 2004.</a:t>
            </a:r>
            <a:br>
              <a:rPr lang="en-US" dirty="0"/>
            </a:br>
            <a:r>
              <a:rPr lang="en-US" dirty="0"/>
              <a:t>[8] S. Watson, “How </a:t>
            </a:r>
            <a:r>
              <a:rPr lang="en-US" dirty="0" err="1"/>
              <a:t>kazaa</a:t>
            </a:r>
            <a:r>
              <a:rPr lang="en-US" dirty="0"/>
              <a:t> works,” </a:t>
            </a:r>
            <a:r>
              <a:rPr lang="en-US" i="1" dirty="0" err="1"/>
              <a:t>HowStuffWorks</a:t>
            </a:r>
            <a:r>
              <a:rPr lang="en-US" i="1" dirty="0"/>
              <a:t>.¡ http://computer. </a:t>
            </a:r>
            <a:r>
              <a:rPr lang="en-US" i="1" dirty="0" err="1"/>
              <a:t>howstuffworks</a:t>
            </a:r>
            <a:r>
              <a:rPr lang="en-US" i="1" dirty="0"/>
              <a:t>. com/kazaa3. </a:t>
            </a:r>
            <a:r>
              <a:rPr lang="en-US" i="1" dirty="0" err="1"/>
              <a:t>htm</a:t>
            </a:r>
            <a:r>
              <a:rPr lang="en-US" dirty="0"/>
              <a:t>, 2008.</a:t>
            </a:r>
            <a:br>
              <a:rPr lang="en-US" dirty="0"/>
            </a:br>
            <a:r>
              <a:rPr lang="en-US" dirty="0"/>
              <a:t>[9] B. Cohen, “</a:t>
            </a:r>
            <a:r>
              <a:rPr lang="en-US" dirty="0" err="1"/>
              <a:t>Bittorrenta</a:t>
            </a:r>
            <a:r>
              <a:rPr lang="en-US" dirty="0"/>
              <a:t> new p2p app,” </a:t>
            </a:r>
            <a:r>
              <a:rPr lang="en-US" i="1" dirty="0"/>
              <a:t>Yahoo </a:t>
            </a:r>
            <a:r>
              <a:rPr lang="en-US" i="1" dirty="0" err="1"/>
              <a:t>eGroups</a:t>
            </a:r>
            <a:r>
              <a:rPr lang="en-US" dirty="0"/>
              <a:t>, 2001.</a:t>
            </a:r>
            <a:br>
              <a:rPr lang="en-US" dirty="0"/>
            </a:br>
            <a:r>
              <a:rPr lang="en-US" dirty="0"/>
              <a:t>[10] “</a:t>
            </a:r>
            <a:r>
              <a:rPr lang="en-US" dirty="0" err="1"/>
              <a:t>Bittorrents</a:t>
            </a:r>
            <a:r>
              <a:rPr lang="en-US" dirty="0"/>
              <a:t> future? </a:t>
            </a:r>
            <a:r>
              <a:rPr lang="en-US" dirty="0" err="1"/>
              <a:t>dht</a:t>
            </a:r>
            <a:r>
              <a:rPr lang="en-US" dirty="0"/>
              <a:t>, </a:t>
            </a:r>
            <a:r>
              <a:rPr lang="en-US" dirty="0" err="1"/>
              <a:t>pex</a:t>
            </a:r>
            <a:r>
              <a:rPr lang="en-US" dirty="0"/>
              <a:t> and magnet links explained,” last access August 16, 2015. [Online]. Available: https://torrentfreak.com/bittorrentsfuture-dht-pex-and-magnet-links-explained-091120/</a:t>
            </a:r>
            <a:br>
              <a:rPr lang="en-US" dirty="0"/>
            </a:br>
            <a:r>
              <a:rPr lang="en-US" dirty="0"/>
              <a:t>[11] “What is intellectual property?” last access August 16, 2015. [Online].</a:t>
            </a:r>
            <a:br>
              <a:rPr lang="en-US" dirty="0"/>
            </a:br>
            <a:r>
              <a:rPr lang="en-US" dirty="0"/>
              <a:t>Available: http://www.wipo.int/about-ip/en/</a:t>
            </a:r>
            <a:br>
              <a:rPr lang="en-US" dirty="0"/>
            </a:br>
            <a:r>
              <a:rPr lang="en-US" dirty="0"/>
              <a:t>[12] “Piracy (intellectual property) definition,” last</a:t>
            </a:r>
            <a:br>
              <a:rPr lang="en-US" dirty="0"/>
            </a:br>
            <a:r>
              <a:rPr lang="en-US" dirty="0"/>
              <a:t>access August 16, 2015. [Online]. Available:</a:t>
            </a:r>
            <a:br>
              <a:rPr lang="en-US" dirty="0"/>
            </a:br>
            <a:r>
              <a:rPr lang="en-US" dirty="0"/>
              <a:t>http://www.duhaime.org/LegalDictionary/P/PiracyIntellectualProperty.aspx</a:t>
            </a:r>
            <a:br>
              <a:rPr lang="en-US" dirty="0"/>
            </a:br>
            <a:r>
              <a:rPr lang="en-US" dirty="0"/>
              <a:t>[13] “The pirate bay,” last access August 16, 2015. [Online]. Available:</a:t>
            </a:r>
            <a:br>
              <a:rPr lang="en-US" dirty="0"/>
            </a:br>
            <a:r>
              <a:rPr lang="en-US" dirty="0"/>
              <a:t>https://thepiratebay.vg/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9254"/>
            <a:ext cx="10459035" cy="50091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[14] “</a:t>
            </a:r>
            <a:r>
              <a:rPr lang="en-US" dirty="0" err="1"/>
              <a:t>Kickasstorrent</a:t>
            </a:r>
            <a:r>
              <a:rPr lang="en-US" dirty="0"/>
              <a:t>,” last access August 16, 2015. [Online]. Available:</a:t>
            </a:r>
            <a:br>
              <a:rPr lang="en-US" dirty="0"/>
            </a:br>
            <a:r>
              <a:rPr lang="en-US" dirty="0"/>
              <a:t>http://kat.cr/</a:t>
            </a:r>
            <a:br>
              <a:rPr lang="en-US" dirty="0"/>
            </a:br>
            <a:r>
              <a:rPr lang="en-US" dirty="0"/>
              <a:t>[15] S. Bright, “Current state of </a:t>
            </a:r>
            <a:r>
              <a:rPr lang="en-US" dirty="0" err="1"/>
              <a:t>bittorrent</a:t>
            </a:r>
            <a:r>
              <a:rPr lang="en-US" dirty="0"/>
              <a:t> in international law: Why copyright</a:t>
            </a:r>
            <a:br>
              <a:rPr lang="en-US" dirty="0"/>
            </a:br>
            <a:r>
              <a:rPr lang="en-US" dirty="0"/>
              <a:t>law is ineffective and what needs to change, the,” </a:t>
            </a:r>
            <a:r>
              <a:rPr lang="en-US" i="1" dirty="0"/>
              <a:t>New Eng. J. Int’l &amp;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Comp. L.</a:t>
            </a:r>
            <a:r>
              <a:rPr lang="en-US" dirty="0"/>
              <a:t>, vol. 17, p. 265, 2011.</a:t>
            </a:r>
            <a:br>
              <a:rPr lang="en-US" dirty="0"/>
            </a:br>
            <a:r>
              <a:rPr lang="en-US" dirty="0"/>
              <a:t>[16] G. </a:t>
            </a:r>
            <a:r>
              <a:rPr lang="en-US" dirty="0" err="1"/>
              <a:t>Siganos</a:t>
            </a:r>
            <a:r>
              <a:rPr lang="en-US" dirty="0"/>
              <a:t>, J. M. </a:t>
            </a:r>
            <a:r>
              <a:rPr lang="en-US" dirty="0" err="1"/>
              <a:t>Pujol</a:t>
            </a:r>
            <a:r>
              <a:rPr lang="en-US" dirty="0"/>
              <a:t>, and P. Rodriguez, “Monitoring the </a:t>
            </a:r>
            <a:r>
              <a:rPr lang="en-US" dirty="0" err="1"/>
              <a:t>bittorrent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monitors: A birds eye view,” in </a:t>
            </a:r>
            <a:r>
              <a:rPr lang="en-US" i="1" dirty="0"/>
              <a:t>Passive and Active Network Measurement</a:t>
            </a:r>
            <a:r>
              <a:rPr lang="en-US" dirty="0"/>
              <a:t>. Springer, 2009, pp. 175–184.</a:t>
            </a:r>
            <a:br>
              <a:rPr lang="en-US" dirty="0"/>
            </a:br>
            <a:r>
              <a:rPr lang="en-US" dirty="0"/>
              <a:t>[17] M. J. Quinn, </a:t>
            </a:r>
            <a:r>
              <a:rPr lang="en-US" i="1" dirty="0"/>
              <a:t>Ethics for the information age</a:t>
            </a:r>
            <a:r>
              <a:rPr lang="en-US" dirty="0"/>
              <a:t>. Pearson, 2014.</a:t>
            </a:r>
            <a:br>
              <a:rPr lang="en-US" dirty="0"/>
            </a:br>
            <a:r>
              <a:rPr lang="en-US" dirty="0"/>
              <a:t>[18] “Safest countries to download torrents,” last access August 12,</a:t>
            </a:r>
            <a:br>
              <a:rPr lang="en-US" dirty="0"/>
            </a:br>
            <a:r>
              <a:rPr lang="en-US" dirty="0"/>
              <a:t>2015. [Online]. Available: http://www.best-bittorrent-vpn.com/-safestcountries-to-download-torrents.html</a:t>
            </a:r>
            <a:br>
              <a:rPr lang="en-US" dirty="0"/>
            </a:br>
            <a:r>
              <a:rPr lang="en-US" dirty="0"/>
              <a:t>[19] “What are the dangers of torrents?” last</a:t>
            </a:r>
            <a:br>
              <a:rPr lang="en-US" dirty="0"/>
            </a:br>
            <a:r>
              <a:rPr lang="en-US" dirty="0"/>
              <a:t>access August 16, 2015. [Online]. Available:</a:t>
            </a:r>
            <a:br>
              <a:rPr lang="en-US" dirty="0"/>
            </a:br>
            <a:r>
              <a:rPr lang="en-US" dirty="0"/>
              <a:t>http://www.aph.gov.au/sitecore/content/Home/Parliamentary Business/Bills Legislation/Bills Search Results/</a:t>
            </a:r>
            <a:r>
              <a:rPr lang="en-US" dirty="0" err="1"/>
              <a:t>Result?bId</a:t>
            </a:r>
            <a:r>
              <a:rPr lang="en-US" dirty="0"/>
              <a:t>=r5375</a:t>
            </a:r>
            <a:br>
              <a:rPr lang="en-US" dirty="0"/>
            </a:br>
            <a:r>
              <a:rPr lang="en-US" dirty="0"/>
              <a:t>[20] “Copyright infringement and remedies,” </a:t>
            </a:r>
            <a:r>
              <a:rPr lang="en-US" i="1" dirty="0"/>
              <a:t>Copyright Law of the United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States of America</a:t>
            </a:r>
            <a:r>
              <a:rPr lang="en-US" dirty="0"/>
              <a:t>, last access August 16, 2015. [Online]. Available:</a:t>
            </a:r>
            <a:br>
              <a:rPr lang="en-US" dirty="0"/>
            </a:br>
            <a:r>
              <a:rPr lang="en-US" dirty="0"/>
              <a:t>http://copyright.gov/title17/92chap5.html</a:t>
            </a:r>
            <a:br>
              <a:rPr lang="en-US" dirty="0"/>
            </a:br>
            <a:r>
              <a:rPr lang="en-US" dirty="0"/>
              <a:t>[21] </a:t>
            </a:r>
            <a:r>
              <a:rPr lang="en-US" i="1" dirty="0"/>
              <a:t>Exodus 20:15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[22] </a:t>
            </a:r>
            <a:r>
              <a:rPr lang="en-US" i="1" dirty="0"/>
              <a:t>Deuteronomy 27:17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[23] “Is the bible relevant to intellectual property?” last access</a:t>
            </a:r>
            <a:br>
              <a:rPr lang="en-US" dirty="0"/>
            </a:br>
            <a:r>
              <a:rPr lang="en-US" dirty="0"/>
              <a:t>August 16, 2015. [Online]. Available: http://www.hbu.edu/ChoosingHBU/Academics/Colleges-Schools/School-of-Business/Center-forChristianity-in-Business-(CCB)/The-Kingdom-Economy-TKE/ccbtkelegal-corner/2014/April/Is-The-Bible-Relevant-To-IntellectualProperty.aspx</a:t>
            </a:r>
            <a:br>
              <a:rPr lang="en-US" dirty="0"/>
            </a:br>
            <a:r>
              <a:rPr lang="en-US" dirty="0"/>
              <a:t>[24] “</a:t>
            </a:r>
            <a:r>
              <a:rPr lang="en-US" dirty="0" err="1"/>
              <a:t>Bittorrent</a:t>
            </a:r>
            <a:r>
              <a:rPr lang="en-US" dirty="0"/>
              <a:t> ethics: Punishing piracy or criminalizing sharing?” last</a:t>
            </a:r>
            <a:br>
              <a:rPr lang="en-US" dirty="0"/>
            </a:br>
            <a:r>
              <a:rPr lang="en-US" dirty="0"/>
              <a:t>access August 16, 2015. [Online]. Available: http://www.rt.com/opedge/torrent-piracy-sharing-law-440/</a:t>
            </a:r>
            <a:br>
              <a:rPr lang="en-US" dirty="0"/>
            </a:br>
            <a:r>
              <a:rPr lang="en-US" dirty="0"/>
              <a:t>[25] “What are the dangers of torrents?” last access August 16, 2015.</a:t>
            </a:r>
            <a:br>
              <a:rPr lang="en-US" dirty="0"/>
            </a:br>
            <a:r>
              <a:rPr lang="en-US" dirty="0"/>
              <a:t>[Online]. Available: http://smallbusiness.chron.com/dangers-torrents-</a:t>
            </a:r>
            <a:br>
              <a:rPr lang="en-US" dirty="0"/>
            </a:br>
            <a:r>
              <a:rPr lang="en-US" dirty="0"/>
              <a:t>70661.html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48" y="2474022"/>
            <a:ext cx="7775994" cy="1267799"/>
          </a:xfrm>
        </p:spPr>
        <p:txBody>
          <a:bodyPr/>
          <a:lstStyle/>
          <a:p>
            <a:r>
              <a:rPr lang="en-US" sz="7200" dirty="0" smtClean="0"/>
              <a:t>I. Introduction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6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7358" y="1515979"/>
            <a:ext cx="113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Internet has been considered as one of the vital factors </a:t>
            </a:r>
            <a:r>
              <a:rPr lang="en-US" sz="3600" dirty="0" smtClean="0"/>
              <a:t>for the </a:t>
            </a:r>
            <a:r>
              <a:rPr lang="en-US" sz="3600" dirty="0"/>
              <a:t>development of </a:t>
            </a:r>
            <a:r>
              <a:rPr lang="en-US" sz="3600" dirty="0" smtClean="0"/>
              <a:t>society.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7358" y="3598260"/>
            <a:ext cx="11321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needs of transferring large </a:t>
            </a:r>
            <a:r>
              <a:rPr lang="en-US" sz="3600" dirty="0" smtClean="0"/>
              <a:t>data between </a:t>
            </a:r>
            <a:r>
              <a:rPr lang="en-US" sz="3600" dirty="0"/>
              <a:t>people through the use of </a:t>
            </a:r>
            <a:r>
              <a:rPr lang="en-US" sz="3600" dirty="0" smtClean="0"/>
              <a:t>Internet increase.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916" y="49022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967" y="1524000"/>
            <a:ext cx="1047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networking was invented.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8967" y="4248150"/>
            <a:ext cx="1069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file sharing protocol such as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 was used to shared copyrighted materials.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4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35994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Introduction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34" y="2819401"/>
            <a:ext cx="1179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will debate </a:t>
            </a:r>
            <a:r>
              <a:rPr lang="en-US" sz="4000" dirty="0"/>
              <a:t>this phenomenon </a:t>
            </a:r>
            <a:r>
              <a:rPr lang="en-US" sz="4000" dirty="0" smtClean="0"/>
              <a:t>using theories and principles of ethics.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950" y="2647950"/>
            <a:ext cx="1030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II. Background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18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999380"/>
            <a:ext cx="5676900" cy="524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639425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http://www.codeproject.com/KB/WCF/614028/pto1.png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150" y="999380"/>
            <a:ext cx="4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central server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34150" y="1859599"/>
            <a:ext cx="5924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</a:t>
            </a:r>
            <a:r>
              <a:rPr lang="en-US" sz="2800" dirty="0" smtClean="0"/>
              <a:t> peers </a:t>
            </a:r>
            <a:r>
              <a:rPr lang="en-US" sz="2800" dirty="0"/>
              <a:t>have </a:t>
            </a:r>
            <a:r>
              <a:rPr lang="en-US" sz="2800" dirty="0" smtClean="0"/>
              <a:t>equally privileged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4150" y="2957375"/>
            <a:ext cx="531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peers  share their resource to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52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057274"/>
            <a:ext cx="8521366" cy="526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6324599"/>
            <a:ext cx="102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https://dougvitale.files.wordpress.com/2012/02/bittorrent-network-flow2.gif?w=700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8250" y="1324877"/>
            <a:ext cx="3144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.torrent from torrent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peer info from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Connect to peers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File are transfer between peers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0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458</TotalTime>
  <Words>502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CS305 - Social, Ethical, and Legal Issues</vt:lpstr>
      <vt:lpstr>Ethical issues of BitTorrent </vt:lpstr>
      <vt:lpstr>I.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Contract</vt:lpstr>
      <vt:lpstr>Conclusion </vt:lpstr>
      <vt:lpstr>Thank you for listening</vt:lpstr>
      <vt:lpstr>Reference </vt:lpstr>
      <vt:lpstr>Reference 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CS305 - Social, Ethical, and Legal Issues</dc:title>
  <dc:creator>Thien Thai</dc:creator>
  <cp:lastModifiedBy>Thien Thai</cp:lastModifiedBy>
  <cp:revision>64</cp:revision>
  <dcterms:created xsi:type="dcterms:W3CDTF">2015-08-14T14:31:19Z</dcterms:created>
  <dcterms:modified xsi:type="dcterms:W3CDTF">2015-08-17T15:57:12Z</dcterms:modified>
</cp:coreProperties>
</file>