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embeddedFontLst>
    <p:embeddedFont>
      <p:font typeface="Montserrat" pitchFamily="34" charset="0"/>
      <p:bold r:id="rId15"/>
    </p:embeddedFont>
    <p:embeddedFont>
      <p:font typeface="Montserrat" pitchFamily="34" charset="-122"/>
      <p:bold r:id="rId16"/>
    </p:embeddedFont>
    <p:embeddedFont>
      <p:font typeface="Montserrat" pitchFamily="34" charset="-120"/>
      <p:bold r:id="rId17"/>
    </p:embeddedFont>
    <p:embeddedFont>
      <p:font typeface="Heebo Light" pitchFamily="34" charset="0"/>
      <p:bold r:id="rId18"/>
    </p:embeddedFont>
    <p:embeddedFont>
      <p:font typeface="Heebo Light" pitchFamily="34" charset="-122"/>
      <p:bold r:id="rId19"/>
    </p:embeddedFont>
    <p:embeddedFont>
      <p:font typeface="Heebo Light" pitchFamily="34" charset="-120"/>
      <p:bold r:id="rId20"/>
    </p:embeddedFont>
    <p:embeddedFont>
      <p:font typeface="Calibri" panose="020F0502020204030204" charset="0"/>
      <p:regular r:id="rId21"/>
      <p:bold r:id="rId22"/>
      <p:italic r:id="rId23"/>
      <p:boldItalic r:id="rId24"/>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Virtual Pianino Tizimi: ESP32, MQTT va React Integratsiyasi</a:t>
            </a:r>
            <a:endParaRPr lang="en-US" sz="4450" dirty="0"/>
          </a:p>
        </p:txBody>
      </p:sp>
      <p:sp>
        <p:nvSpPr>
          <p:cNvPr id="4" name="Text 1"/>
          <p:cNvSpPr/>
          <p:nvPr/>
        </p:nvSpPr>
        <p:spPr>
          <a:xfrm>
            <a:off x="6280190" y="4296251"/>
            <a:ext cx="7556421" cy="1451610"/>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Ushbu taqdimotda, ESP32 mikrokontrolleri, MQTT protokoli va React frameworkidan foydalanib yaratilgan virtual pianino tizimini muhokama qilamiz. Ushbu tizim foydalanuvchiga virtual pianino orqali musiqa notalarini kiritish va ESP32 mikrokontrolleri yordamida ularni ijro etish imkonini beradi.</a:t>
            </a:r>
            <a:endParaRPr lang="en-US" sz="1750" dirty="0"/>
          </a:p>
        </p:txBody>
      </p:sp>
      <p:sp>
        <p:nvSpPr>
          <p:cNvPr id="7" name="Text 3"/>
          <p:cNvSpPr/>
          <p:nvPr/>
        </p:nvSpPr>
        <p:spPr>
          <a:xfrm>
            <a:off x="10699115" y="7688580"/>
            <a:ext cx="3821430" cy="396875"/>
          </a:xfrm>
          <a:prstGeom prst="rect">
            <a:avLst/>
          </a:prstGeom>
          <a:solidFill>
            <a:schemeClr val="tx1"/>
          </a:solidFill>
        </p:spPr>
        <p:txBody>
          <a:bodyPr wrap="none" lIns="0" tIns="0" rIns="0" bIns="0" rtlCol="0" anchor="t"/>
          <a:lstStyle/>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rPr>
              <a:t>by Mahmudbek Muzaffarov</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181344"/>
            <a:ext cx="5718572"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Loyihaning Maqsadi</a:t>
            </a:r>
            <a:endParaRPr lang="en-US" sz="4450" dirty="0"/>
          </a:p>
        </p:txBody>
      </p:sp>
      <p:sp>
        <p:nvSpPr>
          <p:cNvPr id="3" name="Text 1"/>
          <p:cNvSpPr/>
          <p:nvPr/>
        </p:nvSpPr>
        <p:spPr>
          <a:xfrm>
            <a:off x="793790" y="3457099"/>
            <a:ext cx="3814524"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Musiqa Notalarini Yuborish</a:t>
            </a:r>
            <a:endParaRPr lang="en-US" sz="2200" dirty="0"/>
          </a:p>
        </p:txBody>
      </p:sp>
      <p:sp>
        <p:nvSpPr>
          <p:cNvPr id="4" name="Text 2"/>
          <p:cNvSpPr/>
          <p:nvPr/>
        </p:nvSpPr>
        <p:spPr>
          <a:xfrm>
            <a:off x="793790" y="4038243"/>
            <a:ext cx="3978116" cy="1451610"/>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Virtual pianino interfeysi orqali ESP32 ga musiqa notalarini yuborish, bu notalarni to'g'ri va aniq tarzda uzatish imkoniyatini beradi.</a:t>
            </a:r>
            <a:endParaRPr lang="en-US" sz="1750" dirty="0"/>
          </a:p>
        </p:txBody>
      </p:sp>
      <p:sp>
        <p:nvSpPr>
          <p:cNvPr id="5" name="Text 3"/>
          <p:cNvSpPr/>
          <p:nvPr/>
        </p:nvSpPr>
        <p:spPr>
          <a:xfrm>
            <a:off x="5332928" y="3457099"/>
            <a:ext cx="3978116" cy="708660"/>
          </a:xfrm>
          <a:prstGeom prst="rect">
            <a:avLst/>
          </a:prstGeom>
          <a:noFill/>
        </p:spPr>
        <p:txBody>
          <a:bodyPr wrap="squar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Frontend va Backend Aloqasi</a:t>
            </a:r>
            <a:endParaRPr lang="en-US" sz="2200" dirty="0"/>
          </a:p>
        </p:txBody>
      </p:sp>
      <p:sp>
        <p:nvSpPr>
          <p:cNvPr id="6" name="Text 4"/>
          <p:cNvSpPr/>
          <p:nvPr/>
        </p:nvSpPr>
        <p:spPr>
          <a:xfrm>
            <a:off x="5332928" y="4392573"/>
            <a:ext cx="3978116" cy="1451610"/>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MQTT orqali frontend va backend o'rtasida samarali va ishonchli aloqa o'rnatish, real-time ma'lumot almashinuvini ta'minlash.</a:t>
            </a:r>
            <a:endParaRPr lang="en-US" sz="1750" dirty="0"/>
          </a:p>
        </p:txBody>
      </p:sp>
      <p:sp>
        <p:nvSpPr>
          <p:cNvPr id="7" name="Text 5"/>
          <p:cNvSpPr/>
          <p:nvPr/>
        </p:nvSpPr>
        <p:spPr>
          <a:xfrm>
            <a:off x="9872067" y="3457099"/>
            <a:ext cx="2835235"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Simulyatsiya</a:t>
            </a:r>
            <a:endParaRPr lang="en-US" sz="2200" dirty="0"/>
          </a:p>
        </p:txBody>
      </p:sp>
      <p:sp>
        <p:nvSpPr>
          <p:cNvPr id="8" name="Text 6"/>
          <p:cNvSpPr/>
          <p:nvPr/>
        </p:nvSpPr>
        <p:spPr>
          <a:xfrm>
            <a:off x="9872067" y="4038243"/>
            <a:ext cx="3978116" cy="1451610"/>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Tizimni simulyatsiya qilish uchun Wokwi platformasidan foydalanib, amaliy ishlab chiqishdan oldin xatolarni aniqlash va to'g'ri ishini ta'minlash.</a:t>
            </a:r>
            <a:endParaRPr lang="en-US" sz="1750" dirty="0"/>
          </a:p>
        </p:txBody>
      </p:sp>
      <p:sp>
        <p:nvSpPr>
          <p:cNvPr id="10" name="Текстовое поле 9"/>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372195"/>
            <a:ext cx="7507962"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Texnologiyalar va Asboblar</a:t>
            </a:r>
            <a:endParaRPr lang="en-US" sz="4450" dirty="0"/>
          </a:p>
        </p:txBody>
      </p:sp>
      <p:sp>
        <p:nvSpPr>
          <p:cNvPr id="3" name="Shape 1"/>
          <p:cNvSpPr/>
          <p:nvPr/>
        </p:nvSpPr>
        <p:spPr>
          <a:xfrm>
            <a:off x="793790" y="2534603"/>
            <a:ext cx="4196358" cy="2410897"/>
          </a:xfrm>
          <a:prstGeom prst="roundRect">
            <a:avLst>
              <a:gd name="adj" fmla="val 3952"/>
            </a:avLst>
          </a:prstGeom>
          <a:solidFill>
            <a:srgbClr val="31136C"/>
          </a:solidFill>
          <a:ln w="7620">
            <a:solidFill>
              <a:srgbClr val="4A2C85"/>
            </a:solidFill>
            <a:prstDash val="solid"/>
          </a:ln>
        </p:spPr>
      </p:sp>
      <p:sp>
        <p:nvSpPr>
          <p:cNvPr id="4" name="Text 2"/>
          <p:cNvSpPr/>
          <p:nvPr/>
        </p:nvSpPr>
        <p:spPr>
          <a:xfrm>
            <a:off x="1028224" y="2769037"/>
            <a:ext cx="2835235" cy="354330"/>
          </a:xfrm>
          <a:prstGeom prst="rect">
            <a:avLst/>
          </a:prstGeom>
          <a:noFill/>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React + Vite</a:t>
            </a:r>
            <a:endParaRPr lang="en-US" sz="2200" dirty="0"/>
          </a:p>
        </p:txBody>
      </p:sp>
      <p:sp>
        <p:nvSpPr>
          <p:cNvPr id="5" name="Text 3"/>
          <p:cNvSpPr/>
          <p:nvPr/>
        </p:nvSpPr>
        <p:spPr>
          <a:xfrm>
            <a:off x="1028224" y="3259455"/>
            <a:ext cx="3727490" cy="1088708"/>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Frontend uchun interfeys yaratish, foydalanuvchiga qulay va intuitiv tajriba taqdim etish.</a:t>
            </a:r>
            <a:endParaRPr lang="en-US" sz="1750" dirty="0"/>
          </a:p>
        </p:txBody>
      </p:sp>
      <p:sp>
        <p:nvSpPr>
          <p:cNvPr id="6" name="Shape 4"/>
          <p:cNvSpPr/>
          <p:nvPr/>
        </p:nvSpPr>
        <p:spPr>
          <a:xfrm>
            <a:off x="5216962" y="2534603"/>
            <a:ext cx="4196358" cy="2410897"/>
          </a:xfrm>
          <a:prstGeom prst="roundRect">
            <a:avLst>
              <a:gd name="adj" fmla="val 3952"/>
            </a:avLst>
          </a:prstGeom>
          <a:solidFill>
            <a:srgbClr val="31136C"/>
          </a:solidFill>
          <a:ln w="7620">
            <a:solidFill>
              <a:srgbClr val="4A2C85"/>
            </a:solidFill>
            <a:prstDash val="solid"/>
          </a:ln>
        </p:spPr>
      </p:sp>
      <p:sp>
        <p:nvSpPr>
          <p:cNvPr id="7" name="Text 5"/>
          <p:cNvSpPr/>
          <p:nvPr/>
        </p:nvSpPr>
        <p:spPr>
          <a:xfrm>
            <a:off x="5451396" y="2769037"/>
            <a:ext cx="2835235" cy="354330"/>
          </a:xfrm>
          <a:prstGeom prst="rect">
            <a:avLst/>
          </a:prstGeom>
          <a:noFill/>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MQTT Broker</a:t>
            </a:r>
            <a:endParaRPr lang="en-US" sz="2200" dirty="0"/>
          </a:p>
        </p:txBody>
      </p:sp>
      <p:sp>
        <p:nvSpPr>
          <p:cNvPr id="8" name="Text 6"/>
          <p:cNvSpPr/>
          <p:nvPr/>
        </p:nvSpPr>
        <p:spPr>
          <a:xfrm>
            <a:off x="5451396" y="3259455"/>
            <a:ext cx="3727490" cy="1451610"/>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Frontend va backend o'rtasida ma'lumotlarni uzatish uchun ishonchli va samarali protokol ta'minlash.</a:t>
            </a:r>
            <a:endParaRPr lang="en-US" sz="1750" dirty="0"/>
          </a:p>
        </p:txBody>
      </p:sp>
      <p:sp>
        <p:nvSpPr>
          <p:cNvPr id="9" name="Shape 7"/>
          <p:cNvSpPr/>
          <p:nvPr/>
        </p:nvSpPr>
        <p:spPr>
          <a:xfrm>
            <a:off x="9640133" y="2534603"/>
            <a:ext cx="4196358" cy="2410897"/>
          </a:xfrm>
          <a:prstGeom prst="roundRect">
            <a:avLst>
              <a:gd name="adj" fmla="val 3952"/>
            </a:avLst>
          </a:prstGeom>
          <a:solidFill>
            <a:srgbClr val="31136C"/>
          </a:solidFill>
          <a:ln w="7620">
            <a:solidFill>
              <a:srgbClr val="4A2C85"/>
            </a:solidFill>
            <a:prstDash val="solid"/>
          </a:ln>
        </p:spPr>
      </p:sp>
      <p:sp>
        <p:nvSpPr>
          <p:cNvPr id="10" name="Text 8"/>
          <p:cNvSpPr/>
          <p:nvPr/>
        </p:nvSpPr>
        <p:spPr>
          <a:xfrm>
            <a:off x="9874568" y="2769037"/>
            <a:ext cx="2835235" cy="354330"/>
          </a:xfrm>
          <a:prstGeom prst="rect">
            <a:avLst/>
          </a:prstGeom>
          <a:noFill/>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Wokwi Simulyatori</a:t>
            </a:r>
            <a:endParaRPr lang="en-US" sz="2200" dirty="0"/>
          </a:p>
        </p:txBody>
      </p:sp>
      <p:sp>
        <p:nvSpPr>
          <p:cNvPr id="11" name="Text 9"/>
          <p:cNvSpPr/>
          <p:nvPr/>
        </p:nvSpPr>
        <p:spPr>
          <a:xfrm>
            <a:off x="9874568" y="3259455"/>
            <a:ext cx="3727490" cy="1451610"/>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ESP32 mikrokontrollerini simulyatsiya qilish, kodni sinovdan o'tkazish va xatolarni oldindan aniqlash.</a:t>
            </a:r>
            <a:endParaRPr lang="en-US" sz="1750" dirty="0"/>
          </a:p>
        </p:txBody>
      </p:sp>
      <p:sp>
        <p:nvSpPr>
          <p:cNvPr id="12" name="Shape 10"/>
          <p:cNvSpPr/>
          <p:nvPr/>
        </p:nvSpPr>
        <p:spPr>
          <a:xfrm>
            <a:off x="793790" y="5172313"/>
            <a:ext cx="6408063" cy="1685092"/>
          </a:xfrm>
          <a:prstGeom prst="roundRect">
            <a:avLst>
              <a:gd name="adj" fmla="val 5654"/>
            </a:avLst>
          </a:prstGeom>
          <a:solidFill>
            <a:srgbClr val="31136C"/>
          </a:solidFill>
          <a:ln w="7620">
            <a:solidFill>
              <a:srgbClr val="4A2C85"/>
            </a:solidFill>
            <a:prstDash val="solid"/>
          </a:ln>
        </p:spPr>
      </p:sp>
      <p:sp>
        <p:nvSpPr>
          <p:cNvPr id="13" name="Text 11"/>
          <p:cNvSpPr/>
          <p:nvPr/>
        </p:nvSpPr>
        <p:spPr>
          <a:xfrm>
            <a:off x="1028224" y="5406747"/>
            <a:ext cx="2835235" cy="354330"/>
          </a:xfrm>
          <a:prstGeom prst="rect">
            <a:avLst/>
          </a:prstGeom>
          <a:noFill/>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ESP32</a:t>
            </a:r>
            <a:endParaRPr lang="en-US" sz="2200" dirty="0"/>
          </a:p>
        </p:txBody>
      </p:sp>
      <p:sp>
        <p:nvSpPr>
          <p:cNvPr id="14" name="Text 12"/>
          <p:cNvSpPr/>
          <p:nvPr/>
        </p:nvSpPr>
        <p:spPr>
          <a:xfrm>
            <a:off x="1028224" y="5897166"/>
            <a:ext cx="5939195" cy="725805"/>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Backend mikrokontrolleri, musiqa notalarini qabul qilish va buzzer yordamida ijro etish.</a:t>
            </a:r>
            <a:endParaRPr lang="en-US" sz="1750" dirty="0"/>
          </a:p>
        </p:txBody>
      </p:sp>
      <p:sp>
        <p:nvSpPr>
          <p:cNvPr id="15" name="Shape 13"/>
          <p:cNvSpPr/>
          <p:nvPr/>
        </p:nvSpPr>
        <p:spPr>
          <a:xfrm>
            <a:off x="7428667" y="5172313"/>
            <a:ext cx="6408063" cy="1685092"/>
          </a:xfrm>
          <a:prstGeom prst="roundRect">
            <a:avLst>
              <a:gd name="adj" fmla="val 5654"/>
            </a:avLst>
          </a:prstGeom>
          <a:solidFill>
            <a:srgbClr val="31136C"/>
          </a:solidFill>
          <a:ln w="7620">
            <a:solidFill>
              <a:srgbClr val="4A2C85"/>
            </a:solidFill>
            <a:prstDash val="solid"/>
          </a:ln>
        </p:spPr>
      </p:sp>
      <p:sp>
        <p:nvSpPr>
          <p:cNvPr id="16" name="Text 14"/>
          <p:cNvSpPr/>
          <p:nvPr/>
        </p:nvSpPr>
        <p:spPr>
          <a:xfrm>
            <a:off x="7663101" y="5406747"/>
            <a:ext cx="2835235" cy="354330"/>
          </a:xfrm>
          <a:prstGeom prst="rect">
            <a:avLst/>
          </a:prstGeom>
          <a:noFill/>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Buzzer</a:t>
            </a:r>
            <a:endParaRPr lang="en-US" sz="2200" dirty="0"/>
          </a:p>
        </p:txBody>
      </p:sp>
      <p:sp>
        <p:nvSpPr>
          <p:cNvPr id="17" name="Text 15"/>
          <p:cNvSpPr/>
          <p:nvPr/>
        </p:nvSpPr>
        <p:spPr>
          <a:xfrm>
            <a:off x="7663101" y="5897166"/>
            <a:ext cx="5939195" cy="725805"/>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Musiqa notalarini ijro etish uchun tovush chiqaradigan qurilma.</a:t>
            </a:r>
            <a:endParaRPr lang="en-US" sz="1750" dirty="0"/>
          </a:p>
        </p:txBody>
      </p:sp>
      <p:sp>
        <p:nvSpPr>
          <p:cNvPr id="18" name="Текстовое поле 17"/>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539960"/>
            <a:ext cx="5670590"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Tizim Arxitekturasi</a:t>
            </a:r>
            <a:endParaRPr lang="en-US" sz="4450" dirty="0"/>
          </a:p>
        </p:txBody>
      </p:sp>
      <p:sp>
        <p:nvSpPr>
          <p:cNvPr id="3" name="Text 1"/>
          <p:cNvSpPr/>
          <p:nvPr/>
        </p:nvSpPr>
        <p:spPr>
          <a:xfrm>
            <a:off x="793790" y="3815715"/>
            <a:ext cx="2835235"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Frontend</a:t>
            </a:r>
            <a:endParaRPr lang="en-US" sz="2200" dirty="0"/>
          </a:p>
        </p:txBody>
      </p:sp>
      <p:sp>
        <p:nvSpPr>
          <p:cNvPr id="4" name="Text 2"/>
          <p:cNvSpPr/>
          <p:nvPr/>
        </p:nvSpPr>
        <p:spPr>
          <a:xfrm>
            <a:off x="793790" y="4396859"/>
            <a:ext cx="6244709" cy="725805"/>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Foydalanuvchi virtual pianino interfeysi orqali notalarni tanlaydi va JSON formatidagi ma'lumotlarni yuboradi.</a:t>
            </a:r>
            <a:endParaRPr lang="en-US" sz="1750" dirty="0"/>
          </a:p>
        </p:txBody>
      </p:sp>
      <p:sp>
        <p:nvSpPr>
          <p:cNvPr id="5" name="Text 3"/>
          <p:cNvSpPr/>
          <p:nvPr/>
        </p:nvSpPr>
        <p:spPr>
          <a:xfrm>
            <a:off x="7599521" y="3815715"/>
            <a:ext cx="2835235"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Backend</a:t>
            </a:r>
            <a:endParaRPr lang="en-US" sz="2200" dirty="0"/>
          </a:p>
        </p:txBody>
      </p:sp>
      <p:sp>
        <p:nvSpPr>
          <p:cNvPr id="6" name="Text 4"/>
          <p:cNvSpPr/>
          <p:nvPr/>
        </p:nvSpPr>
        <p:spPr>
          <a:xfrm>
            <a:off x="7599521" y="4396859"/>
            <a:ext cx="6244709" cy="1088708"/>
          </a:xfrm>
          <a:prstGeom prst="rect">
            <a:avLst/>
          </a:prstGeom>
          <a:noFill/>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ESP32 mikrokontrolleri MQTT protokoli orqali JSON ma'lumotlarni qabul qiladi va buzzer yordamida notalarni ijro etadi.</a:t>
            </a:r>
            <a:endParaRPr lang="en-US" sz="1750" dirty="0"/>
          </a:p>
        </p:txBody>
      </p:sp>
      <p:sp>
        <p:nvSpPr>
          <p:cNvPr id="10" name="Текстовое поле 9"/>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330172"/>
            <a:ext cx="5670590"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Kod Strukturasi</a:t>
            </a:r>
            <a:endParaRPr lang="en-US" sz="4450" dirty="0"/>
          </a:p>
        </p:txBody>
      </p:sp>
      <p:sp>
        <p:nvSpPr>
          <p:cNvPr id="3" name="Text 1"/>
          <p:cNvSpPr/>
          <p:nvPr/>
        </p:nvSpPr>
        <p:spPr>
          <a:xfrm>
            <a:off x="793790" y="3605927"/>
            <a:ext cx="3626048"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ESP32 Kodi (wifi-scan.ino)</a:t>
            </a:r>
            <a:endParaRPr lang="en-US" sz="2200" dirty="0"/>
          </a:p>
        </p:txBody>
      </p:sp>
      <p:sp>
        <p:nvSpPr>
          <p:cNvPr id="4" name="Shape 2"/>
          <p:cNvSpPr/>
          <p:nvPr/>
        </p:nvSpPr>
        <p:spPr>
          <a:xfrm>
            <a:off x="793790" y="4215408"/>
            <a:ext cx="6244709" cy="1428750"/>
          </a:xfrm>
          <a:prstGeom prst="roundRect">
            <a:avLst>
              <a:gd name="adj" fmla="val 6668"/>
            </a:avLst>
          </a:prstGeom>
          <a:solidFill>
            <a:srgbClr val="1E0C41"/>
          </a:solidFill>
        </p:spPr>
      </p:sp>
      <p:sp>
        <p:nvSpPr>
          <p:cNvPr id="5" name="Shape 3"/>
          <p:cNvSpPr/>
          <p:nvPr/>
        </p:nvSpPr>
        <p:spPr>
          <a:xfrm>
            <a:off x="782479" y="4215408"/>
            <a:ext cx="6267331" cy="1428750"/>
          </a:xfrm>
          <a:prstGeom prst="roundRect">
            <a:avLst>
              <a:gd name="adj" fmla="val 2381"/>
            </a:avLst>
          </a:prstGeom>
          <a:solidFill>
            <a:srgbClr val="1E0C41"/>
          </a:solidFill>
        </p:spPr>
      </p:sp>
      <p:sp>
        <p:nvSpPr>
          <p:cNvPr id="6" name="Text 4"/>
          <p:cNvSpPr/>
          <p:nvPr/>
        </p:nvSpPr>
        <p:spPr>
          <a:xfrm>
            <a:off x="1009293" y="4385429"/>
            <a:ext cx="5813703" cy="1088708"/>
          </a:xfrm>
          <a:prstGeom prst="rect">
            <a:avLst/>
          </a:prstGeom>
          <a:noFill/>
        </p:spPr>
        <p:txBody>
          <a:bodyPr wrap="square" lIns="0" tIns="0" rIns="0" bIns="0" rtlCol="0" anchor="t"/>
          <a:lstStyle/>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const int mi_freq = 330;</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client.subscribe("piano");</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if (note == "mi") tone(buzzerPin, mi_freq, duration);</a:t>
            </a:r>
            <a:endParaRPr lang="en-US" sz="1750" dirty="0"/>
          </a:p>
        </p:txBody>
      </p:sp>
      <p:sp>
        <p:nvSpPr>
          <p:cNvPr id="7" name="Text 5"/>
          <p:cNvSpPr/>
          <p:nvPr/>
        </p:nvSpPr>
        <p:spPr>
          <a:xfrm>
            <a:off x="7599521" y="3605927"/>
            <a:ext cx="2924651"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React Frontend Kodi</a:t>
            </a:r>
            <a:endParaRPr lang="en-US" sz="2200" dirty="0"/>
          </a:p>
        </p:txBody>
      </p:sp>
      <p:sp>
        <p:nvSpPr>
          <p:cNvPr id="8" name="Shape 6"/>
          <p:cNvSpPr/>
          <p:nvPr/>
        </p:nvSpPr>
        <p:spPr>
          <a:xfrm>
            <a:off x="7599521" y="4215408"/>
            <a:ext cx="6244709" cy="1428750"/>
          </a:xfrm>
          <a:prstGeom prst="roundRect">
            <a:avLst>
              <a:gd name="adj" fmla="val 6668"/>
            </a:avLst>
          </a:prstGeom>
          <a:solidFill>
            <a:srgbClr val="1E0C41"/>
          </a:solidFill>
        </p:spPr>
      </p:sp>
      <p:sp>
        <p:nvSpPr>
          <p:cNvPr id="9" name="Shape 7"/>
          <p:cNvSpPr/>
          <p:nvPr/>
        </p:nvSpPr>
        <p:spPr>
          <a:xfrm>
            <a:off x="7588210" y="4215408"/>
            <a:ext cx="6267331" cy="1428750"/>
          </a:xfrm>
          <a:prstGeom prst="roundRect">
            <a:avLst>
              <a:gd name="adj" fmla="val 2381"/>
            </a:avLst>
          </a:prstGeom>
          <a:solidFill>
            <a:srgbClr val="1E0C41"/>
          </a:solidFill>
        </p:spPr>
      </p:sp>
      <p:sp>
        <p:nvSpPr>
          <p:cNvPr id="10" name="Text 8"/>
          <p:cNvSpPr/>
          <p:nvPr/>
        </p:nvSpPr>
        <p:spPr>
          <a:xfrm>
            <a:off x="7815024" y="4385429"/>
            <a:ext cx="5813703" cy="1088708"/>
          </a:xfrm>
          <a:prstGeom prst="rect">
            <a:avLst/>
          </a:prstGeom>
          <a:noFill/>
        </p:spPr>
        <p:txBody>
          <a:bodyPr wrap="square" lIns="0" tIns="0" rIns="0" bIns="0" rtlCol="0" anchor="t"/>
          <a:lstStyle/>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const sendNote = (note, duration) =&gt; {</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  socket.send(JSON.stringify({ note, duration }));</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a:t>
            </a:r>
            <a:endParaRPr lang="en-US" sz="1750" dirty="0"/>
          </a:p>
        </p:txBody>
      </p:sp>
      <p:sp>
        <p:nvSpPr>
          <p:cNvPr id="11" name="Текстовое поле 10"/>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002881"/>
            <a:ext cx="6002655"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Simulyatsiya (Wokwi)</a:t>
            </a:r>
            <a:endParaRPr lang="en-US" sz="4450" dirty="0"/>
          </a:p>
        </p:txBody>
      </p:sp>
      <p:pic>
        <p:nvPicPr>
          <p:cNvPr id="4" name="Image 1" descr="preencoded.png"/>
          <p:cNvPicPr>
            <a:picLocks noChangeAspect="1"/>
          </p:cNvPicPr>
          <p:nvPr/>
        </p:nvPicPr>
        <p:blipFill>
          <a:blip r:embed="rId2"/>
          <a:stretch>
            <a:fillRect/>
          </a:stretch>
        </p:blipFill>
        <p:spPr>
          <a:xfrm>
            <a:off x="793790" y="5051822"/>
            <a:ext cx="566976" cy="566976"/>
          </a:xfrm>
          <a:prstGeom prst="rect">
            <a:avLst/>
          </a:prstGeom>
        </p:spPr>
      </p:pic>
      <p:sp>
        <p:nvSpPr>
          <p:cNvPr id="5" name="Text 1"/>
          <p:cNvSpPr/>
          <p:nvPr/>
        </p:nvSpPr>
        <p:spPr>
          <a:xfrm>
            <a:off x="793790" y="5845612"/>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ESP32</a:t>
            </a:r>
            <a:endParaRPr lang="en-US" sz="2200" dirty="0"/>
          </a:p>
        </p:txBody>
      </p:sp>
      <p:sp>
        <p:nvSpPr>
          <p:cNvPr id="6" name="Text 2"/>
          <p:cNvSpPr/>
          <p:nvPr/>
        </p:nvSpPr>
        <p:spPr>
          <a:xfrm>
            <a:off x="793790" y="6336030"/>
            <a:ext cx="6351270" cy="725805"/>
          </a:xfrm>
          <a:prstGeom prst="rect">
            <a:avLst/>
          </a:prstGeom>
          <a:noFill/>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ESP32 mikrokontrolleri Wokwi simulyatorida konfiguratsiya qilinadi.</a:t>
            </a:r>
            <a:endParaRPr lang="en-US" sz="1750" dirty="0"/>
          </a:p>
        </p:txBody>
      </p:sp>
      <p:pic>
        <p:nvPicPr>
          <p:cNvPr id="7" name="Image 2" descr="preencoded.png"/>
          <p:cNvPicPr>
            <a:picLocks noChangeAspect="1"/>
          </p:cNvPicPr>
          <p:nvPr/>
        </p:nvPicPr>
        <p:blipFill>
          <a:blip r:embed="rId3"/>
          <a:stretch>
            <a:fillRect/>
          </a:stretch>
        </p:blipFill>
        <p:spPr>
          <a:xfrm>
            <a:off x="7485221" y="5051822"/>
            <a:ext cx="566976" cy="566976"/>
          </a:xfrm>
          <a:prstGeom prst="rect">
            <a:avLst/>
          </a:prstGeom>
        </p:spPr>
      </p:pic>
      <p:sp>
        <p:nvSpPr>
          <p:cNvPr id="8" name="Text 3"/>
          <p:cNvSpPr/>
          <p:nvPr/>
        </p:nvSpPr>
        <p:spPr>
          <a:xfrm>
            <a:off x="7485221" y="5845612"/>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Buzzer</a:t>
            </a:r>
            <a:endParaRPr lang="en-US" sz="2200" dirty="0"/>
          </a:p>
        </p:txBody>
      </p:sp>
      <p:sp>
        <p:nvSpPr>
          <p:cNvPr id="9" name="Text 4"/>
          <p:cNvSpPr/>
          <p:nvPr/>
        </p:nvSpPr>
        <p:spPr>
          <a:xfrm>
            <a:off x="7485221" y="6336030"/>
            <a:ext cx="6351389" cy="362903"/>
          </a:xfrm>
          <a:prstGeom prst="rect">
            <a:avLst/>
          </a:prstGeom>
          <a:noFill/>
        </p:spPr>
        <p:txBody>
          <a:bodyPr wrap="non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ESP32ga ulangan buzzer simulyatsiyada notalarni ijro etadi.</a:t>
            </a:r>
            <a:endParaRPr lang="en-US" sz="1750" dirty="0"/>
          </a:p>
        </p:txBody>
      </p:sp>
      <p:sp>
        <p:nvSpPr>
          <p:cNvPr id="10" name="Текстовое поле 9"/>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330172"/>
            <a:ext cx="6537841"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Natijalar va Test Loglari</a:t>
            </a:r>
            <a:endParaRPr lang="en-US" sz="4450" dirty="0"/>
          </a:p>
        </p:txBody>
      </p:sp>
      <p:sp>
        <p:nvSpPr>
          <p:cNvPr id="3" name="Text 1"/>
          <p:cNvSpPr/>
          <p:nvPr/>
        </p:nvSpPr>
        <p:spPr>
          <a:xfrm>
            <a:off x="793790" y="3605927"/>
            <a:ext cx="2954417"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ESP32 Konsol Loglari</a:t>
            </a:r>
            <a:endParaRPr lang="en-US" sz="2200" dirty="0"/>
          </a:p>
        </p:txBody>
      </p:sp>
      <p:sp>
        <p:nvSpPr>
          <p:cNvPr id="4" name="Shape 2"/>
          <p:cNvSpPr/>
          <p:nvPr/>
        </p:nvSpPr>
        <p:spPr>
          <a:xfrm>
            <a:off x="793790" y="4215408"/>
            <a:ext cx="6244709" cy="1428750"/>
          </a:xfrm>
          <a:prstGeom prst="roundRect">
            <a:avLst>
              <a:gd name="adj" fmla="val 6668"/>
            </a:avLst>
          </a:prstGeom>
          <a:solidFill>
            <a:srgbClr val="1E0C41"/>
          </a:solidFill>
        </p:spPr>
      </p:sp>
      <p:sp>
        <p:nvSpPr>
          <p:cNvPr id="5" name="Shape 3"/>
          <p:cNvSpPr/>
          <p:nvPr/>
        </p:nvSpPr>
        <p:spPr>
          <a:xfrm>
            <a:off x="782479" y="4215408"/>
            <a:ext cx="6267331" cy="1428750"/>
          </a:xfrm>
          <a:prstGeom prst="roundRect">
            <a:avLst>
              <a:gd name="adj" fmla="val 2381"/>
            </a:avLst>
          </a:prstGeom>
          <a:solidFill>
            <a:srgbClr val="1E0C41"/>
          </a:solidFill>
        </p:spPr>
      </p:sp>
      <p:sp>
        <p:nvSpPr>
          <p:cNvPr id="6" name="Text 4"/>
          <p:cNvSpPr/>
          <p:nvPr/>
        </p:nvSpPr>
        <p:spPr>
          <a:xfrm>
            <a:off x="1009293" y="4385429"/>
            <a:ext cx="5813703" cy="1088708"/>
          </a:xfrm>
          <a:prstGeom prst="rect">
            <a:avLst/>
          </a:prstGeom>
          <a:noFill/>
        </p:spPr>
        <p:txBody>
          <a:bodyPr wrap="square" lIns="0" tIns="0" rIns="0" bIns="0" rtlCol="0" anchor="t"/>
          <a:lstStyle/>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Message arrived on topic: piano.</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 "note": "la", "duration": 430 }</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Playing note: la for 430 ms</a:t>
            </a:r>
            <a:endParaRPr lang="en-US" sz="1750" dirty="0"/>
          </a:p>
        </p:txBody>
      </p:sp>
      <p:sp>
        <p:nvSpPr>
          <p:cNvPr id="7" name="Text 5"/>
          <p:cNvSpPr/>
          <p:nvPr/>
        </p:nvSpPr>
        <p:spPr>
          <a:xfrm>
            <a:off x="7599521" y="3605927"/>
            <a:ext cx="3876556" cy="354330"/>
          </a:xfrm>
          <a:prstGeom prst="rect">
            <a:avLst/>
          </a:prstGeom>
          <a:noFill/>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React Frontend Debug Log</a:t>
            </a:r>
            <a:endParaRPr lang="en-US" sz="2200" dirty="0"/>
          </a:p>
        </p:txBody>
      </p:sp>
      <p:sp>
        <p:nvSpPr>
          <p:cNvPr id="8" name="Shape 6"/>
          <p:cNvSpPr/>
          <p:nvPr/>
        </p:nvSpPr>
        <p:spPr>
          <a:xfrm>
            <a:off x="7599521" y="4215408"/>
            <a:ext cx="6244709" cy="1065848"/>
          </a:xfrm>
          <a:prstGeom prst="roundRect">
            <a:avLst>
              <a:gd name="adj" fmla="val 8938"/>
            </a:avLst>
          </a:prstGeom>
          <a:solidFill>
            <a:srgbClr val="1E0C41"/>
          </a:solidFill>
        </p:spPr>
      </p:sp>
      <p:sp>
        <p:nvSpPr>
          <p:cNvPr id="9" name="Shape 7"/>
          <p:cNvSpPr/>
          <p:nvPr/>
        </p:nvSpPr>
        <p:spPr>
          <a:xfrm>
            <a:off x="7588210" y="4215408"/>
            <a:ext cx="6267331" cy="1065848"/>
          </a:xfrm>
          <a:prstGeom prst="roundRect">
            <a:avLst>
              <a:gd name="adj" fmla="val 3192"/>
            </a:avLst>
          </a:prstGeom>
          <a:solidFill>
            <a:srgbClr val="1E0C41"/>
          </a:solidFill>
        </p:spPr>
      </p:sp>
      <p:sp>
        <p:nvSpPr>
          <p:cNvPr id="10" name="Text 8"/>
          <p:cNvSpPr/>
          <p:nvPr/>
        </p:nvSpPr>
        <p:spPr>
          <a:xfrm>
            <a:off x="7815024" y="4385429"/>
            <a:ext cx="5813703" cy="725805"/>
          </a:xfrm>
          <a:prstGeom prst="rect">
            <a:avLst/>
          </a:prstGeom>
          <a:noFill/>
        </p:spPr>
        <p:txBody>
          <a:bodyPr wrap="square" lIns="0" tIns="0" rIns="0" bIns="0" rtlCol="0" anchor="t"/>
          <a:lstStyle/>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Note: do - Duration: 230ms</a:t>
            </a:r>
            <a:endParaRPr lang="en-US" sz="1750" dirty="0"/>
          </a:p>
          <a:p>
            <a:pPr marL="0" indent="0">
              <a:lnSpc>
                <a:spcPts val="2850"/>
              </a:lnSpc>
              <a:buNone/>
            </a:pPr>
            <a:r>
              <a:rPr lang="en-US" sz="1750" dirty="0">
                <a:solidFill>
                  <a:srgbClr val="DCD7E5"/>
                </a:solidFill>
                <a:highlight>
                  <a:srgbClr val="1E0C41"/>
                </a:highlight>
                <a:latin typeface="Consolas Light" pitchFamily="34" charset="0"/>
                <a:ea typeface="Consolas Light" pitchFamily="34" charset="-122"/>
                <a:cs typeface="Consolas Light" pitchFamily="34" charset="-120"/>
              </a:rPr>
              <a:t>Note: mi - Duration: 350ms</a:t>
            </a:r>
            <a:endParaRPr lang="en-US" sz="1750" dirty="0"/>
          </a:p>
        </p:txBody>
      </p:sp>
      <p:sp>
        <p:nvSpPr>
          <p:cNvPr id="11" name="Текстовое поле 10"/>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625560"/>
            <a:ext cx="7775019" cy="708779"/>
          </a:xfrm>
          <a:prstGeom prst="rect">
            <a:avLst/>
          </a:prstGeom>
          <a:noFill/>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Xulosa va Kelajakdagi Ishlar</a:t>
            </a:r>
            <a:endParaRPr lang="en-US" sz="4450" dirty="0"/>
          </a:p>
        </p:txBody>
      </p:sp>
      <p:sp>
        <p:nvSpPr>
          <p:cNvPr id="3" name="Shape 1"/>
          <p:cNvSpPr/>
          <p:nvPr/>
        </p:nvSpPr>
        <p:spPr>
          <a:xfrm>
            <a:off x="793790" y="2787968"/>
            <a:ext cx="3260646" cy="1669852"/>
          </a:xfrm>
          <a:prstGeom prst="roundRect">
            <a:avLst>
              <a:gd name="adj" fmla="val 5705"/>
            </a:avLst>
          </a:prstGeom>
          <a:solidFill>
            <a:srgbClr val="31136C"/>
          </a:solidFill>
          <a:ln w="7620">
            <a:solidFill>
              <a:srgbClr val="4A2C85"/>
            </a:solidFill>
            <a:prstDash val="solid"/>
          </a:ln>
        </p:spPr>
      </p:sp>
      <p:sp>
        <p:nvSpPr>
          <p:cNvPr id="4" name="Text 2"/>
          <p:cNvSpPr/>
          <p:nvPr/>
        </p:nvSpPr>
        <p:spPr>
          <a:xfrm>
            <a:off x="1028224" y="3396139"/>
            <a:ext cx="102394" cy="453509"/>
          </a:xfrm>
          <a:prstGeom prst="rect">
            <a:avLst/>
          </a:prstGeom>
          <a:noFill/>
        </p:spPr>
        <p:txBody>
          <a:bodyPr wrap="none" lIns="0" tIns="0" rIns="0" bIns="0" rtlCol="0" anchor="t"/>
          <a:lstStyle/>
          <a:p>
            <a:pPr marL="0" indent="0" algn="ctr">
              <a:lnSpc>
                <a:spcPts val="3550"/>
              </a:lnSpc>
              <a:buNone/>
            </a:pPr>
            <a:r>
              <a:rPr lang="en-US" sz="2200" dirty="0">
                <a:solidFill>
                  <a:srgbClr val="DCD7E5"/>
                </a:solidFill>
                <a:latin typeface="Montserrat" pitchFamily="34" charset="0"/>
                <a:ea typeface="Montserrat" pitchFamily="34" charset="-122"/>
                <a:cs typeface="Montserrat" pitchFamily="34" charset="-120"/>
              </a:rPr>
              <a:t>1</a:t>
            </a:r>
            <a:endParaRPr lang="en-US" sz="2200" dirty="0"/>
          </a:p>
        </p:txBody>
      </p:sp>
      <p:sp>
        <p:nvSpPr>
          <p:cNvPr id="5" name="Text 3"/>
          <p:cNvSpPr/>
          <p:nvPr/>
        </p:nvSpPr>
        <p:spPr>
          <a:xfrm>
            <a:off x="4281249" y="3014782"/>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Xulosa</a:t>
            </a:r>
            <a:endParaRPr lang="en-US" sz="2200" dirty="0"/>
          </a:p>
        </p:txBody>
      </p:sp>
      <p:sp>
        <p:nvSpPr>
          <p:cNvPr id="6" name="Text 4"/>
          <p:cNvSpPr/>
          <p:nvPr/>
        </p:nvSpPr>
        <p:spPr>
          <a:xfrm>
            <a:off x="4281249" y="3505200"/>
            <a:ext cx="9328547" cy="725805"/>
          </a:xfrm>
          <a:prstGeom prst="rect">
            <a:avLst/>
          </a:prstGeom>
          <a:noFill/>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Tizim muvaffaqiyatli ishladi, MQTT protokoli orqali frontend va backend o'rtasida samarali aloqa o'rnatildi. Foydalanuvchiga qulay interfeys yaratildi.</a:t>
            </a:r>
            <a:endParaRPr lang="en-US" sz="1750" dirty="0"/>
          </a:p>
        </p:txBody>
      </p:sp>
      <p:sp>
        <p:nvSpPr>
          <p:cNvPr id="7" name="Shape 5"/>
          <p:cNvSpPr/>
          <p:nvPr/>
        </p:nvSpPr>
        <p:spPr>
          <a:xfrm>
            <a:off x="4167783" y="4442579"/>
            <a:ext cx="9555480" cy="15240"/>
          </a:xfrm>
          <a:prstGeom prst="roundRect">
            <a:avLst>
              <a:gd name="adj" fmla="val 625116"/>
            </a:avLst>
          </a:prstGeom>
          <a:solidFill>
            <a:srgbClr val="4A2C85"/>
          </a:solidFill>
        </p:spPr>
      </p:sp>
      <p:sp>
        <p:nvSpPr>
          <p:cNvPr id="8" name="Shape 6"/>
          <p:cNvSpPr/>
          <p:nvPr/>
        </p:nvSpPr>
        <p:spPr>
          <a:xfrm>
            <a:off x="793790" y="4571167"/>
            <a:ext cx="6521410" cy="2032754"/>
          </a:xfrm>
          <a:prstGeom prst="roundRect">
            <a:avLst>
              <a:gd name="adj" fmla="val 4687"/>
            </a:avLst>
          </a:prstGeom>
          <a:solidFill>
            <a:srgbClr val="31136C"/>
          </a:solidFill>
          <a:ln w="7620">
            <a:solidFill>
              <a:srgbClr val="4A2C85"/>
            </a:solidFill>
            <a:prstDash val="solid"/>
          </a:ln>
        </p:spPr>
      </p:sp>
      <p:sp>
        <p:nvSpPr>
          <p:cNvPr id="9" name="Text 7"/>
          <p:cNvSpPr/>
          <p:nvPr/>
        </p:nvSpPr>
        <p:spPr>
          <a:xfrm>
            <a:off x="1028224" y="5360789"/>
            <a:ext cx="160973" cy="453509"/>
          </a:xfrm>
          <a:prstGeom prst="rect">
            <a:avLst/>
          </a:prstGeom>
          <a:noFill/>
        </p:spPr>
        <p:txBody>
          <a:bodyPr wrap="none" lIns="0" tIns="0" rIns="0" bIns="0" rtlCol="0" anchor="t"/>
          <a:lstStyle/>
          <a:p>
            <a:pPr marL="0" indent="0" algn="ctr">
              <a:lnSpc>
                <a:spcPts val="3550"/>
              </a:lnSpc>
              <a:buNone/>
            </a:pPr>
            <a:r>
              <a:rPr lang="en-US" sz="2200" dirty="0">
                <a:solidFill>
                  <a:srgbClr val="DCD7E5"/>
                </a:solidFill>
                <a:latin typeface="Montserrat" pitchFamily="34" charset="0"/>
                <a:ea typeface="Montserrat" pitchFamily="34" charset="-122"/>
                <a:cs typeface="Montserrat" pitchFamily="34" charset="-120"/>
              </a:rPr>
              <a:t>2</a:t>
            </a:r>
            <a:endParaRPr lang="en-US" sz="2200" dirty="0"/>
          </a:p>
        </p:txBody>
      </p:sp>
      <p:sp>
        <p:nvSpPr>
          <p:cNvPr id="10" name="Text 8"/>
          <p:cNvSpPr/>
          <p:nvPr/>
        </p:nvSpPr>
        <p:spPr>
          <a:xfrm>
            <a:off x="7542014" y="4797981"/>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DCD7E5"/>
                </a:solidFill>
                <a:latin typeface="Montserrat" pitchFamily="34" charset="0"/>
                <a:ea typeface="Montserrat" pitchFamily="34" charset="-122"/>
                <a:cs typeface="Montserrat" pitchFamily="34" charset="-120"/>
              </a:rPr>
              <a:t>Kelajakdagi Ishlar</a:t>
            </a:r>
            <a:endParaRPr lang="en-US" sz="2200" dirty="0"/>
          </a:p>
        </p:txBody>
      </p:sp>
      <p:sp>
        <p:nvSpPr>
          <p:cNvPr id="11" name="Text 9"/>
          <p:cNvSpPr/>
          <p:nvPr/>
        </p:nvSpPr>
        <p:spPr>
          <a:xfrm>
            <a:off x="7542014" y="5288399"/>
            <a:ext cx="6067782" cy="1088708"/>
          </a:xfrm>
          <a:prstGeom prst="rect">
            <a:avLst/>
          </a:prstGeom>
          <a:noFill/>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Bir nechta ESP32 qurilmalarini ulash, musiqa ketma-ketligini ijro etish funksiyasini qo'shish va tizimni yanada takomillashtirish.</a:t>
            </a:r>
            <a:endParaRPr lang="en-US" sz="1750" dirty="0"/>
          </a:p>
        </p:txBody>
      </p:sp>
      <p:sp>
        <p:nvSpPr>
          <p:cNvPr id="12" name="Текстовое поле 11"/>
          <p:cNvSpPr txBox="1"/>
          <p:nvPr/>
        </p:nvSpPr>
        <p:spPr>
          <a:xfrm>
            <a:off x="10091420" y="7630795"/>
            <a:ext cx="4538980" cy="488950"/>
          </a:xfrm>
          <a:prstGeom prst="rect">
            <a:avLst/>
          </a:prstGeom>
          <a:solidFill>
            <a:schemeClr val="tx1"/>
          </a:solidFill>
        </p:spPr>
        <p:txBody>
          <a:bodyPr wrap="square" rtlCol="0" anchor="t">
            <a:spAutoFit/>
          </a:bodyPr>
          <a:p>
            <a:pPr marL="0" indent="0" algn="l">
              <a:lnSpc>
                <a:spcPts val="3100"/>
              </a:lnSpc>
              <a:buNone/>
            </a:pPr>
            <a:r>
              <a:rPr lang="en-US" sz="2200" b="1" dirty="0">
                <a:solidFill>
                  <a:srgbClr val="DCD7E5"/>
                </a:solidFill>
                <a:latin typeface="Heebo Bold" pitchFamily="34" charset="0"/>
                <a:ea typeface="Heebo Bold" pitchFamily="34" charset="-122"/>
                <a:cs typeface="Heebo Bold" pitchFamily="34" charset="-120"/>
                <a:sym typeface="+mn-ea"/>
              </a:rPr>
              <a:t>by Mahmudbek Muzaffarov</a:t>
            </a:r>
            <a:endParaRPr lang="en-US" altLang="en-US" sz="2200" b="1" dirty="0">
              <a:solidFill>
                <a:srgbClr val="DCD7E5"/>
              </a:solidFill>
              <a:latin typeface="Heebo Bold" pitchFamily="34" charset="0"/>
              <a:ea typeface="Heebo Bold" pitchFamily="34" charset="-122"/>
              <a:cs typeface="Heebo Bold" pitchFamily="34" charset="-12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Words>
  <Application>WPS Presentation</Application>
  <PresentationFormat>On-screen Show (16:9)</PresentationFormat>
  <Paragraphs>117</Paragraphs>
  <Slides>8</Slides>
  <Notes>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vt:i4>
      </vt:variant>
    </vt:vector>
  </HeadingPairs>
  <TitlesOfParts>
    <vt:vector size="30" baseType="lpstr">
      <vt:lpstr>Arial</vt:lpstr>
      <vt:lpstr>SimSun</vt:lpstr>
      <vt:lpstr>Wingdings</vt:lpstr>
      <vt:lpstr>Montserrat</vt:lpstr>
      <vt:lpstr>Montserrat</vt:lpstr>
      <vt:lpstr>Montserrat</vt:lpstr>
      <vt:lpstr>Heebo Light</vt:lpstr>
      <vt:lpstr>Heebo Light</vt:lpstr>
      <vt:lpstr>Heebo Light</vt:lpstr>
      <vt:lpstr>Heebo Bold</vt:lpstr>
      <vt:lpstr>Segoe Print</vt:lpstr>
      <vt:lpstr>Heebo Bold</vt:lpstr>
      <vt:lpstr>Heebo Bold</vt:lpstr>
      <vt:lpstr>Consolas Light</vt:lpstr>
      <vt:lpstr>Consolas</vt:lpstr>
      <vt:lpstr>Consolas Light</vt:lpstr>
      <vt:lpstr>Consolas Light</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Abaddon</cp:lastModifiedBy>
  <cp:revision>2</cp:revision>
  <dcterms:created xsi:type="dcterms:W3CDTF">2024-12-23T17:01:00Z</dcterms:created>
  <dcterms:modified xsi:type="dcterms:W3CDTF">2024-12-23T17:05:43Z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54275B765D8D4035A90107C7112F81B8_12</vt:lpwstr>
  </property>
  <property fmtid="{D5CDD505-2E9C-101B-9397-08002B2CF9AE}" pid="3" name="KSOProductBuildVer">
    <vt:lpwstr>1049-12.2.0.19307</vt:lpwstr>
  </property>
</Properties>
</file>