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73" r:id="rId4"/>
    <p:sldId id="275" r:id="rId5"/>
    <p:sldId id="276" r:id="rId6"/>
    <p:sldId id="294" r:id="rId7"/>
    <p:sldId id="280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0"/>
  </p:normalViewPr>
  <p:slideViewPr>
    <p:cSldViewPr snapToGrid="0">
      <p:cViewPr varScale="1">
        <p:scale>
          <a:sx n="111" d="100"/>
          <a:sy n="111" d="100"/>
        </p:scale>
        <p:origin x="3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4101-DACC-E748-B507-80406B6368F4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5DC0F-5D30-0B44-8329-A4C590D91A15}">
      <dgm:prSet phldrT="[Text]"/>
      <dgm:spPr/>
      <dgm:t>
        <a:bodyPr/>
        <a:lstStyle/>
        <a:p>
          <a:r>
            <a:rPr lang="en-CA" dirty="0">
              <a:solidFill>
                <a:srgbClr val="FFC000"/>
              </a:solidFill>
            </a:rPr>
            <a:t>this study proposes a fall detection framework based on wearable-sensor fall detection dataset using deep learning models. </a:t>
          </a:r>
          <a:endParaRPr lang="en-US" dirty="0">
            <a:solidFill>
              <a:srgbClr val="FFC000"/>
            </a:solidFill>
          </a:endParaRPr>
        </a:p>
      </dgm:t>
    </dgm:pt>
    <dgm:pt modelId="{F39EFCAC-DF47-0B42-AC3D-CE8BCEDBC763}" type="parTrans" cxnId="{F7FA6151-0D7D-324B-82CB-A98ECF74FEA2}">
      <dgm:prSet/>
      <dgm:spPr/>
      <dgm:t>
        <a:bodyPr/>
        <a:lstStyle/>
        <a:p>
          <a:endParaRPr lang="en-US"/>
        </a:p>
      </dgm:t>
    </dgm:pt>
    <dgm:pt modelId="{4F52D913-2863-8642-8795-8AD9244EE1CB}" type="sibTrans" cxnId="{F7FA6151-0D7D-324B-82CB-A98ECF74FEA2}">
      <dgm:prSet/>
      <dgm:spPr/>
      <dgm:t>
        <a:bodyPr/>
        <a:lstStyle/>
        <a:p>
          <a:endParaRPr lang="en-US"/>
        </a:p>
      </dgm:t>
    </dgm:pt>
    <dgm:pt modelId="{FECB74FA-B419-4541-BBF6-82F7620D8E8D}">
      <dgm:prSet phldrT="[Text]"/>
      <dgm:spPr/>
      <dgm:t>
        <a:bodyPr/>
        <a:lstStyle/>
        <a:p>
          <a:r>
            <a:rPr lang="en-CA" dirty="0"/>
            <a:t>accelerometers</a:t>
          </a:r>
          <a:endParaRPr lang="en-US" dirty="0"/>
        </a:p>
      </dgm:t>
    </dgm:pt>
    <dgm:pt modelId="{1FA2DA4E-A7BE-764B-BA3A-F3C6F9E2E4F6}" type="parTrans" cxnId="{D2C7E984-5FD4-F643-B03A-688EE730F5B9}">
      <dgm:prSet/>
      <dgm:spPr/>
      <dgm:t>
        <a:bodyPr/>
        <a:lstStyle/>
        <a:p>
          <a:endParaRPr lang="en-US"/>
        </a:p>
      </dgm:t>
    </dgm:pt>
    <dgm:pt modelId="{F4BB365C-7246-CB43-BEF9-B959784BE3EE}" type="sibTrans" cxnId="{D2C7E984-5FD4-F643-B03A-688EE730F5B9}">
      <dgm:prSet/>
      <dgm:spPr/>
      <dgm:t>
        <a:bodyPr/>
        <a:lstStyle/>
        <a:p>
          <a:endParaRPr lang="en-US"/>
        </a:p>
      </dgm:t>
    </dgm:pt>
    <dgm:pt modelId="{305C9844-56D8-C347-B0A0-33D34976800C}">
      <dgm:prSet phldrT="[Text]"/>
      <dgm:spPr/>
      <dgm:t>
        <a:bodyPr/>
        <a:lstStyle/>
        <a:p>
          <a:r>
            <a:rPr lang="en-CA" dirty="0"/>
            <a:t>deep learning techniques</a:t>
          </a:r>
          <a:endParaRPr lang="en-US" dirty="0"/>
        </a:p>
      </dgm:t>
    </dgm:pt>
    <dgm:pt modelId="{1B35B55D-FE28-7D45-8B1E-10587B7B7E37}" type="parTrans" cxnId="{4B708259-69FA-434F-9039-37FA81476E90}">
      <dgm:prSet/>
      <dgm:spPr/>
      <dgm:t>
        <a:bodyPr/>
        <a:lstStyle/>
        <a:p>
          <a:endParaRPr lang="en-US"/>
        </a:p>
      </dgm:t>
    </dgm:pt>
    <dgm:pt modelId="{7322F247-95F0-AD45-9324-C181251C9C22}" type="sibTrans" cxnId="{4B708259-69FA-434F-9039-37FA81476E90}">
      <dgm:prSet/>
      <dgm:spPr/>
      <dgm:t>
        <a:bodyPr/>
        <a:lstStyle/>
        <a:p>
          <a:endParaRPr lang="en-US"/>
        </a:p>
      </dgm:t>
    </dgm:pt>
    <dgm:pt modelId="{22EBBE6C-7F7E-D144-B529-9690E069FB5F}">
      <dgm:prSet phldrT="[Text]"/>
      <dgm:spPr/>
      <dgm:t>
        <a:bodyPr/>
        <a:lstStyle/>
        <a:p>
          <a:r>
            <a:rPr lang="en-CA" dirty="0"/>
            <a:t>common in smart devices </a:t>
          </a:r>
          <a:endParaRPr lang="en-US" dirty="0"/>
        </a:p>
      </dgm:t>
    </dgm:pt>
    <dgm:pt modelId="{8408B9DA-3F79-D341-9983-6D008592194B}" type="parTrans" cxnId="{F33817EE-5CDC-B149-9CD7-37DA1AE8B37D}">
      <dgm:prSet/>
      <dgm:spPr/>
      <dgm:t>
        <a:bodyPr/>
        <a:lstStyle/>
        <a:p>
          <a:endParaRPr lang="en-US"/>
        </a:p>
      </dgm:t>
    </dgm:pt>
    <dgm:pt modelId="{1553A5D4-0DC4-4B4C-A54D-AA4C8624D3D5}" type="sibTrans" cxnId="{F33817EE-5CDC-B149-9CD7-37DA1AE8B37D}">
      <dgm:prSet/>
      <dgm:spPr/>
      <dgm:t>
        <a:bodyPr/>
        <a:lstStyle/>
        <a:p>
          <a:endParaRPr lang="en-US"/>
        </a:p>
      </dgm:t>
    </dgm:pt>
    <dgm:pt modelId="{E7736A51-0CBD-1E42-B176-402233E6B301}">
      <dgm:prSet phldrT="[Text]"/>
      <dgm:spPr/>
      <dgm:t>
        <a:bodyPr/>
        <a:lstStyle/>
        <a:p>
          <a:r>
            <a:rPr lang="en-CA" dirty="0"/>
            <a:t>falls cause a noticeable change in accel</a:t>
          </a:r>
          <a:endParaRPr lang="en-US" dirty="0"/>
        </a:p>
      </dgm:t>
    </dgm:pt>
    <dgm:pt modelId="{6111B68A-2673-9E40-8B76-FA8C4D9AE35E}" type="parTrans" cxnId="{810A2B2D-7421-FF42-9AFE-543AF856164C}">
      <dgm:prSet/>
      <dgm:spPr/>
      <dgm:t>
        <a:bodyPr/>
        <a:lstStyle/>
        <a:p>
          <a:endParaRPr lang="en-US"/>
        </a:p>
      </dgm:t>
    </dgm:pt>
    <dgm:pt modelId="{B8C89DC4-F334-9E40-8728-280331D12D7D}" type="sibTrans" cxnId="{810A2B2D-7421-FF42-9AFE-543AF856164C}">
      <dgm:prSet/>
      <dgm:spPr/>
      <dgm:t>
        <a:bodyPr/>
        <a:lstStyle/>
        <a:p>
          <a:endParaRPr lang="en-US"/>
        </a:p>
      </dgm:t>
    </dgm:pt>
    <dgm:pt modelId="{15A26353-FFC8-484A-81C4-8AC5346860F7}">
      <dgm:prSet/>
      <dgm:spPr/>
      <dgm:t>
        <a:bodyPr/>
        <a:lstStyle/>
        <a:p>
          <a:r>
            <a:rPr lang="en-CA" dirty="0"/>
            <a:t>provide a wide range of hyperparameter tuning options </a:t>
          </a:r>
          <a:endParaRPr lang="en-US" dirty="0"/>
        </a:p>
      </dgm:t>
    </dgm:pt>
    <dgm:pt modelId="{FA821119-C9AC-F542-999A-384B5BB3B879}" type="parTrans" cxnId="{2027B75A-7B40-684E-BDF5-EE15C19B18CF}">
      <dgm:prSet/>
      <dgm:spPr/>
      <dgm:t>
        <a:bodyPr/>
        <a:lstStyle/>
        <a:p>
          <a:endParaRPr lang="en-US"/>
        </a:p>
      </dgm:t>
    </dgm:pt>
    <dgm:pt modelId="{67C735B4-94F7-E440-A3E0-AED55C20513B}" type="sibTrans" cxnId="{2027B75A-7B40-684E-BDF5-EE15C19B18CF}">
      <dgm:prSet/>
      <dgm:spPr/>
      <dgm:t>
        <a:bodyPr/>
        <a:lstStyle/>
        <a:p>
          <a:endParaRPr lang="en-US"/>
        </a:p>
      </dgm:t>
    </dgm:pt>
    <dgm:pt modelId="{15E30329-B735-074D-9074-1F8388C29A17}" type="pres">
      <dgm:prSet presAssocID="{19EE4101-DACC-E748-B507-80406B6368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AF554E-A763-4648-BBD3-6FF8162E9979}" type="pres">
      <dgm:prSet presAssocID="{6285DC0F-5D30-0B44-8329-A4C590D91A15}" presName="centerShape" presStyleLbl="node0" presStyleIdx="0" presStyleCnt="1" custScaleX="192963" custScaleY="79844"/>
      <dgm:spPr/>
    </dgm:pt>
    <dgm:pt modelId="{0CE5A4EC-76A8-B94F-9973-BA941D95ADDC}" type="pres">
      <dgm:prSet presAssocID="{1FA2DA4E-A7BE-764B-BA3A-F3C6F9E2E4F6}" presName="parTrans" presStyleLbl="bgSibTrans2D1" presStyleIdx="0" presStyleCnt="2"/>
      <dgm:spPr/>
    </dgm:pt>
    <dgm:pt modelId="{B58C4C23-3091-9F4A-B852-51BCE00B3D6D}" type="pres">
      <dgm:prSet presAssocID="{FECB74FA-B419-4541-BBF6-82F7620D8E8D}" presName="node" presStyleLbl="node1" presStyleIdx="0" presStyleCnt="2">
        <dgm:presLayoutVars>
          <dgm:bulletEnabled val="1"/>
        </dgm:presLayoutVars>
      </dgm:prSet>
      <dgm:spPr/>
    </dgm:pt>
    <dgm:pt modelId="{B7CEE411-86CE-EF43-87EC-7DB0EB8A69F2}" type="pres">
      <dgm:prSet presAssocID="{1B35B55D-FE28-7D45-8B1E-10587B7B7E37}" presName="parTrans" presStyleLbl="bgSibTrans2D1" presStyleIdx="1" presStyleCnt="2"/>
      <dgm:spPr/>
    </dgm:pt>
    <dgm:pt modelId="{6F9BC598-ABAB-8840-AF4F-7FE9E660B985}" type="pres">
      <dgm:prSet presAssocID="{305C9844-56D8-C347-B0A0-33D34976800C}" presName="node" presStyleLbl="node1" presStyleIdx="1" presStyleCnt="2">
        <dgm:presLayoutVars>
          <dgm:bulletEnabled val="1"/>
        </dgm:presLayoutVars>
      </dgm:prSet>
      <dgm:spPr/>
    </dgm:pt>
  </dgm:ptLst>
  <dgm:cxnLst>
    <dgm:cxn modelId="{C82A6F02-4338-284B-AC2B-3D040B19344F}" type="presOf" srcId="{FECB74FA-B419-4541-BBF6-82F7620D8E8D}" destId="{B58C4C23-3091-9F4A-B852-51BCE00B3D6D}" srcOrd="0" destOrd="0" presId="urn:microsoft.com/office/officeart/2005/8/layout/radial4"/>
    <dgm:cxn modelId="{8C848E19-7FB5-AD42-AD57-8E8AF1C32BBF}" type="presOf" srcId="{E7736A51-0CBD-1E42-B176-402233E6B301}" destId="{B58C4C23-3091-9F4A-B852-51BCE00B3D6D}" srcOrd="0" destOrd="2" presId="urn:microsoft.com/office/officeart/2005/8/layout/radial4"/>
    <dgm:cxn modelId="{810A2B2D-7421-FF42-9AFE-543AF856164C}" srcId="{FECB74FA-B419-4541-BBF6-82F7620D8E8D}" destId="{E7736A51-0CBD-1E42-B176-402233E6B301}" srcOrd="1" destOrd="0" parTransId="{6111B68A-2673-9E40-8B76-FA8C4D9AE35E}" sibTransId="{B8C89DC4-F334-9E40-8728-280331D12D7D}"/>
    <dgm:cxn modelId="{810F8939-62A0-F040-B403-701F1B187666}" type="presOf" srcId="{1B35B55D-FE28-7D45-8B1E-10587B7B7E37}" destId="{B7CEE411-86CE-EF43-87EC-7DB0EB8A69F2}" srcOrd="0" destOrd="0" presId="urn:microsoft.com/office/officeart/2005/8/layout/radial4"/>
    <dgm:cxn modelId="{F7FA6151-0D7D-324B-82CB-A98ECF74FEA2}" srcId="{19EE4101-DACC-E748-B507-80406B6368F4}" destId="{6285DC0F-5D30-0B44-8329-A4C590D91A15}" srcOrd="0" destOrd="0" parTransId="{F39EFCAC-DF47-0B42-AC3D-CE8BCEDBC763}" sibTransId="{4F52D913-2863-8642-8795-8AD9244EE1CB}"/>
    <dgm:cxn modelId="{0CBE9D54-8CE9-7849-986E-6E3692DAF590}" type="presOf" srcId="{305C9844-56D8-C347-B0A0-33D34976800C}" destId="{6F9BC598-ABAB-8840-AF4F-7FE9E660B985}" srcOrd="0" destOrd="0" presId="urn:microsoft.com/office/officeart/2005/8/layout/radial4"/>
    <dgm:cxn modelId="{59BD1F56-F561-164D-9D69-E5CEFFE4B24D}" type="presOf" srcId="{22EBBE6C-7F7E-D144-B529-9690E069FB5F}" destId="{B58C4C23-3091-9F4A-B852-51BCE00B3D6D}" srcOrd="0" destOrd="1" presId="urn:microsoft.com/office/officeart/2005/8/layout/radial4"/>
    <dgm:cxn modelId="{4B708259-69FA-434F-9039-37FA81476E90}" srcId="{6285DC0F-5D30-0B44-8329-A4C590D91A15}" destId="{305C9844-56D8-C347-B0A0-33D34976800C}" srcOrd="1" destOrd="0" parTransId="{1B35B55D-FE28-7D45-8B1E-10587B7B7E37}" sibTransId="{7322F247-95F0-AD45-9324-C181251C9C22}"/>
    <dgm:cxn modelId="{2027B75A-7B40-684E-BDF5-EE15C19B18CF}" srcId="{305C9844-56D8-C347-B0A0-33D34976800C}" destId="{15A26353-FFC8-484A-81C4-8AC5346860F7}" srcOrd="0" destOrd="0" parTransId="{FA821119-C9AC-F542-999A-384B5BB3B879}" sibTransId="{67C735B4-94F7-E440-A3E0-AED55C20513B}"/>
    <dgm:cxn modelId="{20DBEA5C-2D6F-014E-BA89-3D034D7D14D0}" type="presOf" srcId="{15A26353-FFC8-484A-81C4-8AC5346860F7}" destId="{6F9BC598-ABAB-8840-AF4F-7FE9E660B985}" srcOrd="0" destOrd="1" presId="urn:microsoft.com/office/officeart/2005/8/layout/radial4"/>
    <dgm:cxn modelId="{58BF8C79-6A38-DA4C-9F41-D8DAB1F9102E}" type="presOf" srcId="{19EE4101-DACC-E748-B507-80406B6368F4}" destId="{15E30329-B735-074D-9074-1F8388C29A17}" srcOrd="0" destOrd="0" presId="urn:microsoft.com/office/officeart/2005/8/layout/radial4"/>
    <dgm:cxn modelId="{D2C7E984-5FD4-F643-B03A-688EE730F5B9}" srcId="{6285DC0F-5D30-0B44-8329-A4C590D91A15}" destId="{FECB74FA-B419-4541-BBF6-82F7620D8E8D}" srcOrd="0" destOrd="0" parTransId="{1FA2DA4E-A7BE-764B-BA3A-F3C6F9E2E4F6}" sibTransId="{F4BB365C-7246-CB43-BEF9-B959784BE3EE}"/>
    <dgm:cxn modelId="{73D182CD-9E1C-A246-9338-CC69852D224C}" type="presOf" srcId="{6285DC0F-5D30-0B44-8329-A4C590D91A15}" destId="{BCAF554E-A763-4648-BBD3-6FF8162E9979}" srcOrd="0" destOrd="0" presId="urn:microsoft.com/office/officeart/2005/8/layout/radial4"/>
    <dgm:cxn modelId="{F33817EE-5CDC-B149-9CD7-37DA1AE8B37D}" srcId="{FECB74FA-B419-4541-BBF6-82F7620D8E8D}" destId="{22EBBE6C-7F7E-D144-B529-9690E069FB5F}" srcOrd="0" destOrd="0" parTransId="{8408B9DA-3F79-D341-9983-6D008592194B}" sibTransId="{1553A5D4-0DC4-4B4C-A54D-AA4C8624D3D5}"/>
    <dgm:cxn modelId="{1BF994F3-391D-F241-BA14-90B25F608BFF}" type="presOf" srcId="{1FA2DA4E-A7BE-764B-BA3A-F3C6F9E2E4F6}" destId="{0CE5A4EC-76A8-B94F-9973-BA941D95ADDC}" srcOrd="0" destOrd="0" presId="urn:microsoft.com/office/officeart/2005/8/layout/radial4"/>
    <dgm:cxn modelId="{19ECA3B2-9026-E446-8A26-1B9FFF1BC5C8}" type="presParOf" srcId="{15E30329-B735-074D-9074-1F8388C29A17}" destId="{BCAF554E-A763-4648-BBD3-6FF8162E9979}" srcOrd="0" destOrd="0" presId="urn:microsoft.com/office/officeart/2005/8/layout/radial4"/>
    <dgm:cxn modelId="{F145CCE4-CFFF-BB46-9F9C-C28CC6D1A177}" type="presParOf" srcId="{15E30329-B735-074D-9074-1F8388C29A17}" destId="{0CE5A4EC-76A8-B94F-9973-BA941D95ADDC}" srcOrd="1" destOrd="0" presId="urn:microsoft.com/office/officeart/2005/8/layout/radial4"/>
    <dgm:cxn modelId="{CB125511-E7AC-8945-8B84-1361DB720862}" type="presParOf" srcId="{15E30329-B735-074D-9074-1F8388C29A17}" destId="{B58C4C23-3091-9F4A-B852-51BCE00B3D6D}" srcOrd="2" destOrd="0" presId="urn:microsoft.com/office/officeart/2005/8/layout/radial4"/>
    <dgm:cxn modelId="{9EFF14C9-0E54-4C4E-BC04-338EB8AD797D}" type="presParOf" srcId="{15E30329-B735-074D-9074-1F8388C29A17}" destId="{B7CEE411-86CE-EF43-87EC-7DB0EB8A69F2}" srcOrd="3" destOrd="0" presId="urn:microsoft.com/office/officeart/2005/8/layout/radial4"/>
    <dgm:cxn modelId="{F3A9D99D-CA51-4C47-8B47-84A8A5F6B27E}" type="presParOf" srcId="{15E30329-B735-074D-9074-1F8388C29A17}" destId="{6F9BC598-ABAB-8840-AF4F-7FE9E660B98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235A3-8F30-3841-88DB-BE0D5C5740FA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A4018-8948-0B48-BB92-ABDECBFC1046}">
      <dgm:prSet phldrT="[Text]"/>
      <dgm:spPr/>
      <dgm:t>
        <a:bodyPr/>
        <a:lstStyle/>
        <a:p>
          <a:r>
            <a:rPr lang="vi-VN" dirty="0"/>
            <a:t>Three types of fall detection studies</a:t>
          </a:r>
          <a:endParaRPr lang="en-US" dirty="0"/>
        </a:p>
      </dgm:t>
    </dgm:pt>
    <dgm:pt modelId="{CFB5BEA5-A847-EF4F-AF05-A6F1B7BF70F2}" type="parTrans" cxnId="{D8C7590C-1865-3C47-ADC1-CEBA8517CE37}">
      <dgm:prSet/>
      <dgm:spPr/>
      <dgm:t>
        <a:bodyPr/>
        <a:lstStyle/>
        <a:p>
          <a:endParaRPr lang="en-US"/>
        </a:p>
      </dgm:t>
    </dgm:pt>
    <dgm:pt modelId="{0244A0D9-A798-BF4D-9C31-CB60249447C6}" type="sibTrans" cxnId="{D8C7590C-1865-3C47-ADC1-CEBA8517CE37}">
      <dgm:prSet/>
      <dgm:spPr/>
      <dgm:t>
        <a:bodyPr/>
        <a:lstStyle/>
        <a:p>
          <a:endParaRPr lang="en-US"/>
        </a:p>
      </dgm:t>
    </dgm:pt>
    <dgm:pt modelId="{660EAC90-ACD9-EE40-AC4A-1A733D16E670}">
      <dgm:prSet phldrT="[Text]"/>
      <dgm:spPr/>
      <dgm:t>
        <a:bodyPr/>
        <a:lstStyle/>
        <a:p>
          <a:r>
            <a:rPr lang="vi-VN" dirty="0"/>
            <a:t>wearable sensors that monitor posture</a:t>
          </a:r>
          <a:endParaRPr lang="en-US" dirty="0"/>
        </a:p>
      </dgm:t>
    </dgm:pt>
    <dgm:pt modelId="{8048ED2A-E035-3742-ADF5-833B31E9C931}" type="parTrans" cxnId="{F98A8987-4988-8741-B8D2-E57FA758E5D5}">
      <dgm:prSet/>
      <dgm:spPr/>
      <dgm:t>
        <a:bodyPr/>
        <a:lstStyle/>
        <a:p>
          <a:endParaRPr lang="en-US"/>
        </a:p>
      </dgm:t>
    </dgm:pt>
    <dgm:pt modelId="{CB14B84C-3E85-5B46-92CA-8A13BFEDD888}" type="sibTrans" cxnId="{F98A8987-4988-8741-B8D2-E57FA758E5D5}">
      <dgm:prSet/>
      <dgm:spPr/>
      <dgm:t>
        <a:bodyPr/>
        <a:lstStyle/>
        <a:p>
          <a:endParaRPr lang="en-US"/>
        </a:p>
      </dgm:t>
    </dgm:pt>
    <dgm:pt modelId="{4490FFC4-D151-F842-B29C-35C23FC82507}">
      <dgm:prSet phldrT="[Text]"/>
      <dgm:spPr/>
      <dgm:t>
        <a:bodyPr/>
        <a:lstStyle/>
        <a:p>
          <a:r>
            <a:rPr lang="vi-VN" dirty="0"/>
            <a:t>computer vision systems that use video to identify falls</a:t>
          </a:r>
          <a:endParaRPr lang="en-US" dirty="0"/>
        </a:p>
      </dgm:t>
    </dgm:pt>
    <dgm:pt modelId="{CF2228AA-1D48-F749-840E-761F02883D8A}" type="parTrans" cxnId="{4312A46D-88BE-EC46-BBE3-226297BB8627}">
      <dgm:prSet/>
      <dgm:spPr/>
      <dgm:t>
        <a:bodyPr/>
        <a:lstStyle/>
        <a:p>
          <a:endParaRPr lang="en-US"/>
        </a:p>
      </dgm:t>
    </dgm:pt>
    <dgm:pt modelId="{0E32BB63-725C-0A42-B28A-6DABBC2883CD}" type="sibTrans" cxnId="{4312A46D-88BE-EC46-BBE3-226297BB8627}">
      <dgm:prSet/>
      <dgm:spPr/>
      <dgm:t>
        <a:bodyPr/>
        <a:lstStyle/>
        <a:p>
          <a:endParaRPr lang="en-US"/>
        </a:p>
      </dgm:t>
    </dgm:pt>
    <dgm:pt modelId="{5A4B0DBC-96D4-B14D-B37D-2F81AB6E7B3B}">
      <dgm:prSet phldrT="[Text]"/>
      <dgm:spPr/>
      <dgm:t>
        <a:bodyPr/>
        <a:lstStyle/>
        <a:p>
          <a:r>
            <a:rPr lang="vi-VN" dirty="0"/>
            <a:t>environmental sensors that detect falls through vibrations or audio</a:t>
          </a:r>
          <a:endParaRPr lang="en-US" dirty="0"/>
        </a:p>
      </dgm:t>
    </dgm:pt>
    <dgm:pt modelId="{815AD1A8-1E15-F945-9F69-C3909B011ACE}" type="parTrans" cxnId="{EEE1827D-EC34-C346-B64D-29620D9AEB5E}">
      <dgm:prSet/>
      <dgm:spPr/>
      <dgm:t>
        <a:bodyPr/>
        <a:lstStyle/>
        <a:p>
          <a:endParaRPr lang="en-US"/>
        </a:p>
      </dgm:t>
    </dgm:pt>
    <dgm:pt modelId="{D8B76176-07CD-D742-8960-0441CCFAE205}" type="sibTrans" cxnId="{EEE1827D-EC34-C346-B64D-29620D9AEB5E}">
      <dgm:prSet/>
      <dgm:spPr/>
      <dgm:t>
        <a:bodyPr/>
        <a:lstStyle/>
        <a:p>
          <a:endParaRPr lang="en-US"/>
        </a:p>
      </dgm:t>
    </dgm:pt>
    <dgm:pt modelId="{C23D08BC-7133-3647-AE0E-EA8F10020720}" type="pres">
      <dgm:prSet presAssocID="{5C4235A3-8F30-3841-88DB-BE0D5C5740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AEB3D7-777D-BE4B-B5B0-FE18B78F87A7}" type="pres">
      <dgm:prSet presAssocID="{06EA4018-8948-0B48-BB92-ABDECBFC1046}" presName="singleCycle" presStyleCnt="0"/>
      <dgm:spPr/>
    </dgm:pt>
    <dgm:pt modelId="{78ECFC04-CF6C-E641-BB56-DDFEEB9C7E1B}" type="pres">
      <dgm:prSet presAssocID="{06EA4018-8948-0B48-BB92-ABDECBFC1046}" presName="singleCenter" presStyleLbl="node1" presStyleIdx="0" presStyleCnt="4">
        <dgm:presLayoutVars>
          <dgm:chMax val="7"/>
          <dgm:chPref val="7"/>
        </dgm:presLayoutVars>
      </dgm:prSet>
      <dgm:spPr/>
    </dgm:pt>
    <dgm:pt modelId="{B9FF1CB3-C725-2E42-82CF-A506DD45A837}" type="pres">
      <dgm:prSet presAssocID="{8048ED2A-E035-3742-ADF5-833B31E9C931}" presName="Name56" presStyleLbl="parChTrans1D2" presStyleIdx="0" presStyleCnt="3"/>
      <dgm:spPr/>
    </dgm:pt>
    <dgm:pt modelId="{650AF7CB-F88D-9645-9D85-B2DB0D5ACCB2}" type="pres">
      <dgm:prSet presAssocID="{660EAC90-ACD9-EE40-AC4A-1A733D16E670}" presName="text0" presStyleLbl="node1" presStyleIdx="1" presStyleCnt="4" custScaleX="152555" custScaleY="144137" custRadScaleRad="85161" custRadScaleInc="-1199">
        <dgm:presLayoutVars>
          <dgm:bulletEnabled val="1"/>
        </dgm:presLayoutVars>
      </dgm:prSet>
      <dgm:spPr/>
    </dgm:pt>
    <dgm:pt modelId="{8D8FC5AB-A06F-7F46-8907-B99B7B06BD55}" type="pres">
      <dgm:prSet presAssocID="{CF2228AA-1D48-F749-840E-761F02883D8A}" presName="Name56" presStyleLbl="parChTrans1D2" presStyleIdx="1" presStyleCnt="3"/>
      <dgm:spPr/>
    </dgm:pt>
    <dgm:pt modelId="{5086A7FD-65D5-DC47-B286-099FD9B5007E}" type="pres">
      <dgm:prSet presAssocID="{4490FFC4-D151-F842-B29C-35C23FC82507}" presName="text0" presStyleLbl="node1" presStyleIdx="2" presStyleCnt="4" custScaleX="180463" custScaleY="168897">
        <dgm:presLayoutVars>
          <dgm:bulletEnabled val="1"/>
        </dgm:presLayoutVars>
      </dgm:prSet>
      <dgm:spPr/>
    </dgm:pt>
    <dgm:pt modelId="{B507F1D9-0738-8E42-A685-4BCC61298DA2}" type="pres">
      <dgm:prSet presAssocID="{815AD1A8-1E15-F945-9F69-C3909B011ACE}" presName="Name56" presStyleLbl="parChTrans1D2" presStyleIdx="2" presStyleCnt="3"/>
      <dgm:spPr/>
    </dgm:pt>
    <dgm:pt modelId="{52EBD8C5-9778-BA42-9224-7DB0A071CE8E}" type="pres">
      <dgm:prSet presAssocID="{5A4B0DBC-96D4-B14D-B37D-2F81AB6E7B3B}" presName="text0" presStyleLbl="node1" presStyleIdx="3" presStyleCnt="4" custScaleX="155556" custScaleY="157197">
        <dgm:presLayoutVars>
          <dgm:bulletEnabled val="1"/>
        </dgm:presLayoutVars>
      </dgm:prSet>
      <dgm:spPr/>
    </dgm:pt>
  </dgm:ptLst>
  <dgm:cxnLst>
    <dgm:cxn modelId="{6AFCF600-B2FA-574E-816C-CEF3D1745D86}" type="presOf" srcId="{06EA4018-8948-0B48-BB92-ABDECBFC1046}" destId="{78ECFC04-CF6C-E641-BB56-DDFEEB9C7E1B}" srcOrd="0" destOrd="0" presId="urn:microsoft.com/office/officeart/2008/layout/RadialCluster"/>
    <dgm:cxn modelId="{FC9F2707-1604-8B4A-9517-C752A3D2699E}" type="presOf" srcId="{660EAC90-ACD9-EE40-AC4A-1A733D16E670}" destId="{650AF7CB-F88D-9645-9D85-B2DB0D5ACCB2}" srcOrd="0" destOrd="0" presId="urn:microsoft.com/office/officeart/2008/layout/RadialCluster"/>
    <dgm:cxn modelId="{D8C7590C-1865-3C47-ADC1-CEBA8517CE37}" srcId="{5C4235A3-8F30-3841-88DB-BE0D5C5740FA}" destId="{06EA4018-8948-0B48-BB92-ABDECBFC1046}" srcOrd="0" destOrd="0" parTransId="{CFB5BEA5-A847-EF4F-AF05-A6F1B7BF70F2}" sibTransId="{0244A0D9-A798-BF4D-9C31-CB60249447C6}"/>
    <dgm:cxn modelId="{D54C7516-D4ED-8A42-A2D4-B62C690A07A6}" type="presOf" srcId="{5C4235A3-8F30-3841-88DB-BE0D5C5740FA}" destId="{C23D08BC-7133-3647-AE0E-EA8F10020720}" srcOrd="0" destOrd="0" presId="urn:microsoft.com/office/officeart/2008/layout/RadialCluster"/>
    <dgm:cxn modelId="{F292471B-7DF3-5A40-8277-03945B08223B}" type="presOf" srcId="{4490FFC4-D151-F842-B29C-35C23FC82507}" destId="{5086A7FD-65D5-DC47-B286-099FD9B5007E}" srcOrd="0" destOrd="0" presId="urn:microsoft.com/office/officeart/2008/layout/RadialCluster"/>
    <dgm:cxn modelId="{EE6EB922-FC75-E54D-BCFB-A007CF9B4140}" type="presOf" srcId="{815AD1A8-1E15-F945-9F69-C3909B011ACE}" destId="{B507F1D9-0738-8E42-A685-4BCC61298DA2}" srcOrd="0" destOrd="0" presId="urn:microsoft.com/office/officeart/2008/layout/RadialCluster"/>
    <dgm:cxn modelId="{A14EC440-B882-4047-8E20-BA8D4EFF144E}" type="presOf" srcId="{CF2228AA-1D48-F749-840E-761F02883D8A}" destId="{8D8FC5AB-A06F-7F46-8907-B99B7B06BD55}" srcOrd="0" destOrd="0" presId="urn:microsoft.com/office/officeart/2008/layout/RadialCluster"/>
    <dgm:cxn modelId="{4312A46D-88BE-EC46-BBE3-226297BB8627}" srcId="{06EA4018-8948-0B48-BB92-ABDECBFC1046}" destId="{4490FFC4-D151-F842-B29C-35C23FC82507}" srcOrd="1" destOrd="0" parTransId="{CF2228AA-1D48-F749-840E-761F02883D8A}" sibTransId="{0E32BB63-725C-0A42-B28A-6DABBC2883CD}"/>
    <dgm:cxn modelId="{EEE1827D-EC34-C346-B64D-29620D9AEB5E}" srcId="{06EA4018-8948-0B48-BB92-ABDECBFC1046}" destId="{5A4B0DBC-96D4-B14D-B37D-2F81AB6E7B3B}" srcOrd="2" destOrd="0" parTransId="{815AD1A8-1E15-F945-9F69-C3909B011ACE}" sibTransId="{D8B76176-07CD-D742-8960-0441CCFAE205}"/>
    <dgm:cxn modelId="{F98A8987-4988-8741-B8D2-E57FA758E5D5}" srcId="{06EA4018-8948-0B48-BB92-ABDECBFC1046}" destId="{660EAC90-ACD9-EE40-AC4A-1A733D16E670}" srcOrd="0" destOrd="0" parTransId="{8048ED2A-E035-3742-ADF5-833B31E9C931}" sibTransId="{CB14B84C-3E85-5B46-92CA-8A13BFEDD888}"/>
    <dgm:cxn modelId="{A57804BD-0D21-4841-89E3-E1B8EB93E6FF}" type="presOf" srcId="{5A4B0DBC-96D4-B14D-B37D-2F81AB6E7B3B}" destId="{52EBD8C5-9778-BA42-9224-7DB0A071CE8E}" srcOrd="0" destOrd="0" presId="urn:microsoft.com/office/officeart/2008/layout/RadialCluster"/>
    <dgm:cxn modelId="{989913C0-06BB-DE43-976E-2BD373947510}" type="presOf" srcId="{8048ED2A-E035-3742-ADF5-833B31E9C931}" destId="{B9FF1CB3-C725-2E42-82CF-A506DD45A837}" srcOrd="0" destOrd="0" presId="urn:microsoft.com/office/officeart/2008/layout/RadialCluster"/>
    <dgm:cxn modelId="{1683284A-B255-6A45-8BD5-A1FB8085E14D}" type="presParOf" srcId="{C23D08BC-7133-3647-AE0E-EA8F10020720}" destId="{BCAEB3D7-777D-BE4B-B5B0-FE18B78F87A7}" srcOrd="0" destOrd="0" presId="urn:microsoft.com/office/officeart/2008/layout/RadialCluster"/>
    <dgm:cxn modelId="{16B44530-7B33-0544-8276-C339E4B5F5CC}" type="presParOf" srcId="{BCAEB3D7-777D-BE4B-B5B0-FE18B78F87A7}" destId="{78ECFC04-CF6C-E641-BB56-DDFEEB9C7E1B}" srcOrd="0" destOrd="0" presId="urn:microsoft.com/office/officeart/2008/layout/RadialCluster"/>
    <dgm:cxn modelId="{914BB249-E03E-3642-B18A-404EA37D29E7}" type="presParOf" srcId="{BCAEB3D7-777D-BE4B-B5B0-FE18B78F87A7}" destId="{B9FF1CB3-C725-2E42-82CF-A506DD45A837}" srcOrd="1" destOrd="0" presId="urn:microsoft.com/office/officeart/2008/layout/RadialCluster"/>
    <dgm:cxn modelId="{A102CB93-725A-994C-A8EF-E3777532A579}" type="presParOf" srcId="{BCAEB3D7-777D-BE4B-B5B0-FE18B78F87A7}" destId="{650AF7CB-F88D-9645-9D85-B2DB0D5ACCB2}" srcOrd="2" destOrd="0" presId="urn:microsoft.com/office/officeart/2008/layout/RadialCluster"/>
    <dgm:cxn modelId="{5D19BE6A-CCA4-EF46-8778-E1A2639E688C}" type="presParOf" srcId="{BCAEB3D7-777D-BE4B-B5B0-FE18B78F87A7}" destId="{8D8FC5AB-A06F-7F46-8907-B99B7B06BD55}" srcOrd="3" destOrd="0" presId="urn:microsoft.com/office/officeart/2008/layout/RadialCluster"/>
    <dgm:cxn modelId="{78BA8549-58CF-7D45-8C19-80E3C9C67BCD}" type="presParOf" srcId="{BCAEB3D7-777D-BE4B-B5B0-FE18B78F87A7}" destId="{5086A7FD-65D5-DC47-B286-099FD9B5007E}" srcOrd="4" destOrd="0" presId="urn:microsoft.com/office/officeart/2008/layout/RadialCluster"/>
    <dgm:cxn modelId="{093153B0-B338-6F4C-BEF7-61C9D70B69D6}" type="presParOf" srcId="{BCAEB3D7-777D-BE4B-B5B0-FE18B78F87A7}" destId="{B507F1D9-0738-8E42-A685-4BCC61298DA2}" srcOrd="5" destOrd="0" presId="urn:microsoft.com/office/officeart/2008/layout/RadialCluster"/>
    <dgm:cxn modelId="{20B65233-50CB-1F43-830E-AB62B74671E2}" type="presParOf" srcId="{BCAEB3D7-777D-BE4B-B5B0-FE18B78F87A7}" destId="{52EBD8C5-9778-BA42-9224-7DB0A071CE8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E9639-D495-0B47-AB67-F2372E3FAA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4BA80-AFF4-474C-B8C3-B5BDA3B25FA5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14ED690A-A637-6A44-997E-69ECB40F22AB}" type="parTrans" cxnId="{3209874E-3B08-EC4B-8690-9754192C8D5D}">
      <dgm:prSet/>
      <dgm:spPr/>
      <dgm:t>
        <a:bodyPr/>
        <a:lstStyle/>
        <a:p>
          <a:endParaRPr lang="en-US"/>
        </a:p>
      </dgm:t>
    </dgm:pt>
    <dgm:pt modelId="{BEF23790-33BB-EC4F-974C-41F0AE271BAA}" type="sibTrans" cxnId="{3209874E-3B08-EC4B-8690-9754192C8D5D}">
      <dgm:prSet/>
      <dgm:spPr/>
      <dgm:t>
        <a:bodyPr/>
        <a:lstStyle/>
        <a:p>
          <a:endParaRPr lang="en-US"/>
        </a:p>
      </dgm:t>
    </dgm:pt>
    <dgm:pt modelId="{28429228-0899-FF47-9741-68E499C466C0}">
      <dgm:prSet phldrT="[Text]"/>
      <dgm:spPr/>
      <dgm:t>
        <a:bodyPr/>
        <a:lstStyle/>
        <a:p>
          <a:r>
            <a:rPr lang="en-US" dirty="0"/>
            <a:t>a type of a recurrent neural network (RNN), is particularly good at learning long-term dependencies and is suitable for sequential data such as time-series </a:t>
          </a:r>
        </a:p>
      </dgm:t>
    </dgm:pt>
    <dgm:pt modelId="{3021434C-E2C4-FA4C-8387-BC2BBD3D3B3D}" type="parTrans" cxnId="{9AD02FFB-9513-9742-8B1E-021906F26814}">
      <dgm:prSet/>
      <dgm:spPr/>
      <dgm:t>
        <a:bodyPr/>
        <a:lstStyle/>
        <a:p>
          <a:endParaRPr lang="en-US"/>
        </a:p>
      </dgm:t>
    </dgm:pt>
    <dgm:pt modelId="{63BACFED-18DD-A54B-B516-1BE9F586AB0A}" type="sibTrans" cxnId="{9AD02FFB-9513-9742-8B1E-021906F26814}">
      <dgm:prSet/>
      <dgm:spPr/>
      <dgm:t>
        <a:bodyPr/>
        <a:lstStyle/>
        <a:p>
          <a:endParaRPr lang="en-US"/>
        </a:p>
      </dgm:t>
    </dgm:pt>
    <dgm:pt modelId="{36029EAA-E00B-9F49-B521-F6B9C558B015}">
      <dgm:prSet phldrT="[Text]"/>
      <dgm:spPr/>
      <dgm:t>
        <a:bodyPr/>
        <a:lstStyle/>
        <a:p>
          <a:r>
            <a:rPr lang="en-US" dirty="0"/>
            <a:t>can prevent the vanishing gradient problem</a:t>
          </a:r>
        </a:p>
      </dgm:t>
    </dgm:pt>
    <dgm:pt modelId="{FB1FAFED-954D-0649-B880-F82F8920C765}" type="parTrans" cxnId="{A5026622-269A-874B-9F19-1ABB2E9FC5C2}">
      <dgm:prSet/>
      <dgm:spPr/>
      <dgm:t>
        <a:bodyPr/>
        <a:lstStyle/>
        <a:p>
          <a:endParaRPr lang="en-US"/>
        </a:p>
      </dgm:t>
    </dgm:pt>
    <dgm:pt modelId="{2EADB79C-E205-9344-B2AB-E9E2BC333AE4}" type="sibTrans" cxnId="{A5026622-269A-874B-9F19-1ABB2E9FC5C2}">
      <dgm:prSet/>
      <dgm:spPr/>
      <dgm:t>
        <a:bodyPr/>
        <a:lstStyle/>
        <a:p>
          <a:endParaRPr lang="en-US"/>
        </a:p>
      </dgm:t>
    </dgm:pt>
    <dgm:pt modelId="{98F4FEC7-ABAB-724F-8EFA-6E87B3440C13}">
      <dgm:prSet phldrT="[Text]"/>
      <dgm:spPr/>
      <dgm:t>
        <a:bodyPr/>
        <a:lstStyle/>
        <a:p>
          <a:r>
            <a:rPr lang="en-US" dirty="0"/>
            <a:t>GRU</a:t>
          </a:r>
        </a:p>
      </dgm:t>
    </dgm:pt>
    <dgm:pt modelId="{E7A93405-C969-BB48-95F7-DCC9939A009C}" type="parTrans" cxnId="{EF25F920-5390-1746-9419-A9A77973D52E}">
      <dgm:prSet/>
      <dgm:spPr/>
      <dgm:t>
        <a:bodyPr/>
        <a:lstStyle/>
        <a:p>
          <a:endParaRPr lang="en-US"/>
        </a:p>
      </dgm:t>
    </dgm:pt>
    <dgm:pt modelId="{3F966CFF-CEE3-2A4C-81C4-A7E9F150C370}" type="sibTrans" cxnId="{EF25F920-5390-1746-9419-A9A77973D52E}">
      <dgm:prSet/>
      <dgm:spPr/>
      <dgm:t>
        <a:bodyPr/>
        <a:lstStyle/>
        <a:p>
          <a:endParaRPr lang="en-US"/>
        </a:p>
      </dgm:t>
    </dgm:pt>
    <dgm:pt modelId="{E6604A82-BD30-BA45-89D6-77D4FD1B65BD}">
      <dgm:prSet phldrT="[Text]"/>
      <dgm:spPr/>
      <dgm:t>
        <a:bodyPr/>
        <a:lstStyle/>
        <a:p>
          <a:r>
            <a:rPr lang="en-US" dirty="0"/>
            <a:t>a type of Recurrent Neural Network</a:t>
          </a:r>
        </a:p>
      </dgm:t>
    </dgm:pt>
    <dgm:pt modelId="{CFD669E6-0304-1542-A17F-4F0D27FA8A96}" type="parTrans" cxnId="{EDBB3B97-CE59-494A-B08D-0BDD79D803EC}">
      <dgm:prSet/>
      <dgm:spPr/>
      <dgm:t>
        <a:bodyPr/>
        <a:lstStyle/>
        <a:p>
          <a:endParaRPr lang="en-US"/>
        </a:p>
      </dgm:t>
    </dgm:pt>
    <dgm:pt modelId="{EB1A3F93-E89C-5B4E-894B-33B756A65294}" type="sibTrans" cxnId="{EDBB3B97-CE59-494A-B08D-0BDD79D803EC}">
      <dgm:prSet/>
      <dgm:spPr/>
      <dgm:t>
        <a:bodyPr/>
        <a:lstStyle/>
        <a:p>
          <a:endParaRPr lang="en-US"/>
        </a:p>
      </dgm:t>
    </dgm:pt>
    <dgm:pt modelId="{47039220-3EEF-3A44-83BB-636B7A3C2B76}">
      <dgm:prSet phldrT="[Text]"/>
      <dgm:spPr/>
      <dgm:t>
        <a:bodyPr/>
        <a:lstStyle/>
        <a:p>
          <a:r>
            <a:rPr lang="en-US" dirty="0"/>
            <a:t>a simpler structure with no output gate compared to LSTM</a:t>
          </a:r>
        </a:p>
      </dgm:t>
    </dgm:pt>
    <dgm:pt modelId="{1715F68E-F32F-9F4F-B004-356B9A173089}" type="parTrans" cxnId="{7B3274AC-CC86-494F-A1A0-5E2352016D67}">
      <dgm:prSet/>
      <dgm:spPr/>
      <dgm:t>
        <a:bodyPr/>
        <a:lstStyle/>
        <a:p>
          <a:endParaRPr lang="en-US"/>
        </a:p>
      </dgm:t>
    </dgm:pt>
    <dgm:pt modelId="{FA4270C1-161A-7242-BA8F-50DD7DE71DAB}" type="sibTrans" cxnId="{7B3274AC-CC86-494F-A1A0-5E2352016D67}">
      <dgm:prSet/>
      <dgm:spPr/>
      <dgm:t>
        <a:bodyPr/>
        <a:lstStyle/>
        <a:p>
          <a:endParaRPr lang="en-US"/>
        </a:p>
      </dgm:t>
    </dgm:pt>
    <dgm:pt modelId="{297646DE-AA68-784E-A5E2-4D2DD5002703}">
      <dgm:prSet phldrT="[Text]"/>
      <dgm:spPr/>
      <dgm:t>
        <a:bodyPr/>
        <a:lstStyle/>
        <a:p>
          <a:r>
            <a:rPr lang="en-US" dirty="0"/>
            <a:t>BERT</a:t>
          </a:r>
        </a:p>
      </dgm:t>
    </dgm:pt>
    <dgm:pt modelId="{2783FD9B-5C27-CB44-BCA4-D017200CCD2F}" type="parTrans" cxnId="{1E405728-9EB0-7547-B6C4-504CBE18E6C4}">
      <dgm:prSet/>
      <dgm:spPr/>
      <dgm:t>
        <a:bodyPr/>
        <a:lstStyle/>
        <a:p>
          <a:endParaRPr lang="en-US"/>
        </a:p>
      </dgm:t>
    </dgm:pt>
    <dgm:pt modelId="{DC1C0FF6-D37D-E440-9282-60C8B32FEB3F}" type="sibTrans" cxnId="{1E405728-9EB0-7547-B6C4-504CBE18E6C4}">
      <dgm:prSet/>
      <dgm:spPr/>
      <dgm:t>
        <a:bodyPr/>
        <a:lstStyle/>
        <a:p>
          <a:endParaRPr lang="en-US"/>
        </a:p>
      </dgm:t>
    </dgm:pt>
    <dgm:pt modelId="{91DEAF99-FB6F-BD45-9673-0A55ADA0F18A}">
      <dgm:prSet phldrT="[Text]"/>
      <dgm:spPr/>
      <dgm:t>
        <a:bodyPr/>
        <a:lstStyle/>
        <a:p>
          <a:r>
            <a:rPr lang="en-US" dirty="0"/>
            <a:t>The transformer architecture it uses has 12 encoder layers, 8 attention heads, 768 hidden units, 512 hidden units, and 110 million parameters in total [18].</a:t>
          </a:r>
        </a:p>
      </dgm:t>
    </dgm:pt>
    <dgm:pt modelId="{40081683-AB58-724E-9EFA-FC9AAE4EA427}" type="parTrans" cxnId="{599AEBD4-EF6C-7343-95E2-55D5977690F6}">
      <dgm:prSet/>
      <dgm:spPr/>
      <dgm:t>
        <a:bodyPr/>
        <a:lstStyle/>
        <a:p>
          <a:endParaRPr lang="en-US"/>
        </a:p>
      </dgm:t>
    </dgm:pt>
    <dgm:pt modelId="{7BB4B926-1585-AE4E-9614-254012837C7D}" type="sibTrans" cxnId="{599AEBD4-EF6C-7343-95E2-55D5977690F6}">
      <dgm:prSet/>
      <dgm:spPr/>
      <dgm:t>
        <a:bodyPr/>
        <a:lstStyle/>
        <a:p>
          <a:endParaRPr lang="en-US"/>
        </a:p>
      </dgm:t>
    </dgm:pt>
    <dgm:pt modelId="{01E399B7-8F77-0F4B-AF49-CF08E5B25FAE}">
      <dgm:prSet phldrT="[Text]"/>
      <dgm:spPr/>
      <dgm:t>
        <a:bodyPr/>
        <a:lstStyle/>
        <a:p>
          <a:r>
            <a:rPr lang="en-US" dirty="0"/>
            <a:t>TFT</a:t>
          </a:r>
        </a:p>
      </dgm:t>
    </dgm:pt>
    <dgm:pt modelId="{2A6FD5D1-DF31-2641-BDD3-D271E9008363}" type="parTrans" cxnId="{FDA47ADF-4701-AF41-882C-21D633988440}">
      <dgm:prSet/>
      <dgm:spPr/>
      <dgm:t>
        <a:bodyPr/>
        <a:lstStyle/>
        <a:p>
          <a:endParaRPr lang="en-US"/>
        </a:p>
      </dgm:t>
    </dgm:pt>
    <dgm:pt modelId="{EACF2C6E-A3EF-864D-81B6-F05B52499284}" type="sibTrans" cxnId="{FDA47ADF-4701-AF41-882C-21D633988440}">
      <dgm:prSet/>
      <dgm:spPr/>
      <dgm:t>
        <a:bodyPr/>
        <a:lstStyle/>
        <a:p>
          <a:endParaRPr lang="en-US"/>
        </a:p>
      </dgm:t>
    </dgm:pt>
    <dgm:pt modelId="{0B435956-3838-A447-91FC-52304F453A0A}">
      <dgm:prSet phldrT="[Text]"/>
      <dgm:spPr/>
      <dgm:t>
        <a:bodyPr/>
        <a:lstStyle/>
        <a:p>
          <a:r>
            <a:rPr lang="en-US" dirty="0"/>
            <a:t>is a deep neural network based on attention for multi-horizon forecasting</a:t>
          </a:r>
        </a:p>
      </dgm:t>
    </dgm:pt>
    <dgm:pt modelId="{E9BF7177-0C03-224E-A9AC-CDD92E4CDEF7}" type="parTrans" cxnId="{A29AB20D-AC94-B64C-9989-E6B5FEB71F69}">
      <dgm:prSet/>
      <dgm:spPr/>
      <dgm:t>
        <a:bodyPr/>
        <a:lstStyle/>
        <a:p>
          <a:endParaRPr lang="en-US"/>
        </a:p>
      </dgm:t>
    </dgm:pt>
    <dgm:pt modelId="{CDE86BDA-BE9B-8547-B6EE-B64AB3518EDA}" type="sibTrans" cxnId="{A29AB20D-AC94-B64C-9989-E6B5FEB71F69}">
      <dgm:prSet/>
      <dgm:spPr/>
      <dgm:t>
        <a:bodyPr/>
        <a:lstStyle/>
        <a:p>
          <a:endParaRPr lang="en-US"/>
        </a:p>
      </dgm:t>
    </dgm:pt>
    <dgm:pt modelId="{55A2417A-540E-8643-8BD0-17CA4D45D652}" type="pres">
      <dgm:prSet presAssocID="{142E9639-D495-0B47-AB67-F2372E3FAAA2}" presName="Name0" presStyleCnt="0">
        <dgm:presLayoutVars>
          <dgm:dir/>
          <dgm:animLvl val="lvl"/>
          <dgm:resizeHandles val="exact"/>
        </dgm:presLayoutVars>
      </dgm:prSet>
      <dgm:spPr/>
    </dgm:pt>
    <dgm:pt modelId="{F6C83017-F8A9-D944-BC75-1B1EF4581AD7}" type="pres">
      <dgm:prSet presAssocID="{0A34BA80-AFF4-474C-B8C3-B5BDA3B25FA5}" presName="composite" presStyleCnt="0"/>
      <dgm:spPr/>
    </dgm:pt>
    <dgm:pt modelId="{CA4C0E18-26B4-A741-9046-22E97725ED8E}" type="pres">
      <dgm:prSet presAssocID="{0A34BA80-AFF4-474C-B8C3-B5BDA3B25FA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73AD9B6-4D65-B740-94B7-EEF83CDABA47}" type="pres">
      <dgm:prSet presAssocID="{0A34BA80-AFF4-474C-B8C3-B5BDA3B25FA5}" presName="desTx" presStyleLbl="alignAccFollowNode1" presStyleIdx="0" presStyleCnt="4">
        <dgm:presLayoutVars>
          <dgm:bulletEnabled val="1"/>
        </dgm:presLayoutVars>
      </dgm:prSet>
      <dgm:spPr/>
    </dgm:pt>
    <dgm:pt modelId="{51190F85-9BB7-9545-A4F4-1151523339BE}" type="pres">
      <dgm:prSet presAssocID="{BEF23790-33BB-EC4F-974C-41F0AE271BAA}" presName="space" presStyleCnt="0"/>
      <dgm:spPr/>
    </dgm:pt>
    <dgm:pt modelId="{5324E8C3-5C49-2E45-8BF6-A2CADACF513B}" type="pres">
      <dgm:prSet presAssocID="{98F4FEC7-ABAB-724F-8EFA-6E87B3440C13}" presName="composite" presStyleCnt="0"/>
      <dgm:spPr/>
    </dgm:pt>
    <dgm:pt modelId="{01810C3B-C429-0042-8500-084B84D21575}" type="pres">
      <dgm:prSet presAssocID="{98F4FEC7-ABAB-724F-8EFA-6E87B3440C1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D0DBFA5-4FA8-FB4B-AE9E-FEC52D0346AF}" type="pres">
      <dgm:prSet presAssocID="{98F4FEC7-ABAB-724F-8EFA-6E87B3440C13}" presName="desTx" presStyleLbl="alignAccFollowNode1" presStyleIdx="1" presStyleCnt="4">
        <dgm:presLayoutVars>
          <dgm:bulletEnabled val="1"/>
        </dgm:presLayoutVars>
      </dgm:prSet>
      <dgm:spPr/>
    </dgm:pt>
    <dgm:pt modelId="{823A3412-09B5-BE4B-AB2E-04054E751FB6}" type="pres">
      <dgm:prSet presAssocID="{3F966CFF-CEE3-2A4C-81C4-A7E9F150C370}" presName="space" presStyleCnt="0"/>
      <dgm:spPr/>
    </dgm:pt>
    <dgm:pt modelId="{84EC1DE5-4830-474E-BC88-72FE1928807D}" type="pres">
      <dgm:prSet presAssocID="{297646DE-AA68-784E-A5E2-4D2DD5002703}" presName="composite" presStyleCnt="0"/>
      <dgm:spPr/>
    </dgm:pt>
    <dgm:pt modelId="{99F307CE-11ED-3B48-96F9-B7A9866A3AD9}" type="pres">
      <dgm:prSet presAssocID="{297646DE-AA68-784E-A5E2-4D2DD500270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D8B8FFB-20FB-374A-8AA1-2F0D478DFF5A}" type="pres">
      <dgm:prSet presAssocID="{297646DE-AA68-784E-A5E2-4D2DD5002703}" presName="desTx" presStyleLbl="alignAccFollowNode1" presStyleIdx="2" presStyleCnt="4">
        <dgm:presLayoutVars>
          <dgm:bulletEnabled val="1"/>
        </dgm:presLayoutVars>
      </dgm:prSet>
      <dgm:spPr/>
    </dgm:pt>
    <dgm:pt modelId="{33978D27-1768-0C48-8DED-DF4AB1E45396}" type="pres">
      <dgm:prSet presAssocID="{DC1C0FF6-D37D-E440-9282-60C8B32FEB3F}" presName="space" presStyleCnt="0"/>
      <dgm:spPr/>
    </dgm:pt>
    <dgm:pt modelId="{0F78A811-5899-6D4B-A4F9-4BB98B286FC5}" type="pres">
      <dgm:prSet presAssocID="{01E399B7-8F77-0F4B-AF49-CF08E5B25FAE}" presName="composite" presStyleCnt="0"/>
      <dgm:spPr/>
    </dgm:pt>
    <dgm:pt modelId="{8C254011-38B8-DF47-9D15-FA74D5204D4D}" type="pres">
      <dgm:prSet presAssocID="{01E399B7-8F77-0F4B-AF49-CF08E5B25F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F78ED10-5BD8-2C4D-AF9E-56FC42BA8846}" type="pres">
      <dgm:prSet presAssocID="{01E399B7-8F77-0F4B-AF49-CF08E5B25F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29AB20D-AC94-B64C-9989-E6B5FEB71F69}" srcId="{01E399B7-8F77-0F4B-AF49-CF08E5B25FAE}" destId="{0B435956-3838-A447-91FC-52304F453A0A}" srcOrd="0" destOrd="0" parTransId="{E9BF7177-0C03-224E-A9AC-CDD92E4CDEF7}" sibTransId="{CDE86BDA-BE9B-8547-B6EE-B64AB3518EDA}"/>
    <dgm:cxn modelId="{ABE2C316-ABFC-5141-9064-E3C592B25BFB}" type="presOf" srcId="{36029EAA-E00B-9F49-B521-F6B9C558B015}" destId="{473AD9B6-4D65-B740-94B7-EEF83CDABA47}" srcOrd="0" destOrd="1" presId="urn:microsoft.com/office/officeart/2005/8/layout/hList1"/>
    <dgm:cxn modelId="{A473F120-8389-D342-86B7-DE6FA466279C}" type="presOf" srcId="{0A34BA80-AFF4-474C-B8C3-B5BDA3B25FA5}" destId="{CA4C0E18-26B4-A741-9046-22E97725ED8E}" srcOrd="0" destOrd="0" presId="urn:microsoft.com/office/officeart/2005/8/layout/hList1"/>
    <dgm:cxn modelId="{EF25F920-5390-1746-9419-A9A77973D52E}" srcId="{142E9639-D495-0B47-AB67-F2372E3FAAA2}" destId="{98F4FEC7-ABAB-724F-8EFA-6E87B3440C13}" srcOrd="1" destOrd="0" parTransId="{E7A93405-C969-BB48-95F7-DCC9939A009C}" sibTransId="{3F966CFF-CEE3-2A4C-81C4-A7E9F150C370}"/>
    <dgm:cxn modelId="{A5026622-269A-874B-9F19-1ABB2E9FC5C2}" srcId="{0A34BA80-AFF4-474C-B8C3-B5BDA3B25FA5}" destId="{36029EAA-E00B-9F49-B521-F6B9C558B015}" srcOrd="1" destOrd="0" parTransId="{FB1FAFED-954D-0649-B880-F82F8920C765}" sibTransId="{2EADB79C-E205-9344-B2AB-E9E2BC333AE4}"/>
    <dgm:cxn modelId="{1E405728-9EB0-7547-B6C4-504CBE18E6C4}" srcId="{142E9639-D495-0B47-AB67-F2372E3FAAA2}" destId="{297646DE-AA68-784E-A5E2-4D2DD5002703}" srcOrd="2" destOrd="0" parTransId="{2783FD9B-5C27-CB44-BCA4-D017200CCD2F}" sibTransId="{DC1C0FF6-D37D-E440-9282-60C8B32FEB3F}"/>
    <dgm:cxn modelId="{3209874E-3B08-EC4B-8690-9754192C8D5D}" srcId="{142E9639-D495-0B47-AB67-F2372E3FAAA2}" destId="{0A34BA80-AFF4-474C-B8C3-B5BDA3B25FA5}" srcOrd="0" destOrd="0" parTransId="{14ED690A-A637-6A44-997E-69ECB40F22AB}" sibTransId="{BEF23790-33BB-EC4F-974C-41F0AE271BAA}"/>
    <dgm:cxn modelId="{5ED3DA95-B3B0-7548-829A-ED7B68E18429}" type="presOf" srcId="{91DEAF99-FB6F-BD45-9673-0A55ADA0F18A}" destId="{CD8B8FFB-20FB-374A-8AA1-2F0D478DFF5A}" srcOrd="0" destOrd="0" presId="urn:microsoft.com/office/officeart/2005/8/layout/hList1"/>
    <dgm:cxn modelId="{EDBB3B97-CE59-494A-B08D-0BDD79D803EC}" srcId="{98F4FEC7-ABAB-724F-8EFA-6E87B3440C13}" destId="{E6604A82-BD30-BA45-89D6-77D4FD1B65BD}" srcOrd="0" destOrd="0" parTransId="{CFD669E6-0304-1542-A17F-4F0D27FA8A96}" sibTransId="{EB1A3F93-E89C-5B4E-894B-33B756A65294}"/>
    <dgm:cxn modelId="{6C36DE9E-1948-0F47-990B-14BA9441B81E}" type="presOf" srcId="{E6604A82-BD30-BA45-89D6-77D4FD1B65BD}" destId="{ED0DBFA5-4FA8-FB4B-AE9E-FEC52D0346AF}" srcOrd="0" destOrd="0" presId="urn:microsoft.com/office/officeart/2005/8/layout/hList1"/>
    <dgm:cxn modelId="{CA9DFAA9-E86B-1E43-85F8-64B7FA37D85C}" type="presOf" srcId="{297646DE-AA68-784E-A5E2-4D2DD5002703}" destId="{99F307CE-11ED-3B48-96F9-B7A9866A3AD9}" srcOrd="0" destOrd="0" presId="urn:microsoft.com/office/officeart/2005/8/layout/hList1"/>
    <dgm:cxn modelId="{7B3274AC-CC86-494F-A1A0-5E2352016D67}" srcId="{98F4FEC7-ABAB-724F-8EFA-6E87B3440C13}" destId="{47039220-3EEF-3A44-83BB-636B7A3C2B76}" srcOrd="1" destOrd="0" parTransId="{1715F68E-F32F-9F4F-B004-356B9A173089}" sibTransId="{FA4270C1-161A-7242-BA8F-50DD7DE71DAB}"/>
    <dgm:cxn modelId="{99B970B6-D1C5-F348-8874-2BD0369D5E19}" type="presOf" srcId="{98F4FEC7-ABAB-724F-8EFA-6E87B3440C13}" destId="{01810C3B-C429-0042-8500-084B84D21575}" srcOrd="0" destOrd="0" presId="urn:microsoft.com/office/officeart/2005/8/layout/hList1"/>
    <dgm:cxn modelId="{467064BC-C34A-0B4E-842C-4128D1796B16}" type="presOf" srcId="{142E9639-D495-0B47-AB67-F2372E3FAAA2}" destId="{55A2417A-540E-8643-8BD0-17CA4D45D652}" srcOrd="0" destOrd="0" presId="urn:microsoft.com/office/officeart/2005/8/layout/hList1"/>
    <dgm:cxn modelId="{D7B0BBBC-B01F-A44F-92D1-79DF4BFD5B35}" type="presOf" srcId="{28429228-0899-FF47-9741-68E499C466C0}" destId="{473AD9B6-4D65-B740-94B7-EEF83CDABA47}" srcOrd="0" destOrd="0" presId="urn:microsoft.com/office/officeart/2005/8/layout/hList1"/>
    <dgm:cxn modelId="{00E431C7-AF26-7E42-B8C7-A8AF8A24CD02}" type="presOf" srcId="{01E399B7-8F77-0F4B-AF49-CF08E5B25FAE}" destId="{8C254011-38B8-DF47-9D15-FA74D5204D4D}" srcOrd="0" destOrd="0" presId="urn:microsoft.com/office/officeart/2005/8/layout/hList1"/>
    <dgm:cxn modelId="{599AEBD4-EF6C-7343-95E2-55D5977690F6}" srcId="{297646DE-AA68-784E-A5E2-4D2DD5002703}" destId="{91DEAF99-FB6F-BD45-9673-0A55ADA0F18A}" srcOrd="0" destOrd="0" parTransId="{40081683-AB58-724E-9EFA-FC9AAE4EA427}" sibTransId="{7BB4B926-1585-AE4E-9614-254012837C7D}"/>
    <dgm:cxn modelId="{FDA47ADF-4701-AF41-882C-21D633988440}" srcId="{142E9639-D495-0B47-AB67-F2372E3FAAA2}" destId="{01E399B7-8F77-0F4B-AF49-CF08E5B25FAE}" srcOrd="3" destOrd="0" parTransId="{2A6FD5D1-DF31-2641-BDD3-D271E9008363}" sibTransId="{EACF2C6E-A3EF-864D-81B6-F05B52499284}"/>
    <dgm:cxn modelId="{04D9B2F9-C429-7949-BA03-D1AFB1D6BA2B}" type="presOf" srcId="{0B435956-3838-A447-91FC-52304F453A0A}" destId="{4F78ED10-5BD8-2C4D-AF9E-56FC42BA8846}" srcOrd="0" destOrd="0" presId="urn:microsoft.com/office/officeart/2005/8/layout/hList1"/>
    <dgm:cxn modelId="{9AD02FFB-9513-9742-8B1E-021906F26814}" srcId="{0A34BA80-AFF4-474C-B8C3-B5BDA3B25FA5}" destId="{28429228-0899-FF47-9741-68E499C466C0}" srcOrd="0" destOrd="0" parTransId="{3021434C-E2C4-FA4C-8387-BC2BBD3D3B3D}" sibTransId="{63BACFED-18DD-A54B-B516-1BE9F586AB0A}"/>
    <dgm:cxn modelId="{125F5AFB-8A67-1C45-AEB0-705F695912A7}" type="presOf" srcId="{47039220-3EEF-3A44-83BB-636B7A3C2B76}" destId="{ED0DBFA5-4FA8-FB4B-AE9E-FEC52D0346AF}" srcOrd="0" destOrd="1" presId="urn:microsoft.com/office/officeart/2005/8/layout/hList1"/>
    <dgm:cxn modelId="{4E37C469-C40D-9248-82D3-D0DDE6286CE7}" type="presParOf" srcId="{55A2417A-540E-8643-8BD0-17CA4D45D652}" destId="{F6C83017-F8A9-D944-BC75-1B1EF4581AD7}" srcOrd="0" destOrd="0" presId="urn:microsoft.com/office/officeart/2005/8/layout/hList1"/>
    <dgm:cxn modelId="{5D6FC152-94B5-F64A-A927-3D42C744DFDE}" type="presParOf" srcId="{F6C83017-F8A9-D944-BC75-1B1EF4581AD7}" destId="{CA4C0E18-26B4-A741-9046-22E97725ED8E}" srcOrd="0" destOrd="0" presId="urn:microsoft.com/office/officeart/2005/8/layout/hList1"/>
    <dgm:cxn modelId="{48B69EFE-1AB1-4B45-91FD-AC6EDD2F8F64}" type="presParOf" srcId="{F6C83017-F8A9-D944-BC75-1B1EF4581AD7}" destId="{473AD9B6-4D65-B740-94B7-EEF83CDABA47}" srcOrd="1" destOrd="0" presId="urn:microsoft.com/office/officeart/2005/8/layout/hList1"/>
    <dgm:cxn modelId="{5AA33C13-95FD-8F4A-B329-0F1F4826F4AC}" type="presParOf" srcId="{55A2417A-540E-8643-8BD0-17CA4D45D652}" destId="{51190F85-9BB7-9545-A4F4-1151523339BE}" srcOrd="1" destOrd="0" presId="urn:microsoft.com/office/officeart/2005/8/layout/hList1"/>
    <dgm:cxn modelId="{7B9B13C2-3187-EB47-8A45-96F8AC3E892F}" type="presParOf" srcId="{55A2417A-540E-8643-8BD0-17CA4D45D652}" destId="{5324E8C3-5C49-2E45-8BF6-A2CADACF513B}" srcOrd="2" destOrd="0" presId="urn:microsoft.com/office/officeart/2005/8/layout/hList1"/>
    <dgm:cxn modelId="{C3430A7A-EF3A-F744-A716-B00C30A90428}" type="presParOf" srcId="{5324E8C3-5C49-2E45-8BF6-A2CADACF513B}" destId="{01810C3B-C429-0042-8500-084B84D21575}" srcOrd="0" destOrd="0" presId="urn:microsoft.com/office/officeart/2005/8/layout/hList1"/>
    <dgm:cxn modelId="{CFF80164-57AD-834B-9B95-40C7FABC7B73}" type="presParOf" srcId="{5324E8C3-5C49-2E45-8BF6-A2CADACF513B}" destId="{ED0DBFA5-4FA8-FB4B-AE9E-FEC52D0346AF}" srcOrd="1" destOrd="0" presId="urn:microsoft.com/office/officeart/2005/8/layout/hList1"/>
    <dgm:cxn modelId="{B06AE50F-97C2-004C-9623-72A3690E9D7C}" type="presParOf" srcId="{55A2417A-540E-8643-8BD0-17CA4D45D652}" destId="{823A3412-09B5-BE4B-AB2E-04054E751FB6}" srcOrd="3" destOrd="0" presId="urn:microsoft.com/office/officeart/2005/8/layout/hList1"/>
    <dgm:cxn modelId="{D5EB7287-7E97-5446-886D-9F40710024A3}" type="presParOf" srcId="{55A2417A-540E-8643-8BD0-17CA4D45D652}" destId="{84EC1DE5-4830-474E-BC88-72FE1928807D}" srcOrd="4" destOrd="0" presId="urn:microsoft.com/office/officeart/2005/8/layout/hList1"/>
    <dgm:cxn modelId="{E6731363-2946-7943-B819-0D0F6D5F63E1}" type="presParOf" srcId="{84EC1DE5-4830-474E-BC88-72FE1928807D}" destId="{99F307CE-11ED-3B48-96F9-B7A9866A3AD9}" srcOrd="0" destOrd="0" presId="urn:microsoft.com/office/officeart/2005/8/layout/hList1"/>
    <dgm:cxn modelId="{47CBD084-0797-514C-A335-7737B8CF5130}" type="presParOf" srcId="{84EC1DE5-4830-474E-BC88-72FE1928807D}" destId="{CD8B8FFB-20FB-374A-8AA1-2F0D478DFF5A}" srcOrd="1" destOrd="0" presId="urn:microsoft.com/office/officeart/2005/8/layout/hList1"/>
    <dgm:cxn modelId="{BE5BE133-8090-074D-8C35-E2517DBB7CAC}" type="presParOf" srcId="{55A2417A-540E-8643-8BD0-17CA4D45D652}" destId="{33978D27-1768-0C48-8DED-DF4AB1E45396}" srcOrd="5" destOrd="0" presId="urn:microsoft.com/office/officeart/2005/8/layout/hList1"/>
    <dgm:cxn modelId="{23BCC2A6-E910-0349-9D7F-614E23F39192}" type="presParOf" srcId="{55A2417A-540E-8643-8BD0-17CA4D45D652}" destId="{0F78A811-5899-6D4B-A4F9-4BB98B286FC5}" srcOrd="6" destOrd="0" presId="urn:microsoft.com/office/officeart/2005/8/layout/hList1"/>
    <dgm:cxn modelId="{885F7ADD-FEC0-754E-8438-89FD0F4C9AD5}" type="presParOf" srcId="{0F78A811-5899-6D4B-A4F9-4BB98B286FC5}" destId="{8C254011-38B8-DF47-9D15-FA74D5204D4D}" srcOrd="0" destOrd="0" presId="urn:microsoft.com/office/officeart/2005/8/layout/hList1"/>
    <dgm:cxn modelId="{615A9986-02B8-FC4E-B888-EB4444912E67}" type="presParOf" srcId="{0F78A811-5899-6D4B-A4F9-4BB98B286FC5}" destId="{4F78ED10-5BD8-2C4D-AF9E-56FC42BA88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39A81-2D8A-41E5-947C-F0DE85B3F8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04AC6-79FE-44C0-BF1D-2E687063C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Contributions:</a:t>
          </a:r>
        </a:p>
        <a:p>
          <a:pPr>
            <a:lnSpc>
              <a:spcPct val="100000"/>
            </a:lnSpc>
          </a:pPr>
          <a:r>
            <a:rPr lang="en-US" dirty="0"/>
            <a:t>- developed sophisticated deep learning models to evaluate the </a:t>
          </a:r>
          <a:r>
            <a:rPr lang="en-US" dirty="0" err="1"/>
            <a:t>SmartWatch</a:t>
          </a:r>
          <a:r>
            <a:rPr lang="en-US" dirty="0"/>
            <a:t> dataset, improving classification performance of fall detection.</a:t>
          </a:r>
        </a:p>
        <a:p>
          <a:pPr>
            <a:lnSpc>
              <a:spcPct val="100000"/>
            </a:lnSpc>
          </a:pPr>
          <a:r>
            <a:rPr lang="en-US" dirty="0"/>
            <a:t>- conducted a methodical comparison of LSTM, GRU, BERT, TFT to assess each deep learning method's efficiency. </a:t>
          </a:r>
        </a:p>
        <a:p>
          <a:pPr>
            <a:lnSpc>
              <a:spcPct val="100000"/>
            </a:lnSpc>
          </a:pPr>
          <a:r>
            <a:rPr lang="en-US" dirty="0"/>
            <a:t>As a result, we discover that that BERT is less effective for time series data compared to other deep learning models. Meanwhile, Temporal Fusion Transformer (TFT) achieved the best performance.</a:t>
          </a:r>
        </a:p>
      </dgm:t>
    </dgm:pt>
    <dgm:pt modelId="{4E4291AC-018B-4C03-A6F8-F122A1E82508}" type="parTrans" cxnId="{C7E341B3-775C-4B1C-8252-C63883A70F98}">
      <dgm:prSet/>
      <dgm:spPr/>
      <dgm:t>
        <a:bodyPr/>
        <a:lstStyle/>
        <a:p>
          <a:endParaRPr lang="en-US"/>
        </a:p>
      </dgm:t>
    </dgm:pt>
    <dgm:pt modelId="{3A7F9912-9A76-401E-A8FC-D558D50D2DD8}" type="sibTrans" cxnId="{C7E341B3-775C-4B1C-8252-C63883A70F98}">
      <dgm:prSet/>
      <dgm:spPr/>
      <dgm:t>
        <a:bodyPr/>
        <a:lstStyle/>
        <a:p>
          <a:endParaRPr lang="en-US"/>
        </a:p>
      </dgm:t>
    </dgm:pt>
    <dgm:pt modelId="{7CAE1F1E-3C3F-4F90-839F-4D547095B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the future, we would like to apply training set resampling techniques to address the imbalanced classes issue. Instead of depending just on one random </a:t>
          </a:r>
          <a:r>
            <a:rPr lang="en-US" dirty="0" err="1"/>
            <a:t>downsampling</a:t>
          </a:r>
          <a:r>
            <a:rPr lang="en-US" dirty="0"/>
            <a:t> technique, we will run multiple </a:t>
          </a:r>
          <a:r>
            <a:rPr lang="en-US" dirty="0" err="1"/>
            <a:t>downsampling</a:t>
          </a:r>
          <a:r>
            <a:rPr lang="en-US" dirty="0"/>
            <a:t> iterations, then </a:t>
          </a:r>
          <a:r>
            <a:rPr lang="en-US" dirty="0" err="1"/>
            <a:t>calcualte</a:t>
          </a:r>
          <a:r>
            <a:rPr lang="en-US" dirty="0"/>
            <a:t> the average result. This method aims to mitigate bias when selecting dataset for training, leading to increase the reliability of model.</a:t>
          </a:r>
        </a:p>
      </dgm:t>
    </dgm:pt>
    <dgm:pt modelId="{E405DD95-7D71-4F8C-8D3B-4E1ECDC97C52}" type="parTrans" cxnId="{E4E78646-CA5F-4E6B-87BE-6A0D64ACA5BB}">
      <dgm:prSet/>
      <dgm:spPr/>
      <dgm:t>
        <a:bodyPr/>
        <a:lstStyle/>
        <a:p>
          <a:endParaRPr lang="en-US"/>
        </a:p>
      </dgm:t>
    </dgm:pt>
    <dgm:pt modelId="{362EB856-8891-4A3F-B450-F660D2CAA119}" type="sibTrans" cxnId="{E4E78646-CA5F-4E6B-87BE-6A0D64ACA5BB}">
      <dgm:prSet/>
      <dgm:spPr/>
      <dgm:t>
        <a:bodyPr/>
        <a:lstStyle/>
        <a:p>
          <a:endParaRPr lang="en-US"/>
        </a:p>
      </dgm:t>
    </dgm:pt>
    <dgm:pt modelId="{E2FDF8B4-685E-4628-84FA-3ADDBD29E190}" type="pres">
      <dgm:prSet presAssocID="{52539A81-2D8A-41E5-947C-F0DE85B3F8F3}" presName="root" presStyleCnt="0">
        <dgm:presLayoutVars>
          <dgm:dir/>
          <dgm:resizeHandles val="exact"/>
        </dgm:presLayoutVars>
      </dgm:prSet>
      <dgm:spPr/>
    </dgm:pt>
    <dgm:pt modelId="{00778B66-DE4F-48F4-930D-640A2A489FAC}" type="pres">
      <dgm:prSet presAssocID="{47604AC6-79FE-44C0-BF1D-2E687063CA5E}" presName="compNode" presStyleCnt="0"/>
      <dgm:spPr/>
    </dgm:pt>
    <dgm:pt modelId="{74038F1E-CDAF-4F6B-8D96-74793198E8A6}" type="pres">
      <dgm:prSet presAssocID="{47604AC6-79FE-44C0-BF1D-2E687063CA5E}" presName="bgRect" presStyleLbl="bgShp" presStyleIdx="0" presStyleCnt="2" custScaleY="128450"/>
      <dgm:spPr/>
    </dgm:pt>
    <dgm:pt modelId="{93D8BF37-FE31-46C7-BCAB-D40142E4099C}" type="pres">
      <dgm:prSet presAssocID="{47604AC6-79FE-44C0-BF1D-2E687063CA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300B80D-01F8-4269-9E23-1C3B96B9276E}" type="pres">
      <dgm:prSet presAssocID="{47604AC6-79FE-44C0-BF1D-2E687063CA5E}" presName="spaceRect" presStyleCnt="0"/>
      <dgm:spPr/>
    </dgm:pt>
    <dgm:pt modelId="{7A64F843-D055-4CC6-AF03-CAA0988D58FE}" type="pres">
      <dgm:prSet presAssocID="{47604AC6-79FE-44C0-BF1D-2E687063CA5E}" presName="parTx" presStyleLbl="revTx" presStyleIdx="0" presStyleCnt="2" custScaleX="100000" custLinFactNeighborX="-1481" custLinFactNeighborY="-15849">
        <dgm:presLayoutVars>
          <dgm:chMax val="0"/>
          <dgm:chPref val="0"/>
        </dgm:presLayoutVars>
      </dgm:prSet>
      <dgm:spPr/>
    </dgm:pt>
    <dgm:pt modelId="{321AB666-3B94-416C-9C1E-41FE2D33E5F1}" type="pres">
      <dgm:prSet presAssocID="{3A7F9912-9A76-401E-A8FC-D558D50D2DD8}" presName="sibTrans" presStyleCnt="0"/>
      <dgm:spPr/>
    </dgm:pt>
    <dgm:pt modelId="{570D6C81-BCDA-4081-9CC7-99CC15BA7725}" type="pres">
      <dgm:prSet presAssocID="{7CAE1F1E-3C3F-4F90-839F-4D547095B68C}" presName="compNode" presStyleCnt="0"/>
      <dgm:spPr/>
    </dgm:pt>
    <dgm:pt modelId="{CD0446B6-6218-421A-86C4-E4595BC79CAA}" type="pres">
      <dgm:prSet presAssocID="{7CAE1F1E-3C3F-4F90-839F-4D547095B68C}" presName="bgRect" presStyleLbl="bgShp" presStyleIdx="1" presStyleCnt="2" custScaleX="99170" custScaleY="118807"/>
      <dgm:spPr/>
    </dgm:pt>
    <dgm:pt modelId="{F40578DF-6B41-49D6-AF09-CA4D79D946E2}" type="pres">
      <dgm:prSet presAssocID="{7CAE1F1E-3C3F-4F90-839F-4D547095B6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1CBCBD0-7BA6-4DBF-86BC-63D6BD6056D4}" type="pres">
      <dgm:prSet presAssocID="{7CAE1F1E-3C3F-4F90-839F-4D547095B68C}" presName="spaceRect" presStyleCnt="0"/>
      <dgm:spPr/>
    </dgm:pt>
    <dgm:pt modelId="{108CB645-434A-4C75-820D-B583AC758B9F}" type="pres">
      <dgm:prSet presAssocID="{7CAE1F1E-3C3F-4F90-839F-4D547095B68C}" presName="parTx" presStyleLbl="revTx" presStyleIdx="1" presStyleCnt="2" custLinFactNeighborX="-847" custLinFactNeighborY="-7564">
        <dgm:presLayoutVars>
          <dgm:chMax val="0"/>
          <dgm:chPref val="0"/>
        </dgm:presLayoutVars>
      </dgm:prSet>
      <dgm:spPr/>
    </dgm:pt>
  </dgm:ptLst>
  <dgm:cxnLst>
    <dgm:cxn modelId="{7A61A10E-A3B3-4DC4-8A2A-E8E10BD643E1}" type="presOf" srcId="{7CAE1F1E-3C3F-4F90-839F-4D547095B68C}" destId="{108CB645-434A-4C75-820D-B583AC758B9F}" srcOrd="0" destOrd="0" presId="urn:microsoft.com/office/officeart/2018/2/layout/IconVerticalSolidList"/>
    <dgm:cxn modelId="{BEFFBF30-A959-4A81-9DBC-D03A55DD88F8}" type="presOf" srcId="{52539A81-2D8A-41E5-947C-F0DE85B3F8F3}" destId="{E2FDF8B4-685E-4628-84FA-3ADDBD29E190}" srcOrd="0" destOrd="0" presId="urn:microsoft.com/office/officeart/2018/2/layout/IconVerticalSolidList"/>
    <dgm:cxn modelId="{E4E78646-CA5F-4E6B-87BE-6A0D64ACA5BB}" srcId="{52539A81-2D8A-41E5-947C-F0DE85B3F8F3}" destId="{7CAE1F1E-3C3F-4F90-839F-4D547095B68C}" srcOrd="1" destOrd="0" parTransId="{E405DD95-7D71-4F8C-8D3B-4E1ECDC97C52}" sibTransId="{362EB856-8891-4A3F-B450-F660D2CAA119}"/>
    <dgm:cxn modelId="{E2106850-E211-4CD0-8B84-4F00E00B8115}" type="presOf" srcId="{47604AC6-79FE-44C0-BF1D-2E687063CA5E}" destId="{7A64F843-D055-4CC6-AF03-CAA0988D58FE}" srcOrd="0" destOrd="0" presId="urn:microsoft.com/office/officeart/2018/2/layout/IconVerticalSolidList"/>
    <dgm:cxn modelId="{C7E341B3-775C-4B1C-8252-C63883A70F98}" srcId="{52539A81-2D8A-41E5-947C-F0DE85B3F8F3}" destId="{47604AC6-79FE-44C0-BF1D-2E687063CA5E}" srcOrd="0" destOrd="0" parTransId="{4E4291AC-018B-4C03-A6F8-F122A1E82508}" sibTransId="{3A7F9912-9A76-401E-A8FC-D558D50D2DD8}"/>
    <dgm:cxn modelId="{48DD0CEB-0EF1-4AF1-9B6A-1134BE34054B}" type="presParOf" srcId="{E2FDF8B4-685E-4628-84FA-3ADDBD29E190}" destId="{00778B66-DE4F-48F4-930D-640A2A489FAC}" srcOrd="0" destOrd="0" presId="urn:microsoft.com/office/officeart/2018/2/layout/IconVerticalSolidList"/>
    <dgm:cxn modelId="{ECBCE7D1-2745-4698-8B22-0930D3B2AA9D}" type="presParOf" srcId="{00778B66-DE4F-48F4-930D-640A2A489FAC}" destId="{74038F1E-CDAF-4F6B-8D96-74793198E8A6}" srcOrd="0" destOrd="0" presId="urn:microsoft.com/office/officeart/2018/2/layout/IconVerticalSolidList"/>
    <dgm:cxn modelId="{A6CEB30D-03FB-4844-B2C4-96A70E6911BB}" type="presParOf" srcId="{00778B66-DE4F-48F4-930D-640A2A489FAC}" destId="{93D8BF37-FE31-46C7-BCAB-D40142E4099C}" srcOrd="1" destOrd="0" presId="urn:microsoft.com/office/officeart/2018/2/layout/IconVerticalSolidList"/>
    <dgm:cxn modelId="{38252871-C163-4F4A-BFA6-C96972C1AD58}" type="presParOf" srcId="{00778B66-DE4F-48F4-930D-640A2A489FAC}" destId="{7300B80D-01F8-4269-9E23-1C3B96B9276E}" srcOrd="2" destOrd="0" presId="urn:microsoft.com/office/officeart/2018/2/layout/IconVerticalSolidList"/>
    <dgm:cxn modelId="{90F1A17B-5522-441C-930A-491351FA635D}" type="presParOf" srcId="{00778B66-DE4F-48F4-930D-640A2A489FAC}" destId="{7A64F843-D055-4CC6-AF03-CAA0988D58FE}" srcOrd="3" destOrd="0" presId="urn:microsoft.com/office/officeart/2018/2/layout/IconVerticalSolidList"/>
    <dgm:cxn modelId="{738BF8DB-83A1-4559-A9FE-0F56E6188760}" type="presParOf" srcId="{E2FDF8B4-685E-4628-84FA-3ADDBD29E190}" destId="{321AB666-3B94-416C-9C1E-41FE2D33E5F1}" srcOrd="1" destOrd="0" presId="urn:microsoft.com/office/officeart/2018/2/layout/IconVerticalSolidList"/>
    <dgm:cxn modelId="{A476818F-6C13-4E19-AB72-F4364422FC0C}" type="presParOf" srcId="{E2FDF8B4-685E-4628-84FA-3ADDBD29E190}" destId="{570D6C81-BCDA-4081-9CC7-99CC15BA7725}" srcOrd="2" destOrd="0" presId="urn:microsoft.com/office/officeart/2018/2/layout/IconVerticalSolidList"/>
    <dgm:cxn modelId="{29124A35-7A3F-40B9-BECD-CE68C9D7C116}" type="presParOf" srcId="{570D6C81-BCDA-4081-9CC7-99CC15BA7725}" destId="{CD0446B6-6218-421A-86C4-E4595BC79CAA}" srcOrd="0" destOrd="0" presId="urn:microsoft.com/office/officeart/2018/2/layout/IconVerticalSolidList"/>
    <dgm:cxn modelId="{C6301D59-F642-489D-9E16-9F0493EBB854}" type="presParOf" srcId="{570D6C81-BCDA-4081-9CC7-99CC15BA7725}" destId="{F40578DF-6B41-49D6-AF09-CA4D79D946E2}" srcOrd="1" destOrd="0" presId="urn:microsoft.com/office/officeart/2018/2/layout/IconVerticalSolidList"/>
    <dgm:cxn modelId="{63D07457-E545-4D7D-BAFE-B718BA5CFD29}" type="presParOf" srcId="{570D6C81-BCDA-4081-9CC7-99CC15BA7725}" destId="{71CBCBD0-7BA6-4DBF-86BC-63D6BD6056D4}" srcOrd="2" destOrd="0" presId="urn:microsoft.com/office/officeart/2018/2/layout/IconVerticalSolidList"/>
    <dgm:cxn modelId="{378968C1-CB3E-4A07-8481-41191BC21624}" type="presParOf" srcId="{570D6C81-BCDA-4081-9CC7-99CC15BA7725}" destId="{108CB645-434A-4C75-820D-B583AC758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554E-A763-4648-BBD3-6FF8162E9979}">
      <dsp:nvSpPr>
        <dsp:cNvPr id="0" name=""/>
        <dsp:cNvSpPr/>
      </dsp:nvSpPr>
      <dsp:spPr>
        <a:xfrm>
          <a:off x="1150375" y="1684286"/>
          <a:ext cx="3584116" cy="1483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solidFill>
                <a:srgbClr val="FFC000"/>
              </a:solidFill>
            </a:rPr>
            <a:t>this study proposes a fall detection framework based on wearable-sensor fall detection dataset using deep learning models. </a:t>
          </a:r>
          <a:endParaRPr lang="en-US" sz="1400" kern="1200" dirty="0">
            <a:solidFill>
              <a:srgbClr val="FFC000"/>
            </a:solidFill>
          </a:endParaRPr>
        </a:p>
      </dsp:txBody>
      <dsp:txXfrm>
        <a:off x="1675257" y="1901471"/>
        <a:ext cx="2534352" cy="1048661"/>
      </dsp:txXfrm>
    </dsp:sp>
    <dsp:sp modelId="{0CE5A4EC-76A8-B94F-9973-BA941D95ADDC}">
      <dsp:nvSpPr>
        <dsp:cNvPr id="0" name=""/>
        <dsp:cNvSpPr/>
      </dsp:nvSpPr>
      <dsp:spPr>
        <a:xfrm rot="12900000">
          <a:off x="762756" y="1098640"/>
          <a:ext cx="1324596" cy="5293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4C23-3091-9F4A-B852-51BCE00B3D6D}">
      <dsp:nvSpPr>
        <dsp:cNvPr id="0" name=""/>
        <dsp:cNvSpPr/>
      </dsp:nvSpPr>
      <dsp:spPr>
        <a:xfrm>
          <a:off x="261" y="277626"/>
          <a:ext cx="1764540" cy="141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accelerometers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common in smart devices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falls cause a noticeable change in accel</a:t>
          </a:r>
          <a:endParaRPr lang="en-US" sz="1200" kern="1200" dirty="0"/>
        </a:p>
      </dsp:txBody>
      <dsp:txXfrm>
        <a:off x="41606" y="318971"/>
        <a:ext cx="1681850" cy="1328942"/>
      </dsp:txXfrm>
    </dsp:sp>
    <dsp:sp modelId="{B7CEE411-86CE-EF43-87EC-7DB0EB8A69F2}">
      <dsp:nvSpPr>
        <dsp:cNvPr id="0" name=""/>
        <dsp:cNvSpPr/>
      </dsp:nvSpPr>
      <dsp:spPr>
        <a:xfrm rot="19500000">
          <a:off x="3797514" y="1098640"/>
          <a:ext cx="1324596" cy="52936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BC598-ABAB-8840-AF4F-7FE9E660B985}">
      <dsp:nvSpPr>
        <dsp:cNvPr id="0" name=""/>
        <dsp:cNvSpPr/>
      </dsp:nvSpPr>
      <dsp:spPr>
        <a:xfrm>
          <a:off x="4120065" y="277626"/>
          <a:ext cx="1764540" cy="141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deep learning techniques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provide a wide range of hyperparameter tuning options </a:t>
          </a:r>
          <a:endParaRPr lang="en-US" sz="1200" kern="1200" dirty="0"/>
        </a:p>
      </dsp:txBody>
      <dsp:txXfrm>
        <a:off x="4161410" y="318971"/>
        <a:ext cx="1681850" cy="1328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FC04-CF6C-E641-BB56-DDFEEB9C7E1B}">
      <dsp:nvSpPr>
        <dsp:cNvPr id="0" name=""/>
        <dsp:cNvSpPr/>
      </dsp:nvSpPr>
      <dsp:spPr>
        <a:xfrm>
          <a:off x="1764723" y="1654539"/>
          <a:ext cx="1096223" cy="1096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Three types of fall detection studies</a:t>
          </a:r>
          <a:endParaRPr lang="en-US" sz="1400" kern="1200" dirty="0"/>
        </a:p>
      </dsp:txBody>
      <dsp:txXfrm>
        <a:off x="1818236" y="1708052"/>
        <a:ext cx="989197" cy="989197"/>
      </dsp:txXfrm>
    </dsp:sp>
    <dsp:sp modelId="{B9FF1CB3-C725-2E42-82CF-A506DD45A837}">
      <dsp:nvSpPr>
        <dsp:cNvPr id="0" name=""/>
        <dsp:cNvSpPr/>
      </dsp:nvSpPr>
      <dsp:spPr>
        <a:xfrm rot="16156836">
          <a:off x="2125287" y="1476128"/>
          <a:ext cx="3568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85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AF7CB-F88D-9645-9D85-B2DB0D5ACCB2}">
      <dsp:nvSpPr>
        <dsp:cNvPr id="0" name=""/>
        <dsp:cNvSpPr/>
      </dsp:nvSpPr>
      <dsp:spPr>
        <a:xfrm>
          <a:off x="1734590" y="239074"/>
          <a:ext cx="1120470" cy="1058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wearable sensors that monitor posture</a:t>
          </a:r>
          <a:endParaRPr lang="en-US" sz="1400" kern="1200" dirty="0"/>
        </a:p>
      </dsp:txBody>
      <dsp:txXfrm>
        <a:off x="1786269" y="290753"/>
        <a:ext cx="1017112" cy="955284"/>
      </dsp:txXfrm>
    </dsp:sp>
    <dsp:sp modelId="{8D8FC5AB-A06F-7F46-8907-B99B7B06BD55}">
      <dsp:nvSpPr>
        <dsp:cNvPr id="0" name=""/>
        <dsp:cNvSpPr/>
      </dsp:nvSpPr>
      <dsp:spPr>
        <a:xfrm rot="1800000">
          <a:off x="2841778" y="2590640"/>
          <a:ext cx="2861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15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6A7FD-65D5-DC47-B286-099FD9B5007E}">
      <dsp:nvSpPr>
        <dsp:cNvPr id="0" name=""/>
        <dsp:cNvSpPr/>
      </dsp:nvSpPr>
      <dsp:spPr>
        <a:xfrm>
          <a:off x="3108760" y="2424552"/>
          <a:ext cx="1325446" cy="1240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computer vision systems that use video to identify falls</a:t>
          </a:r>
          <a:endParaRPr lang="en-US" sz="1500" kern="1200" dirty="0"/>
        </a:p>
      </dsp:txBody>
      <dsp:txXfrm>
        <a:off x="3169316" y="2485108"/>
        <a:ext cx="1204334" cy="1119385"/>
      </dsp:txXfrm>
    </dsp:sp>
    <dsp:sp modelId="{B507F1D9-0738-8E42-A685-4BCC61298DA2}">
      <dsp:nvSpPr>
        <dsp:cNvPr id="0" name=""/>
        <dsp:cNvSpPr/>
      </dsp:nvSpPr>
      <dsp:spPr>
        <a:xfrm rot="9000000">
          <a:off x="1399199" y="2617044"/>
          <a:ext cx="3917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176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BD8C5-9778-BA42-9224-7DB0A071CE8E}">
      <dsp:nvSpPr>
        <dsp:cNvPr id="0" name=""/>
        <dsp:cNvSpPr/>
      </dsp:nvSpPr>
      <dsp:spPr>
        <a:xfrm>
          <a:off x="282931" y="2467519"/>
          <a:ext cx="1142511" cy="115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/>
            <a:t>environmental sensors that detect falls through vibrations or audio</a:t>
          </a:r>
          <a:endParaRPr lang="en-US" sz="1200" kern="1200" dirty="0"/>
        </a:p>
      </dsp:txBody>
      <dsp:txXfrm>
        <a:off x="338704" y="2523292"/>
        <a:ext cx="1030965" cy="1043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C0E18-26B4-A741-9046-22E97725ED8E}">
      <dsp:nvSpPr>
        <dsp:cNvPr id="0" name=""/>
        <dsp:cNvSpPr/>
      </dsp:nvSpPr>
      <dsp:spPr>
        <a:xfrm>
          <a:off x="3837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LSTM</a:t>
          </a:r>
        </a:p>
      </dsp:txBody>
      <dsp:txXfrm>
        <a:off x="3837" y="10497"/>
        <a:ext cx="2307574" cy="489600"/>
      </dsp:txXfrm>
    </dsp:sp>
    <dsp:sp modelId="{473AD9B6-4D65-B740-94B7-EEF83CDABA47}">
      <dsp:nvSpPr>
        <dsp:cNvPr id="0" name=""/>
        <dsp:cNvSpPr/>
      </dsp:nvSpPr>
      <dsp:spPr>
        <a:xfrm>
          <a:off x="3837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type of a recurrent neural network (RNN), is particularly good at learning long-term dependencies and is suitable for sequential data such as time-series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prevent the vanishing gradient problem</a:t>
          </a:r>
        </a:p>
      </dsp:txBody>
      <dsp:txXfrm>
        <a:off x="3837" y="500097"/>
        <a:ext cx="2307574" cy="3173220"/>
      </dsp:txXfrm>
    </dsp:sp>
    <dsp:sp modelId="{01810C3B-C429-0042-8500-084B84D21575}">
      <dsp:nvSpPr>
        <dsp:cNvPr id="0" name=""/>
        <dsp:cNvSpPr/>
      </dsp:nvSpPr>
      <dsp:spPr>
        <a:xfrm>
          <a:off x="2634472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GRU</a:t>
          </a:r>
        </a:p>
      </dsp:txBody>
      <dsp:txXfrm>
        <a:off x="2634472" y="10497"/>
        <a:ext cx="2307574" cy="489600"/>
      </dsp:txXfrm>
    </dsp:sp>
    <dsp:sp modelId="{ED0DBFA5-4FA8-FB4B-AE9E-FEC52D0346AF}">
      <dsp:nvSpPr>
        <dsp:cNvPr id="0" name=""/>
        <dsp:cNvSpPr/>
      </dsp:nvSpPr>
      <dsp:spPr>
        <a:xfrm>
          <a:off x="2634472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type of Recurrent Neural Network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 simpler structure with no output gate compared to LSTM</a:t>
          </a:r>
        </a:p>
      </dsp:txBody>
      <dsp:txXfrm>
        <a:off x="2634472" y="500097"/>
        <a:ext cx="2307574" cy="3173220"/>
      </dsp:txXfrm>
    </dsp:sp>
    <dsp:sp modelId="{99F307CE-11ED-3B48-96F9-B7A9866A3AD9}">
      <dsp:nvSpPr>
        <dsp:cNvPr id="0" name=""/>
        <dsp:cNvSpPr/>
      </dsp:nvSpPr>
      <dsp:spPr>
        <a:xfrm>
          <a:off x="5265107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BERT</a:t>
          </a:r>
        </a:p>
      </dsp:txBody>
      <dsp:txXfrm>
        <a:off x="5265107" y="10497"/>
        <a:ext cx="2307574" cy="489600"/>
      </dsp:txXfrm>
    </dsp:sp>
    <dsp:sp modelId="{CD8B8FFB-20FB-374A-8AA1-2F0D478DFF5A}">
      <dsp:nvSpPr>
        <dsp:cNvPr id="0" name=""/>
        <dsp:cNvSpPr/>
      </dsp:nvSpPr>
      <dsp:spPr>
        <a:xfrm>
          <a:off x="5265107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transformer architecture it uses has 12 encoder layers, 8 attention heads, 768 hidden units, 512 hidden units, and 110 million parameters in total [18].</a:t>
          </a:r>
        </a:p>
      </dsp:txBody>
      <dsp:txXfrm>
        <a:off x="5265107" y="500097"/>
        <a:ext cx="2307574" cy="3173220"/>
      </dsp:txXfrm>
    </dsp:sp>
    <dsp:sp modelId="{8C254011-38B8-DF47-9D15-FA74D5204D4D}">
      <dsp:nvSpPr>
        <dsp:cNvPr id="0" name=""/>
        <dsp:cNvSpPr/>
      </dsp:nvSpPr>
      <dsp:spPr>
        <a:xfrm>
          <a:off x="7895742" y="10497"/>
          <a:ext cx="230757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TFT</a:t>
          </a:r>
        </a:p>
      </dsp:txBody>
      <dsp:txXfrm>
        <a:off x="7895742" y="10497"/>
        <a:ext cx="2307574" cy="489600"/>
      </dsp:txXfrm>
    </dsp:sp>
    <dsp:sp modelId="{4F78ED10-5BD8-2C4D-AF9E-56FC42BA8846}">
      <dsp:nvSpPr>
        <dsp:cNvPr id="0" name=""/>
        <dsp:cNvSpPr/>
      </dsp:nvSpPr>
      <dsp:spPr>
        <a:xfrm>
          <a:off x="7895742" y="500097"/>
          <a:ext cx="2307574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a deep neural network based on attention for multi-horizon forecasting</a:t>
          </a:r>
        </a:p>
      </dsp:txBody>
      <dsp:txXfrm>
        <a:off x="7895742" y="500097"/>
        <a:ext cx="2307574" cy="3173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38F1E-CDAF-4F6B-8D96-74793198E8A6}">
      <dsp:nvSpPr>
        <dsp:cNvPr id="0" name=""/>
        <dsp:cNvSpPr/>
      </dsp:nvSpPr>
      <dsp:spPr>
        <a:xfrm>
          <a:off x="0" y="2111"/>
          <a:ext cx="11018520" cy="17579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8BF37-FE31-46C7-BCAB-D40142E4099C}">
      <dsp:nvSpPr>
        <dsp:cNvPr id="0" name=""/>
        <dsp:cNvSpPr/>
      </dsp:nvSpPr>
      <dsp:spPr>
        <a:xfrm>
          <a:off x="531768" y="397642"/>
          <a:ext cx="966852" cy="966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4F843-D055-4CC6-AF03-CAA0988D58FE}">
      <dsp:nvSpPr>
        <dsp:cNvPr id="0" name=""/>
        <dsp:cNvSpPr/>
      </dsp:nvSpPr>
      <dsp:spPr>
        <a:xfrm>
          <a:off x="1898999" y="0"/>
          <a:ext cx="8871768" cy="175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46" tIns="186046" rIns="186046" bIns="1860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Contributions: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developed sophisticated deep learning models to evaluate the </a:t>
          </a:r>
          <a:r>
            <a:rPr lang="en-US" sz="1400" kern="1200" dirty="0" err="1"/>
            <a:t>SmartWatch</a:t>
          </a:r>
          <a:r>
            <a:rPr lang="en-US" sz="1400" kern="1200" dirty="0"/>
            <a:t> dataset, improving classification performance of fall detection.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conducted a methodical comparison of LSTM, GRU, BERT, TFT to assess each deep learning method's efficiency.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 a result, we discover that that BERT is less effective for time series data compared to other deep learning models. Meanwhile, Temporal Fusion Transformer (TFT) achieved the best performance.</a:t>
          </a:r>
        </a:p>
      </dsp:txBody>
      <dsp:txXfrm>
        <a:off x="1898999" y="0"/>
        <a:ext cx="8871768" cy="1757913"/>
      </dsp:txXfrm>
    </dsp:sp>
    <dsp:sp modelId="{CD0446B6-6218-421A-86C4-E4595BC79CAA}">
      <dsp:nvSpPr>
        <dsp:cNvPr id="0" name=""/>
        <dsp:cNvSpPr/>
      </dsp:nvSpPr>
      <dsp:spPr>
        <a:xfrm>
          <a:off x="0" y="2230454"/>
          <a:ext cx="10927066" cy="1625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578DF-6B41-49D6-AF09-CA4D79D946E2}">
      <dsp:nvSpPr>
        <dsp:cNvPr id="0" name=""/>
        <dsp:cNvSpPr/>
      </dsp:nvSpPr>
      <dsp:spPr>
        <a:xfrm>
          <a:off x="486042" y="2559999"/>
          <a:ext cx="966852" cy="966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CB645-434A-4C75-820D-B583AC758B9F}">
      <dsp:nvSpPr>
        <dsp:cNvPr id="0" name=""/>
        <dsp:cNvSpPr/>
      </dsp:nvSpPr>
      <dsp:spPr>
        <a:xfrm>
          <a:off x="1909519" y="2226177"/>
          <a:ext cx="8871768" cy="175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46" tIns="186046" rIns="186046" bIns="1860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the future, we would like to apply training set resampling techniques to address the imbalanced classes issue. Instead of depending just on one random </a:t>
          </a:r>
          <a:r>
            <a:rPr lang="en-US" sz="1400" kern="1200" dirty="0" err="1"/>
            <a:t>downsampling</a:t>
          </a:r>
          <a:r>
            <a:rPr lang="en-US" sz="1400" kern="1200" dirty="0"/>
            <a:t> technique, we will run multiple </a:t>
          </a:r>
          <a:r>
            <a:rPr lang="en-US" sz="1400" kern="1200" dirty="0" err="1"/>
            <a:t>downsampling</a:t>
          </a:r>
          <a:r>
            <a:rPr lang="en-US" sz="1400" kern="1200" dirty="0"/>
            <a:t> iterations, then </a:t>
          </a:r>
          <a:r>
            <a:rPr lang="en-US" sz="1400" kern="1200" dirty="0" err="1"/>
            <a:t>calcualte</a:t>
          </a:r>
          <a:r>
            <a:rPr lang="en-US" sz="1400" kern="1200" dirty="0"/>
            <a:t> the average result. This method aims to mitigate bias when selecting dataset for training, leading to increase the reliability of model.</a:t>
          </a:r>
        </a:p>
      </dsp:txBody>
      <dsp:txXfrm>
        <a:off x="1909519" y="2226177"/>
        <a:ext cx="8871768" cy="1757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A5C3-3499-AA4A-8A39-64C7E26C3506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D91F-E561-AC45-BC0B-C4ABF06B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C7CA-475D-C20F-D491-1CD6B68D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5830-22E8-0785-D903-DA8A5D0A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2FA4-729B-6AD0-B319-DF2A1A5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BEE4-F7DE-6146-AB45-738022F9D59B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9750-2EF3-30D4-6C72-1DBB2759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B51E-25E3-356F-5DAB-67F921F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BA20-B611-583A-63EB-6EA79E6F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97A-7BF3-EE6C-A26E-B4829345A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0CC1-BC16-CC4E-0FBE-A302245D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A8F4-4A0D-9441-99C4-93A7E4BBF7F2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0CB3-C9C8-C585-7D95-59E7179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ED2-F81D-FD13-D008-2D9750EF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5F815-6B60-C1A0-0A67-F60C8A515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A06B6-F885-AC7F-2EB1-D78064DD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0D43-3A05-864F-4932-46E2EB21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2B1-3DE2-B345-898D-2B898CF990FA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D8EB-96D4-B52E-9D07-1751B1B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DC6A-2358-6D22-E2A6-B786DB3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F327-C882-36F3-1830-4C64633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75DC-50FB-25E2-0456-D1201487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C71D-EAB5-730A-4B21-BD62D9EB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5AD6-23F9-444C-9F4A-C497851DBD08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2CE2-6041-08F4-4CEE-0D81CB5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0C94-AECB-D806-A4F6-40AD727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2BC-D17A-FAE4-B021-597B36CD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E647-148A-E90B-6D58-D1880463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02EB-1FAA-1C85-B144-3E36AEC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555E-6993-194E-87A5-99EEBD2A0636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259D-3E77-5CE2-8739-F06E4515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9F36-EF08-1D05-D015-773D3A30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BF9-89E2-476B-1721-83C069F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70E3-7522-2A37-6052-B283A58DF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5BCD3-4E12-BB89-3287-84B8E9C0C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018C-37A0-3A4C-941D-83EAE6C4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44A-4012-D443-8F41-07C9B3229E01}" type="datetime1">
              <a:rPr lang="en-CA" smtClean="0"/>
              <a:t>2024-08-04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84D9-64AB-8854-BD88-6075519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AB57-ACC1-111A-A163-EBC99D2A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91B5-E103-B8A1-3A25-3BE34A4A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711-EB52-DA8E-0CC9-E4D297A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CB2D-FE75-9D0A-B9CA-755A0CDC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2CCC8-5F03-C0A6-FC9E-F4366636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2F91E-86F0-F024-DD82-6413DC1B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7D4FE-D790-F2F0-1DA7-A8999A4C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3B15-6968-5A4A-913B-8BBB547A0190}" type="datetime1">
              <a:rPr lang="en-CA" smtClean="0"/>
              <a:t>2024-08-04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C31A6-3E91-CAA1-1CE8-4EC475B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C01BA-1565-A564-D48C-AACF459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4B44-4480-C1A5-DB2D-F9960E2D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EE372-867F-A70C-E05A-3107BC91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D7E-F9E9-CD4C-B0BD-3A6B66CD1D9D}" type="datetime1">
              <a:rPr lang="en-CA" smtClean="0"/>
              <a:t>2024-08-04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A6952-B6E1-2BB9-FD98-AE1D2DCB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772B-F430-4AEC-6AD5-C3C83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F969C-E071-E64D-8BED-F3EFD12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F7F1-BF5B-414C-A870-1DFC49B7BAFF}" type="datetime1">
              <a:rPr lang="en-CA" smtClean="0"/>
              <a:t>2024-08-04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38818-132B-DD72-38CE-F3284918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30BE-1531-2F58-722D-5608EF4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C2B0-6516-A025-CE3B-946386D0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6323-C500-117E-42EA-F683D7A8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AE4D-F635-4A9B-9CC3-207799E3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B680-8C96-3405-A560-AF61D80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5073-2E20-8B48-88BE-208A2E8EE24B}" type="datetime1">
              <a:rPr lang="en-CA" smtClean="0"/>
              <a:t>2024-08-04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DE878-CB2B-8C5C-2320-5B9546A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5037-A4D8-E730-BD0B-FA63C625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1714-4FAC-CC63-A719-2C83DBF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AA161-7A78-450A-9298-CE8494CC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1722A-B400-00A0-C678-7E4F1B29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D89E-CC3B-2DD8-781A-78847E0D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E435-5B33-654C-8375-E18BABA6FF67}" type="datetime1">
              <a:rPr lang="en-CA" smtClean="0"/>
              <a:t>2024-08-04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D7EF-B023-9D28-128D-50C80D4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AC3D-E3FD-95DD-54CA-322470C4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9FC20-8FE9-35CF-971B-69E4B76B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FE9E-42E4-A2AE-32EC-D32DC53F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11A2-452D-D99E-809D-0F86A06ED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FAB1-0BDC-144F-B2B1-F583058C6103}" type="datetime1">
              <a:rPr lang="en-CA" smtClean="0"/>
              <a:t>2024-08-04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D3DA-5E0E-219F-E5BB-CBCDB793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D6B1-3501-094D-0430-CD1BE39A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254B15-7BCB-E549-AAB8-36697E5557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etc.2020.302745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aej.2020.06.05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web.cs.txstate.edu/~hn12/data/SmartFallDataSet/SmartWa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2A566-B0CB-8DF6-3A9B-A0C9A210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0" y="591009"/>
            <a:ext cx="6995312" cy="2437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A comparative analysis </a:t>
            </a:r>
            <a:br>
              <a:rPr lang="en-US" sz="3600" b="1" dirty="0"/>
            </a:br>
            <a:r>
              <a:rPr lang="en-US" sz="3600" b="1" dirty="0"/>
              <a:t>of different deep learning models </a:t>
            </a:r>
            <a:br>
              <a:rPr lang="en-US" sz="3600" b="1" dirty="0"/>
            </a:br>
            <a:r>
              <a:rPr lang="en-US" sz="3600" b="1" dirty="0"/>
              <a:t>in fall detection </a:t>
            </a:r>
            <a:br>
              <a:rPr lang="en-US" sz="3600" b="1" dirty="0"/>
            </a:br>
            <a:r>
              <a:rPr lang="en-US" sz="3600" b="1" dirty="0"/>
              <a:t>on </a:t>
            </a:r>
            <a:r>
              <a:rPr lang="en-US" sz="3600" b="1" dirty="0" err="1"/>
              <a:t>SmartWatch</a:t>
            </a:r>
            <a:r>
              <a:rPr lang="en-US" sz="3600" b="1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0254-D63D-4F0E-2D4B-A403F73FF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4450079"/>
            <a:ext cx="5334931" cy="192342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sz="1800" dirty="0"/>
              <a:t>Team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Thi</a:t>
            </a:r>
            <a:r>
              <a:rPr lang="en-US" sz="1800" dirty="0"/>
              <a:t> Thuy Tien Tran – 1220872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Azeem Abdul - 1220370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Darcus Angeline Peter - 1212905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Nimasha</a:t>
            </a:r>
            <a:r>
              <a:rPr lang="en-US" sz="1800" dirty="0"/>
              <a:t> </a:t>
            </a:r>
            <a:r>
              <a:rPr lang="en-US" sz="1800" dirty="0" err="1"/>
              <a:t>Warnakulasuriya</a:t>
            </a:r>
            <a:r>
              <a:rPr lang="en-US" sz="1800"/>
              <a:t> - 1218119</a:t>
            </a:r>
            <a:endParaRPr lang="en-US" sz="1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olorful circle shapes with leaves&#10;&#10;Description automatically generated with medium confidence">
            <a:extLst>
              <a:ext uri="{FF2B5EF4-FFF2-40B4-BE49-F238E27FC236}">
                <a16:creationId xmlns:a16="http://schemas.microsoft.com/office/drawing/2014/main" id="{B97F4C86-4DE8-1608-FE45-C303C2EA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95B93F63-F946-247B-13C5-47DD3DC2A4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6FFE9-FA35-7287-229F-07256F4749EF}"/>
              </a:ext>
            </a:extLst>
          </p:cNvPr>
          <p:cNvSpPr txBox="1"/>
          <p:nvPr/>
        </p:nvSpPr>
        <p:spPr>
          <a:xfrm>
            <a:off x="422715" y="3105834"/>
            <a:ext cx="618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COMP 5413-AA (AI for Autonomous Systems)</a:t>
            </a:r>
          </a:p>
          <a:p>
            <a:pPr algn="ctr"/>
            <a:r>
              <a:rPr lang="en-US" sz="1600" dirty="0"/>
              <a:t>Department of Computer Science - Lakehead University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8BC1-2D39-160D-20D8-08A561004D39}"/>
              </a:ext>
            </a:extLst>
          </p:cNvPr>
          <p:cNvSpPr txBox="1"/>
          <p:nvPr/>
        </p:nvSpPr>
        <p:spPr>
          <a:xfrm>
            <a:off x="1733355" y="4209780"/>
            <a:ext cx="356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Instructor: Dr. </a:t>
            </a:r>
            <a:r>
              <a:rPr lang="en-US" sz="1800" dirty="0" err="1"/>
              <a:t>Bashier</a:t>
            </a:r>
            <a:r>
              <a:rPr lang="en-US" sz="1800" dirty="0"/>
              <a:t> </a:t>
            </a:r>
            <a:r>
              <a:rPr lang="en-US" sz="1800" dirty="0" err="1"/>
              <a:t>Elkarami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367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BERT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TFT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Evaluation Metrics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54D5D-8789-CBD5-841B-F06474E59306}"/>
                  </a:ext>
                </a:extLst>
              </p:cNvPr>
              <p:cNvSpPr txBox="1"/>
              <p:nvPr/>
            </p:nvSpPr>
            <p:spPr>
              <a:xfrm>
                <a:off x="1545220" y="2598242"/>
                <a:ext cx="5260694" cy="4209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Accuracy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𝑎𝑐𝑐𝑢𝑟𝑎𝑐𝑦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(1) 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Precision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𝑝𝑟𝑒𝑐𝑖𝑠𝑖𝑜𝑛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CA" dirty="0">
                    <a:ea typeface="Times New Roman" panose="02020603050405020304" pitchFamily="18" charset="0"/>
                  </a:rPr>
                  <a:t> (2)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Recall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𝑟𝑒𝑐𝑎𝑙𝑙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CA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(3)</m:t>
                      </m:r>
                    </m:oMath>
                  </m:oMathPara>
                </a14:m>
                <a:endParaRPr lang="en-CA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 FN stands for false negative rate, FP for false positive rate, TN for true negative rate, and TP for true positive rate.</a:t>
                </a: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18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54D5D-8789-CBD5-841B-F06474E59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20" y="2598242"/>
                <a:ext cx="5260694" cy="4209550"/>
              </a:xfrm>
              <a:prstGeom prst="rect">
                <a:avLst/>
              </a:prstGeom>
              <a:blipFill>
                <a:blip r:embed="rId3"/>
                <a:stretch>
                  <a:fillRect l="-964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87187-FFF8-B6CD-8648-84A247D384BC}"/>
                  </a:ext>
                </a:extLst>
              </p:cNvPr>
              <p:cNvSpPr txBox="1"/>
              <p:nvPr/>
            </p:nvSpPr>
            <p:spPr>
              <a:xfrm>
                <a:off x="6805914" y="2547582"/>
                <a:ext cx="4808609" cy="1327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F1-score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=(1+</m:t>
                    </m:r>
                    <m:sSup>
                      <m:sSup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f>
                      <m:fPr>
                        <m:ctrlPr>
                          <a:rPr lang="en-CA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den>
                    </m:f>
                  </m:oMath>
                </a14:m>
                <a:r>
                  <a:rPr lang="en-CA" sz="1400" dirty="0">
                    <a:effectLst/>
                  </a:rPr>
                  <a:t>  (4)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stands for the weighting coefficient, in case F1-score,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87187-FFF8-B6CD-8648-84A247D3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14" y="2547582"/>
                <a:ext cx="4808609" cy="1327479"/>
              </a:xfrm>
              <a:prstGeom prst="rect">
                <a:avLst/>
              </a:prstGeom>
              <a:blipFill>
                <a:blip r:embed="rId4"/>
                <a:stretch>
                  <a:fillRect l="-1053" t="-2830" r="-789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E9A8C3-F402-C4E6-7132-F60A415B7295}"/>
              </a:ext>
            </a:extLst>
          </p:cNvPr>
          <p:cNvSpPr txBox="1"/>
          <p:nvPr/>
        </p:nvSpPr>
        <p:spPr>
          <a:xfrm>
            <a:off x="6851333" y="4160793"/>
            <a:ext cx="480860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 – ROC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AUC stands for the degree or measure of separability, and ROC is a probability curve [13]. They provide an indication of the model's degree of class distinction [13]. An AUC that is close to 1 indicates that a model is good in terms of separability [13].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1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LSTM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00611-9E95-BA7D-CA32-3B31679A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160" y="2280029"/>
            <a:ext cx="3090440" cy="229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F547B-E287-72BF-0F82-3588A090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203642"/>
            <a:ext cx="3372466" cy="2548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6A122-411E-EA31-4A83-995DC62FD8D0}"/>
              </a:ext>
            </a:extLst>
          </p:cNvPr>
          <p:cNvSpPr txBox="1"/>
          <p:nvPr/>
        </p:nvSpPr>
        <p:spPr>
          <a:xfrm>
            <a:off x="6094476" y="4716903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2. ROC Curve and Confusion Matrix of LSTM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GRU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14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37FFB-64B2-B955-3C2E-06BFCEA6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18" y="2243454"/>
            <a:ext cx="2939970" cy="218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717B8-6550-FF4A-36DB-9FAB1399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402" y="2210059"/>
            <a:ext cx="2974637" cy="2248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F1D83-4B7A-D9FC-1E74-04A822C6BB6A}"/>
              </a:ext>
            </a:extLst>
          </p:cNvPr>
          <p:cNvSpPr txBox="1"/>
          <p:nvPr/>
        </p:nvSpPr>
        <p:spPr>
          <a:xfrm>
            <a:off x="6386330" y="4496814"/>
            <a:ext cx="5573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3. ROC Curve and Confusion Matrix of GRU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0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BERT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B523B-9313-1FD2-58DA-28357E69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407" y="2295140"/>
            <a:ext cx="3383193" cy="2557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24EDF-50F2-E642-7929-A4AFD00E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268262"/>
            <a:ext cx="3048993" cy="2505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A6D95-1BC1-DB23-FE09-DEB48F8064BE}"/>
              </a:ext>
            </a:extLst>
          </p:cNvPr>
          <p:cNvSpPr txBox="1"/>
          <p:nvPr/>
        </p:nvSpPr>
        <p:spPr>
          <a:xfrm>
            <a:off x="5883208" y="4852428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4. ROC Curve and Confusion Matrix of BERT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TFT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16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8562E-A72C-A35D-55A9-C52B9D54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33" y="2297143"/>
            <a:ext cx="3192567" cy="2413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9C743-6452-59E5-5E56-D539607B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685" y="2233114"/>
            <a:ext cx="3192567" cy="2477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C2F1C-A44E-B289-DA22-EF3DB0410E5B}"/>
              </a:ext>
            </a:extLst>
          </p:cNvPr>
          <p:cNvSpPr txBox="1"/>
          <p:nvPr/>
        </p:nvSpPr>
        <p:spPr>
          <a:xfrm>
            <a:off x="6058893" y="4760269"/>
            <a:ext cx="6099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270" indent="128270" algn="just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5. ROC Curve and Confusion Matrix of TFT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8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Compare between models</a:t>
            </a:r>
            <a:endParaRPr lang="en-US" sz="1800" dirty="0"/>
          </a:p>
          <a:p>
            <a:pPr lvl="2"/>
            <a:r>
              <a:rPr lang="en-US" sz="18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17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0CEFE6-9174-0616-8554-C82E7AF6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24009"/>
              </p:ext>
            </p:extLst>
          </p:nvPr>
        </p:nvGraphicFramePr>
        <p:xfrm>
          <a:off x="6267855" y="2635481"/>
          <a:ext cx="5179506" cy="116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856">
                  <a:extLst>
                    <a:ext uri="{9D8B030D-6E8A-4147-A177-3AD203B41FA5}">
                      <a16:colId xmlns:a16="http://schemas.microsoft.com/office/drawing/2014/main" val="604221778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4134672063"/>
                    </a:ext>
                  </a:extLst>
                </a:gridCol>
                <a:gridCol w="936224">
                  <a:extLst>
                    <a:ext uri="{9D8B030D-6E8A-4147-A177-3AD203B41FA5}">
                      <a16:colId xmlns:a16="http://schemas.microsoft.com/office/drawing/2014/main" val="1549655508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721140442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39202812"/>
                    </a:ext>
                  </a:extLst>
                </a:gridCol>
              </a:tblGrid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Evaluation Metrics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LSTM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GRU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BERT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TFT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575893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Accuracy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0.9107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0.9293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0.6730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0.9550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187777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Precision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0.9579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0.9503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0.6795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0.9396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97669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Recall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0.8592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0.9059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0.6730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0.9725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201717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F1-score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0.9059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0.9276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0.6702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0.9558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3712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ROC_AUC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0.9107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0.9293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>
                          <a:effectLst/>
                        </a:rPr>
                        <a:t>0.7349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000" dirty="0">
                          <a:effectLst/>
                        </a:rPr>
                        <a:t>0.9550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9060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2FB223-AC91-5B33-B679-7B5C0434AC9F}"/>
              </a:ext>
            </a:extLst>
          </p:cNvPr>
          <p:cNvSpPr txBox="1"/>
          <p:nvPr/>
        </p:nvSpPr>
        <p:spPr>
          <a:xfrm>
            <a:off x="6058893" y="3900953"/>
            <a:ext cx="6099858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V. Models’ performance comparison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5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362A055-097C-46A6-209A-97CD57D4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05752"/>
              </p:ext>
            </p:extLst>
          </p:nvPr>
        </p:nvGraphicFramePr>
        <p:xfrm>
          <a:off x="572492" y="2071316"/>
          <a:ext cx="11018520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AFA1-DAF4-F80A-AA3D-36D6C9E9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[1] T. Mauldin, M. Canby, V.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Metsis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C. Rivera, “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SmartFall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A Smartwatch-Based Fall Detection System Using Deep Learning,”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18, no. 10, p. 3363, Oct.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/10.3390/s18103363.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[2]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Musci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D. De Martini,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Blago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T.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Facchinetti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Piastra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“Online Fall Detection Using Recurrent Neural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Transactions on Emerging Topics in Computing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9, no. 3, pp. 1276–1289, Jul.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https://doi.org/10.1109/tetc.2020.3027454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[3] M. Farsi, “Application of ensemble RNN deep neural network to the fall detection through IoT environment,”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Alexandria Engineering Journal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Jul.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https://doi.org/10.1016/j.aej.2020.06.056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[4] Md. M. Islam et al., “Deep Learning Based Systems Developed for Fall Detection: A Review,”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8, pp. 166117–166137,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/10.1109/access.2020.3021943.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[5] Z. Jiang et al., "Fall Detection Systems for Internet of Medical Things Based on Wearable Sensors: A Review,"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Internet of Things Journal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10.1109/JIOT.2024.3421336.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[6] R. Kaur and R. Sharma, “Wearable sensors and datasets for evaluating systems predicting falls and activities of daily living: recent advances and methodology,”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Multimedia Tools and Applications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Jun. 2024,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/10.1007/s11042-024-19504-1.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[7] X. Wu, Y. Zheng, C.-H. Chu, L. Cheng, and J. Kim, “Applying deep learning technology for automatic fall detection using mobile sensors,”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Biomedical Signal Processing and Control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72, p. 103355, Feb. 2022,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/10.1016/j.bspc.2021.103355.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[8] O.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Reyad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H. Shehata, and M.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Karar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“Developed Fall Detection of Elderly Patients in Internet of Healthcare Things,”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Computers, Materials &amp; Continua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76, no. 2, pp. 1689–1700, 2023,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/10.32604/cmc.2023.039084.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[9] T. Theodoridis, V.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Solachidis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Vretos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P.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Daras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“Human fall detection from acceleration measurements using a recurrent neural network,”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Precision Medicine Powered by </a:t>
            </a:r>
            <a:r>
              <a:rPr lang="en-US" sz="2800" i="1" dirty="0" err="1">
                <a:effectLst/>
                <a:ea typeface="Times New Roman" panose="02020603050405020304" pitchFamily="18" charset="0"/>
              </a:rPr>
              <a:t>pHealth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 and Connected Health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pp. 145–149, Nov. 2017. doi:10.1007/978-981-10-7419-6_25.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[10] C.-B. Lin, Z. Dong, W.-K.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Kuan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Y.-F. Huang, “A Framework for Fall Detection Based on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OpenPose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Skeleton and LSTM/GRU Models,”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Applied Sciences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11, no. 1, p. 329, Dec.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/10.3390/app11010329.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BA6BD-5CF8-CAD2-E5F1-348DC405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1252970"/>
          </a:xfrm>
        </p:spPr>
        <p:txBody>
          <a:bodyPr anchor="b">
            <a:normAutofit/>
          </a:bodyPr>
          <a:lstStyle/>
          <a:p>
            <a:r>
              <a:rPr lang="en-US" sz="5600" dirty="0"/>
              <a:t>Content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ircle shapes with leaves&#10;&#10;Description automatically generated with medium confidence">
            <a:extLst>
              <a:ext uri="{FF2B5EF4-FFF2-40B4-BE49-F238E27FC236}">
                <a16:creationId xmlns:a16="http://schemas.microsoft.com/office/drawing/2014/main" id="{CEBFA55C-A119-2AA2-24E8-FF4D3E6E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645C-0B6B-AC44-A6FD-9BC8BD50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097024"/>
            <a:ext cx="4195673" cy="380766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Related Works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Methodology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Dataset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Techniques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Experimental Designs</a:t>
            </a:r>
          </a:p>
          <a:p>
            <a:pPr lvl="1"/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Evaluation Metrics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Conclusion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99C6-C412-2A99-CFB6-B3B87CFF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301CEB40-9ACF-7863-DB9D-1492011E89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20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AFA1-DAF4-F80A-AA3D-36D6C9E9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04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[11] Nader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Maray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Anne, J. Ni, M. Debnath, and L. Wang, “Transfer Learning on Small Datasets for Improved Fall Detection,”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23, no. 3, pp. 1105–1105, Jan. 2023,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/10.3390/s23031105.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[12] J. Santoyo-Ramón, E.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Casilari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J. Cano-García, “Analysis of a Smartphone-Based Architecture with Multiple Mobility Sensors for Fall Detection with Supervised Learning,”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18, no. 4, p. 1155, Apr.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/10.3390/s18041155.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[13] J. Clemente, F. Li, M. Valero, and W. Song, “Smart Seismic Sensing for Indoor Fall Detection, Location, and Notification,”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Journal of Biomedical and Health Informatics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24, no. 2, pp. 524–532, Feb. 2020,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/10.1109/jbhi.2019.2907498.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[14] C.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Taramasco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et al., “A Novel Monitoring System for Fall Detection in Older People,”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6, pp. 43563–43574,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/10.1109/access.2018.2861331.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[15]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Lotfi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S.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Albawendi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H. Powell, K. Appiah, and C.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Langensiepen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“Supporting Independent Living for Older Adults; Employing a Visual Based Fall Detection Through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Analysing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the Motion and Shape of the Human Body,”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6, pp. 70272–70282, 2018,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/10.1109/access.2018.2881237.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[16] T. R. Mauldin, Anne, Vangelis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Metsis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M. E. Canby, and Jelena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Tesic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“Experimentation and Analysis of Ensemble Deep Learning in IoT Applications,”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The Internet of Things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5, no. 1, pp. 133–149, Jan. 2019.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[17] P. T.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Yamak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L.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Yujian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P. K.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Gadosey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“A comparison between Arima, LSTM, and GRU for time series forecasting,”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Proceedings of the 2019 2nd International Conference on Algorithms, Computing and Artificial Intelligence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Dec. 2019. doi:10.1145/3377713.3377722.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[18] H. Ramirez, S. A.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Velastin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S. Cuellar, E. Fabregas, and G. Farias, “Bert for activity recognition using sequences of skeleton features and data augmentation with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23, no. 3, p. 1400, Jan. 2023. doi:10.3390/s23031400.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[19] B. Lim, S.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Ö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Arık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N.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Loeff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and T. Pfister, “Temporal Fusion Transformers for interpretable multi-horizon time series forecasting,”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International Journal of Forecasting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37, no. 4, pp. 1748–1764, Oct.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/10.1016/j.ijforecast.2021.03.012.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[20] M. S. Al-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Rakhami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et al., “FallDeF5: A Fall Detection Framework Using 5G-Based Deep Gated Recurrent Unit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IEEE Access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9, pp. 94299–94308, 2021,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/10.1109/access.2021.3091838.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‌[21] G. Santos, P. Endo, K. Monteiro, E. Rocha, I. Silva, and T. Lynn, “Accelerometer-Based Human Fall Detection Using Convolutional Neural Networks,” 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Sensors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vol. 19, no. 7, p. 1644, Apr. 2019,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: https://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doi.org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/10.3390/s19071644.</a:t>
            </a:r>
            <a:endParaRPr lang="en-CA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018519" cy="4119172"/>
          </a:xfrm>
        </p:spPr>
        <p:txBody>
          <a:bodyPr anchor="t">
            <a:normAutofit/>
          </a:bodyPr>
          <a:lstStyle/>
          <a:p>
            <a:pPr marL="514350" indent="-28575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For elderly people worldwide, fall has become a prevalent issue.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28-35 percent of adults 65 years of age and older fall every year (WHO) [1].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30% to 50% of residents in long-term care facilities experience falls each year, with many recurrences [2]. </a:t>
            </a:r>
            <a:endParaRPr lang="en-CA" sz="1400" dirty="0">
              <a:ea typeface="Times New Roman" panose="02020603050405020304" pitchFamily="18" charset="0"/>
            </a:endParaRPr>
          </a:p>
          <a:p>
            <a:pPr lvl="1" indent="128270" algn="just">
              <a:lnSpc>
                <a:spcPct val="105000"/>
              </a:lnSpc>
            </a:pPr>
            <a:r>
              <a:rPr lang="en-US" sz="1400" dirty="0"/>
              <a:t>20% of falls cause fatal injuries such head trauma, hip fractures, etc. [4].</a:t>
            </a:r>
          </a:p>
          <a:p>
            <a:pPr marL="571500" indent="-34290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Unintentional injuries brought on by falls is among the most expensive medical procedures [5]. </a:t>
            </a:r>
          </a:p>
          <a:p>
            <a:pPr lvl="1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In the US, fall-related hospitalizations cost an average of $17,483 per hospital stay for people 65 and older in 2004 [2]. </a:t>
            </a:r>
          </a:p>
          <a:p>
            <a:pPr lvl="1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By 2040, that number is expected to rise to $240 billion [2].</a:t>
            </a:r>
            <a:endParaRPr lang="en-CA" sz="1400" dirty="0">
              <a:effectLst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05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As IoT develops rapidly, using fall detection systems to track everyday activities and identify falls in the elderly has become more promising [7].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Early intervention can potentially reduce healthcare expenses and minimize the demand on caregivers [8]. </a:t>
            </a:r>
          </a:p>
          <a:p>
            <a:pPr lvl="1" indent="128270" algn="just">
              <a:lnSpc>
                <a:spcPct val="105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While fall prevention is not the exclusive objective of a fall detection system, caregivers and medical professionals can benefit greatly from the information it offers [9]. </a:t>
            </a:r>
            <a:endParaRPr lang="en-CA" sz="14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Related Works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3BEB7E-7D9C-AA38-355A-2F9FF1405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258529"/>
              </p:ext>
            </p:extLst>
          </p:nvPr>
        </p:nvGraphicFramePr>
        <p:xfrm>
          <a:off x="5734639" y="2503646"/>
          <a:ext cx="5884868" cy="344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4D4212-4EFD-43D3-A509-BF88C6FD7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464882"/>
              </p:ext>
            </p:extLst>
          </p:nvPr>
        </p:nvGraphicFramePr>
        <p:xfrm>
          <a:off x="572493" y="2424999"/>
          <a:ext cx="4717138" cy="365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183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1410573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 err="1"/>
              <a:t>SmartWatch</a:t>
            </a:r>
            <a:r>
              <a:rPr lang="en-US" sz="2200" dirty="0"/>
              <a:t> Dataset: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200" dirty="0"/>
          </a:p>
          <a:p>
            <a:pPr marL="1200150" lvl="2" indent="-285750" algn="just"/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collected data from seven healthy participants who wore MS Band watches and engaged in simulated falls and activities of daily living (ADLs) like running and hand waving [1]. 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Four types of falls were performed onto a mattress, with ten repetitions of each direction [1].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sampling rate 31.25 Hz was the best option [1]. </a:t>
            </a:r>
          </a:p>
          <a:p>
            <a:pPr marL="1200150" lvl="2" indent="-285750" algn="just"/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Real-time data labeling as "Fall" or "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NotFall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was accomplished through a smartphone app; however, human labeling resulted in some errors that were later fixed by post-processing to guarantee accurate labeling of fall phases [1]. </a:t>
            </a:r>
            <a:endParaRPr lang="en-CA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/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/>
            <a:endParaRPr lang="en-US" sz="14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822297-83AA-9E5C-C401-D2E673A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26954"/>
              </p:ext>
            </p:extLst>
          </p:nvPr>
        </p:nvGraphicFramePr>
        <p:xfrm>
          <a:off x="912669" y="4235417"/>
          <a:ext cx="4705380" cy="96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256">
                  <a:extLst>
                    <a:ext uri="{9D8B030D-6E8A-4147-A177-3AD203B41FA5}">
                      <a16:colId xmlns:a16="http://schemas.microsoft.com/office/drawing/2014/main" val="3462700828"/>
                    </a:ext>
                  </a:extLst>
                </a:gridCol>
                <a:gridCol w="1128578">
                  <a:extLst>
                    <a:ext uri="{9D8B030D-6E8A-4147-A177-3AD203B41FA5}">
                      <a16:colId xmlns:a16="http://schemas.microsoft.com/office/drawing/2014/main" val="212327795"/>
                    </a:ext>
                  </a:extLst>
                </a:gridCol>
                <a:gridCol w="1208767">
                  <a:extLst>
                    <a:ext uri="{9D8B030D-6E8A-4147-A177-3AD203B41FA5}">
                      <a16:colId xmlns:a16="http://schemas.microsoft.com/office/drawing/2014/main" val="884105999"/>
                    </a:ext>
                  </a:extLst>
                </a:gridCol>
                <a:gridCol w="1108779">
                  <a:extLst>
                    <a:ext uri="{9D8B030D-6E8A-4147-A177-3AD203B41FA5}">
                      <a16:colId xmlns:a16="http://schemas.microsoft.com/office/drawing/2014/main" val="263965819"/>
                    </a:ext>
                  </a:extLst>
                </a:gridCol>
              </a:tblGrid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Fall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Not Fall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Sum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4285505034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Training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4,550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29,470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34,020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734421275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Testing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2,275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14,954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17,229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1637082402"/>
                  </a:ext>
                </a:extLst>
              </a:tr>
              <a:tr h="24007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Sum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6,825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>
                          <a:effectLst/>
                        </a:rPr>
                        <a:t>44,424</a:t>
                      </a:r>
                      <a:endParaRPr lang="en-CA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500" dirty="0">
                          <a:effectLst/>
                        </a:rPr>
                        <a:t>51,249</a:t>
                      </a:r>
                      <a:endParaRPr lang="en-CA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918" marR="106918" marT="0" marB="0"/>
                </a:tc>
                <a:extLst>
                  <a:ext uri="{0D108BD9-81ED-4DB2-BD59-A6C34878D82A}">
                    <a16:rowId xmlns:a16="http://schemas.microsoft.com/office/drawing/2014/main" val="20229473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42BEEE-3026-B0D7-8A54-4027CE46B84B}"/>
              </a:ext>
            </a:extLst>
          </p:cNvPr>
          <p:cNvSpPr txBox="1"/>
          <p:nvPr/>
        </p:nvSpPr>
        <p:spPr>
          <a:xfrm>
            <a:off x="907730" y="5384923"/>
            <a:ext cx="4923012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I.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original dataset description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8676CE-261B-95EF-0A02-3C29CB1D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76" y="4180355"/>
            <a:ext cx="4744855" cy="1509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960EF-7481-611E-3015-2AC046A039F5}"/>
              </a:ext>
            </a:extLst>
          </p:cNvPr>
          <p:cNvSpPr txBox="1"/>
          <p:nvPr/>
        </p:nvSpPr>
        <p:spPr>
          <a:xfrm>
            <a:off x="6022302" y="5823433"/>
            <a:ext cx="6099858" cy="33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9540" algn="ctr">
              <a:lnSpc>
                <a:spcPct val="105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1. Signal value extracted from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dataset</a:t>
            </a:r>
            <a:endParaRPr lang="en-CA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97014C-19CD-B1F0-A813-D533F2B79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84064"/>
              </p:ext>
            </p:extLst>
          </p:nvPr>
        </p:nvGraphicFramePr>
        <p:xfrm>
          <a:off x="1146644" y="2159305"/>
          <a:ext cx="10207155" cy="36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1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566626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</a:p>
          <a:p>
            <a:pPr lvl="2"/>
            <a:r>
              <a:rPr lang="en-US" sz="1800" dirty="0"/>
              <a:t>Data preprocessing</a:t>
            </a:r>
          </a:p>
          <a:p>
            <a:pPr lvl="3"/>
            <a:r>
              <a:rPr lang="en-US" sz="1600" dirty="0"/>
              <a:t>Generate instances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40-point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 size was used to process the training and testing dataset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instance that had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or more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label signal points within the window size</a:t>
            </a:r>
            <a:r>
              <a:rPr lang="en-US" sz="1600" dirty="0"/>
              <a:t> </a:t>
            </a:r>
            <a:r>
              <a:rPr lang="en-US" sz="1600" dirty="0">
                <a:sym typeface="Wingdings" pitchFamily="2" charset="2"/>
              </a:rPr>
              <a:t> labeled as “Fall”, else labeled as “Not Fall”</a:t>
            </a:r>
            <a:endParaRPr lang="en-US" sz="1600" dirty="0"/>
          </a:p>
          <a:p>
            <a:pPr lvl="3"/>
            <a:r>
              <a:rPr lang="en-US" sz="1600" dirty="0"/>
              <a:t>Handle imbalance issues</a:t>
            </a:r>
          </a:p>
          <a:p>
            <a:pPr lvl="4"/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non-fall data was randomly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downsampled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match the number of fall instances in both generated training and testing dataset</a:t>
            </a:r>
            <a:endParaRPr lang="en-US" sz="16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5580C5-BF01-9950-7AD1-FF80824B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45735"/>
              </p:ext>
            </p:extLst>
          </p:nvPr>
        </p:nvGraphicFramePr>
        <p:xfrm>
          <a:off x="6535959" y="2517081"/>
          <a:ext cx="4691484" cy="104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37">
                  <a:extLst>
                    <a:ext uri="{9D8B030D-6E8A-4147-A177-3AD203B41FA5}">
                      <a16:colId xmlns:a16="http://schemas.microsoft.com/office/drawing/2014/main" val="3067608707"/>
                    </a:ext>
                  </a:extLst>
                </a:gridCol>
                <a:gridCol w="1125246">
                  <a:extLst>
                    <a:ext uri="{9D8B030D-6E8A-4147-A177-3AD203B41FA5}">
                      <a16:colId xmlns:a16="http://schemas.microsoft.com/office/drawing/2014/main" val="3005691027"/>
                    </a:ext>
                  </a:extLst>
                </a:gridCol>
                <a:gridCol w="1205197">
                  <a:extLst>
                    <a:ext uri="{9D8B030D-6E8A-4147-A177-3AD203B41FA5}">
                      <a16:colId xmlns:a16="http://schemas.microsoft.com/office/drawing/2014/main" val="654443359"/>
                    </a:ext>
                  </a:extLst>
                </a:gridCol>
                <a:gridCol w="1105504">
                  <a:extLst>
                    <a:ext uri="{9D8B030D-6E8A-4147-A177-3AD203B41FA5}">
                      <a16:colId xmlns:a16="http://schemas.microsoft.com/office/drawing/2014/main" val="1178630229"/>
                    </a:ext>
                  </a:extLst>
                </a:gridCol>
              </a:tblGrid>
              <a:tr h="260883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Fall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Not Fall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70439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2,912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31,068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33,980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914672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15,733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17,189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920831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4,368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46,801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51,169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2999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DABE3-95EB-7A67-8DCB-CD73C2F09927}"/>
              </a:ext>
            </a:extLst>
          </p:cNvPr>
          <p:cNvSpPr txBox="1"/>
          <p:nvPr/>
        </p:nvSpPr>
        <p:spPr>
          <a:xfrm>
            <a:off x="5657363" y="3589704"/>
            <a:ext cx="6098582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II.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generated dataset description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607655-1782-F8ED-DEC4-4442D0695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30614"/>
              </p:ext>
            </p:extLst>
          </p:nvPr>
        </p:nvGraphicFramePr>
        <p:xfrm>
          <a:off x="6529207" y="4016507"/>
          <a:ext cx="4592944" cy="981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166">
                  <a:extLst>
                    <a:ext uri="{9D8B030D-6E8A-4147-A177-3AD203B41FA5}">
                      <a16:colId xmlns:a16="http://schemas.microsoft.com/office/drawing/2014/main" val="3678384124"/>
                    </a:ext>
                  </a:extLst>
                </a:gridCol>
                <a:gridCol w="1101610">
                  <a:extLst>
                    <a:ext uri="{9D8B030D-6E8A-4147-A177-3AD203B41FA5}">
                      <a16:colId xmlns:a16="http://schemas.microsoft.com/office/drawing/2014/main" val="3918988785"/>
                    </a:ext>
                  </a:extLst>
                </a:gridCol>
                <a:gridCol w="1179883">
                  <a:extLst>
                    <a:ext uri="{9D8B030D-6E8A-4147-A177-3AD203B41FA5}">
                      <a16:colId xmlns:a16="http://schemas.microsoft.com/office/drawing/2014/main" val="2062723748"/>
                    </a:ext>
                  </a:extLst>
                </a:gridCol>
                <a:gridCol w="1082285">
                  <a:extLst>
                    <a:ext uri="{9D8B030D-6E8A-4147-A177-3AD203B41FA5}">
                      <a16:colId xmlns:a16="http://schemas.microsoft.com/office/drawing/2014/main" val="3767369683"/>
                    </a:ext>
                  </a:extLst>
                </a:gridCol>
              </a:tblGrid>
              <a:tr h="245281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Fall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Not Fall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656001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5,824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361158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1,456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2,912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983510"/>
                  </a:ext>
                </a:extLst>
              </a:tr>
              <a:tr h="245365"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>
                          <a:effectLst/>
                        </a:rPr>
                        <a:t>4,368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4,368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8270" algn="just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</a:rPr>
                        <a:t>8,736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0470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CA28B4-E11B-8486-C457-A20D9C6D49F6}"/>
              </a:ext>
            </a:extLst>
          </p:cNvPr>
          <p:cNvSpPr txBox="1"/>
          <p:nvPr/>
        </p:nvSpPr>
        <p:spPr>
          <a:xfrm>
            <a:off x="6389722" y="5185659"/>
            <a:ext cx="4934646" cy="30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8270" algn="ctr">
              <a:lnSpc>
                <a:spcPct val="105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III. </a:t>
            </a: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SmartWatch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dataset description</a:t>
            </a:r>
            <a:endParaRPr lang="en-CA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6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LSTM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0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826C-DFE4-880B-6A7D-7484BC3C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B14B-45C7-3F7C-CF38-4AFC00DC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lvl="1"/>
            <a:r>
              <a:rPr lang="en-US" sz="2200" dirty="0"/>
              <a:t>Experimental Designs</a:t>
            </a:r>
            <a:endParaRPr lang="en-US" sz="1800" dirty="0"/>
          </a:p>
          <a:p>
            <a:pPr lvl="2"/>
            <a:r>
              <a:rPr lang="en-US" sz="1800" dirty="0"/>
              <a:t>Model Training: GRU</a:t>
            </a:r>
          </a:p>
          <a:p>
            <a:pPr lvl="3"/>
            <a:r>
              <a:rPr lang="en-US" sz="1600" dirty="0">
                <a:highlight>
                  <a:srgbClr val="00FFFF"/>
                </a:highlight>
              </a:rPr>
              <a:t>Comment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1104-F0DB-72F6-28D1-0DE1C96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4B15-7BCB-E549-AAB8-36697E555761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1.png" descr="Lakehead University Corporate Identity, 955 Oliver Raod, Thunder Bay, ON, Canada, P7B 5E1, lakeheadu.ca">
            <a:extLst>
              <a:ext uri="{FF2B5EF4-FFF2-40B4-BE49-F238E27FC236}">
                <a16:creationId xmlns:a16="http://schemas.microsoft.com/office/drawing/2014/main" id="{C838AD76-9D62-5804-60E6-9204792C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6721" y="214973"/>
            <a:ext cx="2506345" cy="5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2414</Words>
  <Application>Microsoft Macintosh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A comparative analysis  of different deep learning models  in fall detection  on SmartWatch Dataset</vt:lpstr>
      <vt:lpstr>Content</vt:lpstr>
      <vt:lpstr>Introduction</vt:lpstr>
      <vt:lpstr>Related Works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 of different deep learning models  in fall detection on SmartWatch Dataset</dc:title>
  <dc:creator>Thi Thuy Tien Tran</dc:creator>
  <cp:lastModifiedBy>Thi Thuy Tien Tran</cp:lastModifiedBy>
  <cp:revision>140</cp:revision>
  <dcterms:created xsi:type="dcterms:W3CDTF">2024-08-03T16:15:10Z</dcterms:created>
  <dcterms:modified xsi:type="dcterms:W3CDTF">2024-08-04T06:34:03Z</dcterms:modified>
</cp:coreProperties>
</file>