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298" r:id="rId3"/>
    <p:sldId id="524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46" r:id="rId13"/>
    <p:sldId id="525" r:id="rId14"/>
    <p:sldId id="555" r:id="rId15"/>
    <p:sldId id="556" r:id="rId16"/>
    <p:sldId id="557" r:id="rId17"/>
    <p:sldId id="558" r:id="rId18"/>
    <p:sldId id="559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9" r:id="rId27"/>
    <p:sldId id="568" r:id="rId28"/>
    <p:sldId id="581" r:id="rId29"/>
    <p:sldId id="582" r:id="rId30"/>
    <p:sldId id="576" r:id="rId31"/>
    <p:sldId id="579" r:id="rId32"/>
    <p:sldId id="578" r:id="rId33"/>
    <p:sldId id="583" r:id="rId34"/>
    <p:sldId id="585" r:id="rId35"/>
    <p:sldId id="587" r:id="rId36"/>
    <p:sldId id="586" r:id="rId37"/>
    <p:sldId id="560" r:id="rId38"/>
    <p:sldId id="570" r:id="rId39"/>
    <p:sldId id="571" r:id="rId40"/>
    <p:sldId id="574" r:id="rId41"/>
    <p:sldId id="573" r:id="rId42"/>
    <p:sldId id="572" r:id="rId43"/>
    <p:sldId id="575" r:id="rId44"/>
    <p:sldId id="588" r:id="rId45"/>
    <p:sldId id="589" r:id="rId46"/>
    <p:sldId id="311" r:id="rId47"/>
  </p:sldIdLst>
  <p:sldSz cx="9144000" cy="5143500" type="screen16x9"/>
  <p:notesSz cx="6858000" cy="9144000"/>
  <p:embeddedFontLst>
    <p:embeddedFont>
      <p:font typeface="Dosis" panose="020B0604020202020204" charset="0"/>
      <p:regular r:id="rId49"/>
      <p:bold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15665"/>
    <a:srgbClr val="0DB7C4"/>
    <a:srgbClr val="A7E5E9"/>
    <a:srgbClr val="A7C6E9"/>
    <a:srgbClr val="B2E8EC"/>
    <a:srgbClr val="C7EEF1"/>
    <a:srgbClr val="C4E1EE"/>
    <a:srgbClr val="BCD4EE"/>
    <a:srgbClr val="A9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66" d="100"/>
          <a:sy n="66" d="100"/>
        </p:scale>
        <p:origin x="492" y="12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89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8295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56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890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203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67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86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242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12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7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78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74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8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5355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2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087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195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794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8EF5A-E54A-EB99-1482-D63278E6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02E6A-5901-1BEE-E245-62597637C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0D189-5EAD-1D68-B378-7C437093A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954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BA231-A7CA-26EA-14FA-B57117C5D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21A97C-EB21-4EA9-9D13-127E68884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33A15-7941-AEA3-4AD4-1A189C417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48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294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558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610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8837-DA14-9799-1A7A-A7C86C25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4095C-8266-9378-BAE3-293E34921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5B879-E34E-7C53-E777-AFB7547DD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294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7B6A-9681-252C-F9B7-BD2E1382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2DD5F-1681-407F-D37F-A4191E7D5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7EC6C-A9F7-D3F1-E0A7-17BCEBCCE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261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DA523-5EA5-01C6-099A-47E118E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69F75-CD87-B31F-11FE-4BBA1E2A3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7F39A-540D-C5EC-0D32-A7D92A9B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479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432C-C1C6-C4FD-9418-E7579046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62B1A-814D-F084-36EA-32AEB813B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A8569-C5E7-277B-1D88-DA4C797CF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390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70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505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45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50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987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384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76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428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F9F8-0424-E6A8-4267-E65643F3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EE535-3C04-56E3-155B-BB146D565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6F3B-2272-6210-C7A9-4CFEBC0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7503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D50FD-1DCA-66A3-A9C5-837FA719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BF67D-5592-61C9-672C-458C17DBD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4B2D3-0F8A-BA91-1C3C-920B77E5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86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94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7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87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2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16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5 </a:t>
            </a:r>
            <a:r>
              <a:rPr lang="en-CA" sz="1400">
                <a:solidFill>
                  <a:srgbClr val="415665"/>
                </a:solidFill>
              </a:rPr>
              <a:t>– Winter 2024</a:t>
            </a:r>
            <a:endParaRPr lang="en-CA" sz="1400" dirty="0">
              <a:solidFill>
                <a:srgbClr val="41566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727575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It is possible to relate protocol graph to 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Low-level protocol do not interpret or extract message from high-level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Low-level protocol may apply transformations to the data (e.g., compression, encryption, etc.) that transforms the entire message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11BDC-16BE-C9E4-9EF0-2183AF61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8911" y="1675085"/>
            <a:ext cx="3580665" cy="3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Multiplexing (</a:t>
            </a:r>
            <a:r>
              <a:rPr lang="en-CA" sz="1800" dirty="0" err="1"/>
              <a:t>Muxing</a:t>
            </a:r>
            <a:r>
              <a:rPr lang="en-CA" sz="1800" dirty="0"/>
              <a:t>) – process and technique of transmitting multiple input signals or data streams over a single channel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Select and route several inputs to a single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Demultiplexing (</a:t>
            </a:r>
            <a:r>
              <a:rPr lang="en-CA" sz="1800" dirty="0" err="1"/>
              <a:t>Demuxing</a:t>
            </a:r>
            <a:r>
              <a:rPr lang="en-CA" sz="1800" dirty="0"/>
              <a:t>) – process of reconverting a multiplexed signal or data stream into the original separate signals or data streams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Select and route one input into several single outputs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Increase the efficiency of the communication system by allowing the transmission of data (e.g., audio and video data transmission)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6739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Application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9389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Highest-level layer to facilitate application-to-application and end-user-to-application interactions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Specifies the shared communications protocols and interface methods used by hosts in a communications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Supports a variety of 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Identify communication partners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Determine resource availability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Synchronize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991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TELNET (Teletype Network)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FTP (File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SMTP (Simple Mail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SNMP (Simple Network Management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DNS (Domain Name System)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DHCP (Dynamic Host Configuration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HTTP (Hypertext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6960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Specifications identifies: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Types of messages exchanged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Message syntax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Message semantics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Processing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0834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2260600"/>
            <a:ext cx="7630051" cy="2665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Reliable Data Transfer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File transfer, web transactions) require 100% reliable data transfer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Other apps (e.g., Audio) can tolerate some 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Timing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Internet telephony, interactive games) require low delay to be effective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CFA45-2983-BFB9-2A12-9881BBE40A5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What are common properties between protocols?</a:t>
            </a:r>
          </a:p>
        </p:txBody>
      </p:sp>
    </p:spTree>
    <p:extLst>
      <p:ext uri="{BB962C8B-B14F-4D97-AF65-F5344CB8AC3E}">
        <p14:creationId xmlns:p14="http://schemas.microsoft.com/office/powerpoint/2010/main" val="382182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2260600"/>
            <a:ext cx="7630051" cy="2665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Throughput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Multimedia) require minimum amount of throughput to be effective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Other apps (“elastic apps”) make use of whatever throughput they get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Security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Encryption, data integrity, endpoint authentication,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CFA45-2983-BFB9-2A12-9881BBE40A5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What are common properties between protocols?</a:t>
            </a:r>
          </a:p>
        </p:txBody>
      </p:sp>
    </p:spTree>
    <p:extLst>
      <p:ext uri="{BB962C8B-B14F-4D97-AF65-F5344CB8AC3E}">
        <p14:creationId xmlns:p14="http://schemas.microsoft.com/office/powerpoint/2010/main" val="313278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Hypertext Transfer </a:t>
            </a:r>
            <a:br>
              <a:rPr lang="en-CA" dirty="0"/>
            </a:br>
            <a:r>
              <a:rPr lang="en-CA" dirty="0"/>
              <a:t>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787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Web page consists of objects, each of which can be stored on different web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Object can be HTML file, JPEG image, java applet, audio file,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Web page consists of base html-file which includes several referenced objects, each addressable by a URL</a:t>
            </a:r>
          </a:p>
          <a:p>
            <a:pPr marL="76200" indent="0"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FF0BF-54D8-5434-A492-D2D0E0391702}"/>
              </a:ext>
            </a:extLst>
          </p:cNvPr>
          <p:cNvSpPr/>
          <p:nvPr/>
        </p:nvSpPr>
        <p:spPr>
          <a:xfrm>
            <a:off x="1239930" y="3630921"/>
            <a:ext cx="7059645" cy="870304"/>
          </a:xfrm>
          <a:prstGeom prst="rect">
            <a:avLst/>
          </a:prstGeom>
          <a:solidFill>
            <a:schemeClr val="tx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360000" tIns="180000" rIns="360000" bIns="18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A090ECA3-9CD0-C352-D439-90AB5448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644" y="3737636"/>
            <a:ext cx="618093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www.somebusiness.ca/someDept/pic.gif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30AF6F17-3F3B-8A01-D4F0-A03BCCF164A5}"/>
              </a:ext>
            </a:extLst>
          </p:cNvPr>
          <p:cNvSpPr>
            <a:spLocks/>
          </p:cNvSpPr>
          <p:nvPr/>
        </p:nvSpPr>
        <p:spPr bwMode="auto">
          <a:xfrm rot="16200000">
            <a:off x="3272968" y="3051962"/>
            <a:ext cx="90488" cy="2184144"/>
          </a:xfrm>
          <a:prstGeom prst="leftBracket">
            <a:avLst/>
          </a:prstGeom>
          <a:noFill/>
          <a:ln w="9525">
            <a:solidFill>
              <a:srgbClr val="6774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8D63CDD-9F2A-2A6F-A0EF-5437C2042F63}"/>
              </a:ext>
            </a:extLst>
          </p:cNvPr>
          <p:cNvSpPr>
            <a:spLocks/>
          </p:cNvSpPr>
          <p:nvPr/>
        </p:nvSpPr>
        <p:spPr bwMode="auto">
          <a:xfrm rot="16200000">
            <a:off x="5250495" y="3301236"/>
            <a:ext cx="90488" cy="1690359"/>
          </a:xfrm>
          <a:prstGeom prst="leftBracket">
            <a:avLst/>
          </a:prstGeom>
          <a:noFill/>
          <a:ln w="9525">
            <a:solidFill>
              <a:srgbClr val="6774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06AAF7D-C5DE-F7AC-4A17-B38367C8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140" y="4248809"/>
            <a:ext cx="21841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host name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F9C9F687-2B8D-A295-B8FA-393397AD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538" y="4245634"/>
            <a:ext cx="16163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path name</a:t>
            </a:r>
          </a:p>
        </p:txBody>
      </p:sp>
    </p:spTree>
    <p:extLst>
      <p:ext uri="{BB962C8B-B14F-4D97-AF65-F5344CB8AC3E}">
        <p14:creationId xmlns:p14="http://schemas.microsoft.com/office/powerpoint/2010/main" val="27323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Lab Assignment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Lab Assignment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Lab Assignment 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411946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Hypertext Transfer Protocol (HTTP) is a web application-layer protocol that supports a client/server model: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Client: browser that requests, receives, (using HTTP protocol) and “displays” web objects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Server: web server sends (using HTTP protocol) objects in response to requests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AF069-DADA-8138-1E3D-0708FCFE2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884" y="1701422"/>
            <a:ext cx="3335691" cy="27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1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HTTP uses TCP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initiates TCP connection (creates socket) to server, port 80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accepts TCP connection from client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HTTP messages (application-layer protocol messages) exchanged between browser (HTTP client) and web server (HTTP server)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TCP connection closed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HTTP is stateless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maintains no information about past client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29364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Connection types can be: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Non-persistent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Persistent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7829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Non-persistent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BFB035-D6C6-7F08-F95E-05B9F2C8F37B}"/>
              </a:ext>
            </a:extLst>
          </p:cNvPr>
          <p:cNvGrpSpPr>
            <a:grpSpLocks noChangeAspect="1"/>
          </p:cNvGrpSpPr>
          <p:nvPr/>
        </p:nvGrpSpPr>
        <p:grpSpPr>
          <a:xfrm>
            <a:off x="714819" y="1538075"/>
            <a:ext cx="8029131" cy="3474030"/>
            <a:chOff x="269194" y="1923540"/>
            <a:chExt cx="10757152" cy="4114050"/>
          </a:xfrm>
        </p:grpSpPr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B9A6C616-51A4-BA49-68AC-6AC0F10CE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687" y="1923541"/>
              <a:ext cx="0" cy="3901386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90E52E5D-6ECF-85B7-5B45-564D853D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96" y="5117847"/>
              <a:ext cx="657225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D9176920-5A92-F270-BDD6-56653EB7C4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26316" y="1923540"/>
              <a:ext cx="4031197" cy="163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342900" indent="-342900">
                <a:defRPr sz="2400">
                  <a:solidFill>
                    <a:srgbClr val="CC0000"/>
                  </a:solidFill>
                  <a:latin typeface="Lato" panose="020B0604020202020204" pitchFamily="34" charset="0"/>
                  <a:ea typeface="Lato" panose="020B0604020202020204" pitchFamily="34" charset="0"/>
                  <a:cs typeface="Lato" panose="020B0604020202020204" pitchFamily="34" charset="0"/>
                </a:defRPr>
              </a:lvl1pPr>
              <a:lvl2pPr marL="742950" indent="-28575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1a. HTTP client initiates TCP connection to HTTP server (process) at URL on port 80</a:t>
              </a:r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F995235-F373-FA7B-20C4-5890CFEB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317" y="4086958"/>
              <a:ext cx="4085519" cy="163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2a. HTTP client sends HTTP </a:t>
              </a:r>
              <a:r>
                <a:rPr lang="en-US" altLang="en-US" sz="1400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request message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(containing URL). Message indicates that client wants object 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someDepartment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/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home.index</a:t>
              </a:r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0E0985B5-9842-81F9-8107-5A4B2664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346" y="2209446"/>
              <a:ext cx="4086000" cy="163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1b. HTTP server at host 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www.someSchool.edu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waiting for TCP connection at port 80  </a:t>
              </a:r>
              <a:r>
                <a:rPr lang="ja-JP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cs typeface="Lato" panose="020B0604020202020204" pitchFamily="34" charset="0"/>
                </a:rPr>
                <a:t>“</a:t>
              </a:r>
              <a:r>
                <a:rPr lang="en-US" altLang="ja-JP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accepts</a:t>
              </a:r>
              <a:r>
                <a:rPr lang="ja-JP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cs typeface="Lato" panose="020B0604020202020204" pitchFamily="34" charset="0"/>
                </a:rPr>
                <a:t>”</a:t>
              </a:r>
              <a:r>
                <a:rPr lang="en-US" altLang="ja-JP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connection, notifying client with response</a:t>
              </a:r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579EED87-8CC3-3247-3D65-A8C553BF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827" y="4407007"/>
              <a:ext cx="4085519" cy="163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2b. HTTP server receives request message, forms </a:t>
              </a:r>
              <a:r>
                <a:rPr lang="en-US" altLang="en-US" sz="1400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response message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containing requested object, and sends message to the client</a:t>
              </a:r>
            </a:p>
          </p:txBody>
        </p:sp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CFC60A0A-F4B6-25DA-89E6-0C66527C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94" y="5040060"/>
              <a:ext cx="709153" cy="36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time</a:t>
              </a:r>
            </a:p>
          </p:txBody>
        </p:sp>
      </p:grpSp>
      <p:sp>
        <p:nvSpPr>
          <p:cNvPr id="61" name="Line 8">
            <a:extLst>
              <a:ext uri="{FF2B5EF4-FFF2-40B4-BE49-F238E27FC236}">
                <a16:creationId xmlns:a16="http://schemas.microsoft.com/office/drawing/2014/main" id="{65BD6896-5E34-EDF5-4BF1-1990503B5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098" y="1816917"/>
            <a:ext cx="1198229" cy="44389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991412A8-2D26-3041-6A12-493F86C7E7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641" y="2314431"/>
            <a:ext cx="1117141" cy="5682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B35AFC09-D898-BE7B-D6FA-81812F83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76" y="2438259"/>
            <a:ext cx="3049429" cy="13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1c. HTTP client sends acknowledgment </a:t>
            </a:r>
            <a:r>
              <a: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corresponding to the response sent by the server</a:t>
            </a:r>
            <a:endParaRPr lang="en-US" altLang="en-US" sz="1400" dirty="0">
              <a:solidFill>
                <a:srgbClr val="4D576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B0604020202020204" pitchFamily="34" charset="0"/>
            </a:endParaRP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E0F4D9A8-1523-387E-C050-41F381D71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186" y="3767602"/>
            <a:ext cx="1198229" cy="44389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E429F6-82AF-2D81-8F5D-C3DD52CC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472" y="1585608"/>
            <a:ext cx="268373" cy="2683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54F3D-F4A0-D9CF-648A-4845E8A74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830" y="2485792"/>
            <a:ext cx="268373" cy="2683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F4883A1-3ED9-1723-B8EC-DF43674B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1096" y="1817023"/>
            <a:ext cx="268373" cy="2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Non-persistent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F226E0-5416-0ED2-2008-4BF1634D2FFA}"/>
              </a:ext>
            </a:extLst>
          </p:cNvPr>
          <p:cNvGrpSpPr/>
          <p:nvPr/>
        </p:nvGrpSpPr>
        <p:grpSpPr>
          <a:xfrm>
            <a:off x="707485" y="1538074"/>
            <a:ext cx="8007938" cy="3294452"/>
            <a:chOff x="267832" y="2209445"/>
            <a:chExt cx="10769949" cy="3615482"/>
          </a:xfrm>
        </p:grpSpPr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9AB91F2-FDD0-F718-C594-421C98388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687" y="2209447"/>
              <a:ext cx="0" cy="361548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D87F8DE9-FE88-2540-2669-4D963B19B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96" y="5117847"/>
              <a:ext cx="657225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5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12AB3AD-8946-C7F3-E11D-C37E519B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114" y="2885118"/>
              <a:ext cx="4047639" cy="1984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4. HTTP client receives response message containing html file, displays html.  Parsing html file, finds 10 referenced jpeg  objects</a:t>
              </a:r>
            </a:p>
            <a:p>
              <a:endPara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  <a:p>
              <a:endPara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  <a:p>
              <a:r>
                <a:rPr lang="en-CA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5. Steps 1-5 repeated for each of 10 jpeg objects</a:t>
              </a:r>
            </a:p>
            <a:p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0E364C88-0CCB-E622-92BF-6EAF4798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142" y="2209445"/>
              <a:ext cx="4047639" cy="151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/>
              <a:r>
                <a:rPr lang="en-US" altLang="en-US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3. HTTP server closes TCP connection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EFE69B83-F2F3-29C6-ED95-8809340F2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32" y="5040060"/>
              <a:ext cx="711876" cy="3377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time</a:t>
              </a:r>
            </a:p>
          </p:txBody>
        </p:sp>
      </p:grpSp>
      <p:sp>
        <p:nvSpPr>
          <p:cNvPr id="18" name="Line 14">
            <a:extLst>
              <a:ext uri="{FF2B5EF4-FFF2-40B4-BE49-F238E27FC236}">
                <a16:creationId xmlns:a16="http://schemas.microsoft.com/office/drawing/2014/main" id="{A0AD0C75-F29E-3334-4394-ECBD6A3EE8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641" y="1893516"/>
            <a:ext cx="1117141" cy="5682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86D4A1-52CB-5BD3-0B0D-8F33BBC78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409" y="1538074"/>
            <a:ext cx="268373" cy="2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DDFAB-CC75-950D-E5B0-BCCDE642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82482" y="1543290"/>
            <a:ext cx="3979036" cy="33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Issues with non-persistent HTTP (1.0):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Requires 2 RTTs per object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OS and hardware overhead for each TCP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Browsers often open multiple parallel TCP connections to fetch referenced objects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9322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Resolved by persistent HTTP (1.1 or higher):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leaves connection open after sending response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Subsequent HTTP messages between same client/server sent over open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sends requests as soon as it encounters a referenced object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As little as one RTT for all the referenced objects (cutting response time in half)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779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DD2B-886C-D505-445B-840BC2C6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8E6717-0082-50CF-B8DC-0F8B86A9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A064B2-1511-8082-3A92-EBAEA23D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Constructed with a colon-separated key-value pairs in clear-text string format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Sent and received by both the client program and server on every HTTP request and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Generalized into 4 context domains: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General Header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Request Header (Request Line, Header Line,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Response Header (Status Line, Header Line,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Entity Header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9035-967A-10FE-B025-F14AC6626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76548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075C-C1C1-D575-81B2-C11EA6FF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40022-7F81-9D19-0C0D-233938E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4326-CFBB-A3E8-B7E9-8E7300F4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Or, categorized based on its information use or handling: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2A20-E1F9-1773-11BF-6976260BC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AF8B1-7790-9D1B-3B12-4D7B1DBD0C59}"/>
              </a:ext>
            </a:extLst>
          </p:cNvPr>
          <p:cNvSpPr txBox="1"/>
          <p:nvPr/>
        </p:nvSpPr>
        <p:spPr>
          <a:xfrm>
            <a:off x="4659449" y="2012573"/>
            <a:ext cx="3640127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81000">
              <a:spcBef>
                <a:spcPts val="600"/>
              </a:spcBef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Content-Type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Content-Length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Accept-Language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Transfer-Encoding (TE)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Trailer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Do Not Track (DNT)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Cookie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C892D-177D-2DF8-5BD6-1A50B2053D68}"/>
              </a:ext>
            </a:extLst>
          </p:cNvPr>
          <p:cNvSpPr txBox="1"/>
          <p:nvPr/>
        </p:nvSpPr>
        <p:spPr>
          <a:xfrm>
            <a:off x="844424" y="2012573"/>
            <a:ext cx="3815025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Connection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Keep-Alive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Authorization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Age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Expires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Cache-Control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ETag</a:t>
            </a:r>
          </a:p>
        </p:txBody>
      </p:sp>
    </p:spTree>
    <p:extLst>
      <p:ext uri="{BB962C8B-B14F-4D97-AF65-F5344CB8AC3E}">
        <p14:creationId xmlns:p14="http://schemas.microsoft.com/office/powerpoint/2010/main" val="174758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Lab Assignment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3020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Types of status codes: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1XX - Information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2XX - Success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3XX - Redirect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4XX - Client Error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5XX - Server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5010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3727576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Informational responses (100–199)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Successful responses (200–299)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200 – Ok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201 – Created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202 – Accepted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E2309-96AA-E4FD-B077-1BFB778DC165}"/>
              </a:ext>
            </a:extLst>
          </p:cNvPr>
          <p:cNvSpPr txBox="1"/>
          <p:nvPr/>
        </p:nvSpPr>
        <p:spPr>
          <a:xfrm>
            <a:off x="4571998" y="1538075"/>
            <a:ext cx="3727577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Redirects (300–399)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301 – Moved Permanently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304 – Not Modified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307 – Temporary Redirect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308 – Permanent Redirect</a:t>
            </a:r>
          </a:p>
        </p:txBody>
      </p:sp>
    </p:spTree>
    <p:extLst>
      <p:ext uri="{BB962C8B-B14F-4D97-AF65-F5344CB8AC3E}">
        <p14:creationId xmlns:p14="http://schemas.microsoft.com/office/powerpoint/2010/main" val="346975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3727576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errors (400–499)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400 – Bad Request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401 – Unauthorized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403 – Forbidden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404 – Not Found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408 – Request 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E2309-96AA-E4FD-B077-1BFB778DC165}"/>
              </a:ext>
            </a:extLst>
          </p:cNvPr>
          <p:cNvSpPr txBox="1"/>
          <p:nvPr/>
        </p:nvSpPr>
        <p:spPr>
          <a:xfrm>
            <a:off x="4571998" y="1538075"/>
            <a:ext cx="3727577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CA" dirty="0"/>
              <a:t>Server errors (500–599)</a:t>
            </a:r>
          </a:p>
          <a:p>
            <a:pPr lvl="1"/>
            <a:r>
              <a:rPr lang="en-CA" dirty="0"/>
              <a:t>500 – Internal Server Error</a:t>
            </a:r>
          </a:p>
          <a:p>
            <a:pPr lvl="1"/>
            <a:r>
              <a:rPr lang="en-CA" dirty="0"/>
              <a:t>501 – Not Implemented</a:t>
            </a:r>
          </a:p>
          <a:p>
            <a:pPr lvl="1"/>
            <a:r>
              <a:rPr lang="en-CA" dirty="0"/>
              <a:t>502 – Bad Gateway</a:t>
            </a:r>
          </a:p>
          <a:p>
            <a:pPr lvl="1"/>
            <a:r>
              <a:rPr lang="en-CA" dirty="0"/>
              <a:t>503 – Service Unavailable</a:t>
            </a:r>
          </a:p>
          <a:p>
            <a:pPr lvl="1"/>
            <a:r>
              <a:rPr lang="en-CA" dirty="0"/>
              <a:t>504 – Gateway Timeout</a:t>
            </a:r>
          </a:p>
          <a:p>
            <a:pPr lvl="1"/>
            <a:r>
              <a:rPr lang="en-CA" dirty="0"/>
              <a:t>505 – HTTP Version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096547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9C83E-BCF1-CCB0-EB0F-D21F706FF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804D-78FE-3BD8-6C50-7E6FA4D60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CA" sz="4800" i="0" dirty="0">
                <a:solidFill>
                  <a:schemeClr val="lt1"/>
                </a:solidFill>
                <a:latin typeface="Dosis"/>
                <a:sym typeface="Dosis"/>
              </a:rPr>
              <a:t>Evolution</a:t>
            </a:r>
            <a:r>
              <a:rPr lang="en-CA" i="0" dirty="0"/>
              <a:t> </a:t>
            </a:r>
            <a:r>
              <a:rPr lang="en-CA" sz="4800" i="0" dirty="0">
                <a:solidFill>
                  <a:schemeClr val="lt1"/>
                </a:solidFill>
                <a:latin typeface="Dosis"/>
              </a:rPr>
              <a:t>of HTTP?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FC57-6D5D-CD9E-CBE0-0103DD409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6C415-0921-3168-B336-D647FD720701}"/>
              </a:ext>
            </a:extLst>
          </p:cNvPr>
          <p:cNvSpPr/>
          <p:nvPr/>
        </p:nvSpPr>
        <p:spPr>
          <a:xfrm>
            <a:off x="4301214" y="3769800"/>
            <a:ext cx="541421" cy="6818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837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A1CE-007E-A21E-3B88-3383717B3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22E859-05A0-7E23-183C-FFA8F0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F4DBBE-25EA-850F-256E-52292431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Introduced as RFC in 2015 and continued to gain adoption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Functionality decreases (perceived) delay in multi-object HTTP requests of previous protocol versions that cause: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In-order responses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Head-of-line (HOL) blocking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Stalls in loss recovery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Overstepping congestion control mechanisms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Functionality is associated with Frame Interleaving, Message Prioritization and Server Pushing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B08D9-EEF6-8EB1-AB2C-5A7C5A2C0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85875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F49B-8CC5-08E9-0B2B-DCFAAE60F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C5184-F8A0-0DEB-FDA3-1C1392DD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289792-4B77-7D22-1B47-6DB82214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Data flow associated with HTTP 1.1: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2DE9-C9CD-DC2C-6E0B-9B91D5783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DC41573-74BE-C980-0EC5-1CADF9DE12B2}"/>
              </a:ext>
            </a:extLst>
          </p:cNvPr>
          <p:cNvGrpSpPr>
            <a:grpSpLocks noChangeAspect="1"/>
          </p:cNvGrpSpPr>
          <p:nvPr/>
        </p:nvGrpSpPr>
        <p:grpSpPr>
          <a:xfrm>
            <a:off x="1516047" y="2188342"/>
            <a:ext cx="6783529" cy="2737633"/>
            <a:chOff x="569771" y="2259356"/>
            <a:chExt cx="8225075" cy="33193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116620-FBCE-4E32-BFB6-AE9BEE4DF089}"/>
                </a:ext>
              </a:extLst>
            </p:cNvPr>
            <p:cNvSpPr/>
            <p:nvPr/>
          </p:nvSpPr>
          <p:spPr>
            <a:xfrm>
              <a:off x="6771069" y="2299621"/>
              <a:ext cx="805311" cy="17795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5391AC4-A1F8-13B9-6858-C16C7C80332F}"/>
                </a:ext>
              </a:extLst>
            </p:cNvPr>
            <p:cNvSpPr/>
            <p:nvPr/>
          </p:nvSpPr>
          <p:spPr>
            <a:xfrm>
              <a:off x="6774371" y="4092375"/>
              <a:ext cx="805310" cy="99571"/>
            </a:xfrm>
            <a:prstGeom prst="rect">
              <a:avLst/>
            </a:pr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EBF446C-1532-6A29-6312-993B474A2047}"/>
                </a:ext>
              </a:extLst>
            </p:cNvPr>
            <p:cNvGrpSpPr/>
            <p:nvPr/>
          </p:nvGrpSpPr>
          <p:grpSpPr>
            <a:xfrm>
              <a:off x="2059407" y="2259356"/>
              <a:ext cx="3658640" cy="2014480"/>
              <a:chOff x="3400914" y="3064264"/>
              <a:chExt cx="4052925" cy="2231577"/>
            </a:xfrm>
            <a:solidFill>
              <a:srgbClr val="2185C5"/>
            </a:solidFill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8B5D329-15B8-12C5-CFC0-309A1FD6F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914" y="5022530"/>
                <a:ext cx="4052925" cy="27331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898BEC76-95E7-8B44-4312-1790F0C47B2E}"/>
                  </a:ext>
                </a:extLst>
              </p:cNvPr>
              <p:cNvSpPr/>
              <p:nvPr/>
            </p:nvSpPr>
            <p:spPr>
              <a:xfrm>
                <a:off x="3517643" y="3064264"/>
                <a:ext cx="3868169" cy="2226179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67383 w 3876052"/>
                  <a:gd name="connsiteY0" fmla="*/ 0 h 2226179"/>
                  <a:gd name="connsiteX1" fmla="*/ 411 w 3876052"/>
                  <a:gd name="connsiteY1" fmla="*/ 273465 h 2226179"/>
                  <a:gd name="connsiteX2" fmla="*/ 411 w 3876052"/>
                  <a:gd name="connsiteY2" fmla="*/ 2226179 h 2226179"/>
                  <a:gd name="connsiteX3" fmla="*/ 3875929 w 3876052"/>
                  <a:gd name="connsiteY3" fmla="*/ 1956987 h 2226179"/>
                  <a:gd name="connsiteX4" fmla="*/ 3867383 w 3876052"/>
                  <a:gd name="connsiteY4" fmla="*/ 0 h 2226179"/>
                  <a:gd name="connsiteX0" fmla="*/ 3867383 w 3871845"/>
                  <a:gd name="connsiteY0" fmla="*/ 0 h 2226179"/>
                  <a:gd name="connsiteX1" fmla="*/ 411 w 3871845"/>
                  <a:gd name="connsiteY1" fmla="*/ 273465 h 2226179"/>
                  <a:gd name="connsiteX2" fmla="*/ 411 w 3871845"/>
                  <a:gd name="connsiteY2" fmla="*/ 2226179 h 2226179"/>
                  <a:gd name="connsiteX3" fmla="*/ 3871656 w 3871845"/>
                  <a:gd name="connsiteY3" fmla="*/ 1969806 h 2226179"/>
                  <a:gd name="connsiteX4" fmla="*/ 3867383 w 3871845"/>
                  <a:gd name="connsiteY4" fmla="*/ 0 h 2226179"/>
                  <a:gd name="connsiteX0" fmla="*/ 3867383 w 3872034"/>
                  <a:gd name="connsiteY0" fmla="*/ 0 h 2226179"/>
                  <a:gd name="connsiteX1" fmla="*/ 411 w 3872034"/>
                  <a:gd name="connsiteY1" fmla="*/ 273465 h 2226179"/>
                  <a:gd name="connsiteX2" fmla="*/ 411 w 3872034"/>
                  <a:gd name="connsiteY2" fmla="*/ 2226179 h 2226179"/>
                  <a:gd name="connsiteX3" fmla="*/ 3871656 w 3872034"/>
                  <a:gd name="connsiteY3" fmla="*/ 1969806 h 2226179"/>
                  <a:gd name="connsiteX4" fmla="*/ 3867383 w 3872034"/>
                  <a:gd name="connsiteY4" fmla="*/ 0 h 2226179"/>
                  <a:gd name="connsiteX0" fmla="*/ 3867383 w 3868169"/>
                  <a:gd name="connsiteY0" fmla="*/ 0 h 2226179"/>
                  <a:gd name="connsiteX1" fmla="*/ 411 w 3868169"/>
                  <a:gd name="connsiteY1" fmla="*/ 273465 h 2226179"/>
                  <a:gd name="connsiteX2" fmla="*/ 411 w 3868169"/>
                  <a:gd name="connsiteY2" fmla="*/ 2226179 h 2226179"/>
                  <a:gd name="connsiteX3" fmla="*/ 3863110 w 3868169"/>
                  <a:gd name="connsiteY3" fmla="*/ 1969806 h 2226179"/>
                  <a:gd name="connsiteX4" fmla="*/ 3867383 w 3868169"/>
                  <a:gd name="connsiteY4" fmla="*/ 0 h 222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8169" h="2226179">
                    <a:moveTo>
                      <a:pt x="3867383" y="0"/>
                    </a:moveTo>
                    <a:lnTo>
                      <a:pt x="411" y="273465"/>
                    </a:lnTo>
                    <a:cubicBezTo>
                      <a:pt x="1835" y="927218"/>
                      <a:pt x="-1013" y="1572426"/>
                      <a:pt x="411" y="2226179"/>
                    </a:cubicBezTo>
                    <a:lnTo>
                      <a:pt x="3863110" y="1969806"/>
                    </a:lnTo>
                    <a:cubicBezTo>
                      <a:pt x="3864534" y="1311780"/>
                      <a:pt x="3870232" y="615297"/>
                      <a:pt x="3867383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86AE8EC-C0C3-4C63-9CF9-7E427B53FB8A}"/>
                </a:ext>
              </a:extLst>
            </p:cNvPr>
            <p:cNvGrpSpPr/>
            <p:nvPr/>
          </p:nvGrpSpPr>
          <p:grpSpPr>
            <a:xfrm>
              <a:off x="2049265" y="4055794"/>
              <a:ext cx="3668782" cy="348980"/>
              <a:chOff x="3389679" y="5054301"/>
              <a:chExt cx="4064160" cy="386589"/>
            </a:xfrm>
            <a:solidFill>
              <a:srgbClr val="7ECEFD"/>
            </a:solidFill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5D9C4806-C236-5BC7-F063-4E57665E35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9679" y="5161562"/>
                <a:ext cx="4064160" cy="27932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reeform 66">
                <a:extLst>
                  <a:ext uri="{FF2B5EF4-FFF2-40B4-BE49-F238E27FC236}">
                    <a16:creationId xmlns:a16="http://schemas.microsoft.com/office/drawing/2014/main" id="{5524EF83-49AB-96C6-5824-A47E7F0C8875}"/>
                  </a:ext>
                </a:extLst>
              </p:cNvPr>
              <p:cNvSpPr/>
              <p:nvPr/>
            </p:nvSpPr>
            <p:spPr>
              <a:xfrm>
                <a:off x="3519116" y="5054301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941B2CD-6A5D-8996-279F-53CBEFDE526F}"/>
                </a:ext>
              </a:extLst>
            </p:cNvPr>
            <p:cNvGrpSpPr/>
            <p:nvPr/>
          </p:nvGrpSpPr>
          <p:grpSpPr>
            <a:xfrm>
              <a:off x="2059648" y="4408679"/>
              <a:ext cx="3636864" cy="338840"/>
              <a:chOff x="3401181" y="5445216"/>
              <a:chExt cx="4028803" cy="375356"/>
            </a:xfrm>
            <a:solidFill>
              <a:srgbClr val="F20253"/>
            </a:solidFill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633D70E1-5C51-7C5D-8DB5-03802F682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1181" y="5534648"/>
                <a:ext cx="4028803" cy="26998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Freeform 69">
                <a:extLst>
                  <a:ext uri="{FF2B5EF4-FFF2-40B4-BE49-F238E27FC236}">
                    <a16:creationId xmlns:a16="http://schemas.microsoft.com/office/drawing/2014/main" id="{83C5365B-1A04-BB2D-193E-F64E116AAB4E}"/>
                  </a:ext>
                </a:extLst>
              </p:cNvPr>
              <p:cNvSpPr/>
              <p:nvPr/>
            </p:nvSpPr>
            <p:spPr>
              <a:xfrm>
                <a:off x="3504762" y="5445216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C9F369-2BA9-03EB-0C1E-F132235D4D02}"/>
                </a:ext>
              </a:extLst>
            </p:cNvPr>
            <p:cNvGrpSpPr/>
            <p:nvPr/>
          </p:nvGrpSpPr>
          <p:grpSpPr>
            <a:xfrm>
              <a:off x="569771" y="4070756"/>
              <a:ext cx="1481652" cy="373182"/>
              <a:chOff x="1750742" y="5070877"/>
              <a:chExt cx="1641327" cy="413399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9E43FA0-0CBD-2731-5396-5B8B4BB81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290443"/>
                <a:ext cx="16413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49698C9-36EA-BDDA-E5FF-97CB704A0742}"/>
                  </a:ext>
                </a:extLst>
              </p:cNvPr>
              <p:cNvSpPr txBox="1"/>
              <p:nvPr/>
            </p:nvSpPr>
            <p:spPr>
              <a:xfrm>
                <a:off x="1983183" y="5070877"/>
                <a:ext cx="607159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8464CF-FB78-C61F-D0DE-33D973F14885}"/>
                </a:ext>
              </a:extLst>
            </p:cNvPr>
            <p:cNvSpPr/>
            <p:nvPr/>
          </p:nvSpPr>
          <p:spPr>
            <a:xfrm>
              <a:off x="1203914" y="4304923"/>
              <a:ext cx="228144" cy="205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2E4E0-2351-B72B-9C48-89C8D3BD28C4}"/>
                </a:ext>
              </a:extLst>
            </p:cNvPr>
            <p:cNvGrpSpPr/>
            <p:nvPr/>
          </p:nvGrpSpPr>
          <p:grpSpPr>
            <a:xfrm>
              <a:off x="569771" y="4212329"/>
              <a:ext cx="1481512" cy="373182"/>
              <a:chOff x="1750742" y="5227698"/>
              <a:chExt cx="1641172" cy="413399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8EBFD36-0702-743C-31CA-71A8A601E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442843"/>
                <a:ext cx="1641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FD3E9BF-3C56-C9DB-F0A5-E8C9BF3A4F02}"/>
                  </a:ext>
                </a:extLst>
              </p:cNvPr>
              <p:cNvSpPr txBox="1"/>
              <p:nvPr/>
            </p:nvSpPr>
            <p:spPr>
              <a:xfrm>
                <a:off x="2253559" y="5227698"/>
                <a:ext cx="607159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90C2FC-805B-3706-B7C0-011FF97574BC}"/>
                </a:ext>
              </a:extLst>
            </p:cNvPr>
            <p:cNvGrpSpPr/>
            <p:nvPr/>
          </p:nvGrpSpPr>
          <p:grpSpPr>
            <a:xfrm>
              <a:off x="569771" y="4416041"/>
              <a:ext cx="1484378" cy="373182"/>
              <a:chOff x="1750742" y="5453365"/>
              <a:chExt cx="1644347" cy="413399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E15234-C8DB-139A-2EC3-DBF563123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670973"/>
                <a:ext cx="16443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D12496-81A1-38C8-D078-09F8417C4323}"/>
                  </a:ext>
                </a:extLst>
              </p:cNvPr>
              <p:cNvSpPr txBox="1"/>
              <p:nvPr/>
            </p:nvSpPr>
            <p:spPr>
              <a:xfrm>
                <a:off x="2430055" y="5453365"/>
                <a:ext cx="607160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60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defRPr>
                </a:lvl1pPr>
              </a:lstStyle>
              <a:p>
                <a:r>
                  <a:rPr lang="en-US" sz="1400" dirty="0"/>
                  <a:t>O</a:t>
                </a:r>
                <a:r>
                  <a:rPr lang="en-US" sz="1400" baseline="-25000" dirty="0"/>
                  <a:t>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D16A62E-7DDE-1624-3FDC-24A731942C17}"/>
                </a:ext>
              </a:extLst>
            </p:cNvPr>
            <p:cNvGrpSpPr/>
            <p:nvPr/>
          </p:nvGrpSpPr>
          <p:grpSpPr>
            <a:xfrm>
              <a:off x="569771" y="4556852"/>
              <a:ext cx="1481651" cy="373182"/>
              <a:chOff x="1750742" y="5609354"/>
              <a:chExt cx="1641326" cy="413399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4F49A56-0BEC-F854-181F-D7EAA814E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804632"/>
                <a:ext cx="1641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3FB4EF-DA48-1AA8-C9E3-63604124DE6E}"/>
                  </a:ext>
                </a:extLst>
              </p:cNvPr>
              <p:cNvSpPr txBox="1"/>
              <p:nvPr/>
            </p:nvSpPr>
            <p:spPr>
              <a:xfrm>
                <a:off x="2699730" y="5609354"/>
                <a:ext cx="607160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4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1DAB5A-C099-BC91-4724-373AF82301EF}"/>
                </a:ext>
              </a:extLst>
            </p:cNvPr>
            <p:cNvSpPr/>
            <p:nvPr/>
          </p:nvSpPr>
          <p:spPr>
            <a:xfrm>
              <a:off x="6774372" y="4200479"/>
              <a:ext cx="805310" cy="995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9A71B17-0AEF-8A35-2D72-8D9C72AC25B1}"/>
                </a:ext>
              </a:extLst>
            </p:cNvPr>
            <p:cNvSpPr/>
            <p:nvPr/>
          </p:nvSpPr>
          <p:spPr>
            <a:xfrm>
              <a:off x="6774372" y="4280930"/>
              <a:ext cx="805310" cy="995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425EC3A-ED02-9F39-605D-8947EED15848}"/>
                </a:ext>
              </a:extLst>
            </p:cNvPr>
            <p:cNvSpPr/>
            <p:nvPr/>
          </p:nvSpPr>
          <p:spPr>
            <a:xfrm>
              <a:off x="6771070" y="4390794"/>
              <a:ext cx="805310" cy="99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Left Arrow 100">
              <a:extLst>
                <a:ext uri="{FF2B5EF4-FFF2-40B4-BE49-F238E27FC236}">
                  <a16:creationId xmlns:a16="http://schemas.microsoft.com/office/drawing/2014/main" id="{0F5DAB73-D858-DD9C-164A-1FE6710B12D4}"/>
                </a:ext>
              </a:extLst>
            </p:cNvPr>
            <p:cNvSpPr/>
            <p:nvPr/>
          </p:nvSpPr>
          <p:spPr>
            <a:xfrm>
              <a:off x="5895730" y="3165463"/>
              <a:ext cx="538782" cy="333402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ACE75C-1674-0F6C-07A7-4BA9744FB478}"/>
                </a:ext>
              </a:extLst>
            </p:cNvPr>
            <p:cNvSpPr txBox="1"/>
            <p:nvPr/>
          </p:nvSpPr>
          <p:spPr>
            <a:xfrm>
              <a:off x="7751698" y="3012654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AC4647-EE0A-44B1-37E2-F8E17E2D5388}"/>
                </a:ext>
              </a:extLst>
            </p:cNvPr>
            <p:cNvSpPr txBox="1"/>
            <p:nvPr/>
          </p:nvSpPr>
          <p:spPr>
            <a:xfrm>
              <a:off x="7761405" y="3779250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839100-595C-1AF5-CFDD-ADF8B62EE3FB}"/>
                </a:ext>
              </a:extLst>
            </p:cNvPr>
            <p:cNvSpPr txBox="1"/>
            <p:nvPr/>
          </p:nvSpPr>
          <p:spPr>
            <a:xfrm>
              <a:off x="7761376" y="4098760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96E178-748F-6BAC-021E-9FB0AB672410}"/>
                </a:ext>
              </a:extLst>
            </p:cNvPr>
            <p:cNvSpPr txBox="1"/>
            <p:nvPr/>
          </p:nvSpPr>
          <p:spPr>
            <a:xfrm>
              <a:off x="7765743" y="4390794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1509C4B-ACAB-9342-CC81-54962663E538}"/>
                </a:ext>
              </a:extLst>
            </p:cNvPr>
            <p:cNvCxnSpPr>
              <a:cxnSpLocks/>
            </p:cNvCxnSpPr>
            <p:nvPr/>
          </p:nvCxnSpPr>
          <p:spPr>
            <a:xfrm>
              <a:off x="7640565" y="4300051"/>
              <a:ext cx="1680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CA8749F-CA2F-B5B6-4B6A-3EAEADC65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5545" y="4027114"/>
              <a:ext cx="163091" cy="13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408AD13-53FE-A3CE-066C-C5C01FF04EF2}"/>
                </a:ext>
              </a:extLst>
            </p:cNvPr>
            <p:cNvCxnSpPr>
              <a:cxnSpLocks/>
            </p:cNvCxnSpPr>
            <p:nvPr/>
          </p:nvCxnSpPr>
          <p:spPr>
            <a:xfrm>
              <a:off x="7649682" y="4460407"/>
              <a:ext cx="163091" cy="13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3">
              <a:extLst>
                <a:ext uri="{FF2B5EF4-FFF2-40B4-BE49-F238E27FC236}">
                  <a16:creationId xmlns:a16="http://schemas.microsoft.com/office/drawing/2014/main" id="{7E2AF925-C456-07CF-7C41-529F6F11854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9771" y="5124411"/>
              <a:ext cx="8225075" cy="45434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 algn="ctr">
                <a:buNone/>
              </a:pP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Objects delivered in order requested: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wait behind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  <a:p>
              <a:pPr lvl="1" algn="ctr"/>
              <a:endParaRPr lang="en-US" altLang="en-US" sz="20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94849F4-62C3-B7F4-263E-57AD40724958}"/>
                </a:ext>
              </a:extLst>
            </p:cNvPr>
            <p:cNvGrpSpPr/>
            <p:nvPr/>
          </p:nvGrpSpPr>
          <p:grpSpPr>
            <a:xfrm>
              <a:off x="2059407" y="4183035"/>
              <a:ext cx="3637105" cy="430880"/>
              <a:chOff x="3400914" y="5195255"/>
              <a:chExt cx="4029070" cy="477315"/>
            </a:xfrm>
            <a:solidFill>
              <a:srgbClr val="FF9715"/>
            </a:solidFill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42CDB60-A733-2366-BE7B-CE70B5551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914" y="5403102"/>
                <a:ext cx="4029070" cy="26946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6F85CA57-F3C7-C8E0-717F-FB09DC5ED2E8}"/>
                  </a:ext>
                </a:extLst>
              </p:cNvPr>
              <p:cNvSpPr/>
              <p:nvPr/>
            </p:nvSpPr>
            <p:spPr>
              <a:xfrm>
                <a:off x="3520812" y="5195255"/>
                <a:ext cx="3866473" cy="468804"/>
              </a:xfrm>
              <a:custGeom>
                <a:avLst/>
                <a:gdLst>
                  <a:gd name="connsiteX0" fmla="*/ 0 w 3866473"/>
                  <a:gd name="connsiteY0" fmla="*/ 264573 h 468804"/>
                  <a:gd name="connsiteX1" fmla="*/ 0 w 3866473"/>
                  <a:gd name="connsiteY1" fmla="*/ 468804 h 468804"/>
                  <a:gd name="connsiteX2" fmla="*/ 3866473 w 3866473"/>
                  <a:gd name="connsiteY2" fmla="*/ 204232 h 468804"/>
                  <a:gd name="connsiteX3" fmla="*/ 3861832 w 3866473"/>
                  <a:gd name="connsiteY3" fmla="*/ 0 h 468804"/>
                  <a:gd name="connsiteX4" fmla="*/ 0 w 3866473"/>
                  <a:gd name="connsiteY4" fmla="*/ 264573 h 468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6473" h="468804">
                    <a:moveTo>
                      <a:pt x="0" y="264573"/>
                    </a:moveTo>
                    <a:lnTo>
                      <a:pt x="0" y="468804"/>
                    </a:lnTo>
                    <a:lnTo>
                      <a:pt x="3866473" y="204232"/>
                    </a:lnTo>
                    <a:lnTo>
                      <a:pt x="3861832" y="0"/>
                    </a:lnTo>
                    <a:lnTo>
                      <a:pt x="0" y="26457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6E619A-D5E4-5744-D21F-61EA4DEDC35D}"/>
                </a:ext>
              </a:extLst>
            </p:cNvPr>
            <p:cNvCxnSpPr>
              <a:cxnSpLocks/>
            </p:cNvCxnSpPr>
            <p:nvPr/>
          </p:nvCxnSpPr>
          <p:spPr>
            <a:xfrm>
              <a:off x="7614832" y="3246407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825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C9604-9374-938A-7CCE-3EE93D3F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C598B7-114A-67E7-BF4E-9D91712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8659-2295-7A57-2852-944017E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Data flow associated with HTTP 2.0: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280A4-02D8-AA47-55C1-CA1CC80A7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D50198-1127-8E40-AD1A-5A7D6833CE69}"/>
              </a:ext>
            </a:extLst>
          </p:cNvPr>
          <p:cNvGrpSpPr>
            <a:grpSpLocks noChangeAspect="1"/>
          </p:cNvGrpSpPr>
          <p:nvPr/>
        </p:nvGrpSpPr>
        <p:grpSpPr>
          <a:xfrm>
            <a:off x="1246062" y="2086977"/>
            <a:ext cx="7053514" cy="2838997"/>
            <a:chOff x="669525" y="1518647"/>
            <a:chExt cx="8992073" cy="361925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9EBAE5-3DA1-3D4A-29C3-7952E701A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400" y="3974813"/>
              <a:ext cx="4049123" cy="272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A8CC19-F4CC-4B34-693C-21AE58FD6B21}"/>
                </a:ext>
              </a:extLst>
            </p:cNvPr>
            <p:cNvSpPr/>
            <p:nvPr/>
          </p:nvSpPr>
          <p:spPr>
            <a:xfrm>
              <a:off x="7583730" y="1549033"/>
              <a:ext cx="892098" cy="19713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B336F4-79AE-449A-111D-41F65495A373}"/>
                </a:ext>
              </a:extLst>
            </p:cNvPr>
            <p:cNvSpPr/>
            <p:nvPr/>
          </p:nvSpPr>
          <p:spPr>
            <a:xfrm>
              <a:off x="7587388" y="3534989"/>
              <a:ext cx="892097" cy="110302"/>
            </a:xfrm>
            <a:prstGeom prst="rect">
              <a:avLst/>
            </a:pr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0A641579-BEE0-05C7-C06A-07D733EA749A}"/>
                </a:ext>
              </a:extLst>
            </p:cNvPr>
            <p:cNvSpPr/>
            <p:nvPr/>
          </p:nvSpPr>
          <p:spPr>
            <a:xfrm>
              <a:off x="2449899" y="2275775"/>
              <a:ext cx="3867383" cy="197852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  <a:gd name="connsiteX0" fmla="*/ 3867383 w 3867817"/>
                <a:gd name="connsiteY0" fmla="*/ 0 h 2226179"/>
                <a:gd name="connsiteX1" fmla="*/ 411 w 3867817"/>
                <a:gd name="connsiteY1" fmla="*/ 273465 h 2226179"/>
                <a:gd name="connsiteX2" fmla="*/ 411 w 3867817"/>
                <a:gd name="connsiteY2" fmla="*/ 2226179 h 2226179"/>
                <a:gd name="connsiteX3" fmla="*/ 3856760 w 3867817"/>
                <a:gd name="connsiteY3" fmla="*/ 1718981 h 2226179"/>
                <a:gd name="connsiteX4" fmla="*/ 3867383 w 3867817"/>
                <a:gd name="connsiteY4" fmla="*/ 0 h 2226179"/>
                <a:gd name="connsiteX0" fmla="*/ 3867383 w 3867817"/>
                <a:gd name="connsiteY0" fmla="*/ 0 h 1978529"/>
                <a:gd name="connsiteX1" fmla="*/ 411 w 3867817"/>
                <a:gd name="connsiteY1" fmla="*/ 273465 h 1978529"/>
                <a:gd name="connsiteX2" fmla="*/ 411 w 3867817"/>
                <a:gd name="connsiteY2" fmla="*/ 1978529 h 1978529"/>
                <a:gd name="connsiteX3" fmla="*/ 3856760 w 3867817"/>
                <a:gd name="connsiteY3" fmla="*/ 1718981 h 1978529"/>
                <a:gd name="connsiteX4" fmla="*/ 3867383 w 3867817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83" h="197852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324776"/>
                    <a:pt x="411" y="1978529"/>
                  </a:cubicBezTo>
                  <a:lnTo>
                    <a:pt x="3856760" y="1718981"/>
                  </a:lnTo>
                  <a:cubicBezTo>
                    <a:pt x="3862689" y="443848"/>
                    <a:pt x="3861223" y="1457627"/>
                    <a:pt x="38673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7526AE7A-8174-9EED-70C9-AA54C927EF6D}"/>
                </a:ext>
              </a:extLst>
            </p:cNvPr>
            <p:cNvSpPr/>
            <p:nvPr/>
          </p:nvSpPr>
          <p:spPr>
            <a:xfrm>
              <a:off x="2443252" y="1647822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" name="Freeform 67">
              <a:extLst>
                <a:ext uri="{FF2B5EF4-FFF2-40B4-BE49-F238E27FC236}">
                  <a16:creationId xmlns:a16="http://schemas.microsoft.com/office/drawing/2014/main" id="{292606C0-1CB1-319E-6B83-39511E7F78E9}"/>
                </a:ext>
              </a:extLst>
            </p:cNvPr>
            <p:cNvSpPr/>
            <p:nvPr/>
          </p:nvSpPr>
          <p:spPr>
            <a:xfrm>
              <a:off x="2449899" y="1776783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1277864C-875F-B090-71C2-7E52F5535E55}"/>
                </a:ext>
              </a:extLst>
            </p:cNvPr>
            <p:cNvSpPr/>
            <p:nvPr/>
          </p:nvSpPr>
          <p:spPr>
            <a:xfrm>
              <a:off x="2448516" y="190825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76752-C3C3-BA67-18D8-75B4E3FABEF5}"/>
                </a:ext>
              </a:extLst>
            </p:cNvPr>
            <p:cNvSpPr/>
            <p:nvPr/>
          </p:nvSpPr>
          <p:spPr>
            <a:xfrm>
              <a:off x="1195129" y="1881840"/>
              <a:ext cx="252731" cy="22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06997A-D574-C76C-08A0-E63B56514111}"/>
                </a:ext>
              </a:extLst>
            </p:cNvPr>
            <p:cNvGrpSpPr/>
            <p:nvPr/>
          </p:nvGrpSpPr>
          <p:grpSpPr>
            <a:xfrm>
              <a:off x="734125" y="1825954"/>
              <a:ext cx="1641327" cy="431600"/>
              <a:chOff x="1770738" y="3385789"/>
              <a:chExt cx="1641327" cy="43160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3CC004A-B9B3-7CF5-3B77-2BF185271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0738" y="3564111"/>
                <a:ext cx="16413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F924FF-087C-570C-DAFA-E88811BF955D}"/>
                  </a:ext>
                </a:extLst>
              </p:cNvPr>
              <p:cNvSpPr txBox="1"/>
              <p:nvPr/>
            </p:nvSpPr>
            <p:spPr>
              <a:xfrm>
                <a:off x="2081227" y="3385789"/>
                <a:ext cx="533943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49181C-7E26-772B-387E-DF8CE0511DA9}"/>
                </a:ext>
              </a:extLst>
            </p:cNvPr>
            <p:cNvSpPr/>
            <p:nvPr/>
          </p:nvSpPr>
          <p:spPr>
            <a:xfrm>
              <a:off x="1332651" y="2168316"/>
              <a:ext cx="252731" cy="22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7C386-7BD1-E68A-1FAE-51606CB11B44}"/>
                </a:ext>
              </a:extLst>
            </p:cNvPr>
            <p:cNvGrpSpPr/>
            <p:nvPr/>
          </p:nvGrpSpPr>
          <p:grpSpPr>
            <a:xfrm>
              <a:off x="723045" y="2101928"/>
              <a:ext cx="1641172" cy="431600"/>
              <a:chOff x="1759658" y="3661763"/>
              <a:chExt cx="1641172" cy="43160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8732C14-AA6F-4FA9-C6EC-2D7ABFB02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9658" y="3839649"/>
                <a:ext cx="1641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4172C2-4C70-F4BB-BFFD-004E5A93F93C}"/>
                  </a:ext>
                </a:extLst>
              </p:cNvPr>
              <p:cNvSpPr txBox="1"/>
              <p:nvPr/>
            </p:nvSpPr>
            <p:spPr>
              <a:xfrm>
                <a:off x="2240670" y="3661763"/>
                <a:ext cx="533944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4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CE21BC-7ECD-E59E-5E2F-5BFB6D376C24}"/>
                </a:ext>
              </a:extLst>
            </p:cNvPr>
            <p:cNvSpPr/>
            <p:nvPr/>
          </p:nvSpPr>
          <p:spPr>
            <a:xfrm>
              <a:off x="7587389" y="3654744"/>
              <a:ext cx="892097" cy="110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35CE48-64B9-9F47-294E-081BAAFF6D99}"/>
                </a:ext>
              </a:extLst>
            </p:cNvPr>
            <p:cNvSpPr/>
            <p:nvPr/>
          </p:nvSpPr>
          <p:spPr>
            <a:xfrm>
              <a:off x="7587389" y="3743865"/>
              <a:ext cx="892097" cy="110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0DEC1E-1C3D-61D5-BDE3-CB4D4AD562EC}"/>
                </a:ext>
              </a:extLst>
            </p:cNvPr>
            <p:cNvSpPr/>
            <p:nvPr/>
          </p:nvSpPr>
          <p:spPr>
            <a:xfrm>
              <a:off x="7583731" y="3865569"/>
              <a:ext cx="892097" cy="11030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" name="Left Arrow 100">
              <a:extLst>
                <a:ext uri="{FF2B5EF4-FFF2-40B4-BE49-F238E27FC236}">
                  <a16:creationId xmlns:a16="http://schemas.microsoft.com/office/drawing/2014/main" id="{229EDCEA-37D6-6D23-8FC1-B1FD66EF3BEF}"/>
                </a:ext>
              </a:extLst>
            </p:cNvPr>
            <p:cNvSpPr/>
            <p:nvPr/>
          </p:nvSpPr>
          <p:spPr>
            <a:xfrm>
              <a:off x="6634823" y="2508186"/>
              <a:ext cx="596846" cy="369331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616B8-564C-84A0-F5F3-832121AF8E23}"/>
                </a:ext>
              </a:extLst>
            </p:cNvPr>
            <p:cNvSpPr txBox="1"/>
            <p:nvPr/>
          </p:nvSpPr>
          <p:spPr>
            <a:xfrm>
              <a:off x="8670040" y="2338909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DC06B-8054-2A13-BB73-DD91898EA3B0}"/>
                </a:ext>
              </a:extLst>
            </p:cNvPr>
            <p:cNvSpPr txBox="1"/>
            <p:nvPr/>
          </p:nvSpPr>
          <p:spPr>
            <a:xfrm>
              <a:off x="8680793" y="3188118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67C1EA-FC37-1A26-069F-1B775D2757C1}"/>
                </a:ext>
              </a:extLst>
            </p:cNvPr>
            <p:cNvSpPr txBox="1"/>
            <p:nvPr/>
          </p:nvSpPr>
          <p:spPr>
            <a:xfrm>
              <a:off x="8680761" y="3542063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8E4712-AA4C-75C5-39D8-6E29A54C4E47}"/>
                </a:ext>
              </a:extLst>
            </p:cNvPr>
            <p:cNvSpPr txBox="1"/>
            <p:nvPr/>
          </p:nvSpPr>
          <p:spPr>
            <a:xfrm>
              <a:off x="8685598" y="3865569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A42F0A-2204-2D11-1B2D-E81259D447AA}"/>
                </a:ext>
              </a:extLst>
            </p:cNvPr>
            <p:cNvCxnSpPr>
              <a:cxnSpLocks/>
            </p:cNvCxnSpPr>
            <p:nvPr/>
          </p:nvCxnSpPr>
          <p:spPr>
            <a:xfrm>
              <a:off x="8546930" y="3765046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45DA53-770F-0666-4925-E3C199576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2447" y="3462695"/>
              <a:ext cx="180667" cy="145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216A29-7FCD-AB78-93B8-BF211A000A8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30" y="3942684"/>
              <a:ext cx="180667" cy="145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8E1A1256-ACE3-0DBE-4765-7B17E228A9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19870" y="4634594"/>
              <a:ext cx="8941728" cy="5033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 algn="ctr">
                <a:buNone/>
              </a:pP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delivered quickly,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 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slightly delayed</a:t>
              </a:r>
            </a:p>
            <a:p>
              <a:pPr lvl="1" algn="ctr"/>
              <a:endParaRPr lang="en-US" altLang="en-US" sz="20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AA5C055-8D2A-9077-DFF8-CAA56C51850C}"/>
                </a:ext>
              </a:extLst>
            </p:cNvPr>
            <p:cNvGrpSpPr/>
            <p:nvPr/>
          </p:nvGrpSpPr>
          <p:grpSpPr>
            <a:xfrm>
              <a:off x="2355400" y="1518647"/>
              <a:ext cx="4023896" cy="379692"/>
              <a:chOff x="3392013" y="3078482"/>
              <a:chExt cx="4023896" cy="379692"/>
            </a:xfrm>
            <a:solidFill>
              <a:schemeClr val="bg2"/>
            </a:solidFill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82C4BB6-00AA-0AA3-324C-8969D90A3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2013" y="3078482"/>
                <a:ext cx="4023896" cy="2733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86">
                <a:extLst>
                  <a:ext uri="{FF2B5EF4-FFF2-40B4-BE49-F238E27FC236}">
                    <a16:creationId xmlns:a16="http://schemas.microsoft.com/office/drawing/2014/main" id="{45426200-4F92-2BAE-E36D-3BEADFB05B3C}"/>
                  </a:ext>
                </a:extLst>
              </p:cNvPr>
              <p:cNvSpPr/>
              <p:nvPr/>
            </p:nvSpPr>
            <p:spPr>
              <a:xfrm>
                <a:off x="3479865" y="3082818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B9B3D83D-5ECF-A32B-FD45-D7BBDEA63E72}"/>
                </a:ext>
              </a:extLst>
            </p:cNvPr>
            <p:cNvSpPr/>
            <p:nvPr/>
          </p:nvSpPr>
          <p:spPr>
            <a:xfrm>
              <a:off x="2444012" y="2036395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D9BE30C2-FCD7-1F1D-AFCD-88E546F524EE}"/>
                </a:ext>
              </a:extLst>
            </p:cNvPr>
            <p:cNvSpPr/>
            <p:nvPr/>
          </p:nvSpPr>
          <p:spPr>
            <a:xfrm>
              <a:off x="2448516" y="2159722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E9E9FD-5219-4643-5BC2-B7A86244AB2C}"/>
                </a:ext>
              </a:extLst>
            </p:cNvPr>
            <p:cNvSpPr/>
            <p:nvPr/>
          </p:nvSpPr>
          <p:spPr>
            <a:xfrm>
              <a:off x="1538647" y="2389406"/>
              <a:ext cx="310918" cy="28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0A5DB59-C07D-3A5A-9969-1C51F7CDDA14}"/>
                </a:ext>
              </a:extLst>
            </p:cNvPr>
            <p:cNvGrpSpPr/>
            <p:nvPr/>
          </p:nvGrpSpPr>
          <p:grpSpPr>
            <a:xfrm>
              <a:off x="719870" y="2360679"/>
              <a:ext cx="1644347" cy="431600"/>
              <a:chOff x="1756483" y="3920514"/>
              <a:chExt cx="1644347" cy="43160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BF997D-0B60-E9F8-8BB2-C78DAE406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6483" y="4094530"/>
                <a:ext cx="16443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0D5B2F-705A-7389-4726-B1BAFF15828E}"/>
                  </a:ext>
                </a:extLst>
              </p:cNvPr>
              <p:cNvSpPr txBox="1"/>
              <p:nvPr/>
            </p:nvSpPr>
            <p:spPr>
              <a:xfrm>
                <a:off x="2480053" y="3920514"/>
                <a:ext cx="529034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3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70ACC0-AD09-4916-6835-B0786B0659E4}"/>
                </a:ext>
              </a:extLst>
            </p:cNvPr>
            <p:cNvSpPr/>
            <p:nvPr/>
          </p:nvSpPr>
          <p:spPr>
            <a:xfrm>
              <a:off x="1832765" y="4141946"/>
              <a:ext cx="269557" cy="229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66F653-A30D-CDA1-ADAD-BEDC76064687}"/>
                </a:ext>
              </a:extLst>
            </p:cNvPr>
            <p:cNvGrpSpPr/>
            <p:nvPr/>
          </p:nvGrpSpPr>
          <p:grpSpPr>
            <a:xfrm>
              <a:off x="669525" y="4080961"/>
              <a:ext cx="1641326" cy="431600"/>
              <a:chOff x="1706138" y="5640796"/>
              <a:chExt cx="1641326" cy="431600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C3993AB-1059-2093-2003-6EF299710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6138" y="5804632"/>
                <a:ext cx="1641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21598F2-732C-B33F-ABE2-C96EDCFEA13B}"/>
                  </a:ext>
                </a:extLst>
              </p:cNvPr>
              <p:cNvSpPr txBox="1"/>
              <p:nvPr/>
            </p:nvSpPr>
            <p:spPr>
              <a:xfrm>
                <a:off x="2726930" y="5640796"/>
                <a:ext cx="533943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219917-EEAB-47F8-24DC-691BF5F26A91}"/>
                </a:ext>
              </a:extLst>
            </p:cNvPr>
            <p:cNvCxnSpPr/>
            <p:nvPr/>
          </p:nvCxnSpPr>
          <p:spPr>
            <a:xfrm>
              <a:off x="7533633" y="375161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663A2B-053D-D209-4BB8-7110039051AA}"/>
                </a:ext>
              </a:extLst>
            </p:cNvPr>
            <p:cNvCxnSpPr/>
            <p:nvPr/>
          </p:nvCxnSpPr>
          <p:spPr>
            <a:xfrm>
              <a:off x="7548420" y="339713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E12FBA-DEE7-08BC-C4BD-AB6CEEA46F74}"/>
                </a:ext>
              </a:extLst>
            </p:cNvPr>
            <p:cNvCxnSpPr/>
            <p:nvPr/>
          </p:nvCxnSpPr>
          <p:spPr>
            <a:xfrm>
              <a:off x="7542445" y="326503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9637DC-37D0-A9A3-B90C-FEDAC5DA8EB8}"/>
                </a:ext>
              </a:extLst>
            </p:cNvPr>
            <p:cNvCxnSpPr/>
            <p:nvPr/>
          </p:nvCxnSpPr>
          <p:spPr>
            <a:xfrm>
              <a:off x="7536470" y="313294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B1FA62-AF91-F87F-C749-36598575BA7A}"/>
                </a:ext>
              </a:extLst>
            </p:cNvPr>
            <p:cNvCxnSpPr/>
            <p:nvPr/>
          </p:nvCxnSpPr>
          <p:spPr>
            <a:xfrm>
              <a:off x="7530495" y="300085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3D22F9-3E64-B3C1-ED36-638AB5F00F9A}"/>
                </a:ext>
              </a:extLst>
            </p:cNvPr>
            <p:cNvCxnSpPr/>
            <p:nvPr/>
          </p:nvCxnSpPr>
          <p:spPr>
            <a:xfrm>
              <a:off x="7524520" y="2868757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E5B86A-4830-65BD-5C27-A710A3752240}"/>
                </a:ext>
              </a:extLst>
            </p:cNvPr>
            <p:cNvCxnSpPr/>
            <p:nvPr/>
          </p:nvCxnSpPr>
          <p:spPr>
            <a:xfrm>
              <a:off x="7518545" y="273666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2BBD9A-37B8-02FF-1EE9-69556987BBAF}"/>
                </a:ext>
              </a:extLst>
            </p:cNvPr>
            <p:cNvCxnSpPr/>
            <p:nvPr/>
          </p:nvCxnSpPr>
          <p:spPr>
            <a:xfrm>
              <a:off x="7512570" y="260456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CD4B8D-8BB0-1515-80E9-BD3F480FDB41}"/>
                </a:ext>
              </a:extLst>
            </p:cNvPr>
            <p:cNvCxnSpPr/>
            <p:nvPr/>
          </p:nvCxnSpPr>
          <p:spPr>
            <a:xfrm>
              <a:off x="7506595" y="247247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7CAEEA-ACB6-D406-F0DF-1EB7AC7D48C0}"/>
                </a:ext>
              </a:extLst>
            </p:cNvPr>
            <p:cNvCxnSpPr/>
            <p:nvPr/>
          </p:nvCxnSpPr>
          <p:spPr>
            <a:xfrm>
              <a:off x="7500620" y="234038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6289F4-9677-0A37-93B6-C65EAE44D971}"/>
                </a:ext>
              </a:extLst>
            </p:cNvPr>
            <p:cNvCxnSpPr/>
            <p:nvPr/>
          </p:nvCxnSpPr>
          <p:spPr>
            <a:xfrm>
              <a:off x="7494645" y="2208287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892C72-092F-3E94-6214-4D4DEC73E428}"/>
                </a:ext>
              </a:extLst>
            </p:cNvPr>
            <p:cNvCxnSpPr/>
            <p:nvPr/>
          </p:nvCxnSpPr>
          <p:spPr>
            <a:xfrm>
              <a:off x="7488670" y="207619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1FEAC35-D8A7-0334-EF3E-81A1E51D3F96}"/>
                </a:ext>
              </a:extLst>
            </p:cNvPr>
            <p:cNvCxnSpPr/>
            <p:nvPr/>
          </p:nvCxnSpPr>
          <p:spPr>
            <a:xfrm>
              <a:off x="7503881" y="194409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7081E6-3C83-2581-D6A8-ED5312915DE7}"/>
                </a:ext>
              </a:extLst>
            </p:cNvPr>
            <p:cNvCxnSpPr/>
            <p:nvPr/>
          </p:nvCxnSpPr>
          <p:spPr>
            <a:xfrm>
              <a:off x="7515703" y="1825048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306F3-0F5A-AA73-1FD8-A32981759C4D}"/>
                </a:ext>
              </a:extLst>
            </p:cNvPr>
            <p:cNvCxnSpPr/>
            <p:nvPr/>
          </p:nvCxnSpPr>
          <p:spPr>
            <a:xfrm>
              <a:off x="7498993" y="167991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0E946D-FFDF-1E62-B7CA-D5DAB9F76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085" y="2402259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530542-DE01-EB83-C34D-97E9C4BB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400" y="255324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12B8B2-CC47-24DC-EB42-F748E343E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260" y="2690842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C15946-AA11-5F39-79FC-D9EAA2770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120" y="283972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6CBABF-05A2-480D-F97A-2D2EB997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7880" y="4002312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6BCB7F-19F9-656F-AEB0-9F545B825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740" y="415683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5B6B97-E288-3842-7C3B-38D9FF6F0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825" y="2967645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194100-B822-2B9E-36E8-437A03191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140" y="311863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7534B3-D3D6-176C-8B46-9179F7177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2000" y="325622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1938CB-0DBA-14D6-F67E-04B8BA094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860" y="3405110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C64760-A17C-9A0D-C489-8A86A08F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565" y="3533031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8F8ECF-D9E0-F955-4782-339CCC1C4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880" y="3684020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34959E-68F4-362B-5A5C-5F3630B87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6740" y="382161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67907E-8CDE-E45C-FF19-767B8D6AFE0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690" y="2564130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25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Domain Name </a:t>
            </a:r>
            <a:br>
              <a:rPr lang="en-CA" dirty="0"/>
            </a:br>
            <a:r>
              <a:rPr lang="en-CA" dirty="0"/>
              <a:t>System (DNS)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66831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Distributed database implemented in hierarchy of many name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Application-layer protocol: hosts, DNS servers communicate to resolve names (address/name translation)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Note: core internet function, implemented as application-layer protocol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Complexity at network’s “edge”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22773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DNS services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Hostname-to-IP address translation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Host aliasing (e.g., canonical or alias names)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server aliasing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Load distribution for replicated web servers (i.e., many IP addresses correspond to one name)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4482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Lab Assignment 9 - Display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Create a list of 20 values using a generator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/>
              <a:t>Create </a:t>
            </a: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Protocols – set of rules and standards that define a language that nodes can use to communicate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Abstract objects that make up the network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protocol defines two different interfaces: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Service interface define the operations that local objects can perform on the protocol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Peer interface defines the form and meaning of messages exchanged between protocol peers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8612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>
                <a:solidFill>
                  <a:srgbClr val="0DB7C4"/>
                </a:solidFill>
              </a:rPr>
              <a:t>DNS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F5979-EB96-D3BF-E409-689ABA15071A}"/>
              </a:ext>
            </a:extLst>
          </p:cNvPr>
          <p:cNvGrpSpPr>
            <a:grpSpLocks noChangeAspect="1"/>
          </p:cNvGrpSpPr>
          <p:nvPr/>
        </p:nvGrpSpPr>
        <p:grpSpPr>
          <a:xfrm>
            <a:off x="844424" y="1638321"/>
            <a:ext cx="7861380" cy="3043292"/>
            <a:chOff x="287732" y="2384422"/>
            <a:chExt cx="11352321" cy="21406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B5F013-9C11-8DC0-8DC6-AD64006DBD43}"/>
                </a:ext>
              </a:extLst>
            </p:cNvPr>
            <p:cNvGrpSpPr/>
            <p:nvPr/>
          </p:nvGrpSpPr>
          <p:grpSpPr>
            <a:xfrm>
              <a:off x="732014" y="2721425"/>
              <a:ext cx="10908038" cy="879931"/>
              <a:chOff x="1321991" y="1815164"/>
              <a:chExt cx="10908038" cy="879931"/>
            </a:xfrm>
          </p:grpSpPr>
          <p:sp>
            <p:nvSpPr>
              <p:cNvPr id="26" name="Text Box 4">
                <a:extLst>
                  <a:ext uri="{FF2B5EF4-FFF2-40B4-BE49-F238E27FC236}">
                    <a16:creationId xmlns:a16="http://schemas.microsoft.com/office/drawing/2014/main" id="{B1A67E4D-DE73-8BF0-EBC1-8080F5C58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991" y="2477212"/>
                <a:ext cx="2150945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.com DNS servers</a:t>
                </a:r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C6B1750D-3EA5-2AE3-5559-7D4CF7F41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88" y="2478603"/>
                <a:ext cx="2037519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.org DNS servers</a:t>
                </a:r>
              </a:p>
            </p:txBody>
          </p:sp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C14C3733-9696-5C40-0CA6-018DE02B6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6025" y="2478603"/>
                <a:ext cx="2090759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</a:t>
                </a: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edu</a:t>
                </a: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 DNS servers</a:t>
                </a: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64F32EAA-E44C-64E9-07AD-89B228E6F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8547" y="1831861"/>
                <a:ext cx="2075302" cy="601100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53F2CF40-4167-0E17-1EF6-A50306DDC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1588" y="1815164"/>
                <a:ext cx="0" cy="616406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E19814DB-1F60-DE3D-9825-402B9219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908" y="1831861"/>
                <a:ext cx="2146864" cy="601100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1E00EE82-F74B-714B-065D-EEED8489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04" y="1934852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C4A87F14-7A15-D696-BB0C-8B3FE809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5966" y="1923399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475A8B-68B8-277B-B190-51F07AFFCC4D}"/>
                  </a:ext>
                </a:extLst>
              </p:cNvPr>
              <p:cNvSpPr txBox="1"/>
              <p:nvPr/>
            </p:nvSpPr>
            <p:spPr>
              <a:xfrm>
                <a:off x="9724293" y="2488036"/>
                <a:ext cx="2505736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Top Level Domain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E20B9E-3AC1-3CB0-ADD1-12637B5D8809}"/>
                </a:ext>
              </a:extLst>
            </p:cNvPr>
            <p:cNvGrpSpPr/>
            <p:nvPr/>
          </p:nvGrpSpPr>
          <p:grpSpPr>
            <a:xfrm>
              <a:off x="3236728" y="2384422"/>
              <a:ext cx="8403325" cy="216493"/>
              <a:chOff x="3826705" y="1478161"/>
              <a:chExt cx="8403325" cy="216493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8C5A130D-1A5D-43B4-553E-210200925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6705" y="1478161"/>
                <a:ext cx="2160204" cy="216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Root DNS Servers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E6E6A9-712E-FED1-0C39-8D971A331B5A}"/>
                  </a:ext>
                </a:extLst>
              </p:cNvPr>
              <p:cNvSpPr txBox="1"/>
              <p:nvPr/>
            </p:nvSpPr>
            <p:spPr>
              <a:xfrm>
                <a:off x="9724293" y="1488985"/>
                <a:ext cx="2505737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Root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F91E91-9CC5-528C-A701-5D76F01AF2F2}"/>
                </a:ext>
              </a:extLst>
            </p:cNvPr>
            <p:cNvGrpSpPr/>
            <p:nvPr/>
          </p:nvGrpSpPr>
          <p:grpSpPr>
            <a:xfrm>
              <a:off x="287732" y="3673166"/>
              <a:ext cx="11352320" cy="851928"/>
              <a:chOff x="877709" y="2766905"/>
              <a:chExt cx="11352320" cy="851928"/>
            </a:xfrm>
          </p:grpSpPr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9467C5C1-ED0C-4400-15F3-B4A3C95DE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887" y="3228533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nyu.edu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1A3C9741-8C7F-1231-0FF0-20E989497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3272" y="3228533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umass.edu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34A9242D-0452-89D4-FAC3-B518E56CB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74130" y="2766905"/>
                <a:ext cx="559079" cy="420213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BA4C6101-6A2D-45AA-41EA-A2C8970E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2582" y="2766905"/>
                <a:ext cx="500935" cy="420213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70323F7B-09D2-EABF-2FC2-C5E282AFC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709" y="3250796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yahoo.com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4" name="Text Box 15">
                <a:extLst>
                  <a:ext uri="{FF2B5EF4-FFF2-40B4-BE49-F238E27FC236}">
                    <a16:creationId xmlns:a16="http://schemas.microsoft.com/office/drawing/2014/main" id="{E3D76A32-F3CF-C2E5-646B-B1C699718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875" y="3228533"/>
                <a:ext cx="1674090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amazon.com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AC39D355-9986-3D55-B45F-0BC524674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6383" y="2773863"/>
                <a:ext cx="369738" cy="413256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A691A9F9-5B75-D8DD-E871-BF1AA5C45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547" y="2773863"/>
                <a:ext cx="429373" cy="425779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BF2E4C39-DD00-3D82-D8E9-108E70846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691" y="3210445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pbs.org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8359A329-966C-C892-82A6-E80513E03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570" y="2766905"/>
                <a:ext cx="0" cy="417431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C4CA3F-80CC-7AD1-02D0-68E29A640CB9}"/>
                  </a:ext>
                </a:extLst>
              </p:cNvPr>
              <p:cNvSpPr txBox="1"/>
              <p:nvPr/>
            </p:nvSpPr>
            <p:spPr>
              <a:xfrm>
                <a:off x="9724292" y="3297041"/>
                <a:ext cx="2505737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Authoritative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:a16="http://schemas.microsoft.com/office/drawing/2014/main" id="{D70C79ED-7C94-AB52-CBCD-E5D5FEA31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2567" y="2785396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1" name="Text Box 30">
                <a:extLst>
                  <a:ext uri="{FF2B5EF4-FFF2-40B4-BE49-F238E27FC236}">
                    <a16:creationId xmlns:a16="http://schemas.microsoft.com/office/drawing/2014/main" id="{462AFE60-73D6-391D-9D74-FBBAD8BAC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792" y="2776330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6937C004-554E-3990-7376-CAC5F5169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0346" y="2783360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3" name="Text Box 30">
                <a:extLst>
                  <a:ext uri="{FF2B5EF4-FFF2-40B4-BE49-F238E27FC236}">
                    <a16:creationId xmlns:a16="http://schemas.microsoft.com/office/drawing/2014/main" id="{01516B1A-3AC4-BA2F-0EF1-B63D3A1AB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8783" y="2785986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683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Root name servers function as the official, contact-of-last-resort by name servers that can not resolve name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Critical for the internet to function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ICANN (internet corporation for assigned names and numbers) manages root DNS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Top-Level Domain (TLD) servers: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Responsible for .com, .org, </a:t>
            </a:r>
            <a:r>
              <a:rPr lang="en-CA" sz="1800" dirty="0" err="1"/>
              <a:t>.net</a:t>
            </a:r>
            <a:r>
              <a:rPr lang="en-CA" sz="1800" dirty="0"/>
              <a:t>, .</a:t>
            </a:r>
            <a:r>
              <a:rPr lang="en-CA" sz="1800" dirty="0" err="1"/>
              <a:t>edu</a:t>
            </a:r>
            <a:r>
              <a:rPr lang="en-CA" sz="1800" dirty="0"/>
              <a:t>, .aero, .jobs, .museums, etc.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Responsible for all top-level country domains  (e.g., .</a:t>
            </a:r>
            <a:r>
              <a:rPr lang="en-CA" sz="1800" dirty="0" err="1"/>
              <a:t>cn</a:t>
            </a:r>
            <a:r>
              <a:rPr lang="en-CA" sz="1800" dirty="0"/>
              <a:t>, .</a:t>
            </a:r>
            <a:r>
              <a:rPr lang="en-CA" sz="1800" dirty="0" err="1"/>
              <a:t>uk</a:t>
            </a:r>
            <a:r>
              <a:rPr lang="en-CA" sz="1800" dirty="0"/>
              <a:t>, .</a:t>
            </a:r>
            <a:r>
              <a:rPr lang="en-CA" sz="1800" dirty="0" err="1"/>
              <a:t>fr</a:t>
            </a:r>
            <a:r>
              <a:rPr lang="en-CA" sz="1800" dirty="0"/>
              <a:t>, .ca, .</a:t>
            </a:r>
            <a:r>
              <a:rPr lang="en-CA" sz="1800" dirty="0" err="1"/>
              <a:t>jp</a:t>
            </a:r>
            <a:r>
              <a:rPr lang="en-CA" sz="1800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1371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Authoritative DNS servers function as the organization’s DNS server that provide hostname to IP mappings for organization’s named hosts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 be maintained by organization or service provider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Local DNS server also play a critical role in the internet infrastructure and services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Facilitates, forwards, and returns queries and replies into and from DNS hierarchy for resolution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Create and maintain local cache of recent name-to-address translation pairs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Each ISP or organization has local one or more DNS name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36382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>
                <a:solidFill>
                  <a:srgbClr val="0DB7C4"/>
                </a:solidFill>
              </a:rPr>
              <a:t>DNS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B2191-F70D-FD06-B9F0-18EA36E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1276474"/>
            <a:ext cx="4491897" cy="34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2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BD6D-25D5-490C-5D19-5D33F7587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0CBE9D-3CC0-DB34-C12D-AA4E2D2B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Records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DB29C-CD9F-4D56-B2A2-72B60E18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 DNS registration and routing, a critical requirement is DNS record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are several major types of DNS records: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AAAA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CNAME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Nameserver (NS)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exchange (MX)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2942-D14A-B6B0-1C64-1611F827A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84855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F51B-929A-68EE-7EDF-44D30C7B0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9231E6-95F7-D817-BF05-7F5E05C7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Records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0945E-26EE-AB45-5718-EE179519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4D5760"/>
                </a:solidFill>
              </a:rPr>
              <a:t>Other types of DNS records </a:t>
            </a:r>
            <a:r>
              <a:rPr lang="en-CA" sz="1800" dirty="0"/>
              <a:t>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TXT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PTR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SRV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CERT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ACA7-FFFD-AD30-20BE-00B34C17E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85731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40979-E0D8-9B2C-2148-5AAB9CC9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6964" y="1619309"/>
            <a:ext cx="5304972" cy="28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 graph – represent the suite of protocols for a network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Nodes of the graph correspond to protocols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Edges represent dependencies and links between higher and lower-level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0629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727575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 Graph examples: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RRP (Request/Reply Protocol) and MSP (Message Stream Protocol) implement two different types of process-to-process channels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Both depend on the Host-to-Host Protocol (HHP) which provides a host-to-host connectivity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0FBCB-951E-ACB8-E3B1-FB0CB584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85518" y="1917712"/>
            <a:ext cx="3614058" cy="26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3" y="2260800"/>
            <a:ext cx="7630051" cy="266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This requires the use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Encapsulation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Multiplexing and demultiplexing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D48AB-6B64-4BE3-B827-9BEA6C03DDF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How do messages or information move between the layers?</a:t>
            </a:r>
          </a:p>
        </p:txBody>
      </p:sp>
    </p:spTree>
    <p:extLst>
      <p:ext uri="{BB962C8B-B14F-4D97-AF65-F5344CB8AC3E}">
        <p14:creationId xmlns:p14="http://schemas.microsoft.com/office/powerpoint/2010/main" val="37381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Encapsulation enables the addition of control information to messages for peer-to-peer communication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Header is a small data structure to add information and is attached to the front of the message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Trailer is a small data structure to add information and is attached to the end of the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F376D4-5889-D155-BF7E-4026568530BA}"/>
              </a:ext>
            </a:extLst>
          </p:cNvPr>
          <p:cNvGrpSpPr/>
          <p:nvPr/>
        </p:nvGrpSpPr>
        <p:grpSpPr>
          <a:xfrm>
            <a:off x="1422400" y="3657599"/>
            <a:ext cx="6877176" cy="1195806"/>
            <a:chOff x="1422400" y="3599543"/>
            <a:chExt cx="6877176" cy="11958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13B6F5-583D-8B5C-C00F-C333182FAE4D}"/>
                </a:ext>
              </a:extLst>
            </p:cNvPr>
            <p:cNvSpPr/>
            <p:nvPr/>
          </p:nvSpPr>
          <p:spPr>
            <a:xfrm>
              <a:off x="4099908" y="3599543"/>
              <a:ext cx="4195437" cy="504000"/>
            </a:xfrm>
            <a:prstGeom prst="rect">
              <a:avLst/>
            </a:prstGeom>
            <a:solidFill>
              <a:srgbClr val="BCD4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Message Body or Payload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0FB7F0-0BDB-7851-966A-B18751876FFC}"/>
                </a:ext>
              </a:extLst>
            </p:cNvPr>
            <p:cNvSpPr/>
            <p:nvPr/>
          </p:nvSpPr>
          <p:spPr>
            <a:xfrm>
              <a:off x="1422400" y="3599544"/>
              <a:ext cx="2677508" cy="504000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C7429B-FC11-4080-43D3-D59A05BA7768}"/>
                </a:ext>
              </a:extLst>
            </p:cNvPr>
            <p:cNvSpPr/>
            <p:nvPr/>
          </p:nvSpPr>
          <p:spPr>
            <a:xfrm>
              <a:off x="1426631" y="4351871"/>
              <a:ext cx="6872945" cy="44347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180000" rIns="360000" bIns="180000"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Lato"/>
                </a:rPr>
                <a:t>Encapsulated Message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FF7F0734-7B9B-D0E4-A871-EE10CAE18A75}"/>
                </a:ext>
              </a:extLst>
            </p:cNvPr>
            <p:cNvSpPr/>
            <p:nvPr/>
          </p:nvSpPr>
          <p:spPr>
            <a:xfrm rot="16200000">
              <a:off x="4743126" y="872220"/>
              <a:ext cx="231493" cy="6872945"/>
            </a:xfrm>
            <a:prstGeom prst="leftBracket">
              <a:avLst>
                <a:gd name="adj" fmla="val 46882"/>
              </a:avLst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48763222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1827</Words>
  <Application>Microsoft Office PowerPoint</Application>
  <PresentationFormat>On-screen Show (16:9)</PresentationFormat>
  <Paragraphs>339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Wingdings</vt:lpstr>
      <vt:lpstr>Source Sans Pro</vt:lpstr>
      <vt:lpstr>Arial</vt:lpstr>
      <vt:lpstr>Dosis</vt:lpstr>
      <vt:lpstr>Lato</vt:lpstr>
      <vt:lpstr>Cerimon template</vt:lpstr>
      <vt:lpstr>Networking for Software Developers</vt:lpstr>
      <vt:lpstr>Agenda</vt:lpstr>
      <vt:lpstr>Lab Assignment 9</vt:lpstr>
      <vt:lpstr>Lab Assignment 9 - Display Chart</vt:lpstr>
      <vt:lpstr>Protocol</vt:lpstr>
      <vt:lpstr>Protocol Graph</vt:lpstr>
      <vt:lpstr>Protocol Graph</vt:lpstr>
      <vt:lpstr>Protocol Transmission</vt:lpstr>
      <vt:lpstr>Protocol Transmission</vt:lpstr>
      <vt:lpstr>Protocol Transmission</vt:lpstr>
      <vt:lpstr>Protocol Transmission</vt:lpstr>
      <vt:lpstr>Application Layer</vt:lpstr>
      <vt:lpstr>Application Layer</vt:lpstr>
      <vt:lpstr>Application Layer</vt:lpstr>
      <vt:lpstr>Application Layer Protocol</vt:lpstr>
      <vt:lpstr>Application Layer Protocol</vt:lpstr>
      <vt:lpstr>Application Layer Protocol</vt:lpstr>
      <vt:lpstr>Hypertext Transfer  Protocol (HTTP)</vt:lpstr>
      <vt:lpstr>HTTP</vt:lpstr>
      <vt:lpstr>HTTP</vt:lpstr>
      <vt:lpstr>HTTP</vt:lpstr>
      <vt:lpstr>HTTP</vt:lpstr>
      <vt:lpstr>HTTP Non-persistent Connection</vt:lpstr>
      <vt:lpstr>HTTP Non-persistent Connection</vt:lpstr>
      <vt:lpstr>HTTP Persistent Connection</vt:lpstr>
      <vt:lpstr>HTTP Versions</vt:lpstr>
      <vt:lpstr>HTTP Versions</vt:lpstr>
      <vt:lpstr>HTTP Header</vt:lpstr>
      <vt:lpstr>HTTP Header</vt:lpstr>
      <vt:lpstr>HTTP Status Code</vt:lpstr>
      <vt:lpstr>HTTP Status Code</vt:lpstr>
      <vt:lpstr>HTTP Status Code</vt:lpstr>
      <vt:lpstr>PowerPoint Presentation</vt:lpstr>
      <vt:lpstr>HTTP 2.0</vt:lpstr>
      <vt:lpstr>HTTP 2.0</vt:lpstr>
      <vt:lpstr>HTTP 2.0</vt:lpstr>
      <vt:lpstr>Domain Name  System (DNS)</vt:lpstr>
      <vt:lpstr>DNS</vt:lpstr>
      <vt:lpstr>DNS</vt:lpstr>
      <vt:lpstr>DNS Servers</vt:lpstr>
      <vt:lpstr>DNS Servers</vt:lpstr>
      <vt:lpstr>DNS Servers</vt:lpstr>
      <vt:lpstr>DNS Connection</vt:lpstr>
      <vt:lpstr>DNS Records</vt:lpstr>
      <vt:lpstr>DNS Records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X570S</dc:creator>
  <cp:lastModifiedBy>Rissan Devaraja</cp:lastModifiedBy>
  <cp:revision>82</cp:revision>
  <dcterms:modified xsi:type="dcterms:W3CDTF">2024-03-23T06:02:53Z</dcterms:modified>
</cp:coreProperties>
</file>