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7"/>
  </p:notesMasterIdLst>
  <p:sldIdLst>
    <p:sldId id="256" r:id="rId2"/>
    <p:sldId id="298" r:id="rId3"/>
    <p:sldId id="297" r:id="rId4"/>
    <p:sldId id="299" r:id="rId5"/>
    <p:sldId id="301" r:id="rId6"/>
    <p:sldId id="302" r:id="rId7"/>
    <p:sldId id="304" r:id="rId8"/>
    <p:sldId id="309" r:id="rId9"/>
    <p:sldId id="305" r:id="rId10"/>
    <p:sldId id="306" r:id="rId11"/>
    <p:sldId id="307" r:id="rId12"/>
    <p:sldId id="379" r:id="rId13"/>
    <p:sldId id="303" r:id="rId14"/>
    <p:sldId id="308" r:id="rId15"/>
    <p:sldId id="310" r:id="rId16"/>
    <p:sldId id="312" r:id="rId17"/>
    <p:sldId id="313" r:id="rId18"/>
    <p:sldId id="314" r:id="rId19"/>
    <p:sldId id="315" r:id="rId20"/>
    <p:sldId id="316" r:id="rId21"/>
    <p:sldId id="317" r:id="rId22"/>
    <p:sldId id="320" r:id="rId23"/>
    <p:sldId id="321" r:id="rId24"/>
    <p:sldId id="322" r:id="rId25"/>
    <p:sldId id="323" r:id="rId26"/>
    <p:sldId id="324" r:id="rId27"/>
    <p:sldId id="325" r:id="rId28"/>
    <p:sldId id="318" r:id="rId29"/>
    <p:sldId id="326" r:id="rId30"/>
    <p:sldId id="327" r:id="rId31"/>
    <p:sldId id="329" r:id="rId32"/>
    <p:sldId id="368" r:id="rId33"/>
    <p:sldId id="328" r:id="rId34"/>
    <p:sldId id="330" r:id="rId35"/>
    <p:sldId id="331" r:id="rId36"/>
    <p:sldId id="380" r:id="rId37"/>
    <p:sldId id="332" r:id="rId38"/>
    <p:sldId id="334" r:id="rId39"/>
    <p:sldId id="335" r:id="rId40"/>
    <p:sldId id="337" r:id="rId41"/>
    <p:sldId id="338" r:id="rId42"/>
    <p:sldId id="341" r:id="rId43"/>
    <p:sldId id="340" r:id="rId44"/>
    <p:sldId id="342" r:id="rId45"/>
    <p:sldId id="343" r:id="rId46"/>
    <p:sldId id="344" r:id="rId47"/>
    <p:sldId id="345" r:id="rId48"/>
    <p:sldId id="346" r:id="rId49"/>
    <p:sldId id="347" r:id="rId50"/>
    <p:sldId id="333" r:id="rId51"/>
    <p:sldId id="348" r:id="rId52"/>
    <p:sldId id="349" r:id="rId53"/>
    <p:sldId id="350" r:id="rId54"/>
    <p:sldId id="351" r:id="rId55"/>
    <p:sldId id="353" r:id="rId56"/>
    <p:sldId id="352" r:id="rId57"/>
    <p:sldId id="354" r:id="rId58"/>
    <p:sldId id="355" r:id="rId59"/>
    <p:sldId id="356" r:id="rId60"/>
    <p:sldId id="359" r:id="rId61"/>
    <p:sldId id="360" r:id="rId62"/>
    <p:sldId id="363" r:id="rId63"/>
    <p:sldId id="361" r:id="rId64"/>
    <p:sldId id="362" r:id="rId65"/>
    <p:sldId id="311" r:id="rId6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68"/>
      <p:bold r:id="rId69"/>
      <p:italic r:id="rId70"/>
      <p:boldItalic r:id="rId71"/>
    </p:embeddedFont>
    <p:embeddedFont>
      <p:font typeface="Dosis" panose="020B0604020202020204" charset="0"/>
      <p:regular r:id="rId72"/>
      <p:bold r:id="rId73"/>
    </p:embeddedFont>
    <p:embeddedFont>
      <p:font typeface="Source Sans Pro" panose="020B0503030403020204" pitchFamily="34" charset="0"/>
      <p:regular r:id="rId74"/>
      <p:bold r:id="rId75"/>
      <p:italic r:id="rId76"/>
      <p:boldItalic r:id="rId77"/>
    </p:embeddedFont>
    <p:embeddedFont>
      <p:font typeface="Wingdings 2" panose="05020102010507070707" pitchFamily="18" charset="2"/>
      <p:regular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FF"/>
    <a:srgbClr val="E1F5F7"/>
    <a:srgbClr val="FFFFFF"/>
    <a:srgbClr val="37C3CE"/>
    <a:srgbClr val="0DB7C4"/>
    <a:srgbClr val="F6F6F6"/>
    <a:srgbClr val="A7E5E9"/>
    <a:srgbClr val="4156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896514-1AA1-4EE5-A447-7E556EC08B63}">
  <a:tblStyle styleId="{B3896514-1AA1-4EE5-A447-7E556EC08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EE65728-0D21-4A9D-A831-D487195EC54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>
        <p:scale>
          <a:sx n="100" d="100"/>
          <a:sy n="100" d="100"/>
        </p:scale>
        <p:origin x="166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76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7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font" Target="fonts/font11.fnt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0907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4143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8048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6684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5637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4156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1319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5816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5486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1425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02626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3339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5040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20823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97341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64991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0027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26833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45630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17099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0177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32385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18475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99449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44419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4583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05545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4864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2139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8723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5960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6263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2722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0731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6772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10800000">
            <a:off x="-150" y="3082200"/>
            <a:ext cx="9144000" cy="68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16475" y="0"/>
            <a:ext cx="5910900" cy="3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▸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⬩"/>
              <a:defRPr i="1">
                <a:solidFill>
                  <a:srgbClr val="FFFFFF"/>
                </a:solidFill>
              </a:defRPr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⬞"/>
              <a:defRPr i="1">
                <a:solidFill>
                  <a:srgbClr val="FFFFFF"/>
                </a:solidFill>
              </a:defRPr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dk2"/>
                </a:solidFill>
              </a:rPr>
              <a:t>”</a:t>
            </a:r>
            <a:endParaRPr sz="7200" b="1">
              <a:solidFill>
                <a:schemeClr val="dk2"/>
              </a:solidFill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background">
  <p:cSld name="TITLE_ONL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DB7C4">
              <a:alpha val="3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Char char="▹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⬞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ctrTitle"/>
          </p:nvPr>
        </p:nvSpPr>
        <p:spPr>
          <a:xfrm>
            <a:off x="685799" y="1862281"/>
            <a:ext cx="7155493" cy="16697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Networking for Software Developers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406ED5-8A90-D624-45E6-1C13B2856D14}"/>
              </a:ext>
            </a:extLst>
          </p:cNvPr>
          <p:cNvSpPr/>
          <p:nvPr/>
        </p:nvSpPr>
        <p:spPr>
          <a:xfrm>
            <a:off x="487679" y="1862280"/>
            <a:ext cx="60333" cy="1669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33290-A7FA-32C0-4DA3-F46CD621E22D}"/>
              </a:ext>
            </a:extLst>
          </p:cNvPr>
          <p:cNvSpPr txBox="1"/>
          <p:nvPr/>
        </p:nvSpPr>
        <p:spPr>
          <a:xfrm>
            <a:off x="685799" y="4152900"/>
            <a:ext cx="45720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CA" sz="1400" dirty="0">
                <a:solidFill>
                  <a:srgbClr val="415665"/>
                </a:solidFill>
              </a:rPr>
              <a:t>Lecture 1 (Part 1) – Summer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Evaluation Scheme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60DE9FB-B16F-EDE2-1294-7EE38BCF4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179376"/>
              </p:ext>
            </p:extLst>
          </p:nvPr>
        </p:nvGraphicFramePr>
        <p:xfrm>
          <a:off x="844424" y="1550775"/>
          <a:ext cx="7630051" cy="2202304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078531">
                  <a:extLst>
                    <a:ext uri="{9D8B030D-6E8A-4147-A177-3AD203B41FA5}">
                      <a16:colId xmlns:a16="http://schemas.microsoft.com/office/drawing/2014/main" val="2133421646"/>
                    </a:ext>
                  </a:extLst>
                </a:gridCol>
                <a:gridCol w="1065411">
                  <a:extLst>
                    <a:ext uri="{9D8B030D-6E8A-4147-A177-3AD203B41FA5}">
                      <a16:colId xmlns:a16="http://schemas.microsoft.com/office/drawing/2014/main" val="2260589552"/>
                    </a:ext>
                  </a:extLst>
                </a:gridCol>
                <a:gridCol w="2086240">
                  <a:extLst>
                    <a:ext uri="{9D8B030D-6E8A-4147-A177-3AD203B41FA5}">
                      <a16:colId xmlns:a16="http://schemas.microsoft.com/office/drawing/2014/main" val="1677189338"/>
                    </a:ext>
                  </a:extLst>
                </a:gridCol>
                <a:gridCol w="2399869">
                  <a:extLst>
                    <a:ext uri="{9D8B030D-6E8A-4147-A177-3AD203B41FA5}">
                      <a16:colId xmlns:a16="http://schemas.microsoft.com/office/drawing/2014/main" val="1994919085"/>
                    </a:ext>
                  </a:extLst>
                </a:gridCol>
              </a:tblGrid>
              <a:tr h="531661"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SzPct val="92000"/>
                        <a:buFont typeface="Wingdings 2" panose="05020102010507070707" pitchFamily="18" charset="2"/>
                        <a:buNone/>
                      </a:pPr>
                      <a:r>
                        <a:rPr lang="en-CA" sz="1600" b="1" i="0" u="none" strike="noStrike" cap="none" dirty="0">
                          <a:solidFill>
                            <a:schemeClr val="bg1"/>
                          </a:solidFill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Evaluation Details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3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SzPct val="92000"/>
                        <a:buFont typeface="Wingdings 2" panose="05020102010507070707" pitchFamily="18" charset="2"/>
                        <a:buNone/>
                      </a:pPr>
                      <a:r>
                        <a:rPr lang="en-CA" sz="1600" b="1" i="0" u="none" strike="noStrike" cap="none" dirty="0">
                          <a:solidFill>
                            <a:schemeClr val="bg1"/>
                          </a:solidFill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Weight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3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SzPct val="92000"/>
                        <a:buFont typeface="Wingdings 2" panose="05020102010507070707" pitchFamily="18" charset="2"/>
                        <a:buNone/>
                      </a:pPr>
                      <a:r>
                        <a:rPr lang="en-CA" sz="1600" b="1" i="0" u="none" strike="noStrike" cap="none" dirty="0">
                          <a:solidFill>
                            <a:schemeClr val="bg1"/>
                          </a:solidFill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Due Date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3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SzPct val="92000"/>
                        <a:buFont typeface="Wingdings 2" panose="05020102010507070707" pitchFamily="18" charset="2"/>
                        <a:buNone/>
                      </a:pPr>
                      <a:r>
                        <a:rPr lang="en-CA" sz="1600" b="1" i="0" u="none" strike="noStrike" cap="none" dirty="0">
                          <a:solidFill>
                            <a:schemeClr val="bg1"/>
                          </a:solidFill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Evaluation Submission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3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547500"/>
                  </a:ext>
                </a:extLst>
              </a:tr>
              <a:tr h="556881"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SzPct val="92000"/>
                        <a:buFont typeface="Wingdings 2" panose="05020102010507070707" pitchFamily="18" charset="2"/>
                        <a:buNone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Source Sans Pro"/>
                        </a:rPr>
                        <a:t>Lab Exercises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SzPct val="92000"/>
                        <a:buFont typeface="Wingdings 2" panose="05020102010507070707" pitchFamily="18" charset="2"/>
                        <a:buNone/>
                      </a:pPr>
                      <a:r>
                        <a:rPr lang="en-CA" sz="1600" b="1" i="0" u="none" strike="noStrike" cap="none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Source Sans Pro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SzPct val="92000"/>
                        <a:buFont typeface="Wingdings 2" panose="05020102010507070707" pitchFamily="18" charset="2"/>
                        <a:buNone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Source Sans Pro"/>
                        </a:rPr>
                        <a:t>Various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SzPct val="92000"/>
                        <a:buFont typeface="Wingdings 2" panose="05020102010507070707" pitchFamily="18" charset="2"/>
                        <a:buNone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Source Sans Pro"/>
                        </a:rPr>
                        <a:t>Online submission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7304"/>
                  </a:ext>
                </a:extLst>
              </a:tr>
              <a:tr h="556881"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SzPct val="92000"/>
                        <a:buFont typeface="Wingdings 2" panose="05020102010507070707" pitchFamily="18" charset="2"/>
                        <a:buNone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Source Sans Pro"/>
                        </a:rPr>
                        <a:t>Midterm Exam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SzPct val="92000"/>
                        <a:buFont typeface="Wingdings 2" panose="05020102010507070707" pitchFamily="18" charset="2"/>
                        <a:buNone/>
                      </a:pPr>
                      <a:r>
                        <a:rPr lang="en-CA" sz="1600" b="1" i="0" u="none" strike="noStrike" cap="none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Source Sans Pro"/>
                        </a:rPr>
                        <a:t>25%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SzPct val="92000"/>
                        <a:buFont typeface="Wingdings 2" panose="05020102010507070707" pitchFamily="18" charset="2"/>
                        <a:buNone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Source Sans Pro"/>
                        </a:rPr>
                        <a:t>Week 9 – 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SzPct val="92000"/>
                        <a:buFont typeface="Wingdings 2" panose="05020102010507070707" pitchFamily="18" charset="2"/>
                        <a:buNone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Source Sans Pro"/>
                        </a:rPr>
                        <a:t>Online submission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609165"/>
                  </a:ext>
                </a:extLst>
              </a:tr>
              <a:tr h="556881"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SzPct val="92000"/>
                        <a:buFont typeface="Wingdings 2" panose="05020102010507070707" pitchFamily="18" charset="2"/>
                        <a:buNone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Final Project</a:t>
                      </a:r>
                      <a:endParaRPr lang="en-CA" sz="1600" b="0" i="0" u="none" strike="noStrike" cap="none" dirty="0">
                        <a:solidFill>
                          <a:schemeClr val="dk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  <a:sym typeface="Source Sans Pro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SzPct val="92000"/>
                        <a:buFont typeface="Wingdings 2" panose="05020102010507070707" pitchFamily="18" charset="2"/>
                        <a:buNone/>
                      </a:pPr>
                      <a:r>
                        <a:rPr lang="en-CA" sz="1600" b="1" i="0" u="none" strike="noStrike" cap="none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Source Sans Pro"/>
                        </a:rPr>
                        <a:t>25%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SzPct val="92000"/>
                        <a:buFont typeface="Wingdings 2" panose="05020102010507070707" pitchFamily="18" charset="2"/>
                        <a:buNone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Source Sans Pro"/>
                        </a:rPr>
                        <a:t>Week 13 – 14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2"/>
                        </a:buClr>
                        <a:buSzPct val="92000"/>
                        <a:buFont typeface="Wingdings 2" panose="05020102010507070707" pitchFamily="18" charset="2"/>
                        <a:buNone/>
                      </a:pPr>
                      <a:r>
                        <a:rPr lang="en-CA" sz="1600" b="0" i="0" u="none" strike="noStrike" cap="none" dirty="0">
                          <a:solidFill>
                            <a:schemeClr val="dk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Source Sans Pro"/>
                        </a:rPr>
                        <a:t>Online submission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445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841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Course Schedule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A1AC6C4-15D4-7634-51EB-03FC735760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9642564"/>
              </p:ext>
            </p:extLst>
          </p:nvPr>
        </p:nvGraphicFramePr>
        <p:xfrm>
          <a:off x="844425" y="1538075"/>
          <a:ext cx="7630050" cy="2971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526010">
                  <a:extLst>
                    <a:ext uri="{9D8B030D-6E8A-4147-A177-3AD203B41FA5}">
                      <a16:colId xmlns:a16="http://schemas.microsoft.com/office/drawing/2014/main" val="3023035357"/>
                    </a:ext>
                  </a:extLst>
                </a:gridCol>
                <a:gridCol w="1526010">
                  <a:extLst>
                    <a:ext uri="{9D8B030D-6E8A-4147-A177-3AD203B41FA5}">
                      <a16:colId xmlns:a16="http://schemas.microsoft.com/office/drawing/2014/main" val="561740260"/>
                    </a:ext>
                  </a:extLst>
                </a:gridCol>
                <a:gridCol w="1526010">
                  <a:extLst>
                    <a:ext uri="{9D8B030D-6E8A-4147-A177-3AD203B41FA5}">
                      <a16:colId xmlns:a16="http://schemas.microsoft.com/office/drawing/2014/main" val="875935042"/>
                    </a:ext>
                  </a:extLst>
                </a:gridCol>
                <a:gridCol w="1526010">
                  <a:extLst>
                    <a:ext uri="{9D8B030D-6E8A-4147-A177-3AD203B41FA5}">
                      <a16:colId xmlns:a16="http://schemas.microsoft.com/office/drawing/2014/main" val="2589624897"/>
                    </a:ext>
                  </a:extLst>
                </a:gridCol>
                <a:gridCol w="1526010">
                  <a:extLst>
                    <a:ext uri="{9D8B030D-6E8A-4147-A177-3AD203B41FA5}">
                      <a16:colId xmlns:a16="http://schemas.microsoft.com/office/drawing/2014/main" val="2965598298"/>
                    </a:ext>
                  </a:extLst>
                </a:gridCol>
              </a:tblGrid>
              <a:tr h="532800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Monday</a:t>
                      </a:r>
                    </a:p>
                  </a:txBody>
                  <a:tcPr anchor="ctr">
                    <a:solidFill>
                      <a:srgbClr val="37C3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Tuesday</a:t>
                      </a:r>
                    </a:p>
                  </a:txBody>
                  <a:tcPr anchor="ctr">
                    <a:solidFill>
                      <a:srgbClr val="37C3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Wednesday</a:t>
                      </a:r>
                    </a:p>
                  </a:txBody>
                  <a:tcPr anchor="ctr">
                    <a:solidFill>
                      <a:srgbClr val="37C3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Thursday</a:t>
                      </a:r>
                    </a:p>
                  </a:txBody>
                  <a:tcPr anchor="ctr">
                    <a:solidFill>
                      <a:srgbClr val="37C3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Friday</a:t>
                      </a:r>
                    </a:p>
                  </a:txBody>
                  <a:tcPr anchor="ctr">
                    <a:solidFill>
                      <a:srgbClr val="37C3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550440"/>
                  </a:ext>
                </a:extLst>
              </a:tr>
              <a:tr h="1632677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  <a:p>
                      <a:pPr algn="ctr"/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  <a:p>
                      <a:pPr algn="ctr"/>
                      <a:r>
                        <a:rPr lang="en-CA" dirty="0"/>
                        <a:t>COMP 216-001</a:t>
                      </a:r>
                    </a:p>
                    <a:p>
                      <a:pPr algn="ctr"/>
                      <a:r>
                        <a:rPr lang="en-CA" dirty="0"/>
                        <a:t>4:30pm-6:20pm</a:t>
                      </a:r>
                    </a:p>
                    <a:p>
                      <a:pPr algn="ctr"/>
                      <a:r>
                        <a:rPr lang="en-CA" dirty="0"/>
                        <a:t>PR A1-16</a:t>
                      </a:r>
                    </a:p>
                    <a:p>
                      <a:pPr algn="ctr"/>
                      <a:endParaRPr lang="en-CA" dirty="0"/>
                    </a:p>
                    <a:p>
                      <a:pPr algn="ctr"/>
                      <a:endParaRPr lang="en-CA" dirty="0"/>
                    </a:p>
                    <a:p>
                      <a:pPr algn="ctr"/>
                      <a:endParaRPr lang="en-CA" dirty="0"/>
                    </a:p>
                    <a:p>
                      <a:pPr algn="ctr"/>
                      <a:endParaRPr lang="en-CA" dirty="0"/>
                    </a:p>
                    <a:p>
                      <a:pPr algn="ctr"/>
                      <a:endParaRPr lang="en-CA" dirty="0"/>
                    </a:p>
                    <a:p>
                      <a:pPr algn="ctr"/>
                      <a:endParaRPr lang="en-CA" dirty="0"/>
                    </a:p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  <a:p>
                      <a:pPr algn="ctr"/>
                      <a:r>
                        <a:rPr lang="en-CA" dirty="0"/>
                        <a:t>COMP 216-001</a:t>
                      </a:r>
                    </a:p>
                    <a:p>
                      <a:pPr algn="ctr"/>
                      <a:r>
                        <a:rPr lang="en-CA" dirty="0"/>
                        <a:t>4:30pm-6:20pm</a:t>
                      </a:r>
                    </a:p>
                    <a:p>
                      <a:pPr algn="ctr"/>
                      <a:r>
                        <a:rPr lang="en-CA" dirty="0"/>
                        <a:t>PR A3-74</a:t>
                      </a:r>
                    </a:p>
                  </a:txBody>
                  <a:tcPr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  <a:p>
                      <a:pPr algn="ctr"/>
                      <a:r>
                        <a:rPr lang="en-CA" dirty="0"/>
                        <a:t>COMP 216-002</a:t>
                      </a:r>
                    </a:p>
                    <a:p>
                      <a:pPr algn="ctr"/>
                      <a:r>
                        <a:rPr lang="en-CA" dirty="0"/>
                        <a:t>4:30pm-6:20pm</a:t>
                      </a:r>
                    </a:p>
                    <a:p>
                      <a:pPr algn="ctr"/>
                      <a:r>
                        <a:rPr lang="en-CA" dirty="0"/>
                        <a:t>PR A3-72</a:t>
                      </a:r>
                    </a:p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  <a:p>
                      <a:pPr algn="ctr"/>
                      <a:r>
                        <a:rPr lang="en-CA" dirty="0"/>
                        <a:t>COMP 216-002</a:t>
                      </a:r>
                    </a:p>
                    <a:p>
                      <a:pPr algn="ctr"/>
                      <a:r>
                        <a:rPr lang="en-CA" dirty="0"/>
                        <a:t>4:30pm-6:20pm</a:t>
                      </a:r>
                    </a:p>
                    <a:p>
                      <a:pPr algn="ctr"/>
                      <a:r>
                        <a:rPr lang="en-CA" dirty="0"/>
                        <a:t>PR A1-16</a:t>
                      </a:r>
                    </a:p>
                    <a:p>
                      <a:pPr algn="ctr"/>
                      <a:endParaRPr lang="en-CA" dirty="0"/>
                    </a:p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4396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939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29E79-0E59-743E-2DE9-5082104E7664}"/>
              </a:ext>
            </a:extLst>
          </p:cNvPr>
          <p:cNvSpPr/>
          <p:nvPr/>
        </p:nvSpPr>
        <p:spPr>
          <a:xfrm>
            <a:off x="2436060" y="2299649"/>
            <a:ext cx="1390650" cy="7007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8116B1-876C-1995-0F5E-B9255DF3E57A}"/>
              </a:ext>
            </a:extLst>
          </p:cNvPr>
          <p:cNvSpPr/>
          <p:nvPr/>
        </p:nvSpPr>
        <p:spPr>
          <a:xfrm>
            <a:off x="5490192" y="2309174"/>
            <a:ext cx="1390650" cy="7007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AB1F07-1F7B-7B07-815E-425E062363A8}"/>
              </a:ext>
            </a:extLst>
          </p:cNvPr>
          <p:cNvSpPr/>
          <p:nvPr/>
        </p:nvSpPr>
        <p:spPr>
          <a:xfrm>
            <a:off x="7017367" y="2299647"/>
            <a:ext cx="1390650" cy="7007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ADEC2-E3AC-B623-A43C-5C425BBC5DA8}"/>
              </a:ext>
            </a:extLst>
          </p:cNvPr>
          <p:cNvSpPr/>
          <p:nvPr/>
        </p:nvSpPr>
        <p:spPr>
          <a:xfrm>
            <a:off x="3960060" y="2299647"/>
            <a:ext cx="1390650" cy="7007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Course Schedule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A1AC6C4-15D4-7634-51EB-03FC73576068}"/>
              </a:ext>
            </a:extLst>
          </p:cNvPr>
          <p:cNvGraphicFramePr>
            <a:graphicFrameLocks/>
          </p:cNvGraphicFramePr>
          <p:nvPr/>
        </p:nvGraphicFramePr>
        <p:xfrm>
          <a:off x="844425" y="1538075"/>
          <a:ext cx="7630050" cy="2971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526010">
                  <a:extLst>
                    <a:ext uri="{9D8B030D-6E8A-4147-A177-3AD203B41FA5}">
                      <a16:colId xmlns:a16="http://schemas.microsoft.com/office/drawing/2014/main" val="3023035357"/>
                    </a:ext>
                  </a:extLst>
                </a:gridCol>
                <a:gridCol w="1526010">
                  <a:extLst>
                    <a:ext uri="{9D8B030D-6E8A-4147-A177-3AD203B41FA5}">
                      <a16:colId xmlns:a16="http://schemas.microsoft.com/office/drawing/2014/main" val="561740260"/>
                    </a:ext>
                  </a:extLst>
                </a:gridCol>
                <a:gridCol w="1526010">
                  <a:extLst>
                    <a:ext uri="{9D8B030D-6E8A-4147-A177-3AD203B41FA5}">
                      <a16:colId xmlns:a16="http://schemas.microsoft.com/office/drawing/2014/main" val="875935042"/>
                    </a:ext>
                  </a:extLst>
                </a:gridCol>
                <a:gridCol w="1526010">
                  <a:extLst>
                    <a:ext uri="{9D8B030D-6E8A-4147-A177-3AD203B41FA5}">
                      <a16:colId xmlns:a16="http://schemas.microsoft.com/office/drawing/2014/main" val="2589624897"/>
                    </a:ext>
                  </a:extLst>
                </a:gridCol>
                <a:gridCol w="1526010">
                  <a:extLst>
                    <a:ext uri="{9D8B030D-6E8A-4147-A177-3AD203B41FA5}">
                      <a16:colId xmlns:a16="http://schemas.microsoft.com/office/drawing/2014/main" val="2965598298"/>
                    </a:ext>
                  </a:extLst>
                </a:gridCol>
              </a:tblGrid>
              <a:tr h="532800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Monday</a:t>
                      </a:r>
                    </a:p>
                  </a:txBody>
                  <a:tcPr anchor="ctr">
                    <a:solidFill>
                      <a:srgbClr val="37C3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Tuesday</a:t>
                      </a:r>
                    </a:p>
                  </a:txBody>
                  <a:tcPr anchor="ctr">
                    <a:solidFill>
                      <a:srgbClr val="37C3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Wednesday</a:t>
                      </a:r>
                    </a:p>
                  </a:txBody>
                  <a:tcPr anchor="ctr">
                    <a:solidFill>
                      <a:srgbClr val="37C3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Thursday</a:t>
                      </a:r>
                    </a:p>
                  </a:txBody>
                  <a:tcPr anchor="ctr">
                    <a:solidFill>
                      <a:srgbClr val="37C3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Friday</a:t>
                      </a:r>
                    </a:p>
                  </a:txBody>
                  <a:tcPr anchor="ctr">
                    <a:solidFill>
                      <a:srgbClr val="37C3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550440"/>
                  </a:ext>
                </a:extLst>
              </a:tr>
              <a:tr h="1632677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  <a:p>
                      <a:pPr algn="ctr"/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  <a:p>
                      <a:pPr algn="ctr"/>
                      <a:r>
                        <a:rPr lang="en-CA" dirty="0"/>
                        <a:t>COMP 216-001</a:t>
                      </a:r>
                    </a:p>
                    <a:p>
                      <a:pPr algn="ctr"/>
                      <a:r>
                        <a:rPr lang="en-CA" dirty="0"/>
                        <a:t>4:30pm-6:20pm</a:t>
                      </a:r>
                    </a:p>
                    <a:p>
                      <a:pPr algn="ctr"/>
                      <a:r>
                        <a:rPr lang="en-CA" dirty="0"/>
                        <a:t>PR A1-16</a:t>
                      </a:r>
                    </a:p>
                    <a:p>
                      <a:pPr algn="ctr"/>
                      <a:endParaRPr lang="en-CA" dirty="0"/>
                    </a:p>
                    <a:p>
                      <a:pPr algn="ctr"/>
                      <a:endParaRPr lang="en-CA" dirty="0"/>
                    </a:p>
                    <a:p>
                      <a:pPr algn="ctr"/>
                      <a:endParaRPr lang="en-CA" dirty="0"/>
                    </a:p>
                    <a:p>
                      <a:pPr algn="ctr"/>
                      <a:endParaRPr lang="en-CA" dirty="0"/>
                    </a:p>
                    <a:p>
                      <a:pPr algn="ctr"/>
                      <a:endParaRPr lang="en-CA" dirty="0"/>
                    </a:p>
                    <a:p>
                      <a:pPr algn="ctr"/>
                      <a:endParaRPr lang="en-CA" dirty="0"/>
                    </a:p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  <a:p>
                      <a:pPr algn="ctr"/>
                      <a:r>
                        <a:rPr lang="en-CA" dirty="0"/>
                        <a:t>COMP 216-001</a:t>
                      </a:r>
                    </a:p>
                    <a:p>
                      <a:pPr algn="ctr"/>
                      <a:r>
                        <a:rPr lang="en-CA" dirty="0"/>
                        <a:t>4:30pm-6:20pm</a:t>
                      </a:r>
                    </a:p>
                    <a:p>
                      <a:pPr algn="ctr"/>
                      <a:r>
                        <a:rPr lang="en-CA" dirty="0"/>
                        <a:t>PR A3-74</a:t>
                      </a:r>
                    </a:p>
                  </a:txBody>
                  <a:tcPr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  <a:p>
                      <a:pPr algn="ctr"/>
                      <a:r>
                        <a:rPr lang="en-CA" dirty="0"/>
                        <a:t>COMP 216-002</a:t>
                      </a:r>
                    </a:p>
                    <a:p>
                      <a:pPr algn="ctr"/>
                      <a:r>
                        <a:rPr lang="en-CA" dirty="0"/>
                        <a:t>4:30pm-6:20pm</a:t>
                      </a:r>
                    </a:p>
                    <a:p>
                      <a:pPr algn="ctr"/>
                      <a:r>
                        <a:rPr lang="en-CA" dirty="0"/>
                        <a:t>PR A3-72</a:t>
                      </a:r>
                    </a:p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  <a:p>
                      <a:pPr algn="ctr"/>
                      <a:r>
                        <a:rPr lang="en-CA" dirty="0"/>
                        <a:t>COMP 216-002</a:t>
                      </a:r>
                    </a:p>
                    <a:p>
                      <a:pPr algn="ctr"/>
                      <a:r>
                        <a:rPr lang="en-CA" dirty="0"/>
                        <a:t>4:30pm-6:20pm</a:t>
                      </a:r>
                    </a:p>
                    <a:p>
                      <a:pPr algn="ctr"/>
                      <a:r>
                        <a:rPr lang="en-CA" dirty="0"/>
                        <a:t>PR A1-16</a:t>
                      </a:r>
                    </a:p>
                    <a:p>
                      <a:pPr algn="ctr"/>
                      <a:endParaRPr lang="en-CA" dirty="0"/>
                    </a:p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rgbClr val="A7E5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4396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266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891EA-8F24-F250-D08E-6BC178C170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CA" sz="3200" i="0" dirty="0"/>
              <a:t>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EA971-7056-6747-B35B-2B7A833B95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19FD71-0450-6301-1AF4-F361E7481981}"/>
              </a:ext>
            </a:extLst>
          </p:cNvPr>
          <p:cNvSpPr>
            <a:spLocks noChangeAspect="1"/>
          </p:cNvSpPr>
          <p:nvPr/>
        </p:nvSpPr>
        <p:spPr>
          <a:xfrm>
            <a:off x="4391925" y="3921750"/>
            <a:ext cx="360000" cy="360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5665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3E68-45BC-2DAC-7EF1-330902F7A5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Python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26D8B-A924-DC37-9F79-AFDC0067CD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1499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Python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Classified as a high-level, general-purpose programming language supported as an open source project (under a GPL-compatible license)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Implemented as an interpreted, dynamically typed and strongly typed language with automated garbage collection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Supports multiple paradigms: structured, functional and object-oriented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15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35813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Zen of Python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 marL="76200" indent="0">
              <a:buNone/>
            </a:pPr>
            <a:r>
              <a:rPr lang="en-CA" sz="1800" dirty="0"/>
              <a:t>Principles include: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3063F5F6-1F49-326C-B26E-C308C402E996}"/>
              </a:ext>
            </a:extLst>
          </p:cNvPr>
          <p:cNvSpPr txBox="1">
            <a:spLocks/>
          </p:cNvSpPr>
          <p:nvPr/>
        </p:nvSpPr>
        <p:spPr>
          <a:xfrm>
            <a:off x="844425" y="1993899"/>
            <a:ext cx="3902474" cy="293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Beautiful is better than ugly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Explicit is better than implicit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Simple is better than complex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Complex is better than complicated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Flat is better than nested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Sparse is better than dense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32817F4A-7D20-D3F1-B56E-BC048BE32426}"/>
              </a:ext>
            </a:extLst>
          </p:cNvPr>
          <p:cNvSpPr txBox="1">
            <a:spLocks/>
          </p:cNvSpPr>
          <p:nvPr/>
        </p:nvSpPr>
        <p:spPr>
          <a:xfrm>
            <a:off x="4572000" y="1993898"/>
            <a:ext cx="3902475" cy="293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Readability counts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Special cases aren't special enough to break the rules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Although practicality beats purity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Errors should never pass silently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Unless explicitly silenced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In the face of ambiguity, refuse the temptation to guess</a:t>
            </a:r>
          </a:p>
        </p:txBody>
      </p:sp>
    </p:spTree>
    <p:extLst>
      <p:ext uri="{BB962C8B-B14F-4D97-AF65-F5344CB8AC3E}">
        <p14:creationId xmlns:p14="http://schemas.microsoft.com/office/powerpoint/2010/main" val="3423771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Zen of Python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 marL="76200" indent="0">
              <a:buNone/>
            </a:pPr>
            <a:r>
              <a:rPr lang="en-CA" sz="1800" dirty="0"/>
              <a:t>Principles include: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3063F5F6-1F49-326C-B26E-C308C402E996}"/>
              </a:ext>
            </a:extLst>
          </p:cNvPr>
          <p:cNvSpPr txBox="1">
            <a:spLocks/>
          </p:cNvSpPr>
          <p:nvPr/>
        </p:nvSpPr>
        <p:spPr>
          <a:xfrm>
            <a:off x="844425" y="1993899"/>
            <a:ext cx="3902474" cy="293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There should be one -- and preferably only one -- obvious way to do 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Although that way may not be obvious at first unless you're Dutch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Now is better than never.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Although never is often better than right now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32817F4A-7D20-D3F1-B56E-BC048BE32426}"/>
              </a:ext>
            </a:extLst>
          </p:cNvPr>
          <p:cNvSpPr txBox="1">
            <a:spLocks/>
          </p:cNvSpPr>
          <p:nvPr/>
        </p:nvSpPr>
        <p:spPr>
          <a:xfrm>
            <a:off x="4572000" y="1993898"/>
            <a:ext cx="3902475" cy="293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If the implementation is hard to explain, it's a bad idea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If the implementation is easy to explain, it may be a good idea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Namespaces are one honking great idea – let's do more of those</a:t>
            </a:r>
          </a:p>
        </p:txBody>
      </p:sp>
    </p:spTree>
    <p:extLst>
      <p:ext uri="{BB962C8B-B14F-4D97-AF65-F5344CB8AC3E}">
        <p14:creationId xmlns:p14="http://schemas.microsoft.com/office/powerpoint/2010/main" val="1904986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Obtain Python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Linux – </a:t>
            </a:r>
            <a:r>
              <a:rPr lang="en-US" sz="1800" dirty="0"/>
              <a:t>Available by default on all distribution </a:t>
            </a:r>
            <a:endParaRPr lang="en-CA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Windows – Download from https://www.python.org/downloads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MacOS – </a:t>
            </a:r>
            <a:r>
              <a:rPr lang="en-US" sz="1800" dirty="0"/>
              <a:t>Available via Unix (running under the hood)</a:t>
            </a:r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18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821138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Update and Manage Python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Update and manage python versions and packages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19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48732D-EC54-CE2D-63F4-5C0A04A677FC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B82EDDB-7992-DC36-4D77-5BBD6D7C6C97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0051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$ pip list</a:t>
            </a:r>
            <a:r>
              <a:rPr lang="en-CA" sz="1600" dirty="0"/>
              <a:t> – Show all the installed packages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$ pip install «package»</a:t>
            </a:r>
            <a:r>
              <a:rPr lang="en-CA" sz="1600" dirty="0"/>
              <a:t> – Install the specified package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$ pip show «package»</a:t>
            </a:r>
            <a:r>
              <a:rPr lang="en-CA" sz="1600" dirty="0"/>
              <a:t> – Show information about the specified package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$ pip check «package»</a:t>
            </a:r>
            <a:r>
              <a:rPr lang="en-CA" sz="1600" dirty="0"/>
              <a:t> – Verify the dependencies for the specified package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$ pip uninstall «package»</a:t>
            </a:r>
            <a:r>
              <a:rPr lang="en-CA" sz="1600" dirty="0"/>
              <a:t> – Remove the specified package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$ python –m pip install – upgrade pip</a:t>
            </a:r>
            <a:r>
              <a:rPr lang="en-CA" sz="1600" dirty="0"/>
              <a:t> – Install the new version of pip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2D2F96-0650-096B-A743-2BC30F3E28B5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327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024" y="0"/>
            <a:ext cx="3553200" cy="1140000"/>
          </a:xfr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2"/>
              </a:buClr>
              <a:buSzPts val="2400"/>
            </a:pPr>
            <a:r>
              <a:rPr lang="en-CA" sz="3600" dirty="0">
                <a:solidFill>
                  <a:schemeClr val="dk2"/>
                </a:solidFill>
              </a:rPr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169023" y="1550988"/>
            <a:ext cx="5169600" cy="3387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2000" dirty="0"/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000" dirty="0"/>
              <a:t>Course Outline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000" dirty="0"/>
              <a:t>Python Basics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000" dirty="0"/>
              <a:t>Python Data Types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000" dirty="0"/>
              <a:t>Python Control Structures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000" dirty="0"/>
              <a:t>Python Functions</a:t>
            </a:r>
          </a:p>
        </p:txBody>
      </p:sp>
    </p:spTree>
    <p:extLst>
      <p:ext uri="{BB962C8B-B14F-4D97-AF65-F5344CB8AC3E}">
        <p14:creationId xmlns:p14="http://schemas.microsoft.com/office/powerpoint/2010/main" val="1370514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Useful Commands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To see all the names in scope use the </a:t>
            </a:r>
            <a:r>
              <a:rPr lang="en-CA" sz="1800" dirty="0" err="1">
                <a:latin typeface="Consolas" panose="020B0609020204030204" pitchFamily="49" charset="0"/>
              </a:rPr>
              <a:t>dir</a:t>
            </a:r>
            <a:r>
              <a:rPr lang="en-CA" sz="1800" dirty="0">
                <a:latin typeface="Consolas" panose="020B0609020204030204" pitchFamily="49" charset="0"/>
              </a:rPr>
              <a:t>()</a:t>
            </a:r>
            <a:r>
              <a:rPr lang="en-CA" sz="1800" dirty="0"/>
              <a:t> command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To get type information on a variable use the </a:t>
            </a:r>
            <a:r>
              <a:rPr lang="en-CA" sz="1800" dirty="0">
                <a:latin typeface="Consolas" panose="020B0609020204030204" pitchFamily="49" charset="0"/>
              </a:rPr>
              <a:t>type(var)</a:t>
            </a:r>
            <a:r>
              <a:rPr lang="en-CA" sz="1800" dirty="0"/>
              <a:t> command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To get more information on a variable use the </a:t>
            </a:r>
            <a:r>
              <a:rPr lang="en-CA" sz="1800" dirty="0" err="1">
                <a:latin typeface="Consolas" panose="020B0609020204030204" pitchFamily="49" charset="0"/>
              </a:rPr>
              <a:t>dir</a:t>
            </a:r>
            <a:r>
              <a:rPr lang="en-CA" sz="1800" dirty="0">
                <a:latin typeface="Consolas" panose="020B0609020204030204" pitchFamily="49" charset="0"/>
              </a:rPr>
              <a:t>(var)</a:t>
            </a:r>
            <a:r>
              <a:rPr lang="en-CA" sz="1800" dirty="0"/>
              <a:t> command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To get help on a topic use the </a:t>
            </a:r>
            <a:r>
              <a:rPr lang="en-CA" sz="1800" dirty="0">
                <a:latin typeface="Consolas" panose="020B0609020204030204" pitchFamily="49" charset="0"/>
              </a:rPr>
              <a:t>help(topic)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To see the value of a variable, type the name of the variable in the </a:t>
            </a:r>
            <a:r>
              <a:rPr lang="en-CA" sz="1800" dirty="0" err="1"/>
              <a:t>repl</a:t>
            </a:r>
            <a:endParaRPr lang="en-CA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You may also use </a:t>
            </a:r>
            <a:r>
              <a:rPr lang="en-CA" sz="1800" dirty="0">
                <a:latin typeface="Consolas" panose="020B0609020204030204" pitchFamily="49" charset="0"/>
              </a:rPr>
              <a:t>print(var)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To get input from the console use </a:t>
            </a:r>
            <a:r>
              <a:rPr lang="en-CA" sz="1800" dirty="0">
                <a:latin typeface="Consolas" panose="020B0609020204030204" pitchFamily="49" charset="0"/>
              </a:rPr>
              <a:t>input('Enter your age')</a:t>
            </a:r>
            <a:r>
              <a:rPr lang="en-CA" sz="1800" dirty="0"/>
              <a:t> </a:t>
            </a:r>
            <a:r>
              <a:rPr lang="en-CA" sz="1800" dirty="0">
                <a:latin typeface="Consolas" panose="020B0609020204030204" pitchFamily="49" charset="0"/>
              </a:rPr>
              <a:t>and</a:t>
            </a:r>
            <a:r>
              <a:rPr lang="en-CA" sz="1800" dirty="0"/>
              <a:t> return a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20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710935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FA96F042-AA2A-E82E-0627-E57BE4C62E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0480197"/>
              </p:ext>
            </p:extLst>
          </p:nvPr>
        </p:nvGraphicFramePr>
        <p:xfrm>
          <a:off x="844425" y="1538075"/>
          <a:ext cx="7630050" cy="3417832"/>
        </p:xfrm>
        <a:graphic>
          <a:graphicData uri="http://schemas.openxmlformats.org/drawingml/2006/table">
            <a:tbl>
              <a:tblPr/>
              <a:tblGrid>
                <a:gridCol w="1526010">
                  <a:extLst>
                    <a:ext uri="{9D8B030D-6E8A-4147-A177-3AD203B41FA5}">
                      <a16:colId xmlns:a16="http://schemas.microsoft.com/office/drawing/2014/main" val="4119977086"/>
                    </a:ext>
                  </a:extLst>
                </a:gridCol>
                <a:gridCol w="1526010">
                  <a:extLst>
                    <a:ext uri="{9D8B030D-6E8A-4147-A177-3AD203B41FA5}">
                      <a16:colId xmlns:a16="http://schemas.microsoft.com/office/drawing/2014/main" val="3102570639"/>
                    </a:ext>
                  </a:extLst>
                </a:gridCol>
                <a:gridCol w="1526010">
                  <a:extLst>
                    <a:ext uri="{9D8B030D-6E8A-4147-A177-3AD203B41FA5}">
                      <a16:colId xmlns:a16="http://schemas.microsoft.com/office/drawing/2014/main" val="3622311968"/>
                    </a:ext>
                  </a:extLst>
                </a:gridCol>
                <a:gridCol w="1526010">
                  <a:extLst>
                    <a:ext uri="{9D8B030D-6E8A-4147-A177-3AD203B41FA5}">
                      <a16:colId xmlns:a16="http://schemas.microsoft.com/office/drawing/2014/main" val="687531638"/>
                    </a:ext>
                  </a:extLst>
                </a:gridCol>
                <a:gridCol w="1526010">
                  <a:extLst>
                    <a:ext uri="{9D8B030D-6E8A-4147-A177-3AD203B41FA5}">
                      <a16:colId xmlns:a16="http://schemas.microsoft.com/office/drawing/2014/main" val="1261993472"/>
                    </a:ext>
                  </a:extLst>
                </a:gridCol>
              </a:tblGrid>
              <a:tr h="284292"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abs()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delattr()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hash()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memoryview</a:t>
                      </a:r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792576"/>
                  </a:ext>
                </a:extLst>
              </a:tr>
              <a:tr h="156497"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dict()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help()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min()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setattr()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530081"/>
                  </a:ext>
                </a:extLst>
              </a:tr>
              <a:tr h="156497"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any()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hex()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slice()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486483"/>
                  </a:ext>
                </a:extLst>
              </a:tr>
              <a:tr h="156497"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ascii()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divmod()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object()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sorted()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271637"/>
                  </a:ext>
                </a:extLst>
              </a:tr>
              <a:tr h="284292"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bin()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enumerate()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input()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oct()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staticmethod</a:t>
                      </a:r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970337"/>
                  </a:ext>
                </a:extLst>
              </a:tr>
              <a:tr h="156497"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eval</a:t>
                      </a:r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406469"/>
                  </a:ext>
                </a:extLst>
              </a:tr>
              <a:tr h="284292"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breakpoint()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exec()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isinstance</a:t>
                      </a:r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ord()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sum()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693656"/>
                  </a:ext>
                </a:extLst>
              </a:tr>
              <a:tr h="284292"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bytearray()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filter()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issubclass()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pow()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super()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831014"/>
                  </a:ext>
                </a:extLst>
              </a:tr>
              <a:tr h="156497"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bytes()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iter()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tuple()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971032"/>
                  </a:ext>
                </a:extLst>
              </a:tr>
              <a:tr h="156497"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callable()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format()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property()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type()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694764"/>
                  </a:ext>
                </a:extLst>
              </a:tr>
              <a:tr h="156497">
                <a:tc>
                  <a:txBody>
                    <a:bodyPr/>
                    <a:lstStyle/>
                    <a:p>
                      <a:r>
                        <a:rPr lang="en-CA" sz="1000" u="none" strike="noStrike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chr</a:t>
                      </a:r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frozenset</a:t>
                      </a:r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range()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vars</a:t>
                      </a:r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8531999"/>
                  </a:ext>
                </a:extLst>
              </a:tr>
              <a:tr h="284292">
                <a:tc>
                  <a:txBody>
                    <a:bodyPr/>
                    <a:lstStyle/>
                    <a:p>
                      <a:r>
                        <a:rPr lang="en-CA" sz="1000" u="none" strike="noStrike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classmethod</a:t>
                      </a:r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getattr</a:t>
                      </a:r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locals()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repr()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zip()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21529"/>
                  </a:ext>
                </a:extLst>
              </a:tr>
              <a:tr h="284292"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compile()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globals</a:t>
                      </a:r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map()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reversed()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__import__()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99926"/>
                  </a:ext>
                </a:extLst>
              </a:tr>
              <a:tr h="156497"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complex()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hasattr</a:t>
                      </a:r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max()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round()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000" u="none" strike="noStrik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518884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Useful Commands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21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797406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Start-up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Sample check for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22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48732D-EC54-CE2D-63F4-5C0A04A677FC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B82EDDB-7992-DC36-4D77-5BBD6D7C6C97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0051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$ python3                       #start python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4 + 5                       #do some operation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9</a:t>
            </a:r>
          </a:p>
          <a:p>
            <a:pPr marL="533400" lvl="1" indent="0">
              <a:spcBef>
                <a:spcPts val="600"/>
              </a:spcBef>
              <a:buNone/>
            </a:pPr>
            <a:endParaRPr lang="en-CA" sz="1600" dirty="0">
              <a:latin typeface="Consolas" panose="020B0609020204030204" pitchFamily="49" charset="0"/>
            </a:endParaRP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89 - 4.3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84.7&gt;&gt;&gt; a = 3 *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2D2F96-0650-096B-A743-2BC30F3E28B5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327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Start-up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Sample check for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48732D-EC54-CE2D-63F4-5C0A04A677FC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B82EDDB-7992-DC36-4D77-5BBD6D7C6C97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0051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a = 12                      #bind the 12 to the variable a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a                           #see the value of a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12</a:t>
            </a:r>
          </a:p>
          <a:p>
            <a:pPr marL="533400" lvl="1" indent="0">
              <a:spcBef>
                <a:spcPts val="600"/>
              </a:spcBef>
              <a:buNone/>
            </a:pPr>
            <a:endParaRPr lang="en-CA" sz="1600" dirty="0">
              <a:latin typeface="Consolas" panose="020B0609020204030204" pitchFamily="49" charset="0"/>
            </a:endParaRP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print(</a:t>
            </a:r>
            <a:r>
              <a:rPr lang="en-CA" sz="1600" dirty="0" err="1">
                <a:latin typeface="Consolas" panose="020B0609020204030204" pitchFamily="49" charset="0"/>
              </a:rPr>
              <a:t>f'value</a:t>
            </a:r>
            <a:r>
              <a:rPr lang="en-CA" sz="1600" dirty="0">
                <a:latin typeface="Consolas" panose="020B0609020204030204" pitchFamily="49" charset="0"/>
              </a:rPr>
              <a:t> of a is {a}') #see the value in terminal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value of a is 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2D2F96-0650-096B-A743-2BC30F3E28B5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4866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Start-up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Sample check for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24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48732D-EC54-CE2D-63F4-5C0A04A677FC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B82EDDB-7992-DC36-4D77-5BBD6D7C6C97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0051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type(a)                            #get more info on a: 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&lt;class 'int’&gt;</a:t>
            </a:r>
          </a:p>
          <a:p>
            <a:pPr marL="533400" lvl="1" indent="0">
              <a:spcBef>
                <a:spcPts val="600"/>
              </a:spcBef>
              <a:buNone/>
            </a:pPr>
            <a:endParaRPr lang="en-CA" sz="1600" dirty="0">
              <a:latin typeface="Consolas" panose="020B0609020204030204" pitchFamily="49" charset="0"/>
            </a:endParaRP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</a:t>
            </a:r>
            <a:r>
              <a:rPr lang="en-CA" sz="1600" dirty="0" err="1">
                <a:latin typeface="Consolas" panose="020B0609020204030204" pitchFamily="49" charset="0"/>
              </a:rPr>
              <a:t>dir</a:t>
            </a:r>
            <a:r>
              <a:rPr lang="en-CA" sz="1600" dirty="0">
                <a:latin typeface="Consolas" panose="020B0609020204030204" pitchFamily="49" charset="0"/>
              </a:rPr>
              <a:t>()                              #see all the objects in scope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['__annotations__', '__</a:t>
            </a:r>
            <a:r>
              <a:rPr lang="en-CA" sz="1600" dirty="0" err="1">
                <a:latin typeface="Consolas" panose="020B0609020204030204" pitchFamily="49" charset="0"/>
              </a:rPr>
              <a:t>builtins</a:t>
            </a:r>
            <a:r>
              <a:rPr lang="en-CA" sz="1600" dirty="0">
                <a:latin typeface="Consolas" panose="020B0609020204030204" pitchFamily="49" charset="0"/>
              </a:rPr>
              <a:t>__', '__doc__', '__loader__', '__name__', '__package__', '__spec__', 'a']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2D2F96-0650-096B-A743-2BC30F3E28B5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5134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Start-up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Sample check for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25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48732D-EC54-CE2D-63F4-5C0A04A677FC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B82EDDB-7992-DC36-4D77-5BBD6D7C6C97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0051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</a:t>
            </a:r>
            <a:r>
              <a:rPr lang="en-CA" sz="1600" dirty="0" err="1">
                <a:latin typeface="Consolas" panose="020B0609020204030204" pitchFamily="49" charset="0"/>
              </a:rPr>
              <a:t>dir</a:t>
            </a:r>
            <a:r>
              <a:rPr lang="en-CA" sz="1600" dirty="0">
                <a:latin typeface="Consolas" panose="020B0609020204030204" pitchFamily="49" charset="0"/>
              </a:rPr>
              <a:t>(a)                             #view more info on an object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['__abs__', '__add__', '__and__', '__bool__', '__ceil__', '__class__', 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'</a:t>
            </a:r>
            <a:r>
              <a:rPr lang="en-CA" sz="1600" dirty="0" err="1">
                <a:latin typeface="Consolas" panose="020B0609020204030204" pitchFamily="49" charset="0"/>
              </a:rPr>
              <a:t>bit_length</a:t>
            </a:r>
            <a:r>
              <a:rPr lang="en-CA" sz="1600" dirty="0">
                <a:latin typeface="Consolas" panose="020B0609020204030204" pitchFamily="49" charset="0"/>
              </a:rPr>
              <a:t>', 'conjugate', 'denominator', '</a:t>
            </a:r>
            <a:r>
              <a:rPr lang="en-CA" sz="1600" dirty="0" err="1">
                <a:latin typeface="Consolas" panose="020B0609020204030204" pitchFamily="49" charset="0"/>
              </a:rPr>
              <a:t>from_bytes</a:t>
            </a:r>
            <a:r>
              <a:rPr lang="en-CA" sz="1600" dirty="0">
                <a:latin typeface="Consolas" panose="020B0609020204030204" pitchFamily="49" charset="0"/>
              </a:rPr>
              <a:t>', '</a:t>
            </a:r>
            <a:r>
              <a:rPr lang="en-CA" sz="1600" dirty="0" err="1">
                <a:latin typeface="Consolas" panose="020B0609020204030204" pitchFamily="49" charset="0"/>
              </a:rPr>
              <a:t>imag</a:t>
            </a:r>
            <a:r>
              <a:rPr lang="en-CA" sz="1600" dirty="0">
                <a:latin typeface="Consolas" panose="020B0609020204030204" pitchFamily="49" charset="0"/>
              </a:rPr>
              <a:t>', 'numerator', 'real', '</a:t>
            </a:r>
            <a:r>
              <a:rPr lang="en-CA" sz="1600" dirty="0" err="1">
                <a:latin typeface="Consolas" panose="020B0609020204030204" pitchFamily="49" charset="0"/>
              </a:rPr>
              <a:t>to_bytes</a:t>
            </a:r>
            <a:r>
              <a:rPr lang="en-CA" sz="1600" dirty="0">
                <a:latin typeface="Consolas" panose="020B0609020204030204" pitchFamily="49" charset="0"/>
              </a:rPr>
              <a:t>']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2D2F96-0650-096B-A743-2BC30F3E28B5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4726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Start-up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Sample check for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26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48732D-EC54-CE2D-63F4-5C0A04A677FC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B82EDDB-7992-DC36-4D77-5BBD6D7C6C97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0051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help(a)                            #obtain even more information on an object</a:t>
            </a:r>
          </a:p>
          <a:p>
            <a:pPr marL="533400" lvl="1" indent="0">
              <a:spcBef>
                <a:spcPts val="600"/>
              </a:spcBef>
              <a:buNone/>
            </a:pPr>
            <a:endParaRPr lang="en-CA" sz="1600" dirty="0">
              <a:latin typeface="Consolas" panose="020B0609020204030204" pitchFamily="49" charset="0"/>
            </a:endParaRP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quit()                             #end python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2D2F96-0650-096B-A743-2BC30F3E28B5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1400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3E68-45BC-2DAC-7EF1-330902F7A5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Python Data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26D8B-A924-DC37-9F79-AFDC0067CD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0DB7C4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27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0DB7C4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955503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Built-in Data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28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BC5C66C-BAA1-85C9-00BD-C62886A897DB}"/>
              </a:ext>
            </a:extLst>
          </p:cNvPr>
          <p:cNvSpPr txBox="1">
            <a:spLocks/>
          </p:cNvSpPr>
          <p:nvPr/>
        </p:nvSpPr>
        <p:spPr>
          <a:xfrm>
            <a:off x="581193" y="1561061"/>
            <a:ext cx="3628261" cy="99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spcBef>
                <a:spcPts val="600"/>
              </a:spcBef>
              <a:buClr>
                <a:schemeClr val="dk2"/>
              </a:buClr>
              <a:buSzPts val="2400"/>
              <a:buFont typeface="Source Sans Pro"/>
              <a:buNone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1pPr>
            <a:lvl2pPr marL="914400" indent="-381000">
              <a:buClr>
                <a:schemeClr val="dk2"/>
              </a:buClr>
              <a:buSzPts val="2400"/>
              <a:buFont typeface="Source Sans Pro"/>
              <a:buChar char="▸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2pPr>
            <a:lvl3pPr marL="1371600" indent="-381000">
              <a:buClr>
                <a:schemeClr val="dk2"/>
              </a:buClr>
              <a:buSzPts val="2400"/>
              <a:buFont typeface="Source Sans Pro"/>
              <a:buChar char="⬩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3pPr>
            <a:lvl4pPr marL="1828800" indent="-381000">
              <a:buClr>
                <a:schemeClr val="dk1"/>
              </a:buClr>
              <a:buSzPts val="2400"/>
              <a:buFont typeface="Source Sans Pro"/>
              <a:buChar char="⬞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4pPr>
            <a:lvl5pPr marL="2286000" indent="-381000"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5pPr>
            <a:lvl6pPr marL="2743200" indent="-381000"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6pPr>
            <a:lvl7pPr marL="3200400" indent="-381000"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7pPr>
            <a:lvl8pPr marL="3657600" indent="-381000"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8pPr>
            <a:lvl9pPr marL="4114800" indent="-381000"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9pPr>
          </a:lstStyle>
          <a:p>
            <a:r>
              <a:rPr lang="en-US" sz="1600" dirty="0"/>
              <a:t>	None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BD33F34-A88E-F6AF-8FEE-D89407643264}"/>
              </a:ext>
            </a:extLst>
          </p:cNvPr>
          <p:cNvSpPr txBox="1">
            <a:spLocks/>
          </p:cNvSpPr>
          <p:nvPr/>
        </p:nvSpPr>
        <p:spPr>
          <a:xfrm>
            <a:off x="4846214" y="1561061"/>
            <a:ext cx="3628261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spcBef>
                <a:spcPts val="600"/>
              </a:spcBef>
              <a:buClr>
                <a:schemeClr val="dk2"/>
              </a:buClr>
              <a:buSzPts val="2400"/>
              <a:buFont typeface="Source Sans Pro"/>
              <a:buNone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1pPr>
            <a:lvl2pPr marL="914400" indent="-381000">
              <a:buClr>
                <a:schemeClr val="dk2"/>
              </a:buClr>
              <a:buSzPts val="2400"/>
              <a:buFont typeface="Source Sans Pro"/>
              <a:buChar char="▸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2pPr>
            <a:lvl3pPr marL="1371600" indent="-381000">
              <a:buClr>
                <a:schemeClr val="dk2"/>
              </a:buClr>
              <a:buSzPts val="2400"/>
              <a:buFont typeface="Source Sans Pro"/>
              <a:buChar char="⬩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3pPr>
            <a:lvl4pPr marL="1828800" indent="-381000">
              <a:buClr>
                <a:schemeClr val="dk1"/>
              </a:buClr>
              <a:buSzPts val="2400"/>
              <a:buFont typeface="Source Sans Pro"/>
              <a:buChar char="⬞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4pPr>
            <a:lvl5pPr marL="2286000" indent="-381000"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5pPr>
            <a:lvl6pPr marL="2743200" indent="-381000"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6pPr>
            <a:lvl7pPr marL="3200400" indent="-381000"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7pPr>
            <a:lvl8pPr marL="3657600" indent="-381000"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8pPr>
            <a:lvl9pPr marL="4114800" indent="-381000"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9pPr>
          </a:lstStyle>
          <a:p>
            <a:r>
              <a:rPr lang="en-US" sz="1600" dirty="0"/>
              <a:t>	Sequence (list, tuple, range)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BC7636C-42D5-5319-6EF9-E6CDDDB2C2E4}"/>
              </a:ext>
            </a:extLst>
          </p:cNvPr>
          <p:cNvSpPr txBox="1">
            <a:spLocks/>
          </p:cNvSpPr>
          <p:nvPr/>
        </p:nvSpPr>
        <p:spPr>
          <a:xfrm>
            <a:off x="581193" y="2400722"/>
            <a:ext cx="3628261" cy="99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spcBef>
                <a:spcPts val="600"/>
              </a:spcBef>
              <a:buClr>
                <a:schemeClr val="dk2"/>
              </a:buClr>
              <a:buSzPts val="24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1pPr>
            <a:lvl2pPr marL="914400" indent="-381000">
              <a:buClr>
                <a:schemeClr val="dk2"/>
              </a:buClr>
              <a:buSzPts val="2400"/>
              <a:buFont typeface="Source Sans Pro"/>
              <a:buChar char="▸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2pPr>
            <a:lvl3pPr marL="1371600" indent="-381000">
              <a:buClr>
                <a:schemeClr val="dk2"/>
              </a:buClr>
              <a:buSzPts val="2400"/>
              <a:buFont typeface="Source Sans Pro"/>
              <a:buChar char="⬩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3pPr>
            <a:lvl4pPr marL="1828800" indent="-381000">
              <a:buClr>
                <a:schemeClr val="dk1"/>
              </a:buClr>
              <a:buSzPts val="2400"/>
              <a:buFont typeface="Source Sans Pro"/>
              <a:buChar char="⬞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4pPr>
            <a:lvl5pPr marL="2286000" indent="-381000"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5pPr>
            <a:lvl6pPr marL="2743200" indent="-381000"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6pPr>
            <a:lvl7pPr marL="3200400" indent="-381000"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7pPr>
            <a:lvl8pPr marL="3657600" indent="-381000"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8pPr>
            <a:lvl9pPr marL="4114800" indent="-381000"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9pPr>
          </a:lstStyle>
          <a:p>
            <a:r>
              <a:rPr lang="en-US" sz="1600" dirty="0"/>
              <a:t>	</a:t>
            </a:r>
            <a:r>
              <a:rPr lang="en-US" sz="1600" dirty="0">
                <a:sym typeface="Source Sans Pro"/>
              </a:rPr>
              <a:t>Numeric (int, float, complex)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F30ED821-6324-22E5-71A4-227BDD985F9C}"/>
              </a:ext>
            </a:extLst>
          </p:cNvPr>
          <p:cNvSpPr txBox="1">
            <a:spLocks/>
          </p:cNvSpPr>
          <p:nvPr/>
        </p:nvSpPr>
        <p:spPr>
          <a:xfrm>
            <a:off x="4846214" y="2400722"/>
            <a:ext cx="3628261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spcBef>
                <a:spcPts val="600"/>
              </a:spcBef>
              <a:buClr>
                <a:schemeClr val="dk2"/>
              </a:buClr>
              <a:buSzPts val="2400"/>
              <a:buFont typeface="Source Sans Pro"/>
              <a:buNone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1pPr>
            <a:lvl2pPr marL="914400" indent="-381000">
              <a:buClr>
                <a:schemeClr val="dk2"/>
              </a:buClr>
              <a:buSzPts val="2400"/>
              <a:buFont typeface="Source Sans Pro"/>
              <a:buChar char="▸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2pPr>
            <a:lvl3pPr marL="1371600" indent="-381000">
              <a:buClr>
                <a:schemeClr val="dk2"/>
              </a:buClr>
              <a:buSzPts val="2400"/>
              <a:buFont typeface="Source Sans Pro"/>
              <a:buChar char="⬩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3pPr>
            <a:lvl4pPr marL="1828800" indent="-381000">
              <a:buClr>
                <a:schemeClr val="dk1"/>
              </a:buClr>
              <a:buSzPts val="2400"/>
              <a:buFont typeface="Source Sans Pro"/>
              <a:buChar char="⬞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4pPr>
            <a:lvl5pPr marL="2286000" indent="-381000"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5pPr>
            <a:lvl6pPr marL="2743200" indent="-381000"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6pPr>
            <a:lvl7pPr marL="3200400" indent="-381000"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7pPr>
            <a:lvl8pPr marL="3657600" indent="-381000"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8pPr>
            <a:lvl9pPr marL="4114800" indent="-381000"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9pPr>
          </a:lstStyle>
          <a:p>
            <a:r>
              <a:rPr lang="en-US" sz="1600" dirty="0"/>
              <a:t>	Mapping (</a:t>
            </a:r>
            <a:r>
              <a:rPr lang="en-US" sz="1600" dirty="0" err="1"/>
              <a:t>dict</a:t>
            </a:r>
            <a:r>
              <a:rPr lang="en-US" sz="1600" dirty="0"/>
              <a:t>)	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D2B942-674C-C919-C8F7-42774CEF9A34}"/>
              </a:ext>
            </a:extLst>
          </p:cNvPr>
          <p:cNvSpPr/>
          <p:nvPr/>
        </p:nvSpPr>
        <p:spPr>
          <a:xfrm>
            <a:off x="855407" y="1716722"/>
            <a:ext cx="648000" cy="684000"/>
          </a:xfrm>
          <a:prstGeom prst="rect">
            <a:avLst/>
          </a:prstGeom>
          <a:solidFill>
            <a:srgbClr val="37C3CE"/>
          </a:solidFill>
          <a:ln>
            <a:noFill/>
          </a:ln>
          <a:effectLst>
            <a:outerShdw blurRad="50800" dist="38100" dir="54000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353BBE-48E1-3311-7F38-92D780842F18}"/>
              </a:ext>
            </a:extLst>
          </p:cNvPr>
          <p:cNvSpPr/>
          <p:nvPr/>
        </p:nvSpPr>
        <p:spPr>
          <a:xfrm>
            <a:off x="855407" y="2556383"/>
            <a:ext cx="648000" cy="684000"/>
          </a:xfrm>
          <a:prstGeom prst="rect">
            <a:avLst/>
          </a:prstGeom>
          <a:solidFill>
            <a:srgbClr val="37C3CE"/>
          </a:solidFill>
          <a:ln>
            <a:noFill/>
          </a:ln>
          <a:effectLst>
            <a:outerShdw blurRad="50800" dist="38100" dir="54000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8F5CCD-6FC1-6EB0-4FF2-A90245782FC7}"/>
              </a:ext>
            </a:extLst>
          </p:cNvPr>
          <p:cNvSpPr/>
          <p:nvPr/>
        </p:nvSpPr>
        <p:spPr>
          <a:xfrm>
            <a:off x="5126434" y="1716722"/>
            <a:ext cx="648000" cy="684000"/>
          </a:xfrm>
          <a:prstGeom prst="rect">
            <a:avLst/>
          </a:prstGeom>
          <a:solidFill>
            <a:srgbClr val="37C3CE"/>
          </a:solidFill>
          <a:ln>
            <a:noFill/>
          </a:ln>
          <a:effectLst>
            <a:outerShdw blurRad="50800" dist="38100" dir="54000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45FFE5-52DC-F17D-F897-106F39B96D1A}"/>
              </a:ext>
            </a:extLst>
          </p:cNvPr>
          <p:cNvSpPr/>
          <p:nvPr/>
        </p:nvSpPr>
        <p:spPr>
          <a:xfrm>
            <a:off x="5126434" y="2556383"/>
            <a:ext cx="648000" cy="684000"/>
          </a:xfrm>
          <a:prstGeom prst="rect">
            <a:avLst/>
          </a:prstGeom>
          <a:solidFill>
            <a:srgbClr val="37C3CE"/>
          </a:solidFill>
          <a:ln>
            <a:noFill/>
          </a:ln>
          <a:effectLst>
            <a:outerShdw blurRad="50800" dist="38100" dir="54000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F28D685-2B49-78C5-E37D-A43B7ADC23C5}"/>
              </a:ext>
            </a:extLst>
          </p:cNvPr>
          <p:cNvSpPr txBox="1">
            <a:spLocks/>
          </p:cNvSpPr>
          <p:nvPr/>
        </p:nvSpPr>
        <p:spPr>
          <a:xfrm>
            <a:off x="581193" y="3240383"/>
            <a:ext cx="3628261" cy="99532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1600" dirty="0">
                <a:solidFill>
                  <a:schemeClr val="dk1"/>
                </a:solidFill>
                <a:latin typeface="Source Sans Pro"/>
                <a:ea typeface="Source Sans Pro"/>
              </a:rPr>
              <a:t>		Boolean (bool)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690B86-3908-A978-8084-ED7AA32938BE}"/>
              </a:ext>
            </a:extLst>
          </p:cNvPr>
          <p:cNvSpPr/>
          <p:nvPr/>
        </p:nvSpPr>
        <p:spPr>
          <a:xfrm>
            <a:off x="855407" y="3395106"/>
            <a:ext cx="648000" cy="684000"/>
          </a:xfrm>
          <a:prstGeom prst="rect">
            <a:avLst/>
          </a:prstGeom>
          <a:solidFill>
            <a:srgbClr val="37C3CE"/>
          </a:solidFill>
          <a:ln>
            <a:noFill/>
          </a:ln>
          <a:effectLst>
            <a:outerShdw blurRad="50800" dist="38100" dir="54000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57725B38-8148-95D7-6063-B1A79A739053}"/>
              </a:ext>
            </a:extLst>
          </p:cNvPr>
          <p:cNvSpPr txBox="1">
            <a:spLocks/>
          </p:cNvSpPr>
          <p:nvPr/>
        </p:nvSpPr>
        <p:spPr>
          <a:xfrm>
            <a:off x="4846214" y="3239445"/>
            <a:ext cx="3628261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spcBef>
                <a:spcPts val="600"/>
              </a:spcBef>
              <a:buClr>
                <a:schemeClr val="dk2"/>
              </a:buClr>
              <a:buSzPts val="2400"/>
              <a:buFont typeface="Source Sans Pro"/>
              <a:buNone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1pPr>
            <a:lvl2pPr marL="914400" indent="-381000">
              <a:buClr>
                <a:schemeClr val="dk2"/>
              </a:buClr>
              <a:buSzPts val="2400"/>
              <a:buFont typeface="Source Sans Pro"/>
              <a:buChar char="▸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2pPr>
            <a:lvl3pPr marL="1371600" indent="-381000">
              <a:buClr>
                <a:schemeClr val="dk2"/>
              </a:buClr>
              <a:buSzPts val="2400"/>
              <a:buFont typeface="Source Sans Pro"/>
              <a:buChar char="⬩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3pPr>
            <a:lvl4pPr marL="1828800" indent="-381000">
              <a:buClr>
                <a:schemeClr val="dk1"/>
              </a:buClr>
              <a:buSzPts val="2400"/>
              <a:buFont typeface="Source Sans Pro"/>
              <a:buChar char="⬞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4pPr>
            <a:lvl5pPr marL="2286000" indent="-381000"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5pPr>
            <a:lvl6pPr marL="2743200" indent="-381000"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6pPr>
            <a:lvl7pPr marL="3200400" indent="-381000"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7pPr>
            <a:lvl8pPr marL="3657600" indent="-381000"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8pPr>
            <a:lvl9pPr marL="4114800" indent="-381000"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9pPr>
          </a:lstStyle>
          <a:p>
            <a:r>
              <a:rPr lang="en-US" sz="1600" dirty="0"/>
              <a:t>	Set (set, </a:t>
            </a:r>
            <a:r>
              <a:rPr lang="en-US" sz="1600" dirty="0" err="1"/>
              <a:t>frozenset</a:t>
            </a:r>
            <a:r>
              <a:rPr lang="en-US" sz="1600" dirty="0"/>
              <a:t>)	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01656C-5690-BF36-6EB5-4B4CAF0D61C6}"/>
              </a:ext>
            </a:extLst>
          </p:cNvPr>
          <p:cNvSpPr/>
          <p:nvPr/>
        </p:nvSpPr>
        <p:spPr>
          <a:xfrm>
            <a:off x="5126434" y="3395106"/>
            <a:ext cx="648000" cy="684000"/>
          </a:xfrm>
          <a:prstGeom prst="rect">
            <a:avLst/>
          </a:prstGeom>
          <a:solidFill>
            <a:srgbClr val="37C3CE"/>
          </a:solidFill>
          <a:ln>
            <a:noFill/>
          </a:ln>
          <a:effectLst>
            <a:outerShdw blurRad="50800" dist="38100" dir="54000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0DA0EAF5-CFC1-0532-A37F-074C34A85362}"/>
              </a:ext>
            </a:extLst>
          </p:cNvPr>
          <p:cNvSpPr txBox="1">
            <a:spLocks/>
          </p:cNvSpPr>
          <p:nvPr/>
        </p:nvSpPr>
        <p:spPr>
          <a:xfrm>
            <a:off x="581193" y="4077229"/>
            <a:ext cx="3628261" cy="99532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1600" dirty="0">
                <a:solidFill>
                  <a:schemeClr val="dk1"/>
                </a:solidFill>
                <a:latin typeface="Source Sans Pro"/>
                <a:ea typeface="Source Sans Pro"/>
              </a:rPr>
              <a:t>		Text (str)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53D319-08D4-79A0-F700-F8A2D6F0CE5F}"/>
              </a:ext>
            </a:extLst>
          </p:cNvPr>
          <p:cNvSpPr/>
          <p:nvPr/>
        </p:nvSpPr>
        <p:spPr>
          <a:xfrm>
            <a:off x="855407" y="4231952"/>
            <a:ext cx="648000" cy="684000"/>
          </a:xfrm>
          <a:prstGeom prst="rect">
            <a:avLst/>
          </a:prstGeom>
          <a:solidFill>
            <a:srgbClr val="37C3CE"/>
          </a:solidFill>
          <a:ln>
            <a:noFill/>
          </a:ln>
          <a:effectLst>
            <a:outerShdw blurRad="50800" dist="38100" dir="54000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2E16AF18-01DF-A141-F60C-8A585BF81FFA}"/>
              </a:ext>
            </a:extLst>
          </p:cNvPr>
          <p:cNvSpPr txBox="1">
            <a:spLocks/>
          </p:cNvSpPr>
          <p:nvPr/>
        </p:nvSpPr>
        <p:spPr>
          <a:xfrm>
            <a:off x="4846214" y="4076291"/>
            <a:ext cx="3628261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spcBef>
                <a:spcPts val="600"/>
              </a:spcBef>
              <a:buClr>
                <a:schemeClr val="dk2"/>
              </a:buClr>
              <a:buSzPts val="2400"/>
              <a:buFont typeface="Source Sans Pro"/>
              <a:buNone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1pPr>
            <a:lvl2pPr marL="914400" indent="-381000">
              <a:buClr>
                <a:schemeClr val="dk2"/>
              </a:buClr>
              <a:buSzPts val="2400"/>
              <a:buFont typeface="Source Sans Pro"/>
              <a:buChar char="▸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2pPr>
            <a:lvl3pPr marL="1371600" indent="-381000">
              <a:buClr>
                <a:schemeClr val="dk2"/>
              </a:buClr>
              <a:buSzPts val="2400"/>
              <a:buFont typeface="Source Sans Pro"/>
              <a:buChar char="⬩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3pPr>
            <a:lvl4pPr marL="1828800" indent="-381000">
              <a:buClr>
                <a:schemeClr val="dk1"/>
              </a:buClr>
              <a:buSzPts val="2400"/>
              <a:buFont typeface="Source Sans Pro"/>
              <a:buChar char="⬞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4pPr>
            <a:lvl5pPr marL="2286000" indent="-381000"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5pPr>
            <a:lvl6pPr marL="2743200" indent="-381000"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6pPr>
            <a:lvl7pPr marL="3200400" indent="-381000"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7pPr>
            <a:lvl8pPr marL="3657600" indent="-381000"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8pPr>
            <a:lvl9pPr marL="4114800" indent="-381000"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defRPr>
            </a:lvl9pPr>
          </a:lstStyle>
          <a:p>
            <a:r>
              <a:rPr lang="en-US" sz="1600" dirty="0"/>
              <a:t>	</a:t>
            </a:r>
            <a:r>
              <a:rPr lang="en-US" sz="1600" dirty="0">
                <a:sym typeface="Source Sans Pro"/>
              </a:rPr>
              <a:t> Binary (bytes, </a:t>
            </a:r>
            <a:r>
              <a:rPr lang="en-US" sz="1600" dirty="0" err="1">
                <a:sym typeface="Source Sans Pro"/>
              </a:rPr>
              <a:t>bytearray</a:t>
            </a:r>
            <a:r>
              <a:rPr lang="en-US" sz="1600" dirty="0">
                <a:sym typeface="Source Sans Pro"/>
              </a:rPr>
              <a:t>)</a:t>
            </a:r>
            <a:r>
              <a:rPr lang="en-US" sz="1600" dirty="0"/>
              <a:t>	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F35BBB5-8E01-B0DF-C16E-04C46FE3EE54}"/>
              </a:ext>
            </a:extLst>
          </p:cNvPr>
          <p:cNvSpPr/>
          <p:nvPr/>
        </p:nvSpPr>
        <p:spPr>
          <a:xfrm>
            <a:off x="5126434" y="4231952"/>
            <a:ext cx="648000" cy="684000"/>
          </a:xfrm>
          <a:prstGeom prst="rect">
            <a:avLst/>
          </a:prstGeom>
          <a:solidFill>
            <a:srgbClr val="37C3CE"/>
          </a:solidFill>
          <a:ln>
            <a:noFill/>
          </a:ln>
          <a:effectLst>
            <a:outerShdw blurRad="50800" dist="38100" dir="54000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35095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Numeric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Numbers are immutable (i.e., values in memory are not mutated and another spot is chosen for the new value)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There are three types of numbers: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int literals (holds non-limited length) – 7, 0b100, 0o27, 0xf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Float literals (with accurate up to 15 decimal places) – 3.14, 10., .001, 1e100, 3.14e-10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Complex literals – 3.14j, 10.j, 10j, .001j, 1e100j, 3.14e-10j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29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82083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3E68-45BC-2DAC-7EF1-330902F7A5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26D8B-A924-DC37-9F79-AFDC0067CD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0820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Numeric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Perform arithmetic and other operations (e.g., conversions)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30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48732D-EC54-CE2D-63F4-5C0A04A677FC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B82EDDB-7992-DC36-4D77-5BBD6D7C6C97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0051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int(3.14)</a:t>
            </a:r>
          </a:p>
          <a:p>
            <a:pPr marL="533400" lvl="1" indent="0">
              <a:spcBef>
                <a:spcPts val="600"/>
              </a:spcBef>
              <a:buNone/>
            </a:pPr>
            <a:endParaRPr lang="en-CA" sz="1600" dirty="0">
              <a:latin typeface="Consolas" panose="020B0609020204030204" pitchFamily="49" charset="0"/>
            </a:endParaRPr>
          </a:p>
          <a:p>
            <a:pPr marL="533400" lvl="1" indent="0">
              <a:spcBef>
                <a:spcPts val="600"/>
              </a:spcBef>
              <a:buNone/>
            </a:pPr>
            <a:endParaRPr lang="en-CA" sz="1600" dirty="0">
              <a:latin typeface="Consolas" panose="020B0609020204030204" pitchFamily="49" charset="0"/>
            </a:endParaRP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float(5)</a:t>
            </a:r>
          </a:p>
          <a:p>
            <a:pPr marL="533400" lvl="1" indent="0">
              <a:spcBef>
                <a:spcPts val="600"/>
              </a:spcBef>
              <a:buNone/>
            </a:pP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2D2F96-0650-096B-A743-2BC30F3E28B5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573FEB6A-913A-F6D7-A190-5D845339C522}"/>
              </a:ext>
            </a:extLst>
          </p:cNvPr>
          <p:cNvSpPr txBox="1">
            <a:spLocks/>
          </p:cNvSpPr>
          <p:nvPr/>
        </p:nvSpPr>
        <p:spPr>
          <a:xfrm>
            <a:off x="4680076" y="2158998"/>
            <a:ext cx="3794399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complex(3)</a:t>
            </a:r>
          </a:p>
          <a:p>
            <a:pPr marL="533400" lvl="1" indent="0">
              <a:spcBef>
                <a:spcPts val="600"/>
              </a:spcBef>
              <a:buNone/>
            </a:pPr>
            <a:endParaRPr lang="en-CA" sz="1600" dirty="0">
              <a:latin typeface="Consolas" panose="020B0609020204030204" pitchFamily="49" charset="0"/>
            </a:endParaRPr>
          </a:p>
          <a:p>
            <a:pPr marL="533400" lvl="1" indent="0">
              <a:spcBef>
                <a:spcPts val="600"/>
              </a:spcBef>
              <a:buNone/>
            </a:pPr>
            <a:endParaRPr lang="en-CA" sz="1600" dirty="0">
              <a:latin typeface="Consolas" panose="020B0609020204030204" pitchFamily="49" charset="0"/>
            </a:endParaRP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complex(1, 2)</a:t>
            </a:r>
          </a:p>
          <a:p>
            <a:pPr marL="533400" lvl="1" indent="0">
              <a:spcBef>
                <a:spcPts val="600"/>
              </a:spcBef>
              <a:buNone/>
            </a:pPr>
            <a:endParaRPr lang="en-CA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095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Numeric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Perform arithmetic and other operations (e.g., conversions)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31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48732D-EC54-CE2D-63F4-5C0A04A677FC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B82EDDB-7992-DC36-4D77-5BBD6D7C6C97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37944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int(3.14)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3</a:t>
            </a:r>
          </a:p>
          <a:p>
            <a:pPr marL="533400" lvl="1" indent="0">
              <a:spcBef>
                <a:spcPts val="600"/>
              </a:spcBef>
              <a:buNone/>
            </a:pPr>
            <a:endParaRPr lang="en-CA" sz="1600" dirty="0">
              <a:latin typeface="Consolas" panose="020B0609020204030204" pitchFamily="49" charset="0"/>
            </a:endParaRP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float(5)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5.0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2D2F96-0650-096B-A743-2BC30F3E28B5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573FEB6A-913A-F6D7-A190-5D845339C522}"/>
              </a:ext>
            </a:extLst>
          </p:cNvPr>
          <p:cNvSpPr txBox="1">
            <a:spLocks/>
          </p:cNvSpPr>
          <p:nvPr/>
        </p:nvSpPr>
        <p:spPr>
          <a:xfrm>
            <a:off x="4680076" y="2158998"/>
            <a:ext cx="3794399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complex(3)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(3+0j)</a:t>
            </a:r>
          </a:p>
          <a:p>
            <a:pPr marL="533400" lvl="1" indent="0">
              <a:spcBef>
                <a:spcPts val="600"/>
              </a:spcBef>
              <a:buNone/>
            </a:pPr>
            <a:endParaRPr lang="en-CA" sz="1600" dirty="0">
              <a:latin typeface="Consolas" panose="020B0609020204030204" pitchFamily="49" charset="0"/>
            </a:endParaRP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complex(1, 2)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(1+2j)</a:t>
            </a:r>
          </a:p>
        </p:txBody>
      </p:sp>
    </p:spTree>
    <p:extLst>
      <p:ext uri="{BB962C8B-B14F-4D97-AF65-F5344CB8AC3E}">
        <p14:creationId xmlns:p14="http://schemas.microsoft.com/office/powerpoint/2010/main" val="3671000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Numeric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Supports various arithmetic operators and methods include: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Arithmetic operators include: (), **, * , / ,  %, +, –  (Remember order of operations – BEDMAS)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Methods include: </a:t>
            </a:r>
            <a:r>
              <a:rPr lang="en-CA" sz="1800" dirty="0">
                <a:latin typeface="Consolas" panose="020B0609020204030204" pitchFamily="49" charset="0"/>
              </a:rPr>
              <a:t>round()</a:t>
            </a:r>
            <a:r>
              <a:rPr lang="en-CA" sz="1800" dirty="0"/>
              <a:t>, </a:t>
            </a:r>
            <a:r>
              <a:rPr lang="en-CA" sz="1800" dirty="0">
                <a:latin typeface="Consolas" panose="020B0609020204030204" pitchFamily="49" charset="0"/>
              </a:rPr>
              <a:t>abs()</a:t>
            </a:r>
            <a:r>
              <a:rPr lang="en-CA" sz="1800" dirty="0"/>
              <a:t>, </a:t>
            </a:r>
            <a:r>
              <a:rPr lang="en-CA" sz="1800" dirty="0">
                <a:latin typeface="Consolas" panose="020B0609020204030204" pitchFamily="49" charset="0"/>
              </a:rPr>
              <a:t>pow()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32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140907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Boolean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This is a numeric sub-type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There are only two literal bool values: True or False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Any python object can be tested for truth value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Following values evaluate as False: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None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False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Zero numeric type: 0, 0l, 0.0, 0j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Any empty sequence: '', {}, []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All other values are considered True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410155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Boolean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34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48732D-EC54-CE2D-63F4-5C0A04A677FC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B82EDDB-7992-DC36-4D77-5BBD6D7C6C97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37944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bool('true')</a:t>
            </a:r>
          </a:p>
          <a:p>
            <a:pPr marL="533400" lvl="1" indent="0">
              <a:spcBef>
                <a:spcPts val="600"/>
              </a:spcBef>
              <a:buNone/>
            </a:pPr>
            <a:endParaRPr lang="en-CA" sz="1600" dirty="0">
              <a:latin typeface="Consolas" panose="020B0609020204030204" pitchFamily="49" charset="0"/>
            </a:endParaRP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bool('False')</a:t>
            </a:r>
          </a:p>
          <a:p>
            <a:pPr marL="533400" lvl="1" indent="0">
              <a:spcBef>
                <a:spcPts val="600"/>
              </a:spcBef>
              <a:buNone/>
            </a:pPr>
            <a:endParaRPr lang="en-CA" sz="1600" dirty="0">
              <a:latin typeface="Consolas" panose="020B0609020204030204" pitchFamily="49" charset="0"/>
            </a:endParaRP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bool('</a:t>
            </a:r>
            <a:r>
              <a:rPr lang="en-CA" sz="1600" dirty="0" err="1">
                <a:latin typeface="Consolas" panose="020B0609020204030204" pitchFamily="49" charset="0"/>
              </a:rPr>
              <a:t>lkjlk</a:t>
            </a:r>
            <a:r>
              <a:rPr lang="en-CA" sz="1600" dirty="0">
                <a:latin typeface="Consolas" panose="020B0609020204030204" pitchFamily="49" charset="0"/>
              </a:rPr>
              <a:t>')</a:t>
            </a:r>
          </a:p>
          <a:p>
            <a:pPr marL="533400" lvl="1" indent="0">
              <a:spcBef>
                <a:spcPts val="600"/>
              </a:spcBef>
              <a:buNone/>
            </a:pPr>
            <a:endParaRPr lang="en-CA" sz="1600" dirty="0">
              <a:latin typeface="Consolas" panose="020B0609020204030204" pitchFamily="49" charset="0"/>
            </a:endParaRP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bool('')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2D2F96-0650-096B-A743-2BC30F3E28B5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573FEB6A-913A-F6D7-A190-5D845339C522}"/>
              </a:ext>
            </a:extLst>
          </p:cNvPr>
          <p:cNvSpPr txBox="1">
            <a:spLocks/>
          </p:cNvSpPr>
          <p:nvPr/>
        </p:nvSpPr>
        <p:spPr>
          <a:xfrm>
            <a:off x="4680076" y="2158998"/>
            <a:ext cx="3794399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bool('true')</a:t>
            </a:r>
          </a:p>
          <a:p>
            <a:pPr marL="533400" lvl="1" indent="0">
              <a:spcBef>
                <a:spcPts val="600"/>
              </a:spcBef>
              <a:buNone/>
            </a:pPr>
            <a:endParaRPr lang="en-CA" sz="1600" dirty="0">
              <a:latin typeface="Consolas" panose="020B0609020204030204" pitchFamily="49" charset="0"/>
            </a:endParaRP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bool(89)</a:t>
            </a:r>
          </a:p>
          <a:p>
            <a:pPr marL="533400" lvl="1" indent="0">
              <a:spcBef>
                <a:spcPts val="600"/>
              </a:spcBef>
              <a:buNone/>
            </a:pPr>
            <a:endParaRPr lang="en-CA" sz="1600" dirty="0">
              <a:latin typeface="Consolas" panose="020B0609020204030204" pitchFamily="49" charset="0"/>
            </a:endParaRP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bool(0)</a:t>
            </a:r>
          </a:p>
          <a:p>
            <a:pPr marL="533400" lvl="1" indent="0">
              <a:spcBef>
                <a:spcPts val="600"/>
              </a:spcBef>
              <a:buNone/>
            </a:pPr>
            <a:endParaRPr lang="en-CA" sz="1600" dirty="0">
              <a:latin typeface="Consolas" panose="020B0609020204030204" pitchFamily="49" charset="0"/>
            </a:endParaRP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bool([])</a:t>
            </a:r>
          </a:p>
        </p:txBody>
      </p:sp>
    </p:spTree>
    <p:extLst>
      <p:ext uri="{BB962C8B-B14F-4D97-AF65-F5344CB8AC3E}">
        <p14:creationId xmlns:p14="http://schemas.microsoft.com/office/powerpoint/2010/main" val="1955454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Boolean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35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48732D-EC54-CE2D-63F4-5C0A04A677FC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B82EDDB-7992-DC36-4D77-5BBD6D7C6C97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37944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bool('true')   #True</a:t>
            </a:r>
          </a:p>
          <a:p>
            <a:pPr marL="533400" lvl="1" indent="0">
              <a:spcBef>
                <a:spcPts val="600"/>
              </a:spcBef>
              <a:buNone/>
            </a:pPr>
            <a:endParaRPr lang="en-CA" sz="1600" dirty="0">
              <a:latin typeface="Consolas" panose="020B0609020204030204" pitchFamily="49" charset="0"/>
            </a:endParaRP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bool('False')  #True</a:t>
            </a:r>
          </a:p>
          <a:p>
            <a:pPr marL="533400" lvl="1" indent="0">
              <a:spcBef>
                <a:spcPts val="600"/>
              </a:spcBef>
              <a:buNone/>
            </a:pPr>
            <a:endParaRPr lang="en-CA" sz="1600" dirty="0">
              <a:latin typeface="Consolas" panose="020B0609020204030204" pitchFamily="49" charset="0"/>
            </a:endParaRP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bool('</a:t>
            </a:r>
            <a:r>
              <a:rPr lang="en-CA" sz="1600" dirty="0" err="1">
                <a:latin typeface="Consolas" panose="020B0609020204030204" pitchFamily="49" charset="0"/>
              </a:rPr>
              <a:t>lkjlk</a:t>
            </a:r>
            <a:r>
              <a:rPr lang="en-CA" sz="1600" dirty="0">
                <a:latin typeface="Consolas" panose="020B0609020204030204" pitchFamily="49" charset="0"/>
              </a:rPr>
              <a:t>')  #True</a:t>
            </a:r>
          </a:p>
          <a:p>
            <a:pPr marL="533400" lvl="1" indent="0">
              <a:spcBef>
                <a:spcPts val="600"/>
              </a:spcBef>
              <a:buNone/>
            </a:pPr>
            <a:endParaRPr lang="en-CA" sz="1600" dirty="0">
              <a:latin typeface="Consolas" panose="020B0609020204030204" pitchFamily="49" charset="0"/>
            </a:endParaRP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bool('')       #False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2D2F96-0650-096B-A743-2BC30F3E28B5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573FEB6A-913A-F6D7-A190-5D845339C522}"/>
              </a:ext>
            </a:extLst>
          </p:cNvPr>
          <p:cNvSpPr txBox="1">
            <a:spLocks/>
          </p:cNvSpPr>
          <p:nvPr/>
        </p:nvSpPr>
        <p:spPr>
          <a:xfrm>
            <a:off x="4680076" y="2158998"/>
            <a:ext cx="3794399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bool({})       #False</a:t>
            </a:r>
          </a:p>
          <a:p>
            <a:pPr marL="533400" lvl="1" indent="0">
              <a:spcBef>
                <a:spcPts val="600"/>
              </a:spcBef>
              <a:buNone/>
            </a:pPr>
            <a:endParaRPr lang="en-CA" sz="1600" dirty="0">
              <a:latin typeface="Consolas" panose="020B0609020204030204" pitchFamily="49" charset="0"/>
            </a:endParaRP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bool(89)       #True</a:t>
            </a:r>
          </a:p>
          <a:p>
            <a:pPr marL="533400" lvl="1" indent="0">
              <a:spcBef>
                <a:spcPts val="600"/>
              </a:spcBef>
              <a:buNone/>
            </a:pPr>
            <a:endParaRPr lang="en-CA" sz="1600" dirty="0">
              <a:latin typeface="Consolas" panose="020B0609020204030204" pitchFamily="49" charset="0"/>
            </a:endParaRP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bool(0)        #False</a:t>
            </a:r>
          </a:p>
          <a:p>
            <a:pPr marL="533400" lvl="1" indent="0">
              <a:spcBef>
                <a:spcPts val="600"/>
              </a:spcBef>
              <a:buNone/>
            </a:pPr>
            <a:endParaRPr lang="en-CA" sz="1600" dirty="0">
              <a:latin typeface="Consolas" panose="020B0609020204030204" pitchFamily="49" charset="0"/>
            </a:endParaRP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bool([])       #False</a:t>
            </a:r>
          </a:p>
        </p:txBody>
      </p:sp>
    </p:spTree>
    <p:extLst>
      <p:ext uri="{BB962C8B-B14F-4D97-AF65-F5344CB8AC3E}">
        <p14:creationId xmlns:p14="http://schemas.microsoft.com/office/powerpoint/2010/main" val="4114642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String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Objects that contain sequences of character data, which can include: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Letters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Numbers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Symbols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Immutable data type (i.e., a string sequence cannot be changed in memory; only another spot is chosen for a new string sequence)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36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0870968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String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Text delimited by a pair of single, double or triple quotes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37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37944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a = 'Hello world'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a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'Hello world'</a:t>
            </a:r>
          </a:p>
          <a:p>
            <a:pPr marL="533400" lvl="1" indent="0">
              <a:spcBef>
                <a:spcPts val="600"/>
              </a:spcBef>
              <a:buNone/>
            </a:pPr>
            <a:endParaRPr lang="en-CA" sz="1600" dirty="0">
              <a:latin typeface="Consolas" panose="020B0609020204030204" pitchFamily="49" charset="0"/>
            </a:endParaRP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a = "Narendra's toys"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a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"Narendra's toys"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A07C1E4-0D50-EA55-C541-105A68C8F9AE}"/>
              </a:ext>
            </a:extLst>
          </p:cNvPr>
          <p:cNvSpPr txBox="1">
            <a:spLocks/>
          </p:cNvSpPr>
          <p:nvPr/>
        </p:nvSpPr>
        <p:spPr>
          <a:xfrm>
            <a:off x="4680076" y="2158998"/>
            <a:ext cx="3794399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a = '''First line 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... second line 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... third line'''  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a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'First line \</a:t>
            </a:r>
            <a:r>
              <a:rPr lang="en-CA" sz="1600" dirty="0" err="1">
                <a:latin typeface="Consolas" panose="020B0609020204030204" pitchFamily="49" charset="0"/>
              </a:rPr>
              <a:t>nsecond</a:t>
            </a:r>
            <a:r>
              <a:rPr lang="en-CA" sz="1600" dirty="0">
                <a:latin typeface="Consolas" panose="020B0609020204030204" pitchFamily="49" charset="0"/>
              </a:rPr>
              <a:t> line \</a:t>
            </a:r>
            <a:r>
              <a:rPr lang="en-CA" sz="1600" dirty="0" err="1">
                <a:latin typeface="Consolas" panose="020B0609020204030204" pitchFamily="49" charset="0"/>
              </a:rPr>
              <a:t>nthird</a:t>
            </a:r>
            <a:r>
              <a:rPr lang="en-CA" sz="1600" dirty="0">
                <a:latin typeface="Consolas" panose="020B0609020204030204" pitchFamily="49" charset="0"/>
              </a:rPr>
              <a:t> line'</a:t>
            </a:r>
          </a:p>
        </p:txBody>
      </p:sp>
    </p:spTree>
    <p:extLst>
      <p:ext uri="{BB962C8B-B14F-4D97-AF65-F5344CB8AC3E}">
        <p14:creationId xmlns:p14="http://schemas.microsoft.com/office/powerpoint/2010/main" val="31516962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String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Byte string examples: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38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763005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a = </a:t>
            </a:r>
            <a:r>
              <a:rPr lang="en-CA" sz="1600" dirty="0" err="1">
                <a:latin typeface="Consolas" panose="020B0609020204030204" pitchFamily="49" charset="0"/>
              </a:rPr>
              <a:t>b'First</a:t>
            </a:r>
            <a:r>
              <a:rPr lang="en-CA" sz="1600" dirty="0">
                <a:latin typeface="Consolas" panose="020B0609020204030204" pitchFamily="49" charset="0"/>
              </a:rPr>
              <a:t> line'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a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 err="1">
                <a:latin typeface="Consolas" panose="020B0609020204030204" pitchFamily="49" charset="0"/>
              </a:rPr>
              <a:t>b'First</a:t>
            </a:r>
            <a:r>
              <a:rPr lang="en-CA" sz="1600" dirty="0">
                <a:latin typeface="Consolas" panose="020B0609020204030204" pitchFamily="49" charset="0"/>
              </a:rPr>
              <a:t> line'</a:t>
            </a:r>
          </a:p>
          <a:p>
            <a:pPr marL="533400" lvl="1" indent="0">
              <a:spcBef>
                <a:spcPts val="600"/>
              </a:spcBef>
              <a:buNone/>
            </a:pPr>
            <a:endParaRPr lang="en-CA" sz="1600" dirty="0">
              <a:latin typeface="Consolas" panose="020B0609020204030204" pitchFamily="49" charset="0"/>
            </a:endParaRP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type(a)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&lt;class 'bytes'&gt;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36425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String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Type conversion to List: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39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763005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list(a)                       # byte string to list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[70, 105, 114, 115, 116, 32, 108, 105, 110, 101]</a:t>
            </a:r>
          </a:p>
          <a:p>
            <a:pPr marL="533400" lvl="1" indent="0">
              <a:spcBef>
                <a:spcPts val="600"/>
              </a:spcBef>
              <a:buNone/>
            </a:pPr>
            <a:endParaRPr lang="en-CA" sz="1600" dirty="0">
              <a:latin typeface="Consolas" panose="020B0609020204030204" pitchFamily="49" charset="0"/>
            </a:endParaRP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list('First line')            # normal string to list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['F', '</a:t>
            </a:r>
            <a:r>
              <a:rPr lang="en-CA" sz="1600" dirty="0" err="1">
                <a:latin typeface="Consolas" panose="020B0609020204030204" pitchFamily="49" charset="0"/>
              </a:rPr>
              <a:t>i</a:t>
            </a:r>
            <a:r>
              <a:rPr lang="en-CA" sz="1600" dirty="0">
                <a:latin typeface="Consolas" panose="020B0609020204030204" pitchFamily="49" charset="0"/>
              </a:rPr>
              <a:t>', 'r', 's', 't', ' ', 'l', '</a:t>
            </a:r>
            <a:r>
              <a:rPr lang="en-CA" sz="1600" dirty="0" err="1">
                <a:latin typeface="Consolas" panose="020B0609020204030204" pitchFamily="49" charset="0"/>
              </a:rPr>
              <a:t>i</a:t>
            </a:r>
            <a:r>
              <a:rPr lang="en-CA" sz="1600" dirty="0">
                <a:latin typeface="Consolas" panose="020B0609020204030204" pitchFamily="49" charset="0"/>
              </a:rPr>
              <a:t>', 'n', 'e']</a:t>
            </a:r>
          </a:p>
          <a:p>
            <a:pPr marL="533400" lvl="1" indent="0">
              <a:spcBef>
                <a:spcPts val="600"/>
              </a:spcBef>
              <a:buNone/>
            </a:pP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250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8D0CEB-52E4-61B6-98A5-94D4C08C7DB2}"/>
              </a:ext>
            </a:extLst>
          </p:cNvPr>
          <p:cNvSpPr/>
          <p:nvPr/>
        </p:nvSpPr>
        <p:spPr>
          <a:xfrm>
            <a:off x="669525" y="1494915"/>
            <a:ext cx="8474475" cy="3165231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70891-7EBE-14ED-9220-CC2CE4259D7D}"/>
              </a:ext>
            </a:extLst>
          </p:cNvPr>
          <p:cNvSpPr txBox="1">
            <a:spLocks/>
          </p:cNvSpPr>
          <p:nvPr/>
        </p:nvSpPr>
        <p:spPr>
          <a:xfrm>
            <a:off x="2501900" y="1993900"/>
            <a:ext cx="6083300" cy="2411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CA" sz="2000" dirty="0"/>
              <a:t>Rissan Devaraja</a:t>
            </a:r>
          </a:p>
          <a:p>
            <a:pPr marL="457200"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Education: M.I., B.Sc.</a:t>
            </a:r>
          </a:p>
          <a:p>
            <a:pPr marL="457200"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Employment: Developer, Privacy &amp; Systems Consultant, Senior Cloud Architect</a:t>
            </a:r>
          </a:p>
          <a:p>
            <a:pPr marL="457200"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E-mail: rdevara2@my.centennialcollege.ca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5C2545-D68D-31A8-96B2-72A2B6E236F3}"/>
              </a:ext>
            </a:extLst>
          </p:cNvPr>
          <p:cNvSpPr/>
          <p:nvPr/>
        </p:nvSpPr>
        <p:spPr>
          <a:xfrm rot="16200000">
            <a:off x="-1664188" y="2804187"/>
            <a:ext cx="3997903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6" name="Graphic 15" descr="User outline">
            <a:extLst>
              <a:ext uri="{FF2B5EF4-FFF2-40B4-BE49-F238E27FC236}">
                <a16:creationId xmlns:a16="http://schemas.microsoft.com/office/drawing/2014/main" id="{432CA245-C33E-3F4F-E381-615692348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949" y="2311016"/>
            <a:ext cx="1301476" cy="130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597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String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Unicode string examples: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40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763005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a = '\u00c4\u00e8'         #4 hex digits for one character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a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'</a:t>
            </a:r>
            <a:r>
              <a:rPr lang="en-CA" sz="1600" dirty="0" err="1">
                <a:latin typeface="Consolas" panose="020B0609020204030204" pitchFamily="49" charset="0"/>
              </a:rPr>
              <a:t>Äè</a:t>
            </a:r>
            <a:r>
              <a:rPr lang="en-CA" sz="1600" dirty="0">
                <a:latin typeface="Consolas" panose="020B0609020204030204" pitchFamily="49" charset="0"/>
              </a:rPr>
              <a:t>'</a:t>
            </a:r>
          </a:p>
          <a:p>
            <a:pPr marL="533400" lvl="1" indent="0">
              <a:spcBef>
                <a:spcPts val="600"/>
              </a:spcBef>
              <a:buNone/>
            </a:pPr>
            <a:endParaRPr lang="en-CA" sz="1600" dirty="0">
              <a:latin typeface="Consolas" panose="020B0609020204030204" pitchFamily="49" charset="0"/>
            </a:endParaRP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a = '\U000000c4\U000000e8' #8 hex digits for one character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a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'</a:t>
            </a:r>
            <a:r>
              <a:rPr lang="en-CA" sz="1600" dirty="0" err="1">
                <a:latin typeface="Consolas" panose="020B0609020204030204" pitchFamily="49" charset="0"/>
              </a:rPr>
              <a:t>Äè</a:t>
            </a:r>
            <a:r>
              <a:rPr lang="en-CA" sz="1600" dirty="0"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3942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String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Unicode string examples continued: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41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763005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</a:t>
            </a:r>
            <a:r>
              <a:rPr lang="en-CA" sz="1600" dirty="0" err="1">
                <a:latin typeface="Consolas" panose="020B0609020204030204" pitchFamily="49" charset="0"/>
              </a:rPr>
              <a:t>ord</a:t>
            </a:r>
            <a:r>
              <a:rPr lang="en-CA" sz="1600" dirty="0">
                <a:latin typeface="Consolas" panose="020B0609020204030204" pitchFamily="49" charset="0"/>
              </a:rPr>
              <a:t>(a[0])    #returns an integer for the Unicode character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196</a:t>
            </a:r>
          </a:p>
          <a:p>
            <a:pPr marL="533400" lvl="1" indent="0">
              <a:spcBef>
                <a:spcPts val="600"/>
              </a:spcBef>
              <a:buNone/>
            </a:pPr>
            <a:endParaRPr lang="en-CA" sz="1600" dirty="0">
              <a:latin typeface="Consolas" panose="020B0609020204030204" pitchFamily="49" charset="0"/>
            </a:endParaRP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chr(196)     #converts an integer to its Unicode character 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'Ä'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93536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String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String operation examples: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42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763005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a = 'the quick brown fox jumps over the lazy dog'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</a:t>
            </a:r>
            <a:r>
              <a:rPr lang="en-CA" sz="1600" dirty="0" err="1">
                <a:latin typeface="Consolas" panose="020B0609020204030204" pitchFamily="49" charset="0"/>
              </a:rPr>
              <a:t>a.split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</a:p>
          <a:p>
            <a:pPr marL="533400" lvl="1" indent="0">
              <a:spcBef>
                <a:spcPts val="600"/>
              </a:spcBef>
              <a:buNone/>
            </a:pPr>
            <a:endParaRPr lang="en-CA" sz="1600" dirty="0">
              <a:latin typeface="Consolas" panose="020B0609020204030204" pitchFamily="49" charset="0"/>
            </a:endParaRPr>
          </a:p>
          <a:p>
            <a:pPr marL="533400" lvl="1" indent="0">
              <a:spcBef>
                <a:spcPts val="600"/>
              </a:spcBef>
              <a:buNone/>
            </a:pPr>
            <a:endParaRPr lang="en-CA" sz="1600" dirty="0">
              <a:latin typeface="Consolas" panose="020B0609020204030204" pitchFamily="49" charset="0"/>
            </a:endParaRPr>
          </a:p>
          <a:p>
            <a:pPr marL="533400" lvl="1" indent="0">
              <a:spcBef>
                <a:spcPts val="600"/>
              </a:spcBef>
              <a:buNone/>
            </a:pPr>
            <a:endParaRPr lang="en-CA" sz="1600" dirty="0">
              <a:latin typeface="Consolas" panose="020B0609020204030204" pitchFamily="49" charset="0"/>
            </a:endParaRP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</a:t>
            </a:r>
            <a:r>
              <a:rPr lang="en-CA" sz="1600" dirty="0" err="1">
                <a:latin typeface="Consolas" panose="020B0609020204030204" pitchFamily="49" charset="0"/>
              </a:rPr>
              <a:t>a.upper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26287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String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String operations 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763005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a = 'the quick brown fox jumps over the lazy dog'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</a:t>
            </a:r>
            <a:r>
              <a:rPr lang="en-CA" sz="1600" dirty="0" err="1">
                <a:latin typeface="Consolas" panose="020B0609020204030204" pitchFamily="49" charset="0"/>
              </a:rPr>
              <a:t>a.split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['the', 'quick', 'brown', 'fox', 'jumps', 'over', 'the', 'lazy', 'dog']</a:t>
            </a:r>
          </a:p>
          <a:p>
            <a:pPr marL="533400" lvl="1" indent="0">
              <a:spcBef>
                <a:spcPts val="600"/>
              </a:spcBef>
              <a:buNone/>
            </a:pPr>
            <a:endParaRPr lang="en-CA" sz="1600" dirty="0">
              <a:latin typeface="Consolas" panose="020B0609020204030204" pitchFamily="49" charset="0"/>
            </a:endParaRP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</a:t>
            </a:r>
            <a:r>
              <a:rPr lang="en-CA" sz="1600" dirty="0" err="1">
                <a:latin typeface="Consolas" panose="020B0609020204030204" pitchFamily="49" charset="0"/>
              </a:rPr>
              <a:t>a.upper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'THE QUICK BROWN FOX JUMPS OVER THE LAZY DOG'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02321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String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String operations 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44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763005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a = 'the quick brown fox jumps over the lazy dog'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</a:t>
            </a:r>
            <a:r>
              <a:rPr lang="en-CA" sz="1600" dirty="0" err="1">
                <a:latin typeface="Consolas" panose="020B0609020204030204" pitchFamily="49" charset="0"/>
              </a:rPr>
              <a:t>a.capitalize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</a:p>
          <a:p>
            <a:pPr marL="533400" lvl="1" indent="0">
              <a:spcBef>
                <a:spcPts val="600"/>
              </a:spcBef>
              <a:buNone/>
            </a:pPr>
            <a:endParaRPr lang="en-CA" sz="1600" dirty="0">
              <a:latin typeface="Consolas" panose="020B0609020204030204" pitchFamily="49" charset="0"/>
            </a:endParaRPr>
          </a:p>
          <a:p>
            <a:pPr marL="533400" lvl="1" indent="0">
              <a:spcBef>
                <a:spcPts val="600"/>
              </a:spcBef>
              <a:buNone/>
            </a:pPr>
            <a:endParaRPr lang="en-CA" sz="1600" dirty="0">
              <a:latin typeface="Consolas" panose="020B0609020204030204" pitchFamily="49" charset="0"/>
            </a:endParaRP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</a:t>
            </a:r>
            <a:r>
              <a:rPr lang="en-CA" sz="1600" dirty="0" err="1">
                <a:latin typeface="Consolas" panose="020B0609020204030204" pitchFamily="49" charset="0"/>
              </a:rPr>
              <a:t>a.title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</a:p>
          <a:p>
            <a:pPr marL="533400" lvl="1" indent="0">
              <a:spcBef>
                <a:spcPts val="600"/>
              </a:spcBef>
              <a:buNone/>
            </a:pP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87722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String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String operations 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45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763005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a = 'the quick brown fox jumps over the lazy dog'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</a:t>
            </a:r>
            <a:r>
              <a:rPr lang="en-CA" sz="1600" dirty="0" err="1">
                <a:latin typeface="Consolas" panose="020B0609020204030204" pitchFamily="49" charset="0"/>
              </a:rPr>
              <a:t>a.capitalize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'The quick brown fox jumps over the lazy dog'</a:t>
            </a:r>
          </a:p>
          <a:p>
            <a:pPr marL="533400" lvl="1" indent="0">
              <a:spcBef>
                <a:spcPts val="600"/>
              </a:spcBef>
              <a:buNone/>
            </a:pPr>
            <a:endParaRPr lang="en-CA" sz="1600" dirty="0">
              <a:latin typeface="Consolas" panose="020B0609020204030204" pitchFamily="49" charset="0"/>
            </a:endParaRP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</a:t>
            </a:r>
            <a:r>
              <a:rPr lang="en-CA" sz="1600" dirty="0" err="1">
                <a:latin typeface="Consolas" panose="020B0609020204030204" pitchFamily="49" charset="0"/>
              </a:rPr>
              <a:t>a.title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'The Quick Brown Fox Jumps Over The Lazy Dog'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88082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String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String operations 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46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763005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a = 'the quick brown fox jumps over the lazy dog'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</a:t>
            </a:r>
            <a:r>
              <a:rPr lang="en-CA" sz="1600" dirty="0" err="1">
                <a:latin typeface="Consolas" panose="020B0609020204030204" pitchFamily="49" charset="0"/>
              </a:rPr>
              <a:t>a.replace</a:t>
            </a:r>
            <a:r>
              <a:rPr lang="en-CA" sz="1600" dirty="0">
                <a:latin typeface="Consolas" panose="020B0609020204030204" pitchFamily="49" charset="0"/>
              </a:rPr>
              <a:t>('o', 'O')</a:t>
            </a:r>
          </a:p>
          <a:p>
            <a:pPr marL="533400" lvl="1" indent="0">
              <a:spcBef>
                <a:spcPts val="600"/>
              </a:spcBef>
              <a:buNone/>
            </a:pPr>
            <a:endParaRPr lang="en-CA" sz="1600" dirty="0">
              <a:latin typeface="Consolas" panose="020B0609020204030204" pitchFamily="49" charset="0"/>
            </a:endParaRPr>
          </a:p>
          <a:p>
            <a:pPr marL="533400" lvl="1" indent="0">
              <a:spcBef>
                <a:spcPts val="600"/>
              </a:spcBef>
              <a:buNone/>
            </a:pPr>
            <a:endParaRPr lang="en-CA" sz="1600" dirty="0">
              <a:latin typeface="Consolas" panose="020B0609020204030204" pitchFamily="49" charset="0"/>
            </a:endParaRP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</a:t>
            </a:r>
            <a:r>
              <a:rPr lang="en-CA" sz="1600" dirty="0" err="1">
                <a:latin typeface="Consolas" panose="020B0609020204030204" pitchFamily="49" charset="0"/>
              </a:rPr>
              <a:t>a.replace</a:t>
            </a:r>
            <a:r>
              <a:rPr lang="en-CA" sz="1600" dirty="0">
                <a:latin typeface="Consolas" panose="020B0609020204030204" pitchFamily="49" charset="0"/>
              </a:rPr>
              <a:t>('o', 'O').</a:t>
            </a:r>
            <a:r>
              <a:rPr lang="en-CA" sz="1600" dirty="0" err="1">
                <a:latin typeface="Consolas" panose="020B0609020204030204" pitchFamily="49" charset="0"/>
              </a:rPr>
              <a:t>swapcase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</a:p>
          <a:p>
            <a:pPr marL="533400" lvl="1" indent="0">
              <a:spcBef>
                <a:spcPts val="600"/>
              </a:spcBef>
              <a:buNone/>
            </a:pP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28838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String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String operations 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47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763005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a = 'the quick brown fox jumps over the lazy dog'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</a:t>
            </a:r>
            <a:r>
              <a:rPr lang="en-CA" sz="1600" dirty="0" err="1">
                <a:latin typeface="Consolas" panose="020B0609020204030204" pitchFamily="49" charset="0"/>
              </a:rPr>
              <a:t>a.replace</a:t>
            </a:r>
            <a:r>
              <a:rPr lang="en-CA" sz="1600" dirty="0">
                <a:latin typeface="Consolas" panose="020B0609020204030204" pitchFamily="49" charset="0"/>
              </a:rPr>
              <a:t>('o', 'O')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'the quick </a:t>
            </a:r>
            <a:r>
              <a:rPr lang="en-CA" sz="1600" dirty="0" err="1">
                <a:latin typeface="Consolas" panose="020B0609020204030204" pitchFamily="49" charset="0"/>
              </a:rPr>
              <a:t>brOwn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 err="1">
                <a:latin typeface="Consolas" panose="020B0609020204030204" pitchFamily="49" charset="0"/>
              </a:rPr>
              <a:t>fOx</a:t>
            </a:r>
            <a:r>
              <a:rPr lang="en-CA" sz="1600" dirty="0">
                <a:latin typeface="Consolas" panose="020B0609020204030204" pitchFamily="49" charset="0"/>
              </a:rPr>
              <a:t> jumps Over the lazy </a:t>
            </a:r>
            <a:r>
              <a:rPr lang="en-CA" sz="1600" dirty="0" err="1">
                <a:latin typeface="Consolas" panose="020B0609020204030204" pitchFamily="49" charset="0"/>
              </a:rPr>
              <a:t>dOg</a:t>
            </a:r>
            <a:r>
              <a:rPr lang="en-CA" sz="1600" dirty="0">
                <a:latin typeface="Consolas" panose="020B0609020204030204" pitchFamily="49" charset="0"/>
              </a:rPr>
              <a:t>'</a:t>
            </a:r>
          </a:p>
          <a:p>
            <a:pPr marL="533400" lvl="1" indent="0">
              <a:spcBef>
                <a:spcPts val="600"/>
              </a:spcBef>
              <a:buNone/>
            </a:pPr>
            <a:endParaRPr lang="en-CA" sz="1600" dirty="0">
              <a:latin typeface="Consolas" panose="020B0609020204030204" pitchFamily="49" charset="0"/>
            </a:endParaRP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</a:t>
            </a:r>
            <a:r>
              <a:rPr lang="en-CA" sz="1600" dirty="0" err="1">
                <a:latin typeface="Consolas" panose="020B0609020204030204" pitchFamily="49" charset="0"/>
              </a:rPr>
              <a:t>a.replace</a:t>
            </a:r>
            <a:r>
              <a:rPr lang="en-CA" sz="1600" dirty="0">
                <a:latin typeface="Consolas" panose="020B0609020204030204" pitchFamily="49" charset="0"/>
              </a:rPr>
              <a:t>('o', 'O').</a:t>
            </a:r>
            <a:r>
              <a:rPr lang="en-CA" sz="1600" dirty="0" err="1">
                <a:latin typeface="Consolas" panose="020B0609020204030204" pitchFamily="49" charset="0"/>
              </a:rPr>
              <a:t>swapcase</a:t>
            </a:r>
            <a:r>
              <a:rPr lang="en-CA" sz="1600" dirty="0">
                <a:latin typeface="Consolas" panose="020B0609020204030204" pitchFamily="49" charset="0"/>
              </a:rPr>
              <a:t>()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'THE QUICK </a:t>
            </a:r>
            <a:r>
              <a:rPr lang="en-CA" sz="1600" dirty="0" err="1">
                <a:latin typeface="Consolas" panose="020B0609020204030204" pitchFamily="49" charset="0"/>
              </a:rPr>
              <a:t>BRoWN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 err="1">
                <a:latin typeface="Consolas" panose="020B0609020204030204" pitchFamily="49" charset="0"/>
              </a:rPr>
              <a:t>FoX</a:t>
            </a:r>
            <a:r>
              <a:rPr lang="en-CA" sz="1600" dirty="0">
                <a:latin typeface="Consolas" panose="020B0609020204030204" pitchFamily="49" charset="0"/>
              </a:rPr>
              <a:t> JUMPS </a:t>
            </a:r>
            <a:r>
              <a:rPr lang="en-CA" sz="1600" dirty="0" err="1">
                <a:latin typeface="Consolas" panose="020B0609020204030204" pitchFamily="49" charset="0"/>
              </a:rPr>
              <a:t>oVER</a:t>
            </a:r>
            <a:r>
              <a:rPr lang="en-CA" sz="1600" dirty="0">
                <a:latin typeface="Consolas" panose="020B0609020204030204" pitchFamily="49" charset="0"/>
              </a:rPr>
              <a:t> THE LAZY </a:t>
            </a:r>
            <a:r>
              <a:rPr lang="en-CA" sz="1600" dirty="0" err="1">
                <a:latin typeface="Consolas" panose="020B0609020204030204" pitchFamily="49" charset="0"/>
              </a:rPr>
              <a:t>DoG</a:t>
            </a:r>
            <a:r>
              <a:rPr lang="en-CA" sz="1600" dirty="0"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99901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String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String operations 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48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763005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a = 'the quick brown fox jumps over the lazy dog'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</a:t>
            </a:r>
            <a:r>
              <a:rPr lang="en-CA" sz="1600" dirty="0" err="1">
                <a:latin typeface="Consolas" panose="020B0609020204030204" pitchFamily="49" charset="0"/>
              </a:rPr>
              <a:t>a.find</a:t>
            </a:r>
            <a:r>
              <a:rPr lang="en-CA" sz="1600" dirty="0">
                <a:latin typeface="Consolas" panose="020B0609020204030204" pitchFamily="49" charset="0"/>
              </a:rPr>
              <a:t>('dog')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44076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String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String operations 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49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763005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a = 'the quick brown fox jumps over the lazy dog'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</a:t>
            </a:r>
            <a:r>
              <a:rPr lang="en-CA" sz="1600" dirty="0" err="1">
                <a:latin typeface="Consolas" panose="020B0609020204030204" pitchFamily="49" charset="0"/>
              </a:rPr>
              <a:t>a.find</a:t>
            </a:r>
            <a:r>
              <a:rPr lang="en-CA" sz="1600" dirty="0">
                <a:latin typeface="Consolas" panose="020B0609020204030204" pitchFamily="49" charset="0"/>
              </a:rPr>
              <a:t>('dog')</a:t>
            </a: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992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3E68-45BC-2DAC-7EF1-330902F7A5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Course 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26D8B-A924-DC37-9F79-AFDC0067CD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25588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Tuple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Sequence/collection of immutable objects (elements)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Cannot be changed after assignment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Created by placing all the elements inside parentheses ( ) and each elements is separated by commas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Elements do not have to be the same type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All elements are ordered with an index starting at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50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0896554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Tuple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51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763005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tup1 = ()</a:t>
            </a:r>
          </a:p>
          <a:p>
            <a:pPr marL="533400" lvl="1" indent="0">
              <a:spcBef>
                <a:spcPts val="600"/>
              </a:spcBef>
              <a:buNone/>
            </a:pPr>
            <a:endParaRPr lang="en-CA" sz="1600" dirty="0">
              <a:latin typeface="Consolas" panose="020B0609020204030204" pitchFamily="49" charset="0"/>
            </a:endParaRP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tup2 = ('programming', 'mathematics', 2018, 3.14)</a:t>
            </a:r>
          </a:p>
          <a:p>
            <a:pPr marL="533400" lvl="1" indent="0">
              <a:spcBef>
                <a:spcPts val="600"/>
              </a:spcBef>
              <a:buNone/>
            </a:pPr>
            <a:endParaRPr lang="en-CA" sz="1600" dirty="0">
              <a:latin typeface="Consolas" panose="020B0609020204030204" pitchFamily="49" charset="0"/>
            </a:endParaRP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tup3 = (1, 2, 3, 4, 5, 3, 2, 1)</a:t>
            </a:r>
          </a:p>
          <a:p>
            <a:pPr marL="533400" lvl="1" indent="0">
              <a:spcBef>
                <a:spcPts val="600"/>
              </a:spcBef>
              <a:buNone/>
            </a:pPr>
            <a:endParaRPr lang="en-CA" sz="1600" dirty="0">
              <a:latin typeface="Consolas" panose="020B0609020204030204" pitchFamily="49" charset="0"/>
            </a:endParaRPr>
          </a:p>
          <a:p>
            <a:pPr marL="533400" lvl="1" indent="0">
              <a:spcBef>
                <a:spcPts val="600"/>
              </a:spcBef>
              <a:buNone/>
            </a:pPr>
            <a:r>
              <a:rPr lang="en-CA" sz="1600" dirty="0">
                <a:latin typeface="Consolas" panose="020B0609020204030204" pitchFamily="49" charset="0"/>
              </a:rPr>
              <a:t>&gt;&gt;&gt; tup4 = ('</a:t>
            </a:r>
            <a:r>
              <a:rPr lang="en-CA" sz="1600" dirty="0" err="1">
                <a:latin typeface="Consolas" panose="020B0609020204030204" pitchFamily="49" charset="0"/>
              </a:rPr>
              <a:t>narendra</a:t>
            </a:r>
            <a:r>
              <a:rPr lang="en-CA" sz="1600" dirty="0">
                <a:latin typeface="Consolas" panose="020B0609020204030204" pitchFamily="49" charset="0"/>
              </a:rPr>
              <a:t>', '</a:t>
            </a:r>
            <a:r>
              <a:rPr lang="en-CA" sz="1600" dirty="0" err="1">
                <a:latin typeface="Consolas" panose="020B0609020204030204" pitchFamily="49" charset="0"/>
              </a:rPr>
              <a:t>pershad</a:t>
            </a:r>
            <a:r>
              <a:rPr lang="en-CA" sz="1600" dirty="0">
                <a:latin typeface="Consolas" panose="020B0609020204030204" pitchFamily="49" charset="0"/>
              </a:rPr>
              <a:t>')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75733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List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Sequence/collection of mutable objects (elements)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Can be changed after assignment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Created by placing all the elements inside square parentheses [ ] and each elements is separated by commas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Elements do not have to be the same type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All elements are ordered with an index starting at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52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6450735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List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763005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lst1 = []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lst2 = ['programming', 'mathematics', 2018, 3.14]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lst3 = [1, 2, 3, 4, 5, 3, 2, 1]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lst4 = ['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narendra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', '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pershad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']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92286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List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Indexing examples: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54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4" y="2158998"/>
            <a:ext cx="763005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lst2[1]                     # 'mathematics'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lst3[8]                     #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indexError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lang="en-CA" sz="1600" dirty="0">
              <a:solidFill>
                <a:srgbClr val="415665"/>
              </a:solidFill>
              <a:latin typeface="Consolas" panose="020B0609020204030204" pitchFamily="49" charset="0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lst2[-1]                    # 3.14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lst3[-3]                    # 3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25128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List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List transversal examples: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55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763005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for item in lst3: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  print(item)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for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in range(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len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(lst3)):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  print(lst3[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i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])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59008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List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Common methods include: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56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15CDFB9-C0BF-C6E9-D08C-15B2C5601E76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37944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Aft>
                <a:spcPts val="60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append()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Aft>
                <a:spcPts val="60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clear()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Aft>
                <a:spcPts val="60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copy()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Aft>
                <a:spcPts val="60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count()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Aft>
                <a:spcPts val="60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extend()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Aft>
                <a:spcPts val="60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index()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Aft>
                <a:spcPts val="60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endParaRPr lang="en-CA" sz="1400" dirty="0">
              <a:latin typeface="Consolas" panose="020B0609020204030204" pitchFamily="49" charset="0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0B320BF1-3ED7-853F-854C-C1B2A042D572}"/>
              </a:ext>
            </a:extLst>
          </p:cNvPr>
          <p:cNvSpPr txBox="1">
            <a:spLocks/>
          </p:cNvSpPr>
          <p:nvPr/>
        </p:nvSpPr>
        <p:spPr>
          <a:xfrm>
            <a:off x="4680076" y="2158998"/>
            <a:ext cx="3794399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Aft>
                <a:spcPts val="60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Source Sans Pro"/>
              </a:rPr>
              <a:t>insert()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Aft>
                <a:spcPts val="60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Source Sans Pro"/>
              </a:rPr>
              <a:t>pop()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Aft>
                <a:spcPts val="60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Source Sans Pro"/>
              </a:rPr>
              <a:t>remove()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Aft>
                <a:spcPts val="60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Source Sans Pro"/>
              </a:rPr>
              <a:t>sort()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Aft>
                <a:spcPts val="60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Source Sans Pro"/>
              </a:rPr>
              <a:t>reverse()</a:t>
            </a:r>
            <a:endParaRPr lang="en-CA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1751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Sequence/collection of unique immutable objects (elements)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Can be changed after assignment and does not allow duplicates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Created by placing all the elements inside curly parentheses { } and each elements is separated by commas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Elements do not have to be the same type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Does not support lists, sets or dictionaries as elements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Elements are not ordered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Mimics a Mathematical 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57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6180465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Set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58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763005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set1 = {}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set2 = {'programming', 'mathematics', 2018, 3.14}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set3 = {1, 2, 3, 4, 5, 3, 2, 1}  # only unique items will be in the resulting set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set4 = {'Centennial', 'College'}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61006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Dictionary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Mutable sequence/collection of key-value pairs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Can be changed after assignment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Created with a unique identifier (key) which is associated with  value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800" dirty="0"/>
              <a:t>All key-value pairs are placed inside square parentheses { } and each key-value pair is separated by commas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Keys can be integers, floats, strings, Booleans, functions, tuples, etc. and cannot be a dictionary or a list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Values have no restriction on the value, it may be any python object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Key-value pairs are ordered from Python 3.7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Python 3.6 and earlier, dictionaries are unordered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59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125202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Course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This course explores a practical approach to networking based on software engineering perspective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Emphasis on network stacks, socket-based network applications, software-defined networks, and developing client applications that interface with various intelligent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22821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Dictionary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60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763005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dict1 = {'Ilia' : 'red', 'Narendra' : 'green', '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Arben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' : </a:t>
            </a:r>
            <a:r>
              <a:rPr lang="en-CA" sz="1600" dirty="0">
                <a:latin typeface="Consolas" panose="020B0609020204030204" pitchFamily="49" charset="0"/>
              </a:rPr>
              <a:t>'yellow'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, 'Hao' : 'blue'}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lang="en-CA" sz="1600" dirty="0">
              <a:solidFill>
                <a:srgbClr val="415665"/>
              </a:solidFill>
              <a:latin typeface="Consolas" panose="020B0609020204030204" pitchFamily="49" charset="0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&gt;&gt;&gt;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dict1['Narendra']                # access 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val</a:t>
            </a:r>
            <a:r>
              <a:rPr lang="en-CA" sz="1600" dirty="0" err="1">
                <a:solidFill>
                  <a:srgbClr val="415665"/>
                </a:solidFill>
                <a:latin typeface="Consolas" panose="020B0609020204030204" pitchFamily="49" charset="0"/>
              </a:rPr>
              <a:t>ue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'</a:t>
            </a: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green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’</a:t>
            </a:r>
            <a:endParaRPr lang="en-CA" sz="1600" dirty="0">
              <a:solidFill>
                <a:srgbClr val="415665"/>
              </a:solidFill>
              <a:latin typeface="Consolas" panose="020B0609020204030204" pitchFamily="49" charset="0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sym typeface="Source Sans Pro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dict1['Devaraja'] = 'red'        # add new key-value pair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50825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Dictionary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Examples: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61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763005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dict1 = {'Ilia' : 'red', 'Narendra' : 'green', '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Arben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' : </a:t>
            </a:r>
            <a:r>
              <a:rPr lang="en-CA" sz="1600" dirty="0">
                <a:latin typeface="Consolas" panose="020B0609020204030204" pitchFamily="49" charset="0"/>
              </a:rPr>
              <a:t>'yellow'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, 'Hao' : 'blue'}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lang="en-CA" sz="1600" dirty="0">
              <a:solidFill>
                <a:srgbClr val="415665"/>
              </a:solidFill>
              <a:latin typeface="Consolas" panose="020B0609020204030204" pitchFamily="49" charset="0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dict1['Ilia'] = 'orange'         # change existing value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endParaRPr lang="en-CA" sz="1600" dirty="0">
              <a:solidFill>
                <a:srgbClr val="415665"/>
              </a:solidFill>
              <a:latin typeface="Consolas" panose="020B0609020204030204" pitchFamily="49" charset="0"/>
            </a:endParaRP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del dict1['Ilia']                # remove key-value pair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60257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Dictionary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Dictionary transversal examples: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62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D1E1B-793B-6A98-6782-76AD3ACD7EC4}"/>
              </a:ext>
            </a:extLst>
          </p:cNvPr>
          <p:cNvSpPr/>
          <p:nvPr/>
        </p:nvSpPr>
        <p:spPr>
          <a:xfrm>
            <a:off x="669525" y="2159000"/>
            <a:ext cx="8474475" cy="2463800"/>
          </a:xfrm>
          <a:prstGeom prst="rect">
            <a:avLst/>
          </a:prstGeom>
          <a:solidFill>
            <a:srgbClr val="E1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F3E718F-72B7-0DDC-9C88-77B33F9FB4C0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763005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&gt;&gt;&gt; for key in dict1:</a:t>
            </a:r>
          </a:p>
          <a:p>
            <a:pPr marL="5334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ea typeface="Source Sans Pro"/>
                <a:sym typeface="Source Sans Pro"/>
              </a:rPr>
              <a:t>        print(dict1[key])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020D-65D4-5140-1E3C-F6AAD1B946DF}"/>
              </a:ext>
            </a:extLst>
          </p:cNvPr>
          <p:cNvSpPr/>
          <p:nvPr/>
        </p:nvSpPr>
        <p:spPr>
          <a:xfrm rot="16200000">
            <a:off x="-897137" y="3056139"/>
            <a:ext cx="2463802" cy="669524"/>
          </a:xfrm>
          <a:prstGeom prst="rect">
            <a:avLst/>
          </a:prstGeom>
          <a:solidFill>
            <a:srgbClr val="A7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71537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Dictionary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Common methods include: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15CDFB9-C0BF-C6E9-D08C-15B2C5601E76}"/>
              </a:ext>
            </a:extLst>
          </p:cNvPr>
          <p:cNvSpPr txBox="1">
            <a:spLocks/>
          </p:cNvSpPr>
          <p:nvPr/>
        </p:nvSpPr>
        <p:spPr>
          <a:xfrm>
            <a:off x="844425" y="2158998"/>
            <a:ext cx="3794400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Aft>
                <a:spcPts val="60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all()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Aft>
                <a:spcPts val="60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any()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Aft>
                <a:spcPts val="60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l</a:t>
            </a:r>
            <a:r>
              <a:rPr kumimoji="0" lang="en-CA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en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()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Aft>
                <a:spcPts val="60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sorted()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Aft>
                <a:spcPts val="60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clear()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Aft>
                <a:spcPts val="60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Consolas" panose="020B0609020204030204" pitchFamily="49" charset="0"/>
                <a:sym typeface="Source Sans Pro"/>
              </a:rPr>
              <a:t>keys()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Aft>
                <a:spcPts val="60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lang="en-CA" sz="1600" dirty="0">
                <a:solidFill>
                  <a:srgbClr val="415665"/>
                </a:solidFill>
                <a:latin typeface="Consolas" panose="020B0609020204030204" pitchFamily="49" charset="0"/>
              </a:rPr>
              <a:t>values()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415665"/>
              </a:solidFill>
              <a:effectLst/>
              <a:uLnTx/>
              <a:uFillTx/>
              <a:latin typeface="Consolas" panose="020B0609020204030204" pitchFamily="49" charset="0"/>
              <a:sym typeface="Source Sans Pro"/>
            </a:endParaRP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Aft>
                <a:spcPts val="60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endParaRPr lang="en-CA" sz="1400" dirty="0">
              <a:latin typeface="Consolas" panose="020B0609020204030204" pitchFamily="49" charset="0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0B320BF1-3ED7-853F-854C-C1B2A042D572}"/>
              </a:ext>
            </a:extLst>
          </p:cNvPr>
          <p:cNvSpPr txBox="1">
            <a:spLocks/>
          </p:cNvSpPr>
          <p:nvPr/>
        </p:nvSpPr>
        <p:spPr>
          <a:xfrm>
            <a:off x="4680076" y="2158998"/>
            <a:ext cx="3794399" cy="246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Aft>
                <a:spcPts val="60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endParaRPr lang="en-CA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2637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FA96F042-AA2A-E82E-0627-E57BE4C62E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1301863"/>
              </p:ext>
            </p:extLst>
          </p:nvPr>
        </p:nvGraphicFramePr>
        <p:xfrm>
          <a:off x="844425" y="1538075"/>
          <a:ext cx="7630050" cy="2346960"/>
        </p:xfrm>
        <a:graphic>
          <a:graphicData uri="http://schemas.openxmlformats.org/drawingml/2006/table">
            <a:tbl>
              <a:tblPr/>
              <a:tblGrid>
                <a:gridCol w="1526010">
                  <a:extLst>
                    <a:ext uri="{9D8B030D-6E8A-4147-A177-3AD203B41FA5}">
                      <a16:colId xmlns:a16="http://schemas.microsoft.com/office/drawing/2014/main" val="4119977086"/>
                    </a:ext>
                  </a:extLst>
                </a:gridCol>
                <a:gridCol w="1526010">
                  <a:extLst>
                    <a:ext uri="{9D8B030D-6E8A-4147-A177-3AD203B41FA5}">
                      <a16:colId xmlns:a16="http://schemas.microsoft.com/office/drawing/2014/main" val="3102570639"/>
                    </a:ext>
                  </a:extLst>
                </a:gridCol>
                <a:gridCol w="1526010">
                  <a:extLst>
                    <a:ext uri="{9D8B030D-6E8A-4147-A177-3AD203B41FA5}">
                      <a16:colId xmlns:a16="http://schemas.microsoft.com/office/drawing/2014/main" val="3622311968"/>
                    </a:ext>
                  </a:extLst>
                </a:gridCol>
                <a:gridCol w="1526010">
                  <a:extLst>
                    <a:ext uri="{9D8B030D-6E8A-4147-A177-3AD203B41FA5}">
                      <a16:colId xmlns:a16="http://schemas.microsoft.com/office/drawing/2014/main" val="687531638"/>
                    </a:ext>
                  </a:extLst>
                </a:gridCol>
                <a:gridCol w="1526010">
                  <a:extLst>
                    <a:ext uri="{9D8B030D-6E8A-4147-A177-3AD203B41FA5}">
                      <a16:colId xmlns:a16="http://schemas.microsoft.com/office/drawing/2014/main" val="1261993472"/>
                    </a:ext>
                  </a:extLst>
                </a:gridCol>
              </a:tblGrid>
              <a:tr h="284292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sym typeface="Arial"/>
                        </a:rPr>
                        <a:t>False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class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finally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is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return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792576"/>
                  </a:ext>
                </a:extLst>
              </a:tr>
              <a:tr h="15649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sym typeface="Arial"/>
                        </a:rPr>
                        <a:t>None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continue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for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lambda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try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530081"/>
                  </a:ext>
                </a:extLst>
              </a:tr>
              <a:tr h="15649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sym typeface="Arial"/>
                        </a:rPr>
                        <a:t>True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def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from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nonlocal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while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486483"/>
                  </a:ext>
                </a:extLst>
              </a:tr>
              <a:tr h="15649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sym typeface="Arial"/>
                        </a:rPr>
                        <a:t>and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del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global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not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with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271637"/>
                  </a:ext>
                </a:extLst>
              </a:tr>
              <a:tr h="284292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sym typeface="Arial"/>
                        </a:rPr>
                        <a:t>as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elif</a:t>
                      </a:r>
                      <a:endParaRPr lang="en-US" sz="1600" b="0" i="0" u="none" strike="noStrike" cap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if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yield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970337"/>
                  </a:ext>
                </a:extLst>
              </a:tr>
              <a:tr h="15649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sym typeface="Arial"/>
                        </a:rPr>
                        <a:t>assert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else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import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pass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600" b="0" i="0" u="none" strike="noStrike" cap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406469"/>
                  </a:ext>
                </a:extLst>
              </a:tr>
              <a:tr h="284292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sym typeface="Arial"/>
                        </a:rPr>
                        <a:t>break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except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in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raise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5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600" b="0" i="0" u="none" strike="noStrike" cap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693656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Reserved Words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64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7823353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EA971-7056-6747-B35B-2B7A833B95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65</a:t>
            </a:fld>
            <a:endParaRPr lang="e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19FD71-0450-6301-1AF4-F361E7481981}"/>
              </a:ext>
            </a:extLst>
          </p:cNvPr>
          <p:cNvSpPr>
            <a:spLocks noChangeAspect="1"/>
          </p:cNvSpPr>
          <p:nvPr/>
        </p:nvSpPr>
        <p:spPr>
          <a:xfrm>
            <a:off x="4391925" y="3921750"/>
            <a:ext cx="360000" cy="360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41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Course Schedule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Module 1 – Python Language (Weeks 1 – 4)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Module 2 – Network Hardware (Week 5)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Module 3 – Interacting with Systems (Weeks 6 – 8)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Module 4 – IoT (Weeks 9 – 10)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Module 5 – Transport Layer &amp; Socket (Weeks 11 – 12)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6048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Textbook &amp; Learning Materials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 marL="76200" indent="0">
              <a:buNone/>
            </a:pPr>
            <a:r>
              <a:rPr lang="en-CA" sz="1800" dirty="0"/>
              <a:t>Primary Resource: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Learning Python Networking 2</a:t>
            </a:r>
            <a:r>
              <a:rPr lang="en-CA" sz="1800" baseline="30000" dirty="0"/>
              <a:t>nd</a:t>
            </a:r>
            <a:r>
              <a:rPr lang="en-CA" sz="1800" dirty="0"/>
              <a:t> Ed.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600" dirty="0"/>
              <a:t>Jose Manuel Ortega, </a:t>
            </a:r>
            <a:r>
              <a:rPr lang="en-CA" sz="1600" dirty="0" err="1"/>
              <a:t>Faruque</a:t>
            </a:r>
            <a:r>
              <a:rPr lang="en-CA" sz="1600" dirty="0"/>
              <a:t> </a:t>
            </a:r>
            <a:r>
              <a:rPr lang="en-CA" sz="1600" dirty="0" err="1"/>
              <a:t>Sarker</a:t>
            </a:r>
            <a:r>
              <a:rPr lang="en-CA" sz="1600" dirty="0"/>
              <a:t>, Sam Washington </a:t>
            </a:r>
            <a:endParaRPr lang="en-CA" sz="1800" dirty="0"/>
          </a:p>
          <a:p>
            <a:pPr marL="76200" indent="0">
              <a:buNone/>
            </a:pPr>
            <a:endParaRPr lang="en-CA" sz="1800" dirty="0"/>
          </a:p>
          <a:p>
            <a:pPr marL="76200" indent="0">
              <a:buNone/>
            </a:pPr>
            <a:r>
              <a:rPr lang="en-CA" sz="1800" dirty="0"/>
              <a:t>Online Resources: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Introduction to Python: Learn How to Program Today with Python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600" dirty="0"/>
              <a:t>Arianne Dee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Python Fundamentals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600" dirty="0"/>
              <a:t>Paul </a:t>
            </a:r>
            <a:r>
              <a:rPr lang="en-CA" sz="1600" dirty="0" err="1"/>
              <a:t>Deitel</a:t>
            </a:r>
            <a:endParaRPr lang="en-CA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5733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Technologies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Programming Language: Python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IDE: Various (VS Code, Spyder, PyCharm, IDLE)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600" dirty="0"/>
              <a:t>Demonstrations in Wing 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Other: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 err="1"/>
              <a:t>Jupyter</a:t>
            </a:r>
            <a:r>
              <a:rPr lang="en-CA" sz="1800" dirty="0"/>
              <a:t> Notebook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Wireshark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38221184"/>
      </p:ext>
    </p:extLst>
  </p:cSld>
  <p:clrMapOvr>
    <a:masterClrMapping/>
  </p:clrMapOvr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415665"/>
      </a:dk1>
      <a:lt1>
        <a:srgbClr val="FFFFFF"/>
      </a:lt1>
      <a:dk2>
        <a:srgbClr val="0DB7C4"/>
      </a:dk2>
      <a:lt2>
        <a:srgbClr val="F6F6F6"/>
      </a:lt2>
      <a:accent1>
        <a:srgbClr val="0A95B0"/>
      </a:accent1>
      <a:accent2>
        <a:srgbClr val="A7E5E9"/>
      </a:accent2>
      <a:accent3>
        <a:srgbClr val="A9D039"/>
      </a:accent3>
      <a:accent4>
        <a:srgbClr val="FFBC00"/>
      </a:accent4>
      <a:accent5>
        <a:srgbClr val="F24745"/>
      </a:accent5>
      <a:accent6>
        <a:srgbClr val="B3B3B3"/>
      </a:accent6>
      <a:hlink>
        <a:srgbClr val="0DB7C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2745</TotalTime>
  <Words>2851</Words>
  <Application>Microsoft Office PowerPoint</Application>
  <PresentationFormat>On-screen Show (16:9)</PresentationFormat>
  <Paragraphs>673</Paragraphs>
  <Slides>65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Wingdings 2</vt:lpstr>
      <vt:lpstr>Dosis</vt:lpstr>
      <vt:lpstr>Source Sans Pro</vt:lpstr>
      <vt:lpstr>Consolas</vt:lpstr>
      <vt:lpstr>Wingdings</vt:lpstr>
      <vt:lpstr>Calibri</vt:lpstr>
      <vt:lpstr>Cerimon template</vt:lpstr>
      <vt:lpstr>Networking for Software Developers</vt:lpstr>
      <vt:lpstr>Agenda</vt:lpstr>
      <vt:lpstr>Introduction</vt:lpstr>
      <vt:lpstr>Introduction</vt:lpstr>
      <vt:lpstr>Course Outline</vt:lpstr>
      <vt:lpstr>Course Description</vt:lpstr>
      <vt:lpstr>Course Schedule</vt:lpstr>
      <vt:lpstr>Textbook &amp; Learning Materials</vt:lpstr>
      <vt:lpstr>Technologies</vt:lpstr>
      <vt:lpstr>Evaluation Scheme</vt:lpstr>
      <vt:lpstr>Course Schedule</vt:lpstr>
      <vt:lpstr>Course Schedule</vt:lpstr>
      <vt:lpstr>PowerPoint Presentation</vt:lpstr>
      <vt:lpstr>Python Basics</vt:lpstr>
      <vt:lpstr>Python</vt:lpstr>
      <vt:lpstr>Zen of Python</vt:lpstr>
      <vt:lpstr>Zen of Python</vt:lpstr>
      <vt:lpstr>Obtain Python</vt:lpstr>
      <vt:lpstr>Update and Manage Python</vt:lpstr>
      <vt:lpstr>Useful Commands</vt:lpstr>
      <vt:lpstr>Useful Commands</vt:lpstr>
      <vt:lpstr>Start-up Code</vt:lpstr>
      <vt:lpstr>Start-up Code</vt:lpstr>
      <vt:lpstr>Start-up Code</vt:lpstr>
      <vt:lpstr>Start-up Code</vt:lpstr>
      <vt:lpstr>Start-up Code</vt:lpstr>
      <vt:lpstr>Python Data Types</vt:lpstr>
      <vt:lpstr>Built-in Data Types</vt:lpstr>
      <vt:lpstr>Numeric</vt:lpstr>
      <vt:lpstr>Numeric</vt:lpstr>
      <vt:lpstr>Numeric</vt:lpstr>
      <vt:lpstr>Numeric</vt:lpstr>
      <vt:lpstr>Boolean</vt:lpstr>
      <vt:lpstr>Boolean</vt:lpstr>
      <vt:lpstr>Boolean</vt:lpstr>
      <vt:lpstr>String</vt:lpstr>
      <vt:lpstr>String</vt:lpstr>
      <vt:lpstr>String</vt:lpstr>
      <vt:lpstr>String</vt:lpstr>
      <vt:lpstr>String</vt:lpstr>
      <vt:lpstr>String</vt:lpstr>
      <vt:lpstr>String</vt:lpstr>
      <vt:lpstr>String</vt:lpstr>
      <vt:lpstr>String</vt:lpstr>
      <vt:lpstr>String</vt:lpstr>
      <vt:lpstr>String</vt:lpstr>
      <vt:lpstr>String</vt:lpstr>
      <vt:lpstr>String</vt:lpstr>
      <vt:lpstr>String</vt:lpstr>
      <vt:lpstr>Tuple</vt:lpstr>
      <vt:lpstr>Tuple</vt:lpstr>
      <vt:lpstr>List</vt:lpstr>
      <vt:lpstr>List</vt:lpstr>
      <vt:lpstr>List</vt:lpstr>
      <vt:lpstr>List</vt:lpstr>
      <vt:lpstr>List</vt:lpstr>
      <vt:lpstr>Set</vt:lpstr>
      <vt:lpstr>Set</vt:lpstr>
      <vt:lpstr>Dictionary</vt:lpstr>
      <vt:lpstr>Dictionary</vt:lpstr>
      <vt:lpstr>Dictionary</vt:lpstr>
      <vt:lpstr>Dictionary</vt:lpstr>
      <vt:lpstr>Dictionary</vt:lpstr>
      <vt:lpstr>Reserved Words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Rissan Devaraja</cp:lastModifiedBy>
  <cp:revision>40</cp:revision>
  <dcterms:modified xsi:type="dcterms:W3CDTF">2024-05-14T02:48:06Z</dcterms:modified>
</cp:coreProperties>
</file>