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98" r:id="rId3"/>
    <p:sldId id="364" r:id="rId4"/>
    <p:sldId id="404" r:id="rId5"/>
    <p:sldId id="366" r:id="rId6"/>
    <p:sldId id="369" r:id="rId7"/>
    <p:sldId id="370" r:id="rId8"/>
    <p:sldId id="405" r:id="rId9"/>
    <p:sldId id="406" r:id="rId10"/>
    <p:sldId id="373" r:id="rId11"/>
    <p:sldId id="407" r:id="rId12"/>
    <p:sldId id="408" r:id="rId13"/>
    <p:sldId id="376" r:id="rId14"/>
    <p:sldId id="377" r:id="rId15"/>
    <p:sldId id="365" r:id="rId16"/>
    <p:sldId id="367" r:id="rId17"/>
    <p:sldId id="378" r:id="rId18"/>
    <p:sldId id="372" r:id="rId19"/>
    <p:sldId id="374" r:id="rId20"/>
    <p:sldId id="375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9" r:id="rId30"/>
    <p:sldId id="390" r:id="rId31"/>
    <p:sldId id="387" r:id="rId32"/>
    <p:sldId id="388" r:id="rId33"/>
    <p:sldId id="391" r:id="rId34"/>
    <p:sldId id="392" r:id="rId35"/>
    <p:sldId id="393" r:id="rId36"/>
    <p:sldId id="394" r:id="rId37"/>
    <p:sldId id="395" r:id="rId38"/>
    <p:sldId id="396" r:id="rId39"/>
    <p:sldId id="400" r:id="rId40"/>
    <p:sldId id="397" r:id="rId41"/>
    <p:sldId id="399" r:id="rId42"/>
    <p:sldId id="403" r:id="rId43"/>
    <p:sldId id="402" r:id="rId44"/>
    <p:sldId id="311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Dosis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E1F5F7"/>
    <a:srgbClr val="37C3CE"/>
    <a:srgbClr val="0DB7C4"/>
    <a:srgbClr val="F6F6F6"/>
    <a:srgbClr val="A7E5E9"/>
    <a:srgbClr val="FFFFFF"/>
    <a:srgbClr val="41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>
        <p:scale>
          <a:sx n="75" d="100"/>
          <a:sy n="75" d="100"/>
        </p:scale>
        <p:origin x="31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28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04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96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12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25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998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16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957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9715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64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400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2425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86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06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412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499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30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6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5265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36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11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1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28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86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704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1400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1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1 (Part 2) – Summer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If </a:t>
            </a:r>
            <a:r>
              <a:rPr lang="en-CA" sz="1800" dirty="0" err="1"/>
              <a:t>Elif</a:t>
            </a:r>
            <a:r>
              <a:rPr lang="en-CA" sz="1800" dirty="0"/>
              <a:t> Else statement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&lt;&lt;condition1&gt;&gt;: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elif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&lt;&lt;condition2&gt;&gt;: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         #optional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block3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Nested If statement syntax: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outer if statement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if &lt;&lt;condition1&gt;&gt;: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# block1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# inner if statement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if &lt;&lt;condition2&gt;&gt;: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# block2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4314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temp = 98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if temp &lt; 98: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print('Cold')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elif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temp &gt; 98: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print('Hot')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print('Normal')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90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temp = 98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if temp &lt; 98: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print('Cold')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elif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temp &gt; 98: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print('Hot')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  print('Normal')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Normal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2659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76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number = 5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if number &gt;=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if number ==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print('# = 0')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print('+')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print('-')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3" y="3207725"/>
            <a:ext cx="2766974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76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8562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8999"/>
            <a:ext cx="8474475" cy="2766975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76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number = 5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if number &gt;=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if number ==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print('# = 0')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     print('+')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print('-')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1048723" y="3207725"/>
            <a:ext cx="2766974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76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'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+'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056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Control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Dictate how the lines of code is processed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Three main classification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Sequential or sequence – each line is process exactly once with no skips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Conditionals or branching – blocks of code that may be processed optionally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Looping or iteration or repetition – blocks of code that may be processed zero or more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control structure brings some benefit(s) to the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424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Supported by the following flow statements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While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For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5699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While loops feature a conditional test at the beginning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If the condition evaluates to True, the code within the loop is executed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Condition is evaluated again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Process continues until the condition is False to stop the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May run or execute zero, one or multiple times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If the condition of a loop is always True, this results in an infinite loop (or until the memory is full)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91413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While statement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while &lt;&lt;condition&gt;&gt;: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# block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While Else statement syntax: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while &lt;&lt;condition&gt;&gt;: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else: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# block2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0437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x =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sum = 0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while x &lt; 100: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sum += x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x +=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3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Course Outline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Basics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Control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x =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sum = 0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while x &lt; 100: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sum += x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x += 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print(sum)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4950</a:t>
            </a:r>
          </a:p>
        </p:txBody>
      </p:sp>
    </p:spTree>
    <p:extLst>
      <p:ext uri="{BB962C8B-B14F-4D97-AF65-F5344CB8AC3E}">
        <p14:creationId xmlns:p14="http://schemas.microsoft.com/office/powerpoint/2010/main" val="17190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counter = 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while counter &lt; 3: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counter +=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print(counter)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print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'complete')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24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counter = 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while counter &lt; 3: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counter +=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print(counter)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 ('complete')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3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complete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7918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 loops enables iteration over a sequence or collection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Accesses each item of sequence/collection on each iteration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Code within the loop is executed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Process continues until the last item, afterwards stop the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Number of iterations is 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24293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For statement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for 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in &lt;&lt;seq&gt;&gt;: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# block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For Else statement syntax: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for 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in &lt;&lt;seq&gt;&gt;: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block2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245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 = [1, 2, 3, 4, 5]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sum = 0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x in a: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sum +=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75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 = [1, 2, 3, 4, 5]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sum = 0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x in a: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sum +=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print(sum)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9358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num in range(1,20):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if num % 2 ==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lst.append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(num)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'complete')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lst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7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2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lst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num in range(1,20):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  if num % 2 == 0: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lst.append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(num)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'complete')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lst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complete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[2, 4, 6, 8, 10, 12, 14, 16, 18]</a:t>
            </a:r>
          </a:p>
        </p:txBody>
      </p:sp>
    </p:spTree>
    <p:extLst>
      <p:ext uri="{BB962C8B-B14F-4D97-AF65-F5344CB8AC3E}">
        <p14:creationId xmlns:p14="http://schemas.microsoft.com/office/powerpoint/2010/main" val="341346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distros = ['ubuntu',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redhat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'centos']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arch = ['32-bit', '64-bit']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d in distros: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for a in arch: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print(d + ' ' + a)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print('------------')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760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Control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57952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Looping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distros = ['ubuntu',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redhat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'centos']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arch = ['32-bit', '64-bit']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d in distros: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for a in arch: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print(d + ' ' + a)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print('------------')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ubuntu 32-bit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ubuntu 64-bit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------------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redhat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32-bit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redhat</a:t>
            </a: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64-bit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------------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centos 32-bit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centos 64-bit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------------</a:t>
            </a:r>
          </a:p>
        </p:txBody>
      </p:sp>
    </p:spTree>
    <p:extLst>
      <p:ext uri="{BB962C8B-B14F-4D97-AF65-F5344CB8AC3E}">
        <p14:creationId xmlns:p14="http://schemas.microsoft.com/office/powerpoint/2010/main" val="2218420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2230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Named block of code statements that performs a specific task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Activate or “call” a function via its name when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May receive inputs (arguments) and provide/return 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Use variables inside and outside of the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May call other functions or even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Two main classification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Standard library functions – Built-in functions that are available to use (e.g., </a:t>
            </a:r>
            <a:r>
              <a:rPr lang="en-CA" sz="1800" dirty="0">
                <a:latin typeface="Consolas" panose="020B0609020204030204" pitchFamily="49" charset="0"/>
              </a:rPr>
              <a:t>print()</a:t>
            </a:r>
            <a:r>
              <a:rPr lang="en-CA" sz="1800" dirty="0"/>
              <a:t>, </a:t>
            </a:r>
            <a:r>
              <a:rPr lang="en-CA" sz="1800" dirty="0">
                <a:latin typeface="Consolas" panose="020B0609020204030204" pitchFamily="49" charset="0"/>
              </a:rPr>
              <a:t>sqrt()</a:t>
            </a:r>
            <a:r>
              <a:rPr lang="en-CA" sz="1800" dirty="0"/>
              <a:t>, etc.)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User-defined functions – Created by developers based on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2265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Importance of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Decomposition of complex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Develop well-defined tasks or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Reduce code duplication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Hide implementation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Improve readability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Easier implementation, troubleshooting, debugging and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Achieve more involved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7623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Function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function_name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(&lt;&lt;parameters&gt;&gt;):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# block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150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992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likes(items):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for x in items: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print('I like ' + 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fruits = ['apricots', 'berry', 'cantaloupe', 'dates']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likes(fruits)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34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3990897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likes(items):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for x in items: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print('I like ' + 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fruits = ['apricots', 'berry', 'cantaloupe', 'dates']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likes(fruits)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 like apricots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 like berry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 like cantaloupe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 like dates</a:t>
            </a:r>
          </a:p>
        </p:txBody>
      </p:sp>
    </p:spTree>
    <p:extLst>
      <p:ext uri="{BB962C8B-B14F-4D97-AF65-F5344CB8AC3E}">
        <p14:creationId xmlns:p14="http://schemas.microsoft.com/office/powerpoint/2010/main" val="203789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59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calc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(n1, n2):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x = n1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+ n2 ** n1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print('Output', 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calc(3,4)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calc(n2=4,n1=3)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63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59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calc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(n1, n2):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x = n1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+ n2 ** n1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print('Output', x)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calc(3,4)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calc(n2=4,n1=3)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Output 67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&gt;&gt;&gt; Output 67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85041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Higher Order Functions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Properties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Store function in a variable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Pass function as parameter to functions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Return a function from a function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Store functions in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3722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Control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Dictate how the lines of code is processed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Three main classification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Sequential or sequence – each line is process exactly once with no skips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Conditionals or branching – blocks of code that may be processed optionally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Looping or iteration or repetition – blocks of code that may be processed zero or more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control structure brings some benefit(s) to the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75173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6289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10481" cy="262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import datetime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&gt;&gt;&gt;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calc1():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for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in range(10000):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**100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timer(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input_func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start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datetime.datetime.now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input_func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end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datetime.datetime.now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print(end - start)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&gt;&gt;&gt;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timer(calc1())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979687" y="3138689"/>
            <a:ext cx="26289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063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</a:t>
            </a:r>
            <a:r>
              <a:rPr lang="en-CA" sz="1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1048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0:00:00.000017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810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6280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10481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import datetime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&gt;&gt;&gt;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calc1():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for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in range(10000):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**100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def timer(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input_func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start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datetime.datetime.now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input_func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end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datetime.datetime.now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()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return (end - start)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delta_time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timer(calc1())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979235" y="3138237"/>
            <a:ext cx="2627998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680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</a:t>
            </a:r>
            <a:r>
              <a:rPr lang="en-CA" sz="1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1048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delta_time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0:00:00.000017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947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Models decision-making, where the decisions facilitates the execution of the next block of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Decision derived from evaluating one or more components with comparison, logical, bitwise, identity or membership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The results of the evaluation is True (so, execute block of code) or False (so, proceed to next block of code)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Comparison operators include: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FE7BED-2851-466B-9063-3E0F0A34E4F2}"/>
              </a:ext>
            </a:extLst>
          </p:cNvPr>
          <p:cNvGraphicFramePr>
            <a:graphicFrameLocks noGrp="1"/>
          </p:cNvGraphicFramePr>
          <p:nvPr/>
        </p:nvGraphicFramePr>
        <p:xfrm>
          <a:off x="1419922" y="3752495"/>
          <a:ext cx="7054551" cy="1280160"/>
        </p:xfrm>
        <a:graphic>
          <a:graphicData uri="http://schemas.openxmlformats.org/drawingml/2006/table">
            <a:tbl>
              <a:tblPr/>
              <a:tblGrid>
                <a:gridCol w="2351517">
                  <a:extLst>
                    <a:ext uri="{9D8B030D-6E8A-4147-A177-3AD203B41FA5}">
                      <a16:colId xmlns:a16="http://schemas.microsoft.com/office/drawing/2014/main" val="117925968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92765563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1680585340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==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Arial"/>
                        </a:rPr>
                        <a:t>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&gt;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Greater than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&lt;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Less than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141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!=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Not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&gt;= </a:t>
                      </a: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Greater than or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&lt;=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Less than or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7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Logical operators include: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Bitwise operators include: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FE7BED-2851-466B-9063-3E0F0A34E4F2}"/>
              </a:ext>
            </a:extLst>
          </p:cNvPr>
          <p:cNvGraphicFramePr>
            <a:graphicFrameLocks noGrp="1"/>
          </p:cNvGraphicFramePr>
          <p:nvPr/>
        </p:nvGraphicFramePr>
        <p:xfrm>
          <a:off x="1419921" y="2020445"/>
          <a:ext cx="7054551" cy="1249680"/>
        </p:xfrm>
        <a:graphic>
          <a:graphicData uri="http://schemas.openxmlformats.org/drawingml/2006/table">
            <a:tbl>
              <a:tblPr/>
              <a:tblGrid>
                <a:gridCol w="2351517">
                  <a:extLst>
                    <a:ext uri="{9D8B030D-6E8A-4147-A177-3AD203B41FA5}">
                      <a16:colId xmlns:a16="http://schemas.microsoft.com/office/drawing/2014/main" val="117925968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92765563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1680585340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and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Arial"/>
                        </a:rPr>
                        <a:t>True only if both operands are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or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True if at least one of the operands are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not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True if the operand is evaluated is False, and vise-versa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141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a and b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a or b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15665"/>
                        </a:solidFill>
                        <a:effectLst/>
                        <a:uLnTx/>
                        <a:uFillTx/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not a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73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C3F59-7658-4CB8-BCAF-B524A90527D4}"/>
              </a:ext>
            </a:extLst>
          </p:cNvPr>
          <p:cNvGraphicFramePr>
            <a:graphicFrameLocks noGrp="1"/>
          </p:cNvGraphicFramePr>
          <p:nvPr/>
        </p:nvGraphicFramePr>
        <p:xfrm>
          <a:off x="1419922" y="3752495"/>
          <a:ext cx="7054551" cy="1280160"/>
        </p:xfrm>
        <a:graphic>
          <a:graphicData uri="http://schemas.openxmlformats.org/drawingml/2006/table">
            <a:tbl>
              <a:tblPr/>
              <a:tblGrid>
                <a:gridCol w="2351517">
                  <a:extLst>
                    <a:ext uri="{9D8B030D-6E8A-4147-A177-3AD203B41FA5}">
                      <a16:colId xmlns:a16="http://schemas.microsoft.com/office/drawing/2014/main" val="117925968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927655631"/>
                    </a:ext>
                  </a:extLst>
                </a:gridCol>
                <a:gridCol w="2351517">
                  <a:extLst>
                    <a:ext uri="{9D8B030D-6E8A-4147-A177-3AD203B41FA5}">
                      <a16:colId xmlns:a16="http://schemas.microsoft.com/office/drawing/2014/main" val="1680585340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&amp;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Arial"/>
                        </a:rPr>
                        <a:t>Bitwise And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~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Bitwise Not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&gt;&gt;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Bitwise right shift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141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|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Bitwise 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^ </a:t>
                      </a: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Bitwise XOR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&lt;&lt;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Bitwise left shift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7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Identity operators include: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Membership operators include: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FE7BED-2851-466B-9063-3E0F0A34E4F2}"/>
              </a:ext>
            </a:extLst>
          </p:cNvPr>
          <p:cNvGraphicFramePr>
            <a:graphicFrameLocks noGrp="1"/>
          </p:cNvGraphicFramePr>
          <p:nvPr/>
        </p:nvGraphicFramePr>
        <p:xfrm>
          <a:off x="1419921" y="2049493"/>
          <a:ext cx="7054552" cy="1219200"/>
        </p:xfrm>
        <a:graphic>
          <a:graphicData uri="http://schemas.openxmlformats.org/drawingml/2006/table">
            <a:tbl>
              <a:tblPr/>
              <a:tblGrid>
                <a:gridCol w="3527276">
                  <a:extLst>
                    <a:ext uri="{9D8B030D-6E8A-4147-A177-3AD203B41FA5}">
                      <a16:colId xmlns:a16="http://schemas.microsoft.com/office/drawing/2014/main" val="1179259681"/>
                    </a:ext>
                  </a:extLst>
                </a:gridCol>
                <a:gridCol w="3527276">
                  <a:extLst>
                    <a:ext uri="{9D8B030D-6E8A-4147-A177-3AD203B41FA5}">
                      <a16:colId xmlns:a16="http://schemas.microsoft.com/office/drawing/2014/main" val="927655631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is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Arial"/>
                        </a:rPr>
                        <a:t>True if the operand are identical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is not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True if operands are not identical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141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x is True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y is a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x is not 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y is b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15665"/>
                        </a:solidFill>
                        <a:effectLst/>
                        <a:uLnTx/>
                        <a:uFillTx/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73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1CDDCD-629E-4798-BF11-233D61D16F31}"/>
              </a:ext>
            </a:extLst>
          </p:cNvPr>
          <p:cNvGraphicFramePr>
            <a:graphicFrameLocks noGrp="1"/>
          </p:cNvGraphicFramePr>
          <p:nvPr/>
        </p:nvGraphicFramePr>
        <p:xfrm>
          <a:off x="1422009" y="3767643"/>
          <a:ext cx="7054552" cy="975360"/>
        </p:xfrm>
        <a:graphic>
          <a:graphicData uri="http://schemas.openxmlformats.org/drawingml/2006/table">
            <a:tbl>
              <a:tblPr/>
              <a:tblGrid>
                <a:gridCol w="3527276">
                  <a:extLst>
                    <a:ext uri="{9D8B030D-6E8A-4147-A177-3AD203B41FA5}">
                      <a16:colId xmlns:a16="http://schemas.microsoft.com/office/drawing/2014/main" val="1179259681"/>
                    </a:ext>
                  </a:extLst>
                </a:gridCol>
                <a:gridCol w="3527276">
                  <a:extLst>
                    <a:ext uri="{9D8B030D-6E8A-4147-A177-3AD203B41FA5}">
                      <a16:colId xmlns:a16="http://schemas.microsoft.com/office/drawing/2014/main" val="927655631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in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Arial"/>
                        </a:rPr>
                        <a:t>True if the value or variable is found in the 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not in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Arial"/>
                        </a:rPr>
                        <a:t> – True if the value or variable is not found in the 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141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10 in [1, 4, 10]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CA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Source Sans Pro"/>
                          <a:sym typeface="Source Sans Pro"/>
                        </a:rPr>
                        <a:t>'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b</a:t>
                      </a:r>
                      <a:r>
                        <a:rPr kumimoji="0" lang="en-CA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Source Sans Pro"/>
                          <a:sym typeface="Source Sans Pro"/>
                        </a:rPr>
                        <a:t>'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not in </a:t>
                      </a:r>
                      <a:r>
                        <a:rPr kumimoji="0" lang="en-CA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56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Source Sans Pro"/>
                          <a:sym typeface="Source Sans Pro"/>
                        </a:rPr>
                        <a:t>'apple'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15665"/>
                        </a:solidFill>
                        <a:effectLst/>
                        <a:uLnTx/>
                        <a:uFillTx/>
                        <a:latin typeface="Source Sans Pro"/>
                        <a:ea typeface="Source Sans Pro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97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1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Supported by the following flow statements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If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If-else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Nested-if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If-</a:t>
            </a:r>
            <a:r>
              <a:rPr lang="en-CA" sz="1800" dirty="0" err="1"/>
              <a:t>elif</a:t>
            </a:r>
            <a:r>
              <a:rPr lang="en-CA" sz="1800" dirty="0"/>
              <a:t>-else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0519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Branching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If statement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&lt;&lt;condition&gt;&gt;: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# block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If Else statement syntax: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if &lt;&lt;condition&gt;&gt;: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else: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# block2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4980800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1888</Words>
  <Application>Microsoft Office PowerPoint</Application>
  <PresentationFormat>On-screen Show (16:9)</PresentationFormat>
  <Paragraphs>432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Dosis</vt:lpstr>
      <vt:lpstr>Arial</vt:lpstr>
      <vt:lpstr>Source Sans Pro</vt:lpstr>
      <vt:lpstr>Consolas</vt:lpstr>
      <vt:lpstr>Wingdings</vt:lpstr>
      <vt:lpstr>Cerimon template</vt:lpstr>
      <vt:lpstr>Networking for Software Developers</vt:lpstr>
      <vt:lpstr>Agenda</vt:lpstr>
      <vt:lpstr>Python Control Structures</vt:lpstr>
      <vt:lpstr>Control Structures</vt:lpstr>
      <vt:lpstr>Branching Structure</vt:lpstr>
      <vt:lpstr>Branching Structure</vt:lpstr>
      <vt:lpstr>Branching Structure</vt:lpstr>
      <vt:lpstr>Branching Structure</vt:lpstr>
      <vt:lpstr>Branching Structure</vt:lpstr>
      <vt:lpstr>Branching Structure</vt:lpstr>
      <vt:lpstr>Branching Structure</vt:lpstr>
      <vt:lpstr>Branching Structure</vt:lpstr>
      <vt:lpstr>Branching Structure</vt:lpstr>
      <vt:lpstr>Branching Structure</vt:lpstr>
      <vt:lpstr>Control Structures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Looping Structure</vt:lpstr>
      <vt:lpstr>Python Functions</vt:lpstr>
      <vt:lpstr>Function</vt:lpstr>
      <vt:lpstr>Importance of Functions</vt:lpstr>
      <vt:lpstr>Function</vt:lpstr>
      <vt:lpstr>Function</vt:lpstr>
      <vt:lpstr>Function</vt:lpstr>
      <vt:lpstr>Function</vt:lpstr>
      <vt:lpstr>Function</vt:lpstr>
      <vt:lpstr>Higher Order Functions </vt:lpstr>
      <vt:lpstr>Function</vt:lpstr>
      <vt:lpstr>Function</vt:lpstr>
      <vt:lpstr>Function</vt:lpstr>
      <vt:lpstr>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30</cp:revision>
  <dcterms:modified xsi:type="dcterms:W3CDTF">2024-05-14T02:27:51Z</dcterms:modified>
</cp:coreProperties>
</file>