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98" r:id="rId3"/>
    <p:sldId id="438" r:id="rId4"/>
    <p:sldId id="367" r:id="rId5"/>
    <p:sldId id="442" r:id="rId6"/>
    <p:sldId id="440" r:id="rId7"/>
    <p:sldId id="441" r:id="rId8"/>
    <p:sldId id="443" r:id="rId9"/>
    <p:sldId id="444" r:id="rId10"/>
    <p:sldId id="448" r:id="rId11"/>
    <p:sldId id="450" r:id="rId12"/>
    <p:sldId id="451" r:id="rId13"/>
    <p:sldId id="456" r:id="rId14"/>
    <p:sldId id="454" r:id="rId15"/>
    <p:sldId id="452" r:id="rId16"/>
    <p:sldId id="453" r:id="rId17"/>
    <p:sldId id="455" r:id="rId18"/>
    <p:sldId id="449" r:id="rId19"/>
    <p:sldId id="457" r:id="rId20"/>
    <p:sldId id="458" r:id="rId21"/>
    <p:sldId id="459" r:id="rId22"/>
    <p:sldId id="460" r:id="rId23"/>
    <p:sldId id="461" r:id="rId24"/>
    <p:sldId id="463" r:id="rId25"/>
    <p:sldId id="462" r:id="rId26"/>
    <p:sldId id="464" r:id="rId27"/>
    <p:sldId id="465" r:id="rId28"/>
    <p:sldId id="467" r:id="rId29"/>
    <p:sldId id="474" r:id="rId30"/>
    <p:sldId id="466" r:id="rId31"/>
    <p:sldId id="468" r:id="rId32"/>
    <p:sldId id="469" r:id="rId33"/>
    <p:sldId id="470" r:id="rId34"/>
    <p:sldId id="471" r:id="rId35"/>
    <p:sldId id="311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Dosis" panose="020B0604020202020204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  <p:embeddedFont>
      <p:font typeface="Wingdings 2" panose="05020102010507070707" pitchFamily="18" charset="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9"/>
    <a:srgbClr val="E1F5F7"/>
    <a:srgbClr val="A7E5E9"/>
    <a:srgbClr val="E7E7FF"/>
    <a:srgbClr val="0DB7C4"/>
    <a:srgbClr val="37C3CE"/>
    <a:srgbClr val="F6F6F6"/>
    <a:srgbClr val="FFFFFF"/>
    <a:srgbClr val="41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33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93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7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37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64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01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581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26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5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90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033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8964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027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23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Outside the scope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86683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CA" dirty="0"/>
              <a:t>Outside the scope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5538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7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981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783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76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45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81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164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2 – Part 1 </a:t>
            </a:r>
            <a:r>
              <a:rPr lang="en-CA" sz="1400">
                <a:solidFill>
                  <a:srgbClr val="415665"/>
                </a:solidFill>
              </a:rPr>
              <a:t>– Summer </a:t>
            </a:r>
            <a:r>
              <a:rPr lang="en-CA" sz="1400" dirty="0">
                <a:solidFill>
                  <a:srgbClr val="415665"/>
                </a:solidFill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fr-FR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print(circle_1)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main__.Circle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object at 0x7f2aa2291290&gt;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main__.Circle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object at 0x7f2aa2291310&gt;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4659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Accessing properties and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&lt;&lt;var_name_1&gt;&gt; =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obj_name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&gt;&gt;.&lt;&lt;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attribute_name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&lt;&lt;var_name_2&gt;&gt; =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obj_name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&gt;&gt;.&lt;&lt;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method_name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()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5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fr-FR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r1 = circle_1.radius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(r1)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(circle_2.calc_area())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28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314.1592653589793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128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Adding and modifying properties and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&gt;&gt;.&lt;&lt;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attribute_name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= &lt;&lt;value&gt;&gt;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method_name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(&lt;&lt;parameters&gt;&gt;):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# block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setattr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&gt;&gt;, &lt;&lt;name&gt;&gt;,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method_name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Adding and modifying properties and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del (&lt;&lt;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&gt;&gt;.&lt;&lt;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attribute_name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&gt;&gt;)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del (&lt;&lt;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&gt;&gt;.&lt;&lt;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method_name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40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fr-FR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circle_1.radius = 30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r1_update = circle_1.radius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print(r1_update)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30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999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circle_1.colour = 'Red'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colour1 = circle_1.colour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(circle_1)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(colour1)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main__.Circle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object at 0x7ff8034a56d0&gt;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Red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4615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perimeter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_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calc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(self):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(2 *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math.pi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*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self.radius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setattr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(Circle, '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perimeter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_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calc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perimeter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_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calc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print(circle_1.perimeter_calc())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188.49555921538757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print(circle_2.perimeter_calc())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62.83185307179586</a:t>
            </a:r>
          </a:p>
        </p:txBody>
      </p:sp>
    </p:spTree>
    <p:extLst>
      <p:ext uri="{BB962C8B-B14F-4D97-AF65-F5344CB8AC3E}">
        <p14:creationId xmlns:p14="http://schemas.microsoft.com/office/powerpoint/2010/main" val="60079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Class variables – shared among all instances of the class and defined outside of any method in a class 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Instance variables – non-static variables that are different for each object and defined inside methods in a class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6017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math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Circle: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circles_created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0                      # Class var.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radius):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self.radius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radius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Circle.circles_created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+= 1            # Update class var.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self.id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Circle.circles_created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# Use class var.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90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Packages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4172075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print(circle_1.id)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print(circle_2.id)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print(circle_1.circles_created)print(circle_2.circles_created)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2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0362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which represents arithmetic, comparison, bitwise, assignment and other operators/methods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5448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Operator Overloading – modify or extend operator’s function beyond its pre-defined operation for user-defined classes or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Implemented with "double underscore" functions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94317-98E6-C17F-B5DB-A32F3FD4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9527"/>
              </p:ext>
            </p:extLst>
          </p:nvPr>
        </p:nvGraphicFramePr>
        <p:xfrm>
          <a:off x="844424" y="1538075"/>
          <a:ext cx="7630049" cy="33160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87678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5642371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Function Ex.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</a:t>
                      </a:r>
                      <a:r>
                        <a:rPr lang="en-CA" sz="18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Initialize the attributes of the object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__str__()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Returns a string representation of the object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223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</a:t>
                      </a:r>
                      <a:r>
                        <a:rPr lang="en-CA" sz="18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len</a:t>
                      </a:r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Returns the length of the object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__add__()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Perform addition calculation for objects using “+”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3179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</a:t>
                      </a:r>
                      <a:r>
                        <a:rPr lang="en-CA" sz="1800" b="0" i="0" u="none" strike="noStrike" cap="none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lt</a:t>
                      </a:r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__()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cap="none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Compares two attributes of objects using “&lt;“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7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2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math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Circle: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circles_created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radius):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self.radius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radius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Circle.circles_created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+= 1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self.id =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Circle.circles_created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50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...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__str__(self):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return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f'Circle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with radius {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self.radius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02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 with radius 28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 with radius 10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3456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...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__str__(self):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return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f'Circle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with radius {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self.radius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}'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__eq__(self,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other_circle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):</a:t>
            </a:r>
          </a:p>
          <a:p>
            <a:pPr marL="533400" lvl="1" indent="0">
              <a:spcBef>
                <a:spcPts val="600"/>
              </a:spcBef>
              <a:buClr>
                <a:srgbClr val="0DB7C4"/>
              </a:buClr>
              <a:buNone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return self.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calc_area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() == </a:t>
            </a:r>
            <a:r>
              <a:rPr lang="fr-FR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other_circle.calc_area</a:t>
            </a:r>
            <a:r>
              <a:rPr lang="fr-FR" sz="1600" dirty="0">
                <a:solidFill>
                  <a:srgbClr val="415665"/>
                </a:solidFill>
                <a:latin typeface="Consolas" panose="020B0609020204030204" pitchFamily="49" charset="0"/>
              </a:rPr>
              <a:t>()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34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circle_1 = Circle(28)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circle_2 = Circle(10)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print(circle_2)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print(circle_1 == circle_2)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6F6143-A394-4F59-81EA-10F6A9B59273}"/>
              </a:ext>
            </a:extLst>
          </p:cNvPr>
          <p:cNvSpPr txBox="1">
            <a:spLocks/>
          </p:cNvSpPr>
          <p:nvPr/>
        </p:nvSpPr>
        <p:spPr>
          <a:xfrm>
            <a:off x="4638907" y="1538075"/>
            <a:ext cx="3816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Output: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10C0D3-961E-47F0-81AD-5D310B9FB916}"/>
              </a:ext>
            </a:extLst>
          </p:cNvPr>
          <p:cNvSpPr txBox="1">
            <a:spLocks/>
          </p:cNvSpPr>
          <p:nvPr/>
        </p:nvSpPr>
        <p:spPr>
          <a:xfrm>
            <a:off x="4638906" y="2158998"/>
            <a:ext cx="3816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 with radius 28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Circle with radius 10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False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5902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Python is a general programming language that supports object-oriented programming (OOP)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concepts, such as: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Abstraction – ability to hide internal implementation details and reduce complexity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Inheritance – creation of new class based on logic (properties and methods) of an existing class without modifying the existing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47640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Python is a general programming language that supports object-oriented programming (OOP)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concepts, such as: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Encapsulation – capacity to bundle properties and methods within a single class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Polymorphism – entities (properties, methods or operators or objects) can support varying/different forms, operations,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34386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310086" cy="1045200"/>
          </a:xfrm>
        </p:spPr>
        <p:txBody>
          <a:bodyPr/>
          <a:lstStyle/>
          <a:p>
            <a:r>
              <a:rPr lang="en-CA" dirty="0"/>
              <a:t>Python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0136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Inheritance – creation of new class (subclass or child class) based on logic (properties and methods) of an existing class (super class or parent class) without modifying the existing class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Mechanism to create a hierarchy of classes that share a set of properties and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for single and multiple 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Transitive in nature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If class B inherits from class A, then all the subclasses of B would automatically inherit from class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8554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Person: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name):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self.name = name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__str__(self):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return self.name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811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Student(Person):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name, program):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Person.__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name)      #parent constructor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self.program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program           #define its own property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__str__(self):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return f'{self.name} is enrolled in {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self.program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}'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75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Person: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name):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self.name = name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Employee: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department):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self.department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department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63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Faculty(Person, Employee):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def 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name, department, salary):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Person.__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name)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Employee.__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init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__(self, department)     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self.salary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salary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740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Class is a template or blueprint that is accessed to create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Creates a data structure that bundles data and behaviour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Self-contained component consisting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Name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Constructor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Properties and methods (i.e., functions within class)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All members are public by default, expect: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 member with the prefix __ is regarded as private class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 member with the prefix _ is regarded as protected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5699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Importance of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Decomposition of complex tasks and entities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Concentrate on a smaller and manageable components of the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Develop well-defined properties/characteristics and tasks/behaviours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Clear understanding of the purpose for each unit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Reduce code duplication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Hide implementation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Improve readability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Easier implementation, troubleshooting, debugging and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3649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4874205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Object is an independent instance of a class based on the blueprint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Each individual instance consisting of: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Unique identity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Unique and/or shared properties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Unique and/or shared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9E25A1-98EC-F608-8566-21ACFEF82A97}"/>
              </a:ext>
            </a:extLst>
          </p:cNvPr>
          <p:cNvGrpSpPr>
            <a:grpSpLocks noChangeAspect="1"/>
          </p:cNvGrpSpPr>
          <p:nvPr/>
        </p:nvGrpSpPr>
        <p:grpSpPr>
          <a:xfrm>
            <a:off x="6118303" y="606735"/>
            <a:ext cx="2181274" cy="1973678"/>
            <a:chOff x="7284046" y="2853842"/>
            <a:chExt cx="3949634" cy="20344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5EE601-67B6-B26F-AB96-61E0C4984243}"/>
                </a:ext>
              </a:extLst>
            </p:cNvPr>
            <p:cNvSpPr/>
            <p:nvPr/>
          </p:nvSpPr>
          <p:spPr>
            <a:xfrm>
              <a:off x="7284046" y="4185245"/>
              <a:ext cx="3949633" cy="703049"/>
            </a:xfrm>
            <a:prstGeom prst="rect">
              <a:avLst/>
            </a:prstGeom>
            <a:solidFill>
              <a:srgbClr val="E1F5F7"/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Bark()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kern="12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Eat()</a:t>
              </a:r>
              <a:endParaRPr lang="en-CA" i="1" kern="12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B46615-92CF-0EA9-4553-BC2E595FB00F}"/>
                </a:ext>
              </a:extLst>
            </p:cNvPr>
            <p:cNvSpPr/>
            <p:nvPr/>
          </p:nvSpPr>
          <p:spPr>
            <a:xfrm>
              <a:off x="7284047" y="3251075"/>
              <a:ext cx="3949633" cy="934170"/>
            </a:xfrm>
            <a:prstGeom prst="rect">
              <a:avLst/>
            </a:prstGeom>
            <a:solidFill>
              <a:srgbClr val="E1F5F7"/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Breed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CA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Age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CA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Colour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A6CD82-75ED-14B9-47E7-F1C2EB48E5BB}"/>
                </a:ext>
              </a:extLst>
            </p:cNvPr>
            <p:cNvSpPr/>
            <p:nvPr/>
          </p:nvSpPr>
          <p:spPr>
            <a:xfrm>
              <a:off x="7284047" y="2853842"/>
              <a:ext cx="3949633" cy="399078"/>
            </a:xfrm>
            <a:prstGeom prst="rect">
              <a:avLst/>
            </a:prstGeom>
            <a:solidFill>
              <a:srgbClr val="E1F5F7"/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 algn="ctr"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CA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/>
                  <a:sym typeface="Lato"/>
                </a:rPr>
                <a:t>Dog</a:t>
              </a:r>
              <a:endParaRPr lang="en-CA" i="1" kern="12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4A4766-9292-B3AB-9082-82F7CD4427E7}"/>
              </a:ext>
            </a:extLst>
          </p:cNvPr>
          <p:cNvGrpSpPr>
            <a:grpSpLocks noChangeAspect="1"/>
          </p:cNvGrpSpPr>
          <p:nvPr/>
        </p:nvGrpSpPr>
        <p:grpSpPr>
          <a:xfrm>
            <a:off x="6118303" y="2851564"/>
            <a:ext cx="2181273" cy="1972695"/>
            <a:chOff x="7284046" y="2870933"/>
            <a:chExt cx="3949634" cy="20260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A9C6D3-13BC-C2EC-9E41-BE4FCE16E72F}"/>
                </a:ext>
              </a:extLst>
            </p:cNvPr>
            <p:cNvSpPr/>
            <p:nvPr/>
          </p:nvSpPr>
          <p:spPr>
            <a:xfrm>
              <a:off x="7284046" y="4185245"/>
              <a:ext cx="3949633" cy="711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Bark()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kern="12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Eat()</a:t>
              </a:r>
              <a:endParaRPr lang="en-CA" i="1" kern="12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E827D5-2425-9767-180C-ED33FBD006FF}"/>
                </a:ext>
              </a:extLst>
            </p:cNvPr>
            <p:cNvSpPr/>
            <p:nvPr/>
          </p:nvSpPr>
          <p:spPr>
            <a:xfrm>
              <a:off x="7284047" y="3251075"/>
              <a:ext cx="3949633" cy="9341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Breed: German Shepherd 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CA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Age: 2</a:t>
              </a:r>
            </a:p>
            <a:p>
              <a:pPr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CA" i="1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Colour: Brown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962D45-A9A1-7875-4D4F-1DF321046F07}"/>
                </a:ext>
              </a:extLst>
            </p:cNvPr>
            <p:cNvSpPr/>
            <p:nvPr/>
          </p:nvSpPr>
          <p:spPr>
            <a:xfrm>
              <a:off x="7284047" y="2870933"/>
              <a:ext cx="3949633" cy="37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97ABBC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 anchorCtr="0">
              <a:noAutofit/>
            </a:bodyPr>
            <a:lstStyle/>
            <a:p>
              <a:pPr algn="ctr">
                <a:spcBef>
                  <a:spcPts val="800"/>
                </a:spcBef>
                <a:buClr>
                  <a:srgbClr val="97ABBC"/>
                </a:buClr>
                <a:buSzPct val="90000"/>
              </a:pPr>
              <a:r>
                <a:rPr lang="en-US" i="1" kern="1200" dirty="0">
                  <a:solidFill>
                    <a:srgbClr val="4D57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Lato"/>
                  <a:sym typeface="Lato"/>
                </a:rPr>
                <a:t>Charlie</a:t>
              </a:r>
              <a:endParaRPr lang="en-CA" i="1" kern="1200" dirty="0">
                <a:solidFill>
                  <a:srgbClr val="4D576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1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Class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&lt;&lt;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# Class variables*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__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__(self, &lt;&lt;variables&gt;&gt;):      # 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constructor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# Instance variables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def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method_name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(&lt;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&lt;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parameters&gt;&gt;):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  # Class function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18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2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Object 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obj_name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 = &lt;&lt;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class_name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&gt;&gt;(&lt;&lt;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variables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0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Class &amp;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3816000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20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import math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class Circle: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__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init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__(self, radius):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self.radius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= radius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  def </a:t>
            </a:r>
            <a:r>
              <a:rPr lang="en-US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calc_area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(self):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retur</a:t>
            </a:r>
            <a:r>
              <a:rPr lang="en-US" sz="1600" dirty="0">
                <a:solidFill>
                  <a:srgbClr val="415665"/>
                </a:solidFill>
                <a:latin typeface="Consolas" panose="020B0609020204030204" pitchFamily="49" charset="0"/>
              </a:rPr>
              <a:t>n (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math.pi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* 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self.radius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** 2)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609309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1653</Words>
  <Application>Microsoft Office PowerPoint</Application>
  <PresentationFormat>On-screen Show (16:9)</PresentationFormat>
  <Paragraphs>315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Consolas</vt:lpstr>
      <vt:lpstr>Arial</vt:lpstr>
      <vt:lpstr>Wingdings 2</vt:lpstr>
      <vt:lpstr>Dosis</vt:lpstr>
      <vt:lpstr>Source Sans Pro</vt:lpstr>
      <vt:lpstr>Wingdings</vt:lpstr>
      <vt:lpstr>Cerimon template</vt:lpstr>
      <vt:lpstr>Networking for Software Developers</vt:lpstr>
      <vt:lpstr>Agenda</vt:lpstr>
      <vt:lpstr>Python Classes</vt:lpstr>
      <vt:lpstr>Class &amp; Object</vt:lpstr>
      <vt:lpstr>Importance of Classes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Class &amp;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56</cp:revision>
  <dcterms:modified xsi:type="dcterms:W3CDTF">2024-05-06T02:16:33Z</dcterms:modified>
</cp:coreProperties>
</file>