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9"/>
  </p:notesMasterIdLst>
  <p:sldIdLst>
    <p:sldId id="256" r:id="rId2"/>
    <p:sldId id="298" r:id="rId3"/>
    <p:sldId id="364" r:id="rId4"/>
    <p:sldId id="405" r:id="rId5"/>
    <p:sldId id="407" r:id="rId6"/>
    <p:sldId id="497" r:id="rId7"/>
    <p:sldId id="499" r:id="rId8"/>
    <p:sldId id="502" r:id="rId9"/>
    <p:sldId id="501" r:id="rId10"/>
    <p:sldId id="503" r:id="rId11"/>
    <p:sldId id="365" r:id="rId12"/>
    <p:sldId id="404" r:id="rId13"/>
    <p:sldId id="409" r:id="rId14"/>
    <p:sldId id="372" r:id="rId15"/>
    <p:sldId id="411" r:id="rId16"/>
    <p:sldId id="410" r:id="rId17"/>
    <p:sldId id="412" r:id="rId18"/>
    <p:sldId id="413" r:id="rId19"/>
    <p:sldId id="415" r:id="rId20"/>
    <p:sldId id="416" r:id="rId21"/>
    <p:sldId id="417" r:id="rId22"/>
    <p:sldId id="418" r:id="rId23"/>
    <p:sldId id="419" r:id="rId24"/>
    <p:sldId id="420" r:id="rId25"/>
    <p:sldId id="423" r:id="rId26"/>
    <p:sldId id="424" r:id="rId27"/>
    <p:sldId id="422" r:id="rId28"/>
    <p:sldId id="425" r:id="rId29"/>
    <p:sldId id="426" r:id="rId30"/>
    <p:sldId id="427" r:id="rId31"/>
    <p:sldId id="428" r:id="rId32"/>
    <p:sldId id="429" r:id="rId33"/>
    <p:sldId id="430" r:id="rId34"/>
    <p:sldId id="432" r:id="rId35"/>
    <p:sldId id="434" r:id="rId36"/>
    <p:sldId id="433" r:id="rId37"/>
    <p:sldId id="435" r:id="rId38"/>
    <p:sldId id="431" r:id="rId39"/>
    <p:sldId id="436" r:id="rId40"/>
    <p:sldId id="437" r:id="rId41"/>
    <p:sldId id="473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6" r:id="rId54"/>
    <p:sldId id="487" r:id="rId55"/>
    <p:sldId id="488" r:id="rId56"/>
    <p:sldId id="490" r:id="rId57"/>
    <p:sldId id="489" r:id="rId58"/>
    <p:sldId id="491" r:id="rId59"/>
    <p:sldId id="492" r:id="rId60"/>
    <p:sldId id="493" r:id="rId61"/>
    <p:sldId id="494" r:id="rId62"/>
    <p:sldId id="496" r:id="rId63"/>
    <p:sldId id="495" r:id="rId64"/>
    <p:sldId id="504" r:id="rId65"/>
    <p:sldId id="505" r:id="rId66"/>
    <p:sldId id="506" r:id="rId67"/>
    <p:sldId id="311" r:id="rId6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Dosis" panose="020B0604020202020204" charset="0"/>
      <p:regular r:id="rId74"/>
      <p:bold r:id="rId75"/>
    </p:embeddedFont>
    <p:embeddedFont>
      <p:font typeface="Source Sans Pro" panose="020B0503030403020204" pitchFamily="34" charset="0"/>
      <p:regular r:id="rId76"/>
      <p:bold r:id="rId77"/>
      <p:italic r:id="rId78"/>
      <p:boldItalic r:id="rId79"/>
    </p:embeddedFont>
    <p:embeddedFont>
      <p:font typeface="Wingdings 2" panose="05020102010507070707" pitchFamily="18" charset="2"/>
      <p:regular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9"/>
    <a:srgbClr val="E1F5F7"/>
    <a:srgbClr val="A7E5E9"/>
    <a:srgbClr val="E7E7FF"/>
    <a:srgbClr val="0DB7C4"/>
    <a:srgbClr val="37C3CE"/>
    <a:srgbClr val="F6F6F6"/>
    <a:srgbClr val="FFFFFF"/>
    <a:srgbClr val="415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>
        <p:scale>
          <a:sx n="75" d="100"/>
          <a:sy n="75" d="100"/>
        </p:scale>
        <p:origin x="299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07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910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50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376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140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191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918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73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962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013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086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5834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662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9752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3913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4634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596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07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180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818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6585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9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35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776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895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8689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545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747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465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965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92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6365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464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846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6769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148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2977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4747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4353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868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6759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4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0256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72010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305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9955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3167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8588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367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0200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4825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8306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25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57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59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303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854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2 – Part 2 </a:t>
            </a:r>
            <a:r>
              <a:rPr lang="en-CA" sz="1400">
                <a:solidFill>
                  <a:srgbClr val="415665"/>
                </a:solidFill>
              </a:rPr>
              <a:t>– Summer </a:t>
            </a:r>
            <a:r>
              <a:rPr lang="en-CA" sz="1400" dirty="0">
                <a:solidFill>
                  <a:srgbClr val="415665"/>
                </a:solidFill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310086" cy="1045200"/>
          </a:xfrm>
        </p:spPr>
        <p:txBody>
          <a:bodyPr/>
          <a:lstStyle/>
          <a:p>
            <a:r>
              <a:rPr lang="en-CA" dirty="0"/>
              <a:t>Python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2095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Terminology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Module – collection of functions and global variables contained into a single executable Python file (.</a:t>
            </a:r>
            <a:r>
              <a:rPr lang="en-CA" sz="1800" dirty="0" err="1"/>
              <a:t>py</a:t>
            </a:r>
            <a:r>
              <a:rPr lang="en-CA" sz="1800" dirty="0"/>
              <a:t> file)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E.g., Datetime, Regex, Random,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Package – directory with a collection of modules (and the __init__.py) that allows for hierarchical structures and serves as namespace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E.g., </a:t>
            </a:r>
            <a:r>
              <a:rPr lang="en-CA" sz="1800" dirty="0" err="1"/>
              <a:t>Numpy</a:t>
            </a:r>
            <a:r>
              <a:rPr lang="en-CA" sz="1800" dirty="0"/>
              <a:t>, Pandas,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4241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Terminology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Library – collection of related packages or functionality (i.e., reusable chunk of code)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E.g., Matplotlib, </a:t>
            </a:r>
            <a:r>
              <a:rPr lang="en-CA" sz="1800" dirty="0" err="1"/>
              <a:t>Pytorch</a:t>
            </a:r>
            <a:r>
              <a:rPr lang="en-CA" sz="1800" dirty="0"/>
              <a:t>, </a:t>
            </a:r>
            <a:r>
              <a:rPr lang="en-CA" sz="1800" dirty="0" err="1"/>
              <a:t>Pygame</a:t>
            </a:r>
            <a:r>
              <a:rPr lang="en-CA" sz="1800" dirty="0"/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Framework – </a:t>
            </a:r>
            <a:r>
              <a:rPr lang="en-US" sz="1800" dirty="0"/>
              <a:t>collection of packages, operations, application architecture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E.g., Django, Flask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98877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An</a:t>
            </a:r>
            <a:r>
              <a:rPr lang="en-CA" sz="1800" dirty="0"/>
              <a:t> executable Python file that supports:</a:t>
            </a:r>
            <a:endParaRPr lang="en-US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Separating codes into isolated components as per their functionality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Defining and accessing functions, classes and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Identified by filename which also defines the name of the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When importing a module: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Functions, classes and values are loaded into the current python environment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All statements are executed, and values placed in the current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8498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Python Module calc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add(x,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return x + y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diff(x,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	return abs((x - y))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calc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calc.add(2, 5)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7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calc.diff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(4, 6)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2</a:t>
            </a:r>
          </a:p>
        </p:txBody>
      </p:sp>
    </p:spTree>
    <p:extLst>
      <p:ext uri="{BB962C8B-B14F-4D97-AF65-F5344CB8AC3E}">
        <p14:creationId xmlns:p14="http://schemas.microsoft.com/office/powerpoint/2010/main" val="370437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Python Module calc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add(x,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return x + y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diff(x,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	return abs((x - y))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calc as c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c.add(2, 5)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7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c.diff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(4, 6)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2</a:t>
            </a:r>
          </a:p>
        </p:txBody>
      </p:sp>
    </p:spTree>
    <p:extLst>
      <p:ext uri="{BB962C8B-B14F-4D97-AF65-F5344CB8AC3E}">
        <p14:creationId xmlns:p14="http://schemas.microsoft.com/office/powerpoint/2010/main" val="354555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Python Module calc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add(x,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return x + y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diff(x,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	return abs((x - y))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from calc import add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add(7, 9)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16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diff(8, 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trigger an error</a:t>
            </a:r>
          </a:p>
        </p:txBody>
      </p:sp>
    </p:spTree>
    <p:extLst>
      <p:ext uri="{BB962C8B-B14F-4D97-AF65-F5344CB8AC3E}">
        <p14:creationId xmlns:p14="http://schemas.microsoft.com/office/powerpoint/2010/main" val="190978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4: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Python Module calc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add(x,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return x + y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diff(x,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	return abs((x - y))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from calc import add as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ttl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ttl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(7, 9)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16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diff(8, 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trigger an error</a:t>
            </a:r>
          </a:p>
        </p:txBody>
      </p:sp>
    </p:spTree>
    <p:extLst>
      <p:ext uri="{BB962C8B-B14F-4D97-AF65-F5344CB8AC3E}">
        <p14:creationId xmlns:p14="http://schemas.microsoft.com/office/powerpoint/2010/main" val="326106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5: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Python Module calc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add(x,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return x + y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diff(x,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	return abs((x - y))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from calc import add, diff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add(7, 9)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16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diff(8, 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7</a:t>
            </a:r>
          </a:p>
        </p:txBody>
      </p:sp>
    </p:spTree>
    <p:extLst>
      <p:ext uri="{BB962C8B-B14F-4D97-AF65-F5344CB8AC3E}">
        <p14:creationId xmlns:p14="http://schemas.microsoft.com/office/powerpoint/2010/main" val="186425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6: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Python Module calc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print(</a:t>
            </a:r>
            <a:r>
              <a:rPr lang="en-US" sz="18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Calc Module imported</a:t>
            </a:r>
            <a:r>
              <a:rPr lang="en-US" sz="16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add(x,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return x + y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diff(x, 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	return abs((x - y))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from calc import *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add(7, 9)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returns 16 and prints “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Calc Module imported” statement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280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Packages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CLI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Exceptions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Customary to place all imports at the top of your file after any docstring if the following order: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Standard libraries, modules, etc.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Related third party modules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Local application imports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Modules is loaded one per interpreter session, but can be reload using the </a:t>
            </a:r>
            <a:r>
              <a:rPr lang="en-US" sz="1800" dirty="0">
                <a:latin typeface="Consolas" panose="020B0609020204030204" pitchFamily="49" charset="0"/>
              </a:rPr>
              <a:t>reload(module)</a:t>
            </a:r>
            <a:r>
              <a:rPr lang="en-US" sz="1800" dirty="0"/>
              <a:t> from the </a:t>
            </a:r>
            <a:r>
              <a:rPr lang="en-US" sz="1800" dirty="0" err="1">
                <a:latin typeface="Consolas" panose="020B0609020204030204" pitchFamily="49" charset="0"/>
              </a:rPr>
              <a:t>importlib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Can serve as and be executed a Python script by calling module executable file in the terminal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Windows CMD: </a:t>
            </a:r>
            <a:r>
              <a:rPr lang="en-US" sz="1800" dirty="0">
                <a:latin typeface="Consolas" panose="020B0609020204030204" pitchFamily="49" charset="0"/>
              </a:rPr>
              <a:t>python calc.py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949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Package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Collection of packages that establishes a hierarchical structuring and directory tree for sub-packages and 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Import with packages via: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onsolas" panose="020B0609020204030204" pitchFamily="49" charset="0"/>
              </a:rPr>
              <a:t>from &lt;&lt;package&gt;&gt; import &lt;&lt;module&gt;&gt;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onsolas" panose="020B0609020204030204" pitchFamily="49" charset="0"/>
              </a:rPr>
              <a:t>from &lt;&lt;package&gt;&gt; import 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onsolas" panose="020B0609020204030204" pitchFamily="49" charset="0"/>
              </a:rPr>
              <a:t>import &lt;&lt;package&gt;&gt;.&lt;&lt;module&gt;&gt;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Import with sub-packages via: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onsolas" panose="020B0609020204030204" pitchFamily="49" charset="0"/>
              </a:rPr>
              <a:t>from &lt;&lt;package&gt;&gt;.&lt;&lt;sub-package&gt;&gt; import &lt;&lt;module&gt;&gt;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onsolas" panose="020B0609020204030204" pitchFamily="49" charset="0"/>
              </a:rPr>
              <a:t>from &lt;&lt;package&gt;&gt;.&lt;&lt;sub-package&gt;&gt; import 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Possible to use absolute or relative imports, as required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4914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Package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Package Initialization: __init__.py file present in each directory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Object, functions and values that are defined in the file are bound to the names in the package namespace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When invoking a package or module, execute the package initialization code (e.g., automatically module import)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422665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310086" cy="1045200"/>
          </a:xfrm>
        </p:spPr>
        <p:txBody>
          <a:bodyPr/>
          <a:lstStyle/>
          <a:p>
            <a:r>
              <a:rPr lang="en-CA" dirty="0"/>
              <a:t>Python CLI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423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Using Command Line Interface (CLI) for this course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Functions in a similar capacity to command prompt in operating 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Simple method for driving an application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Build and implement a simple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Several limitations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 support for menu or switchboard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Difficult implementing complex application interaction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Requires users to know options and commands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9996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Use </a:t>
            </a:r>
            <a:r>
              <a:rPr lang="en-CA" sz="1800" dirty="0">
                <a:latin typeface="Consolas" panose="020B0609020204030204" pitchFamily="49" charset="0"/>
              </a:rPr>
              <a:t>sys</a:t>
            </a:r>
            <a:r>
              <a:rPr lang="en-CA" sz="1800" dirty="0"/>
              <a:t> module to parse and process command line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#filename: sys_function.py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sys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f'Number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of arguments: {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len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sys.argv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)}')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f'Arguments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are: {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sys.argv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}')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f'The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name of the script: {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sys.argv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[0]}')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302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Use </a:t>
            </a:r>
            <a:r>
              <a:rPr lang="en-CA" sz="1800" dirty="0">
                <a:latin typeface="Consolas" panose="020B0609020204030204" pitchFamily="49" charset="0"/>
              </a:rPr>
              <a:t>sys</a:t>
            </a:r>
            <a:r>
              <a:rPr lang="en-CA" sz="1800" dirty="0"/>
              <a:t> module to parse and process command line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sys_function.py arg1 agr2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Number of arguments: 3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Arguments are: ['sys_function.py', 'arg1', 'arg2']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The name of the script: sys_function.py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87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sys.argv</a:t>
            </a:r>
            <a:r>
              <a:rPr lang="en-US" sz="1800" dirty="0"/>
              <a:t> is not an </a:t>
            </a:r>
            <a:r>
              <a:rPr lang="en-CA" sz="1800" dirty="0"/>
              <a:t>efficient approach to input and process arguments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 </a:t>
            </a:r>
            <a:r>
              <a:rPr lang="en-CA" sz="1800" dirty="0" err="1">
                <a:solidFill>
                  <a:srgbClr val="415665"/>
                </a:solidFill>
                <a:latin typeface="Consolas" panose="020B0609020204030204" pitchFamily="49" charset="0"/>
              </a:rPr>
              <a:t>argparse</a:t>
            </a:r>
            <a:r>
              <a:rPr lang="en-CA" sz="1800" dirty="0"/>
              <a:t> module provides greater functionality to write user-friendly command-line interfaces: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Included in the standard python library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Define argument(s) (accept multiple arguments as a list)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Process or “parse” based on </a:t>
            </a:r>
            <a:r>
              <a:rPr lang="en-CA" sz="1800" dirty="0" err="1">
                <a:solidFill>
                  <a:srgbClr val="415665"/>
                </a:solidFill>
                <a:latin typeface="Consolas" panose="020B0609020204030204" pitchFamily="49" charset="0"/>
              </a:rPr>
              <a:t>sys.argv</a:t>
            </a:r>
            <a:r>
              <a:rPr lang="en-CA" sz="1800" dirty="0">
                <a:solidFill>
                  <a:srgbClr val="415665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Automatically generates help messages and issues errors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830578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#filename: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sys_function2.py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argparse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 =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argparse.ArgumentParser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 #creates the parser object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parser.parse_args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         #this will print a message and throws an exception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                         #prints all the arguments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771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1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sys_function2.py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Namespace()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python sys_function2.py --help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usage: sys_function2.py [-h]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optional arguments: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-h, --help  show this help message and 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22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310086" cy="1045200"/>
          </a:xfrm>
        </p:spPr>
        <p:txBody>
          <a:bodyPr/>
          <a:lstStyle/>
          <a:p>
            <a:r>
              <a:rPr lang="en-CA" dirty="0"/>
              <a:t>Namespaces and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57952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1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sys_function2.py arg1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usage: sys_function2.py [-h]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sys_function2.py: error: unrecognized arguments: arg1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29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#filename: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sys_function3.py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argparse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 =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argparse.ArgumentParser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parser.add_argument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('--name', type=str, required=True)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parser.parse_args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print('Hello ' + args.name)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23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2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sys_function3.py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usage: sys_function3.py [-h] --name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test3.py: error: the following arguments are required: --name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sys_function3.py --name Joe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Hello Joe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80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#filename: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sys_function4.py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argparse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DEFAULT_PORT = 12345                   #useful to have a default value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DEFAULT_PROTOCOL =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tcp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               #useful to have a default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344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 =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argparse.ArgumentParser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parser.add_argument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                   #adds an argument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='role',                         #name of the argument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help='either server or client')      #supplies 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923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parser.add_argument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'-proto',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required=True,                        #required argument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choices=['http', '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tcp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', '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udp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'],       #restrict the choices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help=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f'can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be http,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tcp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or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udp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07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parser.add_argument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'-port',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default=DEFAULT_PORT,                 #assign default value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type=int,                             #specify data type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help=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f'port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to use in this communication. default {DEFAULT_PORT}')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54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parser.add_argument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'-user', '-u',                       #specify user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help='the user name’)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parser.parse_args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            #parses the argument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                            #prints all arguments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211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sys_function4.py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usage: sys_function4.py [-h] role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test4.py: error: the following arguments are required: role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sys_function4.py server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Namespace(role='server')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084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sys_function4.py server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-proto=http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Namespace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role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='server', proto='http', port=12345, user=None)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python sys_function4.py server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-proto=http -port=1234       -user=Joe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Namespace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role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='server', proto='http', port=1234, user='Joe')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99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Note on Namespaces and Scope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538075"/>
            <a:ext cx="4659774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Namespace – collection of </a:t>
            </a:r>
            <a:r>
              <a:rPr lang="en-US" sz="1800" dirty="0"/>
              <a:t>defined symbolic names along with information about the object that each name references</a:t>
            </a:r>
            <a:endParaRPr lang="en-CA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Built-In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Global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Enclosing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Local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Scope – </a:t>
            </a:r>
            <a:r>
              <a:rPr lang="en-US" sz="1800" dirty="0"/>
              <a:t>region of an application in which a name has meaning or utilization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52E709-05BC-48FF-ABF8-EC757AC97E29}"/>
              </a:ext>
            </a:extLst>
          </p:cNvPr>
          <p:cNvGrpSpPr/>
          <p:nvPr/>
        </p:nvGrpSpPr>
        <p:grpSpPr>
          <a:xfrm>
            <a:off x="5372460" y="1768467"/>
            <a:ext cx="2927115" cy="2927115"/>
            <a:chOff x="4465320" y="1768467"/>
            <a:chExt cx="2927115" cy="292711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EF9CC06-48DB-4518-B379-A8433E179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5320" y="1768467"/>
              <a:ext cx="2927115" cy="2927115"/>
            </a:xfrm>
            <a:prstGeom prst="ellipse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98C6D67-DB5F-45D8-AB14-EE3DBD2EA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4910" y="2266415"/>
              <a:ext cx="2429167" cy="24291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64C226-126D-4083-ADB7-A6C5634C7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5897" y="2729622"/>
              <a:ext cx="1965960" cy="19659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43A9B8-4E2C-48E8-A710-69225699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806" y="3139440"/>
              <a:ext cx="1556142" cy="15561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cs typeface="+mn-cs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64007C-717D-434F-A21D-D6FF999CD98F}"/>
                </a:ext>
              </a:extLst>
            </p:cNvPr>
            <p:cNvSpPr txBox="1"/>
            <p:nvPr/>
          </p:nvSpPr>
          <p:spPr>
            <a:xfrm>
              <a:off x="5543995" y="2796032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15665"/>
                  </a:solidFill>
                  <a:effectLst/>
                  <a:uLnTx/>
                  <a:uFillTx/>
                  <a:latin typeface="Source Sans Pro"/>
                  <a:ea typeface="Source Sans Pro"/>
                  <a:cs typeface="Arial"/>
                  <a:sym typeface="Source Sans Pro"/>
                </a:rPr>
                <a:t>Enclosed</a:t>
              </a: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3E6AD4-FFFD-471B-B7DC-FE52B3049FC8}"/>
                </a:ext>
              </a:extLst>
            </p:cNvPr>
            <p:cNvSpPr txBox="1"/>
            <p:nvPr/>
          </p:nvSpPr>
          <p:spPr>
            <a:xfrm>
              <a:off x="5623889" y="3225413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15665"/>
                  </a:solidFill>
                  <a:effectLst/>
                  <a:uLnTx/>
                  <a:uFillTx/>
                  <a:latin typeface="Source Sans Pro"/>
                  <a:ea typeface="Source Sans Pro"/>
                  <a:cs typeface="Arial"/>
                  <a:sym typeface="Source Sans Pro"/>
                </a:rPr>
                <a:t>Local</a:t>
              </a: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3251DB-2317-44CA-A7BE-B5CD06EC78DE}"/>
                </a:ext>
              </a:extLst>
            </p:cNvPr>
            <p:cNvSpPr txBox="1"/>
            <p:nvPr/>
          </p:nvSpPr>
          <p:spPr>
            <a:xfrm>
              <a:off x="5587822" y="2360729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15665"/>
                  </a:solidFill>
                  <a:effectLst/>
                  <a:uLnTx/>
                  <a:uFillTx/>
                  <a:latin typeface="Source Sans Pro"/>
                  <a:ea typeface="Source Sans Pro"/>
                  <a:cs typeface="Arial"/>
                  <a:sym typeface="Source Sans Pro"/>
                </a:rPr>
                <a:t>Global</a:t>
              </a: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D7C5AB-C047-4099-A46A-E31E667DEA87}"/>
                </a:ext>
              </a:extLst>
            </p:cNvPr>
            <p:cNvSpPr txBox="1"/>
            <p:nvPr/>
          </p:nvSpPr>
          <p:spPr>
            <a:xfrm>
              <a:off x="5559770" y="1878942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15665"/>
                  </a:solidFill>
                  <a:effectLst/>
                  <a:uLnTx/>
                  <a:uFillTx/>
                  <a:latin typeface="Source Sans Pro"/>
                  <a:ea typeface="Source Sans Pro"/>
                  <a:cs typeface="Arial"/>
                  <a:sym typeface="Source Sans Pro"/>
                </a:rPr>
                <a:t>Built-in</a:t>
              </a: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631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parser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argparse.ArgumentParser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        prog='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ProgramName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',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        description='What the program does',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  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epilog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='Text at the bottom of help')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297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310086" cy="1045200"/>
          </a:xfrm>
        </p:spPr>
        <p:txBody>
          <a:bodyPr/>
          <a:lstStyle/>
          <a:p>
            <a:r>
              <a:rPr lang="en-CA" dirty="0"/>
              <a:t>Python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58696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Errors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Errors prevents application from operating beyond the expected bounds, behaviours, business logic,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Two types: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Syntax errors – derived from coding mistakes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Exceptions – derived from abnormalities in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984070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Syntax Error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Occurs (or “is thrown”) when proper syntax of the language is not followed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Parser tokenizes the source code and then parses according to the “grammar” or rules of the language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Parser validates the code during the runtime while interpreting the instructions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Parser prints the offending line with an arrow indicating the earliest point where the error was detected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450482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Syntax Error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amount = 10000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if(amount&gt;2999)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print('You are eligible to make the purchase')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22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Syntax Error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ERROR!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File "&lt;string&gt;", line 3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if(amount&gt;2999)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noProof="0" dirty="0">
                <a:solidFill>
                  <a:srgbClr val="415665"/>
                </a:solidFill>
                <a:latin typeface="Consolas" panose="020B0609020204030204" pitchFamily="49" charset="0"/>
              </a:rPr>
              <a:t>             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^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SyntaxError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: expected ':'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487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Occurs when the application is syntactically correct; however, </a:t>
            </a:r>
            <a:r>
              <a:rPr lang="en-US" sz="1800" dirty="0"/>
              <a:t>abnormal</a:t>
            </a:r>
            <a:r>
              <a:rPr lang="en-CA" sz="1800" dirty="0" err="1"/>
              <a:t>ities</a:t>
            </a:r>
            <a:r>
              <a:rPr lang="en-CA" sz="1800" dirty="0"/>
              <a:t> are raised during the runtime execution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Error are raised and may not terminate the application, however, it changes the normal flow of the program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When the error is raised, an exception object in generated and raised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If the exception is not handled properly, then the program is terminated and prints a traceback to the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Possible to use built-in and create user-defined exceptions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06238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divide_numbers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7 / 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divide_numbers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60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ERROR!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Traceback (most recent call last):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File "&lt;string&gt;", line 1, in &lt;module&gt;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ZeroDivisionError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: division by zero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94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Operator Overloading – modify or extend operator’s function beyond its pre-defined operation for user-defined classes or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Implemented with "double underscore" functions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394317-98E6-C17F-B5DB-A32F3FD4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00392"/>
              </p:ext>
            </p:extLst>
          </p:nvPr>
        </p:nvGraphicFramePr>
        <p:xfrm>
          <a:off x="844424" y="1538075"/>
          <a:ext cx="7630049" cy="278142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87678">
                  <a:extLst>
                    <a:ext uri="{9D8B030D-6E8A-4147-A177-3AD203B41FA5}">
                      <a16:colId xmlns:a16="http://schemas.microsoft.com/office/drawing/2014/main" val="2133421646"/>
                    </a:ext>
                  </a:extLst>
                </a:gridCol>
                <a:gridCol w="5642371">
                  <a:extLst>
                    <a:ext uri="{9D8B030D-6E8A-4147-A177-3AD203B41FA5}">
                      <a16:colId xmlns:a16="http://schemas.microsoft.com/office/drawing/2014/main" val="2260589552"/>
                    </a:ext>
                  </a:extLst>
                </a:gridCol>
              </a:tblGrid>
              <a:tr h="53166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47500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IndexError</a:t>
                      </a:r>
                      <a:endParaRPr lang="en-CA" sz="16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Incorrect index of a list is retrieved (i.e., index of a sequence is out of range)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AssertionError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Assert statement fails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223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AttributeError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Attribute assignment or reference fails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09165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ImportError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Imported module is not found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03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US" sz="3600" dirty="0"/>
              <a:t>Note on Namespaces and Scope</a:t>
            </a:r>
            <a:endParaRPr lang="en-CA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builtins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2158998"/>
            <a:ext cx="381600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Built-in namespace comprises of  Python’s built-in objects</a:t>
            </a:r>
          </a:p>
        </p:txBody>
      </p:sp>
    </p:spTree>
    <p:extLst>
      <p:ext uri="{BB962C8B-B14F-4D97-AF65-F5344CB8AC3E}">
        <p14:creationId xmlns:p14="http://schemas.microsoft.com/office/powerpoint/2010/main" val="1918610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Operator Overloading – modify or extend operator’s function beyond its pre-defined operation for user-defined classes or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Implemented with "double underscore" functions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394317-98E6-C17F-B5DB-A32F3FD4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68565"/>
              </p:ext>
            </p:extLst>
          </p:nvPr>
        </p:nvGraphicFramePr>
        <p:xfrm>
          <a:off x="844424" y="1538075"/>
          <a:ext cx="7630049" cy="278142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87678">
                  <a:extLst>
                    <a:ext uri="{9D8B030D-6E8A-4147-A177-3AD203B41FA5}">
                      <a16:colId xmlns:a16="http://schemas.microsoft.com/office/drawing/2014/main" val="2133421646"/>
                    </a:ext>
                  </a:extLst>
                </a:gridCol>
                <a:gridCol w="5642371">
                  <a:extLst>
                    <a:ext uri="{9D8B030D-6E8A-4147-A177-3AD203B41FA5}">
                      <a16:colId xmlns:a16="http://schemas.microsoft.com/office/drawing/2014/main" val="2260589552"/>
                    </a:ext>
                  </a:extLst>
                </a:gridCol>
              </a:tblGrid>
              <a:tr h="53166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47500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KeyError</a:t>
                      </a:r>
                      <a:endParaRPr lang="en-CA" sz="16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Key is not found in a dictionary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NameError</a:t>
                      </a:r>
                      <a:endParaRPr lang="en-CA" sz="16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Variable is not defined in in local or global scope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223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MemoryError</a:t>
                      </a:r>
                      <a:endParaRPr lang="en-CA" sz="16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System operation runs out of memory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09165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TypeError</a:t>
                      </a:r>
                      <a:endParaRPr lang="en-CA" sz="16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Function or operation are applied to an object with the incorrect type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03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616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Exception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block&gt;&gt;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expect: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when a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 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is raised&gt;&gt;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320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Exception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block&gt;&gt;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expect &lt;&lt;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error_name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when a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 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is raised&gt;&gt;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expect: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when a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 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is raised&gt;&gt;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611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Exception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block&gt;&gt;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expect: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when a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 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is raised&gt;&gt;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else:                                            #optional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&lt;&lt;code when a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 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is not raised&gt;&gt;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928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Exception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block&gt;&gt;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expect: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when a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 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is raised&gt;&gt;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else:                                            #optional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&lt;&lt;code when a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 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is not raised&gt;&gt;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finally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:                                         #optional</a:t>
            </a: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&lt;&lt;code to execute regardless an error is raised&gt;&gt;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194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file = open('test.txt',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rb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except:                                    #Catch all errors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f'Error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has occurred')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918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1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Error has occurred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737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file = open('test.txt',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rb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except Exception as e:                     #Catch all errors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f'Error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{e} has occurred')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78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2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Error [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Errno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2] No such file or directory: 'test.txt' has occurred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582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file = open('test.txt',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rb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except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IOError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as e:                   #Catch specific error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f'Error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{e} has occurred')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finally: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f'Complete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d test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03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US" sz="3600" dirty="0"/>
              <a:t>Note on Namespaces and Scope</a:t>
            </a:r>
            <a:endParaRPr lang="en-CA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 = 'variable_1'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f():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x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'variable_2'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g():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x = 'variable_3'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400" dirty="0">
                <a:solidFill>
                  <a:srgbClr val="415665"/>
                </a:solidFill>
                <a:latin typeface="Consolas" panose="020B0609020204030204" pitchFamily="49" charset="0"/>
              </a:rPr>
              <a:t>print(x)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2158998"/>
            <a:ext cx="381600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</a:rPr>
              <a:t>G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lobal namespace comprises of any names defined at the level of the main program</a:t>
            </a:r>
          </a:p>
          <a:p>
            <a:pPr lvl="1">
              <a:spcBef>
                <a:spcPts val="600"/>
              </a:spcBef>
              <a:buClr>
                <a:srgbClr val="0DB7C4"/>
              </a:buClr>
              <a:buFont typeface="Wingdings" panose="05000000000000000000" pitchFamily="2" charset="2"/>
              <a:buChar char="§"/>
              <a:defRPr/>
            </a:pPr>
            <a:r>
              <a:rPr lang="en-CA" sz="1800" dirty="0">
                <a:solidFill>
                  <a:srgbClr val="415665"/>
                </a:solidFill>
              </a:rPr>
              <a:t>R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emain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 in existence until the interpreter terminates</a:t>
            </a:r>
          </a:p>
        </p:txBody>
      </p:sp>
    </p:spTree>
    <p:extLst>
      <p:ext uri="{BB962C8B-B14F-4D97-AF65-F5344CB8AC3E}">
        <p14:creationId xmlns:p14="http://schemas.microsoft.com/office/powerpoint/2010/main" val="1211588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Error [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Errno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2] No such file or directory: 'test.txt' has occurred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Completed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7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 = input('Please enter your name: 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try: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res = any(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chr.isdigit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for chr in name)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if res == True: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raise Exception('Number inputs are not accepted.')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f'Hello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{name}')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201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except Exception as 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print(e)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352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Please enter your name: Joe1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Number inputs are not accepted.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530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4: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mport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sys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PlatformException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(Exception):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'''Incompatible platform.'''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946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4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7"/>
            <a:ext cx="7632000" cy="27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linux_interaction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 </a:t>
            </a:r>
            <a:r>
              <a:rPr lang="en-CA" sz="18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linux</a:t>
            </a:r>
            <a:r>
              <a:rPr lang="en-CA" sz="18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not in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sys.platform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raise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PlatformException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lang="en-CA" sz="18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Not running on Linux systems.</a:t>
            </a:r>
            <a:r>
              <a:rPr lang="en-CA" sz="18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print(</a:t>
            </a:r>
            <a:r>
              <a:rPr lang="en-CA" sz="18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Utilzing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Linux OS.</a:t>
            </a:r>
            <a:r>
              <a:rPr lang="en-CA" sz="1800" b="0" i="0" spc="0" baseline="0" dirty="0">
                <a:ln>
                  <a:noFill/>
                </a:ln>
                <a:solidFill>
                  <a:srgbClr val="415665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  <a:cs typeface="Arial" panose="020B0604020202020204" pitchFamily="34" charset="0"/>
              </a:rPr>
              <a:t>'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5" y="3207726"/>
            <a:ext cx="2766977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1565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Exception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4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 Traceback (most recent call last):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...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__main__.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PlatformException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: Not running on Linux systems.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0068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US" sz="3600" dirty="0"/>
              <a:t>Note on Namespaces and Scope</a:t>
            </a:r>
            <a:endParaRPr lang="en-CA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 = 'variable_1'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f():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x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'variable_2'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print(x)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4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400" dirty="0">
                <a:solidFill>
                  <a:srgbClr val="415665"/>
                </a:solidFill>
                <a:latin typeface="Consolas" panose="020B0609020204030204" pitchFamily="49" charset="0"/>
              </a:rPr>
              <a:t>f()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2158998"/>
            <a:ext cx="381600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</a:rPr>
              <a:t>Enclosing and Local namespaces created by the interpreter for when the function executes 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505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US" sz="3600" dirty="0"/>
              <a:t>Note on Namespaces and Scope</a:t>
            </a:r>
            <a:endParaRPr lang="en-CA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4: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 = 'variable_1'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f():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x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'variable_2'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g():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print(x)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g()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f()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2158998"/>
            <a:ext cx="381600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</a:rPr>
              <a:t>Enclosing and Local namespaces created by the interpreter for when the function executes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931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US" sz="3600" dirty="0"/>
              <a:t>Note on Namespaces and Scope</a:t>
            </a:r>
            <a:endParaRPr lang="en-CA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5: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 = 'variable_1'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f():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x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'variable_2'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g():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400" dirty="0">
                <a:solidFill>
                  <a:srgbClr val="415665"/>
                </a:solidFill>
                <a:latin typeface="Consolas" panose="020B0609020204030204" pitchFamily="49" charset="0"/>
              </a:rPr>
              <a:t>    global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print(x)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g</a:t>
            </a:r>
            <a:r>
              <a:rPr lang="en-CA" sz="1400" dirty="0">
                <a:solidFill>
                  <a:srgbClr val="415665"/>
                </a:solidFill>
                <a:latin typeface="Consolas" panose="020B0609020204030204" pitchFamily="49" charset="0"/>
              </a:rPr>
              <a:t>()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f()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2158998"/>
            <a:ext cx="381600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</a:rPr>
              <a:t>Directly accessing and modifying global variables 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3107021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2847</Words>
  <Application>Microsoft Office PowerPoint</Application>
  <PresentationFormat>On-screen Show (16:9)</PresentationFormat>
  <Paragraphs>547</Paragraphs>
  <Slides>67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Source Sans Pro</vt:lpstr>
      <vt:lpstr>Consolas</vt:lpstr>
      <vt:lpstr>Wingdings</vt:lpstr>
      <vt:lpstr>Dosis</vt:lpstr>
      <vt:lpstr>Arial</vt:lpstr>
      <vt:lpstr>Wingdings 2</vt:lpstr>
      <vt:lpstr>Cerimon template</vt:lpstr>
      <vt:lpstr>Networking for Software Developers</vt:lpstr>
      <vt:lpstr>Agenda</vt:lpstr>
      <vt:lpstr>Namespaces and Scope</vt:lpstr>
      <vt:lpstr>Note on Namespaces and Scope</vt:lpstr>
      <vt:lpstr>Note on Namespaces and Scope</vt:lpstr>
      <vt:lpstr>Note on Namespaces and Scope</vt:lpstr>
      <vt:lpstr>Note on Namespaces and Scope</vt:lpstr>
      <vt:lpstr>Note on Namespaces and Scope</vt:lpstr>
      <vt:lpstr>Note on Namespaces and Scope</vt:lpstr>
      <vt:lpstr>Python Packages</vt:lpstr>
      <vt:lpstr>Terminology</vt:lpstr>
      <vt:lpstr>Terminology</vt:lpstr>
      <vt:lpstr>Module</vt:lpstr>
      <vt:lpstr>Module</vt:lpstr>
      <vt:lpstr>Module</vt:lpstr>
      <vt:lpstr>Module</vt:lpstr>
      <vt:lpstr>Module</vt:lpstr>
      <vt:lpstr>Module</vt:lpstr>
      <vt:lpstr>Module</vt:lpstr>
      <vt:lpstr>Module</vt:lpstr>
      <vt:lpstr>Package</vt:lpstr>
      <vt:lpstr>Package</vt:lpstr>
      <vt:lpstr>Python 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CLI</vt:lpstr>
      <vt:lpstr>Python Exceptions</vt:lpstr>
      <vt:lpstr>Errors</vt:lpstr>
      <vt:lpstr>Syntax Error</vt:lpstr>
      <vt:lpstr>Syntax Error</vt:lpstr>
      <vt:lpstr>Syntax Error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63</cp:revision>
  <dcterms:modified xsi:type="dcterms:W3CDTF">2024-05-28T20:08:53Z</dcterms:modified>
</cp:coreProperties>
</file>