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98" r:id="rId3"/>
    <p:sldId id="364" r:id="rId4"/>
    <p:sldId id="365" r:id="rId5"/>
    <p:sldId id="506" r:id="rId6"/>
    <p:sldId id="507" r:id="rId7"/>
    <p:sldId id="508" r:id="rId8"/>
    <p:sldId id="511" r:id="rId9"/>
    <p:sldId id="512" r:id="rId10"/>
    <p:sldId id="510" r:id="rId11"/>
    <p:sldId id="516" r:id="rId12"/>
    <p:sldId id="548" r:id="rId13"/>
    <p:sldId id="546" r:id="rId14"/>
    <p:sldId id="549" r:id="rId15"/>
    <p:sldId id="263" r:id="rId16"/>
    <p:sldId id="513" r:id="rId17"/>
    <p:sldId id="514" r:id="rId18"/>
    <p:sldId id="517" r:id="rId19"/>
    <p:sldId id="515" r:id="rId20"/>
    <p:sldId id="518" r:id="rId21"/>
    <p:sldId id="519" r:id="rId22"/>
    <p:sldId id="520" r:id="rId23"/>
    <p:sldId id="521" r:id="rId24"/>
    <p:sldId id="522" r:id="rId25"/>
    <p:sldId id="523" r:id="rId26"/>
    <p:sldId id="552" r:id="rId27"/>
    <p:sldId id="534" r:id="rId28"/>
    <p:sldId id="551" r:id="rId29"/>
    <p:sldId id="311" r:id="rId30"/>
  </p:sldIdLst>
  <p:sldSz cx="9144000" cy="5143500" type="screen16x9"/>
  <p:notesSz cx="6858000" cy="9144000"/>
  <p:embeddedFontLst>
    <p:embeddedFont>
      <p:font typeface="Dosis" panose="020B0604020202020204" charset="0"/>
      <p:regular r:id="rId32"/>
      <p:bold r:id="rId33"/>
    </p:embeddedFon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665"/>
    <a:srgbClr val="A7E5E9"/>
    <a:srgbClr val="A7C6E9"/>
    <a:srgbClr val="B2E8EC"/>
    <a:srgbClr val="C7EEF1"/>
    <a:srgbClr val="C4E1EE"/>
    <a:srgbClr val="BCD4EE"/>
    <a:srgbClr val="A9D4E7"/>
    <a:srgbClr val="AACAC7"/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>
        <p:scale>
          <a:sx n="100" d="100"/>
          <a:sy n="100" d="100"/>
        </p:scale>
        <p:origin x="21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101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09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2482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54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818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2278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467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94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360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6821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5127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7554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5873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3328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7816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2946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9743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061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16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658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910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722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2115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504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452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532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685799" y="1862281"/>
            <a:ext cx="7155493" cy="16697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Networking for Software Developers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06ED5-8A90-D624-45E6-1C13B2856D14}"/>
              </a:ext>
            </a:extLst>
          </p:cNvPr>
          <p:cNvSpPr/>
          <p:nvPr/>
        </p:nvSpPr>
        <p:spPr>
          <a:xfrm>
            <a:off x="487679" y="1862280"/>
            <a:ext cx="60333" cy="1669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33290-A7FA-32C0-4DA3-F46CD621E22D}"/>
              </a:ext>
            </a:extLst>
          </p:cNvPr>
          <p:cNvSpPr txBox="1"/>
          <p:nvPr/>
        </p:nvSpPr>
        <p:spPr>
          <a:xfrm>
            <a:off x="685799" y="4152900"/>
            <a:ext cx="4572000" cy="25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>
              <a:buClr>
                <a:schemeClr val="lt1"/>
              </a:buClr>
              <a:buSzPts val="6000"/>
              <a:buFont typeface="Dosis"/>
              <a:buNone/>
              <a:defRPr sz="6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CA" sz="1400" dirty="0">
                <a:solidFill>
                  <a:srgbClr val="415665"/>
                </a:solidFill>
              </a:rPr>
              <a:t>Lecture 4 – Part I </a:t>
            </a:r>
            <a:r>
              <a:rPr lang="en-CA" sz="1400">
                <a:solidFill>
                  <a:srgbClr val="415665"/>
                </a:solidFill>
              </a:rPr>
              <a:t>– Summer </a:t>
            </a:r>
            <a:r>
              <a:rPr lang="en-CA" sz="1400" dirty="0">
                <a:solidFill>
                  <a:srgbClr val="415665"/>
                </a:solidFill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Network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F8D97F-6F63-F302-7265-82B068877924}"/>
              </a:ext>
            </a:extLst>
          </p:cNvPr>
          <p:cNvSpPr/>
          <p:nvPr/>
        </p:nvSpPr>
        <p:spPr>
          <a:xfrm>
            <a:off x="1045029" y="1538075"/>
            <a:ext cx="2220686" cy="483725"/>
          </a:xfrm>
          <a:prstGeom prst="rect">
            <a:avLst/>
          </a:prstGeom>
          <a:solidFill>
            <a:srgbClr val="0DB7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30A412-B98C-70B8-9FED-755F3C6A68E1}"/>
              </a:ext>
            </a:extLst>
          </p:cNvPr>
          <p:cNvSpPr/>
          <p:nvPr/>
        </p:nvSpPr>
        <p:spPr>
          <a:xfrm>
            <a:off x="1045029" y="2021800"/>
            <a:ext cx="2220686" cy="483725"/>
          </a:xfrm>
          <a:prstGeom prst="rect">
            <a:avLst/>
          </a:prstGeom>
          <a:solidFill>
            <a:srgbClr val="0DB7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7DCB82-2F88-F53C-937C-87FBEE88EEB3}"/>
              </a:ext>
            </a:extLst>
          </p:cNvPr>
          <p:cNvSpPr/>
          <p:nvPr/>
        </p:nvSpPr>
        <p:spPr>
          <a:xfrm>
            <a:off x="1045029" y="2505524"/>
            <a:ext cx="2220686" cy="483725"/>
          </a:xfrm>
          <a:prstGeom prst="rect">
            <a:avLst/>
          </a:prstGeom>
          <a:solidFill>
            <a:srgbClr val="0DB7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0C5A1-EB0C-CAA7-8AA3-AC6DA9AD9E09}"/>
              </a:ext>
            </a:extLst>
          </p:cNvPr>
          <p:cNvSpPr/>
          <p:nvPr/>
        </p:nvSpPr>
        <p:spPr>
          <a:xfrm>
            <a:off x="1045029" y="2989251"/>
            <a:ext cx="2220686" cy="483725"/>
          </a:xfrm>
          <a:prstGeom prst="rect">
            <a:avLst/>
          </a:prstGeom>
          <a:solidFill>
            <a:srgbClr val="0DB7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Transport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63D10-B25B-F21A-B711-02F60D8B64F9}"/>
              </a:ext>
            </a:extLst>
          </p:cNvPr>
          <p:cNvSpPr/>
          <p:nvPr/>
        </p:nvSpPr>
        <p:spPr>
          <a:xfrm>
            <a:off x="1045029" y="3472977"/>
            <a:ext cx="2220686" cy="483725"/>
          </a:xfrm>
          <a:prstGeom prst="rect">
            <a:avLst/>
          </a:prstGeom>
          <a:solidFill>
            <a:srgbClr val="0DB7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Networking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A62C30-3971-8954-1D78-66BF44B95B53}"/>
              </a:ext>
            </a:extLst>
          </p:cNvPr>
          <p:cNvSpPr/>
          <p:nvPr/>
        </p:nvSpPr>
        <p:spPr>
          <a:xfrm>
            <a:off x="1045029" y="3958522"/>
            <a:ext cx="2220686" cy="483725"/>
          </a:xfrm>
          <a:prstGeom prst="rect">
            <a:avLst/>
          </a:prstGeom>
          <a:solidFill>
            <a:srgbClr val="0DB7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Datalink</a:t>
            </a:r>
            <a:endParaRPr lang="en-US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5715F-C028-E5B8-8A7A-4453B0A034E8}"/>
              </a:ext>
            </a:extLst>
          </p:cNvPr>
          <p:cNvSpPr/>
          <p:nvPr/>
        </p:nvSpPr>
        <p:spPr>
          <a:xfrm>
            <a:off x="1045029" y="4442250"/>
            <a:ext cx="2220686" cy="483725"/>
          </a:xfrm>
          <a:prstGeom prst="rect">
            <a:avLst/>
          </a:prstGeom>
          <a:solidFill>
            <a:srgbClr val="0DB7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Physical</a:t>
            </a:r>
            <a:endParaRPr lang="en-US" sz="1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F01A99-DD08-410E-E38B-BE017F278B25}"/>
              </a:ext>
            </a:extLst>
          </p:cNvPr>
          <p:cNvSpPr/>
          <p:nvPr/>
        </p:nvSpPr>
        <p:spPr>
          <a:xfrm>
            <a:off x="3265715" y="1536255"/>
            <a:ext cx="5208759" cy="48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Human-computer interaction layer and facilitates access to networks 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87C1E9-1C51-63E4-C75F-694555C1B1F2}"/>
              </a:ext>
            </a:extLst>
          </p:cNvPr>
          <p:cNvSpPr/>
          <p:nvPr/>
        </p:nvSpPr>
        <p:spPr>
          <a:xfrm>
            <a:off x="3265712" y="2019070"/>
            <a:ext cx="5208759" cy="48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Ensures that data is in a usable format and provides encryption services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F6CF41-97ED-4ED5-D63D-DDFE63FCEC58}"/>
              </a:ext>
            </a:extLst>
          </p:cNvPr>
          <p:cNvSpPr/>
          <p:nvPr/>
        </p:nvSpPr>
        <p:spPr>
          <a:xfrm>
            <a:off x="3265714" y="2503704"/>
            <a:ext cx="5208759" cy="48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Maintains connections and controls ports and sessions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198C97-1995-A5AD-9AC9-659FF7A8FBB0}"/>
              </a:ext>
            </a:extLst>
          </p:cNvPr>
          <p:cNvSpPr/>
          <p:nvPr/>
        </p:nvSpPr>
        <p:spPr>
          <a:xfrm>
            <a:off x="3265712" y="2985608"/>
            <a:ext cx="5208759" cy="48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Transmits data using transmissions protocols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9431BF-0CAC-B11A-E874-15C8E2822498}"/>
              </a:ext>
            </a:extLst>
          </p:cNvPr>
          <p:cNvSpPr/>
          <p:nvPr/>
        </p:nvSpPr>
        <p:spPr>
          <a:xfrm>
            <a:off x="3265712" y="3473887"/>
            <a:ext cx="5208759" cy="48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Decides physical path of the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C88D6D-F698-0D13-9CBF-4D55A782F772}"/>
              </a:ext>
            </a:extLst>
          </p:cNvPr>
          <p:cNvSpPr/>
          <p:nvPr/>
        </p:nvSpPr>
        <p:spPr>
          <a:xfrm>
            <a:off x="3265712" y="3958522"/>
            <a:ext cx="5208759" cy="48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Defines the format of the data on the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264C3-D98B-553F-790C-AE62747D4ABC}"/>
              </a:ext>
            </a:extLst>
          </p:cNvPr>
          <p:cNvSpPr/>
          <p:nvPr/>
        </p:nvSpPr>
        <p:spPr>
          <a:xfrm>
            <a:off x="3265708" y="4446804"/>
            <a:ext cx="5208759" cy="4837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Transmits raw bits streams over physical medium</a:t>
            </a:r>
          </a:p>
        </p:txBody>
      </p:sp>
    </p:spTree>
    <p:extLst>
      <p:ext uri="{BB962C8B-B14F-4D97-AF65-F5344CB8AC3E}">
        <p14:creationId xmlns:p14="http://schemas.microsoft.com/office/powerpoint/2010/main" val="161918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Network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710201-96E2-6EF3-C82D-F397C45AFF97}"/>
              </a:ext>
            </a:extLst>
          </p:cNvPr>
          <p:cNvGrpSpPr/>
          <p:nvPr/>
        </p:nvGrpSpPr>
        <p:grpSpPr>
          <a:xfrm>
            <a:off x="1045029" y="1538075"/>
            <a:ext cx="2220687" cy="3387900"/>
            <a:chOff x="1045029" y="1538075"/>
            <a:chExt cx="2220687" cy="33879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F8D97F-6F63-F302-7265-82B068877924}"/>
                </a:ext>
              </a:extLst>
            </p:cNvPr>
            <p:cNvSpPr/>
            <p:nvPr/>
          </p:nvSpPr>
          <p:spPr>
            <a:xfrm>
              <a:off x="1045029" y="2019981"/>
              <a:ext cx="2220686" cy="414918"/>
            </a:xfrm>
            <a:prstGeom prst="rect">
              <a:avLst/>
            </a:prstGeom>
            <a:solidFill>
              <a:srgbClr val="0DB7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Application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30A412-B98C-70B8-9FED-755F3C6A68E1}"/>
                </a:ext>
              </a:extLst>
            </p:cNvPr>
            <p:cNvSpPr/>
            <p:nvPr/>
          </p:nvSpPr>
          <p:spPr>
            <a:xfrm>
              <a:off x="1045029" y="2434899"/>
              <a:ext cx="2220686" cy="414918"/>
            </a:xfrm>
            <a:prstGeom prst="rect">
              <a:avLst/>
            </a:prstGeom>
            <a:solidFill>
              <a:srgbClr val="0DB7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Presentation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7DCB82-2F88-F53C-937C-87FBEE88EEB3}"/>
                </a:ext>
              </a:extLst>
            </p:cNvPr>
            <p:cNvSpPr/>
            <p:nvPr/>
          </p:nvSpPr>
          <p:spPr>
            <a:xfrm>
              <a:off x="1045029" y="2849817"/>
              <a:ext cx="2220686" cy="414918"/>
            </a:xfrm>
            <a:prstGeom prst="rect">
              <a:avLst/>
            </a:prstGeom>
            <a:solidFill>
              <a:srgbClr val="0DB7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Session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B0C5A1-EB0C-CAA7-8AA3-AC6DA9AD9E09}"/>
                </a:ext>
              </a:extLst>
            </p:cNvPr>
            <p:cNvSpPr/>
            <p:nvPr/>
          </p:nvSpPr>
          <p:spPr>
            <a:xfrm>
              <a:off x="1045029" y="3264737"/>
              <a:ext cx="2220686" cy="414918"/>
            </a:xfrm>
            <a:prstGeom prst="rect">
              <a:avLst/>
            </a:prstGeom>
            <a:solidFill>
              <a:srgbClr val="0DB7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Transport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663D10-B25B-F21A-B711-02F60D8B64F9}"/>
                </a:ext>
              </a:extLst>
            </p:cNvPr>
            <p:cNvSpPr/>
            <p:nvPr/>
          </p:nvSpPr>
          <p:spPr>
            <a:xfrm>
              <a:off x="1045029" y="3679656"/>
              <a:ext cx="2220686" cy="414918"/>
            </a:xfrm>
            <a:prstGeom prst="rect">
              <a:avLst/>
            </a:prstGeom>
            <a:solidFill>
              <a:srgbClr val="0DB7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Network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A62C30-3971-8954-1D78-66BF44B95B53}"/>
                </a:ext>
              </a:extLst>
            </p:cNvPr>
            <p:cNvSpPr/>
            <p:nvPr/>
          </p:nvSpPr>
          <p:spPr>
            <a:xfrm>
              <a:off x="1045029" y="4096136"/>
              <a:ext cx="2220686" cy="414918"/>
            </a:xfrm>
            <a:prstGeom prst="rect">
              <a:avLst/>
            </a:prstGeom>
            <a:solidFill>
              <a:srgbClr val="0DB7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Data Link</a:t>
              </a:r>
              <a:endParaRPr lang="en-US" sz="11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45715F-C028-E5B8-8A7A-4453B0A034E8}"/>
                </a:ext>
              </a:extLst>
            </p:cNvPr>
            <p:cNvSpPr/>
            <p:nvPr/>
          </p:nvSpPr>
          <p:spPr>
            <a:xfrm>
              <a:off x="1045029" y="4511057"/>
              <a:ext cx="2220686" cy="414918"/>
            </a:xfrm>
            <a:prstGeom prst="rect">
              <a:avLst/>
            </a:prstGeom>
            <a:solidFill>
              <a:srgbClr val="0DB7C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Physical</a:t>
              </a:r>
              <a:endParaRPr lang="en-US" sz="11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1A3CF6-9E59-7159-F700-FE40A73788C6}"/>
                </a:ext>
              </a:extLst>
            </p:cNvPr>
            <p:cNvSpPr/>
            <p:nvPr/>
          </p:nvSpPr>
          <p:spPr>
            <a:xfrm>
              <a:off x="1045029" y="1538075"/>
              <a:ext cx="2220687" cy="48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OSI 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22F8A25-2683-D56E-EEEC-0C6433054BFA}"/>
              </a:ext>
            </a:extLst>
          </p:cNvPr>
          <p:cNvGrpSpPr/>
          <p:nvPr/>
        </p:nvGrpSpPr>
        <p:grpSpPr>
          <a:xfrm>
            <a:off x="3549106" y="1538075"/>
            <a:ext cx="2220687" cy="3384776"/>
            <a:chOff x="3461656" y="1538075"/>
            <a:chExt cx="2220687" cy="33847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C7F323-CFB2-7FD6-70DF-4466EE8CF66F}"/>
                </a:ext>
              </a:extLst>
            </p:cNvPr>
            <p:cNvSpPr/>
            <p:nvPr/>
          </p:nvSpPr>
          <p:spPr>
            <a:xfrm>
              <a:off x="3461657" y="4093794"/>
              <a:ext cx="2220686" cy="829057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Network Access</a:t>
              </a:r>
              <a:endParaRPr lang="en-US" sz="11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585922-D4CD-63D4-9112-11A62FBB5311}"/>
                </a:ext>
              </a:extLst>
            </p:cNvPr>
            <p:cNvSpPr/>
            <p:nvPr/>
          </p:nvSpPr>
          <p:spPr>
            <a:xfrm>
              <a:off x="3461657" y="3678875"/>
              <a:ext cx="2220686" cy="414919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Internet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CB14F-21DE-EF11-87A5-DABF2D49F0C1}"/>
                </a:ext>
              </a:extLst>
            </p:cNvPr>
            <p:cNvSpPr/>
            <p:nvPr/>
          </p:nvSpPr>
          <p:spPr>
            <a:xfrm>
              <a:off x="3461657" y="3263957"/>
              <a:ext cx="2220686" cy="414918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Transport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C3A35E-62FF-7DD8-51A9-22BE6D03238F}"/>
                </a:ext>
              </a:extLst>
            </p:cNvPr>
            <p:cNvSpPr/>
            <p:nvPr/>
          </p:nvSpPr>
          <p:spPr>
            <a:xfrm>
              <a:off x="3461657" y="2019981"/>
              <a:ext cx="2220686" cy="124397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Application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2C4E96-D014-AF85-230E-26EFD3B0B6C9}"/>
                </a:ext>
              </a:extLst>
            </p:cNvPr>
            <p:cNvSpPr/>
            <p:nvPr/>
          </p:nvSpPr>
          <p:spPr>
            <a:xfrm>
              <a:off x="3461656" y="1538075"/>
              <a:ext cx="2220687" cy="48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TCP/IP Model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F703CDE-A4E3-E231-1361-9E02D518AAFB}"/>
              </a:ext>
            </a:extLst>
          </p:cNvPr>
          <p:cNvGrpSpPr/>
          <p:nvPr/>
        </p:nvGrpSpPr>
        <p:grpSpPr>
          <a:xfrm>
            <a:off x="6053183" y="1534951"/>
            <a:ext cx="2228914" cy="3387900"/>
            <a:chOff x="6140870" y="1538075"/>
            <a:chExt cx="2228914" cy="33879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E240F4-4937-D3F2-D94A-09BCBBD68473}"/>
                </a:ext>
              </a:extLst>
            </p:cNvPr>
            <p:cNvSpPr/>
            <p:nvPr/>
          </p:nvSpPr>
          <p:spPr>
            <a:xfrm>
              <a:off x="6144985" y="2019981"/>
              <a:ext cx="1112400" cy="414918"/>
            </a:xfrm>
            <a:prstGeom prst="rect">
              <a:avLst/>
            </a:prstGeom>
            <a:solidFill>
              <a:srgbClr val="B2E8E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HTTP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85DC84-36C2-1504-6920-0E7472295204}"/>
                </a:ext>
              </a:extLst>
            </p:cNvPr>
            <p:cNvSpPr/>
            <p:nvPr/>
          </p:nvSpPr>
          <p:spPr>
            <a:xfrm>
              <a:off x="6144984" y="2434899"/>
              <a:ext cx="1112400" cy="414918"/>
            </a:xfrm>
            <a:prstGeom prst="rect">
              <a:avLst/>
            </a:prstGeom>
            <a:solidFill>
              <a:srgbClr val="B2E8E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DNS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E52F25-2708-74E7-8E1F-0B72029E0FA5}"/>
                </a:ext>
              </a:extLst>
            </p:cNvPr>
            <p:cNvSpPr/>
            <p:nvPr/>
          </p:nvSpPr>
          <p:spPr>
            <a:xfrm>
              <a:off x="6144984" y="2849817"/>
              <a:ext cx="1112400" cy="414918"/>
            </a:xfrm>
            <a:prstGeom prst="rect">
              <a:avLst/>
            </a:prstGeom>
            <a:solidFill>
              <a:srgbClr val="B2E8E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FTP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3C5E70-6F4A-8C67-93D0-C035D9074C29}"/>
                </a:ext>
              </a:extLst>
            </p:cNvPr>
            <p:cNvSpPr/>
            <p:nvPr/>
          </p:nvSpPr>
          <p:spPr>
            <a:xfrm>
              <a:off x="7257384" y="2019980"/>
              <a:ext cx="1112400" cy="414918"/>
            </a:xfrm>
            <a:prstGeom prst="rect">
              <a:avLst/>
            </a:prstGeom>
            <a:solidFill>
              <a:srgbClr val="B2E8E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FTP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049E976-124D-7C48-A3BC-EC4B4B0C46F8}"/>
                </a:ext>
              </a:extLst>
            </p:cNvPr>
            <p:cNvSpPr/>
            <p:nvPr/>
          </p:nvSpPr>
          <p:spPr>
            <a:xfrm>
              <a:off x="7257384" y="2431397"/>
              <a:ext cx="1112400" cy="414918"/>
            </a:xfrm>
            <a:prstGeom prst="rect">
              <a:avLst/>
            </a:prstGeom>
            <a:solidFill>
              <a:srgbClr val="B2E8E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SMTP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F2447E-DF34-2F4F-87BE-EAF24AA3E1E3}"/>
                </a:ext>
              </a:extLst>
            </p:cNvPr>
            <p:cNvSpPr/>
            <p:nvPr/>
          </p:nvSpPr>
          <p:spPr>
            <a:xfrm>
              <a:off x="7257384" y="2849817"/>
              <a:ext cx="1112400" cy="414918"/>
            </a:xfrm>
            <a:prstGeom prst="rect">
              <a:avLst/>
            </a:prstGeom>
            <a:solidFill>
              <a:srgbClr val="B2E8E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SSH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10077B-CEB6-3BEF-ABB1-1D91CB033603}"/>
                </a:ext>
              </a:extLst>
            </p:cNvPr>
            <p:cNvSpPr/>
            <p:nvPr/>
          </p:nvSpPr>
          <p:spPr>
            <a:xfrm>
              <a:off x="6144984" y="3263957"/>
              <a:ext cx="1112400" cy="414918"/>
            </a:xfrm>
            <a:prstGeom prst="rect">
              <a:avLst/>
            </a:prstGeom>
            <a:solidFill>
              <a:srgbClr val="BCD4E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TCP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A60DF4-6164-5ABA-A544-50120EC9BC50}"/>
                </a:ext>
              </a:extLst>
            </p:cNvPr>
            <p:cNvSpPr/>
            <p:nvPr/>
          </p:nvSpPr>
          <p:spPr>
            <a:xfrm>
              <a:off x="7257384" y="3263957"/>
              <a:ext cx="1112400" cy="414918"/>
            </a:xfrm>
            <a:prstGeom prst="rect">
              <a:avLst/>
            </a:prstGeom>
            <a:solidFill>
              <a:srgbClr val="BCD4E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UDP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35C92F-A778-B7E5-6C71-9BBF1B3D2183}"/>
                </a:ext>
              </a:extLst>
            </p:cNvPr>
            <p:cNvSpPr/>
            <p:nvPr/>
          </p:nvSpPr>
          <p:spPr>
            <a:xfrm>
              <a:off x="6144984" y="3678097"/>
              <a:ext cx="2220686" cy="41491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IP </a:t>
              </a:r>
              <a:r>
                <a:rPr lang="en-US" sz="10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(ARP, IGMP, ICMP)</a:t>
              </a:r>
              <a:endParaRPr lang="en-US" dirty="0">
                <a:solidFill>
                  <a:srgbClr val="415665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FA4ADC-5F29-0CC3-FA08-9612AC001455}"/>
                </a:ext>
              </a:extLst>
            </p:cNvPr>
            <p:cNvSpPr/>
            <p:nvPr/>
          </p:nvSpPr>
          <p:spPr>
            <a:xfrm>
              <a:off x="6142927" y="4091459"/>
              <a:ext cx="1112400" cy="414918"/>
            </a:xfrm>
            <a:prstGeom prst="rect">
              <a:avLst/>
            </a:prstGeom>
            <a:solidFill>
              <a:srgbClr val="C4E1E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Ethernet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3940D3-174C-3F96-C0DB-B4B4FB1ED975}"/>
                </a:ext>
              </a:extLst>
            </p:cNvPr>
            <p:cNvSpPr/>
            <p:nvPr/>
          </p:nvSpPr>
          <p:spPr>
            <a:xfrm>
              <a:off x="7253270" y="4087957"/>
              <a:ext cx="1112400" cy="414918"/>
            </a:xfrm>
            <a:prstGeom prst="rect">
              <a:avLst/>
            </a:prstGeom>
            <a:solidFill>
              <a:srgbClr val="C4E1E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IEEE 802.11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2C4AAE-40D1-4684-3E20-8A1BA24CC648}"/>
                </a:ext>
              </a:extLst>
            </p:cNvPr>
            <p:cNvSpPr/>
            <p:nvPr/>
          </p:nvSpPr>
          <p:spPr>
            <a:xfrm>
              <a:off x="6140870" y="4497039"/>
              <a:ext cx="1112400" cy="414918"/>
            </a:xfrm>
            <a:prstGeom prst="rect">
              <a:avLst/>
            </a:prstGeom>
            <a:solidFill>
              <a:srgbClr val="C4E1E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Frame Relay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6F57C2-D4EA-B0D1-CE4E-FC24C5AD27CF}"/>
                </a:ext>
              </a:extLst>
            </p:cNvPr>
            <p:cNvSpPr/>
            <p:nvPr/>
          </p:nvSpPr>
          <p:spPr>
            <a:xfrm>
              <a:off x="7253270" y="4511057"/>
              <a:ext cx="1112400" cy="414918"/>
            </a:xfrm>
            <a:prstGeom prst="rect">
              <a:avLst/>
            </a:prstGeom>
            <a:solidFill>
              <a:srgbClr val="C4E1E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PCIe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8F8D69C-60B2-681C-63E5-67690E0D5AD4}"/>
                </a:ext>
              </a:extLst>
            </p:cNvPr>
            <p:cNvSpPr/>
            <p:nvPr/>
          </p:nvSpPr>
          <p:spPr>
            <a:xfrm>
              <a:off x="6140870" y="1538075"/>
              <a:ext cx="2220687" cy="4819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Protocols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04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en-CA" dirty="0"/>
              <a:t>Practical Approach?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82228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Deployment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Structural UML diagram used in modeling the physical aspects of an object-oriented system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Depicts and describes the physical deployment of information generated by the software on hardware components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Illustrate the runtime processing for hardware, communications approaches and protocols between components, deployment controls,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1073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Deployment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2" name="Google Shape;171;p7">
            <a:extLst>
              <a:ext uri="{FF2B5EF4-FFF2-40B4-BE49-F238E27FC236}">
                <a16:creationId xmlns:a16="http://schemas.microsoft.com/office/drawing/2014/main" id="{3C4311C0-F554-3F1C-9D2D-7A8B18DEAF94}"/>
              </a:ext>
            </a:extLst>
          </p:cNvPr>
          <p:cNvGrpSpPr/>
          <p:nvPr/>
        </p:nvGrpSpPr>
        <p:grpSpPr>
          <a:xfrm>
            <a:off x="1035041" y="1960289"/>
            <a:ext cx="7484119" cy="1555502"/>
            <a:chOff x="1103621" y="2745148"/>
            <a:chExt cx="9984758" cy="2432398"/>
          </a:xfrm>
        </p:grpSpPr>
        <p:grpSp>
          <p:nvGrpSpPr>
            <p:cNvPr id="3" name="Google Shape;172;p7">
              <a:extLst>
                <a:ext uri="{FF2B5EF4-FFF2-40B4-BE49-F238E27FC236}">
                  <a16:creationId xmlns:a16="http://schemas.microsoft.com/office/drawing/2014/main" id="{70FCEC35-3A60-EA93-AB52-6F77AD14A9FD}"/>
                </a:ext>
              </a:extLst>
            </p:cNvPr>
            <p:cNvGrpSpPr/>
            <p:nvPr/>
          </p:nvGrpSpPr>
          <p:grpSpPr>
            <a:xfrm>
              <a:off x="1103621" y="2745149"/>
              <a:ext cx="1756412" cy="2405107"/>
              <a:chOff x="891603" y="2761690"/>
              <a:chExt cx="1756412" cy="2405107"/>
            </a:xfrm>
          </p:grpSpPr>
          <p:sp>
            <p:nvSpPr>
              <p:cNvPr id="25" name="Google Shape;173;p7">
                <a:extLst>
                  <a:ext uri="{FF2B5EF4-FFF2-40B4-BE49-F238E27FC236}">
                    <a16:creationId xmlns:a16="http://schemas.microsoft.com/office/drawing/2014/main" id="{0427C6BF-2188-9777-A590-704D32F3D8BD}"/>
                  </a:ext>
                </a:extLst>
              </p:cNvPr>
              <p:cNvSpPr/>
              <p:nvPr/>
            </p:nvSpPr>
            <p:spPr>
              <a:xfrm>
                <a:off x="891603" y="2761690"/>
                <a:ext cx="1756412" cy="1256285"/>
              </a:xfrm>
              <a:prstGeom prst="cube">
                <a:avLst>
                  <a:gd name="adj" fmla="val 11490"/>
                </a:avLst>
              </a:prstGeom>
              <a:solidFill>
                <a:srgbClr val="CDE6F7"/>
              </a:solidFill>
              <a:ln w="254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74;p7">
                <a:extLst>
                  <a:ext uri="{FF2B5EF4-FFF2-40B4-BE49-F238E27FC236}">
                    <a16:creationId xmlns:a16="http://schemas.microsoft.com/office/drawing/2014/main" id="{B1E42CDB-19FA-09BA-BBD2-714EC390A102}"/>
                  </a:ext>
                </a:extLst>
              </p:cNvPr>
              <p:cNvSpPr txBox="1"/>
              <p:nvPr/>
            </p:nvSpPr>
            <p:spPr>
              <a:xfrm>
                <a:off x="891603" y="4685578"/>
                <a:ext cx="1756412" cy="481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77480"/>
                  </a:buClr>
                  <a:buSzPts val="1800"/>
                  <a:buFont typeface="Arial"/>
                  <a:buNone/>
                </a:pPr>
                <a:r>
                  <a:rPr lang="en-CA" i="0" u="none" strike="noStrike" cap="none" dirty="0">
                    <a:solidFill>
                      <a:srgbClr val="67748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sym typeface="Arial"/>
                  </a:rPr>
                  <a:t>Node</a:t>
                </a:r>
                <a:endParaRPr i="0" u="none" strike="noStrike" cap="none" dirty="0">
                  <a:solidFill>
                    <a:srgbClr val="67748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sym typeface="Arial"/>
                </a:endParaRPr>
              </a:p>
            </p:txBody>
          </p:sp>
        </p:grpSp>
        <p:grpSp>
          <p:nvGrpSpPr>
            <p:cNvPr id="7" name="Google Shape;175;p7">
              <a:extLst>
                <a:ext uri="{FF2B5EF4-FFF2-40B4-BE49-F238E27FC236}">
                  <a16:creationId xmlns:a16="http://schemas.microsoft.com/office/drawing/2014/main" id="{35C75BEA-AEE2-0FBD-1065-890F195A550C}"/>
                </a:ext>
              </a:extLst>
            </p:cNvPr>
            <p:cNvGrpSpPr/>
            <p:nvPr/>
          </p:nvGrpSpPr>
          <p:grpSpPr>
            <a:xfrm>
              <a:off x="9225288" y="2745148"/>
              <a:ext cx="1863091" cy="2432398"/>
              <a:chOff x="9089390" y="2734400"/>
              <a:chExt cx="1863091" cy="2432398"/>
            </a:xfrm>
          </p:grpSpPr>
          <p:sp>
            <p:nvSpPr>
              <p:cNvPr id="17" name="Google Shape;176;p7">
                <a:extLst>
                  <a:ext uri="{FF2B5EF4-FFF2-40B4-BE49-F238E27FC236}">
                    <a16:creationId xmlns:a16="http://schemas.microsoft.com/office/drawing/2014/main" id="{E061FAA4-2755-3FF6-39FD-3545CCC125EF}"/>
                  </a:ext>
                </a:extLst>
              </p:cNvPr>
              <p:cNvSpPr/>
              <p:nvPr/>
            </p:nvSpPr>
            <p:spPr>
              <a:xfrm rot="-5400000">
                <a:off x="9815196" y="2008594"/>
                <a:ext cx="304800" cy="1756411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FED5A1"/>
              </a:solidFill>
              <a:ln w="25400" cap="flat" cmpd="sng">
                <a:solidFill>
                  <a:srgbClr val="FED5A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77;p7">
                <a:extLst>
                  <a:ext uri="{FF2B5EF4-FFF2-40B4-BE49-F238E27FC236}">
                    <a16:creationId xmlns:a16="http://schemas.microsoft.com/office/drawing/2014/main" id="{51B4CF22-884A-F960-1999-9153B12FB01B}"/>
                  </a:ext>
                </a:extLst>
              </p:cNvPr>
              <p:cNvSpPr txBox="1"/>
              <p:nvPr/>
            </p:nvSpPr>
            <p:spPr>
              <a:xfrm>
                <a:off x="9146541" y="4685579"/>
                <a:ext cx="1805940" cy="481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77480"/>
                  </a:buClr>
                  <a:buSzPts val="1800"/>
                  <a:buFont typeface="Arial"/>
                  <a:buNone/>
                </a:pPr>
                <a:r>
                  <a:rPr lang="en-CA" i="0" u="none" strike="noStrike" cap="none">
                    <a:solidFill>
                      <a:srgbClr val="67748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sym typeface="Arial"/>
                  </a:rPr>
                  <a:t>Relationships</a:t>
                </a:r>
                <a:endParaRPr i="0" u="none" strike="noStrike" cap="none">
                  <a:solidFill>
                    <a:srgbClr val="67748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sym typeface="Arial"/>
                </a:endParaRPr>
              </a:p>
            </p:txBody>
          </p:sp>
          <p:grpSp>
            <p:nvGrpSpPr>
              <p:cNvPr id="19" name="Google Shape;178;p7">
                <a:extLst>
                  <a:ext uri="{FF2B5EF4-FFF2-40B4-BE49-F238E27FC236}">
                    <a16:creationId xmlns:a16="http://schemas.microsoft.com/office/drawing/2014/main" id="{78A11D45-EF31-F9E2-AC90-014A4ED3F04E}"/>
                  </a:ext>
                </a:extLst>
              </p:cNvPr>
              <p:cNvGrpSpPr/>
              <p:nvPr/>
            </p:nvGrpSpPr>
            <p:grpSpPr>
              <a:xfrm>
                <a:off x="9089390" y="3593087"/>
                <a:ext cx="1756411" cy="304800"/>
                <a:chOff x="9089390" y="4101087"/>
                <a:chExt cx="1756411" cy="304800"/>
              </a:xfrm>
            </p:grpSpPr>
            <p:sp>
              <p:nvSpPr>
                <p:cNvPr id="20" name="Google Shape;179;p7">
                  <a:extLst>
                    <a:ext uri="{FF2B5EF4-FFF2-40B4-BE49-F238E27FC236}">
                      <a16:creationId xmlns:a16="http://schemas.microsoft.com/office/drawing/2014/main" id="{41B54BEB-A782-A526-9BDB-16D9047F939F}"/>
                    </a:ext>
                  </a:extLst>
                </p:cNvPr>
                <p:cNvSpPr/>
                <p:nvPr/>
              </p:nvSpPr>
              <p:spPr>
                <a:xfrm rot="5400000">
                  <a:off x="9815195" y="3375281"/>
                  <a:ext cx="304800" cy="1756411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FED5A1"/>
                </a:solidFill>
                <a:ln w="25400" cap="flat" cmpd="sng">
                  <a:solidFill>
                    <a:srgbClr val="FED5A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180;p7">
                  <a:extLst>
                    <a:ext uri="{FF2B5EF4-FFF2-40B4-BE49-F238E27FC236}">
                      <a16:creationId xmlns:a16="http://schemas.microsoft.com/office/drawing/2014/main" id="{53D8AADD-4755-21F2-B5D3-B75C25421A84}"/>
                    </a:ext>
                  </a:extLst>
                </p:cNvPr>
                <p:cNvSpPr/>
                <p:nvPr/>
              </p:nvSpPr>
              <p:spPr>
                <a:xfrm>
                  <a:off x="9364975" y="4175760"/>
                  <a:ext cx="131450" cy="15621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181;p7">
                  <a:extLst>
                    <a:ext uri="{FF2B5EF4-FFF2-40B4-BE49-F238E27FC236}">
                      <a16:creationId xmlns:a16="http://schemas.microsoft.com/office/drawing/2014/main" id="{CC7CB6FD-2C3E-385E-58C9-67865FEB2FC2}"/>
                    </a:ext>
                  </a:extLst>
                </p:cNvPr>
                <p:cNvSpPr/>
                <p:nvPr/>
              </p:nvSpPr>
              <p:spPr>
                <a:xfrm>
                  <a:off x="9764391" y="4175381"/>
                  <a:ext cx="131450" cy="15621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182;p7">
                  <a:extLst>
                    <a:ext uri="{FF2B5EF4-FFF2-40B4-BE49-F238E27FC236}">
                      <a16:creationId xmlns:a16="http://schemas.microsoft.com/office/drawing/2014/main" id="{53806BF0-5DED-504C-6883-788A3228B936}"/>
                    </a:ext>
                  </a:extLst>
                </p:cNvPr>
                <p:cNvSpPr/>
                <p:nvPr/>
              </p:nvSpPr>
              <p:spPr>
                <a:xfrm>
                  <a:off x="10171427" y="4175381"/>
                  <a:ext cx="131450" cy="15621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183;p7">
                  <a:extLst>
                    <a:ext uri="{FF2B5EF4-FFF2-40B4-BE49-F238E27FC236}">
                      <a16:creationId xmlns:a16="http://schemas.microsoft.com/office/drawing/2014/main" id="{656A10FD-708E-616F-AA87-06A2773478D6}"/>
                    </a:ext>
                  </a:extLst>
                </p:cNvPr>
                <p:cNvSpPr/>
                <p:nvPr/>
              </p:nvSpPr>
              <p:spPr>
                <a:xfrm>
                  <a:off x="10563223" y="4175381"/>
                  <a:ext cx="131450" cy="15621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" name="Google Shape;184;p7">
              <a:extLst>
                <a:ext uri="{FF2B5EF4-FFF2-40B4-BE49-F238E27FC236}">
                  <a16:creationId xmlns:a16="http://schemas.microsoft.com/office/drawing/2014/main" id="{830844E3-FCB7-49C0-D01C-EF44C87206DD}"/>
                </a:ext>
              </a:extLst>
            </p:cNvPr>
            <p:cNvGrpSpPr/>
            <p:nvPr/>
          </p:nvGrpSpPr>
          <p:grpSpPr>
            <a:xfrm>
              <a:off x="3798249" y="2745150"/>
              <a:ext cx="1805940" cy="2421648"/>
              <a:chOff x="3789677" y="2745150"/>
              <a:chExt cx="1805940" cy="2421648"/>
            </a:xfrm>
          </p:grpSpPr>
          <p:sp>
            <p:nvSpPr>
              <p:cNvPr id="15" name="Google Shape;185;p7">
                <a:extLst>
                  <a:ext uri="{FF2B5EF4-FFF2-40B4-BE49-F238E27FC236}">
                    <a16:creationId xmlns:a16="http://schemas.microsoft.com/office/drawing/2014/main" id="{29973F83-FB8E-E051-5D05-EF19AE3E5B9F}"/>
                  </a:ext>
                </a:extLst>
              </p:cNvPr>
              <p:cNvSpPr txBox="1"/>
              <p:nvPr/>
            </p:nvSpPr>
            <p:spPr>
              <a:xfrm>
                <a:off x="3789677" y="4685579"/>
                <a:ext cx="1805940" cy="481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77480"/>
                  </a:buClr>
                  <a:buSzPts val="1800"/>
                  <a:buFont typeface="Arial"/>
                  <a:buNone/>
                </a:pPr>
                <a:r>
                  <a:rPr lang="en-CA" i="0" u="none" strike="noStrike" cap="none" dirty="0">
                    <a:solidFill>
                      <a:srgbClr val="67748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sym typeface="Arial"/>
                  </a:rPr>
                  <a:t>Artifact</a:t>
                </a:r>
                <a:endParaRPr i="0" u="none" strike="noStrike" cap="none" dirty="0">
                  <a:solidFill>
                    <a:srgbClr val="67748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sym typeface="Arial"/>
                </a:endParaRPr>
              </a:p>
            </p:txBody>
          </p:sp>
          <p:sp>
            <p:nvSpPr>
              <p:cNvPr id="16" name="Google Shape;186;p7">
                <a:extLst>
                  <a:ext uri="{FF2B5EF4-FFF2-40B4-BE49-F238E27FC236}">
                    <a16:creationId xmlns:a16="http://schemas.microsoft.com/office/drawing/2014/main" id="{D1B43013-E6E4-BC8A-CD42-3E639BA4CB45}"/>
                  </a:ext>
                </a:extLst>
              </p:cNvPr>
              <p:cNvSpPr/>
              <p:nvPr/>
            </p:nvSpPr>
            <p:spPr>
              <a:xfrm rot="10800000" flipH="1">
                <a:off x="3889372" y="2745150"/>
                <a:ext cx="1606550" cy="1256285"/>
              </a:xfrm>
              <a:prstGeom prst="foldedCorner">
                <a:avLst>
                  <a:gd name="adj" fmla="val 30820"/>
                </a:avLst>
              </a:prstGeom>
              <a:solidFill>
                <a:schemeClr val="lt2"/>
              </a:solidFill>
              <a:ln w="254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" name="Google Shape;187;p7">
              <a:extLst>
                <a:ext uri="{FF2B5EF4-FFF2-40B4-BE49-F238E27FC236}">
                  <a16:creationId xmlns:a16="http://schemas.microsoft.com/office/drawing/2014/main" id="{B6443830-5D00-26D1-CB05-7AD49D95E8EA}"/>
                </a:ext>
              </a:extLst>
            </p:cNvPr>
            <p:cNvGrpSpPr/>
            <p:nvPr/>
          </p:nvGrpSpPr>
          <p:grpSpPr>
            <a:xfrm>
              <a:off x="6468109" y="2745149"/>
              <a:ext cx="1805940" cy="2421648"/>
              <a:chOff x="6468109" y="2745149"/>
              <a:chExt cx="1805940" cy="2421648"/>
            </a:xfrm>
          </p:grpSpPr>
          <p:sp>
            <p:nvSpPr>
              <p:cNvPr id="10" name="Google Shape;188;p7">
                <a:extLst>
                  <a:ext uri="{FF2B5EF4-FFF2-40B4-BE49-F238E27FC236}">
                    <a16:creationId xmlns:a16="http://schemas.microsoft.com/office/drawing/2014/main" id="{DC4A0883-86EB-53CE-DE2F-4E7C183157FD}"/>
                  </a:ext>
                </a:extLst>
              </p:cNvPr>
              <p:cNvSpPr txBox="1"/>
              <p:nvPr/>
            </p:nvSpPr>
            <p:spPr>
              <a:xfrm>
                <a:off x="6468109" y="4685579"/>
                <a:ext cx="1805940" cy="481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77480"/>
                  </a:buClr>
                  <a:buSzPts val="1800"/>
                  <a:buFont typeface="Arial"/>
                  <a:buNone/>
                </a:pPr>
                <a:r>
                  <a:rPr lang="en-CA" i="0" u="none" strike="noStrike" cap="none">
                    <a:solidFill>
                      <a:srgbClr val="67748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sym typeface="Arial"/>
                  </a:rPr>
                  <a:t>Component </a:t>
                </a:r>
                <a:endParaRPr i="0" u="none" strike="noStrike" cap="none">
                  <a:solidFill>
                    <a:srgbClr val="67748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sym typeface="Arial"/>
                </a:endParaRPr>
              </a:p>
            </p:txBody>
          </p:sp>
          <p:grpSp>
            <p:nvGrpSpPr>
              <p:cNvPr id="11" name="Google Shape;189;p7">
                <a:extLst>
                  <a:ext uri="{FF2B5EF4-FFF2-40B4-BE49-F238E27FC236}">
                    <a16:creationId xmlns:a16="http://schemas.microsoft.com/office/drawing/2014/main" id="{B299F5CC-9D9F-A92F-FC9E-CC6411DF20B6}"/>
                  </a:ext>
                </a:extLst>
              </p:cNvPr>
              <p:cNvGrpSpPr/>
              <p:nvPr/>
            </p:nvGrpSpPr>
            <p:grpSpPr>
              <a:xfrm>
                <a:off x="6547168" y="2745149"/>
                <a:ext cx="1647822" cy="1256285"/>
                <a:chOff x="3848100" y="2745149"/>
                <a:chExt cx="1647822" cy="1256285"/>
              </a:xfrm>
            </p:grpSpPr>
            <p:sp>
              <p:nvSpPr>
                <p:cNvPr id="12" name="Google Shape;190;p7">
                  <a:extLst>
                    <a:ext uri="{FF2B5EF4-FFF2-40B4-BE49-F238E27FC236}">
                      <a16:creationId xmlns:a16="http://schemas.microsoft.com/office/drawing/2014/main" id="{92D3F902-9AFE-EA48-27AE-0310F3CC99A3}"/>
                    </a:ext>
                  </a:extLst>
                </p:cNvPr>
                <p:cNvSpPr/>
                <p:nvPr/>
              </p:nvSpPr>
              <p:spPr>
                <a:xfrm>
                  <a:off x="4076700" y="2745149"/>
                  <a:ext cx="1419222" cy="1256285"/>
                </a:xfrm>
                <a:prstGeom prst="roundRect">
                  <a:avLst>
                    <a:gd name="adj" fmla="val 9591"/>
                  </a:avLst>
                </a:prstGeom>
                <a:solidFill>
                  <a:srgbClr val="C7D1F6"/>
                </a:solidFill>
                <a:ln w="25400" cap="flat" cmpd="sng">
                  <a:solidFill>
                    <a:srgbClr val="C7D1F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" name="Google Shape;191;p7">
                  <a:extLst>
                    <a:ext uri="{FF2B5EF4-FFF2-40B4-BE49-F238E27FC236}">
                      <a16:creationId xmlns:a16="http://schemas.microsoft.com/office/drawing/2014/main" id="{74AB96AF-FD2E-21A5-9F2D-40F4D11F5FDA}"/>
                    </a:ext>
                  </a:extLst>
                </p:cNvPr>
                <p:cNvSpPr/>
                <p:nvPr/>
              </p:nvSpPr>
              <p:spPr>
                <a:xfrm>
                  <a:off x="3848100" y="2946399"/>
                  <a:ext cx="449264" cy="240233"/>
                </a:xfrm>
                <a:prstGeom prst="roundRect">
                  <a:avLst>
                    <a:gd name="adj" fmla="val 9591"/>
                  </a:avLst>
                </a:prstGeom>
                <a:solidFill>
                  <a:srgbClr val="92A6E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" name="Google Shape;192;p7">
                  <a:extLst>
                    <a:ext uri="{FF2B5EF4-FFF2-40B4-BE49-F238E27FC236}">
                      <a16:creationId xmlns:a16="http://schemas.microsoft.com/office/drawing/2014/main" id="{666E84B4-B216-84C9-090F-E1F869F00826}"/>
                    </a:ext>
                  </a:extLst>
                </p:cNvPr>
                <p:cNvSpPr/>
                <p:nvPr/>
              </p:nvSpPr>
              <p:spPr>
                <a:xfrm>
                  <a:off x="3852864" y="3473916"/>
                  <a:ext cx="449264" cy="240233"/>
                </a:xfrm>
                <a:prstGeom prst="roundRect">
                  <a:avLst>
                    <a:gd name="adj" fmla="val 9591"/>
                  </a:avLst>
                </a:prstGeom>
                <a:solidFill>
                  <a:srgbClr val="92A6E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9532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CA" sz="4800" dirty="0"/>
              <a:t>Example</a:t>
            </a:r>
            <a:endParaRPr sz="4800" dirty="0"/>
          </a:p>
        </p:txBody>
      </p:sp>
      <p:sp>
        <p:nvSpPr>
          <p:cNvPr id="198" name="Google Shape;198;p8"/>
          <p:cNvSpPr txBox="1">
            <a:spLocks noGrp="1"/>
          </p:cNvSpPr>
          <p:nvPr>
            <p:ph type="sldNum" idx="4294967295"/>
          </p:nvPr>
        </p:nvSpPr>
        <p:spPr>
          <a:xfrm>
            <a:off x="0" y="4830763"/>
            <a:ext cx="9144000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defTabSz="685800">
              <a:buClr>
                <a:srgbClr val="97ABBC"/>
              </a:buClr>
              <a:buSzPts val="1733"/>
              <a:defRPr/>
            </a:pPr>
            <a:fld id="{00000000-1234-1234-1234-123412341234}" type="slidenum">
              <a:rPr lang="en-CA"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pPr defTabSz="685800">
                <a:buClr>
                  <a:srgbClr val="97ABBC"/>
                </a:buClr>
                <a:buSzPts val="1733"/>
                <a:defRPr/>
              </a:pPr>
              <a:t>15</a:t>
            </a:fld>
            <a:endParaRPr sz="1300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en-CA" dirty="0"/>
              <a:t>Network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12894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Network Devices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 variety of devices support networks: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Modem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Router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Switch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Access Point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Firewall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Repeater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Network Interface Card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25338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Network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A12E52-49B8-9713-CA7A-1ECCB22CA7F5}"/>
              </a:ext>
            </a:extLst>
          </p:cNvPr>
          <p:cNvGrpSpPr/>
          <p:nvPr/>
        </p:nvGrpSpPr>
        <p:grpSpPr>
          <a:xfrm>
            <a:off x="844424" y="1534302"/>
            <a:ext cx="7753476" cy="3213003"/>
            <a:chOff x="844424" y="1534302"/>
            <a:chExt cx="7630049" cy="321300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8AB94AC-FD9C-1C81-F19A-EEE25EE28144}"/>
                </a:ext>
              </a:extLst>
            </p:cNvPr>
            <p:cNvCxnSpPr>
              <a:cxnSpLocks/>
              <a:stCxn id="63" idx="2"/>
              <a:endCxn id="61" idx="0"/>
            </p:cNvCxnSpPr>
            <p:nvPr/>
          </p:nvCxnSpPr>
          <p:spPr>
            <a:xfrm>
              <a:off x="6486163" y="2676731"/>
              <a:ext cx="1434090" cy="1795643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C44354B-52C5-A754-2D01-AADC89442996}"/>
                </a:ext>
              </a:extLst>
            </p:cNvPr>
            <p:cNvCxnSpPr>
              <a:cxnSpLocks/>
              <a:stCxn id="63" idx="2"/>
              <a:endCxn id="62" idx="0"/>
            </p:cNvCxnSpPr>
            <p:nvPr/>
          </p:nvCxnSpPr>
          <p:spPr>
            <a:xfrm>
              <a:off x="6486163" y="2676731"/>
              <a:ext cx="1434090" cy="1165472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5AA021A-26D4-5EDA-F992-96DAE1BDC7E1}"/>
                </a:ext>
              </a:extLst>
            </p:cNvPr>
            <p:cNvSpPr/>
            <p:nvPr/>
          </p:nvSpPr>
          <p:spPr>
            <a:xfrm>
              <a:off x="7356201" y="3260386"/>
              <a:ext cx="1108440" cy="271389"/>
            </a:xfrm>
            <a:prstGeom prst="rect">
              <a:avLst/>
            </a:prstGeom>
            <a:solidFill>
              <a:srgbClr val="A7E5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Phone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DD95D6D-851E-31A5-ECE1-C321F5F4B6E4}"/>
                </a:ext>
              </a:extLst>
            </p:cNvPr>
            <p:cNvSpPr/>
            <p:nvPr/>
          </p:nvSpPr>
          <p:spPr>
            <a:xfrm>
              <a:off x="7366033" y="4472373"/>
              <a:ext cx="1108440" cy="271389"/>
            </a:xfrm>
            <a:prstGeom prst="rect">
              <a:avLst/>
            </a:prstGeom>
            <a:solidFill>
              <a:srgbClr val="A7E5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Tablet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27DBF4E-491C-58F8-FA86-D8764241FE29}"/>
                </a:ext>
              </a:extLst>
            </p:cNvPr>
            <p:cNvSpPr/>
            <p:nvPr/>
          </p:nvSpPr>
          <p:spPr>
            <a:xfrm>
              <a:off x="7366033" y="3842203"/>
              <a:ext cx="1108440" cy="271389"/>
            </a:xfrm>
            <a:prstGeom prst="rect">
              <a:avLst/>
            </a:prstGeom>
            <a:solidFill>
              <a:srgbClr val="A7E5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Laptop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B2A4835-A6AA-A1E1-E96C-1CCD45E1CDFC}"/>
                </a:ext>
              </a:extLst>
            </p:cNvPr>
            <p:cNvSpPr/>
            <p:nvPr/>
          </p:nvSpPr>
          <p:spPr>
            <a:xfrm>
              <a:off x="5931943" y="2405342"/>
              <a:ext cx="1108440" cy="271389"/>
            </a:xfrm>
            <a:prstGeom prst="rect">
              <a:avLst/>
            </a:prstGeom>
            <a:solidFill>
              <a:srgbClr val="A7C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Access Point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451FE4-F497-3809-E438-A913D9C3A826}"/>
                </a:ext>
              </a:extLst>
            </p:cNvPr>
            <p:cNvSpPr/>
            <p:nvPr/>
          </p:nvSpPr>
          <p:spPr>
            <a:xfrm>
              <a:off x="894807" y="4475916"/>
              <a:ext cx="1108440" cy="271389"/>
            </a:xfrm>
            <a:prstGeom prst="rect">
              <a:avLst/>
            </a:prstGeom>
            <a:solidFill>
              <a:srgbClr val="A7E5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Desktop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9A7AF78-DBD3-BB73-1A96-EDA629A25266}"/>
                </a:ext>
              </a:extLst>
            </p:cNvPr>
            <p:cNvSpPr/>
            <p:nvPr/>
          </p:nvSpPr>
          <p:spPr>
            <a:xfrm>
              <a:off x="2834577" y="4475916"/>
              <a:ext cx="1108440" cy="271389"/>
            </a:xfrm>
            <a:prstGeom prst="rect">
              <a:avLst/>
            </a:prstGeom>
            <a:solidFill>
              <a:srgbClr val="A7E5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Desktop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A4D7BA-09CB-6DFC-3E0D-9E0278F5346F}"/>
                </a:ext>
              </a:extLst>
            </p:cNvPr>
            <p:cNvSpPr/>
            <p:nvPr/>
          </p:nvSpPr>
          <p:spPr>
            <a:xfrm>
              <a:off x="4799539" y="4472373"/>
              <a:ext cx="1108440" cy="271389"/>
            </a:xfrm>
            <a:prstGeom prst="rect">
              <a:avLst/>
            </a:prstGeom>
            <a:solidFill>
              <a:srgbClr val="A7E5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Desktop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2BDBD80-246B-43F9-D007-F20F138EADC2}"/>
                </a:ext>
              </a:extLst>
            </p:cNvPr>
            <p:cNvSpPr/>
            <p:nvPr/>
          </p:nvSpPr>
          <p:spPr>
            <a:xfrm>
              <a:off x="2834577" y="2405342"/>
              <a:ext cx="1108440" cy="271389"/>
            </a:xfrm>
            <a:prstGeom prst="rect">
              <a:avLst/>
            </a:prstGeom>
            <a:solidFill>
              <a:srgbClr val="A7C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Switch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5A68C5-8B6A-8665-056B-98065AA78007}"/>
                </a:ext>
              </a:extLst>
            </p:cNvPr>
            <p:cNvSpPr/>
            <p:nvPr/>
          </p:nvSpPr>
          <p:spPr>
            <a:xfrm>
              <a:off x="2835806" y="1675535"/>
              <a:ext cx="1108440" cy="271389"/>
            </a:xfrm>
            <a:prstGeom prst="rect">
              <a:avLst/>
            </a:prstGeom>
            <a:solidFill>
              <a:srgbClr val="A7C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Modem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C7DA47B-D611-72B3-036F-BB3F78F492C9}"/>
                </a:ext>
              </a:extLst>
            </p:cNvPr>
            <p:cNvSpPr/>
            <p:nvPr/>
          </p:nvSpPr>
          <p:spPr>
            <a:xfrm>
              <a:off x="4824731" y="3142695"/>
              <a:ext cx="1108440" cy="271389"/>
            </a:xfrm>
            <a:prstGeom prst="rect">
              <a:avLst/>
            </a:prstGeom>
            <a:solidFill>
              <a:srgbClr val="A7E5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Workstation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9657570-D14B-6192-4835-F32839885519}"/>
                </a:ext>
              </a:extLst>
            </p:cNvPr>
            <p:cNvSpPr/>
            <p:nvPr/>
          </p:nvSpPr>
          <p:spPr>
            <a:xfrm>
              <a:off x="844424" y="3144835"/>
              <a:ext cx="1108440" cy="271389"/>
            </a:xfrm>
            <a:prstGeom prst="rect">
              <a:avLst/>
            </a:prstGeom>
            <a:solidFill>
              <a:srgbClr val="A7E5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Server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B2CB733-FD3A-2B25-2B9F-A95B4F476F84}"/>
                </a:ext>
              </a:extLst>
            </p:cNvPr>
            <p:cNvSpPr/>
            <p:nvPr/>
          </p:nvSpPr>
          <p:spPr>
            <a:xfrm>
              <a:off x="4824731" y="1667989"/>
              <a:ext cx="1108440" cy="271389"/>
            </a:xfrm>
            <a:prstGeom prst="rect">
              <a:avLst/>
            </a:prstGeom>
            <a:solidFill>
              <a:srgbClr val="A7C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15665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Firewall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F721F39-CC43-C49B-E62E-96D3240AD88E}"/>
                </a:ext>
              </a:extLst>
            </p:cNvPr>
            <p:cNvSpPr/>
            <p:nvPr/>
          </p:nvSpPr>
          <p:spPr>
            <a:xfrm>
              <a:off x="844424" y="1534302"/>
              <a:ext cx="1108440" cy="538762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Internet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16C0A0-F5E8-22FA-C231-972F8035F8EE}"/>
                </a:ext>
              </a:extLst>
            </p:cNvPr>
            <p:cNvCxnSpPr>
              <a:cxnSpLocks/>
              <a:stCxn id="72" idx="3"/>
              <a:endCxn id="68" idx="1"/>
            </p:cNvCxnSpPr>
            <p:nvPr/>
          </p:nvCxnSpPr>
          <p:spPr>
            <a:xfrm>
              <a:off x="1952864" y="1803683"/>
              <a:ext cx="882942" cy="7547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B3C39D-4D78-8EAF-80F6-BA7FEEBEEC54}"/>
                </a:ext>
              </a:extLst>
            </p:cNvPr>
            <p:cNvCxnSpPr>
              <a:cxnSpLocks/>
              <a:stCxn id="68" idx="3"/>
              <a:endCxn id="71" idx="1"/>
            </p:cNvCxnSpPr>
            <p:nvPr/>
          </p:nvCxnSpPr>
          <p:spPr>
            <a:xfrm flipV="1">
              <a:off x="3944246" y="1803683"/>
              <a:ext cx="880485" cy="7546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F9C2B71-3AC0-4E1D-9922-65D230D42285}"/>
                </a:ext>
              </a:extLst>
            </p:cNvPr>
            <p:cNvCxnSpPr>
              <a:cxnSpLocks/>
              <a:stCxn id="71" idx="2"/>
              <a:endCxn id="63" idx="0"/>
            </p:cNvCxnSpPr>
            <p:nvPr/>
          </p:nvCxnSpPr>
          <p:spPr>
            <a:xfrm>
              <a:off x="5378951" y="1939377"/>
              <a:ext cx="1107212" cy="465965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09396A-765B-7CA9-232B-46DF6FC08DC0}"/>
                </a:ext>
              </a:extLst>
            </p:cNvPr>
            <p:cNvCxnSpPr>
              <a:cxnSpLocks/>
              <a:stCxn id="67" idx="0"/>
              <a:endCxn id="71" idx="2"/>
            </p:cNvCxnSpPr>
            <p:nvPr/>
          </p:nvCxnSpPr>
          <p:spPr>
            <a:xfrm flipV="1">
              <a:off x="3388797" y="1939377"/>
              <a:ext cx="1990154" cy="465965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D15DC09-66C3-0C0D-9072-290FAA3D8E2C}"/>
                </a:ext>
              </a:extLst>
            </p:cNvPr>
            <p:cNvCxnSpPr>
              <a:cxnSpLocks/>
              <a:stCxn id="69" idx="0"/>
              <a:endCxn id="71" idx="2"/>
            </p:cNvCxnSpPr>
            <p:nvPr/>
          </p:nvCxnSpPr>
          <p:spPr>
            <a:xfrm flipV="1">
              <a:off x="5378951" y="1939377"/>
              <a:ext cx="0" cy="1203318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8515723-4CA7-782A-627C-189F0F6BC394}"/>
                </a:ext>
              </a:extLst>
            </p:cNvPr>
            <p:cNvCxnSpPr>
              <a:cxnSpLocks/>
              <a:stCxn id="70" idx="0"/>
              <a:endCxn id="67" idx="1"/>
            </p:cNvCxnSpPr>
            <p:nvPr/>
          </p:nvCxnSpPr>
          <p:spPr>
            <a:xfrm flipV="1">
              <a:off x="1398644" y="2541036"/>
              <a:ext cx="1435933" cy="603799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C463E7A-C97D-BB6F-0A9B-C1B772E4AAE0}"/>
                </a:ext>
              </a:extLst>
            </p:cNvPr>
            <p:cNvCxnSpPr>
              <a:cxnSpLocks/>
              <a:stCxn id="65" idx="0"/>
              <a:endCxn id="67" idx="2"/>
            </p:cNvCxnSpPr>
            <p:nvPr/>
          </p:nvCxnSpPr>
          <p:spPr>
            <a:xfrm flipV="1">
              <a:off x="3388797" y="2676731"/>
              <a:ext cx="0" cy="1799186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7F22890-8D97-3FEA-0C2F-EB8FCDE876ED}"/>
                </a:ext>
              </a:extLst>
            </p:cNvPr>
            <p:cNvCxnSpPr>
              <a:cxnSpLocks/>
              <a:stCxn id="64" idx="0"/>
              <a:endCxn id="67" idx="2"/>
            </p:cNvCxnSpPr>
            <p:nvPr/>
          </p:nvCxnSpPr>
          <p:spPr>
            <a:xfrm flipV="1">
              <a:off x="1449027" y="2676731"/>
              <a:ext cx="1939770" cy="1799186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653448-11CA-2515-5C61-88555691C815}"/>
                </a:ext>
              </a:extLst>
            </p:cNvPr>
            <p:cNvCxnSpPr>
              <a:cxnSpLocks/>
              <a:stCxn id="66" idx="0"/>
              <a:endCxn id="67" idx="2"/>
            </p:cNvCxnSpPr>
            <p:nvPr/>
          </p:nvCxnSpPr>
          <p:spPr>
            <a:xfrm flipH="1" flipV="1">
              <a:off x="3388797" y="2676731"/>
              <a:ext cx="1964962" cy="1795643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FA867F6-3D8B-E7AF-CB4A-2A052D8DD1E1}"/>
                </a:ext>
              </a:extLst>
            </p:cNvPr>
            <p:cNvCxnSpPr>
              <a:cxnSpLocks/>
              <a:stCxn id="63" idx="2"/>
              <a:endCxn id="60" idx="0"/>
            </p:cNvCxnSpPr>
            <p:nvPr/>
          </p:nvCxnSpPr>
          <p:spPr>
            <a:xfrm>
              <a:off x="6486163" y="2676731"/>
              <a:ext cx="1424259" cy="583656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00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Network Devices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Modems (modulators-demodulators) – network hardware that converts digital signals into analog signals (and vice-versa)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Connected to a line from the ISP (e.g., Rogers, Bell, etc.)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Incoming signal is analog (i.e., useless for any software application)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Recreates the frames and passed to different layers for processing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Resulting frames or packets are sent via Wi-Fi or wire that will be consumed by the device NIC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Outgoing signal is digital, which is are converted by the modem into analog signal (of different frequencies)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Operates on the Physical and Data Link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58418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24" y="0"/>
            <a:ext cx="3553200" cy="1140000"/>
          </a:xfr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2"/>
              </a:buClr>
              <a:buSzPts val="2400"/>
            </a:pPr>
            <a:r>
              <a:rPr lang="en-CA" sz="3600" dirty="0">
                <a:solidFill>
                  <a:schemeClr val="dk2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69023" y="1550988"/>
            <a:ext cx="5169600" cy="3387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Networking Basics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Network Devices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000" dirty="0"/>
              <a:t>Packets &amp; Wireshark</a:t>
            </a:r>
          </a:p>
        </p:txBody>
      </p:sp>
    </p:spTree>
    <p:extLst>
      <p:ext uri="{BB962C8B-B14F-4D97-AF65-F5344CB8AC3E}">
        <p14:creationId xmlns:p14="http://schemas.microsoft.com/office/powerpoint/2010/main" val="137051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Network Devices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Router – network hardware that serves as a multiport device and improves network efficiency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Stores information about the network and devices within the network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Determines best route for information, priority of networked devices, etc.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Provide safeguards (e.g., filtering firewalls and use ACLs)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Divide and connect internal networks into two or more subnetworks, or interconnect two or more heterogeneous networks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Operates on the Network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16871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Network Devices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Switch – network hardware that intelligently routes data packets based on their IP addresses and ports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Stores and maintains limited routing information for the internal network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Facilitates connections to network hardware and systems (e.g., routers, hubs, etc.) by reading hardware addresses of incoming packets and transmitting the packets to the appropriate destination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Different variants of switches: unmanaged, managed, modular, PoE,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Operates on the Data Link and Network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621520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Network Devices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Access Point (AP) – network hardware that connects a wired network to wireless devices or a router passing data transmissions between APs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Wireless access points (WAPs) consist of a transmitter and receiver (transceiver) device used to create a WLAN to connect between WLANs and a wired Ethernet LAN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Different variants of APs: Bridge AP, Repeater AP,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Provides many ports to increase the network’s size, firewall capabilities, encryption (e.g., WEP, WPA, WPA2),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Note: AP is not a </a:t>
            </a:r>
            <a:r>
              <a:rPr lang="en-CA" sz="1800" u="sng" dirty="0"/>
              <a:t>hotspot</a:t>
            </a:r>
            <a:r>
              <a:rPr lang="en-CA" sz="1800" dirty="0"/>
              <a:t> which is a physical location to access Wi-Fi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Operate on the Data Link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10018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Network Devices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Firewall – monitors and controls incoming and outgoing network traffic based on predetermined security and access rules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Inserted in connections between trusted internal networks and potentially insecure external networks (e.g., Internet)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Establishes a barrier between the internal and external networks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Configured to reject access requests from unrecognized sources while allowing actions from recognized 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Associated with on a discrete device, host machine, proxy-server,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Provide functionality: NAT, intrusion prevention, application awareness,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43541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Network Devices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Repeater – network hardware that receives a signal and retransmits it at a higher level or higher power so that the signal can cover longer distances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Also, regenerates the signal over the same network before the signal becomes too weak or corrupted over the extended length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Different variants of Repeaters: Analog and Digital Repeater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Operate on the Physical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4082431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Network Devices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Network Interface Card (NIC) – network hardware that serves as an adapter to connect a host to the network via a physical or wireless connection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Implemented as a daughter card or directly integrated onto the motherboard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Most computers have at least two NICs – wired and wireless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Ethernet network controllers typically supports 10, 100 or 1000 MB/s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Operate on the Physical and Data Link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051632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Network Devices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Other devices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Gateways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Hubs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Bridges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854869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Note on Operating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In the past if an operating system does not directly support networking, then device driver (software that extends the OS) provides the necessary support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Unix and Linux were designed and built with networking in mind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Most modern OS supports networking this support includes the following: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C8A43-8A4F-1A84-A3E2-180BBA6573C9}"/>
              </a:ext>
            </a:extLst>
          </p:cNvPr>
          <p:cNvSpPr txBox="1"/>
          <p:nvPr/>
        </p:nvSpPr>
        <p:spPr>
          <a:xfrm>
            <a:off x="844424" y="3535793"/>
            <a:ext cx="381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Implementation of TCP/IP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Support for hardware (e.g., NICs, Bluetooth)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Utilities such as 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7903A-0073-E86C-AEEC-A5967423C566}"/>
              </a:ext>
            </a:extLst>
          </p:cNvPr>
          <p:cNvSpPr txBox="1"/>
          <p:nvPr/>
        </p:nvSpPr>
        <p:spPr>
          <a:xfrm>
            <a:off x="4659449" y="3535793"/>
            <a:ext cx="381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Multi-user support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Device sharing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Authentication and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1098052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CA" sz="4800" dirty="0"/>
              <a:t>Class Exercise</a:t>
            </a:r>
            <a:endParaRPr sz="4800" dirty="0"/>
          </a:p>
        </p:txBody>
      </p:sp>
      <p:sp>
        <p:nvSpPr>
          <p:cNvPr id="198" name="Google Shape;198;p8"/>
          <p:cNvSpPr txBox="1">
            <a:spLocks noGrp="1"/>
          </p:cNvSpPr>
          <p:nvPr>
            <p:ph type="sldNum" idx="4294967295"/>
          </p:nvPr>
        </p:nvSpPr>
        <p:spPr>
          <a:xfrm>
            <a:off x="0" y="4830763"/>
            <a:ext cx="9144000" cy="31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defTabSz="685800">
              <a:buClr>
                <a:srgbClr val="97ABBC"/>
              </a:buClr>
              <a:buSzPts val="1733"/>
              <a:defRPr/>
            </a:pPr>
            <a:fld id="{00000000-1234-1234-1234-123412341234}" type="slidenum">
              <a:rPr lang="en-CA"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rPr>
              <a:pPr defTabSz="685800">
                <a:buClr>
                  <a:srgbClr val="97ABBC"/>
                </a:buClr>
                <a:buSzPts val="1733"/>
                <a:defRPr/>
              </a:pPr>
              <a:t>28</a:t>
            </a:fld>
            <a:endParaRPr sz="1300">
              <a:solidFill>
                <a:srgbClr val="97ABB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26846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EA971-7056-6747-B35B-2B7A833B9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9FD71-0450-6301-1AF4-F361E7481981}"/>
              </a:ext>
            </a:extLst>
          </p:cNvPr>
          <p:cNvSpPr>
            <a:spLocks noChangeAspect="1"/>
          </p:cNvSpPr>
          <p:nvPr/>
        </p:nvSpPr>
        <p:spPr>
          <a:xfrm>
            <a:off x="4391925" y="3921750"/>
            <a:ext cx="360000" cy="360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4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3E68-45BC-2DAC-7EF1-330902F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7659"/>
            <a:ext cx="6718300" cy="1045200"/>
          </a:xfrm>
        </p:spPr>
        <p:txBody>
          <a:bodyPr/>
          <a:lstStyle/>
          <a:p>
            <a:r>
              <a:rPr lang="en-CA" dirty="0"/>
              <a:t>Networking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6D8B-A924-DC37-9F79-AFDC0067CD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0DB7C4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0DB7C4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15795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Networks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Comprises of two or more systems that are connected with the purpose of transmitting, exchanging or sharing data and resources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Classified by many criteria: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4CFE6-BB7A-FA54-776D-599886A7B659}"/>
              </a:ext>
            </a:extLst>
          </p:cNvPr>
          <p:cNvSpPr txBox="1"/>
          <p:nvPr/>
        </p:nvSpPr>
        <p:spPr>
          <a:xfrm>
            <a:off x="844424" y="2634093"/>
            <a:ext cx="381600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Medium for signals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Bandwidth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Protocols for network traffic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Network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3CBAC-3AE3-5776-A377-7A7892291FC1}"/>
              </a:ext>
            </a:extLst>
          </p:cNvPr>
          <p:cNvSpPr txBox="1"/>
          <p:nvPr/>
        </p:nvSpPr>
        <p:spPr>
          <a:xfrm>
            <a:off x="4659449" y="2634093"/>
            <a:ext cx="381600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Topology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Traffic control mechanism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Organizational intent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415665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24241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Features of Networks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Generality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Built with general-purpose resources and services to support wide range of applications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Multi-perspective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Services to support applications’ functional and non-functional requirements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Administer and manage systems and related networks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Optimize cost, performance, scalability, security, etc.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26556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Features of Networks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Connectivity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Majority of computer networks are packet-switched, where nodes send discrete blocks of data to each other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Network can have node directly or indirectly connected to each other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Cost-Effective Resource Sharing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Support communication between all nodes with the ability to exchange messages via multiplexing and demultiplexing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91855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Features of Networks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Support for Common Services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Allow application processes to communicate via a logical channel using common communication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Reliability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Require recovery from physical and software-based issues and failures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Manageability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Support manual/automated activities to ensure networks are running correctly and correctly configured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31465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Network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Network topology – layout, pattern, or organizational hierarchy of the interconnection of network hosts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The topology can affect throughput and reliability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1800" dirty="0"/>
              <a:t>General principle: greater number of interconnections yields a more robust network is; however, it increases expenses to install and maintain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63464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B54F0E-022E-9672-BD7E-6AE2D40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5" y="5598"/>
            <a:ext cx="7630050" cy="1140000"/>
          </a:xfrm>
        </p:spPr>
        <p:txBody>
          <a:bodyPr/>
          <a:lstStyle/>
          <a:p>
            <a:r>
              <a:rPr lang="en-CA" sz="3600" dirty="0"/>
              <a:t>Network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07A81A-FBDD-C6B4-4A75-127574A2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24" y="1538075"/>
            <a:ext cx="7630051" cy="338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Common topology patterns include: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Bus network – all nodes are connected to a common medium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Star network – all nodes are connected to a central node (e.g., wireless LAN)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Ring network – each node is connected in a closed-loop configuration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Mesh network – nodes are connected dynamically and non-hierarchically to as many other nodes as possible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CA" sz="1800" dirty="0"/>
              <a:t>Tree network – nodes are arranged hierarchically (e.g., hub and spoke model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8B0-F0EF-6E16-66E1-ACDF1D421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238584177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34a106e-6316-442c-ad35-738afd673d2b}" enabled="1" method="Standard" siteId="{cddc1229-ac2a-4b97-b78a-0e5cacb586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6927</TotalTime>
  <Words>1270</Words>
  <Application>Microsoft Office PowerPoint</Application>
  <PresentationFormat>On-screen Show (16:9)</PresentationFormat>
  <Paragraphs>219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Dosis</vt:lpstr>
      <vt:lpstr>Arial</vt:lpstr>
      <vt:lpstr>Wingdings</vt:lpstr>
      <vt:lpstr>Lato</vt:lpstr>
      <vt:lpstr>Source Sans Pro</vt:lpstr>
      <vt:lpstr>Cerimon template</vt:lpstr>
      <vt:lpstr>Networking for Software Developers</vt:lpstr>
      <vt:lpstr>Agenda</vt:lpstr>
      <vt:lpstr>Networking Basics</vt:lpstr>
      <vt:lpstr>Networks</vt:lpstr>
      <vt:lpstr>Features of Networks</vt:lpstr>
      <vt:lpstr>Features of Networks</vt:lpstr>
      <vt:lpstr>Features of Networks</vt:lpstr>
      <vt:lpstr>Network Architecture</vt:lpstr>
      <vt:lpstr>Network Architecture</vt:lpstr>
      <vt:lpstr>Network Architecture</vt:lpstr>
      <vt:lpstr>Network Architecture</vt:lpstr>
      <vt:lpstr>Practical Approach?</vt:lpstr>
      <vt:lpstr>Deployment Diagram</vt:lpstr>
      <vt:lpstr>Deployment Diagram</vt:lpstr>
      <vt:lpstr>Example</vt:lpstr>
      <vt:lpstr>Network Devices</vt:lpstr>
      <vt:lpstr>Network Devices</vt:lpstr>
      <vt:lpstr>Network Devices</vt:lpstr>
      <vt:lpstr>Network Devices</vt:lpstr>
      <vt:lpstr>Network Devices</vt:lpstr>
      <vt:lpstr>Network Devices</vt:lpstr>
      <vt:lpstr>Network Devices</vt:lpstr>
      <vt:lpstr>Network Devices</vt:lpstr>
      <vt:lpstr>Network Devices</vt:lpstr>
      <vt:lpstr>Network Devices</vt:lpstr>
      <vt:lpstr>Network Devices</vt:lpstr>
      <vt:lpstr>Note on Operating Systems</vt:lpstr>
      <vt:lpstr>Class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Rissan Devaraja</cp:lastModifiedBy>
  <cp:revision>76</cp:revision>
  <dcterms:modified xsi:type="dcterms:W3CDTF">2024-06-04T12:53:05Z</dcterms:modified>
</cp:coreProperties>
</file>