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298" r:id="rId3"/>
    <p:sldId id="626" r:id="rId4"/>
    <p:sldId id="627" r:id="rId5"/>
    <p:sldId id="628" r:id="rId6"/>
    <p:sldId id="629" r:id="rId7"/>
    <p:sldId id="630" r:id="rId8"/>
    <p:sldId id="631" r:id="rId9"/>
    <p:sldId id="632" r:id="rId10"/>
    <p:sldId id="633" r:id="rId11"/>
    <p:sldId id="634" r:id="rId12"/>
    <p:sldId id="636" r:id="rId13"/>
    <p:sldId id="645" r:id="rId14"/>
    <p:sldId id="641" r:id="rId15"/>
    <p:sldId id="642" r:id="rId16"/>
    <p:sldId id="643" r:id="rId17"/>
    <p:sldId id="644" r:id="rId18"/>
    <p:sldId id="335" r:id="rId19"/>
    <p:sldId id="637" r:id="rId20"/>
    <p:sldId id="647" r:id="rId21"/>
    <p:sldId id="648" r:id="rId22"/>
    <p:sldId id="646" r:id="rId23"/>
    <p:sldId id="638" r:id="rId24"/>
    <p:sldId id="639" r:id="rId25"/>
    <p:sldId id="478" r:id="rId26"/>
    <p:sldId id="640" r:id="rId27"/>
    <p:sldId id="625" r:id="rId2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Dosis" panose="020B0604020202020204" charset="0"/>
      <p:regular r:id="rId34"/>
      <p:bold r:id="rId35"/>
    </p:embeddedFont>
    <p:embeddedFont>
      <p:font typeface="Source Sans Pro" panose="020B0503030403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5F7"/>
    <a:srgbClr val="FF0000"/>
    <a:srgbClr val="0DB7C4"/>
    <a:srgbClr val="FBFBFB"/>
    <a:srgbClr val="415665"/>
    <a:srgbClr val="F6F6F6"/>
    <a:srgbClr val="C7EEF1"/>
    <a:srgbClr val="A7E5E9"/>
    <a:srgbClr val="A7C6E9"/>
    <a:srgbClr val="B2E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896514-1AA1-4EE5-A447-7E556EC08B63}">
  <a:tblStyle styleId="{B3896514-1AA1-4EE5-A447-7E556EC08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E65728-0D21-4A9D-A831-D487195EC54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94660"/>
  </p:normalViewPr>
  <p:slideViewPr>
    <p:cSldViewPr snapToGrid="0">
      <p:cViewPr>
        <p:scale>
          <a:sx n="75" d="100"/>
          <a:sy n="75" d="100"/>
        </p:scale>
        <p:origin x="2694" y="107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4364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6328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1794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0945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1083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359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9004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0336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4143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471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6821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8461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2294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823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0272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927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4846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4409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902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0332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8110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2203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4537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4681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219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2"/>
                </a:solidFill>
              </a:rPr>
              <a:t>”</a:t>
            </a:r>
            <a:endParaRPr sz="7200" b="1">
              <a:solidFill>
                <a:schemeClr val="dk2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background">
  <p:cSld name="TITLE_ONL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▹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⬞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ctrTitle"/>
          </p:nvPr>
        </p:nvSpPr>
        <p:spPr>
          <a:xfrm>
            <a:off x="685799" y="1862281"/>
            <a:ext cx="7155493" cy="16697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Networking for Software Developers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406ED5-8A90-D624-45E6-1C13B2856D14}"/>
              </a:ext>
            </a:extLst>
          </p:cNvPr>
          <p:cNvSpPr/>
          <p:nvPr/>
        </p:nvSpPr>
        <p:spPr>
          <a:xfrm>
            <a:off x="487679" y="1862280"/>
            <a:ext cx="60333" cy="1669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33290-A7FA-32C0-4DA3-F46CD621E22D}"/>
              </a:ext>
            </a:extLst>
          </p:cNvPr>
          <p:cNvSpPr txBox="1"/>
          <p:nvPr/>
        </p:nvSpPr>
        <p:spPr>
          <a:xfrm>
            <a:off x="685799" y="4152900"/>
            <a:ext cx="45720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CA" sz="1400" dirty="0">
                <a:solidFill>
                  <a:srgbClr val="415665"/>
                </a:solidFill>
              </a:rPr>
              <a:t>Lecture 6 – Part II – Summer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07659"/>
            <a:ext cx="6718300" cy="1045200"/>
          </a:xfrm>
        </p:spPr>
        <p:txBody>
          <a:bodyPr/>
          <a:lstStyle/>
          <a:p>
            <a:r>
              <a:rPr lang="pt-BR" dirty="0"/>
              <a:t>SSH Continued ...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13607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CD4F0B-6C8B-139B-7930-BD2C45B4DC01}"/>
              </a:ext>
            </a:extLst>
          </p:cNvPr>
          <p:cNvSpPr/>
          <p:nvPr/>
        </p:nvSpPr>
        <p:spPr>
          <a:xfrm>
            <a:off x="2686929" y="1331089"/>
            <a:ext cx="135721" cy="3542433"/>
          </a:xfrm>
          <a:prstGeom prst="roundRect">
            <a:avLst>
              <a:gd name="adj" fmla="val 6903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SSH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F55CDF-2F2B-4768-B4B9-1ADDCC338E16}"/>
              </a:ext>
            </a:extLst>
          </p:cNvPr>
          <p:cNvGrpSpPr/>
          <p:nvPr/>
        </p:nvGrpSpPr>
        <p:grpSpPr>
          <a:xfrm>
            <a:off x="2284632" y="1336154"/>
            <a:ext cx="917906" cy="860814"/>
            <a:chOff x="3200400" y="2286000"/>
            <a:chExt cx="1371600" cy="128629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4CD5B5-6B85-D832-5BBE-0396D80E8D48}"/>
                </a:ext>
              </a:extLst>
            </p:cNvPr>
            <p:cNvSpPr/>
            <p:nvPr/>
          </p:nvSpPr>
          <p:spPr>
            <a:xfrm>
              <a:off x="3352800" y="2286000"/>
              <a:ext cx="1066800" cy="838200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rgbClr val="4156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Client</a:t>
              </a: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04A31713-EAE9-683F-7258-FCFCDCEEDC82}"/>
                </a:ext>
              </a:extLst>
            </p:cNvPr>
            <p:cNvSpPr/>
            <p:nvPr/>
          </p:nvSpPr>
          <p:spPr>
            <a:xfrm>
              <a:off x="3200400" y="3191290"/>
              <a:ext cx="1371600" cy="381001"/>
            </a:xfrm>
            <a:prstGeom prst="trapezoid">
              <a:avLst/>
            </a:prstGeom>
            <a:pattFill prst="plaid">
              <a:fgClr>
                <a:schemeClr val="accent6">
                  <a:lumMod val="40000"/>
                  <a:lumOff val="60000"/>
                </a:schemeClr>
              </a:fgClr>
              <a:bgClr>
                <a:schemeClr val="accent6">
                  <a:lumMod val="60000"/>
                  <a:lumOff val="40000"/>
                </a:schemeClr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1432AD5-5942-E0A4-7AEE-74373F57F205}"/>
              </a:ext>
            </a:extLst>
          </p:cNvPr>
          <p:cNvSpPr/>
          <p:nvPr/>
        </p:nvSpPr>
        <p:spPr>
          <a:xfrm>
            <a:off x="6519789" y="1331087"/>
            <a:ext cx="135721" cy="3542433"/>
          </a:xfrm>
          <a:prstGeom prst="roundRect">
            <a:avLst>
              <a:gd name="adj" fmla="val 6903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>
                <a:solidFill>
                  <a:sysClr val="windowText" lastClr="000000"/>
                </a:solidFill>
              </a:ln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5B9965-D977-D799-7E72-5C3F329E1DB2}"/>
              </a:ext>
            </a:extLst>
          </p:cNvPr>
          <p:cNvGrpSpPr/>
          <p:nvPr/>
        </p:nvGrpSpPr>
        <p:grpSpPr>
          <a:xfrm>
            <a:off x="6254603" y="1318259"/>
            <a:ext cx="662932" cy="878711"/>
            <a:chOff x="8077200" y="1981200"/>
            <a:chExt cx="990600" cy="17526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724AFE-B67F-C9AF-A178-9304CA598F46}"/>
                </a:ext>
              </a:extLst>
            </p:cNvPr>
            <p:cNvSpPr/>
            <p:nvPr/>
          </p:nvSpPr>
          <p:spPr>
            <a:xfrm>
              <a:off x="8077200" y="1981200"/>
              <a:ext cx="990600" cy="1752600"/>
            </a:xfrm>
            <a:prstGeom prst="rect">
              <a:avLst/>
            </a:prstGeom>
            <a:solidFill>
              <a:srgbClr val="415665"/>
            </a:solidFill>
            <a:ln>
              <a:solidFill>
                <a:srgbClr val="4156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29EED4-A0E2-EE3B-3457-799AE83E6E30}"/>
                </a:ext>
              </a:extLst>
            </p:cNvPr>
            <p:cNvSpPr/>
            <p:nvPr/>
          </p:nvSpPr>
          <p:spPr>
            <a:xfrm>
              <a:off x="8153400" y="2514600"/>
              <a:ext cx="838200" cy="11430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4156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Server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9405C6-BEA7-F95D-4E4B-CB1F2B579BCD}"/>
                </a:ext>
              </a:extLst>
            </p:cNvPr>
            <p:cNvSpPr/>
            <p:nvPr/>
          </p:nvSpPr>
          <p:spPr>
            <a:xfrm>
              <a:off x="8153400" y="2095500"/>
              <a:ext cx="8382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4156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6919DD-97B0-2806-840F-4D587C85E8DC}"/>
                </a:ext>
              </a:extLst>
            </p:cNvPr>
            <p:cNvSpPr/>
            <p:nvPr/>
          </p:nvSpPr>
          <p:spPr>
            <a:xfrm>
              <a:off x="8153400" y="2305050"/>
              <a:ext cx="8382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4156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1AFD7DB-927D-1F6C-9898-D3C34A6CB7AE}"/>
                </a:ext>
              </a:extLst>
            </p:cNvPr>
            <p:cNvSpPr/>
            <p:nvPr/>
          </p:nvSpPr>
          <p:spPr>
            <a:xfrm>
              <a:off x="8153400" y="2131500"/>
              <a:ext cx="540000" cy="72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AA440D2-D868-98A3-167E-A6EE53C73A46}"/>
                </a:ext>
              </a:extLst>
            </p:cNvPr>
            <p:cNvSpPr/>
            <p:nvPr/>
          </p:nvSpPr>
          <p:spPr>
            <a:xfrm>
              <a:off x="8153400" y="2341050"/>
              <a:ext cx="540000" cy="72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9" name="Freeform 7">
            <a:extLst>
              <a:ext uri="{FF2B5EF4-FFF2-40B4-BE49-F238E27FC236}">
                <a16:creationId xmlns:a16="http://schemas.microsoft.com/office/drawing/2014/main" id="{321E5E11-DF45-8D3B-D0B8-815D36CC9476}"/>
              </a:ext>
            </a:extLst>
          </p:cNvPr>
          <p:cNvSpPr/>
          <p:nvPr/>
        </p:nvSpPr>
        <p:spPr>
          <a:xfrm>
            <a:off x="2833986" y="2689250"/>
            <a:ext cx="3672000" cy="108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C2D615D6-A1A9-638E-5993-8A7DB9C74234}"/>
              </a:ext>
            </a:extLst>
          </p:cNvPr>
          <p:cNvSpPr/>
          <p:nvPr/>
        </p:nvSpPr>
        <p:spPr>
          <a:xfrm>
            <a:off x="2828906" y="3290138"/>
            <a:ext cx="3672000" cy="108000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2D17A05A-0683-C06F-E99A-84D57A240FD8}"/>
              </a:ext>
            </a:extLst>
          </p:cNvPr>
          <p:cNvSpPr/>
          <p:nvPr/>
        </p:nvSpPr>
        <p:spPr>
          <a:xfrm>
            <a:off x="2829528" y="3892675"/>
            <a:ext cx="3672000" cy="108000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C061F3EE-9870-B4AB-9435-81CE50AC5851}"/>
              </a:ext>
            </a:extLst>
          </p:cNvPr>
          <p:cNvSpPr/>
          <p:nvPr/>
        </p:nvSpPr>
        <p:spPr>
          <a:xfrm>
            <a:off x="2836453" y="4502455"/>
            <a:ext cx="3672000" cy="108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F2884A-BFF3-D4DA-A9F8-B524376CA718}"/>
              </a:ext>
            </a:extLst>
          </p:cNvPr>
          <p:cNvSpPr/>
          <p:nvPr/>
        </p:nvSpPr>
        <p:spPr>
          <a:xfrm>
            <a:off x="2814287" y="2334032"/>
            <a:ext cx="3704325" cy="514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ctr">
              <a:buClr>
                <a:schemeClr val="dk2"/>
              </a:buClr>
              <a:buSzPts val="2400"/>
            </a:pPr>
            <a:r>
              <a:rPr lang="en-US" sz="1050" dirty="0">
                <a:solidFill>
                  <a:schemeClr val="dk1"/>
                </a:solidFill>
                <a:latin typeface="Source Sans Pro"/>
              </a:rPr>
              <a:t>Client connects to and authenticates the server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405F00-B563-3E3C-DFD1-873053481C9B}"/>
              </a:ext>
            </a:extLst>
          </p:cNvPr>
          <p:cNvSpPr/>
          <p:nvPr/>
        </p:nvSpPr>
        <p:spPr>
          <a:xfrm>
            <a:off x="2812357" y="2854731"/>
            <a:ext cx="3704325" cy="514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ctr">
              <a:buClr>
                <a:schemeClr val="dk2"/>
              </a:buClr>
              <a:buSzPts val="2400"/>
            </a:pPr>
            <a:r>
              <a:rPr lang="en-US" sz="1050" dirty="0">
                <a:solidFill>
                  <a:schemeClr val="dk1"/>
                </a:solidFill>
                <a:latin typeface="Source Sans Pro"/>
              </a:rPr>
              <a:t>Server and client negotiate the protocol details; Generate session key and initiate symmetric encryption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4ADD29-DB1C-9D0F-E72D-D6563384936A}"/>
              </a:ext>
            </a:extLst>
          </p:cNvPr>
          <p:cNvSpPr/>
          <p:nvPr/>
        </p:nvSpPr>
        <p:spPr>
          <a:xfrm>
            <a:off x="2824549" y="3465093"/>
            <a:ext cx="3704325" cy="514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ctr">
              <a:buClr>
                <a:schemeClr val="dk2"/>
              </a:buClr>
              <a:buSzPts val="2400"/>
            </a:pPr>
            <a:r>
              <a:rPr lang="en-US" sz="1050" dirty="0">
                <a:solidFill>
                  <a:schemeClr val="dk1"/>
                </a:solidFill>
                <a:latin typeface="Source Sans Pro"/>
              </a:rPr>
              <a:t>Server authenticates client employing asymmetric encryption and MD5 hashing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448C4B-4C08-80B1-B46F-F0A7F289BA9A}"/>
              </a:ext>
            </a:extLst>
          </p:cNvPr>
          <p:cNvSpPr/>
          <p:nvPr/>
        </p:nvSpPr>
        <p:spPr>
          <a:xfrm>
            <a:off x="2826073" y="3969537"/>
            <a:ext cx="3704325" cy="514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ctr">
              <a:buClr>
                <a:schemeClr val="dk2"/>
              </a:buClr>
              <a:buSzPts val="2400"/>
            </a:pPr>
            <a:endParaRPr lang="en-US" sz="1050" dirty="0">
              <a:solidFill>
                <a:schemeClr val="dk1"/>
              </a:solidFill>
              <a:latin typeface="Source Sans Pro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E1313B-0E2C-048D-7F30-0B18C5EF73AC}"/>
              </a:ext>
            </a:extLst>
          </p:cNvPr>
          <p:cNvSpPr/>
          <p:nvPr/>
        </p:nvSpPr>
        <p:spPr>
          <a:xfrm>
            <a:off x="2814388" y="4070122"/>
            <a:ext cx="3704325" cy="514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ctr">
              <a:buClr>
                <a:schemeClr val="dk2"/>
              </a:buClr>
              <a:buSzPts val="2400"/>
            </a:pPr>
            <a:r>
              <a:rPr lang="en-US" sz="1050" dirty="0">
                <a:solidFill>
                  <a:schemeClr val="dk1"/>
                </a:solidFill>
                <a:latin typeface="Source Sans Pro"/>
              </a:rPr>
              <a:t>Client submits commands to the server; Server to process/execute the commands</a:t>
            </a:r>
          </a:p>
        </p:txBody>
      </p:sp>
    </p:spTree>
    <p:extLst>
      <p:ext uri="{BB962C8B-B14F-4D97-AF65-F5344CB8AC3E}">
        <p14:creationId xmlns:p14="http://schemas.microsoft.com/office/powerpoint/2010/main" val="3026932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ABCAB-A251-6086-6691-790705379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kumimoji="0" lang="pt-BR" sz="4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t>How do we implement the SSH protocol?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908175"/>
            <a:ext cx="6718300" cy="1044575"/>
          </a:xfrm>
        </p:spPr>
        <p:txBody>
          <a:bodyPr/>
          <a:lstStyle/>
          <a:p>
            <a:r>
              <a:rPr lang="pt-BR" dirty="0"/>
              <a:t>SSH Continued ...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26D-E291-849A-6108-F19F782D1721}"/>
              </a:ext>
            </a:extLst>
          </p:cNvPr>
          <p:cNvSpPr/>
          <p:nvPr/>
        </p:nvSpPr>
        <p:spPr>
          <a:xfrm>
            <a:off x="4282633" y="3935392"/>
            <a:ext cx="578734" cy="393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551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SSH with Paramiko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Client connecting to Linux VM (AWS LightSail):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lang="en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763005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import </a:t>
            </a:r>
            <a:r>
              <a:rPr kumimoji="0" lang="en-CA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paramiko</a:t>
            </a:r>
            <a:endParaRPr kumimoji="0" lang="en-CA" sz="12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8958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SSH with Paramiko (AWS)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t>13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6C3276-19FB-776E-E0FC-5066A384C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74" y="1538075"/>
            <a:ext cx="3439424" cy="1871620"/>
          </a:xfrm>
          <a:prstGeom prst="rect">
            <a:avLst/>
          </a:prstGeom>
          <a:ln w="19050">
            <a:solidFill>
              <a:srgbClr val="0DB7C4"/>
            </a:solidFill>
            <a:prstDash val="solid"/>
          </a:ln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78DBE4EA-26AD-C66E-3952-E0C2D57C1280}"/>
              </a:ext>
            </a:extLst>
          </p:cNvPr>
          <p:cNvGrpSpPr/>
          <p:nvPr/>
        </p:nvGrpSpPr>
        <p:grpSpPr>
          <a:xfrm>
            <a:off x="4926201" y="2142171"/>
            <a:ext cx="3439424" cy="1871620"/>
            <a:chOff x="4860152" y="2014581"/>
            <a:chExt cx="3439424" cy="187162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4FFBC04-9100-4E7A-C5B0-6155BA514799}"/>
                </a:ext>
              </a:extLst>
            </p:cNvPr>
            <p:cNvGrpSpPr/>
            <p:nvPr/>
          </p:nvGrpSpPr>
          <p:grpSpPr>
            <a:xfrm>
              <a:off x="4860152" y="2014581"/>
              <a:ext cx="3439424" cy="1871620"/>
              <a:chOff x="4860152" y="2014581"/>
              <a:chExt cx="3439424" cy="1871620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22F9EC80-DA38-F772-5058-EE1112AAD5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152" y="2014581"/>
                <a:ext cx="3439424" cy="1871620"/>
              </a:xfrm>
              <a:prstGeom prst="rect">
                <a:avLst/>
              </a:prstGeom>
              <a:ln w="19050">
                <a:solidFill>
                  <a:srgbClr val="0DB7C4"/>
                </a:solidFill>
                <a:prstDash val="solid"/>
              </a:ln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3FB55B5-B697-A037-B45B-44BCD6DEB01E}"/>
                  </a:ext>
                </a:extLst>
              </p:cNvPr>
              <p:cNvSpPr/>
              <p:nvPr/>
            </p:nvSpPr>
            <p:spPr>
              <a:xfrm>
                <a:off x="4900612" y="2214560"/>
                <a:ext cx="3286125" cy="16573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2C06BDE-ED5C-0858-BF40-8CF6F1A5B0EA}"/>
                  </a:ext>
                </a:extLst>
              </p:cNvPr>
              <p:cNvSpPr/>
              <p:nvPr/>
            </p:nvSpPr>
            <p:spPr>
              <a:xfrm>
                <a:off x="8186737" y="3807619"/>
                <a:ext cx="45719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8888AE3-D133-DE44-9AEC-A94728959B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224" t="10370" r="10951"/>
            <a:stretch/>
          </p:blipFill>
          <p:spPr>
            <a:xfrm>
              <a:off x="5574977" y="2244343"/>
              <a:ext cx="2009774" cy="1597784"/>
            </a:xfrm>
            <a:prstGeom prst="rect">
              <a:avLst/>
            </a:prstGeom>
          </p:spPr>
        </p:pic>
      </p:grp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9BE0287C-8C3C-2E77-396E-0397F51FD981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4392698" y="2473885"/>
            <a:ext cx="533503" cy="6040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85495E17-A010-F607-1B47-0B0B48B9216D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>
            <a:off x="4242175" y="2444603"/>
            <a:ext cx="834551" cy="39729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995D2D6-C0F4-92FD-C4CA-48F38E28BBC2}"/>
              </a:ext>
            </a:extLst>
          </p:cNvPr>
          <p:cNvGrpSpPr/>
          <p:nvPr/>
        </p:nvGrpSpPr>
        <p:grpSpPr>
          <a:xfrm>
            <a:off x="953274" y="4848342"/>
            <a:ext cx="3439424" cy="295158"/>
            <a:chOff x="4860152" y="2014581"/>
            <a:chExt cx="3439424" cy="295158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F60E7C4C-95FE-62DC-E971-E0B7ACFD84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4230"/>
            <a:stretch/>
          </p:blipFill>
          <p:spPr>
            <a:xfrm>
              <a:off x="4860152" y="2014581"/>
              <a:ext cx="3439424" cy="295158"/>
            </a:xfrm>
            <a:prstGeom prst="rect">
              <a:avLst/>
            </a:prstGeom>
            <a:ln w="19050">
              <a:solidFill>
                <a:srgbClr val="0DB7C4"/>
              </a:solidFill>
              <a:prstDash val="solid"/>
            </a:ln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9E6756C-0924-06CD-E0F6-45621AEF74FB}"/>
                </a:ext>
              </a:extLst>
            </p:cNvPr>
            <p:cNvSpPr/>
            <p:nvPr/>
          </p:nvSpPr>
          <p:spPr>
            <a:xfrm>
              <a:off x="4900612" y="2214560"/>
              <a:ext cx="3286125" cy="9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186893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SSH with Paramiko (AWS)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t>13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9BE0287C-8C3C-2E77-396E-0397F51FD981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383353" y="2601477"/>
            <a:ext cx="533503" cy="4765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998530-1A0C-8F3A-B712-21721232A078}"/>
              </a:ext>
            </a:extLst>
          </p:cNvPr>
          <p:cNvGrpSpPr/>
          <p:nvPr/>
        </p:nvGrpSpPr>
        <p:grpSpPr>
          <a:xfrm>
            <a:off x="960361" y="1538075"/>
            <a:ext cx="3439424" cy="1871620"/>
            <a:chOff x="887225" y="1538075"/>
            <a:chExt cx="3439424" cy="18716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2E2EC71-F3E9-9D03-CE96-48BDAE4BB6AB}"/>
                </a:ext>
              </a:extLst>
            </p:cNvPr>
            <p:cNvGrpSpPr/>
            <p:nvPr/>
          </p:nvGrpSpPr>
          <p:grpSpPr>
            <a:xfrm>
              <a:off x="887225" y="1538075"/>
              <a:ext cx="3439424" cy="1871620"/>
              <a:chOff x="4860152" y="2014581"/>
              <a:chExt cx="3439424" cy="187162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6A243AA-8540-AA2B-ED1A-7C4A161D18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152" y="2014581"/>
                <a:ext cx="3439424" cy="1871620"/>
              </a:xfrm>
              <a:prstGeom prst="rect">
                <a:avLst/>
              </a:prstGeom>
              <a:ln w="19050">
                <a:solidFill>
                  <a:srgbClr val="0DB7C4"/>
                </a:solidFill>
                <a:prstDash val="solid"/>
              </a:ln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9A1409E-842A-CE2A-9F59-6D890285D0B8}"/>
                  </a:ext>
                </a:extLst>
              </p:cNvPr>
              <p:cNvSpPr/>
              <p:nvPr/>
            </p:nvSpPr>
            <p:spPr>
              <a:xfrm>
                <a:off x="4900612" y="2214560"/>
                <a:ext cx="3286125" cy="16573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7FBAC8-FB14-A044-9DF1-21C5DBCD9280}"/>
                  </a:ext>
                </a:extLst>
              </p:cNvPr>
              <p:cNvSpPr/>
              <p:nvPr/>
            </p:nvSpPr>
            <p:spPr>
              <a:xfrm>
                <a:off x="8186737" y="3807619"/>
                <a:ext cx="45719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C3B07B2-76E5-A9A2-B77E-E6AFE802AC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070" t="11204" r="11597" b="12839"/>
            <a:stretch/>
          </p:blipFill>
          <p:spPr>
            <a:xfrm>
              <a:off x="1602537" y="1802505"/>
              <a:ext cx="2008800" cy="114788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84CD4D-44BF-AAB9-A1DC-930CED60B571}"/>
              </a:ext>
            </a:extLst>
          </p:cNvPr>
          <p:cNvGrpSpPr/>
          <p:nvPr/>
        </p:nvGrpSpPr>
        <p:grpSpPr>
          <a:xfrm>
            <a:off x="4916856" y="2142173"/>
            <a:ext cx="3439424" cy="1871620"/>
            <a:chOff x="4860152" y="2014581"/>
            <a:chExt cx="3439424" cy="187162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4FFBC04-9100-4E7A-C5B0-6155BA514799}"/>
                </a:ext>
              </a:extLst>
            </p:cNvPr>
            <p:cNvGrpSpPr/>
            <p:nvPr/>
          </p:nvGrpSpPr>
          <p:grpSpPr>
            <a:xfrm>
              <a:off x="4860152" y="2014581"/>
              <a:ext cx="3439424" cy="1871620"/>
              <a:chOff x="4860152" y="2014581"/>
              <a:chExt cx="3439424" cy="1871620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22F9EC80-DA38-F772-5058-EE1112AAD5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152" y="2014581"/>
                <a:ext cx="3439424" cy="1871620"/>
              </a:xfrm>
              <a:prstGeom prst="rect">
                <a:avLst/>
              </a:prstGeom>
              <a:ln w="19050">
                <a:solidFill>
                  <a:srgbClr val="0DB7C4"/>
                </a:solidFill>
                <a:prstDash val="solid"/>
              </a:ln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3FB55B5-B697-A037-B45B-44BCD6DEB01E}"/>
                  </a:ext>
                </a:extLst>
              </p:cNvPr>
              <p:cNvSpPr/>
              <p:nvPr/>
            </p:nvSpPr>
            <p:spPr>
              <a:xfrm>
                <a:off x="4900612" y="2214560"/>
                <a:ext cx="3286125" cy="16573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2C06BDE-ED5C-0858-BF40-8CF6F1A5B0EA}"/>
                  </a:ext>
                </a:extLst>
              </p:cNvPr>
              <p:cNvSpPr/>
              <p:nvPr/>
            </p:nvSpPr>
            <p:spPr>
              <a:xfrm>
                <a:off x="8186737" y="3807619"/>
                <a:ext cx="45719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23B90F2-9B01-E2B4-8256-6A44E0248D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156" t="9973" r="24109" b="11572"/>
            <a:stretch/>
          </p:blipFill>
          <p:spPr>
            <a:xfrm>
              <a:off x="5575464" y="2291950"/>
              <a:ext cx="2008800" cy="1502569"/>
            </a:xfrm>
            <a:prstGeom prst="rect">
              <a:avLst/>
            </a:prstGeom>
          </p:spPr>
        </p:pic>
      </p:grp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B2FDC10-73EE-DD8C-A4D0-ED51274C5C54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>
            <a:off x="4237503" y="2449276"/>
            <a:ext cx="834549" cy="39635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2310D9FD-0D3E-CFD7-A1CD-21A33C8328A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36796" y="1351755"/>
            <a:ext cx="248014" cy="179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E3F69B-ED3C-B038-E968-DAE55B1A9F36}"/>
              </a:ext>
            </a:extLst>
          </p:cNvPr>
          <p:cNvGrpSpPr/>
          <p:nvPr/>
        </p:nvGrpSpPr>
        <p:grpSpPr>
          <a:xfrm>
            <a:off x="953274" y="4848342"/>
            <a:ext cx="3439424" cy="295158"/>
            <a:chOff x="4860152" y="2014581"/>
            <a:chExt cx="3439424" cy="29515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CCB054A-71EC-7412-6DDD-149FAD4A0A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4230"/>
            <a:stretch/>
          </p:blipFill>
          <p:spPr>
            <a:xfrm>
              <a:off x="4860152" y="2014581"/>
              <a:ext cx="3439424" cy="295158"/>
            </a:xfrm>
            <a:prstGeom prst="rect">
              <a:avLst/>
            </a:prstGeom>
            <a:ln w="19050">
              <a:solidFill>
                <a:srgbClr val="0DB7C4"/>
              </a:solidFill>
              <a:prstDash val="solid"/>
            </a:ln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4C2C0A7-CA06-FADB-0FC9-F76FBCCDCF40}"/>
                </a:ext>
              </a:extLst>
            </p:cNvPr>
            <p:cNvSpPr/>
            <p:nvPr/>
          </p:nvSpPr>
          <p:spPr>
            <a:xfrm>
              <a:off x="4900612" y="2214560"/>
              <a:ext cx="3286125" cy="9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14141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SSH with Paramiko (AWS)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t>13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9BE0287C-8C3C-2E77-396E-0397F51FD981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383353" y="2601477"/>
            <a:ext cx="533503" cy="4765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2E2EC71-F3E9-9D03-CE96-48BDAE4BB6AB}"/>
              </a:ext>
            </a:extLst>
          </p:cNvPr>
          <p:cNvGrpSpPr/>
          <p:nvPr/>
        </p:nvGrpSpPr>
        <p:grpSpPr>
          <a:xfrm>
            <a:off x="960361" y="1538075"/>
            <a:ext cx="3439424" cy="1871620"/>
            <a:chOff x="4860152" y="2014581"/>
            <a:chExt cx="3439424" cy="187162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6A243AA-8540-AA2B-ED1A-7C4A161D1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0152" y="2014581"/>
              <a:ext cx="3439424" cy="1871620"/>
            </a:xfrm>
            <a:prstGeom prst="rect">
              <a:avLst/>
            </a:prstGeom>
            <a:ln w="19050">
              <a:solidFill>
                <a:srgbClr val="0DB7C4"/>
              </a:solidFill>
              <a:prstDash val="solid"/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A1409E-842A-CE2A-9F59-6D890285D0B8}"/>
                </a:ext>
              </a:extLst>
            </p:cNvPr>
            <p:cNvSpPr/>
            <p:nvPr/>
          </p:nvSpPr>
          <p:spPr>
            <a:xfrm>
              <a:off x="4900612" y="2214560"/>
              <a:ext cx="3286125" cy="16573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47FBAC8-FB14-A044-9DF1-21C5DBCD9280}"/>
                </a:ext>
              </a:extLst>
            </p:cNvPr>
            <p:cNvSpPr/>
            <p:nvPr/>
          </p:nvSpPr>
          <p:spPr>
            <a:xfrm>
              <a:off x="8186737" y="3807619"/>
              <a:ext cx="4571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FFBC04-9100-4E7A-C5B0-6155BA514799}"/>
              </a:ext>
            </a:extLst>
          </p:cNvPr>
          <p:cNvGrpSpPr/>
          <p:nvPr/>
        </p:nvGrpSpPr>
        <p:grpSpPr>
          <a:xfrm>
            <a:off x="4916856" y="2142173"/>
            <a:ext cx="3439424" cy="1871620"/>
            <a:chOff x="4860152" y="2014581"/>
            <a:chExt cx="3439424" cy="187162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2F9EC80-DA38-F772-5058-EE1112AAD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0152" y="2014581"/>
              <a:ext cx="3439424" cy="1871620"/>
            </a:xfrm>
            <a:prstGeom prst="rect">
              <a:avLst/>
            </a:prstGeom>
            <a:ln w="19050">
              <a:solidFill>
                <a:srgbClr val="0DB7C4"/>
              </a:solidFill>
              <a:prstDash val="solid"/>
            </a:ln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FB55B5-B697-A037-B45B-44BCD6DEB01E}"/>
                </a:ext>
              </a:extLst>
            </p:cNvPr>
            <p:cNvSpPr/>
            <p:nvPr/>
          </p:nvSpPr>
          <p:spPr>
            <a:xfrm>
              <a:off x="4900612" y="2214560"/>
              <a:ext cx="3286125" cy="16573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C06BDE-ED5C-0858-BF40-8CF6F1A5B0EA}"/>
                </a:ext>
              </a:extLst>
            </p:cNvPr>
            <p:cNvSpPr/>
            <p:nvPr/>
          </p:nvSpPr>
          <p:spPr>
            <a:xfrm>
              <a:off x="8186737" y="3807619"/>
              <a:ext cx="4571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B2FDC10-73EE-DD8C-A4D0-ED51274C5C54}"/>
              </a:ext>
            </a:extLst>
          </p:cNvPr>
          <p:cNvCxnSpPr>
            <a:cxnSpLocks/>
            <a:stCxn id="26" idx="2"/>
            <a:endCxn id="16" idx="0"/>
          </p:cNvCxnSpPr>
          <p:nvPr/>
        </p:nvCxnSpPr>
        <p:spPr>
          <a:xfrm rot="5400000">
            <a:off x="4237503" y="2449276"/>
            <a:ext cx="834549" cy="39635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C3D848-236D-2C6E-3F30-E9B797FF6A05}"/>
              </a:ext>
            </a:extLst>
          </p:cNvPr>
          <p:cNvGrpSpPr/>
          <p:nvPr/>
        </p:nvGrpSpPr>
        <p:grpSpPr>
          <a:xfrm>
            <a:off x="953274" y="4848342"/>
            <a:ext cx="3439424" cy="295158"/>
            <a:chOff x="4860152" y="2014581"/>
            <a:chExt cx="3439424" cy="295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C627F24-DB8D-059B-AF9C-D31A6B8ECC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4230"/>
            <a:stretch/>
          </p:blipFill>
          <p:spPr>
            <a:xfrm>
              <a:off x="4860152" y="2014581"/>
              <a:ext cx="3439424" cy="295158"/>
            </a:xfrm>
            <a:prstGeom prst="rect">
              <a:avLst/>
            </a:prstGeom>
            <a:ln w="19050">
              <a:solidFill>
                <a:srgbClr val="0DB7C4"/>
              </a:solidFill>
              <a:prstDash val="solid"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0FD2ED-25EE-6145-C13D-7582AB7EB399}"/>
                </a:ext>
              </a:extLst>
            </p:cNvPr>
            <p:cNvSpPr/>
            <p:nvPr/>
          </p:nvSpPr>
          <p:spPr>
            <a:xfrm>
              <a:off x="4900612" y="2214560"/>
              <a:ext cx="3286125" cy="9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203FE9-6097-AF27-71CC-07A07BE25A82}"/>
              </a:ext>
            </a:extLst>
          </p:cNvPr>
          <p:cNvGrpSpPr/>
          <p:nvPr/>
        </p:nvGrpSpPr>
        <p:grpSpPr>
          <a:xfrm>
            <a:off x="1632396" y="1807249"/>
            <a:ext cx="2008800" cy="655557"/>
            <a:chOff x="1519370" y="1749694"/>
            <a:chExt cx="2008800" cy="65555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9C6D2A8-EF9C-A07C-37E2-59EC296C4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438" t="24015" r="31628" b="16691"/>
            <a:stretch/>
          </p:blipFill>
          <p:spPr>
            <a:xfrm>
              <a:off x="1519370" y="1749694"/>
              <a:ext cx="2008800" cy="65555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EB226B-7113-E73B-70F1-81FDCE8DB2DC}"/>
                </a:ext>
              </a:extLst>
            </p:cNvPr>
            <p:cNvSpPr/>
            <p:nvPr/>
          </p:nvSpPr>
          <p:spPr>
            <a:xfrm>
              <a:off x="2658698" y="2293932"/>
              <a:ext cx="389301" cy="96401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2D65E62D-AA00-579F-05D3-13FC6D0D89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438" t="14010" r="11548" b="2695"/>
          <a:stretch/>
        </p:blipFill>
        <p:spPr>
          <a:xfrm>
            <a:off x="5530620" y="2405252"/>
            <a:ext cx="2211896" cy="1183255"/>
          </a:xfrm>
          <a:prstGeom prst="rect">
            <a:avLst/>
          </a:prstGeom>
        </p:spPr>
      </p:pic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DA56F54B-0B56-6F69-77D1-47A667DDF7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36796" y="1351755"/>
            <a:ext cx="248014" cy="179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259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DBAF0B3-83DC-105E-1121-A5FAA5D4B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058" y="2140332"/>
            <a:ext cx="3434862" cy="1872000"/>
          </a:xfrm>
          <a:prstGeom prst="rect">
            <a:avLst/>
          </a:prstGeom>
          <a:ln w="19050">
            <a:solidFill>
              <a:srgbClr val="0DB7C4"/>
            </a:solidFill>
            <a:prstDash val="solid"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SSH with Paramiko (AWS)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t>13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9BE0287C-8C3C-2E77-396E-0397F51FD981}"/>
              </a:ext>
            </a:extLst>
          </p:cNvPr>
          <p:cNvCxnSpPr>
            <a:cxnSpLocks/>
          </p:cNvCxnSpPr>
          <p:nvPr/>
        </p:nvCxnSpPr>
        <p:spPr>
          <a:xfrm>
            <a:off x="4383353" y="2601477"/>
            <a:ext cx="533503" cy="4765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2E2EC71-F3E9-9D03-CE96-48BDAE4BB6AB}"/>
              </a:ext>
            </a:extLst>
          </p:cNvPr>
          <p:cNvGrpSpPr/>
          <p:nvPr/>
        </p:nvGrpSpPr>
        <p:grpSpPr>
          <a:xfrm>
            <a:off x="960361" y="1538075"/>
            <a:ext cx="3439424" cy="1871620"/>
            <a:chOff x="4860152" y="2014581"/>
            <a:chExt cx="3439424" cy="187162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6A243AA-8540-AA2B-ED1A-7C4A161D1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152" y="2014581"/>
              <a:ext cx="3439424" cy="1871620"/>
            </a:xfrm>
            <a:prstGeom prst="rect">
              <a:avLst/>
            </a:prstGeom>
            <a:ln w="19050">
              <a:solidFill>
                <a:srgbClr val="0DB7C4"/>
              </a:solidFill>
              <a:prstDash val="solid"/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A1409E-842A-CE2A-9F59-6D890285D0B8}"/>
                </a:ext>
              </a:extLst>
            </p:cNvPr>
            <p:cNvSpPr/>
            <p:nvPr/>
          </p:nvSpPr>
          <p:spPr>
            <a:xfrm>
              <a:off x="4900612" y="2214560"/>
              <a:ext cx="3286125" cy="16573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47FBAC8-FB14-A044-9DF1-21C5DBCD9280}"/>
                </a:ext>
              </a:extLst>
            </p:cNvPr>
            <p:cNvSpPr/>
            <p:nvPr/>
          </p:nvSpPr>
          <p:spPr>
            <a:xfrm>
              <a:off x="8186737" y="3807619"/>
              <a:ext cx="4571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CEB226B-7113-E73B-70F1-81FDCE8DB2DC}"/>
              </a:ext>
            </a:extLst>
          </p:cNvPr>
          <p:cNvSpPr/>
          <p:nvPr/>
        </p:nvSpPr>
        <p:spPr>
          <a:xfrm>
            <a:off x="2658698" y="2293932"/>
            <a:ext cx="389301" cy="9640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3E21F3EC-FD4D-C518-D88A-818613C539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36796" y="1351755"/>
            <a:ext cx="248014" cy="179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CF11ABD-D15C-C70F-1D85-48B756EF81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778" t="10372" r="12567" b="9607"/>
          <a:stretch/>
        </p:blipFill>
        <p:spPr>
          <a:xfrm>
            <a:off x="1632396" y="1818634"/>
            <a:ext cx="2008800" cy="125769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357EAB8-DF27-BF3B-9B41-B7CB104CD3C8}"/>
              </a:ext>
            </a:extLst>
          </p:cNvPr>
          <p:cNvSpPr/>
          <p:nvPr/>
        </p:nvSpPr>
        <p:spPr>
          <a:xfrm>
            <a:off x="5356225" y="3361494"/>
            <a:ext cx="193675" cy="7703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467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SSH with Paramiko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Client connecting to Linux VM (AWS LightSail):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t>13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763005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import </a:t>
            </a:r>
            <a:r>
              <a:rPr kumimoji="0" lang="en-CA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paramiko</a:t>
            </a:r>
            <a:endParaRPr kumimoji="0" lang="en-CA" sz="12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2500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SSH with Paramiko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Client connecting to Linux VM (AWS LightSail):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t>14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763005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import </a:t>
            </a:r>
            <a:r>
              <a:rPr kumimoji="0" lang="en-CA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paramiko</a:t>
            </a:r>
            <a:endParaRPr kumimoji="0" lang="en-CA" sz="12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2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lang="en-CA" sz="1200" dirty="0">
              <a:solidFill>
                <a:srgbClr val="415665"/>
              </a:solidFill>
              <a:latin typeface="Consolas" panose="020B0609020204030204" pitchFamily="49" charset="0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200" dirty="0">
                <a:solidFill>
                  <a:srgbClr val="415665"/>
                </a:solidFill>
                <a:latin typeface="Consolas" panose="020B0609020204030204" pitchFamily="49" charset="0"/>
              </a:rPr>
              <a:t>IP = </a:t>
            </a: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'XX.XXX.XXX.XXX'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USERNAME = 'username'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435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024" y="0"/>
            <a:ext cx="3553200" cy="1140000"/>
          </a:xfr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2"/>
              </a:buClr>
              <a:buSzPts val="2400"/>
            </a:pPr>
            <a:r>
              <a:rPr lang="en-CA" sz="3600" dirty="0">
                <a:solidFill>
                  <a:schemeClr val="dk2"/>
                </a:solidFill>
              </a:rPr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69023" y="1550988"/>
            <a:ext cx="5169600" cy="3387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Secure Shell (SSH)</a:t>
            </a:r>
          </a:p>
        </p:txBody>
      </p:sp>
    </p:spTree>
    <p:extLst>
      <p:ext uri="{BB962C8B-B14F-4D97-AF65-F5344CB8AC3E}">
        <p14:creationId xmlns:p14="http://schemas.microsoft.com/office/powerpoint/2010/main" val="1370514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SSH with Paramiko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Client connecting to Linux VM (AWS LightSail):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t>14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763005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import </a:t>
            </a:r>
            <a:r>
              <a:rPr kumimoji="0" lang="en-CA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paramiko</a:t>
            </a:r>
            <a:endParaRPr kumimoji="0" lang="en-CA" sz="12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2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lang="en-CA" sz="1200" dirty="0">
              <a:solidFill>
                <a:srgbClr val="415665"/>
              </a:solidFill>
              <a:latin typeface="Consolas" panose="020B0609020204030204" pitchFamily="49" charset="0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200" dirty="0">
                <a:solidFill>
                  <a:srgbClr val="415665"/>
                </a:solidFill>
                <a:latin typeface="Consolas" panose="020B0609020204030204" pitchFamily="49" charset="0"/>
              </a:rPr>
              <a:t>IP = </a:t>
            </a: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'XX.XXX.XXX.XXX'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USERNAME = 'username'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27E87FF-42D4-3E48-72D2-4A10BBBDDCB0}"/>
              </a:ext>
            </a:extLst>
          </p:cNvPr>
          <p:cNvGrpSpPr/>
          <p:nvPr/>
        </p:nvGrpSpPr>
        <p:grpSpPr>
          <a:xfrm>
            <a:off x="4860151" y="2455089"/>
            <a:ext cx="3439424" cy="1871620"/>
            <a:chOff x="4572000" y="2309708"/>
            <a:chExt cx="3439424" cy="187162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FEEADC9-3CE5-1D74-58BB-3946273B3A60}"/>
                </a:ext>
              </a:extLst>
            </p:cNvPr>
            <p:cNvGrpSpPr/>
            <p:nvPr/>
          </p:nvGrpSpPr>
          <p:grpSpPr>
            <a:xfrm>
              <a:off x="4572000" y="2309708"/>
              <a:ext cx="3439424" cy="1871620"/>
              <a:chOff x="4860152" y="2014581"/>
              <a:chExt cx="3439424" cy="187162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7D7377D-ACAA-062B-EE9B-077EA812C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152" y="2014581"/>
                <a:ext cx="3439424" cy="1871620"/>
              </a:xfrm>
              <a:prstGeom prst="rect">
                <a:avLst/>
              </a:prstGeom>
              <a:ln w="19050">
                <a:solidFill>
                  <a:srgbClr val="0DB7C4"/>
                </a:solidFill>
                <a:prstDash val="solid"/>
              </a:ln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7846D1-8F66-3335-F61D-005AF11DA4F5}"/>
                  </a:ext>
                </a:extLst>
              </p:cNvPr>
              <p:cNvSpPr/>
              <p:nvPr/>
            </p:nvSpPr>
            <p:spPr>
              <a:xfrm>
                <a:off x="4900612" y="2214560"/>
                <a:ext cx="3286125" cy="16573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A797B72-D03B-1A81-537F-E54425FAF0A2}"/>
                  </a:ext>
                </a:extLst>
              </p:cNvPr>
              <p:cNvSpPr/>
              <p:nvPr/>
            </p:nvSpPr>
            <p:spPr>
              <a:xfrm>
                <a:off x="8186737" y="3807619"/>
                <a:ext cx="45719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093E5EA-171D-607C-2543-0832139C62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0305"/>
            <a:stretch/>
          </p:blipFill>
          <p:spPr>
            <a:xfrm>
              <a:off x="5287312" y="2541607"/>
              <a:ext cx="2008800" cy="1413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3883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SSH with Paramiko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Client connecting to Linux VM (AWS LightSail):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t>14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763005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import </a:t>
            </a:r>
            <a:r>
              <a:rPr kumimoji="0" lang="en-CA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paramiko</a:t>
            </a:r>
            <a:endParaRPr kumimoji="0" lang="en-CA" sz="12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2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lang="en-CA" sz="1200" dirty="0">
              <a:solidFill>
                <a:srgbClr val="415665"/>
              </a:solidFill>
              <a:latin typeface="Consolas" panose="020B0609020204030204" pitchFamily="49" charset="0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200" dirty="0">
                <a:solidFill>
                  <a:srgbClr val="415665"/>
                </a:solidFill>
                <a:latin typeface="Consolas" panose="020B0609020204030204" pitchFamily="49" charset="0"/>
              </a:rPr>
              <a:t>IP = </a:t>
            </a: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'XX.XXX.XXX.XXX'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USERNAME = 'username'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8C64B37-094B-5D50-362A-1541AB4A0B69}"/>
              </a:ext>
            </a:extLst>
          </p:cNvPr>
          <p:cNvGrpSpPr/>
          <p:nvPr/>
        </p:nvGrpSpPr>
        <p:grpSpPr>
          <a:xfrm>
            <a:off x="4860151" y="2455089"/>
            <a:ext cx="3439424" cy="1871620"/>
            <a:chOff x="4572000" y="2309708"/>
            <a:chExt cx="3439424" cy="187162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FEEADC9-3CE5-1D74-58BB-3946273B3A60}"/>
                </a:ext>
              </a:extLst>
            </p:cNvPr>
            <p:cNvGrpSpPr/>
            <p:nvPr/>
          </p:nvGrpSpPr>
          <p:grpSpPr>
            <a:xfrm>
              <a:off x="4572000" y="2309708"/>
              <a:ext cx="3439424" cy="1871620"/>
              <a:chOff x="4860152" y="2014581"/>
              <a:chExt cx="3439424" cy="187162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7D7377D-ACAA-062B-EE9B-077EA812C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152" y="2014581"/>
                <a:ext cx="3439424" cy="1871620"/>
              </a:xfrm>
              <a:prstGeom prst="rect">
                <a:avLst/>
              </a:prstGeom>
              <a:ln w="19050">
                <a:solidFill>
                  <a:srgbClr val="0DB7C4"/>
                </a:solidFill>
                <a:prstDash val="solid"/>
              </a:ln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7846D1-8F66-3335-F61D-005AF11DA4F5}"/>
                  </a:ext>
                </a:extLst>
              </p:cNvPr>
              <p:cNvSpPr/>
              <p:nvPr/>
            </p:nvSpPr>
            <p:spPr>
              <a:xfrm>
                <a:off x="4900612" y="2214560"/>
                <a:ext cx="3286125" cy="16573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A797B72-D03B-1A81-537F-E54425FAF0A2}"/>
                  </a:ext>
                </a:extLst>
              </p:cNvPr>
              <p:cNvSpPr/>
              <p:nvPr/>
            </p:nvSpPr>
            <p:spPr>
              <a:xfrm>
                <a:off x="8186737" y="3807619"/>
                <a:ext cx="45719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093E5EA-171D-607C-2543-0832139C62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3115" b="4649"/>
            <a:stretch/>
          </p:blipFill>
          <p:spPr>
            <a:xfrm>
              <a:off x="5287312" y="2541607"/>
              <a:ext cx="2008800" cy="1473886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FC0AB-13E3-AFAB-4EB8-263F57B6FF70}"/>
              </a:ext>
            </a:extLst>
          </p:cNvPr>
          <p:cNvSpPr/>
          <p:nvPr/>
        </p:nvSpPr>
        <p:spPr>
          <a:xfrm>
            <a:off x="5905499" y="3645693"/>
            <a:ext cx="400050" cy="6429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07BB56-7384-8D62-2217-B3C09BC41B64}"/>
              </a:ext>
            </a:extLst>
          </p:cNvPr>
          <p:cNvSpPr/>
          <p:nvPr/>
        </p:nvSpPr>
        <p:spPr>
          <a:xfrm>
            <a:off x="5905499" y="3830648"/>
            <a:ext cx="238126" cy="6429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7BBA3EA0-6205-F797-5D3F-CAFD7D04C073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V="1">
            <a:off x="4501754" y="2041923"/>
            <a:ext cx="448468" cy="27590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5BBAE73-210C-5572-51AB-C4A5A3EC1BAA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V="1">
            <a:off x="4495400" y="2301485"/>
            <a:ext cx="380216" cy="26781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544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SSH with Paramiko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Client connecting to Linux VM (AWS LightSail):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t>14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763005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import </a:t>
            </a:r>
            <a:r>
              <a:rPr kumimoji="0" lang="en-CA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paramiko</a:t>
            </a:r>
            <a:endParaRPr kumimoji="0" lang="en-CA" sz="12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2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PRIVATE_KEY = </a:t>
            </a:r>
            <a:r>
              <a:rPr kumimoji="0" lang="en-CA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paramiko.RSAKey.from_private_key_file</a:t>
            </a: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('path/</a:t>
            </a:r>
            <a:r>
              <a:rPr kumimoji="0" lang="en-CA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privatekey.pem</a:t>
            </a: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')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200" dirty="0">
                <a:solidFill>
                  <a:srgbClr val="415665"/>
                </a:solidFill>
                <a:latin typeface="Consolas" panose="020B0609020204030204" pitchFamily="49" charset="0"/>
              </a:rPr>
              <a:t>IP = </a:t>
            </a: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'XX.XXX.XXX.XXX'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USERNAME = 'username'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8319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SSH with Paramiko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Client connecting to Linux VM (AWS LightSail):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t>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763005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...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ssh_client</a:t>
            </a: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 = </a:t>
            </a:r>
            <a:r>
              <a:rPr kumimoji="0" lang="en-CA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paramiko.SSHClient</a:t>
            </a: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()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ssh_client.load_system_host_keys</a:t>
            </a: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()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ssh_client.set_missing_host_key_policy</a:t>
            </a: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(</a:t>
            </a:r>
            <a:r>
              <a:rPr kumimoji="0" lang="en-CA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paramiko.AutoAddPolicy</a:t>
            </a: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())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3923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SSH with Paramiko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Client connecting to Linux VM (AWS LightSail):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t>16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763005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...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ssh_client.connect</a:t>
            </a: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(hostname=IP, username=USERNAME, </a:t>
            </a:r>
            <a:r>
              <a:rPr kumimoji="0" lang="en-CA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pkey</a:t>
            </a: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=PRIVATE_KEY)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2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stdin,stdout,stderr</a:t>
            </a: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 = </a:t>
            </a:r>
            <a:r>
              <a:rPr kumimoji="0" lang="en-CA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ssh_client.exec_command</a:t>
            </a: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('ls -al')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for </a:t>
            </a:r>
            <a:r>
              <a:rPr kumimoji="0" lang="en-CA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stdout_line</a:t>
            </a: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 in </a:t>
            </a:r>
            <a:r>
              <a:rPr kumimoji="0" lang="en-CA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stdout.readlines</a:t>
            </a: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():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    print(</a:t>
            </a:r>
            <a:r>
              <a:rPr kumimoji="0" lang="en-CA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stdout_line</a:t>
            </a: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for </a:t>
            </a:r>
            <a:r>
              <a:rPr kumimoji="0" lang="en-CA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stderr_line</a:t>
            </a: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 in </a:t>
            </a:r>
            <a:r>
              <a:rPr kumimoji="0" lang="en-CA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stderr.readlines</a:t>
            </a: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():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    print(</a:t>
            </a:r>
            <a:r>
              <a:rPr kumimoji="0" lang="en-CA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stderr_line</a:t>
            </a: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6548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SSH with Paramiko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2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t>17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3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&gt;&gt;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total 12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drwx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------ 3 ec2-user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ec2-user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74 Jul  6 19:43 .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drwxr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-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xr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-x 3 root    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root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22 Jul  6 19:43 ..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-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rw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-r--r-- 1 ec2-user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ec2-user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18 Jul 15  2020 .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bash_logout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-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rw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-r--r-- 1 ec2-user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ec2-user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193 Jul 15  2020 .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bash_profile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-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rw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-r--r-- 1 ec2-user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ec2-user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231 Jul 15  2020 .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bashrc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drwx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------ 2 ec2-user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ec2-user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29 Jul  6 19:43 .ssh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487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SSH with Paramiko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Paramiko module has other objects and methods: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Invoke shell – start interactive shell session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Open SFTP – create session object for file transfers between client and server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647195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EA971-7056-6747-B35B-2B7A833B95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t>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19FD71-0450-6301-1AF4-F361E7481981}"/>
              </a:ext>
            </a:extLst>
          </p:cNvPr>
          <p:cNvSpPr>
            <a:spLocks noChangeAspect="1"/>
          </p:cNvSpPr>
          <p:nvPr/>
        </p:nvSpPr>
        <p:spPr>
          <a:xfrm>
            <a:off x="4391925" y="3921750"/>
            <a:ext cx="360000" cy="360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861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07659"/>
            <a:ext cx="6718300" cy="1045200"/>
          </a:xfrm>
        </p:spPr>
        <p:txBody>
          <a:bodyPr/>
          <a:lstStyle/>
          <a:p>
            <a:r>
              <a:rPr lang="pt-BR" dirty="0"/>
              <a:t>Secure Shell (SSH)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60829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SSH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Application protocol that leverages authentication and encryption to securely operate and administer services/systems over an unsecured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Designed as a replacement for Telnet and remote shell protocols that were insecure or used plaintext 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Based on client–server architecture that operates over TCP/IP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Operates on Port 22 (Inbound)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410872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SSH Use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Support a variety of functions: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Remote access to resources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Remote execution of commands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File transfer between nodes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Deliver patches and updates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Other administrative or management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32485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CD4F0B-6C8B-139B-7930-BD2C45B4DC01}"/>
              </a:ext>
            </a:extLst>
          </p:cNvPr>
          <p:cNvSpPr/>
          <p:nvPr/>
        </p:nvSpPr>
        <p:spPr>
          <a:xfrm>
            <a:off x="935919" y="1331089"/>
            <a:ext cx="3647804" cy="3542433"/>
          </a:xfrm>
          <a:prstGeom prst="roundRect">
            <a:avLst>
              <a:gd name="adj" fmla="val 690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70D022A-8F04-A6FC-9E40-E69FAA0B550F}"/>
              </a:ext>
            </a:extLst>
          </p:cNvPr>
          <p:cNvSpPr/>
          <p:nvPr/>
        </p:nvSpPr>
        <p:spPr>
          <a:xfrm>
            <a:off x="4793845" y="1331088"/>
            <a:ext cx="3647804" cy="3542433"/>
          </a:xfrm>
          <a:prstGeom prst="roundRect">
            <a:avLst>
              <a:gd name="adj" fmla="val 690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SSH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B94BD7-4B7B-EEC6-C0A1-AD2243394993}"/>
              </a:ext>
            </a:extLst>
          </p:cNvPr>
          <p:cNvGrpSpPr/>
          <p:nvPr/>
        </p:nvGrpSpPr>
        <p:grpSpPr>
          <a:xfrm>
            <a:off x="2277012" y="1495588"/>
            <a:ext cx="4640523" cy="1172879"/>
            <a:chOff x="2277012" y="1495588"/>
            <a:chExt cx="4640523" cy="11728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65B9965-D977-D799-7E72-5C3F329E1DB2}"/>
                </a:ext>
              </a:extLst>
            </p:cNvPr>
            <p:cNvGrpSpPr/>
            <p:nvPr/>
          </p:nvGrpSpPr>
          <p:grpSpPr>
            <a:xfrm>
              <a:off x="6254603" y="1495588"/>
              <a:ext cx="662932" cy="1172879"/>
              <a:chOff x="8077200" y="1981200"/>
              <a:chExt cx="990600" cy="17526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0724AFE-B67F-C9AF-A178-9304CA598F46}"/>
                  </a:ext>
                </a:extLst>
              </p:cNvPr>
              <p:cNvSpPr/>
              <p:nvPr/>
            </p:nvSpPr>
            <p:spPr>
              <a:xfrm>
                <a:off x="8077200" y="1981200"/>
                <a:ext cx="990600" cy="1752600"/>
              </a:xfrm>
              <a:prstGeom prst="rect">
                <a:avLst/>
              </a:prstGeom>
              <a:solidFill>
                <a:srgbClr val="415665"/>
              </a:solidFill>
              <a:ln>
                <a:solidFill>
                  <a:srgbClr val="4156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629EED4-A0E2-EE3B-3457-799AE83E6E30}"/>
                  </a:ext>
                </a:extLst>
              </p:cNvPr>
              <p:cNvSpPr/>
              <p:nvPr/>
            </p:nvSpPr>
            <p:spPr>
              <a:xfrm>
                <a:off x="8153400" y="2514600"/>
                <a:ext cx="838200" cy="1143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4156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rPr>
                  <a:t>Server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B9405C6-BEA7-F95D-4E4B-CB1F2B579BCD}"/>
                  </a:ext>
                </a:extLst>
              </p:cNvPr>
              <p:cNvSpPr/>
              <p:nvPr/>
            </p:nvSpPr>
            <p:spPr>
              <a:xfrm>
                <a:off x="8153400" y="2095500"/>
                <a:ext cx="8382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4156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86919DD-97B0-2806-840F-4D587C85E8DC}"/>
                  </a:ext>
                </a:extLst>
              </p:cNvPr>
              <p:cNvSpPr/>
              <p:nvPr/>
            </p:nvSpPr>
            <p:spPr>
              <a:xfrm>
                <a:off x="8153400" y="2305050"/>
                <a:ext cx="8382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4156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1AFD7DB-927D-1F6C-9898-D3C34A6CB7AE}"/>
                  </a:ext>
                </a:extLst>
              </p:cNvPr>
              <p:cNvSpPr/>
              <p:nvPr/>
            </p:nvSpPr>
            <p:spPr>
              <a:xfrm>
                <a:off x="8153400" y="2131500"/>
                <a:ext cx="540000" cy="72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AA440D2-D868-98A3-167E-A6EE53C73A46}"/>
                  </a:ext>
                </a:extLst>
              </p:cNvPr>
              <p:cNvSpPr/>
              <p:nvPr/>
            </p:nvSpPr>
            <p:spPr>
              <a:xfrm>
                <a:off x="8153400" y="2341050"/>
                <a:ext cx="540000" cy="72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F55CDF-2F2B-4768-B4B9-1ADDCC338E16}"/>
                </a:ext>
              </a:extLst>
            </p:cNvPr>
            <p:cNvGrpSpPr/>
            <p:nvPr/>
          </p:nvGrpSpPr>
          <p:grpSpPr>
            <a:xfrm>
              <a:off x="2277012" y="1699567"/>
              <a:ext cx="917906" cy="866910"/>
              <a:chOff x="3200400" y="2286000"/>
              <a:chExt cx="1371600" cy="12954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14CD5B5-6B85-D832-5BBE-0396D80E8D48}"/>
                  </a:ext>
                </a:extLst>
              </p:cNvPr>
              <p:cNvSpPr/>
              <p:nvPr/>
            </p:nvSpPr>
            <p:spPr>
              <a:xfrm>
                <a:off x="3352800" y="2286000"/>
                <a:ext cx="1066800" cy="838200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rgbClr val="4156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rPr>
                  <a:t>Client</a:t>
                </a:r>
              </a:p>
            </p:txBody>
          </p: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04A31713-EAE9-683F-7258-FCFCDCEEDC82}"/>
                  </a:ext>
                </a:extLst>
              </p:cNvPr>
              <p:cNvSpPr/>
              <p:nvPr/>
            </p:nvSpPr>
            <p:spPr>
              <a:xfrm>
                <a:off x="3200400" y="3200400"/>
                <a:ext cx="1371600" cy="381000"/>
              </a:xfrm>
              <a:prstGeom prst="trapezoid">
                <a:avLst/>
              </a:prstGeom>
              <a:pattFill prst="plaid">
                <a:fgClr>
                  <a:schemeClr val="accent6">
                    <a:lumMod val="40000"/>
                    <a:lumOff val="60000"/>
                  </a:schemeClr>
                </a:fgClr>
                <a:bgClr>
                  <a:schemeClr val="accent6">
                    <a:lumMod val="60000"/>
                    <a:lumOff val="40000"/>
                  </a:schemeClr>
                </a:bgClr>
              </a:patt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321E5E11-DF45-8D3B-D0B8-815D36CC9476}"/>
                </a:ext>
              </a:extLst>
            </p:cNvPr>
            <p:cNvSpPr/>
            <p:nvPr/>
          </p:nvSpPr>
          <p:spPr>
            <a:xfrm>
              <a:off x="3185835" y="2109839"/>
              <a:ext cx="2988000" cy="45719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EF2884A-BFF3-D4DA-A9F8-B524376CA718}"/>
              </a:ext>
            </a:extLst>
          </p:cNvPr>
          <p:cNvSpPr/>
          <p:nvPr/>
        </p:nvSpPr>
        <p:spPr>
          <a:xfrm>
            <a:off x="1134318" y="2811683"/>
            <a:ext cx="3235382" cy="1876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spcBef>
                <a:spcPts val="600"/>
              </a:spcBef>
              <a:buClr>
                <a:schemeClr val="dk2"/>
              </a:buClr>
              <a:buSzPts val="2400"/>
            </a:pPr>
            <a:r>
              <a:rPr lang="en-US" sz="1100" dirty="0">
                <a:solidFill>
                  <a:schemeClr val="dk1"/>
                </a:solidFill>
                <a:latin typeface="Source Sans Pro"/>
              </a:rPr>
              <a:t>SSH Client:</a:t>
            </a:r>
          </a:p>
          <a:p>
            <a:pPr marL="457200" indent="-216000">
              <a:spcBef>
                <a:spcPts val="300"/>
              </a:spcBef>
              <a:buClr>
                <a:schemeClr val="dk2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dk1"/>
                </a:solidFill>
                <a:latin typeface="Source Sans Pro"/>
                <a:sym typeface="Source Sans Pro"/>
              </a:rPr>
              <a:t>E</a:t>
            </a:r>
            <a:r>
              <a:rPr lang="en-US" sz="1100" dirty="0">
                <a:solidFill>
                  <a:schemeClr val="dk1"/>
                </a:solidFill>
                <a:latin typeface="Source Sans Pro"/>
              </a:rPr>
              <a:t>stablish a connection to a remote host/server</a:t>
            </a:r>
          </a:p>
          <a:p>
            <a:pPr marL="457200" indent="-216000">
              <a:spcBef>
                <a:spcPts val="300"/>
              </a:spcBef>
              <a:buClr>
                <a:schemeClr val="dk2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dk1"/>
                </a:solidFill>
                <a:latin typeface="Source Sans Pro"/>
                <a:sym typeface="Source Sans Pro"/>
              </a:rPr>
              <a:t>S</a:t>
            </a:r>
            <a:r>
              <a:rPr lang="en-US" sz="1100" dirty="0">
                <a:solidFill>
                  <a:schemeClr val="dk1"/>
                </a:solidFill>
                <a:latin typeface="Source Sans Pro"/>
              </a:rPr>
              <a:t>upply credentials (e.g., username, keys, etc.)</a:t>
            </a:r>
          </a:p>
          <a:p>
            <a:pPr marL="457200" indent="-216000">
              <a:spcBef>
                <a:spcPts val="300"/>
              </a:spcBef>
              <a:buClr>
                <a:schemeClr val="dk2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dk1"/>
                </a:solidFill>
                <a:latin typeface="Source Sans Pro"/>
                <a:sym typeface="Source Sans Pro"/>
              </a:rPr>
              <a:t>N</a:t>
            </a:r>
            <a:r>
              <a:rPr lang="en-US" sz="1100" dirty="0">
                <a:solidFill>
                  <a:schemeClr val="dk1"/>
                </a:solidFill>
                <a:latin typeface="Source Sans Pro"/>
              </a:rPr>
              <a:t>egotiate or specify connection details with the remote host/server</a:t>
            </a:r>
          </a:p>
          <a:p>
            <a:pPr marL="457200" indent="-216000">
              <a:spcBef>
                <a:spcPts val="300"/>
              </a:spcBef>
              <a:buClr>
                <a:schemeClr val="dk2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dk1"/>
                </a:solidFill>
                <a:latin typeface="Source Sans Pro"/>
                <a:sym typeface="Source Sans Pro"/>
              </a:rPr>
              <a:t>Submit commands</a:t>
            </a:r>
            <a:endParaRPr lang="en-US" sz="1100" dirty="0">
              <a:solidFill>
                <a:schemeClr val="dk1"/>
              </a:solidFill>
              <a:latin typeface="Source Sans Pro"/>
            </a:endParaRPr>
          </a:p>
          <a:p>
            <a:pPr marL="457200" indent="-216000">
              <a:spcBef>
                <a:spcPts val="300"/>
              </a:spcBef>
              <a:buClr>
                <a:schemeClr val="dk2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dk1"/>
                </a:solidFill>
                <a:latin typeface="Source Sans Pro"/>
                <a:sym typeface="Source Sans Pro"/>
              </a:rPr>
              <a:t>E</a:t>
            </a:r>
            <a:r>
              <a:rPr lang="en-US" sz="1100" dirty="0">
                <a:solidFill>
                  <a:schemeClr val="dk1"/>
                </a:solidFill>
                <a:latin typeface="Source Sans Pro"/>
              </a:rPr>
              <a:t>tc.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F872B8-D93A-10ED-D662-544F39F8E62C}"/>
              </a:ext>
            </a:extLst>
          </p:cNvPr>
          <p:cNvSpPr/>
          <p:nvPr/>
        </p:nvSpPr>
        <p:spPr>
          <a:xfrm>
            <a:off x="4984422" y="2811759"/>
            <a:ext cx="3235382" cy="187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spcBef>
                <a:spcPts val="600"/>
              </a:spcBef>
              <a:buClr>
                <a:schemeClr val="dk2"/>
              </a:buClr>
              <a:buSzPts val="2400"/>
            </a:pPr>
            <a:r>
              <a:rPr lang="en-US" sz="1100" dirty="0">
                <a:solidFill>
                  <a:schemeClr val="dk1"/>
                </a:solidFill>
                <a:latin typeface="Source Sans Pro"/>
              </a:rPr>
              <a:t>SSH Server or Daemon:</a:t>
            </a:r>
          </a:p>
          <a:p>
            <a:pPr marL="457200" indent="-216000">
              <a:spcBef>
                <a:spcPts val="300"/>
              </a:spcBef>
              <a:buClr>
                <a:schemeClr val="dk2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dk1"/>
                </a:solidFill>
                <a:latin typeface="Source Sans Pro"/>
              </a:rPr>
              <a:t>Actively listening for client connections</a:t>
            </a:r>
          </a:p>
          <a:p>
            <a:pPr marL="457200" indent="-216000">
              <a:spcBef>
                <a:spcPts val="300"/>
              </a:spcBef>
              <a:buClr>
                <a:schemeClr val="dk2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dk1"/>
                </a:solidFill>
                <a:latin typeface="Source Sans Pro"/>
              </a:rPr>
              <a:t>Accept and authenticate a connection from client</a:t>
            </a:r>
          </a:p>
          <a:p>
            <a:pPr marL="457200" indent="-216000">
              <a:spcBef>
                <a:spcPts val="300"/>
              </a:spcBef>
              <a:buClr>
                <a:schemeClr val="dk2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dk1"/>
                </a:solidFill>
                <a:latin typeface="Source Sans Pro"/>
              </a:rPr>
              <a:t>Generate the appropriate environment</a:t>
            </a:r>
          </a:p>
          <a:p>
            <a:pPr marL="457200" indent="-216000">
              <a:spcBef>
                <a:spcPts val="300"/>
              </a:spcBef>
              <a:buClr>
                <a:schemeClr val="dk2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dk1"/>
                </a:solidFill>
                <a:latin typeface="Source Sans Pro"/>
              </a:rPr>
              <a:t>Process the commands from the client</a:t>
            </a:r>
          </a:p>
          <a:p>
            <a:pPr marL="457200" indent="-216000">
              <a:spcBef>
                <a:spcPts val="300"/>
              </a:spcBef>
              <a:buClr>
                <a:schemeClr val="dk2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dk1"/>
                </a:solidFill>
                <a:latin typeface="Source Sans Pro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90954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07659"/>
            <a:ext cx="6718300" cy="1045200"/>
          </a:xfrm>
        </p:spPr>
        <p:txBody>
          <a:bodyPr/>
          <a:lstStyle/>
          <a:p>
            <a:r>
              <a:rPr lang="pt-BR" dirty="0"/>
              <a:t>Note on Cryptography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26233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Note on Cryptography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Symmetrical Encryption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Use one secret key for both the encryption and decryption on the client and the host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Generate the Symmetric key by using an agreed method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The client and server do not exchange or transmit the key; instead the two parties independently generate the key based on shared public pieces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Generate the key before client authentication and data transmission to ensure encrypted transmission for subsequent interactions between the client and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55839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Note on Cryptography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Asymmetrical Encryption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Use two separate keys that form a public-private key pair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Public key supports the encryption process and can be shared; Private key supports the decryption process and cannot be shared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Mathematically impossible to calculate the private  key from the public key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Hashing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Generate a unique value of a fixed length for an input (of variable length)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Cannot be exploited due to one-way function design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070393975"/>
      </p:ext>
    </p:extLst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415665"/>
      </a:dk1>
      <a:lt1>
        <a:srgbClr val="FFFFFF"/>
      </a:lt1>
      <a:dk2>
        <a:srgbClr val="0DB7C4"/>
      </a:dk2>
      <a:lt2>
        <a:srgbClr val="F6F6F6"/>
      </a:lt2>
      <a:accent1>
        <a:srgbClr val="0A95B0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11087</TotalTime>
  <Words>859</Words>
  <Application>Microsoft Office PowerPoint</Application>
  <PresentationFormat>On-screen Show (16:9)</PresentationFormat>
  <Paragraphs>151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Consolas</vt:lpstr>
      <vt:lpstr>Dosis</vt:lpstr>
      <vt:lpstr>Arial</vt:lpstr>
      <vt:lpstr>Source Sans Pro</vt:lpstr>
      <vt:lpstr>Wingdings</vt:lpstr>
      <vt:lpstr>Cerimon template</vt:lpstr>
      <vt:lpstr>Networking for Software Developers</vt:lpstr>
      <vt:lpstr>Agenda</vt:lpstr>
      <vt:lpstr>Secure Shell (SSH)</vt:lpstr>
      <vt:lpstr>SSH</vt:lpstr>
      <vt:lpstr>SSH Use Cases</vt:lpstr>
      <vt:lpstr>SSH Implementation</vt:lpstr>
      <vt:lpstr>Note on Cryptography </vt:lpstr>
      <vt:lpstr>Note on Cryptography </vt:lpstr>
      <vt:lpstr>Note on Cryptography </vt:lpstr>
      <vt:lpstr>SSH Continued ...</vt:lpstr>
      <vt:lpstr>SSH Flow</vt:lpstr>
      <vt:lpstr>SSH Continued ...</vt:lpstr>
      <vt:lpstr>SSH with Paramiko</vt:lpstr>
      <vt:lpstr>SSH with Paramiko (AWS)</vt:lpstr>
      <vt:lpstr>SSH with Paramiko (AWS)</vt:lpstr>
      <vt:lpstr>SSH with Paramiko (AWS)</vt:lpstr>
      <vt:lpstr>SSH with Paramiko (AWS)</vt:lpstr>
      <vt:lpstr>SSH with Paramiko</vt:lpstr>
      <vt:lpstr>SSH with Paramiko</vt:lpstr>
      <vt:lpstr>SSH with Paramiko</vt:lpstr>
      <vt:lpstr>SSH with Paramiko</vt:lpstr>
      <vt:lpstr>SSH with Paramiko</vt:lpstr>
      <vt:lpstr>SSH with Paramiko</vt:lpstr>
      <vt:lpstr>SSH with Paramiko</vt:lpstr>
      <vt:lpstr>SSH with Paramiko</vt:lpstr>
      <vt:lpstr>SSH with Paramiko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Rissan Devaraja</cp:lastModifiedBy>
  <cp:revision>110</cp:revision>
  <dcterms:modified xsi:type="dcterms:W3CDTF">2024-07-06T20:01:53Z</dcterms:modified>
</cp:coreProperties>
</file>