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98" r:id="rId3"/>
    <p:sldId id="584" r:id="rId4"/>
    <p:sldId id="547" r:id="rId5"/>
    <p:sldId id="581" r:id="rId6"/>
    <p:sldId id="582" r:id="rId7"/>
    <p:sldId id="548" r:id="rId8"/>
    <p:sldId id="549" r:id="rId9"/>
    <p:sldId id="585" r:id="rId10"/>
    <p:sldId id="595" r:id="rId11"/>
    <p:sldId id="586" r:id="rId12"/>
    <p:sldId id="588" r:id="rId13"/>
    <p:sldId id="589" r:id="rId14"/>
    <p:sldId id="590" r:id="rId15"/>
    <p:sldId id="591" r:id="rId16"/>
    <p:sldId id="592" r:id="rId17"/>
    <p:sldId id="593" r:id="rId18"/>
    <p:sldId id="594" r:id="rId19"/>
    <p:sldId id="599" r:id="rId20"/>
    <p:sldId id="600" r:id="rId21"/>
    <p:sldId id="601" r:id="rId22"/>
    <p:sldId id="597" r:id="rId23"/>
    <p:sldId id="482" r:id="rId24"/>
    <p:sldId id="598" r:id="rId25"/>
    <p:sldId id="311" r:id="rId26"/>
  </p:sldIdLst>
  <p:sldSz cx="9144000" cy="5143500" type="screen16x9"/>
  <p:notesSz cx="6858000" cy="9144000"/>
  <p:embeddedFontLst>
    <p:embeddedFont>
      <p:font typeface="Dosis" panose="020B0604020202020204" charset="0"/>
      <p:regular r:id="rId28"/>
      <p:bold r:id="rId29"/>
    </p:embeddedFont>
    <p:embeddedFont>
      <p:font typeface="Source Sans Pro" panose="020B0503030403020204" pitchFamily="34" charset="0"/>
      <p:regular r:id="rId30"/>
      <p:bold r:id="rId31"/>
      <p:italic r:id="rId32"/>
      <p:boldItalic r:id="rId33"/>
    </p:embeddedFont>
    <p:embeddedFont>
      <p:font typeface="Wingdings 2" panose="05020102010507070707" pitchFamily="18" charset="2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E8EC"/>
    <a:srgbClr val="C7EEF1"/>
    <a:srgbClr val="415665"/>
    <a:srgbClr val="0DB7C4"/>
    <a:srgbClr val="A7E5E9"/>
    <a:srgbClr val="F6F6F6"/>
    <a:srgbClr val="A7C6E9"/>
    <a:srgbClr val="B2E8EC"/>
    <a:srgbClr val="C4E1EE"/>
    <a:srgbClr val="BCD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896514-1AA1-4EE5-A447-7E556EC08B63}">
  <a:tblStyle styleId="{B3896514-1AA1-4EE5-A447-7E556EC08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E65728-0D21-4A9D-A831-D487195EC5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>
        <p:scale>
          <a:sx n="66" d="100"/>
          <a:sy n="66" d="100"/>
        </p:scale>
        <p:origin x="3216" y="122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763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0310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4012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205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4427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3644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5727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4626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1544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88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6821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6255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2813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597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955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687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203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1947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3729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123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2"/>
                </a:solidFill>
              </a:rPr>
              <a:t>”</a:t>
            </a:r>
            <a:endParaRPr sz="7200" b="1">
              <a:solidFill>
                <a:schemeClr val="dk2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685799" y="1862281"/>
            <a:ext cx="7155493" cy="16697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Networking for Software Developers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406ED5-8A90-D624-45E6-1C13B2856D14}"/>
              </a:ext>
            </a:extLst>
          </p:cNvPr>
          <p:cNvSpPr/>
          <p:nvPr/>
        </p:nvSpPr>
        <p:spPr>
          <a:xfrm>
            <a:off x="487679" y="1862280"/>
            <a:ext cx="60333" cy="1669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33290-A7FA-32C0-4DA3-F46CD621E22D}"/>
              </a:ext>
            </a:extLst>
          </p:cNvPr>
          <p:cNvSpPr txBox="1"/>
          <p:nvPr/>
        </p:nvSpPr>
        <p:spPr>
          <a:xfrm>
            <a:off x="685799" y="4152900"/>
            <a:ext cx="45720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CA" sz="1400" dirty="0">
                <a:solidFill>
                  <a:srgbClr val="415665"/>
                </a:solidFill>
              </a:rPr>
              <a:t>Lecture 7 </a:t>
            </a:r>
            <a:r>
              <a:rPr lang="en-CA" sz="1400">
                <a:solidFill>
                  <a:srgbClr val="415665"/>
                </a:solidFill>
              </a:rPr>
              <a:t>– Summer 2024</a:t>
            </a:r>
            <a:endParaRPr lang="en-CA" sz="1400" dirty="0">
              <a:solidFill>
                <a:srgbClr val="41566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00" y="5598"/>
            <a:ext cx="7630050" cy="1140000"/>
          </a:xfrm>
        </p:spPr>
        <p:txBody>
          <a:bodyPr/>
          <a:lstStyle/>
          <a:p>
            <a:r>
              <a:rPr lang="en-CA" sz="3600" dirty="0"/>
              <a:t>Extended SMTP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99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Follows same protocols as SMTP; however, adds more functionality, security and authentication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Introduced to curtail rampant bulk spam attacks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Additional functionality include: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Requires the authentication of the sender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Incorporates in SSL/TSL at the Transport layer security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Directly attach multimedia file without MIME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Reduces the size of the email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0" y="0"/>
            <a:ext cx="669600" cy="11400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41132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718300" cy="1045200"/>
          </a:xfrm>
        </p:spPr>
        <p:txBody>
          <a:bodyPr/>
          <a:lstStyle/>
          <a:p>
            <a:r>
              <a:rPr lang="pt-BR" dirty="0"/>
              <a:t>Post Office Protocol 3 (POP3)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83665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POP3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Application layer communication protocol that allow client-side software to retrieve emails from an email server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One-way incoming mail or pull protocol to retrieve email over the network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Retrieves email and stored locally on a client node, then deletes emails from servers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Easy access to messages from a single node (even if it is offline)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Operates on Port 110 and 995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94709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POP3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POP3 flow comprises of: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Server initiates POP3 service by listening on the appropriate port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Client establishes POP3/TCP connection with server; enters session in the authorization state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Client and server exchange commands and responses in the transaction state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Client terminates the session or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68372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POP3 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Notable commands include: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USER – Client provides username to server during the authorization state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PASS – Client provides password to server during the authorization state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RETR – Retrieves the message based on the specified ID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DELE – Deletes  the message based on the specified ID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RSET – Undelete any messages if any marked for 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66893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POP3 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Notable commands include: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STAT – Returns total number of messages and total size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LIST – Returns a list of messages that identifies each message's number size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TOP – Returns a specified number of lines from the message (not supported by all mail server)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QUIT – Terminates the POP3/TCP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412927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718300" cy="1045200"/>
          </a:xfrm>
        </p:spPr>
        <p:txBody>
          <a:bodyPr/>
          <a:lstStyle/>
          <a:p>
            <a:r>
              <a:rPr lang="fr-FR" dirty="0"/>
              <a:t>Internet Message Access Protocol (IMAP)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405162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IMAP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Application layer communication protocol that allow client-side software to retrieve emails from an email server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Two-way incoming mail protocol to retrieve email over the network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Offers additional functionality to POP3 (e.g., adding message flags, automatically retrieves preview information, etc.)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Operates on Port 143 and 993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Similar flow to the POP3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However, client supports access to server where emails are stored and managed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Locally copies are only stored as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817505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IMAP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IMAP flow comprises of: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Server initiates IMAP4 service by listening on the appropriate port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Client establishes IMAP4/TCP connection and authentication with server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Client retrieves available folder(s) and selects a folder with mail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Retrieve or fetch mail from selected folder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Client/server terminates the connection (logoff)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610867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IMAP 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Notable commands include: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LOGIN – Client provides username and password to access server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SELECT – Select a specified mailbox or folder, and other commands will be related to the specified mailbox or folder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EXAMINE – Selects mailbox or folder in read-only mode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CREATE, DELETE, RENAME – Creates, deletes or renames  the mailbox or folder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SUBSCRIBE – Identify mailbox or folder that the client will need to poll for changes or updates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UNSUBSCRIBE – Turn off SUBSCRIBE for mailbox or folder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19365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024" y="0"/>
            <a:ext cx="3553200" cy="1140000"/>
          </a:xfr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2"/>
              </a:buClr>
              <a:buSzPts val="2400"/>
            </a:pPr>
            <a:r>
              <a:rPr lang="en-CA" sz="3600" dirty="0">
                <a:solidFill>
                  <a:schemeClr val="dk2"/>
                </a:solidFill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69023" y="1550988"/>
            <a:ext cx="5169600" cy="3387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SMTP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POP3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IMAP4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2000" dirty="0"/>
          </a:p>
          <a:p>
            <a:pPr>
              <a:buFont typeface="Wingdings" panose="05000000000000000000" pitchFamily="2" charset="2"/>
              <a:buChar char="§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37051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IMAP 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Notable commands include: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LIST – Returns a list of mailboxes or folders that the client can access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STATUS – Returns the status of a specified mailbox or folder based on defined attributes (e.g., number of messages, number of recent messages, etc.)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APPEND – Allows for a message to be appended to a specified mailbox or folder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CLOSE – Closes the current selected mailbox or folder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EXPUNGE – Delete all messages with the “\Deleted” flag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SEARCH – query mailbox or folder based on variety of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782884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IMAP 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Notable commands include: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FETCH – Retrieve or fetch all messages from mailbox or folder(based on various parameters)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COPY – Copy a selected message from one mailbox or folder to another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988159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IMAP vs. POP3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Operator Overloading – modify or extend operator’s function beyond its pre-defined operation for user-defined classes or 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Implemented with "double underscore" functions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394317-98E6-C17F-B5DB-A32F3FD49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326420"/>
              </p:ext>
            </p:extLst>
          </p:nvPr>
        </p:nvGraphicFramePr>
        <p:xfrm>
          <a:off x="844424" y="1538075"/>
          <a:ext cx="7630050" cy="2825902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987678">
                  <a:extLst>
                    <a:ext uri="{9D8B030D-6E8A-4147-A177-3AD203B41FA5}">
                      <a16:colId xmlns:a16="http://schemas.microsoft.com/office/drawing/2014/main" val="2133421646"/>
                    </a:ext>
                  </a:extLst>
                </a:gridCol>
                <a:gridCol w="2821186">
                  <a:extLst>
                    <a:ext uri="{9D8B030D-6E8A-4147-A177-3AD203B41FA5}">
                      <a16:colId xmlns:a16="http://schemas.microsoft.com/office/drawing/2014/main" val="2260589552"/>
                    </a:ext>
                  </a:extLst>
                </a:gridCol>
                <a:gridCol w="2821186">
                  <a:extLst>
                    <a:ext uri="{9D8B030D-6E8A-4147-A177-3AD203B41FA5}">
                      <a16:colId xmlns:a16="http://schemas.microsoft.com/office/drawing/2014/main" val="1414931153"/>
                    </a:ext>
                  </a:extLst>
                </a:gridCol>
              </a:tblGrid>
              <a:tr h="531661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1" i="0" u="none" strike="noStrike" cap="none" dirty="0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Domain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3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1" i="0" u="none" strike="noStrike" cap="none" dirty="0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IMAP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3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1" i="0" u="none" strike="noStrike" cap="none" dirty="0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POP3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3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547500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Complexity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Higher complexity to configure and maintain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Simpler to configure and maintain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7304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Synchronization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Synchronization across all the user sessions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Synchronization is not supported by default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41223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Content Storage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Server stores emails and client stores caches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Stored on servers until client retrieves, then deleted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609165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Content Availability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Requires internet connection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Offline access to content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03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913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IMAP vs. POP3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Operator Overloading – modify or extend operator’s function beyond its pre-defined operation for user-defined classes or 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Implemented with "double underscore" functions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394317-98E6-C17F-B5DB-A32F3FD49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025802"/>
              </p:ext>
            </p:extLst>
          </p:nvPr>
        </p:nvGraphicFramePr>
        <p:xfrm>
          <a:off x="844424" y="1538075"/>
          <a:ext cx="7630050" cy="3000541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987678">
                  <a:extLst>
                    <a:ext uri="{9D8B030D-6E8A-4147-A177-3AD203B41FA5}">
                      <a16:colId xmlns:a16="http://schemas.microsoft.com/office/drawing/2014/main" val="2133421646"/>
                    </a:ext>
                  </a:extLst>
                </a:gridCol>
                <a:gridCol w="2821186">
                  <a:extLst>
                    <a:ext uri="{9D8B030D-6E8A-4147-A177-3AD203B41FA5}">
                      <a16:colId xmlns:a16="http://schemas.microsoft.com/office/drawing/2014/main" val="2260589552"/>
                    </a:ext>
                  </a:extLst>
                </a:gridCol>
                <a:gridCol w="2821186">
                  <a:extLst>
                    <a:ext uri="{9D8B030D-6E8A-4147-A177-3AD203B41FA5}">
                      <a16:colId xmlns:a16="http://schemas.microsoft.com/office/drawing/2014/main" val="1414931153"/>
                    </a:ext>
                  </a:extLst>
                </a:gridCol>
              </a:tblGrid>
              <a:tr h="531661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1" i="0" u="none" strike="noStrike" cap="none" dirty="0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Domain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3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1" i="0" u="none" strike="noStrike" cap="none" dirty="0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IMAP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3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1" i="0" u="none" strike="noStrike" cap="none" dirty="0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POP3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3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547500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Download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Preview info is downloaded automatically; email body is manually downloaded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Emails with all contents are downloaded to the device by default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7304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Deletion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No automatic email deletion from server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Automatic email deletion once client retrieves email by default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41223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Connection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Client remains connected to server for more on-demand access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Client connected to server to download messages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609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7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IMAP vs. POP3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Operator Overloading – modify or extend operator’s function beyond its pre-defined operation for user-defined classes or 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Implemented with "double underscore" functions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394317-98E6-C17F-B5DB-A32F3FD49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06730"/>
              </p:ext>
            </p:extLst>
          </p:nvPr>
        </p:nvGraphicFramePr>
        <p:xfrm>
          <a:off x="844424" y="1538075"/>
          <a:ext cx="7630050" cy="3313582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987678">
                  <a:extLst>
                    <a:ext uri="{9D8B030D-6E8A-4147-A177-3AD203B41FA5}">
                      <a16:colId xmlns:a16="http://schemas.microsoft.com/office/drawing/2014/main" val="2133421646"/>
                    </a:ext>
                  </a:extLst>
                </a:gridCol>
                <a:gridCol w="2821186">
                  <a:extLst>
                    <a:ext uri="{9D8B030D-6E8A-4147-A177-3AD203B41FA5}">
                      <a16:colId xmlns:a16="http://schemas.microsoft.com/office/drawing/2014/main" val="2260589552"/>
                    </a:ext>
                  </a:extLst>
                </a:gridCol>
                <a:gridCol w="2821186">
                  <a:extLst>
                    <a:ext uri="{9D8B030D-6E8A-4147-A177-3AD203B41FA5}">
                      <a16:colId xmlns:a16="http://schemas.microsoft.com/office/drawing/2014/main" val="1414931153"/>
                    </a:ext>
                  </a:extLst>
                </a:gridCol>
              </a:tblGrid>
              <a:tr h="531661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1" i="0" u="none" strike="noStrike" cap="none" dirty="0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Domain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3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1" i="0" u="none" strike="noStrike" cap="none" dirty="0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IMAP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3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1" i="0" u="none" strike="noStrike" cap="none" dirty="0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POP3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3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547500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Reporting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Dynamic view of sessions (i.e., external changes in state)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Static view of sessions (i.e., no external changes in state)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7304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MIME Support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Supported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Supported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41223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Message State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Allows clients to view and track message states (e.g., read, deleted, etc.)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Does not allow clients to view or store information about message states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609165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Mailboxes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Folder based structure with ability to manage multiple mailboxes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Mailbox as a single store and has no concept of folders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03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424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EA971-7056-6747-B35B-2B7A833B95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19FD71-0450-6301-1AF4-F361E7481981}"/>
              </a:ext>
            </a:extLst>
          </p:cNvPr>
          <p:cNvSpPr>
            <a:spLocks noChangeAspect="1"/>
          </p:cNvSpPr>
          <p:nvPr/>
        </p:nvSpPr>
        <p:spPr>
          <a:xfrm>
            <a:off x="4391925" y="3921750"/>
            <a:ext cx="360000" cy="360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4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718300" cy="1045200"/>
          </a:xfrm>
        </p:spPr>
        <p:txBody>
          <a:bodyPr/>
          <a:lstStyle/>
          <a:p>
            <a:r>
              <a:rPr lang="pt-BR" dirty="0"/>
              <a:t>Simple Mail Transfer Protocol (SMTP)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09207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Email System History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There earliest email system was implemented on a multi-user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The first version only worked if the user was currently logged in and the message would appear on screen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Later, the messages were written to the end of file (i.e., the user does not have to be logged)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Only the intended recipient has read and delete access to this file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Since it was a closed system, there were no confusions about the recipient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Later when networks were connected, the @ symbol was used by Ray Tomlinson to represent a FQDN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63861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SMTP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Application layer communication protocol that allow software to transmit an electronic mail (email) over TCP/IP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Push protocol to send email over the network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Operates on Port 25, 587, 465 (SSL), 2525 (unofficial)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Supports two models: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End-to-end method – facilitate email communication between networks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Store-and-forward method – facilitate email communication within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7499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SMTP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SMTP flow comprises of: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Mail composition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Mail submission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Mail delivery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Receiving and processing mail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Accessing and retrieving mail **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424240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SMTP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E2C79B-948E-83F7-97D2-B25596B00739}"/>
              </a:ext>
            </a:extLst>
          </p:cNvPr>
          <p:cNvGrpSpPr>
            <a:grpSpLocks noChangeAspect="1"/>
          </p:cNvGrpSpPr>
          <p:nvPr/>
        </p:nvGrpSpPr>
        <p:grpSpPr>
          <a:xfrm>
            <a:off x="1794429" y="1407452"/>
            <a:ext cx="5730041" cy="3429000"/>
            <a:chOff x="1676400" y="1066800"/>
            <a:chExt cx="9677400" cy="5791199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15C74BE9-5FA2-8EB4-2033-0B2F1F78C990}"/>
                </a:ext>
              </a:extLst>
            </p:cNvPr>
            <p:cNvSpPr/>
            <p:nvPr/>
          </p:nvSpPr>
          <p:spPr>
            <a:xfrm>
              <a:off x="3715840" y="2637912"/>
              <a:ext cx="5351960" cy="4220087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12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</a:br>
              <a:br>
                <a:rPr lang="en-US" sz="12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</a:br>
              <a:br>
                <a:rPr lang="en-US" sz="12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</a:br>
              <a:br>
                <a:rPr lang="en-US" sz="12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</a:br>
              <a:r>
                <a:rPr lang="en-US" sz="12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The Internet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F98623-E528-A861-7B98-498B799ED5EA}"/>
                </a:ext>
              </a:extLst>
            </p:cNvPr>
            <p:cNvGrpSpPr/>
            <p:nvPr/>
          </p:nvGrpSpPr>
          <p:grpSpPr>
            <a:xfrm>
              <a:off x="1981200" y="1143000"/>
              <a:ext cx="1371600" cy="1295400"/>
              <a:chOff x="3131274" y="2373508"/>
              <a:chExt cx="1371600" cy="12954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D326255-CE6B-7E83-91EE-0E25F9EE2AF8}"/>
                  </a:ext>
                </a:extLst>
              </p:cNvPr>
              <p:cNvSpPr/>
              <p:nvPr/>
            </p:nvSpPr>
            <p:spPr>
              <a:xfrm>
                <a:off x="3283674" y="2373508"/>
                <a:ext cx="1066800" cy="8382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762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User 1</a:t>
                </a:r>
              </a:p>
            </p:txBody>
          </p:sp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D8E74BC0-C30B-5DB6-EF6A-375CE32DE574}"/>
                  </a:ext>
                </a:extLst>
              </p:cNvPr>
              <p:cNvSpPr/>
              <p:nvPr/>
            </p:nvSpPr>
            <p:spPr>
              <a:xfrm>
                <a:off x="3131274" y="3287908"/>
                <a:ext cx="1371600" cy="381000"/>
              </a:xfrm>
              <a:prstGeom prst="trapezoid">
                <a:avLst/>
              </a:prstGeom>
              <a:pattFill prst="plaid">
                <a:fgClr>
                  <a:schemeClr val="accent6">
                    <a:lumMod val="40000"/>
                    <a:lumOff val="60000"/>
                  </a:schemeClr>
                </a:fgClr>
                <a:bgClr>
                  <a:schemeClr val="accent6">
                    <a:lumMod val="60000"/>
                    <a:lumOff val="40000"/>
                  </a:schemeClr>
                </a:bgClr>
              </a:pattFill>
              <a:ln w="28575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sp>
          <p:nvSpPr>
            <p:cNvPr id="7" name="Rounded Rectangle 14">
              <a:extLst>
                <a:ext uri="{FF2B5EF4-FFF2-40B4-BE49-F238E27FC236}">
                  <a16:creationId xmlns:a16="http://schemas.microsoft.com/office/drawing/2014/main" id="{FAF086C3-F2D0-6594-A183-2AAFB22AE09B}"/>
                </a:ext>
              </a:extLst>
            </p:cNvPr>
            <p:cNvSpPr/>
            <p:nvPr/>
          </p:nvSpPr>
          <p:spPr>
            <a:xfrm>
              <a:off x="3657600" y="1066800"/>
              <a:ext cx="2380032" cy="949632"/>
            </a:xfrm>
            <a:prstGeom prst="rect">
              <a:avLst/>
            </a:prstGeom>
            <a:solidFill>
              <a:srgbClr val="C7EEF1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r>
                <a:rPr lang="en-US" sz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To: user2@b.org</a:t>
              </a:r>
              <a:br>
                <a:rPr lang="en-US" sz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</a:br>
              <a:r>
                <a:rPr lang="en-US" sz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From: user1@a.org</a:t>
              </a:r>
              <a:br>
                <a:rPr lang="en-US" sz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</a:br>
              <a:r>
                <a:rPr lang="en-US" sz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Dear User2</a:t>
              </a:r>
            </a:p>
          </p:txBody>
        </p:sp>
        <p:sp>
          <p:nvSpPr>
            <p:cNvPr id="8" name="Rounded Rectangle 15">
              <a:extLst>
                <a:ext uri="{FF2B5EF4-FFF2-40B4-BE49-F238E27FC236}">
                  <a16:creationId xmlns:a16="http://schemas.microsoft.com/office/drawing/2014/main" id="{A1920579-879B-9AF7-62C1-477A2D155F27}"/>
                </a:ext>
              </a:extLst>
            </p:cNvPr>
            <p:cNvSpPr/>
            <p:nvPr/>
          </p:nvSpPr>
          <p:spPr>
            <a:xfrm>
              <a:off x="1676400" y="3886200"/>
              <a:ext cx="1524000" cy="838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MTA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EA1602-0B72-E63A-D300-CE1C19C4AFE8}"/>
                </a:ext>
              </a:extLst>
            </p:cNvPr>
            <p:cNvSpPr/>
            <p:nvPr/>
          </p:nvSpPr>
          <p:spPr>
            <a:xfrm>
              <a:off x="1981200" y="2519106"/>
              <a:ext cx="1371600" cy="3775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MUA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71AA2E-18EC-4139-D4CD-8067D6C5EA7C}"/>
                </a:ext>
              </a:extLst>
            </p:cNvPr>
            <p:cNvGrpSpPr/>
            <p:nvPr/>
          </p:nvGrpSpPr>
          <p:grpSpPr>
            <a:xfrm>
              <a:off x="9982200" y="1143000"/>
              <a:ext cx="1371600" cy="1295400"/>
              <a:chOff x="3131274" y="2373508"/>
              <a:chExt cx="1371600" cy="12954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E5537B9-254E-FC08-77C9-075DDDDCD842}"/>
                  </a:ext>
                </a:extLst>
              </p:cNvPr>
              <p:cNvSpPr/>
              <p:nvPr/>
            </p:nvSpPr>
            <p:spPr>
              <a:xfrm>
                <a:off x="3283674" y="2373508"/>
                <a:ext cx="1066800" cy="8382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762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User 2</a:t>
                </a:r>
              </a:p>
            </p:txBody>
          </p:sp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93D955C1-7732-2EAD-FC5E-A226383C88C0}"/>
                  </a:ext>
                </a:extLst>
              </p:cNvPr>
              <p:cNvSpPr/>
              <p:nvPr/>
            </p:nvSpPr>
            <p:spPr>
              <a:xfrm>
                <a:off x="3131274" y="3287908"/>
                <a:ext cx="1371600" cy="381000"/>
              </a:xfrm>
              <a:prstGeom prst="trapezoid">
                <a:avLst/>
              </a:prstGeom>
              <a:pattFill prst="plaid">
                <a:fgClr>
                  <a:schemeClr val="accent6">
                    <a:lumMod val="40000"/>
                    <a:lumOff val="60000"/>
                  </a:schemeClr>
                </a:fgClr>
                <a:bgClr>
                  <a:schemeClr val="accent6">
                    <a:lumMod val="60000"/>
                    <a:lumOff val="40000"/>
                  </a:schemeClr>
                </a:bgClr>
              </a:pattFill>
              <a:ln w="28575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C128F9-F201-5E70-A8EC-CC915B3EFFEC}"/>
                </a:ext>
              </a:extLst>
            </p:cNvPr>
            <p:cNvSpPr/>
            <p:nvPr/>
          </p:nvSpPr>
          <p:spPr>
            <a:xfrm>
              <a:off x="9982200" y="2522588"/>
              <a:ext cx="1371600" cy="3775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MUA</a:t>
              </a:r>
            </a:p>
          </p:txBody>
        </p:sp>
        <p:sp>
          <p:nvSpPr>
            <p:cNvPr id="13" name="Rounded Rectangle 21">
              <a:extLst>
                <a:ext uri="{FF2B5EF4-FFF2-40B4-BE49-F238E27FC236}">
                  <a16:creationId xmlns:a16="http://schemas.microsoft.com/office/drawing/2014/main" id="{4F660998-9D56-CAEF-8D18-0B776E19BCDD}"/>
                </a:ext>
              </a:extLst>
            </p:cNvPr>
            <p:cNvSpPr/>
            <p:nvPr/>
          </p:nvSpPr>
          <p:spPr>
            <a:xfrm>
              <a:off x="7429793" y="1066800"/>
              <a:ext cx="2380032" cy="949632"/>
            </a:xfrm>
            <a:prstGeom prst="rect">
              <a:avLst/>
            </a:prstGeom>
            <a:solidFill>
              <a:srgbClr val="C7EEF1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r>
                <a:rPr lang="en-US" sz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To: user2@b.org</a:t>
              </a:r>
              <a:br>
                <a:rPr lang="en-US" sz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</a:br>
              <a:r>
                <a:rPr lang="en-US" sz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From: user1@a.org</a:t>
              </a:r>
              <a:br>
                <a:rPr lang="en-US" sz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</a:br>
              <a:r>
                <a:rPr lang="en-US" sz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Dear User2</a:t>
              </a: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2A3B6425-0E7E-034C-6B68-0D6BCE0A5862}"/>
                </a:ext>
              </a:extLst>
            </p:cNvPr>
            <p:cNvSpPr/>
            <p:nvPr/>
          </p:nvSpPr>
          <p:spPr>
            <a:xfrm>
              <a:off x="2502969" y="2064774"/>
              <a:ext cx="1944946" cy="1563168"/>
            </a:xfrm>
            <a:custGeom>
              <a:avLst/>
              <a:gdLst>
                <a:gd name="connsiteX0" fmla="*/ 2256503 w 2256503"/>
                <a:gd name="connsiteY0" fmla="*/ 0 h 3052916"/>
                <a:gd name="connsiteX1" fmla="*/ 1386348 w 2256503"/>
                <a:gd name="connsiteY1" fmla="*/ 2359742 h 3052916"/>
                <a:gd name="connsiteX2" fmla="*/ 0 w 2256503"/>
                <a:gd name="connsiteY2" fmla="*/ 3052916 h 3052916"/>
                <a:gd name="connsiteX0" fmla="*/ 2256503 w 2256503"/>
                <a:gd name="connsiteY0" fmla="*/ 0 h 3052916"/>
                <a:gd name="connsiteX1" fmla="*/ 1386348 w 2256503"/>
                <a:gd name="connsiteY1" fmla="*/ 2359742 h 3052916"/>
                <a:gd name="connsiteX2" fmla="*/ 0 w 2256503"/>
                <a:gd name="connsiteY2" fmla="*/ 3052916 h 3052916"/>
                <a:gd name="connsiteX0" fmla="*/ 2634688 w 2634688"/>
                <a:gd name="connsiteY0" fmla="*/ 0 h 3174761"/>
                <a:gd name="connsiteX1" fmla="*/ 1764533 w 2634688"/>
                <a:gd name="connsiteY1" fmla="*/ 2359742 h 3174761"/>
                <a:gd name="connsiteX2" fmla="*/ 0 w 2634688"/>
                <a:gd name="connsiteY2" fmla="*/ 3174761 h 3174761"/>
                <a:gd name="connsiteX0" fmla="*/ 2634688 w 2634688"/>
                <a:gd name="connsiteY0" fmla="*/ 0 h 3174761"/>
                <a:gd name="connsiteX1" fmla="*/ 1764533 w 2634688"/>
                <a:gd name="connsiteY1" fmla="*/ 2359742 h 3174761"/>
                <a:gd name="connsiteX2" fmla="*/ 0 w 2634688"/>
                <a:gd name="connsiteY2" fmla="*/ 3174761 h 3174761"/>
                <a:gd name="connsiteX0" fmla="*/ 2634688 w 2634688"/>
                <a:gd name="connsiteY0" fmla="*/ 0 h 3174761"/>
                <a:gd name="connsiteX1" fmla="*/ 0 w 2634688"/>
                <a:gd name="connsiteY1" fmla="*/ 3174761 h 3174761"/>
                <a:gd name="connsiteX0" fmla="*/ 2634688 w 2634688"/>
                <a:gd name="connsiteY0" fmla="*/ 0 h 3174761"/>
                <a:gd name="connsiteX1" fmla="*/ 0 w 2634688"/>
                <a:gd name="connsiteY1" fmla="*/ 3174761 h 3174761"/>
                <a:gd name="connsiteX0" fmla="*/ 2634688 w 2634688"/>
                <a:gd name="connsiteY0" fmla="*/ 0 h 3174761"/>
                <a:gd name="connsiteX1" fmla="*/ 0 w 2634688"/>
                <a:gd name="connsiteY1" fmla="*/ 3174761 h 3174761"/>
                <a:gd name="connsiteX0" fmla="*/ 4525614 w 4525614"/>
                <a:gd name="connsiteY0" fmla="*/ 0 h 2524917"/>
                <a:gd name="connsiteX1" fmla="*/ 0 w 4525614"/>
                <a:gd name="connsiteY1" fmla="*/ 2524917 h 2524917"/>
                <a:gd name="connsiteX0" fmla="*/ 4526391 w 4526391"/>
                <a:gd name="connsiteY0" fmla="*/ 0 h 2524917"/>
                <a:gd name="connsiteX1" fmla="*/ 777 w 4526391"/>
                <a:gd name="connsiteY1" fmla="*/ 2524917 h 2524917"/>
                <a:gd name="connsiteX0" fmla="*/ 4526219 w 4640810"/>
                <a:gd name="connsiteY0" fmla="*/ 0 h 2524917"/>
                <a:gd name="connsiteX1" fmla="*/ 605 w 4640810"/>
                <a:gd name="connsiteY1" fmla="*/ 2524917 h 2524917"/>
                <a:gd name="connsiteX0" fmla="*/ 5055628 w 5161234"/>
                <a:gd name="connsiteY0" fmla="*/ 0 h 2504609"/>
                <a:gd name="connsiteX1" fmla="*/ 554 w 5161234"/>
                <a:gd name="connsiteY1" fmla="*/ 2504609 h 2504609"/>
                <a:gd name="connsiteX0" fmla="*/ 5055654 w 5109952"/>
                <a:gd name="connsiteY0" fmla="*/ 0 h 2504609"/>
                <a:gd name="connsiteX1" fmla="*/ 580 w 5109952"/>
                <a:gd name="connsiteY1" fmla="*/ 2504609 h 2504609"/>
                <a:gd name="connsiteX0" fmla="*/ 5055654 w 5109952"/>
                <a:gd name="connsiteY0" fmla="*/ 0 h 2504609"/>
                <a:gd name="connsiteX1" fmla="*/ 580 w 5109952"/>
                <a:gd name="connsiteY1" fmla="*/ 2504609 h 2504609"/>
                <a:gd name="connsiteX0" fmla="*/ 5055682 w 5077160"/>
                <a:gd name="connsiteY0" fmla="*/ 0 h 2504609"/>
                <a:gd name="connsiteX1" fmla="*/ 608 w 5077160"/>
                <a:gd name="connsiteY1" fmla="*/ 2504609 h 2504609"/>
                <a:gd name="connsiteX0" fmla="*/ 5055074 w 5077265"/>
                <a:gd name="connsiteY0" fmla="*/ 0 h 2504609"/>
                <a:gd name="connsiteX1" fmla="*/ 0 w 5077265"/>
                <a:gd name="connsiteY1" fmla="*/ 2504609 h 250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77265" h="2504609">
                  <a:moveTo>
                    <a:pt x="5055074" y="0"/>
                  </a:moveTo>
                  <a:cubicBezTo>
                    <a:pt x="5462674" y="2093943"/>
                    <a:pt x="121860" y="918357"/>
                    <a:pt x="0" y="250460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D4B931-DEC3-E2E1-50C9-0785A8508E0B}"/>
                </a:ext>
              </a:extLst>
            </p:cNvPr>
            <p:cNvSpPr/>
            <p:nvPr/>
          </p:nvSpPr>
          <p:spPr>
            <a:xfrm>
              <a:off x="3899256" y="2479944"/>
              <a:ext cx="972800" cy="377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SMTP</a:t>
              </a:r>
            </a:p>
          </p:txBody>
        </p:sp>
        <p:sp>
          <p:nvSpPr>
            <p:cNvPr id="16" name="Rounded Rectangle 24">
              <a:extLst>
                <a:ext uri="{FF2B5EF4-FFF2-40B4-BE49-F238E27FC236}">
                  <a16:creationId xmlns:a16="http://schemas.microsoft.com/office/drawing/2014/main" id="{F2C9B2EC-2759-C167-C077-1181EABA270D}"/>
                </a:ext>
              </a:extLst>
            </p:cNvPr>
            <p:cNvSpPr/>
            <p:nvPr/>
          </p:nvSpPr>
          <p:spPr>
            <a:xfrm>
              <a:off x="9144000" y="5562600"/>
              <a:ext cx="1524000" cy="838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DNS Server</a:t>
              </a:r>
            </a:p>
          </p:txBody>
        </p:sp>
        <p:sp>
          <p:nvSpPr>
            <p:cNvPr id="17" name="Rounded Rectangle 25">
              <a:extLst>
                <a:ext uri="{FF2B5EF4-FFF2-40B4-BE49-F238E27FC236}">
                  <a16:creationId xmlns:a16="http://schemas.microsoft.com/office/drawing/2014/main" id="{1E6C4FBE-C95B-78FC-12EE-6D0FF5C76AD3}"/>
                </a:ext>
              </a:extLst>
            </p:cNvPr>
            <p:cNvSpPr/>
            <p:nvPr/>
          </p:nvSpPr>
          <p:spPr>
            <a:xfrm>
              <a:off x="9677400" y="3886200"/>
              <a:ext cx="1524000" cy="838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MDA</a:t>
              </a: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1E51C257-46E1-4FAD-EDBC-673C9A600BFB}"/>
                </a:ext>
              </a:extLst>
            </p:cNvPr>
            <p:cNvSpPr/>
            <p:nvPr/>
          </p:nvSpPr>
          <p:spPr>
            <a:xfrm>
              <a:off x="8898196" y="2036710"/>
              <a:ext cx="1565889" cy="1846825"/>
            </a:xfrm>
            <a:custGeom>
              <a:avLst/>
              <a:gdLst>
                <a:gd name="connsiteX0" fmla="*/ 2256503 w 2256503"/>
                <a:gd name="connsiteY0" fmla="*/ 0 h 3052916"/>
                <a:gd name="connsiteX1" fmla="*/ 1386348 w 2256503"/>
                <a:gd name="connsiteY1" fmla="*/ 2359742 h 3052916"/>
                <a:gd name="connsiteX2" fmla="*/ 0 w 2256503"/>
                <a:gd name="connsiteY2" fmla="*/ 3052916 h 3052916"/>
                <a:gd name="connsiteX0" fmla="*/ 2256503 w 2256503"/>
                <a:gd name="connsiteY0" fmla="*/ 0 h 3052916"/>
                <a:gd name="connsiteX1" fmla="*/ 1386348 w 2256503"/>
                <a:gd name="connsiteY1" fmla="*/ 2359742 h 3052916"/>
                <a:gd name="connsiteX2" fmla="*/ 0 w 2256503"/>
                <a:gd name="connsiteY2" fmla="*/ 3052916 h 3052916"/>
                <a:gd name="connsiteX0" fmla="*/ 2634688 w 2634688"/>
                <a:gd name="connsiteY0" fmla="*/ 0 h 3174761"/>
                <a:gd name="connsiteX1" fmla="*/ 1764533 w 2634688"/>
                <a:gd name="connsiteY1" fmla="*/ 2359742 h 3174761"/>
                <a:gd name="connsiteX2" fmla="*/ 0 w 2634688"/>
                <a:gd name="connsiteY2" fmla="*/ 3174761 h 3174761"/>
                <a:gd name="connsiteX0" fmla="*/ 2634688 w 2634688"/>
                <a:gd name="connsiteY0" fmla="*/ 0 h 3174761"/>
                <a:gd name="connsiteX1" fmla="*/ 1764533 w 2634688"/>
                <a:gd name="connsiteY1" fmla="*/ 2359742 h 3174761"/>
                <a:gd name="connsiteX2" fmla="*/ 0 w 2634688"/>
                <a:gd name="connsiteY2" fmla="*/ 3174761 h 3174761"/>
                <a:gd name="connsiteX0" fmla="*/ 2634688 w 2634688"/>
                <a:gd name="connsiteY0" fmla="*/ 0 h 3174761"/>
                <a:gd name="connsiteX1" fmla="*/ 0 w 2634688"/>
                <a:gd name="connsiteY1" fmla="*/ 3174761 h 3174761"/>
                <a:gd name="connsiteX0" fmla="*/ 2634688 w 2634688"/>
                <a:gd name="connsiteY0" fmla="*/ 0 h 3174761"/>
                <a:gd name="connsiteX1" fmla="*/ 0 w 2634688"/>
                <a:gd name="connsiteY1" fmla="*/ 3174761 h 3174761"/>
                <a:gd name="connsiteX0" fmla="*/ 2634688 w 2634688"/>
                <a:gd name="connsiteY0" fmla="*/ 0 h 3174761"/>
                <a:gd name="connsiteX1" fmla="*/ 0 w 2634688"/>
                <a:gd name="connsiteY1" fmla="*/ 3174761 h 3174761"/>
                <a:gd name="connsiteX0" fmla="*/ 6756903 w 6756903"/>
                <a:gd name="connsiteY0" fmla="*/ 0 h 948513"/>
                <a:gd name="connsiteX1" fmla="*/ 0 w 6756903"/>
                <a:gd name="connsiteY1" fmla="*/ 676922 h 948513"/>
                <a:gd name="connsiteX0" fmla="*/ 3958334 w 3958334"/>
                <a:gd name="connsiteY0" fmla="*/ 2657015 h 3122813"/>
                <a:gd name="connsiteX1" fmla="*/ 0 w 3958334"/>
                <a:gd name="connsiteY1" fmla="*/ 44100 h 3122813"/>
                <a:gd name="connsiteX0" fmla="*/ 3960478 w 3960478"/>
                <a:gd name="connsiteY0" fmla="*/ 2612914 h 3271108"/>
                <a:gd name="connsiteX1" fmla="*/ 2144 w 3960478"/>
                <a:gd name="connsiteY1" fmla="*/ -1 h 3271108"/>
                <a:gd name="connsiteX0" fmla="*/ 3960342 w 3960342"/>
                <a:gd name="connsiteY0" fmla="*/ 2612915 h 2612916"/>
                <a:gd name="connsiteX1" fmla="*/ 2008 w 3960342"/>
                <a:gd name="connsiteY1" fmla="*/ 0 h 2612916"/>
                <a:gd name="connsiteX0" fmla="*/ 3958334 w 3958334"/>
                <a:gd name="connsiteY0" fmla="*/ 2612915 h 2612915"/>
                <a:gd name="connsiteX1" fmla="*/ 0 w 3958334"/>
                <a:gd name="connsiteY1" fmla="*/ 0 h 2612915"/>
                <a:gd name="connsiteX0" fmla="*/ 3958334 w 3958334"/>
                <a:gd name="connsiteY0" fmla="*/ 2612915 h 2612915"/>
                <a:gd name="connsiteX1" fmla="*/ 0 w 3958334"/>
                <a:gd name="connsiteY1" fmla="*/ 0 h 2612915"/>
                <a:gd name="connsiteX0" fmla="*/ 4015324 w 4015324"/>
                <a:gd name="connsiteY0" fmla="*/ 2542966 h 2542966"/>
                <a:gd name="connsiteX1" fmla="*/ 0 w 4015324"/>
                <a:gd name="connsiteY1" fmla="*/ 0 h 254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5324" h="2542966">
                  <a:moveTo>
                    <a:pt x="4015324" y="2542966"/>
                  </a:moveTo>
                  <a:cubicBezTo>
                    <a:pt x="3931289" y="615997"/>
                    <a:pt x="8405" y="2231582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89D9EA80-E13C-7330-7690-BB9807B66A6D}"/>
                </a:ext>
              </a:extLst>
            </p:cNvPr>
            <p:cNvSpPr/>
            <p:nvPr/>
          </p:nvSpPr>
          <p:spPr>
            <a:xfrm>
              <a:off x="3203369" y="4513281"/>
              <a:ext cx="6712053" cy="1057821"/>
            </a:xfrm>
            <a:custGeom>
              <a:avLst/>
              <a:gdLst>
                <a:gd name="connsiteX0" fmla="*/ 2256503 w 2256503"/>
                <a:gd name="connsiteY0" fmla="*/ 0 h 3052916"/>
                <a:gd name="connsiteX1" fmla="*/ 1386348 w 2256503"/>
                <a:gd name="connsiteY1" fmla="*/ 2359742 h 3052916"/>
                <a:gd name="connsiteX2" fmla="*/ 0 w 2256503"/>
                <a:gd name="connsiteY2" fmla="*/ 3052916 h 3052916"/>
                <a:gd name="connsiteX0" fmla="*/ 2256503 w 2256503"/>
                <a:gd name="connsiteY0" fmla="*/ 0 h 3052916"/>
                <a:gd name="connsiteX1" fmla="*/ 1386348 w 2256503"/>
                <a:gd name="connsiteY1" fmla="*/ 2359742 h 3052916"/>
                <a:gd name="connsiteX2" fmla="*/ 0 w 2256503"/>
                <a:gd name="connsiteY2" fmla="*/ 3052916 h 3052916"/>
                <a:gd name="connsiteX0" fmla="*/ 2634688 w 2634688"/>
                <a:gd name="connsiteY0" fmla="*/ 0 h 3174761"/>
                <a:gd name="connsiteX1" fmla="*/ 1764533 w 2634688"/>
                <a:gd name="connsiteY1" fmla="*/ 2359742 h 3174761"/>
                <a:gd name="connsiteX2" fmla="*/ 0 w 2634688"/>
                <a:gd name="connsiteY2" fmla="*/ 3174761 h 3174761"/>
                <a:gd name="connsiteX0" fmla="*/ 2634688 w 2634688"/>
                <a:gd name="connsiteY0" fmla="*/ 0 h 3174761"/>
                <a:gd name="connsiteX1" fmla="*/ 1764533 w 2634688"/>
                <a:gd name="connsiteY1" fmla="*/ 2359742 h 3174761"/>
                <a:gd name="connsiteX2" fmla="*/ 0 w 2634688"/>
                <a:gd name="connsiteY2" fmla="*/ 3174761 h 3174761"/>
                <a:gd name="connsiteX0" fmla="*/ 2634688 w 2634688"/>
                <a:gd name="connsiteY0" fmla="*/ 0 h 3174761"/>
                <a:gd name="connsiteX1" fmla="*/ 0 w 2634688"/>
                <a:gd name="connsiteY1" fmla="*/ 3174761 h 3174761"/>
                <a:gd name="connsiteX0" fmla="*/ 2634688 w 2634688"/>
                <a:gd name="connsiteY0" fmla="*/ 0 h 3174761"/>
                <a:gd name="connsiteX1" fmla="*/ 0 w 2634688"/>
                <a:gd name="connsiteY1" fmla="*/ 3174761 h 3174761"/>
                <a:gd name="connsiteX0" fmla="*/ 2634688 w 2634688"/>
                <a:gd name="connsiteY0" fmla="*/ 0 h 3174761"/>
                <a:gd name="connsiteX1" fmla="*/ 0 w 2634688"/>
                <a:gd name="connsiteY1" fmla="*/ 3174761 h 3174761"/>
                <a:gd name="connsiteX0" fmla="*/ 7941 w 5172837"/>
                <a:gd name="connsiteY0" fmla="*/ 0 h 1265843"/>
                <a:gd name="connsiteX1" fmla="*/ 4899132 w 5172837"/>
                <a:gd name="connsiteY1" fmla="*/ 1265843 h 1265843"/>
                <a:gd name="connsiteX0" fmla="*/ 3023 w 16465861"/>
                <a:gd name="connsiteY0" fmla="*/ 0 h 1347074"/>
                <a:gd name="connsiteX1" fmla="*/ 16353214 w 16465861"/>
                <a:gd name="connsiteY1" fmla="*/ 1347074 h 1347074"/>
                <a:gd name="connsiteX0" fmla="*/ 3451 w 16353642"/>
                <a:gd name="connsiteY0" fmla="*/ 0 h 1347074"/>
                <a:gd name="connsiteX1" fmla="*/ 16353642 w 16353642"/>
                <a:gd name="connsiteY1" fmla="*/ 1347074 h 1347074"/>
                <a:gd name="connsiteX0" fmla="*/ 0 w 16350191"/>
                <a:gd name="connsiteY0" fmla="*/ 0 h 1347074"/>
                <a:gd name="connsiteX1" fmla="*/ 16350191 w 16350191"/>
                <a:gd name="connsiteY1" fmla="*/ 1347074 h 1347074"/>
                <a:gd name="connsiteX0" fmla="*/ 0 w 16350191"/>
                <a:gd name="connsiteY0" fmla="*/ 77029 h 1424103"/>
                <a:gd name="connsiteX1" fmla="*/ 16350191 w 16350191"/>
                <a:gd name="connsiteY1" fmla="*/ 1424103 h 1424103"/>
                <a:gd name="connsiteX0" fmla="*/ 0 w 17333471"/>
                <a:gd name="connsiteY0" fmla="*/ 77029 h 1424103"/>
                <a:gd name="connsiteX1" fmla="*/ 17333471 w 17333471"/>
                <a:gd name="connsiteY1" fmla="*/ 1424103 h 1424103"/>
                <a:gd name="connsiteX0" fmla="*/ 0 w 17300908"/>
                <a:gd name="connsiteY0" fmla="*/ 49123 h 1470517"/>
                <a:gd name="connsiteX1" fmla="*/ 17300908 w 17300908"/>
                <a:gd name="connsiteY1" fmla="*/ 1470517 h 1470517"/>
                <a:gd name="connsiteX0" fmla="*/ 0 w 17211352"/>
                <a:gd name="connsiteY0" fmla="*/ 57020 h 1456556"/>
                <a:gd name="connsiteX1" fmla="*/ 17211352 w 17211352"/>
                <a:gd name="connsiteY1" fmla="*/ 1456556 h 145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11352" h="1456556">
                  <a:moveTo>
                    <a:pt x="0" y="57020"/>
                  </a:moveTo>
                  <a:cubicBezTo>
                    <a:pt x="3470899" y="181122"/>
                    <a:pt x="16576842" y="-637388"/>
                    <a:pt x="17211352" y="145655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2A5CF003-9736-007F-B2AB-FAB718BCCB99}"/>
                </a:ext>
              </a:extLst>
            </p:cNvPr>
            <p:cNvSpPr/>
            <p:nvPr/>
          </p:nvSpPr>
          <p:spPr>
            <a:xfrm>
              <a:off x="3201117" y="3459690"/>
              <a:ext cx="6467679" cy="851754"/>
            </a:xfrm>
            <a:custGeom>
              <a:avLst/>
              <a:gdLst>
                <a:gd name="connsiteX0" fmla="*/ 2256503 w 2256503"/>
                <a:gd name="connsiteY0" fmla="*/ 0 h 3052916"/>
                <a:gd name="connsiteX1" fmla="*/ 1386348 w 2256503"/>
                <a:gd name="connsiteY1" fmla="*/ 2359742 h 3052916"/>
                <a:gd name="connsiteX2" fmla="*/ 0 w 2256503"/>
                <a:gd name="connsiteY2" fmla="*/ 3052916 h 3052916"/>
                <a:gd name="connsiteX0" fmla="*/ 2256503 w 2256503"/>
                <a:gd name="connsiteY0" fmla="*/ 0 h 3052916"/>
                <a:gd name="connsiteX1" fmla="*/ 1386348 w 2256503"/>
                <a:gd name="connsiteY1" fmla="*/ 2359742 h 3052916"/>
                <a:gd name="connsiteX2" fmla="*/ 0 w 2256503"/>
                <a:gd name="connsiteY2" fmla="*/ 3052916 h 3052916"/>
                <a:gd name="connsiteX0" fmla="*/ 2634688 w 2634688"/>
                <a:gd name="connsiteY0" fmla="*/ 0 h 3174761"/>
                <a:gd name="connsiteX1" fmla="*/ 1764533 w 2634688"/>
                <a:gd name="connsiteY1" fmla="*/ 2359742 h 3174761"/>
                <a:gd name="connsiteX2" fmla="*/ 0 w 2634688"/>
                <a:gd name="connsiteY2" fmla="*/ 3174761 h 3174761"/>
                <a:gd name="connsiteX0" fmla="*/ 2634688 w 2634688"/>
                <a:gd name="connsiteY0" fmla="*/ 0 h 3174761"/>
                <a:gd name="connsiteX1" fmla="*/ 1764533 w 2634688"/>
                <a:gd name="connsiteY1" fmla="*/ 2359742 h 3174761"/>
                <a:gd name="connsiteX2" fmla="*/ 0 w 2634688"/>
                <a:gd name="connsiteY2" fmla="*/ 3174761 h 3174761"/>
                <a:gd name="connsiteX0" fmla="*/ 2634688 w 2634688"/>
                <a:gd name="connsiteY0" fmla="*/ 0 h 3174761"/>
                <a:gd name="connsiteX1" fmla="*/ 0 w 2634688"/>
                <a:gd name="connsiteY1" fmla="*/ 3174761 h 3174761"/>
                <a:gd name="connsiteX0" fmla="*/ 2634688 w 2634688"/>
                <a:gd name="connsiteY0" fmla="*/ 0 h 3174761"/>
                <a:gd name="connsiteX1" fmla="*/ 0 w 2634688"/>
                <a:gd name="connsiteY1" fmla="*/ 3174761 h 3174761"/>
                <a:gd name="connsiteX0" fmla="*/ 2634688 w 2634688"/>
                <a:gd name="connsiteY0" fmla="*/ 0 h 3174761"/>
                <a:gd name="connsiteX1" fmla="*/ 0 w 2634688"/>
                <a:gd name="connsiteY1" fmla="*/ 3174761 h 3174761"/>
                <a:gd name="connsiteX0" fmla="*/ 5575 w 8083807"/>
                <a:gd name="connsiteY0" fmla="*/ 0 h 980489"/>
                <a:gd name="connsiteX1" fmla="*/ 7884427 w 8083807"/>
                <a:gd name="connsiteY1" fmla="*/ 778459 h 980489"/>
                <a:gd name="connsiteX0" fmla="*/ 3685 w 13161716"/>
                <a:gd name="connsiteY0" fmla="*/ 0 h 798756"/>
                <a:gd name="connsiteX1" fmla="*/ 13025849 w 13161716"/>
                <a:gd name="connsiteY1" fmla="*/ 87999 h 798756"/>
                <a:gd name="connsiteX0" fmla="*/ 4870 w 13027034"/>
                <a:gd name="connsiteY0" fmla="*/ 0 h 818090"/>
                <a:gd name="connsiteX1" fmla="*/ 13027034 w 13027034"/>
                <a:gd name="connsiteY1" fmla="*/ 87999 h 818090"/>
                <a:gd name="connsiteX0" fmla="*/ 3693 w 16694249"/>
                <a:gd name="connsiteY0" fmla="*/ 0 h 846158"/>
                <a:gd name="connsiteX1" fmla="*/ 16694249 w 16694249"/>
                <a:gd name="connsiteY1" fmla="*/ 209844 h 846158"/>
                <a:gd name="connsiteX0" fmla="*/ 0 w 16690556"/>
                <a:gd name="connsiteY0" fmla="*/ 700723 h 910567"/>
                <a:gd name="connsiteX1" fmla="*/ 16690556 w 16690556"/>
                <a:gd name="connsiteY1" fmla="*/ 910567 h 910567"/>
                <a:gd name="connsiteX0" fmla="*/ 0 w 16584717"/>
                <a:gd name="connsiteY0" fmla="*/ 685911 h 948217"/>
                <a:gd name="connsiteX1" fmla="*/ 16584717 w 16584717"/>
                <a:gd name="connsiteY1" fmla="*/ 948217 h 948217"/>
                <a:gd name="connsiteX0" fmla="*/ 0 w 16584717"/>
                <a:gd name="connsiteY0" fmla="*/ 910509 h 1172815"/>
                <a:gd name="connsiteX1" fmla="*/ 16584717 w 16584717"/>
                <a:gd name="connsiteY1" fmla="*/ 1172815 h 117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84717" h="1172815">
                  <a:moveTo>
                    <a:pt x="0" y="910509"/>
                  </a:moveTo>
                  <a:cubicBezTo>
                    <a:pt x="6572015" y="-549388"/>
                    <a:pt x="10001194" y="-99406"/>
                    <a:pt x="16584717" y="117281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553B20CB-A121-A273-48D1-4BCA2A40E0A0}"/>
                </a:ext>
              </a:extLst>
            </p:cNvPr>
            <p:cNvSpPr/>
            <p:nvPr/>
          </p:nvSpPr>
          <p:spPr>
            <a:xfrm>
              <a:off x="2412162" y="4734401"/>
              <a:ext cx="6731326" cy="1266976"/>
            </a:xfrm>
            <a:custGeom>
              <a:avLst/>
              <a:gdLst>
                <a:gd name="connsiteX0" fmla="*/ 2256503 w 2256503"/>
                <a:gd name="connsiteY0" fmla="*/ 0 h 3052916"/>
                <a:gd name="connsiteX1" fmla="*/ 1386348 w 2256503"/>
                <a:gd name="connsiteY1" fmla="*/ 2359742 h 3052916"/>
                <a:gd name="connsiteX2" fmla="*/ 0 w 2256503"/>
                <a:gd name="connsiteY2" fmla="*/ 3052916 h 3052916"/>
                <a:gd name="connsiteX0" fmla="*/ 2256503 w 2256503"/>
                <a:gd name="connsiteY0" fmla="*/ 0 h 3052916"/>
                <a:gd name="connsiteX1" fmla="*/ 1386348 w 2256503"/>
                <a:gd name="connsiteY1" fmla="*/ 2359742 h 3052916"/>
                <a:gd name="connsiteX2" fmla="*/ 0 w 2256503"/>
                <a:gd name="connsiteY2" fmla="*/ 3052916 h 3052916"/>
                <a:gd name="connsiteX0" fmla="*/ 2634688 w 2634688"/>
                <a:gd name="connsiteY0" fmla="*/ 0 h 3174761"/>
                <a:gd name="connsiteX1" fmla="*/ 1764533 w 2634688"/>
                <a:gd name="connsiteY1" fmla="*/ 2359742 h 3174761"/>
                <a:gd name="connsiteX2" fmla="*/ 0 w 2634688"/>
                <a:gd name="connsiteY2" fmla="*/ 3174761 h 3174761"/>
                <a:gd name="connsiteX0" fmla="*/ 2634688 w 2634688"/>
                <a:gd name="connsiteY0" fmla="*/ 0 h 3174761"/>
                <a:gd name="connsiteX1" fmla="*/ 1764533 w 2634688"/>
                <a:gd name="connsiteY1" fmla="*/ 2359742 h 3174761"/>
                <a:gd name="connsiteX2" fmla="*/ 0 w 2634688"/>
                <a:gd name="connsiteY2" fmla="*/ 3174761 h 3174761"/>
                <a:gd name="connsiteX0" fmla="*/ 2634688 w 2634688"/>
                <a:gd name="connsiteY0" fmla="*/ 0 h 3174761"/>
                <a:gd name="connsiteX1" fmla="*/ 0 w 2634688"/>
                <a:gd name="connsiteY1" fmla="*/ 3174761 h 3174761"/>
                <a:gd name="connsiteX0" fmla="*/ 2634688 w 2634688"/>
                <a:gd name="connsiteY0" fmla="*/ 0 h 3174761"/>
                <a:gd name="connsiteX1" fmla="*/ 0 w 2634688"/>
                <a:gd name="connsiteY1" fmla="*/ 3174761 h 3174761"/>
                <a:gd name="connsiteX0" fmla="*/ 2634688 w 2634688"/>
                <a:gd name="connsiteY0" fmla="*/ 0 h 3174761"/>
                <a:gd name="connsiteX1" fmla="*/ 0 w 2634688"/>
                <a:gd name="connsiteY1" fmla="*/ 3174761 h 3174761"/>
                <a:gd name="connsiteX0" fmla="*/ 3769244 w 3769244"/>
                <a:gd name="connsiteY0" fmla="*/ 0 h 1265843"/>
                <a:gd name="connsiteX1" fmla="*/ 0 w 3769244"/>
                <a:gd name="connsiteY1" fmla="*/ 1265843 h 1265843"/>
                <a:gd name="connsiteX0" fmla="*/ 15568614 w 15568614"/>
                <a:gd name="connsiteY0" fmla="*/ 1932705 h 2457539"/>
                <a:gd name="connsiteX1" fmla="*/ 0 w 15568614"/>
                <a:gd name="connsiteY1" fmla="*/ 50863 h 2457539"/>
                <a:gd name="connsiteX0" fmla="*/ 15568614 w 15568614"/>
                <a:gd name="connsiteY0" fmla="*/ 1939694 h 2256080"/>
                <a:gd name="connsiteX1" fmla="*/ 0 w 15568614"/>
                <a:gd name="connsiteY1" fmla="*/ 57852 h 2256080"/>
                <a:gd name="connsiteX0" fmla="*/ 15568906 w 15568906"/>
                <a:gd name="connsiteY0" fmla="*/ 1881842 h 2427682"/>
                <a:gd name="connsiteX1" fmla="*/ 292 w 15568906"/>
                <a:gd name="connsiteY1" fmla="*/ 0 h 2427682"/>
                <a:gd name="connsiteX0" fmla="*/ 15568878 w 15568878"/>
                <a:gd name="connsiteY0" fmla="*/ 1881842 h 1917805"/>
                <a:gd name="connsiteX1" fmla="*/ 264 w 15568878"/>
                <a:gd name="connsiteY1" fmla="*/ 0 h 1917805"/>
                <a:gd name="connsiteX0" fmla="*/ 17081591 w 17081591"/>
                <a:gd name="connsiteY0" fmla="*/ 1780304 h 1822548"/>
                <a:gd name="connsiteX1" fmla="*/ 236 w 17081591"/>
                <a:gd name="connsiteY1" fmla="*/ 0 h 1822548"/>
                <a:gd name="connsiteX0" fmla="*/ 17081668 w 17081668"/>
                <a:gd name="connsiteY0" fmla="*/ 1780304 h 1786447"/>
                <a:gd name="connsiteX1" fmla="*/ 313 w 17081668"/>
                <a:gd name="connsiteY1" fmla="*/ 0 h 1786447"/>
                <a:gd name="connsiteX0" fmla="*/ 17138658 w 17138658"/>
                <a:gd name="connsiteY0" fmla="*/ 1650130 h 1660630"/>
                <a:gd name="connsiteX1" fmla="*/ 313 w 17138658"/>
                <a:gd name="connsiteY1" fmla="*/ 0 h 1660630"/>
                <a:gd name="connsiteX0" fmla="*/ 17260775 w 17260775"/>
                <a:gd name="connsiteY0" fmla="*/ 1723895 h 1731514"/>
                <a:gd name="connsiteX1" fmla="*/ 308 w 17260775"/>
                <a:gd name="connsiteY1" fmla="*/ 0 h 173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0775" h="1731514">
                  <a:moveTo>
                    <a:pt x="17260775" y="1723895"/>
                  </a:moveTo>
                  <a:cubicBezTo>
                    <a:pt x="10861048" y="1766767"/>
                    <a:pt x="-66924" y="1683277"/>
                    <a:pt x="30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B6B8FE-633E-2DEE-7956-8B6E7AB6AAFA}"/>
                </a:ext>
              </a:extLst>
            </p:cNvPr>
            <p:cNvSpPr/>
            <p:nvPr/>
          </p:nvSpPr>
          <p:spPr>
            <a:xfrm>
              <a:off x="5695862" y="5799068"/>
              <a:ext cx="963638" cy="37751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DNS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82B5B3-DC1B-1283-089F-48CCF7CAEF58}"/>
                </a:ext>
              </a:extLst>
            </p:cNvPr>
            <p:cNvSpPr/>
            <p:nvPr/>
          </p:nvSpPr>
          <p:spPr>
            <a:xfrm>
              <a:off x="5695862" y="3276599"/>
              <a:ext cx="963638" cy="37751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SMTP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96F095D-1E6C-0203-A174-8D5AE8B05225}"/>
                </a:ext>
              </a:extLst>
            </p:cNvPr>
            <p:cNvSpPr/>
            <p:nvPr/>
          </p:nvSpPr>
          <p:spPr>
            <a:xfrm>
              <a:off x="9018292" y="2786095"/>
              <a:ext cx="1103712" cy="659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IMAP4/</a:t>
              </a:r>
            </a:p>
            <a:p>
              <a:pPr algn="ctr"/>
              <a:r>
                <a:rPr lang="en-US" sz="12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POP3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9E1A8E-73B3-E6B5-8D3E-28000C531953}"/>
                </a:ext>
              </a:extLst>
            </p:cNvPr>
            <p:cNvSpPr/>
            <p:nvPr/>
          </p:nvSpPr>
          <p:spPr>
            <a:xfrm>
              <a:off x="5695862" y="4279652"/>
              <a:ext cx="963638" cy="37751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DNS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8ADEBB6-78CF-25C2-AAB5-13347B1C88A4}"/>
                </a:ext>
              </a:extLst>
            </p:cNvPr>
            <p:cNvSpPr/>
            <p:nvPr/>
          </p:nvSpPr>
          <p:spPr>
            <a:xfrm>
              <a:off x="2547959" y="3127911"/>
              <a:ext cx="224126" cy="236335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4CD4C77-8142-0EB6-E60D-0FE61F0F193E}"/>
                </a:ext>
              </a:extLst>
            </p:cNvPr>
            <p:cNvSpPr/>
            <p:nvPr/>
          </p:nvSpPr>
          <p:spPr>
            <a:xfrm>
              <a:off x="8834392" y="2344444"/>
              <a:ext cx="224126" cy="236335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5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98B9D8B-EDF6-F9AC-B5BC-C79A3AA7CBE9}"/>
                </a:ext>
              </a:extLst>
            </p:cNvPr>
            <p:cNvSpPr/>
            <p:nvPr/>
          </p:nvSpPr>
          <p:spPr>
            <a:xfrm>
              <a:off x="9638977" y="5065492"/>
              <a:ext cx="224126" cy="236335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49DE2AB-C0E5-9E93-95F2-FBCC82644B77}"/>
                </a:ext>
              </a:extLst>
            </p:cNvPr>
            <p:cNvSpPr/>
            <p:nvPr/>
          </p:nvSpPr>
          <p:spPr>
            <a:xfrm>
              <a:off x="2455744" y="5009613"/>
              <a:ext cx="224126" cy="236335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DBC4FB4-E8FB-794B-9D73-868AF0A7C9F3}"/>
                </a:ext>
              </a:extLst>
            </p:cNvPr>
            <p:cNvSpPr/>
            <p:nvPr/>
          </p:nvSpPr>
          <p:spPr>
            <a:xfrm>
              <a:off x="9209537" y="4032171"/>
              <a:ext cx="224125" cy="236334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4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F154BE2-A18E-E622-E5E5-A8BF0B6976E4}"/>
                </a:ext>
              </a:extLst>
            </p:cNvPr>
            <p:cNvSpPr/>
            <p:nvPr/>
          </p:nvSpPr>
          <p:spPr>
            <a:xfrm>
              <a:off x="7269098" y="4189661"/>
              <a:ext cx="1476001" cy="761182"/>
            </a:xfrm>
            <a:prstGeom prst="rect">
              <a:avLst/>
            </a:prstGeom>
            <a:solidFill>
              <a:srgbClr val="C7EEF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MX for </a:t>
              </a:r>
              <a:r>
                <a:rPr lang="en-US" sz="12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b.org</a:t>
              </a:r>
              <a:r>
                <a:rPr lang="en-US" sz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?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ACF321A-9575-130F-8D32-80B50B5F55EA}"/>
                </a:ext>
              </a:extLst>
            </p:cNvPr>
            <p:cNvSpPr/>
            <p:nvPr/>
          </p:nvSpPr>
          <p:spPr>
            <a:xfrm>
              <a:off x="3613427" y="5278706"/>
              <a:ext cx="1476001" cy="760000"/>
            </a:xfrm>
            <a:prstGeom prst="rect">
              <a:avLst/>
            </a:prstGeom>
            <a:solidFill>
              <a:srgbClr val="C7EEF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mx.b.org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8B608D2-59F5-0180-6304-9188239F04A6}"/>
              </a:ext>
            </a:extLst>
          </p:cNvPr>
          <p:cNvSpPr/>
          <p:nvPr/>
        </p:nvSpPr>
        <p:spPr>
          <a:xfrm>
            <a:off x="1796949" y="2852856"/>
            <a:ext cx="900913" cy="22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MSA</a:t>
            </a:r>
          </a:p>
        </p:txBody>
      </p:sp>
    </p:spTree>
    <p:extLst>
      <p:ext uri="{BB962C8B-B14F-4D97-AF65-F5344CB8AC3E}">
        <p14:creationId xmlns:p14="http://schemas.microsoft.com/office/powerpoint/2010/main" val="248012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SMTP 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Notable commands include: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HELO/EHLO – Initiates SMTP sessions between client to the server; use client’s fully qualified domain name (FQDN) or IP address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MAIL FROM – Initiates a transfer and specifies sender’s FQDN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RCPT TO – Identifies recipient of message with FQDN; for multiple recipients use one RCPT TO for each recipient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DATA – Results in a group of actions: Client asks server permission to transfer email content; initiates transfer of content when client receives 354 response code from server; the server either accepts or rejects the entire message after the transfer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06291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SMTP 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Notable commands include: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QUIT – Terminates the SMTP/TCP session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RSET – Client resets the SMTP connection, while SMTP connection remains open and is ready for a new mail transaction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VRFY – Server verifies the existence of email address or username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TURN</a:t>
            </a:r>
            <a:r>
              <a:rPr lang="en-CA" sz="1400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en-CA" sz="1800" dirty="0"/>
              <a:t>– Inverts roles between the client and the server, without the need for a new connection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AUTH – Client authenticates itself to the server with username and password; provide security guarantee for proper transmission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4027134668"/>
      </p:ext>
    </p:extLst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8760</TotalTime>
  <Words>1431</Words>
  <Application>Microsoft Office PowerPoint</Application>
  <PresentationFormat>On-screen Show (16:9)</PresentationFormat>
  <Paragraphs>211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Wingdings</vt:lpstr>
      <vt:lpstr>Dosis</vt:lpstr>
      <vt:lpstr>Source Sans Pro</vt:lpstr>
      <vt:lpstr>Wingdings 2</vt:lpstr>
      <vt:lpstr>-apple-system</vt:lpstr>
      <vt:lpstr>Arial</vt:lpstr>
      <vt:lpstr>Cerimon template</vt:lpstr>
      <vt:lpstr>Networking for Software Developers</vt:lpstr>
      <vt:lpstr>Agenda</vt:lpstr>
      <vt:lpstr>Simple Mail Transfer Protocol (SMTP)</vt:lpstr>
      <vt:lpstr>Email System History</vt:lpstr>
      <vt:lpstr>SMTP</vt:lpstr>
      <vt:lpstr>SMTP</vt:lpstr>
      <vt:lpstr>SMTP</vt:lpstr>
      <vt:lpstr>SMTP Commands</vt:lpstr>
      <vt:lpstr>SMTP Commands</vt:lpstr>
      <vt:lpstr>Extended SMTP</vt:lpstr>
      <vt:lpstr>Post Office Protocol 3 (POP3)</vt:lpstr>
      <vt:lpstr>POP3</vt:lpstr>
      <vt:lpstr>POP3</vt:lpstr>
      <vt:lpstr>POP3 Commands</vt:lpstr>
      <vt:lpstr>POP3 Commands</vt:lpstr>
      <vt:lpstr>Internet Message Access Protocol (IMAP)</vt:lpstr>
      <vt:lpstr>IMAP</vt:lpstr>
      <vt:lpstr>IMAP</vt:lpstr>
      <vt:lpstr>IMAP Commands</vt:lpstr>
      <vt:lpstr>IMAP Commands</vt:lpstr>
      <vt:lpstr>IMAP Commands</vt:lpstr>
      <vt:lpstr>IMAP vs. POP3</vt:lpstr>
      <vt:lpstr>IMAP vs. POP3</vt:lpstr>
      <vt:lpstr>IMAP vs. POP3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Rissan Devaraja</cp:lastModifiedBy>
  <cp:revision>97</cp:revision>
  <dcterms:modified xsi:type="dcterms:W3CDTF">2024-07-03T18:50:56Z</dcterms:modified>
</cp:coreProperties>
</file>