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98" r:id="rId3"/>
    <p:sldId id="584" r:id="rId4"/>
    <p:sldId id="547" r:id="rId5"/>
    <p:sldId id="602" r:id="rId6"/>
    <p:sldId id="603" r:id="rId7"/>
    <p:sldId id="581" r:id="rId8"/>
    <p:sldId id="604" r:id="rId9"/>
    <p:sldId id="605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4" r:id="rId18"/>
    <p:sldId id="311" r:id="rId19"/>
  </p:sldIdLst>
  <p:sldSz cx="9144000" cy="5143500" type="screen16x9"/>
  <p:notesSz cx="6858000" cy="9144000"/>
  <p:embeddedFontLst>
    <p:embeddedFont>
      <p:font typeface="Dosis" panose="020B0604020202020204" charset="0"/>
      <p:regular r:id="rId21"/>
      <p:bold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E8EC"/>
    <a:srgbClr val="C7EEF1"/>
    <a:srgbClr val="415665"/>
    <a:srgbClr val="0DB7C4"/>
    <a:srgbClr val="A7E5E9"/>
    <a:srgbClr val="F6F6F6"/>
    <a:srgbClr val="A7C6E9"/>
    <a:srgbClr val="B2E8EC"/>
    <a:srgbClr val="C4E1EE"/>
    <a:srgbClr val="BCD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896514-1AA1-4EE5-A447-7E556EC08B63}">
  <a:tblStyle styleId="{B3896514-1AA1-4EE5-A447-7E556EC08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E65728-0D21-4A9D-A831-D487195EC5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>
        <p:scale>
          <a:sx n="75" d="100"/>
          <a:sy n="75" d="100"/>
        </p:scale>
        <p:origin x="312" y="10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4977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0628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8216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4658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6799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9937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6486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947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6821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597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955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6812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0081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6874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8519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395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2"/>
                </a:solidFill>
              </a:rPr>
              <a:t>”</a:t>
            </a:r>
            <a:endParaRPr sz="7200" b="1">
              <a:solidFill>
                <a:schemeClr val="dk2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685799" y="1862281"/>
            <a:ext cx="7155493" cy="16697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Networking for Software Developers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406ED5-8A90-D624-45E6-1C13B2856D14}"/>
              </a:ext>
            </a:extLst>
          </p:cNvPr>
          <p:cNvSpPr/>
          <p:nvPr/>
        </p:nvSpPr>
        <p:spPr>
          <a:xfrm>
            <a:off x="487679" y="1862280"/>
            <a:ext cx="60333" cy="1669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33290-A7FA-32C0-4DA3-F46CD621E22D}"/>
              </a:ext>
            </a:extLst>
          </p:cNvPr>
          <p:cNvSpPr txBox="1"/>
          <p:nvPr/>
        </p:nvSpPr>
        <p:spPr>
          <a:xfrm>
            <a:off x="685799" y="4152900"/>
            <a:ext cx="45720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CA" sz="1400" dirty="0">
                <a:solidFill>
                  <a:srgbClr val="415665"/>
                </a:solidFill>
              </a:rPr>
              <a:t>Midterm – Summer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Question 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__________ is a network hardware that converts digital signals into analog signals (and vice-versa).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Router</a:t>
            </a:r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Modems</a:t>
            </a:r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Switch</a:t>
            </a:r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Gateways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46175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Question 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How would a network engineer characterize a messaging application, such as iMessage, based on the dimensions for reliable data transfer and throughput?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Operates as a loss-tolerant and bandwidth -sensitive application.</a:t>
            </a:r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Requires reliable data transfers and operates as a bandwidth -sensitive application.</a:t>
            </a:r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Operates as a loss-tolerant and elastic application.</a:t>
            </a:r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Requires reliable data transfers and operates as an elastic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37240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Question 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With HTTP 2.0, __________ allows a server to analyze an HTML page in order to identify the objects that are needed and send them to the client before receiving explicit requests for these objects.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Frame interleaving</a:t>
            </a:r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Message prioritization</a:t>
            </a:r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Server pushing</a:t>
            </a:r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All of the above</a:t>
            </a:r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46192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Question 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What method completes the code snippet to raise an exception due to an unsuccessful HTTP response?</a:t>
            </a:r>
          </a:p>
          <a:p>
            <a:pPr marL="76200" indent="0">
              <a:buNone/>
              <a:tabLst>
                <a:tab pos="444500" algn="l"/>
              </a:tabLst>
            </a:pPr>
            <a:r>
              <a:rPr lang="en-CA" sz="1800" dirty="0"/>
              <a:t>	filename = 'comp216pic.jpg’</a:t>
            </a:r>
          </a:p>
          <a:p>
            <a:pPr marL="76200" indent="0">
              <a:buNone/>
              <a:tabLst>
                <a:tab pos="444500" algn="l"/>
              </a:tabLst>
            </a:pPr>
            <a:r>
              <a:rPr lang="en-CA" sz="1800" dirty="0"/>
              <a:t>	</a:t>
            </a:r>
            <a:r>
              <a:rPr lang="en-CA" sz="1800" dirty="0" err="1"/>
              <a:t>upload_file</a:t>
            </a:r>
            <a:r>
              <a:rPr lang="en-CA" sz="1800" dirty="0"/>
              <a:t> = open(filename, '</a:t>
            </a:r>
            <a:r>
              <a:rPr lang="en-CA" sz="1800" dirty="0" err="1"/>
              <a:t>rb</a:t>
            </a:r>
            <a:r>
              <a:rPr lang="en-CA" sz="1800" dirty="0"/>
              <a:t>')</a:t>
            </a:r>
          </a:p>
          <a:p>
            <a:pPr marL="76200" indent="0">
              <a:buNone/>
              <a:tabLst>
                <a:tab pos="444500" algn="l"/>
              </a:tabLst>
            </a:pPr>
            <a:r>
              <a:rPr lang="en-CA" sz="1800" dirty="0"/>
              <a:t>	try:</a:t>
            </a:r>
          </a:p>
          <a:p>
            <a:pPr marL="76200" indent="0">
              <a:buNone/>
              <a:tabLst>
                <a:tab pos="444500" algn="l"/>
              </a:tabLst>
            </a:pPr>
            <a:r>
              <a:rPr lang="en-CA" sz="1800" dirty="0"/>
              <a:t>		response = </a:t>
            </a:r>
            <a:r>
              <a:rPr lang="en-CA" sz="1800" dirty="0" err="1"/>
              <a:t>requests.post</a:t>
            </a:r>
            <a:r>
              <a:rPr lang="en-CA" sz="1800" dirty="0"/>
              <a:t>(</a:t>
            </a:r>
            <a:r>
              <a:rPr lang="en-CA" sz="1800" dirty="0" err="1"/>
              <a:t>url</a:t>
            </a:r>
            <a:r>
              <a:rPr lang="en-CA" sz="1800" dirty="0"/>
              <a:t>, files={'files':</a:t>
            </a:r>
            <a:r>
              <a:rPr lang="en-CA" sz="1800" dirty="0" err="1"/>
              <a:t>upload_file</a:t>
            </a:r>
            <a:r>
              <a:rPr lang="en-CA" sz="1800" dirty="0"/>
              <a:t>})</a:t>
            </a:r>
          </a:p>
          <a:p>
            <a:pPr marL="76200" indent="0">
              <a:buNone/>
              <a:tabLst>
                <a:tab pos="444500" algn="l"/>
              </a:tabLst>
            </a:pPr>
            <a:r>
              <a:rPr lang="en-CA" sz="1800" dirty="0"/>
              <a:t>		response. _______________()</a:t>
            </a:r>
          </a:p>
          <a:p>
            <a:pPr marL="76200" indent="0">
              <a:buNone/>
              <a:tabLst>
                <a:tab pos="444500" algn="l"/>
              </a:tabLst>
            </a:pPr>
            <a:r>
              <a:rPr lang="en-CA" sz="1800" dirty="0"/>
              <a:t>	except </a:t>
            </a:r>
            <a:r>
              <a:rPr lang="en-CA" sz="1800" dirty="0" err="1"/>
              <a:t>HTTPError</a:t>
            </a:r>
            <a:r>
              <a:rPr lang="en-CA" sz="1800" dirty="0"/>
              <a:t> as e:</a:t>
            </a:r>
          </a:p>
          <a:p>
            <a:pPr marL="76200" indent="0">
              <a:buNone/>
              <a:tabLst>
                <a:tab pos="444500" algn="l"/>
              </a:tabLst>
            </a:pPr>
            <a:r>
              <a:rPr lang="en-CA" sz="1800" dirty="0"/>
              <a:t>		print(</a:t>
            </a:r>
            <a:r>
              <a:rPr lang="en-CA" sz="1800" dirty="0" err="1"/>
              <a:t>f'HTTP</a:t>
            </a:r>
            <a:r>
              <a:rPr lang="en-CA" sz="1800" dirty="0"/>
              <a:t> error occurred: {e}')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30448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Question 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 err="1"/>
              <a:t>check_status</a:t>
            </a:r>
            <a:endParaRPr lang="en-CA" sz="1800" dirty="0"/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 err="1"/>
              <a:t>raise_for_status</a:t>
            </a:r>
            <a:endParaRPr lang="en-CA" sz="1800" dirty="0"/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 err="1"/>
              <a:t>response_status</a:t>
            </a:r>
            <a:endParaRPr lang="en-CA" sz="1800" dirty="0"/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None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364916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Question 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Based on the DNS record, which companies issues certificates for the github.com domain?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DigiCert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Entrust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GeoTrust</a:t>
            </a: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All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437063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Question 9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For a Passive FTP connection, the Client (from a random Port) connects to Port 21 on server via the </a:t>
            </a:r>
            <a:r>
              <a:rPr lang="en-US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command channel. The server responds to client by specifying a new port that the client can use for the data channel.</a:t>
            </a:r>
          </a:p>
          <a:p>
            <a:pPr marL="76200" indent="0">
              <a:buNone/>
            </a:pPr>
            <a:endParaRPr lang="en-CA" sz="1800" dirty="0"/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True</a:t>
            </a:r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977239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Question 10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With the SSH protocol, the server </a:t>
            </a:r>
            <a:r>
              <a:rPr lang="en-CA" sz="1800"/>
              <a:t>authenticates the </a:t>
            </a:r>
            <a:r>
              <a:rPr lang="en-CA" sz="1800" dirty="0"/>
              <a:t>client by only using asymmetric cryptography (private/public key). </a:t>
            </a:r>
          </a:p>
          <a:p>
            <a:pPr marL="76200" indent="0">
              <a:buNone/>
            </a:pPr>
            <a:endParaRPr lang="en-CA" sz="1800" dirty="0"/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True</a:t>
            </a:r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221606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EA971-7056-6747-B35B-2B7A833B95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19FD71-0450-6301-1AF4-F361E7481981}"/>
              </a:ext>
            </a:extLst>
          </p:cNvPr>
          <p:cNvSpPr>
            <a:spLocks noChangeAspect="1"/>
          </p:cNvSpPr>
          <p:nvPr/>
        </p:nvSpPr>
        <p:spPr>
          <a:xfrm>
            <a:off x="4391925" y="3921750"/>
            <a:ext cx="360000" cy="360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4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024" y="0"/>
            <a:ext cx="3553200" cy="1140000"/>
          </a:xfr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2"/>
              </a:buClr>
              <a:buSzPts val="2400"/>
            </a:pPr>
            <a:r>
              <a:rPr lang="en-CA" sz="3600" dirty="0">
                <a:solidFill>
                  <a:schemeClr val="dk2"/>
                </a:solidFill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69023" y="1550988"/>
            <a:ext cx="5169600" cy="3387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Midterm Discussion’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Sample Questions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2000" dirty="0"/>
          </a:p>
          <a:p>
            <a:pPr>
              <a:buFont typeface="Wingdings" panose="05000000000000000000" pitchFamily="2" charset="2"/>
              <a:buChar char="§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37051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718300" cy="1045200"/>
          </a:xfrm>
        </p:spPr>
        <p:txBody>
          <a:bodyPr/>
          <a:lstStyle/>
          <a:p>
            <a:r>
              <a:rPr lang="en-CA" sz="4800" dirty="0"/>
              <a:t>Midterm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09207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Midterm Discussion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1800" dirty="0"/>
              <a:t>Exam window: Jul 10 4:00 pm - 10:00 pm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2-hour time limit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Format: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eCentennial Quiz Module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Questions: 30 Multiple Choice &amp; True/False and 2 Short Answers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63861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Midterm Discussion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Topics Covered: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Python Programming (Lectures 1 - 3)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Network Hardware &amp; Architecture (Lectures 4 - 5)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Application Protocols: HTTP, DNS, Telnet, FTP, SSH, SMTP, POP, IMAP (Lectures 5 - 7)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12871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718300" cy="1045200"/>
          </a:xfrm>
        </p:spPr>
        <p:txBody>
          <a:bodyPr/>
          <a:lstStyle/>
          <a:p>
            <a:r>
              <a:rPr lang="en-CA" sz="4800" dirty="0"/>
              <a:t>Sample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26599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Question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Which of the following are immutable data types in Python?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Tuple, List, String</a:t>
            </a:r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Set, Tuple, String</a:t>
            </a:r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Integer, Floating Point, Dictionary</a:t>
            </a:r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String, Integer, Tuple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7499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Question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The filter() function selects items from an </a:t>
            </a:r>
            <a:r>
              <a:rPr lang="en-CA" sz="1800" dirty="0" err="1"/>
              <a:t>iterable</a:t>
            </a:r>
            <a:r>
              <a:rPr lang="en-CA" sz="1800" dirty="0"/>
              <a:t> object based on the output of a specified function and appends the selected items to a list.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True</a:t>
            </a:r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63193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Question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Networks should support recovery from physical and software-based issues and failures. This requirement is supported by _____________.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Reliability</a:t>
            </a:r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Manageability</a:t>
            </a:r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Connectivity</a:t>
            </a:r>
          </a:p>
          <a:p>
            <a:pPr lvl="1">
              <a:spcBef>
                <a:spcPts val="600"/>
              </a:spcBef>
              <a:buSzPct val="100000"/>
              <a:buFont typeface="+mj-lt"/>
              <a:buAutoNum type="alphaUcPeriod"/>
            </a:pPr>
            <a:r>
              <a:rPr lang="en-CA" sz="1800" dirty="0"/>
              <a:t>Generality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415006760"/>
      </p:ext>
    </p:extLst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9161</TotalTime>
  <Words>539</Words>
  <Application>Microsoft Office PowerPoint</Application>
  <PresentationFormat>On-screen Show (16:9)</PresentationFormat>
  <Paragraphs>106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Wingdings</vt:lpstr>
      <vt:lpstr>Dosis</vt:lpstr>
      <vt:lpstr>Source Sans Pro</vt:lpstr>
      <vt:lpstr>Arial</vt:lpstr>
      <vt:lpstr>Cerimon template</vt:lpstr>
      <vt:lpstr>Networking for Software Developers</vt:lpstr>
      <vt:lpstr>Agenda</vt:lpstr>
      <vt:lpstr>Midterm Discussion</vt:lpstr>
      <vt:lpstr>Midterm Discussion</vt:lpstr>
      <vt:lpstr>Midterm Discussion</vt:lpstr>
      <vt:lpstr>Sample Questions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7</vt:lpstr>
      <vt:lpstr>Question 8</vt:lpstr>
      <vt:lpstr>Question 9</vt:lpstr>
      <vt:lpstr>Question 10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Rissan Devaraja</cp:lastModifiedBy>
  <cp:revision>102</cp:revision>
  <dcterms:modified xsi:type="dcterms:W3CDTF">2024-07-10T06:50:54Z</dcterms:modified>
</cp:coreProperties>
</file>