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8"/>
  </p:notesMasterIdLst>
  <p:handoutMasterIdLst>
    <p:handoutMasterId r:id="rId79"/>
  </p:handoutMasterIdLst>
  <p:sldIdLst>
    <p:sldId id="256" r:id="rId2"/>
    <p:sldId id="325" r:id="rId3"/>
    <p:sldId id="326" r:id="rId4"/>
    <p:sldId id="329" r:id="rId5"/>
    <p:sldId id="327" r:id="rId6"/>
    <p:sldId id="328" r:id="rId7"/>
    <p:sldId id="330" r:id="rId8"/>
    <p:sldId id="331" r:id="rId9"/>
    <p:sldId id="332" r:id="rId10"/>
    <p:sldId id="333" r:id="rId11"/>
    <p:sldId id="334" r:id="rId12"/>
    <p:sldId id="335" r:id="rId13"/>
    <p:sldId id="339" r:id="rId14"/>
    <p:sldId id="336" r:id="rId15"/>
    <p:sldId id="337" r:id="rId16"/>
    <p:sldId id="344" r:id="rId17"/>
    <p:sldId id="340" r:id="rId18"/>
    <p:sldId id="345" r:id="rId19"/>
    <p:sldId id="341" r:id="rId20"/>
    <p:sldId id="342"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2" r:id="rId67"/>
    <p:sldId id="391" r:id="rId68"/>
    <p:sldId id="393" r:id="rId69"/>
    <p:sldId id="394" r:id="rId70"/>
    <p:sldId id="395" r:id="rId71"/>
    <p:sldId id="396" r:id="rId72"/>
    <p:sldId id="397" r:id="rId73"/>
    <p:sldId id="398" r:id="rId74"/>
    <p:sldId id="399" r:id="rId75"/>
    <p:sldId id="400" r:id="rId76"/>
    <p:sldId id="401" r:id="rId7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339966"/>
    <a:srgbClr val="F0FFF0"/>
    <a:srgbClr val="3333FF"/>
    <a:srgbClr val="3333CC"/>
    <a:srgbClr val="009900"/>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162" y="67"/>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1/3/2024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1/3/2024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1/3/2024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objects.https://github.com/tc39/proposal-object-rest-"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971800"/>
            <a:ext cx="5562600" cy="10985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10B3-B308-0440-7E1E-E2A071D6EC14}"/>
              </a:ext>
            </a:extLst>
          </p:cNvPr>
          <p:cNvSpPr>
            <a:spLocks noGrp="1"/>
          </p:cNvSpPr>
          <p:nvPr>
            <p:ph type="title"/>
          </p:nvPr>
        </p:nvSpPr>
        <p:spPr/>
        <p:txBody>
          <a:bodyPr/>
          <a:lstStyle/>
          <a:p>
            <a:br>
              <a:rPr lang="en-US" sz="3600" b="1" i="0" u="sng" dirty="0">
                <a:solidFill>
                  <a:srgbClr val="202122"/>
                </a:solidFill>
                <a:effectLst/>
                <a:latin typeface="Calibri" panose="020F0502020204030204" pitchFamily="34" charset="0"/>
              </a:rPr>
            </a:br>
            <a:r>
              <a:rPr lang="en-US" sz="3600" b="1" i="0" dirty="0">
                <a:solidFill>
                  <a:srgbClr val="008000"/>
                </a:solidFill>
                <a:effectLst/>
                <a:latin typeface="Calibri" panose="020F0502020204030204" pitchFamily="34" charset="0"/>
              </a:rPr>
              <a:t>The let Keyword</a:t>
            </a:r>
            <a:br>
              <a:rPr lang="en-US" sz="3600"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8BDE9F6F-2F30-37C6-07F5-1DA01BE3F4E2}"/>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JavaScript now has lexical variable scope. </a:t>
            </a:r>
          </a:p>
          <a:p>
            <a:pPr marL="0" marR="0" indent="0" algn="l">
              <a:spcBef>
                <a:spcPts val="0"/>
              </a:spcBef>
              <a:spcAft>
                <a:spcPts val="0"/>
              </a:spcAft>
              <a:buNone/>
            </a:pPr>
            <a:r>
              <a:rPr lang="en-US" b="0" i="0" dirty="0">
                <a:solidFill>
                  <a:srgbClr val="008000"/>
                </a:solidFill>
                <a:effectLst/>
                <a:latin typeface="Calibri" panose="020F0502020204030204" pitchFamily="34" charset="0"/>
              </a:rPr>
              <a:t>In JavaScript, we create code blocks with curly braces ({}). </a:t>
            </a:r>
          </a:p>
          <a:p>
            <a:pPr marL="0" marR="0" indent="0" algn="l">
              <a:spcBef>
                <a:spcPts val="0"/>
              </a:spcBef>
              <a:spcAft>
                <a:spcPts val="0"/>
              </a:spcAft>
              <a:buNone/>
            </a:pPr>
            <a:r>
              <a:rPr lang="en-US" b="0" i="0" dirty="0">
                <a:solidFill>
                  <a:srgbClr val="008000"/>
                </a:solidFill>
                <a:effectLst/>
                <a:latin typeface="Calibri" panose="020F0502020204030204" pitchFamily="34" charset="0"/>
              </a:rPr>
              <a:t>In functions, these curly braces block off the scope of any variable declared with var. </a:t>
            </a:r>
          </a:p>
          <a:p>
            <a:pPr marL="0" marR="0" indent="0" algn="l">
              <a:spcBef>
                <a:spcPts val="0"/>
              </a:spcBef>
              <a:spcAft>
                <a:spcPts val="0"/>
              </a:spcAft>
              <a:buNone/>
            </a:pPr>
            <a:r>
              <a:rPr lang="en-US" b="0" i="0" dirty="0">
                <a:solidFill>
                  <a:srgbClr val="008000"/>
                </a:solidFill>
                <a:effectLst/>
                <a:latin typeface="Calibri" panose="020F0502020204030204" pitchFamily="34" charset="0"/>
              </a:rPr>
              <a:t>On the other hand, consider if/else statements. If you’re coming from other languages, you might assume that these blocks would also block variable scope. This was not the case until let came along.</a:t>
            </a:r>
          </a:p>
          <a:p>
            <a:pPr marL="0" marR="0" indent="0" algn="l">
              <a:spcBef>
                <a:spcPts val="0"/>
              </a:spcBef>
              <a:spcAft>
                <a:spcPts val="0"/>
              </a:spcAft>
              <a:buNone/>
            </a:pPr>
            <a:r>
              <a:rPr lang="en-US" b="0" i="0" dirty="0">
                <a:solidFill>
                  <a:srgbClr val="202122"/>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1374E917-6B27-3A6C-B18F-EEDACE626FA6}"/>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9904EDAA-C4C1-65B3-1005-75B6ACCE82D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6427F19-6C0B-C401-86CF-F332B6BBD021}"/>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195098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BAEF-E217-F78B-3AE0-C2625690A9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912D2F-2A0D-E5C0-AB3B-B03E3441CC62}"/>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If a variable is created inside of an if/else block, that variable is not scoped to the block:</a:t>
            </a:r>
          </a:p>
          <a:p>
            <a:pPr marL="0" marR="0" indent="0" algn="l">
              <a:spcBef>
                <a:spcPts val="0"/>
              </a:spcBef>
              <a:spcAft>
                <a:spcPts val="0"/>
              </a:spcAft>
              <a:buNone/>
            </a:pPr>
            <a:r>
              <a:rPr lang="en-US" b="0" i="0" dirty="0">
                <a:solidFill>
                  <a:srgbClr val="008000"/>
                </a:solidFill>
                <a:effectLst/>
                <a:latin typeface="Calibri" panose="020F0502020204030204" pitchFamily="34" charset="0"/>
              </a:rPr>
              <a:t>var topic = "JavaScript";</a:t>
            </a:r>
          </a:p>
          <a:p>
            <a:pPr marL="0" marR="0" indent="0" algn="l">
              <a:spcBef>
                <a:spcPts val="0"/>
              </a:spcBef>
              <a:spcAft>
                <a:spcPts val="0"/>
              </a:spcAft>
              <a:buNone/>
            </a:pPr>
            <a:r>
              <a:rPr lang="en-US" b="0" i="0" dirty="0">
                <a:solidFill>
                  <a:srgbClr val="008000"/>
                </a:solidFill>
                <a:effectLst/>
                <a:latin typeface="Calibri" panose="020F0502020204030204" pitchFamily="34" charset="0"/>
              </a:rPr>
              <a:t>if (topic) {</a:t>
            </a:r>
          </a:p>
          <a:p>
            <a:pPr marL="0" marR="0" indent="0" algn="l">
              <a:spcBef>
                <a:spcPts val="0"/>
              </a:spcBef>
              <a:spcAft>
                <a:spcPts val="0"/>
              </a:spcAft>
              <a:buNone/>
            </a:pPr>
            <a:r>
              <a:rPr lang="en-US" b="0" i="0" dirty="0">
                <a:solidFill>
                  <a:srgbClr val="008000"/>
                </a:solidFill>
                <a:effectLst/>
                <a:latin typeface="Calibri" panose="020F0502020204030204" pitchFamily="34" charset="0"/>
              </a:rPr>
              <a:t>var topic = "React";</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console.log("block", topic); // block React</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console.log("global", topic); // global React</a:t>
            </a:r>
          </a:p>
          <a:p>
            <a:pPr marL="0" marR="0" indent="0" algn="l">
              <a:spcBef>
                <a:spcPts val="0"/>
              </a:spcBef>
              <a:spcAft>
                <a:spcPts val="0"/>
              </a:spcAft>
              <a:buNone/>
            </a:pPr>
            <a:endParaRPr lang="en-US" b="0" i="0" dirty="0">
              <a:solidFill>
                <a:srgbClr val="008000"/>
              </a:solidFill>
              <a:effectLst/>
              <a:latin typeface="Calibri" panose="020F0502020204030204" pitchFamily="34" charset="0"/>
            </a:endParaRPr>
          </a:p>
          <a:p>
            <a:pPr marL="0" marR="0" indent="0" algn="l">
              <a:spcBef>
                <a:spcPts val="0"/>
              </a:spcBef>
              <a:spcAft>
                <a:spcPts val="0"/>
              </a:spcAft>
              <a:buNone/>
            </a:pPr>
            <a:r>
              <a:rPr lang="en-US" b="0" i="0" dirty="0">
                <a:solidFill>
                  <a:srgbClr val="008000"/>
                </a:solidFill>
                <a:effectLst/>
                <a:latin typeface="Calibri" panose="020F0502020204030204" pitchFamily="34" charset="0"/>
              </a:rPr>
              <a:t>The topic variable inside the if block resets the value of topic outside of the block</a:t>
            </a:r>
          </a:p>
          <a:p>
            <a:pPr marL="0" marR="0" indent="0" algn="l">
              <a:spcBef>
                <a:spcPts val="0"/>
              </a:spcBef>
              <a:spcAft>
                <a:spcPts val="0"/>
              </a:spcAft>
              <a:buNone/>
            </a:pPr>
            <a:r>
              <a:rPr lang="en-US" b="0" i="0" dirty="0">
                <a:solidFill>
                  <a:srgbClr val="202122"/>
                </a:solidFill>
                <a:effectLst/>
                <a:latin typeface="Calibri" panose="020F0502020204030204" pitchFamily="34" charset="0"/>
              </a:rPr>
              <a:t> </a:t>
            </a:r>
            <a:endParaRPr lang="en-US" dirty="0"/>
          </a:p>
        </p:txBody>
      </p:sp>
      <p:sp>
        <p:nvSpPr>
          <p:cNvPr id="4" name="Date Placeholder 3">
            <a:extLst>
              <a:ext uri="{FF2B5EF4-FFF2-40B4-BE49-F238E27FC236}">
                <a16:creationId xmlns:a16="http://schemas.microsoft.com/office/drawing/2014/main" id="{48A0775E-66DA-E9A9-1FE4-0DBEFFB31351}"/>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CBEA323A-12C9-32CD-3145-ABE4B5F9E86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D32B461-2E1D-B3F8-4DA9-EC0E08DDC470}"/>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2754867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CA3-FFC4-6C00-67A8-12B98EC145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FA72E7-FE79-E83A-FD07-C4A697F17DC0}"/>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With the let keyword, we can scope a variable to any code block. Using let protects the value of the global variable:</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var topic = "JavaScript";</a:t>
            </a:r>
          </a:p>
          <a:p>
            <a:pPr marL="0" marR="0" indent="0" algn="l">
              <a:spcBef>
                <a:spcPts val="0"/>
              </a:spcBef>
              <a:spcAft>
                <a:spcPts val="0"/>
              </a:spcAft>
              <a:buNone/>
            </a:pPr>
            <a:r>
              <a:rPr lang="en-US" b="0" i="0" dirty="0">
                <a:solidFill>
                  <a:srgbClr val="008000"/>
                </a:solidFill>
                <a:effectLst/>
                <a:latin typeface="Calibri" panose="020F0502020204030204" pitchFamily="34" charset="0"/>
              </a:rPr>
              <a:t>if (topic) { let topic = "React";</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console.log("block", topic); // React</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console.log("global", topic); // JavaScript</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The value of topic is not reset outside of the block.</a:t>
            </a:r>
          </a:p>
          <a:p>
            <a:endParaRPr lang="en-US" dirty="0"/>
          </a:p>
        </p:txBody>
      </p:sp>
      <p:sp>
        <p:nvSpPr>
          <p:cNvPr id="4" name="Date Placeholder 3">
            <a:extLst>
              <a:ext uri="{FF2B5EF4-FFF2-40B4-BE49-F238E27FC236}">
                <a16:creationId xmlns:a16="http://schemas.microsoft.com/office/drawing/2014/main" id="{CD3EE060-1F05-FACC-1FEE-0CA22B4D8211}"/>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07D6B3CB-B288-1310-FC8A-A3304025614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862EB66-9511-CBD6-E899-9630DB0D900D}"/>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262408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F815-F569-D505-7DBD-4C95A1F518E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4487CB3-4397-704E-A2C6-FF1F718D33B1}"/>
              </a:ext>
            </a:extLst>
          </p:cNvPr>
          <p:cNvSpPr>
            <a:spLocks noGrp="1"/>
          </p:cNvSpPr>
          <p:nvPr>
            <p:ph idx="1"/>
          </p:nvPr>
        </p:nvSpPr>
        <p:spPr>
          <a:xfrm>
            <a:off x="1066800" y="3086100"/>
            <a:ext cx="7543800" cy="762000"/>
          </a:xfrm>
        </p:spPr>
        <p:txBody>
          <a:bodyPr/>
          <a:lstStyle/>
          <a:p>
            <a:pPr marL="0" indent="0" algn="ctr">
              <a:buNone/>
            </a:pPr>
            <a:r>
              <a:rPr lang="en-US" sz="3200" b="1" i="0" dirty="0">
                <a:effectLst/>
                <a:latin typeface="Calibri" panose="020F0502020204030204" pitchFamily="34" charset="0"/>
              </a:rPr>
              <a:t>Template Strings</a:t>
            </a:r>
            <a:endParaRPr lang="en-US" dirty="0"/>
          </a:p>
        </p:txBody>
      </p:sp>
      <p:sp>
        <p:nvSpPr>
          <p:cNvPr id="4" name="Date Placeholder 3">
            <a:extLst>
              <a:ext uri="{FF2B5EF4-FFF2-40B4-BE49-F238E27FC236}">
                <a16:creationId xmlns:a16="http://schemas.microsoft.com/office/drawing/2014/main" id="{64688FB4-A305-7C6B-25A6-549B592261D1}"/>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3B8D774E-C49F-B6D6-9B48-AEB4770FB67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CAEE42A-7799-E47A-8AE3-50BF35CA0619}"/>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1864710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DD4A-7888-0C65-7C81-B9342432FDB8}"/>
              </a:ext>
            </a:extLst>
          </p:cNvPr>
          <p:cNvSpPr>
            <a:spLocks noGrp="1"/>
          </p:cNvSpPr>
          <p:nvPr>
            <p:ph type="title"/>
          </p:nvPr>
        </p:nvSpPr>
        <p:spPr/>
        <p:txBody>
          <a:bodyPr/>
          <a:lstStyle/>
          <a:p>
            <a:br>
              <a:rPr lang="en-US" sz="3600" b="1" i="0" u="sng" dirty="0">
                <a:solidFill>
                  <a:srgbClr val="202122"/>
                </a:solidFill>
                <a:effectLst/>
                <a:latin typeface="Calibri" panose="020F0502020204030204" pitchFamily="34" charset="0"/>
              </a:rPr>
            </a:br>
            <a:r>
              <a:rPr lang="en-US" sz="3600" b="1" i="0" dirty="0">
                <a:effectLst/>
                <a:latin typeface="Calibri" panose="020F0502020204030204" pitchFamily="34" charset="0"/>
              </a:rPr>
              <a:t>Template Strings</a:t>
            </a:r>
            <a:br>
              <a:rPr lang="en-US" sz="3600"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DCE5F58B-B2C1-0499-A5E8-7880342E6F9F}"/>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Template strings provide us with an alternative to string concatenation. They also allow us to insert variables into a string. You’ll hear these referred to as template strings, template literals, or string templates interchangeably.</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Traditional string concatenation uses plus signs to compose a string using variable values and strings:</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var </a:t>
            </a:r>
            <a:r>
              <a:rPr lang="en-US" b="0" i="0" dirty="0" err="1">
                <a:solidFill>
                  <a:srgbClr val="008000"/>
                </a:solidFill>
                <a:effectLst/>
                <a:latin typeface="Calibri" panose="020F0502020204030204" pitchFamily="34" charset="0"/>
              </a:rPr>
              <a:t>lastName</a:t>
            </a:r>
            <a:r>
              <a:rPr lang="en-US" b="0" i="0" dirty="0">
                <a:solidFill>
                  <a:srgbClr val="008000"/>
                </a:solidFill>
                <a:effectLst/>
                <a:latin typeface="Calibri" panose="020F0502020204030204" pitchFamily="34" charset="0"/>
              </a:rPr>
              <a:t> = "Smith";</a:t>
            </a:r>
          </a:p>
          <a:p>
            <a:pPr marL="0" marR="0" indent="0" algn="l">
              <a:spcBef>
                <a:spcPts val="0"/>
              </a:spcBef>
              <a:spcAft>
                <a:spcPts val="0"/>
              </a:spcAft>
              <a:buNone/>
            </a:pPr>
            <a:r>
              <a:rPr lang="en-US" b="0" i="0" dirty="0">
                <a:solidFill>
                  <a:srgbClr val="008000"/>
                </a:solidFill>
                <a:effectLst/>
                <a:latin typeface="Calibri" panose="020F0502020204030204" pitchFamily="34" charset="0"/>
              </a:rPr>
              <a:t>var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 "John";</a:t>
            </a:r>
          </a:p>
          <a:p>
            <a:pPr marL="0" marR="0" indent="0" algn="l">
              <a:spcBef>
                <a:spcPts val="0"/>
              </a:spcBef>
              <a:spcAft>
                <a:spcPts val="0"/>
              </a:spcAft>
              <a:buNone/>
            </a:pPr>
            <a:r>
              <a:rPr lang="en-US" b="0" i="0" dirty="0">
                <a:solidFill>
                  <a:srgbClr val="008000"/>
                </a:solidFill>
                <a:effectLst/>
                <a:latin typeface="Calibri" panose="020F0502020204030204" pitchFamily="34" charset="0"/>
              </a:rPr>
              <a:t>var </a:t>
            </a:r>
            <a:r>
              <a:rPr lang="en-US" b="0" i="0" dirty="0" err="1">
                <a:solidFill>
                  <a:srgbClr val="008000"/>
                </a:solidFill>
                <a:effectLst/>
                <a:latin typeface="Calibri" panose="020F0502020204030204" pitchFamily="34" charset="0"/>
              </a:rPr>
              <a:t>middleName</a:t>
            </a:r>
            <a:r>
              <a:rPr lang="en-US" b="0" i="0" dirty="0">
                <a:solidFill>
                  <a:srgbClr val="008000"/>
                </a:solidFill>
                <a:effectLst/>
                <a:latin typeface="Calibri" panose="020F0502020204030204" pitchFamily="34" charset="0"/>
              </a:rPr>
              <a:t> = "Doe";</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a:t>
            </a:r>
            <a:r>
              <a:rPr lang="en-US" b="0" i="0" dirty="0" err="1">
                <a:solidFill>
                  <a:srgbClr val="008000"/>
                </a:solidFill>
                <a:effectLst/>
                <a:latin typeface="Calibri" panose="020F0502020204030204" pitchFamily="34" charset="0"/>
              </a:rPr>
              <a:t>lastName</a:t>
            </a:r>
            <a:r>
              <a:rPr lang="en-US" b="0" i="0" dirty="0">
                <a:solidFill>
                  <a:srgbClr val="008000"/>
                </a:solidFill>
                <a:effectLst/>
                <a:latin typeface="Calibri" panose="020F0502020204030204" pitchFamily="34" charset="0"/>
              </a:rPr>
              <a:t> + ", " +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 " " + </a:t>
            </a:r>
            <a:r>
              <a:rPr lang="en-US" b="0" i="0" dirty="0" err="1">
                <a:solidFill>
                  <a:srgbClr val="008000"/>
                </a:solidFill>
                <a:effectLst/>
                <a:latin typeface="Calibri" panose="020F0502020204030204" pitchFamily="34" charset="0"/>
              </a:rPr>
              <a:t>middleName</a:t>
            </a: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endParaRPr lang="en-US" dirty="0">
              <a:solidFill>
                <a:srgbClr val="008000"/>
              </a:solidFill>
            </a:endParaRPr>
          </a:p>
        </p:txBody>
      </p:sp>
      <p:sp>
        <p:nvSpPr>
          <p:cNvPr id="4" name="Date Placeholder 3">
            <a:extLst>
              <a:ext uri="{FF2B5EF4-FFF2-40B4-BE49-F238E27FC236}">
                <a16:creationId xmlns:a16="http://schemas.microsoft.com/office/drawing/2014/main" id="{312690D5-F3BF-B726-1273-B6E96659B827}"/>
              </a:ext>
            </a:extLst>
          </p:cNvPr>
          <p:cNvSpPr>
            <a:spLocks noGrp="1"/>
          </p:cNvSpPr>
          <p:nvPr>
            <p:ph type="dt" sz="half" idx="10"/>
          </p:nvPr>
        </p:nvSpPr>
        <p:spPr/>
        <p:txBody>
          <a:bodyPr/>
          <a:lstStyle/>
          <a:p>
            <a:pPr>
              <a:defRPr/>
            </a:pPr>
            <a:fld id="{C9C54A8A-EC83-4BC5-B48C-A23671E55882}" type="datetime1">
              <a:rPr lang="en-US" smtClean="0"/>
              <a:t>1/3/2024</a:t>
            </a:fld>
            <a:endParaRPr lang="en-US" dirty="0"/>
          </a:p>
        </p:txBody>
      </p:sp>
      <p:sp>
        <p:nvSpPr>
          <p:cNvPr id="5" name="Footer Placeholder 4">
            <a:extLst>
              <a:ext uri="{FF2B5EF4-FFF2-40B4-BE49-F238E27FC236}">
                <a16:creationId xmlns:a16="http://schemas.microsoft.com/office/drawing/2014/main" id="{17E7F343-E4B3-C9CF-9985-834725D9AE2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D2ED72-8652-2C37-AF4E-92205747C917}"/>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2353859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6F33-4057-5088-B984-69EEC6890E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C8CF96-ADCE-0486-365C-6C7A19FC0DA9}"/>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With a template, we can create one string and insert the variable values by surrounding them with ${ }:</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var </a:t>
            </a:r>
            <a:r>
              <a:rPr lang="en-US" b="0" i="0" dirty="0" err="1">
                <a:solidFill>
                  <a:srgbClr val="008000"/>
                </a:solidFill>
                <a:effectLst/>
                <a:latin typeface="Calibri" panose="020F0502020204030204" pitchFamily="34" charset="0"/>
              </a:rPr>
              <a:t>lastName</a:t>
            </a:r>
            <a:r>
              <a:rPr lang="en-US" b="0" i="0" dirty="0">
                <a:solidFill>
                  <a:srgbClr val="008000"/>
                </a:solidFill>
                <a:effectLst/>
                <a:latin typeface="Calibri" panose="020F0502020204030204" pitchFamily="34" charset="0"/>
              </a:rPr>
              <a:t> = "Smith";</a:t>
            </a:r>
          </a:p>
          <a:p>
            <a:pPr marL="0" marR="0" indent="0" algn="l">
              <a:spcBef>
                <a:spcPts val="0"/>
              </a:spcBef>
              <a:spcAft>
                <a:spcPts val="0"/>
              </a:spcAft>
              <a:buNone/>
            </a:pPr>
            <a:r>
              <a:rPr lang="en-US" b="0" i="0" dirty="0">
                <a:solidFill>
                  <a:srgbClr val="008000"/>
                </a:solidFill>
                <a:effectLst/>
                <a:latin typeface="Calibri" panose="020F0502020204030204" pitchFamily="34" charset="0"/>
              </a:rPr>
              <a:t>var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 "John";</a:t>
            </a:r>
          </a:p>
          <a:p>
            <a:pPr marL="0" marR="0" indent="0" algn="l">
              <a:spcBef>
                <a:spcPts val="0"/>
              </a:spcBef>
              <a:spcAft>
                <a:spcPts val="0"/>
              </a:spcAft>
              <a:buNone/>
            </a:pPr>
            <a:r>
              <a:rPr lang="en-US" b="0" i="0" dirty="0">
                <a:solidFill>
                  <a:srgbClr val="008000"/>
                </a:solidFill>
                <a:effectLst/>
                <a:latin typeface="Calibri" panose="020F0502020204030204" pitchFamily="34" charset="0"/>
              </a:rPr>
              <a:t>var </a:t>
            </a:r>
            <a:r>
              <a:rPr lang="en-US" b="0" i="0" dirty="0" err="1">
                <a:solidFill>
                  <a:srgbClr val="008000"/>
                </a:solidFill>
                <a:effectLst/>
                <a:latin typeface="Calibri" panose="020F0502020204030204" pitchFamily="34" charset="0"/>
              </a:rPr>
              <a:t>middleName</a:t>
            </a:r>
            <a:r>
              <a:rPr lang="en-US" b="0" i="0" dirty="0">
                <a:solidFill>
                  <a:srgbClr val="008000"/>
                </a:solidFill>
                <a:effectLst/>
                <a:latin typeface="Calibri" panose="020F0502020204030204" pitchFamily="34" charset="0"/>
              </a:rPr>
              <a:t> = "Doe";</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a:t>
            </a:r>
            <a:r>
              <a:rPr lang="en-US" b="0" i="0" dirty="0" err="1">
                <a:solidFill>
                  <a:srgbClr val="008000"/>
                </a:solidFill>
                <a:effectLst/>
                <a:latin typeface="Calibri" panose="020F0502020204030204" pitchFamily="34" charset="0"/>
              </a:rPr>
              <a:t>lastName</a:t>
            </a:r>
            <a:r>
              <a:rPr lang="en-US" b="0" i="0" dirty="0">
                <a:solidFill>
                  <a:srgbClr val="008000"/>
                </a:solidFill>
                <a:effectLst/>
                <a:latin typeface="Calibri" panose="020F0502020204030204" pitchFamily="34" charset="0"/>
              </a:rPr>
              <a:t>},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a:t>
            </a:r>
            <a:r>
              <a:rPr lang="en-US" b="0" i="0" dirty="0" err="1">
                <a:solidFill>
                  <a:srgbClr val="008000"/>
                </a:solidFill>
                <a:effectLst/>
                <a:latin typeface="Calibri" panose="020F0502020204030204" pitchFamily="34" charset="0"/>
              </a:rPr>
              <a:t>middleName</a:t>
            </a: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Any JavaScript that returns a value can be added to a template string between the ${ } in a template string.</a:t>
            </a:r>
          </a:p>
          <a:p>
            <a:pPr marL="0" marR="0" indent="0" algn="l">
              <a:spcBef>
                <a:spcPts val="0"/>
              </a:spcBef>
              <a:spcAft>
                <a:spcPts val="0"/>
              </a:spcAft>
              <a:buNone/>
            </a:pPr>
            <a:r>
              <a:rPr lang="en-US" b="0" i="0" dirty="0">
                <a:solidFill>
                  <a:srgbClr val="202122"/>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7CE50691-E60D-E3B9-77A7-697FB5864517}"/>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C7521AC3-B54B-0D6B-604F-4D013D151EB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8FB9903-5536-2CC8-2CFA-6CB32D2E699C}"/>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384603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F815-F569-D505-7DBD-4C95A1F518E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4487CB3-4397-704E-A2C6-FF1F718D33B1}"/>
              </a:ext>
            </a:extLst>
          </p:cNvPr>
          <p:cNvSpPr>
            <a:spLocks noGrp="1"/>
          </p:cNvSpPr>
          <p:nvPr>
            <p:ph idx="1"/>
          </p:nvPr>
        </p:nvSpPr>
        <p:spPr>
          <a:xfrm>
            <a:off x="800100" y="3200400"/>
            <a:ext cx="7543800" cy="762000"/>
          </a:xfrm>
        </p:spPr>
        <p:txBody>
          <a:bodyPr/>
          <a:lstStyle/>
          <a:p>
            <a:pPr marL="0" indent="0" algn="ctr">
              <a:buNone/>
            </a:pPr>
            <a:r>
              <a:rPr lang="en-US" sz="3200" b="1" i="0" dirty="0">
                <a:effectLst/>
                <a:latin typeface="Calibri" panose="020F0502020204030204" pitchFamily="34" charset="0"/>
              </a:rPr>
              <a:t>FUNCTIONS</a:t>
            </a:r>
            <a:endParaRPr lang="en-US" dirty="0"/>
          </a:p>
        </p:txBody>
      </p:sp>
      <p:sp>
        <p:nvSpPr>
          <p:cNvPr id="4" name="Date Placeholder 3">
            <a:extLst>
              <a:ext uri="{FF2B5EF4-FFF2-40B4-BE49-F238E27FC236}">
                <a16:creationId xmlns:a16="http://schemas.microsoft.com/office/drawing/2014/main" id="{64688FB4-A305-7C6B-25A6-549B592261D1}"/>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3B8D774E-C49F-B6D6-9B48-AEB4770FB67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CAEE42A-7799-E47A-8AE3-50BF35CA0619}"/>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602363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285B-94BB-52B3-3AD7-9DAD739BF112}"/>
              </a:ext>
            </a:extLst>
          </p:cNvPr>
          <p:cNvSpPr>
            <a:spLocks noGrp="1"/>
          </p:cNvSpPr>
          <p:nvPr>
            <p:ph type="title"/>
          </p:nvPr>
        </p:nvSpPr>
        <p:spPr/>
        <p:txBody>
          <a:bodyPr/>
          <a:lstStyle/>
          <a:p>
            <a:br>
              <a:rPr lang="en-US" b="1" i="0" u="sng" dirty="0">
                <a:solidFill>
                  <a:srgbClr val="202122"/>
                </a:solidFill>
                <a:effectLst/>
                <a:latin typeface="Calibri" panose="020F0502020204030204" pitchFamily="34" charset="0"/>
              </a:rPr>
            </a:br>
            <a:r>
              <a:rPr lang="en-US" b="1" i="0" dirty="0">
                <a:solidFill>
                  <a:srgbClr val="008000"/>
                </a:solidFill>
                <a:effectLst/>
                <a:latin typeface="Calibri" panose="020F0502020204030204" pitchFamily="34" charset="0"/>
              </a:rPr>
              <a:t>Creating Functions</a:t>
            </a:r>
            <a:br>
              <a:rPr lang="en-US"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7EC36994-FC61-9858-29DD-A6F6C6CF86BF}"/>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Any time you want to perform some sort of repeatable task with JavaScript, you can use a function. Let’s take a look at some of the different syntax options that can be used to create a function and the anatomy of those functions.</a:t>
            </a:r>
          </a:p>
          <a:p>
            <a:pPr marL="0" marR="0" indent="0" algn="l">
              <a:spcBef>
                <a:spcPts val="0"/>
              </a:spcBef>
              <a:spcAft>
                <a:spcPts val="0"/>
              </a:spcAft>
              <a:buNone/>
            </a:pPr>
            <a:endParaRPr lang="en-US"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D30EBA35-8CC7-13FD-8706-7D40846177D2}"/>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A9D88BE8-950F-1FB5-59A4-B6CFFB5037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F846833-4DAA-18E5-36F0-81641A69221D}"/>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3482937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CC60-B210-1698-8A21-33C62DAE8B69}"/>
              </a:ext>
            </a:extLst>
          </p:cNvPr>
          <p:cNvSpPr>
            <a:spLocks noGrp="1"/>
          </p:cNvSpPr>
          <p:nvPr>
            <p:ph type="title"/>
          </p:nvPr>
        </p:nvSpPr>
        <p:spPr/>
        <p:txBody>
          <a:bodyPr/>
          <a:lstStyle/>
          <a:p>
            <a:br>
              <a:rPr lang="en-US" b="1" i="0" u="sng" dirty="0">
                <a:solidFill>
                  <a:srgbClr val="202122"/>
                </a:solidFill>
                <a:effectLst/>
                <a:latin typeface="Calibri" panose="020F0502020204030204" pitchFamily="34" charset="0"/>
              </a:rPr>
            </a:br>
            <a:r>
              <a:rPr lang="en-US" b="1" i="0" dirty="0">
                <a:solidFill>
                  <a:srgbClr val="008000"/>
                </a:solidFill>
                <a:effectLst/>
                <a:latin typeface="Calibri" panose="020F0502020204030204" pitchFamily="34" charset="0"/>
              </a:rPr>
              <a:t>Function Declarations</a:t>
            </a:r>
            <a:br>
              <a:rPr lang="en-US"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C8DB914A-600B-EA54-3D2B-FFBF7416F654}"/>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A function declaration or function definition below starts with the function keyword which is followed by the name of the function log Compliment. The JavaScript statements that are part of the function are defined between the curly braces.</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 function </a:t>
            </a:r>
            <a:r>
              <a:rPr lang="en-US" b="0" i="0" dirty="0" err="1">
                <a:solidFill>
                  <a:srgbClr val="008000"/>
                </a:solidFill>
                <a:effectLst/>
                <a:latin typeface="Calibri" panose="020F0502020204030204" pitchFamily="34" charset="0"/>
              </a:rPr>
              <a:t>logCompliment</a:t>
            </a: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console.log("You're doing great!");</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202122"/>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BB42B1F7-142E-071F-7353-DD9B64234995}"/>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FE7F5EB8-F74C-899D-0A53-0952A940B59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475D195-D0B4-5644-5377-D82C0B0903B9}"/>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477051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9FEE-2106-B73F-794A-7A8E67511562}"/>
              </a:ext>
            </a:extLst>
          </p:cNvPr>
          <p:cNvSpPr>
            <a:spLocks noGrp="1"/>
          </p:cNvSpPr>
          <p:nvPr>
            <p:ph type="title"/>
          </p:nvPr>
        </p:nvSpPr>
        <p:spPr/>
        <p:txBody>
          <a:bodyPr/>
          <a:lstStyle/>
          <a:p>
            <a:r>
              <a:rPr lang="en-US" b="1" i="0" dirty="0">
                <a:solidFill>
                  <a:srgbClr val="008000"/>
                </a:solidFill>
                <a:effectLst/>
                <a:latin typeface="Calibri" panose="020F0502020204030204" pitchFamily="34" charset="0"/>
              </a:rPr>
              <a:t>Function Declarations</a:t>
            </a:r>
            <a:r>
              <a:rPr lang="en-US" dirty="0">
                <a:solidFill>
                  <a:srgbClr val="008000"/>
                </a:solidFill>
                <a:latin typeface="Calibri" panose="020F0502020204030204" pitchFamily="34" charset="0"/>
              </a:rPr>
              <a:t> </a:t>
            </a:r>
            <a:r>
              <a:rPr lang="en-US" b="1" dirty="0">
                <a:solidFill>
                  <a:srgbClr val="008000"/>
                </a:solidFill>
                <a:latin typeface="Calibri" panose="020F0502020204030204" pitchFamily="34" charset="0"/>
              </a:rPr>
              <a:t>(</a:t>
            </a:r>
            <a:r>
              <a:rPr lang="en-US" b="1" i="0" dirty="0">
                <a:solidFill>
                  <a:srgbClr val="008000"/>
                </a:solidFill>
                <a:effectLst/>
                <a:latin typeface="Calibri" panose="020F0502020204030204" pitchFamily="34" charset="0"/>
              </a:rPr>
              <a:t>continued)</a:t>
            </a:r>
            <a:endParaRPr lang="en-US" b="1" dirty="0">
              <a:solidFill>
                <a:srgbClr val="008000"/>
              </a:solidFill>
            </a:endParaRPr>
          </a:p>
        </p:txBody>
      </p:sp>
      <p:sp>
        <p:nvSpPr>
          <p:cNvPr id="3" name="Content Placeholder 2">
            <a:extLst>
              <a:ext uri="{FF2B5EF4-FFF2-40B4-BE49-F238E27FC236}">
                <a16:creationId xmlns:a16="http://schemas.microsoft.com/office/drawing/2014/main" id="{8DE37B72-9FBD-FDF2-3EAF-F18EB347BD6F}"/>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Once you have declared the function, you’ll invoke or call it to see it execute:</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function </a:t>
            </a:r>
            <a:r>
              <a:rPr lang="en-US" b="0" i="0" dirty="0" err="1">
                <a:solidFill>
                  <a:srgbClr val="008000"/>
                </a:solidFill>
                <a:effectLst/>
                <a:latin typeface="Calibri" panose="020F0502020204030204" pitchFamily="34" charset="0"/>
              </a:rPr>
              <a:t>logCompliment</a:t>
            </a: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console.log("You're doing great!");</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r>
              <a:rPr lang="en-US" b="0" i="0" dirty="0" err="1">
                <a:solidFill>
                  <a:srgbClr val="008000"/>
                </a:solidFill>
                <a:effectLst/>
                <a:latin typeface="Calibri" panose="020F0502020204030204" pitchFamily="34" charset="0"/>
              </a:rPr>
              <a:t>logCompliment</a:t>
            </a: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Once invoked, you’ll see the compliment logged to the console.</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4C9B2C56-303A-C8E6-EB26-35CDEA866BB6}"/>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7BD17733-60F9-A9EE-9AEA-E9264D3DCD0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CA792BF-5424-3EDA-7A76-4AB27B3BDD17}"/>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3573742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5110-262C-79D6-EE29-D83DB023D574}"/>
              </a:ext>
            </a:extLst>
          </p:cNvPr>
          <p:cNvSpPr>
            <a:spLocks noGrp="1"/>
          </p:cNvSpPr>
          <p:nvPr>
            <p:ph type="title"/>
          </p:nvPr>
        </p:nvSpPr>
        <p:spPr/>
        <p:txBody>
          <a:bodyPr/>
          <a:lstStyle/>
          <a:p>
            <a:r>
              <a:rPr lang="en-US" altLang="en-US" dirty="0"/>
              <a:t>Web Application Development</a:t>
            </a:r>
            <a:endParaRPr lang="en-US" dirty="0"/>
          </a:p>
        </p:txBody>
      </p:sp>
      <p:sp>
        <p:nvSpPr>
          <p:cNvPr id="3" name="Content Placeholder 2">
            <a:extLst>
              <a:ext uri="{FF2B5EF4-FFF2-40B4-BE49-F238E27FC236}">
                <a16:creationId xmlns:a16="http://schemas.microsoft.com/office/drawing/2014/main" id="{E6A8BBB0-A223-47EC-6370-65D5E9BC1CD7}"/>
              </a:ext>
            </a:extLst>
          </p:cNvPr>
          <p:cNvSpPr>
            <a:spLocks noGrp="1"/>
          </p:cNvSpPr>
          <p:nvPr>
            <p:ph idx="1"/>
          </p:nvPr>
        </p:nvSpPr>
        <p:spPr>
          <a:xfrm>
            <a:off x="685800" y="2438400"/>
            <a:ext cx="7772400" cy="1219200"/>
          </a:xfrm>
        </p:spPr>
        <p:txBody>
          <a:bodyPr/>
          <a:lstStyle/>
          <a:p>
            <a:pPr marL="0" indent="0" algn="ctr">
              <a:buNone/>
            </a:pPr>
            <a:r>
              <a:rPr lang="en-US" sz="3600" dirty="0">
                <a:solidFill>
                  <a:srgbClr val="008000"/>
                </a:solidFill>
              </a:rPr>
              <a:t>A Review of JavaScript and ECMAScript</a:t>
            </a:r>
          </a:p>
        </p:txBody>
      </p:sp>
      <p:sp>
        <p:nvSpPr>
          <p:cNvPr id="4" name="Date Placeholder 3">
            <a:extLst>
              <a:ext uri="{FF2B5EF4-FFF2-40B4-BE49-F238E27FC236}">
                <a16:creationId xmlns:a16="http://schemas.microsoft.com/office/drawing/2014/main" id="{7617E231-DDA4-9562-52D3-E9BEA1C2772C}"/>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D8EF9948-13BB-0EDA-A94A-88224775533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10072CB-7874-7D28-B482-4FBDDC6205C6}"/>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2599654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2850-DE3D-A3E5-F7D9-7A30B36EA090}"/>
              </a:ext>
            </a:extLst>
          </p:cNvPr>
          <p:cNvSpPr>
            <a:spLocks noGrp="1"/>
          </p:cNvSpPr>
          <p:nvPr>
            <p:ph type="title"/>
          </p:nvPr>
        </p:nvSpPr>
        <p:spPr/>
        <p:txBody>
          <a:bodyPr/>
          <a:lstStyle/>
          <a:p>
            <a:br>
              <a:rPr lang="en-US" b="1" i="0" u="sng" dirty="0">
                <a:solidFill>
                  <a:srgbClr val="202122"/>
                </a:solidFill>
                <a:effectLst/>
                <a:latin typeface="Calibri" panose="020F0502020204030204" pitchFamily="34" charset="0"/>
              </a:rPr>
            </a:br>
            <a:r>
              <a:rPr lang="en-US" b="1" i="0" dirty="0">
                <a:solidFill>
                  <a:srgbClr val="008000"/>
                </a:solidFill>
                <a:effectLst/>
                <a:latin typeface="Calibri" panose="020F0502020204030204" pitchFamily="34" charset="0"/>
              </a:rPr>
              <a:t>Function Expressions</a:t>
            </a:r>
            <a:br>
              <a:rPr lang="en-US"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C2EC3F0E-3839-09E4-5A54-7F246F3007C5}"/>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Another option is to use a function expression. This just involves creating the function as a variable:</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a:t>
            </a:r>
            <a:r>
              <a:rPr lang="en-US" b="0" i="0" dirty="0" err="1">
                <a:solidFill>
                  <a:srgbClr val="008000"/>
                </a:solidFill>
                <a:effectLst/>
                <a:latin typeface="Calibri" panose="020F0502020204030204" pitchFamily="34" charset="0"/>
              </a:rPr>
              <a:t>logCompliment</a:t>
            </a:r>
            <a:r>
              <a:rPr lang="en-US" b="0" i="0" dirty="0">
                <a:solidFill>
                  <a:srgbClr val="008000"/>
                </a:solidFill>
                <a:effectLst/>
                <a:latin typeface="Calibri" panose="020F0502020204030204" pitchFamily="34" charset="0"/>
              </a:rPr>
              <a:t> = function() {</a:t>
            </a:r>
          </a:p>
          <a:p>
            <a:pPr marL="0" marR="0" indent="0" algn="l">
              <a:spcBef>
                <a:spcPts val="0"/>
              </a:spcBef>
              <a:spcAft>
                <a:spcPts val="0"/>
              </a:spcAft>
              <a:buNone/>
            </a:pPr>
            <a:r>
              <a:rPr lang="en-US" b="0" i="0" dirty="0">
                <a:solidFill>
                  <a:srgbClr val="008000"/>
                </a:solidFill>
                <a:effectLst/>
                <a:latin typeface="Calibri" panose="020F0502020204030204" pitchFamily="34" charset="0"/>
              </a:rPr>
              <a:t>   console.log("You're doing great!");</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err="1">
                <a:solidFill>
                  <a:srgbClr val="008000"/>
                </a:solidFill>
                <a:effectLst/>
                <a:latin typeface="Calibri" panose="020F0502020204030204" pitchFamily="34" charset="0"/>
              </a:rPr>
              <a:t>logCompliment</a:t>
            </a: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The result is the same, and You're doing great! is logged to the console.</a:t>
            </a:r>
          </a:p>
          <a:p>
            <a:endParaRPr lang="en-US" dirty="0"/>
          </a:p>
        </p:txBody>
      </p:sp>
      <p:sp>
        <p:nvSpPr>
          <p:cNvPr id="4" name="Date Placeholder 3">
            <a:extLst>
              <a:ext uri="{FF2B5EF4-FFF2-40B4-BE49-F238E27FC236}">
                <a16:creationId xmlns:a16="http://schemas.microsoft.com/office/drawing/2014/main" id="{EB8E9C2D-C68C-A2F2-35D3-7D8DCC1282C8}"/>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8F92CB50-5DDE-3DEF-666A-88D34DCDA5E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DED8C7-BACF-87B0-4DDF-EAFC96C91C09}"/>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1694277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FD0EF-BB20-1163-5F81-1CD87611C95E}"/>
              </a:ext>
            </a:extLst>
          </p:cNvPr>
          <p:cNvSpPr>
            <a:spLocks noGrp="1"/>
          </p:cNvSpPr>
          <p:nvPr>
            <p:ph type="title"/>
          </p:nvPr>
        </p:nvSpPr>
        <p:spPr/>
        <p:txBody>
          <a:bodyPr/>
          <a:lstStyle/>
          <a:p>
            <a:br>
              <a:rPr lang="en-US" b="1" i="0" u="sng" dirty="0">
                <a:solidFill>
                  <a:srgbClr val="202122"/>
                </a:solidFill>
                <a:effectLst/>
                <a:latin typeface="Calibri" panose="020F0502020204030204" pitchFamily="34" charset="0"/>
              </a:rPr>
            </a:br>
            <a:r>
              <a:rPr lang="en-US" b="1" i="0" dirty="0">
                <a:solidFill>
                  <a:srgbClr val="008000"/>
                </a:solidFill>
                <a:effectLst/>
                <a:latin typeface="Calibri" panose="020F0502020204030204" pitchFamily="34" charset="0"/>
              </a:rPr>
              <a:t>PASSING ARGUMENTS</a:t>
            </a:r>
            <a:br>
              <a:rPr lang="en-US"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ADFBDD27-350C-8D75-281B-F7B8AB8D1D56}"/>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The </a:t>
            </a:r>
            <a:r>
              <a:rPr lang="en-US" b="0" i="0" dirty="0" err="1">
                <a:solidFill>
                  <a:srgbClr val="008000"/>
                </a:solidFill>
                <a:effectLst/>
                <a:latin typeface="Calibri" panose="020F0502020204030204" pitchFamily="34" charset="0"/>
              </a:rPr>
              <a:t>logCompliment</a:t>
            </a:r>
            <a:r>
              <a:rPr lang="en-US" b="0" i="0" dirty="0">
                <a:solidFill>
                  <a:srgbClr val="008000"/>
                </a:solidFill>
                <a:effectLst/>
                <a:latin typeface="Calibri" panose="020F0502020204030204" pitchFamily="34" charset="0"/>
              </a:rPr>
              <a:t> function currently takes in no arguments or parameters. If we want to provide dynamic variables to the function, we can pass named parameters to a function simply by adding them to the parentheses. Let’s start by adding a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variable:</a:t>
            </a:r>
          </a:p>
          <a:p>
            <a:pPr marL="0" marR="0" indent="0" algn="l">
              <a:spcBef>
                <a:spcPts val="0"/>
              </a:spcBef>
              <a:spcAft>
                <a:spcPts val="0"/>
              </a:spcAft>
              <a:buNone/>
            </a:pPr>
            <a:endParaRPr lang="en-US" b="0" i="0" dirty="0">
              <a:solidFill>
                <a:srgbClr val="008000"/>
              </a:solidFill>
              <a:effectLst/>
              <a:latin typeface="Calibri" panose="020F0502020204030204" pitchFamily="34" charset="0"/>
            </a:endParaRPr>
          </a:p>
          <a:p>
            <a:pPr marL="0" marR="0" indent="0" algn="l">
              <a:spcBef>
                <a:spcPts val="0"/>
              </a:spcBef>
              <a:spcAft>
                <a:spcPts val="0"/>
              </a:spcAft>
              <a:buNone/>
            </a:pPr>
            <a:r>
              <a:rPr lang="en-US" b="0" i="0" dirty="0">
                <a:solidFill>
                  <a:srgbClr val="008000"/>
                </a:solidFill>
                <a:effectLst/>
                <a:latin typeface="Calibri" panose="020F0502020204030204" pitchFamily="34" charset="0"/>
              </a:rPr>
              <a:t>const </a:t>
            </a:r>
            <a:r>
              <a:rPr lang="en-US" b="0" i="0" dirty="0" err="1">
                <a:solidFill>
                  <a:srgbClr val="008000"/>
                </a:solidFill>
                <a:effectLst/>
                <a:latin typeface="Calibri" panose="020F0502020204030204" pitchFamily="34" charset="0"/>
              </a:rPr>
              <a:t>logCompliment</a:t>
            </a:r>
            <a:r>
              <a:rPr lang="en-US" b="0" i="0" dirty="0">
                <a:solidFill>
                  <a:srgbClr val="008000"/>
                </a:solidFill>
                <a:effectLst/>
                <a:latin typeface="Calibri" panose="020F0502020204030204" pitchFamily="34" charset="0"/>
              </a:rPr>
              <a:t> = function(</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console.log(`You're doing great,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err="1">
                <a:solidFill>
                  <a:srgbClr val="008000"/>
                </a:solidFill>
                <a:effectLst/>
                <a:latin typeface="Calibri" panose="020F0502020204030204" pitchFamily="34" charset="0"/>
              </a:rPr>
              <a:t>logCompliment</a:t>
            </a:r>
            <a:r>
              <a:rPr lang="en-US" b="0" i="0" dirty="0">
                <a:solidFill>
                  <a:srgbClr val="008000"/>
                </a:solidFill>
                <a:effectLst/>
                <a:latin typeface="Calibri" panose="020F0502020204030204" pitchFamily="34" charset="0"/>
              </a:rPr>
              <a:t>("Molly");</a:t>
            </a:r>
          </a:p>
          <a:p>
            <a:pPr marL="0" marR="0" indent="0" algn="l">
              <a:spcBef>
                <a:spcPts val="0"/>
              </a:spcBef>
              <a:spcAft>
                <a:spcPts val="0"/>
              </a:spcAft>
              <a:buNone/>
            </a:pPr>
            <a:r>
              <a:rPr lang="en-US" b="0" i="0" dirty="0">
                <a:solidFill>
                  <a:srgbClr val="202122"/>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A258C3D7-20D7-3565-0C23-DC2A694E60DD}"/>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05B2795E-C61E-6826-CB51-7F8D62016D4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72E150C-29C9-A923-DB07-CCEEB8B59546}"/>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1942623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91F9-8573-C935-6253-72AB8DDBC0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4C84DA-F3BE-007D-407C-D4BED220E831}"/>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Now when we call the </a:t>
            </a:r>
            <a:r>
              <a:rPr lang="en-US" b="0" i="0" dirty="0" err="1">
                <a:solidFill>
                  <a:srgbClr val="008000"/>
                </a:solidFill>
                <a:effectLst/>
                <a:latin typeface="Calibri" panose="020F0502020204030204" pitchFamily="34" charset="0"/>
              </a:rPr>
              <a:t>logCompliment</a:t>
            </a:r>
            <a:r>
              <a:rPr lang="en-US" b="0" i="0" dirty="0">
                <a:solidFill>
                  <a:srgbClr val="008000"/>
                </a:solidFill>
                <a:effectLst/>
                <a:latin typeface="Calibri" panose="020F0502020204030204" pitchFamily="34" charset="0"/>
              </a:rPr>
              <a:t> function, the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value sent will be added to the console message. creating another argument called message. Now we won’t hard code the message. We’ll pass in a dynamic value as a parameter:</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a:t>
            </a:r>
            <a:r>
              <a:rPr lang="en-US" b="0" i="0" dirty="0" err="1">
                <a:solidFill>
                  <a:srgbClr val="008000"/>
                </a:solidFill>
                <a:effectLst/>
                <a:latin typeface="Calibri" panose="020F0502020204030204" pitchFamily="34" charset="0"/>
              </a:rPr>
              <a:t>logCompliment</a:t>
            </a:r>
            <a:r>
              <a:rPr lang="en-US" b="0" i="0" dirty="0">
                <a:solidFill>
                  <a:srgbClr val="008000"/>
                </a:solidFill>
                <a:effectLst/>
                <a:latin typeface="Calibri" panose="020F0502020204030204" pitchFamily="34" charset="0"/>
              </a:rPr>
              <a:t> = function(</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message)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${message}`);</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err="1">
                <a:solidFill>
                  <a:srgbClr val="008000"/>
                </a:solidFill>
                <a:effectLst/>
                <a:latin typeface="Calibri" panose="020F0502020204030204" pitchFamily="34" charset="0"/>
              </a:rPr>
              <a:t>logCompliment</a:t>
            </a:r>
            <a:r>
              <a:rPr lang="en-US" b="0" i="0" dirty="0">
                <a:solidFill>
                  <a:srgbClr val="008000"/>
                </a:solidFill>
                <a:effectLst/>
                <a:latin typeface="Calibri" panose="020F0502020204030204" pitchFamily="34" charset="0"/>
              </a:rPr>
              <a:t>("Molly", "You're so cool");</a:t>
            </a:r>
          </a:p>
          <a:p>
            <a:pPr marL="0" marR="0" indent="0" algn="l">
              <a:spcBef>
                <a:spcPts val="0"/>
              </a:spcBef>
              <a:spcAft>
                <a:spcPts val="0"/>
              </a:spcAft>
              <a:buNone/>
            </a:pPr>
            <a:r>
              <a:rPr lang="en-US" b="0" i="0" dirty="0">
                <a:solidFill>
                  <a:srgbClr val="202122"/>
                </a:solidFill>
                <a:effectLst/>
                <a:latin typeface="Calibri" panose="020F0502020204030204" pitchFamily="34" charset="0"/>
              </a:rPr>
              <a:t> </a:t>
            </a:r>
          </a:p>
          <a:p>
            <a:pPr marL="0" marR="0" indent="0" algn="l">
              <a:spcBef>
                <a:spcPts val="0"/>
              </a:spcBef>
              <a:spcAft>
                <a:spcPts val="0"/>
              </a:spcAft>
              <a:buNone/>
            </a:pPr>
            <a:r>
              <a:rPr lang="en-US" b="0" i="0" dirty="0">
                <a:solidFill>
                  <a:srgbClr val="202122"/>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D7DD038E-45CA-352D-4006-5745A6305635}"/>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EE7D6BCB-69AB-A3A9-02CC-0BA0C61DBEF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9733D26-7684-AF9B-55A4-3880898787F6}"/>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3989197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82F6-D269-D946-2A5D-CAEDE1067821}"/>
              </a:ext>
            </a:extLst>
          </p:cNvPr>
          <p:cNvSpPr>
            <a:spLocks noGrp="1"/>
          </p:cNvSpPr>
          <p:nvPr>
            <p:ph type="title"/>
          </p:nvPr>
        </p:nvSpPr>
        <p:spPr/>
        <p:txBody>
          <a:bodyPr/>
          <a:lstStyle/>
          <a:p>
            <a:br>
              <a:rPr lang="en-US" b="1" i="0" u="sng" dirty="0">
                <a:solidFill>
                  <a:srgbClr val="008000"/>
                </a:solidFill>
                <a:effectLst/>
                <a:latin typeface="Calibri" panose="020F0502020204030204" pitchFamily="34" charset="0"/>
              </a:rPr>
            </a:br>
            <a:r>
              <a:rPr lang="en-US" b="1" i="0" dirty="0">
                <a:solidFill>
                  <a:srgbClr val="008000"/>
                </a:solidFill>
                <a:effectLst/>
                <a:latin typeface="Calibri" panose="020F0502020204030204" pitchFamily="34" charset="0"/>
              </a:rPr>
              <a:t>FUNCTION RETURNS</a:t>
            </a:r>
            <a:br>
              <a:rPr lang="en-US"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83FCBCF6-243D-C7C5-21E4-4B57DDCFF717}"/>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A return statement specifies the value returned by the function.</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a:t>
            </a:r>
            <a:r>
              <a:rPr lang="en-US" b="0" i="0" dirty="0" err="1">
                <a:solidFill>
                  <a:srgbClr val="008000"/>
                </a:solidFill>
                <a:effectLst/>
                <a:latin typeface="Calibri" panose="020F0502020204030204" pitchFamily="34" charset="0"/>
              </a:rPr>
              <a:t>createCompliment</a:t>
            </a:r>
            <a:r>
              <a:rPr lang="en-US" b="0" i="0" dirty="0">
                <a:solidFill>
                  <a:srgbClr val="008000"/>
                </a:solidFill>
                <a:effectLst/>
                <a:latin typeface="Calibri" panose="020F0502020204030204" pitchFamily="34" charset="0"/>
              </a:rPr>
              <a:t> = function(</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message) {</a:t>
            </a:r>
          </a:p>
          <a:p>
            <a:pPr marL="0" marR="0" indent="0" algn="l">
              <a:spcBef>
                <a:spcPts val="0"/>
              </a:spcBef>
              <a:spcAft>
                <a:spcPts val="0"/>
              </a:spcAft>
              <a:buNone/>
            </a:pPr>
            <a:r>
              <a:rPr lang="en-US" b="0" i="0" dirty="0">
                <a:solidFill>
                  <a:srgbClr val="008000"/>
                </a:solidFill>
                <a:effectLst/>
                <a:latin typeface="Calibri" panose="020F0502020204030204" pitchFamily="34" charset="0"/>
              </a:rPr>
              <a:t>return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${message}`;</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err="1">
                <a:solidFill>
                  <a:srgbClr val="008000"/>
                </a:solidFill>
                <a:effectLst/>
                <a:latin typeface="Calibri" panose="020F0502020204030204" pitchFamily="34" charset="0"/>
              </a:rPr>
              <a:t>createCompliment</a:t>
            </a:r>
            <a:r>
              <a:rPr lang="en-US" b="0" i="0" dirty="0">
                <a:solidFill>
                  <a:srgbClr val="008000"/>
                </a:solidFill>
                <a:effectLst/>
                <a:latin typeface="Calibri" panose="020F0502020204030204" pitchFamily="34" charset="0"/>
              </a:rPr>
              <a:t>("Molly", "You're so cool");</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If you wanted to check to see if the function is executing as expected, just wrap the function call in a console.log:</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a:t>
            </a:r>
            <a:r>
              <a:rPr lang="en-US" b="0" i="0" dirty="0" err="1">
                <a:solidFill>
                  <a:srgbClr val="008000"/>
                </a:solidFill>
                <a:effectLst/>
                <a:latin typeface="Calibri" panose="020F0502020204030204" pitchFamily="34" charset="0"/>
              </a:rPr>
              <a:t>createCompliment</a:t>
            </a:r>
            <a:r>
              <a:rPr lang="en-US" b="0" i="0" dirty="0">
                <a:solidFill>
                  <a:srgbClr val="008000"/>
                </a:solidFill>
                <a:effectLst/>
                <a:latin typeface="Calibri" panose="020F0502020204030204" pitchFamily="34" charset="0"/>
              </a:rPr>
              <a:t>("You're so cool", "Molly"));</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endParaRPr lang="en-US" dirty="0">
              <a:solidFill>
                <a:srgbClr val="008000"/>
              </a:solidFill>
            </a:endParaRPr>
          </a:p>
        </p:txBody>
      </p:sp>
      <p:sp>
        <p:nvSpPr>
          <p:cNvPr id="4" name="Date Placeholder 3">
            <a:extLst>
              <a:ext uri="{FF2B5EF4-FFF2-40B4-BE49-F238E27FC236}">
                <a16:creationId xmlns:a16="http://schemas.microsoft.com/office/drawing/2014/main" id="{B3D33089-EE22-2AE7-E908-47D6D7D577D7}"/>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F8BCD70C-9DCD-51F2-A30A-5BAF89BE11A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E7D6F7B-BA31-4C5A-842D-DA66575A9967}"/>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dirty="0"/>
          </a:p>
        </p:txBody>
      </p:sp>
    </p:spTree>
    <p:extLst>
      <p:ext uri="{BB962C8B-B14F-4D97-AF65-F5344CB8AC3E}">
        <p14:creationId xmlns:p14="http://schemas.microsoft.com/office/powerpoint/2010/main" val="1240846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BF99-A289-FBC9-2559-A45DF2B7A8E3}"/>
              </a:ext>
            </a:extLst>
          </p:cNvPr>
          <p:cNvSpPr>
            <a:spLocks noGrp="1"/>
          </p:cNvSpPr>
          <p:nvPr>
            <p:ph type="title"/>
          </p:nvPr>
        </p:nvSpPr>
        <p:spPr/>
        <p:txBody>
          <a:bodyPr/>
          <a:lstStyle/>
          <a:p>
            <a:br>
              <a:rPr lang="en-US" b="1" i="0" u="sng" dirty="0">
                <a:solidFill>
                  <a:srgbClr val="008000"/>
                </a:solidFill>
                <a:effectLst/>
                <a:latin typeface="Calibri" panose="020F0502020204030204" pitchFamily="34" charset="0"/>
              </a:rPr>
            </a:br>
            <a:r>
              <a:rPr lang="en-US" b="1" i="0" dirty="0">
                <a:solidFill>
                  <a:srgbClr val="008000"/>
                </a:solidFill>
                <a:effectLst/>
                <a:latin typeface="Calibri" panose="020F0502020204030204" pitchFamily="34" charset="0"/>
              </a:rPr>
              <a:t>Default Parameters</a:t>
            </a:r>
            <a:br>
              <a:rPr lang="en-US"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5843E894-C2D2-4F71-3EEB-0E504C9265D0}"/>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Languages including C++ and Python allow developers to declare default values for function arguments. Default parameters are included in the ES6 spec, so in the event that a value is not provided for the argument, the default value will be used.</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For example, we can set up default strings for the parameters name and activity:</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function </a:t>
            </a:r>
            <a:r>
              <a:rPr lang="en-US" b="0" i="0" dirty="0" err="1">
                <a:solidFill>
                  <a:srgbClr val="008000"/>
                </a:solidFill>
                <a:effectLst/>
                <a:latin typeface="Calibri" panose="020F0502020204030204" pitchFamily="34" charset="0"/>
              </a:rPr>
              <a:t>logActivity</a:t>
            </a:r>
            <a:r>
              <a:rPr lang="en-US" b="0" i="0" dirty="0">
                <a:solidFill>
                  <a:srgbClr val="008000"/>
                </a:solidFill>
                <a:effectLst/>
                <a:latin typeface="Calibri" panose="020F0502020204030204" pitchFamily="34" charset="0"/>
              </a:rPr>
              <a:t>(name = "Shane McConkey", activity = "skiing")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console.log(`${name} loves ${activity}`);</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endParaRPr lang="en-US" dirty="0">
              <a:solidFill>
                <a:srgbClr val="008000"/>
              </a:solidFill>
            </a:endParaRPr>
          </a:p>
        </p:txBody>
      </p:sp>
      <p:sp>
        <p:nvSpPr>
          <p:cNvPr id="4" name="Date Placeholder 3">
            <a:extLst>
              <a:ext uri="{FF2B5EF4-FFF2-40B4-BE49-F238E27FC236}">
                <a16:creationId xmlns:a16="http://schemas.microsoft.com/office/drawing/2014/main" id="{F3B0899D-6BD0-4BA4-BA39-D870396D01C4}"/>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465894F6-38CC-060D-81E7-70B83F6EEE7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AB544AC-2E3F-0426-ADCC-9EC7438DCDEB}"/>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683744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4B6E-91D6-4CEE-AE8E-3C5D39E730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2A306F-CE8B-327B-E204-A6B5EDC0C5A1}"/>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If no arguments are provided to the </a:t>
            </a:r>
            <a:r>
              <a:rPr lang="en-US" b="0" i="0" dirty="0" err="1">
                <a:solidFill>
                  <a:srgbClr val="008000"/>
                </a:solidFill>
                <a:effectLst/>
                <a:latin typeface="Calibri" panose="020F0502020204030204" pitchFamily="34" charset="0"/>
              </a:rPr>
              <a:t>logActivity</a:t>
            </a:r>
            <a:r>
              <a:rPr lang="en-US" b="0" i="0" dirty="0">
                <a:solidFill>
                  <a:srgbClr val="008000"/>
                </a:solidFill>
                <a:effectLst/>
                <a:latin typeface="Calibri" panose="020F0502020204030204" pitchFamily="34" charset="0"/>
              </a:rPr>
              <a:t> function, it will run correctly using the default values. Default arguments can be any type, not just strings.</a:t>
            </a:r>
          </a:p>
          <a:p>
            <a:pPr marL="0" marR="0" indent="0" algn="l">
              <a:spcBef>
                <a:spcPts val="0"/>
              </a:spcBef>
              <a:spcAft>
                <a:spcPts val="0"/>
              </a:spcAft>
              <a:buNone/>
            </a:pPr>
            <a:endParaRPr lang="en-US"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924E8492-A3E9-4DD2-8B67-A44876120495}"/>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1053BC68-8779-F4E5-BC99-A8E14BCA7B5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74F2423-A833-870D-E0E5-DEA4D6D4492F}"/>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3145189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A73D-70F1-CF97-4E80-2F458601A99F}"/>
              </a:ext>
            </a:extLst>
          </p:cNvPr>
          <p:cNvSpPr>
            <a:spLocks noGrp="1"/>
          </p:cNvSpPr>
          <p:nvPr>
            <p:ph type="title"/>
          </p:nvPr>
        </p:nvSpPr>
        <p:spPr/>
        <p:txBody>
          <a:bodyPr/>
          <a:lstStyle/>
          <a:p>
            <a:br>
              <a:rPr lang="en-US" b="1" i="0" dirty="0">
                <a:solidFill>
                  <a:srgbClr val="202122"/>
                </a:solidFill>
                <a:effectLst/>
                <a:latin typeface="Calibri" panose="020F0502020204030204" pitchFamily="34" charset="0"/>
              </a:rPr>
            </a:br>
            <a:r>
              <a:rPr lang="en-US" b="1" i="0" dirty="0">
                <a:solidFill>
                  <a:srgbClr val="008000"/>
                </a:solidFill>
                <a:effectLst/>
                <a:latin typeface="Calibri" panose="020F0502020204030204" pitchFamily="34" charset="0"/>
              </a:rPr>
              <a:t>Arrow Functions</a:t>
            </a:r>
            <a:br>
              <a:rPr lang="en-US"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DD42776C-E929-A277-61D3-64D3D0C78DC3}"/>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Arrow functions are a useful new feature of ES6. With arrow functions, you can create functions without using the function keyword. You also often do not have to use the return keyword. Let’s consider a function that takes in a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and returns a string, turning the person into a Lord. Anyone can be a Lord.</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a:t>
            </a: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 = function(</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return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of Canterbury`;</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a:t>
            </a: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("Dale")); // Dale of Canterbury</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a:t>
            </a: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("Gail")); // Gail of Canterbury</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AD56244D-981C-C335-132D-BC48D4540833}"/>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5740B696-C0A8-7A0E-397B-9BDD247DFEA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CBE7441-2B26-3541-6FAD-6144EAF879D2}"/>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426478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E697-A4DB-88CD-92F9-8A6FEF7530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967209-8305-BED5-2941-3C48F0A1D21A}"/>
              </a:ext>
            </a:extLst>
          </p:cNvPr>
          <p:cNvSpPr>
            <a:spLocks noGrp="1"/>
          </p:cNvSpPr>
          <p:nvPr>
            <p:ph idx="1"/>
          </p:nvPr>
        </p:nvSpPr>
        <p:spPr/>
        <p:txBody>
          <a:bodyPr/>
          <a:lstStyle/>
          <a:p>
            <a:pPr marL="0" marR="0" indent="0" algn="l">
              <a:spcBef>
                <a:spcPts val="0"/>
              </a:spcBef>
              <a:spcAft>
                <a:spcPts val="0"/>
              </a:spcAft>
              <a:buNone/>
            </a:pPr>
            <a:r>
              <a:rPr lang="en-US" b="1" i="0" dirty="0">
                <a:solidFill>
                  <a:srgbClr val="008000"/>
                </a:solidFill>
                <a:effectLst/>
                <a:latin typeface="Calibri" panose="020F0502020204030204" pitchFamily="34" charset="0"/>
              </a:rPr>
              <a:t>With an arrow function, we can simplify the syntax tremendously:</a:t>
            </a:r>
            <a:endParaRPr lang="en-US" b="0" i="0" dirty="0">
              <a:solidFill>
                <a:srgbClr val="008000"/>
              </a:solidFill>
              <a:effectLst/>
              <a:latin typeface="Calibri" panose="020F0502020204030204" pitchFamily="34" charset="0"/>
            </a:endParaRP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a:t>
            </a: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 =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=&gt;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of Canterbury`;</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With the arrow, we now have an entire function declaration on one line. The function keyword is removed. We also remove return because the arrow points to what should be returned. Another benefit is that if the function only takes one argument, we can remove the parentheses around the arguments.</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More than one argument should be surrounded by parentheses:</a:t>
            </a:r>
          </a:p>
          <a:p>
            <a:pPr marL="0" marR="0" indent="0" algn="l">
              <a:spcBef>
                <a:spcPts val="0"/>
              </a:spcBef>
              <a:spcAft>
                <a:spcPts val="0"/>
              </a:spcAft>
              <a:buNone/>
            </a:pPr>
            <a:r>
              <a:rPr lang="en-US" b="0" i="0" dirty="0">
                <a:solidFill>
                  <a:srgbClr val="202122"/>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55B70DE0-5944-51CB-1AA5-F8327906ABE3}"/>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AB7655E2-446C-B574-FDAB-AD0976D2B88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F85ABCD-87B1-C4E3-86D8-32591172C329}"/>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1721010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2821-6220-0054-9821-2AE558C256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35D11C-2713-BDE0-B5D8-5B437DDD4408}"/>
              </a:ext>
            </a:extLst>
          </p:cNvPr>
          <p:cNvSpPr>
            <a:spLocks noGrp="1"/>
          </p:cNvSpPr>
          <p:nvPr>
            <p:ph idx="1"/>
          </p:nvPr>
        </p:nvSpPr>
        <p:spPr/>
        <p:txBody>
          <a:bodyPr/>
          <a:lstStyle/>
          <a:p>
            <a:pPr marL="0" marR="0" indent="0" algn="l">
              <a:spcBef>
                <a:spcPts val="0"/>
              </a:spcBef>
              <a:spcAft>
                <a:spcPts val="0"/>
              </a:spcAft>
              <a:buNone/>
            </a:pPr>
            <a:r>
              <a:rPr lang="en-US" b="1" i="0" dirty="0">
                <a:solidFill>
                  <a:srgbClr val="008000"/>
                </a:solidFill>
                <a:effectLst/>
                <a:latin typeface="Calibri" panose="020F0502020204030204" pitchFamily="34" charset="0"/>
              </a:rPr>
              <a:t>// Typical function</a:t>
            </a:r>
            <a:endParaRPr lang="en-US" b="0" i="0" dirty="0">
              <a:solidFill>
                <a:srgbClr val="008000"/>
              </a:solidFill>
              <a:effectLst/>
              <a:latin typeface="Calibri" panose="020F0502020204030204" pitchFamily="34" charset="0"/>
            </a:endParaRP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a:t>
            </a: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 = function(</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land) {</a:t>
            </a:r>
          </a:p>
          <a:p>
            <a:pPr marL="0" marR="0" indent="0" algn="l">
              <a:spcBef>
                <a:spcPts val="0"/>
              </a:spcBef>
              <a:spcAft>
                <a:spcPts val="0"/>
              </a:spcAft>
              <a:buNone/>
            </a:pPr>
            <a:r>
              <a:rPr lang="en-US" b="0" i="0" dirty="0">
                <a:solidFill>
                  <a:srgbClr val="008000"/>
                </a:solidFill>
                <a:effectLst/>
                <a:latin typeface="Calibri" panose="020F0502020204030204" pitchFamily="34" charset="0"/>
              </a:rPr>
              <a:t>return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of ${land}`;</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a:t>
            </a: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("Dee", "</a:t>
            </a:r>
            <a:r>
              <a:rPr lang="en-US" b="0" i="0" dirty="0" err="1">
                <a:solidFill>
                  <a:srgbClr val="008000"/>
                </a:solidFill>
                <a:effectLst/>
                <a:latin typeface="Calibri" panose="020F0502020204030204" pitchFamily="34" charset="0"/>
              </a:rPr>
              <a:t>yui</a:t>
            </a: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1" i="0" dirty="0">
                <a:solidFill>
                  <a:srgbClr val="008000"/>
                </a:solidFill>
                <a:effectLst/>
                <a:latin typeface="Calibri" panose="020F0502020204030204" pitchFamily="34" charset="0"/>
              </a:rPr>
              <a:t>// Arrow Function</a:t>
            </a:r>
            <a:endParaRPr lang="en-US" b="0" i="0" dirty="0">
              <a:solidFill>
                <a:srgbClr val="008000"/>
              </a:solidFill>
              <a:effectLst/>
              <a:latin typeface="Calibri" panose="020F0502020204030204" pitchFamily="34" charset="0"/>
            </a:endParaRP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a:t>
            </a: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 =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land) =&gt;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of ${land}`;</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a:t>
            </a: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("Don", "Piscataway")); // Don of Piscataway</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a:t>
            </a: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("Todd", "Schenectady")); // Todd of Schenectady</a:t>
            </a:r>
          </a:p>
          <a:p>
            <a:pPr marL="0" marR="0" indent="0" algn="l">
              <a:spcBef>
                <a:spcPts val="0"/>
              </a:spcBef>
              <a:spcAft>
                <a:spcPts val="0"/>
              </a:spcAft>
              <a:buNone/>
            </a:pPr>
            <a:r>
              <a:rPr lang="en-US" b="0" i="0" dirty="0">
                <a:solidFill>
                  <a:srgbClr val="202122"/>
                </a:solidFill>
                <a:effectLst/>
                <a:latin typeface="Calibri" panose="020F0502020204030204" pitchFamily="34" charset="0"/>
              </a:rPr>
              <a:t> </a:t>
            </a:r>
          </a:p>
          <a:p>
            <a:pPr marL="0" marR="0" indent="0" algn="l">
              <a:spcBef>
                <a:spcPts val="0"/>
              </a:spcBef>
              <a:spcAft>
                <a:spcPts val="0"/>
              </a:spcAft>
              <a:buNone/>
            </a:pPr>
            <a:r>
              <a:rPr lang="en-US" b="0" i="0" dirty="0">
                <a:solidFill>
                  <a:srgbClr val="202122"/>
                </a:solidFill>
                <a:effectLst/>
                <a:latin typeface="Calibri" panose="020F0502020204030204" pitchFamily="34" charset="0"/>
              </a:rPr>
              <a:t> </a:t>
            </a:r>
            <a:endParaRPr lang="en-US" dirty="0"/>
          </a:p>
        </p:txBody>
      </p:sp>
      <p:sp>
        <p:nvSpPr>
          <p:cNvPr id="4" name="Date Placeholder 3">
            <a:extLst>
              <a:ext uri="{FF2B5EF4-FFF2-40B4-BE49-F238E27FC236}">
                <a16:creationId xmlns:a16="http://schemas.microsoft.com/office/drawing/2014/main" id="{9667D5D2-46F1-FA0A-5062-5E1E7F9DC172}"/>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DE5F4DBB-5855-32DC-4FFB-C1609337BE0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30B8373-3F91-DEC5-CA8A-CA6B7C615FC0}"/>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2011944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BD24-C1BE-7436-9D31-0DBC5B1CB9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8ADF73-5892-ABD1-FCBA-DD294F681C8D}"/>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We can keep this as a one-line function because there is only one statement that needs to be returned. If there are multiple lines, you’ll use curly braces:</a:t>
            </a:r>
          </a:p>
          <a:p>
            <a:pPr marL="0" marR="0" indent="0" algn="l">
              <a:spcBef>
                <a:spcPts val="0"/>
              </a:spcBef>
              <a:spcAft>
                <a:spcPts val="0"/>
              </a:spcAft>
              <a:buNone/>
            </a:pPr>
            <a:endParaRPr lang="en-US"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A529EA39-62D5-59EE-4C78-524EA6847350}"/>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C4107D7D-07FC-CC3E-CEB7-7812E3C0C9C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F1E684C-6C98-601A-F3CC-484A1175B12C}"/>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40863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DB3B-C2EC-B5BC-CADF-80045551DB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E1BBB4-8B20-0802-BED8-5D48CCDE947E}"/>
              </a:ext>
            </a:extLst>
          </p:cNvPr>
          <p:cNvSpPr>
            <a:spLocks noGrp="1"/>
          </p:cNvSpPr>
          <p:nvPr>
            <p:ph idx="1"/>
          </p:nvPr>
        </p:nvSpPr>
        <p:spPr/>
        <p:txBody>
          <a:bodyPr/>
          <a:lstStyle/>
          <a:p>
            <a:pPr marL="0" marR="0" algn="l">
              <a:spcBef>
                <a:spcPts val="0"/>
              </a:spcBef>
              <a:spcAft>
                <a:spcPts val="800"/>
              </a:spcAft>
            </a:pPr>
            <a:r>
              <a:rPr lang="en-US" b="0" i="0" dirty="0">
                <a:solidFill>
                  <a:srgbClr val="008000"/>
                </a:solidFill>
                <a:effectLst/>
                <a:latin typeface="Calibri" panose="020F0502020204030204" pitchFamily="34" charset="0"/>
              </a:rPr>
              <a:t> Since its release in 1995, JavaScript has gone through many changes. At first, we used JavaScript to add interactive elements to web pages.</a:t>
            </a:r>
          </a:p>
          <a:p>
            <a:pPr marL="0" marR="0" indent="0" algn="l">
              <a:spcBef>
                <a:spcPts val="0"/>
              </a:spcBef>
              <a:spcAft>
                <a:spcPts val="800"/>
              </a:spcAft>
              <a:buNone/>
            </a:pPr>
            <a:endParaRPr lang="en-US" b="0" i="0" dirty="0">
              <a:solidFill>
                <a:srgbClr val="008000"/>
              </a:solidFill>
              <a:effectLst/>
              <a:latin typeface="Calibri" panose="020F0502020204030204" pitchFamily="34" charset="0"/>
            </a:endParaRPr>
          </a:p>
          <a:p>
            <a:pPr marL="0" marR="0" algn="l">
              <a:spcBef>
                <a:spcPts val="0"/>
              </a:spcBef>
              <a:spcAft>
                <a:spcPts val="800"/>
              </a:spcAft>
            </a:pPr>
            <a:r>
              <a:rPr lang="en-US" b="0" i="0" dirty="0">
                <a:solidFill>
                  <a:srgbClr val="008000"/>
                </a:solidFill>
                <a:effectLst/>
                <a:latin typeface="Calibri" panose="020F0502020204030204" pitchFamily="34" charset="0"/>
              </a:rPr>
              <a:t>Button clicks, hover states, form validation. Later, JavaScript got more robust with DHTML and AJAX. Today, with Node.js, JavaScript has become a real software language that is used to build full-stack applications. JavaScript is everywhere.</a:t>
            </a:r>
          </a:p>
          <a:p>
            <a:endParaRPr lang="en-US" dirty="0"/>
          </a:p>
        </p:txBody>
      </p:sp>
      <p:sp>
        <p:nvSpPr>
          <p:cNvPr id="4" name="Date Placeholder 3">
            <a:extLst>
              <a:ext uri="{FF2B5EF4-FFF2-40B4-BE49-F238E27FC236}">
                <a16:creationId xmlns:a16="http://schemas.microsoft.com/office/drawing/2014/main" id="{2E55E99B-B5F9-BA0E-8900-918DF2188D30}"/>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E7EF565-CCEF-A60F-7275-FCB968D6453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CAE5265-5BE6-E94E-987B-C323AE3C33CB}"/>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3623980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6812-BE9E-D09B-E6A1-D74B6C9753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6888E3-6CE3-2FE1-0E8E-2789736B15DB}"/>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const </a:t>
            </a: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 =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land) =&gt; {</a:t>
            </a:r>
          </a:p>
          <a:p>
            <a:pPr marL="0" marR="0" indent="0" algn="l">
              <a:spcBef>
                <a:spcPts val="0"/>
              </a:spcBef>
              <a:spcAft>
                <a:spcPts val="0"/>
              </a:spcAft>
              <a:buNone/>
            </a:pPr>
            <a:r>
              <a:rPr lang="en-US" b="0" i="0" dirty="0">
                <a:solidFill>
                  <a:srgbClr val="008000"/>
                </a:solidFill>
                <a:effectLst/>
                <a:latin typeface="Calibri" panose="020F0502020204030204" pitchFamily="34" charset="0"/>
              </a:rPr>
              <a:t>  if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    throw new Error("A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is required to </a:t>
            </a: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  if (!land) {</a:t>
            </a:r>
          </a:p>
          <a:p>
            <a:pPr marL="0" marR="0" indent="0" algn="l">
              <a:spcBef>
                <a:spcPts val="0"/>
              </a:spcBef>
              <a:spcAft>
                <a:spcPts val="0"/>
              </a:spcAft>
              <a:buNone/>
            </a:pPr>
            <a:r>
              <a:rPr lang="en-US" b="0" i="0" dirty="0">
                <a:solidFill>
                  <a:srgbClr val="008000"/>
                </a:solidFill>
                <a:effectLst/>
                <a:latin typeface="Calibri" panose="020F0502020204030204" pitchFamily="34" charset="0"/>
              </a:rPr>
              <a:t>    throw new Error("A lord must have a land");</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  return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of ${land}`;</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try {</a:t>
            </a:r>
          </a:p>
          <a:p>
            <a:pPr marL="0" marR="0" indent="0" algn="l">
              <a:spcBef>
                <a:spcPts val="0"/>
              </a:spcBef>
              <a:spcAft>
                <a:spcPts val="0"/>
              </a:spcAft>
              <a:buNone/>
            </a:pPr>
            <a:r>
              <a:rPr lang="en-US" b="0" i="0" dirty="0">
                <a:solidFill>
                  <a:srgbClr val="008000"/>
                </a:solidFill>
                <a:effectLst/>
                <a:latin typeface="Calibri" panose="020F0502020204030204" pitchFamily="34" charset="0"/>
              </a:rPr>
              <a:t>  console.log(</a:t>
            </a: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("Kelly", "Sonoma")); // Kelly of Sonoma</a:t>
            </a:r>
          </a:p>
          <a:p>
            <a:pPr marL="0" marR="0" indent="0" algn="l">
              <a:spcBef>
                <a:spcPts val="0"/>
              </a:spcBef>
              <a:spcAft>
                <a:spcPts val="0"/>
              </a:spcAft>
              <a:buNone/>
            </a:pPr>
            <a:r>
              <a:rPr lang="en-US" b="0" i="0" dirty="0">
                <a:solidFill>
                  <a:srgbClr val="008000"/>
                </a:solidFill>
                <a:effectLst/>
                <a:latin typeface="Calibri" panose="020F0502020204030204" pitchFamily="34" charset="0"/>
              </a:rPr>
              <a:t>  console.log(</a:t>
            </a: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("Dave")); // Throws an error</a:t>
            </a:r>
          </a:p>
          <a:p>
            <a:pPr marL="0" marR="0" indent="0" algn="l">
              <a:spcBef>
                <a:spcPts val="0"/>
              </a:spcBef>
              <a:spcAft>
                <a:spcPts val="0"/>
              </a:spcAft>
              <a:buNone/>
            </a:pPr>
            <a:r>
              <a:rPr lang="en-US" b="0" i="0" dirty="0">
                <a:solidFill>
                  <a:srgbClr val="008000"/>
                </a:solidFill>
                <a:effectLst/>
                <a:latin typeface="Calibri" panose="020F0502020204030204" pitchFamily="34" charset="0"/>
              </a:rPr>
              <a:t>} catch (error) {</a:t>
            </a:r>
          </a:p>
          <a:p>
            <a:pPr marL="0" marR="0" indent="0" algn="l">
              <a:spcBef>
                <a:spcPts val="0"/>
              </a:spcBef>
              <a:spcAft>
                <a:spcPts val="0"/>
              </a:spcAft>
              <a:buNone/>
            </a:pPr>
            <a:r>
              <a:rPr lang="en-US" b="0" i="0" dirty="0">
                <a:solidFill>
                  <a:srgbClr val="008000"/>
                </a:solidFill>
                <a:effectLst/>
                <a:latin typeface="Calibri" panose="020F0502020204030204" pitchFamily="34" charset="0"/>
              </a:rPr>
              <a:t>  console.log(</a:t>
            </a:r>
            <a:r>
              <a:rPr lang="en-US" b="0" i="0" dirty="0" err="1">
                <a:solidFill>
                  <a:srgbClr val="008000"/>
                </a:solidFill>
                <a:effectLst/>
                <a:latin typeface="Calibri" panose="020F0502020204030204" pitchFamily="34" charset="0"/>
              </a:rPr>
              <a:t>error.message</a:t>
            </a:r>
            <a:r>
              <a:rPr lang="en-US" b="0" i="0" dirty="0">
                <a:solidFill>
                  <a:srgbClr val="008000"/>
                </a:solidFill>
                <a:effectLst/>
                <a:latin typeface="Calibri" panose="020F0502020204030204" pitchFamily="34" charset="0"/>
              </a:rPr>
              <a:t>); // Output the error message</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endParaRPr lang="en-US" dirty="0"/>
          </a:p>
        </p:txBody>
      </p:sp>
      <p:sp>
        <p:nvSpPr>
          <p:cNvPr id="4" name="Date Placeholder 3">
            <a:extLst>
              <a:ext uri="{FF2B5EF4-FFF2-40B4-BE49-F238E27FC236}">
                <a16:creationId xmlns:a16="http://schemas.microsoft.com/office/drawing/2014/main" id="{DD4F4FBA-3D81-454F-E81C-1D89B2B517CB}"/>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67FE53B3-8E65-DC0D-7904-276D9B021A4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00C3A61-C60C-2E2C-7560-9987CE4ECE4F}"/>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1360728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BDEF-2B8B-53CF-37AC-23AC6D7C1276}"/>
              </a:ext>
            </a:extLst>
          </p:cNvPr>
          <p:cNvSpPr>
            <a:spLocks noGrp="1"/>
          </p:cNvSpPr>
          <p:nvPr>
            <p:ph type="title"/>
          </p:nvPr>
        </p:nvSpPr>
        <p:spPr/>
        <p:txBody>
          <a:bodyPr/>
          <a:lstStyle/>
          <a:p>
            <a:br>
              <a:rPr lang="en-US" b="1" i="0" u="sng" dirty="0">
                <a:solidFill>
                  <a:srgbClr val="008000"/>
                </a:solidFill>
                <a:effectLst/>
                <a:latin typeface="Calibri" panose="020F0502020204030204" pitchFamily="34" charset="0"/>
              </a:rPr>
            </a:br>
            <a:r>
              <a:rPr lang="en-US" b="1" i="0" dirty="0">
                <a:solidFill>
                  <a:srgbClr val="008000"/>
                </a:solidFill>
                <a:effectLst/>
                <a:latin typeface="Calibri" panose="020F0502020204030204" pitchFamily="34" charset="0"/>
              </a:rPr>
              <a:t>RETURNING OBJECTS</a:t>
            </a:r>
            <a:br>
              <a:rPr lang="en-US"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2EFA95E6-43D4-0AEC-C1AB-93FBA1278142}"/>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What happens if you want to return an object? Consider a function called person that builds an object based on parameters passed in for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and </a:t>
            </a:r>
            <a:r>
              <a:rPr lang="en-US" b="0" i="0" dirty="0" err="1">
                <a:solidFill>
                  <a:srgbClr val="008000"/>
                </a:solidFill>
                <a:effectLst/>
                <a:latin typeface="Calibri" panose="020F0502020204030204" pitchFamily="34" charset="0"/>
              </a:rPr>
              <a:t>lastName</a:t>
            </a: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person =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a:t>
            </a:r>
            <a:r>
              <a:rPr lang="en-US" b="0" i="0" dirty="0" err="1">
                <a:solidFill>
                  <a:srgbClr val="008000"/>
                </a:solidFill>
                <a:effectLst/>
                <a:latin typeface="Calibri" panose="020F0502020204030204" pitchFamily="34" charset="0"/>
              </a:rPr>
              <a:t>lastName</a:t>
            </a:r>
            <a:r>
              <a:rPr lang="en-US" b="0" i="0" dirty="0">
                <a:solidFill>
                  <a:srgbClr val="008000"/>
                </a:solidFill>
                <a:effectLst/>
                <a:latin typeface="Calibri" panose="020F0502020204030204" pitchFamily="34" charset="0"/>
              </a:rPr>
              <a:t>)  =&gt;</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first: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last: </a:t>
            </a:r>
            <a:r>
              <a:rPr lang="en-US" b="0" i="0" dirty="0" err="1">
                <a:solidFill>
                  <a:srgbClr val="008000"/>
                </a:solidFill>
                <a:effectLst/>
                <a:latin typeface="Calibri" panose="020F0502020204030204" pitchFamily="34" charset="0"/>
              </a:rPr>
              <a:t>lastName</a:t>
            </a:r>
            <a:endParaRPr lang="en-US" b="0" i="0" dirty="0">
              <a:solidFill>
                <a:srgbClr val="008000"/>
              </a:solidFill>
              <a:effectLst/>
              <a:latin typeface="Calibri" panose="020F0502020204030204" pitchFamily="34" charset="0"/>
            </a:endParaRP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console.log(person("Brad",  "Janson"));</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As soon as we run this, you’ll see the error: Uncaught </a:t>
            </a:r>
            <a:r>
              <a:rPr lang="en-US" b="0" i="0" dirty="0" err="1">
                <a:solidFill>
                  <a:srgbClr val="008000"/>
                </a:solidFill>
                <a:effectLst/>
                <a:latin typeface="Calibri" panose="020F0502020204030204" pitchFamily="34" charset="0"/>
              </a:rPr>
              <a:t>SyntaxError</a:t>
            </a:r>
            <a:r>
              <a:rPr lang="en-US" b="0" i="0" dirty="0">
                <a:solidFill>
                  <a:srgbClr val="008000"/>
                </a:solidFill>
                <a:effectLst/>
                <a:latin typeface="Calibri" panose="020F0502020204030204" pitchFamily="34" charset="0"/>
              </a:rPr>
              <a:t>: Unexpected token :.</a:t>
            </a:r>
          </a:p>
          <a:p>
            <a:endParaRPr lang="en-US" dirty="0"/>
          </a:p>
        </p:txBody>
      </p:sp>
      <p:sp>
        <p:nvSpPr>
          <p:cNvPr id="4" name="Date Placeholder 3">
            <a:extLst>
              <a:ext uri="{FF2B5EF4-FFF2-40B4-BE49-F238E27FC236}">
                <a16:creationId xmlns:a16="http://schemas.microsoft.com/office/drawing/2014/main" id="{8FA23C7F-55A6-62E3-3590-26CD3D24D7D1}"/>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B116E955-4B0C-2A9B-6591-A4E3B2E48B8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08B8739-C77F-EFBD-3A21-7E7B53108ACA}"/>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389992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676B-50E7-A7C4-31E2-23405E8DC2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1F176C-89AC-37A1-243A-3D06E59C1D7F}"/>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To fix this, just wrap the object you’re returning with parentheses:</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person =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a:t>
            </a:r>
            <a:r>
              <a:rPr lang="en-US" b="0" i="0" dirty="0" err="1">
                <a:solidFill>
                  <a:srgbClr val="008000"/>
                </a:solidFill>
                <a:effectLst/>
                <a:latin typeface="Calibri" panose="020F0502020204030204" pitchFamily="34" charset="0"/>
              </a:rPr>
              <a:t>lastName</a:t>
            </a:r>
            <a:r>
              <a:rPr lang="en-US" b="0" i="0" dirty="0">
                <a:solidFill>
                  <a:srgbClr val="008000"/>
                </a:solidFill>
                <a:effectLst/>
                <a:latin typeface="Calibri" panose="020F0502020204030204" pitchFamily="34" charset="0"/>
              </a:rPr>
              <a:t>)  =&gt; ({</a:t>
            </a:r>
          </a:p>
          <a:p>
            <a:pPr marL="0" marR="0" indent="0" algn="l">
              <a:spcBef>
                <a:spcPts val="0"/>
              </a:spcBef>
              <a:spcAft>
                <a:spcPts val="0"/>
              </a:spcAft>
              <a:buNone/>
            </a:pPr>
            <a:r>
              <a:rPr lang="en-US" b="0" i="0" dirty="0">
                <a:solidFill>
                  <a:srgbClr val="008000"/>
                </a:solidFill>
                <a:effectLst/>
                <a:latin typeface="Calibri" panose="020F0502020204030204" pitchFamily="34" charset="0"/>
              </a:rPr>
              <a:t>first: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last: </a:t>
            </a:r>
            <a:r>
              <a:rPr lang="en-US" b="0" i="0" dirty="0" err="1">
                <a:solidFill>
                  <a:srgbClr val="008000"/>
                </a:solidFill>
                <a:effectLst/>
                <a:latin typeface="Calibri" panose="020F0502020204030204" pitchFamily="34" charset="0"/>
              </a:rPr>
              <a:t>lastName</a:t>
            </a:r>
            <a:endParaRPr lang="en-US" b="0" i="0" dirty="0">
              <a:solidFill>
                <a:srgbClr val="008000"/>
              </a:solidFill>
              <a:effectLst/>
              <a:latin typeface="Calibri" panose="020F0502020204030204" pitchFamily="34" charset="0"/>
            </a:endParaRP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console.log(person("</a:t>
            </a:r>
            <a:r>
              <a:rPr lang="en-US" b="0" i="0" dirty="0" err="1">
                <a:solidFill>
                  <a:srgbClr val="008000"/>
                </a:solidFill>
                <a:effectLst/>
                <a:latin typeface="Calibri" panose="020F0502020204030204" pitchFamily="34" charset="0"/>
              </a:rPr>
              <a:t>Flad</a:t>
            </a:r>
            <a:r>
              <a:rPr lang="en-US" b="0" i="0" dirty="0">
                <a:solidFill>
                  <a:srgbClr val="008000"/>
                </a:solidFill>
                <a:effectLst/>
                <a:latin typeface="Calibri" panose="020F0502020204030204" pitchFamily="34" charset="0"/>
              </a:rPr>
              <a:t>",  "Hanson"));</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These missing parentheses are the source of countless bugs in JavaScript and React apps, so it’s important to remember this one!</a:t>
            </a:r>
          </a:p>
          <a:p>
            <a:endParaRPr lang="en-US" dirty="0"/>
          </a:p>
        </p:txBody>
      </p:sp>
      <p:sp>
        <p:nvSpPr>
          <p:cNvPr id="4" name="Date Placeholder 3">
            <a:extLst>
              <a:ext uri="{FF2B5EF4-FFF2-40B4-BE49-F238E27FC236}">
                <a16:creationId xmlns:a16="http://schemas.microsoft.com/office/drawing/2014/main" id="{B6B30324-2FE3-5CD6-82C2-62A787AFDD70}"/>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2036186D-6723-01DB-BB11-83F4169560B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05F499B-512C-C29E-FA6E-CB688231448D}"/>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47021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85D5-D2C2-05E8-9BD9-4C6A0721BF83}"/>
              </a:ext>
            </a:extLst>
          </p:cNvPr>
          <p:cNvSpPr>
            <a:spLocks noGrp="1"/>
          </p:cNvSpPr>
          <p:nvPr>
            <p:ph type="title"/>
          </p:nvPr>
        </p:nvSpPr>
        <p:spPr/>
        <p:txBody>
          <a:bodyPr/>
          <a:lstStyle/>
          <a:p>
            <a:r>
              <a:rPr lang="en-US" b="1" i="0" dirty="0">
                <a:solidFill>
                  <a:srgbClr val="008000"/>
                </a:solidFill>
                <a:effectLst/>
                <a:latin typeface="Calibri" panose="020F0502020204030204" pitchFamily="34" charset="0"/>
              </a:rPr>
              <a:t>ARROW  FUNCTIONS AND SCOPE</a:t>
            </a:r>
            <a:endParaRPr lang="en-US" dirty="0">
              <a:solidFill>
                <a:srgbClr val="008000"/>
              </a:solidFill>
            </a:endParaRPr>
          </a:p>
        </p:txBody>
      </p:sp>
      <p:sp>
        <p:nvSpPr>
          <p:cNvPr id="3" name="Content Placeholder 2">
            <a:extLst>
              <a:ext uri="{FF2B5EF4-FFF2-40B4-BE49-F238E27FC236}">
                <a16:creationId xmlns:a16="http://schemas.microsoft.com/office/drawing/2014/main" id="{9CB35FE0-E305-A912-5C45-1364F942960A}"/>
              </a:ext>
            </a:extLst>
          </p:cNvPr>
          <p:cNvSpPr>
            <a:spLocks noGrp="1"/>
          </p:cNvSpPr>
          <p:nvPr>
            <p:ph idx="1"/>
          </p:nvPr>
        </p:nvSpPr>
        <p:spPr/>
        <p:txBody>
          <a:bodyPr/>
          <a:lstStyle/>
          <a:p>
            <a:pPr marL="0" marR="0" indent="0" algn="l">
              <a:spcBef>
                <a:spcPts val="0"/>
              </a:spcBef>
              <a:spcAft>
                <a:spcPts val="0"/>
              </a:spcAft>
              <a:buNone/>
            </a:pPr>
            <a:r>
              <a:rPr lang="en-US" sz="2000" b="0" i="0" dirty="0">
                <a:solidFill>
                  <a:srgbClr val="008000"/>
                </a:solidFill>
                <a:effectLst/>
                <a:latin typeface="Calibri" panose="020F0502020204030204" pitchFamily="34" charset="0"/>
              </a:rPr>
              <a:t>Regular functions do not block this. For example, this becomes something else in the </a:t>
            </a:r>
            <a:r>
              <a:rPr lang="en-US" sz="2000" b="0" i="0" dirty="0" err="1">
                <a:solidFill>
                  <a:srgbClr val="008000"/>
                </a:solidFill>
                <a:effectLst/>
                <a:latin typeface="Calibri" panose="020F0502020204030204" pitchFamily="34" charset="0"/>
              </a:rPr>
              <a:t>setTimeout</a:t>
            </a:r>
            <a:r>
              <a:rPr lang="en-US" sz="2000" b="0" i="0" dirty="0">
                <a:solidFill>
                  <a:srgbClr val="008000"/>
                </a:solidFill>
                <a:effectLst/>
                <a:latin typeface="Calibri" panose="020F0502020204030204" pitchFamily="34" charset="0"/>
              </a:rPr>
              <a:t> callback, not the </a:t>
            </a:r>
            <a:r>
              <a:rPr lang="en-US" sz="2000" b="0" i="0" dirty="0" err="1">
                <a:solidFill>
                  <a:srgbClr val="008000"/>
                </a:solidFill>
                <a:effectLst/>
                <a:latin typeface="Calibri" panose="020F0502020204030204" pitchFamily="34" charset="0"/>
              </a:rPr>
              <a:t>tahoe</a:t>
            </a:r>
            <a:r>
              <a:rPr lang="en-US" sz="2000" b="0" i="0" dirty="0">
                <a:solidFill>
                  <a:srgbClr val="008000"/>
                </a:solidFill>
                <a:effectLst/>
                <a:latin typeface="Calibri" panose="020F0502020204030204" pitchFamily="34" charset="0"/>
              </a:rPr>
              <a:t> object:</a:t>
            </a:r>
          </a:p>
          <a:p>
            <a:pPr marL="0" marR="0" indent="0" algn="l">
              <a:spcBef>
                <a:spcPts val="0"/>
              </a:spcBef>
              <a:spcAft>
                <a:spcPts val="0"/>
              </a:spcAft>
              <a:buNone/>
            </a:pPr>
            <a:r>
              <a:rPr lang="en-US" sz="2000" b="0" i="0" dirty="0">
                <a:solidFill>
                  <a:srgbClr val="008000"/>
                </a:solidFill>
                <a:effectLst/>
                <a:latin typeface="Calibri" panose="020F0502020204030204" pitchFamily="34" charset="0"/>
              </a:rPr>
              <a:t> </a:t>
            </a:r>
          </a:p>
          <a:p>
            <a:pPr marL="0" marR="0" indent="0" algn="l">
              <a:spcBef>
                <a:spcPts val="0"/>
              </a:spcBef>
              <a:spcAft>
                <a:spcPts val="0"/>
              </a:spcAft>
              <a:buNone/>
            </a:pPr>
            <a:r>
              <a:rPr lang="en-US" sz="2000" b="0" i="0" dirty="0">
                <a:solidFill>
                  <a:srgbClr val="008000"/>
                </a:solidFill>
                <a:effectLst/>
                <a:latin typeface="Calibri" panose="020F0502020204030204" pitchFamily="34" charset="0"/>
              </a:rPr>
              <a:t>const </a:t>
            </a:r>
            <a:r>
              <a:rPr lang="en-US" sz="2000" b="0" i="0" dirty="0" err="1">
                <a:solidFill>
                  <a:srgbClr val="008000"/>
                </a:solidFill>
                <a:effectLst/>
                <a:latin typeface="Calibri" panose="020F0502020204030204" pitchFamily="34" charset="0"/>
              </a:rPr>
              <a:t>tahoe</a:t>
            </a:r>
            <a:r>
              <a:rPr lang="en-US" sz="2000" b="0" i="0" dirty="0">
                <a:solidFill>
                  <a:srgbClr val="008000"/>
                </a:solidFill>
                <a:effectLst/>
                <a:latin typeface="Calibri" panose="020F0502020204030204" pitchFamily="34" charset="0"/>
              </a:rPr>
              <a:t> = {</a:t>
            </a:r>
          </a:p>
          <a:p>
            <a:pPr marL="0" marR="0" indent="0" algn="l">
              <a:spcBef>
                <a:spcPts val="0"/>
              </a:spcBef>
              <a:spcAft>
                <a:spcPts val="0"/>
              </a:spcAft>
              <a:buNone/>
            </a:pPr>
            <a:r>
              <a:rPr lang="en-US" sz="2000" b="0" i="0" dirty="0">
                <a:solidFill>
                  <a:srgbClr val="008000"/>
                </a:solidFill>
                <a:effectLst/>
                <a:latin typeface="Calibri" panose="020F0502020204030204" pitchFamily="34" charset="0"/>
              </a:rPr>
              <a:t>mountains: ["</a:t>
            </a:r>
            <a:r>
              <a:rPr lang="en-US" sz="2000" b="0" i="0" dirty="0" err="1">
                <a:solidFill>
                  <a:srgbClr val="008000"/>
                </a:solidFill>
                <a:effectLst/>
                <a:latin typeface="Calibri" panose="020F0502020204030204" pitchFamily="34" charset="0"/>
              </a:rPr>
              <a:t>Freel</a:t>
            </a:r>
            <a:r>
              <a:rPr lang="en-US" sz="2000" b="0" i="0" dirty="0">
                <a:solidFill>
                  <a:srgbClr val="008000"/>
                </a:solidFill>
                <a:effectLst/>
                <a:latin typeface="Calibri" panose="020F0502020204030204" pitchFamily="34" charset="0"/>
              </a:rPr>
              <a:t>",  "Rose",  "Tallac",  "Rubicon",  "Silver"],</a:t>
            </a:r>
          </a:p>
          <a:p>
            <a:pPr marL="0" marR="0" indent="0" algn="l">
              <a:spcBef>
                <a:spcPts val="0"/>
              </a:spcBef>
              <a:spcAft>
                <a:spcPts val="0"/>
              </a:spcAft>
              <a:buNone/>
            </a:pPr>
            <a:r>
              <a:rPr lang="en-US" sz="2000" b="0" i="0" dirty="0">
                <a:solidFill>
                  <a:srgbClr val="008000"/>
                </a:solidFill>
                <a:effectLst/>
                <a:latin typeface="Calibri" panose="020F0502020204030204" pitchFamily="34" charset="0"/>
              </a:rPr>
              <a:t>print: function(delay = 1000)  {</a:t>
            </a:r>
          </a:p>
          <a:p>
            <a:pPr marL="0" marR="0" indent="0" algn="l">
              <a:spcBef>
                <a:spcPts val="0"/>
              </a:spcBef>
              <a:spcAft>
                <a:spcPts val="0"/>
              </a:spcAft>
              <a:buNone/>
            </a:pPr>
            <a:r>
              <a:rPr lang="en-US" sz="2000" b="0" i="0" dirty="0" err="1">
                <a:solidFill>
                  <a:srgbClr val="008000"/>
                </a:solidFill>
                <a:effectLst/>
                <a:latin typeface="Calibri" panose="020F0502020204030204" pitchFamily="34" charset="0"/>
              </a:rPr>
              <a:t>setTimeout</a:t>
            </a:r>
            <a:r>
              <a:rPr lang="en-US" sz="2000" b="0" i="0" dirty="0">
                <a:solidFill>
                  <a:srgbClr val="008000"/>
                </a:solidFill>
                <a:effectLst/>
                <a:latin typeface="Calibri" panose="020F0502020204030204" pitchFamily="34" charset="0"/>
              </a:rPr>
              <a:t>(function()  {</a:t>
            </a:r>
          </a:p>
          <a:p>
            <a:pPr marL="0" marR="0" indent="0" algn="l">
              <a:spcBef>
                <a:spcPts val="0"/>
              </a:spcBef>
              <a:spcAft>
                <a:spcPts val="0"/>
              </a:spcAft>
              <a:buNone/>
            </a:pPr>
            <a:r>
              <a:rPr lang="en-US" sz="2000" b="0" i="0" dirty="0">
                <a:solidFill>
                  <a:srgbClr val="008000"/>
                </a:solidFill>
                <a:effectLst/>
                <a:latin typeface="Calibri" panose="020F0502020204030204" pitchFamily="34" charset="0"/>
              </a:rPr>
              <a:t>console.log(</a:t>
            </a:r>
            <a:r>
              <a:rPr lang="en-US" sz="2000" b="0" i="0" dirty="0" err="1">
                <a:solidFill>
                  <a:srgbClr val="008000"/>
                </a:solidFill>
                <a:effectLst/>
                <a:latin typeface="Calibri" panose="020F0502020204030204" pitchFamily="34" charset="0"/>
              </a:rPr>
              <a:t>this.mountains.join</a:t>
            </a:r>
            <a:r>
              <a:rPr lang="en-US" sz="2000" b="0" i="0" dirty="0">
                <a:solidFill>
                  <a:srgbClr val="008000"/>
                </a:solidFill>
                <a:effectLst/>
                <a:latin typeface="Calibri" panose="020F0502020204030204" pitchFamily="34" charset="0"/>
              </a:rPr>
              <a:t>(", "));</a:t>
            </a:r>
          </a:p>
          <a:p>
            <a:pPr marL="0" marR="0" indent="0" algn="l">
              <a:spcBef>
                <a:spcPts val="0"/>
              </a:spcBef>
              <a:spcAft>
                <a:spcPts val="0"/>
              </a:spcAft>
              <a:buNone/>
            </a:pPr>
            <a:r>
              <a:rPr lang="en-US" sz="2000" b="0" i="0" dirty="0">
                <a:solidFill>
                  <a:srgbClr val="008000"/>
                </a:solidFill>
                <a:effectLst/>
                <a:latin typeface="Calibri" panose="020F0502020204030204" pitchFamily="34" charset="0"/>
              </a:rPr>
              <a:t>},  delay);</a:t>
            </a:r>
          </a:p>
          <a:p>
            <a:pPr marL="0" marR="0" indent="0" algn="l">
              <a:spcBef>
                <a:spcPts val="0"/>
              </a:spcBef>
              <a:spcAft>
                <a:spcPts val="0"/>
              </a:spcAft>
              <a:buNone/>
            </a:pPr>
            <a:r>
              <a:rPr lang="en-US" sz="2000" b="0" i="0" dirty="0">
                <a:solidFill>
                  <a:srgbClr val="008000"/>
                </a:solidFill>
                <a:effectLst/>
                <a:latin typeface="Calibri" panose="020F0502020204030204" pitchFamily="34" charset="0"/>
              </a:rPr>
              <a:t>}</a:t>
            </a:r>
          </a:p>
          <a:p>
            <a:pPr marL="0" marR="0" indent="0" algn="l">
              <a:spcBef>
                <a:spcPts val="0"/>
              </a:spcBef>
              <a:spcAft>
                <a:spcPts val="0"/>
              </a:spcAft>
              <a:buNone/>
            </a:pPr>
            <a:r>
              <a:rPr lang="en-US" sz="2000" b="0" i="0" dirty="0">
                <a:solidFill>
                  <a:srgbClr val="008000"/>
                </a:solidFill>
                <a:effectLst/>
                <a:latin typeface="Calibri" panose="020F0502020204030204" pitchFamily="34" charset="0"/>
              </a:rPr>
              <a:t>};</a:t>
            </a:r>
          </a:p>
          <a:p>
            <a:pPr marL="0" marR="0" indent="0" algn="l">
              <a:spcBef>
                <a:spcPts val="0"/>
              </a:spcBef>
              <a:spcAft>
                <a:spcPts val="0"/>
              </a:spcAft>
              <a:buNone/>
            </a:pPr>
            <a:r>
              <a:rPr lang="en-US" sz="2000" b="0" i="0" dirty="0" err="1">
                <a:solidFill>
                  <a:srgbClr val="008000"/>
                </a:solidFill>
                <a:effectLst/>
                <a:latin typeface="Calibri" panose="020F0502020204030204" pitchFamily="34" charset="0"/>
              </a:rPr>
              <a:t>tahoe.print</a:t>
            </a:r>
            <a:r>
              <a:rPr lang="en-US" sz="2000" b="0" i="0" dirty="0">
                <a:solidFill>
                  <a:srgbClr val="008000"/>
                </a:solidFill>
                <a:effectLst/>
                <a:latin typeface="Calibri" panose="020F0502020204030204" pitchFamily="34" charset="0"/>
              </a:rPr>
              <a:t>();  // Uncaught </a:t>
            </a:r>
            <a:r>
              <a:rPr lang="en-US" sz="2000" b="0" i="0" dirty="0" err="1">
                <a:solidFill>
                  <a:srgbClr val="008000"/>
                </a:solidFill>
                <a:effectLst/>
                <a:latin typeface="Calibri" panose="020F0502020204030204" pitchFamily="34" charset="0"/>
              </a:rPr>
              <a:t>TypeError</a:t>
            </a:r>
            <a:r>
              <a:rPr lang="en-US" sz="2000" b="0" i="0" dirty="0">
                <a:solidFill>
                  <a:srgbClr val="008000"/>
                </a:solidFill>
                <a:effectLst/>
                <a:latin typeface="Calibri" panose="020F0502020204030204" pitchFamily="34" charset="0"/>
              </a:rPr>
              <a:t>: Cannot read property 'join' of</a:t>
            </a:r>
          </a:p>
          <a:p>
            <a:pPr marL="0" marR="0" indent="0" algn="l">
              <a:spcBef>
                <a:spcPts val="0"/>
              </a:spcBef>
              <a:spcAft>
                <a:spcPts val="0"/>
              </a:spcAft>
              <a:buNone/>
            </a:pPr>
            <a:r>
              <a:rPr lang="en-US" sz="2000" b="0" i="0" dirty="0">
                <a:solidFill>
                  <a:srgbClr val="008000"/>
                </a:solidFill>
                <a:effectLst/>
                <a:latin typeface="Calibri" panose="020F0502020204030204" pitchFamily="34" charset="0"/>
              </a:rPr>
              <a:t>undefined</a:t>
            </a:r>
          </a:p>
          <a:p>
            <a:pPr marL="0" marR="0" indent="0" algn="l">
              <a:spcBef>
                <a:spcPts val="0"/>
              </a:spcBef>
              <a:spcAft>
                <a:spcPts val="0"/>
              </a:spcAft>
              <a:buNone/>
            </a:pPr>
            <a:r>
              <a:rPr lang="en-US" sz="2000" b="0" i="0" dirty="0">
                <a:solidFill>
                  <a:srgbClr val="008000"/>
                </a:solidFill>
                <a:effectLst/>
                <a:latin typeface="Calibri" panose="020F0502020204030204" pitchFamily="34" charset="0"/>
              </a:rPr>
              <a:t> </a:t>
            </a:r>
          </a:p>
          <a:p>
            <a:pPr marL="0" marR="0" indent="0" algn="l">
              <a:spcBef>
                <a:spcPts val="0"/>
              </a:spcBef>
              <a:spcAft>
                <a:spcPts val="0"/>
              </a:spcAft>
              <a:buNone/>
            </a:pPr>
            <a:r>
              <a:rPr lang="en-US" sz="2000" b="0" i="0" dirty="0">
                <a:solidFill>
                  <a:srgbClr val="008000"/>
                </a:solidFill>
                <a:effectLst/>
                <a:latin typeface="Calibri" panose="020F0502020204030204" pitchFamily="34" charset="0"/>
              </a:rPr>
              <a:t>This error is thrown because it’s trying to use the .join method on what this is. If we log this, we’ll see that it refers to the Window object.</a:t>
            </a:r>
          </a:p>
          <a:p>
            <a:endParaRPr lang="en-US" dirty="0"/>
          </a:p>
        </p:txBody>
      </p:sp>
      <p:sp>
        <p:nvSpPr>
          <p:cNvPr id="4" name="Date Placeholder 3">
            <a:extLst>
              <a:ext uri="{FF2B5EF4-FFF2-40B4-BE49-F238E27FC236}">
                <a16:creationId xmlns:a16="http://schemas.microsoft.com/office/drawing/2014/main" id="{D18FB7F2-9271-A88C-0B73-5ADD95C49E7B}"/>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3E233FB2-327C-78B5-23C3-9EB3461E3D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4E06993-26B9-20F1-DDFD-5706B0D776B9}"/>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2873169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D346-3F72-F255-CB08-E5D543BD16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3767A9-4D02-250B-D43C-0DF9D9645FE8}"/>
              </a:ext>
            </a:extLst>
          </p:cNvPr>
          <p:cNvSpPr>
            <a:spLocks noGrp="1"/>
          </p:cNvSpPr>
          <p:nvPr>
            <p:ph idx="1"/>
          </p:nvPr>
        </p:nvSpPr>
        <p:spPr/>
        <p:txBody>
          <a:bodyPr/>
          <a:lstStyle/>
          <a:p>
            <a:pPr marL="0" marR="0" indent="0" algn="l">
              <a:spcBef>
                <a:spcPts val="0"/>
              </a:spcBef>
              <a:spcAft>
                <a:spcPts val="0"/>
              </a:spcAft>
              <a:buNone/>
            </a:pPr>
            <a:r>
              <a:rPr lang="en-US" sz="2400" b="0" i="0" dirty="0">
                <a:solidFill>
                  <a:srgbClr val="008000"/>
                </a:solidFill>
                <a:effectLst/>
                <a:latin typeface="Calibri" panose="020F0502020204030204" pitchFamily="34" charset="0"/>
              </a:rPr>
              <a:t>console.log(this);  // Window {}</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 </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To solve this problem, we can use the arrow function syntax to protect the scope of this:</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 </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const </a:t>
            </a:r>
            <a:r>
              <a:rPr lang="en-US" sz="2400" b="0" i="0" dirty="0" err="1">
                <a:solidFill>
                  <a:srgbClr val="008000"/>
                </a:solidFill>
                <a:effectLst/>
                <a:latin typeface="Calibri" panose="020F0502020204030204" pitchFamily="34" charset="0"/>
              </a:rPr>
              <a:t>tahoe</a:t>
            </a:r>
            <a:r>
              <a:rPr lang="en-US" sz="2400" b="0" i="0" dirty="0">
                <a:solidFill>
                  <a:srgbClr val="008000"/>
                </a:solidFill>
                <a:effectLst/>
                <a:latin typeface="Calibri" panose="020F0502020204030204" pitchFamily="34" charset="0"/>
              </a:rPr>
              <a:t> = {</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mountains: ["</a:t>
            </a:r>
            <a:r>
              <a:rPr lang="en-US" sz="2400" b="0" i="0" dirty="0" err="1">
                <a:solidFill>
                  <a:srgbClr val="008000"/>
                </a:solidFill>
                <a:effectLst/>
                <a:latin typeface="Calibri" panose="020F0502020204030204" pitchFamily="34" charset="0"/>
              </a:rPr>
              <a:t>Freel</a:t>
            </a:r>
            <a:r>
              <a:rPr lang="en-US" sz="2400" b="0" i="0" dirty="0">
                <a:solidFill>
                  <a:srgbClr val="008000"/>
                </a:solidFill>
                <a:effectLst/>
                <a:latin typeface="Calibri" panose="020F0502020204030204" pitchFamily="34" charset="0"/>
              </a:rPr>
              <a:t>",  "Rose",  "Tallac",  "Rubicon",  "Silver"],</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print: function(delay = 1000)  {</a:t>
            </a:r>
          </a:p>
          <a:p>
            <a:pPr marL="0" marR="0" indent="0" algn="l">
              <a:spcBef>
                <a:spcPts val="0"/>
              </a:spcBef>
              <a:spcAft>
                <a:spcPts val="0"/>
              </a:spcAft>
              <a:buNone/>
            </a:pPr>
            <a:r>
              <a:rPr lang="en-US" sz="2400" b="0" i="0" dirty="0" err="1">
                <a:solidFill>
                  <a:srgbClr val="008000"/>
                </a:solidFill>
                <a:effectLst/>
                <a:latin typeface="Calibri" panose="020F0502020204030204" pitchFamily="34" charset="0"/>
              </a:rPr>
              <a:t>setTimeout</a:t>
            </a:r>
            <a:r>
              <a:rPr lang="en-US" sz="2400" b="0" i="0" dirty="0">
                <a:solidFill>
                  <a:srgbClr val="008000"/>
                </a:solidFill>
                <a:effectLst/>
                <a:latin typeface="Calibri" panose="020F0502020204030204" pitchFamily="34" charset="0"/>
              </a:rPr>
              <a:t>(()  =&gt; {</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console.log(</a:t>
            </a:r>
            <a:r>
              <a:rPr lang="en-US" sz="2400" b="0" i="0" dirty="0" err="1">
                <a:solidFill>
                  <a:srgbClr val="008000"/>
                </a:solidFill>
                <a:effectLst/>
                <a:latin typeface="Calibri" panose="020F0502020204030204" pitchFamily="34" charset="0"/>
              </a:rPr>
              <a:t>this.mountains.join</a:t>
            </a:r>
            <a:r>
              <a:rPr lang="en-US" sz="2400" b="0" i="0" dirty="0">
                <a:solidFill>
                  <a:srgbClr val="008000"/>
                </a:solidFill>
                <a:effectLst/>
                <a:latin typeface="Calibri" panose="020F0502020204030204" pitchFamily="34" charset="0"/>
              </a:rPr>
              <a:t>(", "));</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  delay);</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a:t>
            </a:r>
          </a:p>
          <a:p>
            <a:pPr marL="0" marR="0" indent="0" algn="l">
              <a:spcBef>
                <a:spcPts val="0"/>
              </a:spcBef>
              <a:spcAft>
                <a:spcPts val="0"/>
              </a:spcAft>
              <a:buNone/>
            </a:pPr>
            <a:r>
              <a:rPr lang="en-US" sz="2400" b="0" i="0" dirty="0" err="1">
                <a:solidFill>
                  <a:srgbClr val="008000"/>
                </a:solidFill>
                <a:effectLst/>
                <a:latin typeface="Calibri" panose="020F0502020204030204" pitchFamily="34" charset="0"/>
              </a:rPr>
              <a:t>tahoe.print</a:t>
            </a:r>
            <a:r>
              <a:rPr lang="en-US" sz="2400" b="0" i="0" dirty="0">
                <a:solidFill>
                  <a:srgbClr val="008000"/>
                </a:solidFill>
                <a:effectLst/>
                <a:latin typeface="Calibri" panose="020F0502020204030204" pitchFamily="34" charset="0"/>
              </a:rPr>
              <a:t>();  // </a:t>
            </a:r>
            <a:r>
              <a:rPr lang="en-US" sz="2400" b="0" i="0" dirty="0" err="1">
                <a:solidFill>
                  <a:srgbClr val="008000"/>
                </a:solidFill>
                <a:effectLst/>
                <a:latin typeface="Calibri" panose="020F0502020204030204" pitchFamily="34" charset="0"/>
              </a:rPr>
              <a:t>Freel</a:t>
            </a:r>
            <a:r>
              <a:rPr lang="en-US" sz="2400" b="0" i="0" dirty="0">
                <a:solidFill>
                  <a:srgbClr val="008000"/>
                </a:solidFill>
                <a:effectLst/>
                <a:latin typeface="Calibri" panose="020F0502020204030204" pitchFamily="34" charset="0"/>
              </a:rPr>
              <a:t>, Rose, Tallac, Rubicon, Silver</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451C2969-30D1-612E-166E-775EE7F6D262}"/>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4943FD3E-3A04-E474-E510-900D2683E1E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357A538-A93D-6064-B64B-CF0AF3389059}"/>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3873199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1F05-CF52-53B3-BA73-E1A1F7BB97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ED37FF-9A42-0E57-6F4D-E5F77DFC383C}"/>
              </a:ext>
            </a:extLst>
          </p:cNvPr>
          <p:cNvSpPr>
            <a:spLocks noGrp="1"/>
          </p:cNvSpPr>
          <p:nvPr>
            <p:ph idx="1"/>
          </p:nvPr>
        </p:nvSpPr>
        <p:spPr/>
        <p:txBody>
          <a:bodyPr/>
          <a:lstStyle/>
          <a:p>
            <a:pPr marL="0" marR="0" indent="0" algn="l">
              <a:spcBef>
                <a:spcPts val="0"/>
              </a:spcBef>
              <a:spcAft>
                <a:spcPts val="0"/>
              </a:spcAft>
              <a:buNone/>
            </a:pPr>
            <a:r>
              <a:rPr lang="en-US" sz="2400" b="0" i="0" dirty="0">
                <a:solidFill>
                  <a:srgbClr val="008000"/>
                </a:solidFill>
                <a:effectLst/>
                <a:latin typeface="Calibri" panose="020F0502020204030204" pitchFamily="34" charset="0"/>
              </a:rPr>
              <a:t>This works as expected, and we can .join the resorts with a comma. Be careful that you’re always keeping scope in mind. Arrow functions do not block off the scope of this:</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 </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const </a:t>
            </a:r>
            <a:r>
              <a:rPr lang="en-US" sz="2400" b="0" i="0" dirty="0" err="1">
                <a:solidFill>
                  <a:srgbClr val="008000"/>
                </a:solidFill>
                <a:effectLst/>
                <a:latin typeface="Calibri" panose="020F0502020204030204" pitchFamily="34" charset="0"/>
              </a:rPr>
              <a:t>tahoe</a:t>
            </a:r>
            <a:r>
              <a:rPr lang="en-US" sz="2400" b="0" i="0" dirty="0">
                <a:solidFill>
                  <a:srgbClr val="008000"/>
                </a:solidFill>
                <a:effectLst/>
                <a:latin typeface="Calibri" panose="020F0502020204030204" pitchFamily="34" charset="0"/>
              </a:rPr>
              <a:t> = {</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mountains: ["</a:t>
            </a:r>
            <a:r>
              <a:rPr lang="en-US" sz="2400" b="0" i="0" dirty="0" err="1">
                <a:solidFill>
                  <a:srgbClr val="008000"/>
                </a:solidFill>
                <a:effectLst/>
                <a:latin typeface="Calibri" panose="020F0502020204030204" pitchFamily="34" charset="0"/>
              </a:rPr>
              <a:t>Freel</a:t>
            </a:r>
            <a:r>
              <a:rPr lang="en-US" sz="2400" b="0" i="0" dirty="0">
                <a:solidFill>
                  <a:srgbClr val="008000"/>
                </a:solidFill>
                <a:effectLst/>
                <a:latin typeface="Calibri" panose="020F0502020204030204" pitchFamily="34" charset="0"/>
              </a:rPr>
              <a:t>",  "Rose",  "Tallac",  "Rubicon",  "Silver"],</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print: (delay = 1000)  =&gt; {</a:t>
            </a:r>
          </a:p>
          <a:p>
            <a:pPr marL="0" marR="0" indent="0" algn="l">
              <a:spcBef>
                <a:spcPts val="0"/>
              </a:spcBef>
              <a:spcAft>
                <a:spcPts val="0"/>
              </a:spcAft>
              <a:buNone/>
            </a:pPr>
            <a:r>
              <a:rPr lang="en-US" sz="2400" b="0" i="0" dirty="0" err="1">
                <a:solidFill>
                  <a:srgbClr val="008000"/>
                </a:solidFill>
                <a:effectLst/>
                <a:latin typeface="Calibri" panose="020F0502020204030204" pitchFamily="34" charset="0"/>
              </a:rPr>
              <a:t>setTimeout</a:t>
            </a:r>
            <a:r>
              <a:rPr lang="en-US" sz="2400" b="0" i="0" dirty="0">
                <a:solidFill>
                  <a:srgbClr val="008000"/>
                </a:solidFill>
                <a:effectLst/>
                <a:latin typeface="Calibri" panose="020F0502020204030204" pitchFamily="34" charset="0"/>
              </a:rPr>
              <a:t>(()  =&gt; {</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console.log(</a:t>
            </a:r>
            <a:r>
              <a:rPr lang="en-US" sz="2400" b="0" i="0" dirty="0" err="1">
                <a:solidFill>
                  <a:srgbClr val="008000"/>
                </a:solidFill>
                <a:effectLst/>
                <a:latin typeface="Calibri" panose="020F0502020204030204" pitchFamily="34" charset="0"/>
              </a:rPr>
              <a:t>this.mountains.join</a:t>
            </a:r>
            <a:r>
              <a:rPr lang="en-US" sz="2400" b="0" i="0" dirty="0">
                <a:solidFill>
                  <a:srgbClr val="008000"/>
                </a:solidFill>
                <a:effectLst/>
                <a:latin typeface="Calibri" panose="020F0502020204030204" pitchFamily="34" charset="0"/>
              </a:rPr>
              <a:t>(", "));</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  delay);</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a:t>
            </a:r>
          </a:p>
          <a:p>
            <a:pPr marL="0" marR="0" indent="0" algn="l">
              <a:spcBef>
                <a:spcPts val="0"/>
              </a:spcBef>
              <a:spcAft>
                <a:spcPts val="0"/>
              </a:spcAft>
              <a:buNone/>
            </a:pPr>
            <a:r>
              <a:rPr lang="en-US" sz="2400" b="0" i="0" dirty="0">
                <a:solidFill>
                  <a:srgbClr val="008000"/>
                </a:solidFill>
                <a:effectLst/>
                <a:latin typeface="Calibri" panose="020F0502020204030204" pitchFamily="34" charset="0"/>
              </a:rPr>
              <a:t>};</a:t>
            </a:r>
          </a:p>
          <a:p>
            <a:pPr marL="0" marR="0" indent="0" algn="l">
              <a:spcBef>
                <a:spcPts val="0"/>
              </a:spcBef>
              <a:spcAft>
                <a:spcPts val="0"/>
              </a:spcAft>
              <a:buNone/>
            </a:pPr>
            <a:r>
              <a:rPr lang="en-US" sz="2400" b="0" i="0" dirty="0" err="1">
                <a:solidFill>
                  <a:srgbClr val="008000"/>
                </a:solidFill>
                <a:effectLst/>
                <a:latin typeface="Calibri" panose="020F0502020204030204" pitchFamily="34" charset="0"/>
              </a:rPr>
              <a:t>tahoe.print</a:t>
            </a:r>
            <a:r>
              <a:rPr lang="en-US" sz="2400" b="0" i="0" dirty="0">
                <a:solidFill>
                  <a:srgbClr val="008000"/>
                </a:solidFill>
                <a:effectLst/>
                <a:latin typeface="Calibri" panose="020F0502020204030204" pitchFamily="34" charset="0"/>
              </a:rPr>
              <a:t>();  // Uncaught </a:t>
            </a:r>
            <a:r>
              <a:rPr lang="en-US" sz="2400" b="0" i="0" dirty="0" err="1">
                <a:solidFill>
                  <a:srgbClr val="008000"/>
                </a:solidFill>
                <a:effectLst/>
                <a:latin typeface="Calibri" panose="020F0502020204030204" pitchFamily="34" charset="0"/>
              </a:rPr>
              <a:t>TypeError</a:t>
            </a:r>
            <a:r>
              <a:rPr lang="en-US" sz="2400" b="0" i="0" dirty="0">
                <a:solidFill>
                  <a:srgbClr val="008000"/>
                </a:solidFill>
                <a:effectLst/>
                <a:latin typeface="Calibri" panose="020F0502020204030204" pitchFamily="34" charset="0"/>
              </a:rPr>
              <a:t>: Cannot read property 'join' of undefined</a:t>
            </a:r>
          </a:p>
          <a:p>
            <a:endParaRPr lang="en-US" dirty="0"/>
          </a:p>
        </p:txBody>
      </p:sp>
      <p:sp>
        <p:nvSpPr>
          <p:cNvPr id="4" name="Date Placeholder 3">
            <a:extLst>
              <a:ext uri="{FF2B5EF4-FFF2-40B4-BE49-F238E27FC236}">
                <a16:creationId xmlns:a16="http://schemas.microsoft.com/office/drawing/2014/main" id="{D1024EE9-72DF-E5C0-1C33-52FA5616ECEE}"/>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FCF08C9B-E53D-4C10-4821-745103D3366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2CD4B02-7E3B-7CE5-3FD5-CBA020FC8784}"/>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1318337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7FED-F3E0-1D77-BF81-C072D7B2B5B8}"/>
              </a:ext>
            </a:extLst>
          </p:cNvPr>
          <p:cNvSpPr>
            <a:spLocks noGrp="1"/>
          </p:cNvSpPr>
          <p:nvPr>
            <p:ph type="title"/>
          </p:nvPr>
        </p:nvSpPr>
        <p:spPr/>
        <p:txBody>
          <a:bodyPr/>
          <a:lstStyle/>
          <a:p>
            <a:br>
              <a:rPr lang="en-US" b="1" i="0" u="sng" dirty="0">
                <a:solidFill>
                  <a:srgbClr val="008000"/>
                </a:solidFill>
                <a:effectLst/>
                <a:latin typeface="Calibri" panose="020F0502020204030204" pitchFamily="34" charset="0"/>
              </a:rPr>
            </a:br>
            <a:r>
              <a:rPr lang="en-US" b="1" i="0" dirty="0">
                <a:solidFill>
                  <a:srgbClr val="008000"/>
                </a:solidFill>
                <a:effectLst/>
                <a:latin typeface="Calibri" panose="020F0502020204030204" pitchFamily="34" charset="0"/>
              </a:rPr>
              <a:t>Compiling JavaScript</a:t>
            </a:r>
            <a:br>
              <a:rPr lang="en-US"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3E60E772-E4A2-D87E-E87A-DC196A12B073}"/>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When a new JavaScript feature is proposed and gains support, the community often wants to use it before it is supported by all browsers. The only way to be sure that your code will work is to convert it to more widely compatible code before running it in the browser. This process is called </a:t>
            </a:r>
            <a:r>
              <a:rPr lang="en-US" b="1" i="0" dirty="0">
                <a:solidFill>
                  <a:srgbClr val="008000"/>
                </a:solidFill>
                <a:effectLst/>
                <a:latin typeface="Calibri" panose="020F0502020204030204" pitchFamily="34" charset="0"/>
              </a:rPr>
              <a:t>compiling</a:t>
            </a:r>
            <a:r>
              <a:rPr lang="en-US" b="0" i="0" dirty="0">
                <a:solidFill>
                  <a:srgbClr val="008000"/>
                </a:solidFill>
                <a:effectLst/>
                <a:latin typeface="Calibri" panose="020F0502020204030204" pitchFamily="34" charset="0"/>
              </a:rPr>
              <a:t>. One of the most popular tools for JavaScript compilation is </a:t>
            </a:r>
            <a:r>
              <a:rPr lang="en-US" b="1" i="0" dirty="0">
                <a:solidFill>
                  <a:srgbClr val="008000"/>
                </a:solidFill>
                <a:effectLst/>
                <a:latin typeface="Calibri" panose="020F0502020204030204" pitchFamily="34" charset="0"/>
              </a:rPr>
              <a:t>Babel</a:t>
            </a:r>
            <a:r>
              <a:rPr lang="en-US" b="0" i="0" dirty="0">
                <a:solidFill>
                  <a:srgbClr val="008000"/>
                </a:solidFill>
                <a:effectLst/>
                <a:latin typeface="Calibri" panose="020F0502020204030204" pitchFamily="34" charset="0"/>
              </a:rPr>
              <a:t>.</a:t>
            </a:r>
          </a:p>
          <a:p>
            <a:pPr marL="0" marR="0" indent="0" algn="l">
              <a:spcBef>
                <a:spcPts val="0"/>
              </a:spcBef>
              <a:spcAft>
                <a:spcPts val="0"/>
              </a:spcAft>
              <a:buNone/>
            </a:pPr>
            <a:endParaRPr lang="en-US" b="0" i="0" dirty="0">
              <a:solidFill>
                <a:srgbClr val="008000"/>
              </a:solidFill>
              <a:effectLst/>
              <a:latin typeface="Calibri" panose="020F0502020204030204" pitchFamily="34" charset="0"/>
            </a:endParaRPr>
          </a:p>
          <a:p>
            <a:pPr marL="0" marR="0" indent="0" algn="l">
              <a:spcBef>
                <a:spcPts val="0"/>
              </a:spcBef>
              <a:spcAft>
                <a:spcPts val="0"/>
              </a:spcAft>
              <a:buNone/>
            </a:pPr>
            <a:r>
              <a:rPr lang="en-US" b="0" i="0" dirty="0">
                <a:solidFill>
                  <a:srgbClr val="008000"/>
                </a:solidFill>
                <a:effectLst/>
                <a:latin typeface="Calibri" panose="020F0502020204030204" pitchFamily="34" charset="0"/>
              </a:rPr>
              <a:t>In the past, the only way to use the latest JavaScript features was to wait weeks, months, or even years until browsers supported them. Now, Babel has made it possible to use the latest features of JavaScript right away. The compiling step makes JavaScript similar to other languages. It’s not quite traditional compiling: our code isn’t compiled to binary. </a:t>
            </a:r>
            <a:endParaRPr lang="en-US" dirty="0">
              <a:solidFill>
                <a:srgbClr val="008000"/>
              </a:solidFill>
            </a:endParaRPr>
          </a:p>
        </p:txBody>
      </p:sp>
      <p:sp>
        <p:nvSpPr>
          <p:cNvPr id="4" name="Date Placeholder 3">
            <a:extLst>
              <a:ext uri="{FF2B5EF4-FFF2-40B4-BE49-F238E27FC236}">
                <a16:creationId xmlns:a16="http://schemas.microsoft.com/office/drawing/2014/main" id="{FAC532A0-4BEE-E942-4CCE-66C2C76BD35B}"/>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C550B8B1-1F5C-2F6E-1876-FF7998214B3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AEF4AF2-F2C2-293E-8022-F419EBEF9867}"/>
              </a:ext>
            </a:extLst>
          </p:cNvPr>
          <p:cNvSpPr>
            <a:spLocks noGrp="1"/>
          </p:cNvSpPr>
          <p:nvPr>
            <p:ph type="sldNum" sz="quarter" idx="12"/>
          </p:nvPr>
        </p:nvSpPr>
        <p:spPr/>
        <p:txBody>
          <a:bodyPr/>
          <a:lstStyle/>
          <a:p>
            <a:fld id="{7C5CF243-786F-4254-B068-4C9F0B6EA12F}" type="slidenum">
              <a:rPr lang="en-US" altLang="en-US" smtClean="0"/>
              <a:pPr/>
              <a:t>36</a:t>
            </a:fld>
            <a:endParaRPr lang="en-US" altLang="en-US"/>
          </a:p>
        </p:txBody>
      </p:sp>
    </p:spTree>
    <p:extLst>
      <p:ext uri="{BB962C8B-B14F-4D97-AF65-F5344CB8AC3E}">
        <p14:creationId xmlns:p14="http://schemas.microsoft.com/office/powerpoint/2010/main" val="1794840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31F55-8401-C124-350E-FE7CFD77F6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571C70-A6A3-7990-40CC-AD78507327F8}"/>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Instead, it’s transformed into syntax that can be interpreted by a wider range of browsers. Also, JavaScript now has source code, meaning that there will be some files that belong to your project that don’t run in the browser.</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As an example, let’s look at an arrow function with some default arguments:</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add = (x = 5,  y = 10)  =&gt; console.log(x + y);</a:t>
            </a:r>
          </a:p>
          <a:p>
            <a:pPr marL="0" marR="0" indent="0" algn="l">
              <a:spcBef>
                <a:spcPts val="0"/>
              </a:spcBef>
              <a:spcAft>
                <a:spcPts val="0"/>
              </a:spcAft>
              <a:buNone/>
            </a:pPr>
            <a:endParaRPr lang="en-US" b="0" i="0" dirty="0">
              <a:solidFill>
                <a:srgbClr val="008000"/>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F9BE8866-95A5-00B5-78C4-59138A736C3B}"/>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3D4144EF-F45C-708A-C414-F2293382A62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0CA5D92-227C-30A7-A073-B1E353C1F3E4}"/>
              </a:ext>
            </a:extLst>
          </p:cNvPr>
          <p:cNvSpPr>
            <a:spLocks noGrp="1"/>
          </p:cNvSpPr>
          <p:nvPr>
            <p:ph type="sldNum" sz="quarter" idx="12"/>
          </p:nvPr>
        </p:nvSpPr>
        <p:spPr/>
        <p:txBody>
          <a:bodyPr/>
          <a:lstStyle/>
          <a:p>
            <a:fld id="{7C5CF243-786F-4254-B068-4C9F0B6EA12F}" type="slidenum">
              <a:rPr lang="en-US" altLang="en-US" smtClean="0"/>
              <a:pPr/>
              <a:t>37</a:t>
            </a:fld>
            <a:endParaRPr lang="en-US" altLang="en-US"/>
          </a:p>
        </p:txBody>
      </p:sp>
    </p:spTree>
    <p:extLst>
      <p:ext uri="{BB962C8B-B14F-4D97-AF65-F5344CB8AC3E}">
        <p14:creationId xmlns:p14="http://schemas.microsoft.com/office/powerpoint/2010/main" val="1342374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6375-CA74-FD3C-93C0-57D7ED53BF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D597AE-FEB3-9F8D-FD56-29F39CBFCB68}"/>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If we run Babel on this code, it will generate the following:</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"use strict";</a:t>
            </a:r>
          </a:p>
          <a:p>
            <a:pPr marL="0" marR="0" indent="0" algn="l">
              <a:spcBef>
                <a:spcPts val="0"/>
              </a:spcBef>
              <a:spcAft>
                <a:spcPts val="0"/>
              </a:spcAft>
              <a:buNone/>
            </a:pPr>
            <a:r>
              <a:rPr lang="en-US" b="0" i="0" dirty="0">
                <a:solidFill>
                  <a:srgbClr val="008000"/>
                </a:solidFill>
                <a:effectLst/>
                <a:latin typeface="Calibri" panose="020F0502020204030204" pitchFamily="34" charset="0"/>
              </a:rPr>
              <a:t>var add = function add()  {</a:t>
            </a:r>
          </a:p>
          <a:p>
            <a:pPr marL="0" marR="0" indent="0" algn="l">
              <a:spcBef>
                <a:spcPts val="0"/>
              </a:spcBef>
              <a:spcAft>
                <a:spcPts val="0"/>
              </a:spcAft>
              <a:buNone/>
            </a:pPr>
            <a:r>
              <a:rPr lang="en-US" b="0" i="0" dirty="0">
                <a:solidFill>
                  <a:srgbClr val="008000"/>
                </a:solidFill>
                <a:effectLst/>
                <a:latin typeface="Calibri" panose="020F0502020204030204" pitchFamily="34" charset="0"/>
              </a:rPr>
              <a:t>var x =</a:t>
            </a:r>
          </a:p>
          <a:p>
            <a:pPr marL="0" marR="0" indent="0" algn="l">
              <a:spcBef>
                <a:spcPts val="0"/>
              </a:spcBef>
              <a:spcAft>
                <a:spcPts val="0"/>
              </a:spcAft>
              <a:buNone/>
            </a:pPr>
            <a:r>
              <a:rPr lang="en-US" b="0" i="0" dirty="0" err="1">
                <a:solidFill>
                  <a:srgbClr val="008000"/>
                </a:solidFill>
                <a:effectLst/>
                <a:latin typeface="Calibri" panose="020F0502020204030204" pitchFamily="34" charset="0"/>
              </a:rPr>
              <a:t>arguments.length</a:t>
            </a:r>
            <a:r>
              <a:rPr lang="en-US" b="0" i="0" dirty="0">
                <a:solidFill>
                  <a:srgbClr val="008000"/>
                </a:solidFill>
                <a:effectLst/>
                <a:latin typeface="Calibri" panose="020F0502020204030204" pitchFamily="34" charset="0"/>
              </a:rPr>
              <a:t> &lt;= 0 || arguments[0]  === undefined ? 5 : arguments[0];</a:t>
            </a:r>
          </a:p>
          <a:p>
            <a:pPr marL="0" marR="0" indent="0" algn="l">
              <a:spcBef>
                <a:spcPts val="0"/>
              </a:spcBef>
              <a:spcAft>
                <a:spcPts val="0"/>
              </a:spcAft>
              <a:buNone/>
            </a:pPr>
            <a:r>
              <a:rPr lang="en-US" b="0" i="0" dirty="0">
                <a:solidFill>
                  <a:srgbClr val="008000"/>
                </a:solidFill>
                <a:effectLst/>
                <a:latin typeface="Calibri" panose="020F0502020204030204" pitchFamily="34" charset="0"/>
              </a:rPr>
              <a:t>var y =</a:t>
            </a:r>
          </a:p>
          <a:p>
            <a:pPr marL="0" marR="0" indent="0" algn="l">
              <a:spcBef>
                <a:spcPts val="0"/>
              </a:spcBef>
              <a:spcAft>
                <a:spcPts val="0"/>
              </a:spcAft>
              <a:buNone/>
            </a:pPr>
            <a:r>
              <a:rPr lang="en-US" b="0" i="0" dirty="0" err="1">
                <a:solidFill>
                  <a:srgbClr val="008000"/>
                </a:solidFill>
                <a:effectLst/>
                <a:latin typeface="Calibri" panose="020F0502020204030204" pitchFamily="34" charset="0"/>
              </a:rPr>
              <a:t>arguments.length</a:t>
            </a:r>
            <a:r>
              <a:rPr lang="en-US" b="0" i="0" dirty="0">
                <a:solidFill>
                  <a:srgbClr val="008000"/>
                </a:solidFill>
                <a:effectLst/>
                <a:latin typeface="Calibri" panose="020F0502020204030204" pitchFamily="34" charset="0"/>
              </a:rPr>
              <a:t> &lt;= 1 || arguments[1]  === undefined ? 10 : arguments[1];</a:t>
            </a:r>
          </a:p>
          <a:p>
            <a:pPr marL="0" marR="0" indent="0" algn="l">
              <a:spcBef>
                <a:spcPts val="0"/>
              </a:spcBef>
              <a:spcAft>
                <a:spcPts val="0"/>
              </a:spcAft>
              <a:buNone/>
            </a:pPr>
            <a:r>
              <a:rPr lang="en-US" b="0" i="0" dirty="0">
                <a:solidFill>
                  <a:srgbClr val="008000"/>
                </a:solidFill>
                <a:effectLst/>
                <a:latin typeface="Calibri" panose="020F0502020204030204" pitchFamily="34" charset="0"/>
              </a:rPr>
              <a:t>return console.log(x + y);</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endParaRPr lang="en-US" b="0" i="0" dirty="0">
              <a:solidFill>
                <a:srgbClr val="008000"/>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648CED11-E6C8-C292-3382-2524BE510C0B}"/>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8C800E59-6CD1-5C6C-C1E7-CCA973134FA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506323-37F9-C562-DBBC-20D3605941ED}"/>
              </a:ext>
            </a:extLst>
          </p:cNvPr>
          <p:cNvSpPr>
            <a:spLocks noGrp="1"/>
          </p:cNvSpPr>
          <p:nvPr>
            <p:ph type="sldNum" sz="quarter" idx="12"/>
          </p:nvPr>
        </p:nvSpPr>
        <p:spPr/>
        <p:txBody>
          <a:bodyPr/>
          <a:lstStyle/>
          <a:p>
            <a:fld id="{7C5CF243-786F-4254-B068-4C9F0B6EA12F}" type="slidenum">
              <a:rPr lang="en-US" altLang="en-US" smtClean="0"/>
              <a:pPr/>
              <a:t>38</a:t>
            </a:fld>
            <a:endParaRPr lang="en-US" altLang="en-US"/>
          </a:p>
        </p:txBody>
      </p:sp>
    </p:spTree>
    <p:extLst>
      <p:ext uri="{BB962C8B-B14F-4D97-AF65-F5344CB8AC3E}">
        <p14:creationId xmlns:p14="http://schemas.microsoft.com/office/powerpoint/2010/main" val="3910337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05B7-8E4C-3917-9438-08B4B8338C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49448A-C4C3-AE19-DFE6-5DBFE42458A4}"/>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Babel added a “use strict” declaration to run in strict mode. The variables x and y are defaulted using the arguments array, a technique you may be familiar with. The resulting JavaScript is more widely supported.</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A great way to learn more about how Babel works is to check out the Babel REPL on the documentation website. Type some new syntax on the left side, see some older syntax created.</a:t>
            </a:r>
          </a:p>
          <a:p>
            <a:pPr marL="0" marR="0" indent="0" algn="l">
              <a:spcBef>
                <a:spcPts val="0"/>
              </a:spcBef>
              <a:spcAft>
                <a:spcPts val="0"/>
              </a:spcAft>
              <a:buNone/>
            </a:pPr>
            <a:r>
              <a:rPr lang="en-US" b="0" i="0" dirty="0">
                <a:solidFill>
                  <a:srgbClr val="008000"/>
                </a:solidFill>
                <a:effectLst/>
                <a:latin typeface="Calibri" panose="020F0502020204030204" pitchFamily="34" charset="0"/>
              </a:rPr>
              <a:t>The process of JavaScript compilation is typically automated by a build tool like webpack or Parcel.</a:t>
            </a:r>
          </a:p>
          <a:p>
            <a:pPr marL="0" marR="0" indent="0" algn="l">
              <a:spcBef>
                <a:spcPts val="0"/>
              </a:spcBef>
              <a:spcAft>
                <a:spcPts val="0"/>
              </a:spcAft>
              <a:buNone/>
            </a:pPr>
            <a:r>
              <a:rPr lang="en-US" b="0" i="0" dirty="0">
                <a:solidFill>
                  <a:srgbClr val="202122"/>
                </a:solidFill>
                <a:effectLst/>
                <a:latin typeface="Calibri" panose="020F0502020204030204" pitchFamily="34" charset="0"/>
              </a:rPr>
              <a:t> </a:t>
            </a:r>
          </a:p>
          <a:p>
            <a:pPr marL="0" marR="0" indent="0" algn="l">
              <a:spcBef>
                <a:spcPts val="0"/>
              </a:spcBef>
              <a:spcAft>
                <a:spcPts val="0"/>
              </a:spcAft>
              <a:buNone/>
            </a:pPr>
            <a:r>
              <a:rPr lang="en-US" b="0" i="0" dirty="0">
                <a:solidFill>
                  <a:srgbClr val="202122"/>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8C7DC389-72B9-404C-5EF2-504992BBA361}"/>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A84D5A7D-0282-EDBA-7C1E-163ECFF9A7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6EA84DD-FBA9-C4E2-7F0B-358D3830D702}"/>
              </a:ext>
            </a:extLst>
          </p:cNvPr>
          <p:cNvSpPr>
            <a:spLocks noGrp="1"/>
          </p:cNvSpPr>
          <p:nvPr>
            <p:ph type="sldNum" sz="quarter" idx="12"/>
          </p:nvPr>
        </p:nvSpPr>
        <p:spPr/>
        <p:txBody>
          <a:bodyPr/>
          <a:lstStyle/>
          <a:p>
            <a:fld id="{7C5CF243-786F-4254-B068-4C9F0B6EA12F}" type="slidenum">
              <a:rPr lang="en-US" altLang="en-US" smtClean="0"/>
              <a:pPr/>
              <a:t>39</a:t>
            </a:fld>
            <a:endParaRPr lang="en-US" altLang="en-US"/>
          </a:p>
        </p:txBody>
      </p:sp>
    </p:spTree>
    <p:extLst>
      <p:ext uri="{BB962C8B-B14F-4D97-AF65-F5344CB8AC3E}">
        <p14:creationId xmlns:p14="http://schemas.microsoft.com/office/powerpoint/2010/main" val="253118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F184-39EE-6ECB-B7EC-4DD9B2965C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4F4B78-0B6B-5DFC-4544-8B0ECEA36C14}"/>
              </a:ext>
            </a:extLst>
          </p:cNvPr>
          <p:cNvSpPr>
            <a:spLocks noGrp="1"/>
          </p:cNvSpPr>
          <p:nvPr>
            <p:ph idx="1"/>
          </p:nvPr>
        </p:nvSpPr>
        <p:spPr/>
        <p:txBody>
          <a:bodyPr/>
          <a:lstStyle/>
          <a:p>
            <a:r>
              <a:rPr lang="en-US" b="0" i="0" dirty="0">
                <a:solidFill>
                  <a:srgbClr val="008000"/>
                </a:solidFill>
                <a:effectLst/>
                <a:latin typeface="Calibri" panose="020F0502020204030204" pitchFamily="34" charset="0"/>
              </a:rPr>
              <a:t>JavaScript’s evolution has been guided by a group of individuals from companies that use JavaScript, browser vendors, and community leaders. </a:t>
            </a:r>
          </a:p>
          <a:p>
            <a:r>
              <a:rPr lang="en-US" b="0" i="0" dirty="0">
                <a:solidFill>
                  <a:srgbClr val="008000"/>
                </a:solidFill>
                <a:effectLst/>
                <a:latin typeface="Calibri" panose="020F0502020204030204" pitchFamily="34" charset="0"/>
              </a:rPr>
              <a:t>The committee that is in charge of shepherding the changes to JavaScript over the years is the European Computer Manufacturers Association (ECMA). Changes to the language are community-driven. They originate from proposals that community members write. Anyone can submit a proposal to the ECMA committee. </a:t>
            </a:r>
          </a:p>
          <a:p>
            <a:r>
              <a:rPr lang="en-US" b="0" i="0" dirty="0">
                <a:solidFill>
                  <a:srgbClr val="008000"/>
                </a:solidFill>
                <a:effectLst/>
                <a:latin typeface="Calibri" panose="020F0502020204030204" pitchFamily="34" charset="0"/>
              </a:rPr>
              <a:t>The responsibility of the ECMA committee is to manage and prioritize these proposals to decide what is included in each spec.</a:t>
            </a:r>
          </a:p>
          <a:p>
            <a:endParaRPr lang="en-US" dirty="0"/>
          </a:p>
        </p:txBody>
      </p:sp>
      <p:sp>
        <p:nvSpPr>
          <p:cNvPr id="4" name="Date Placeholder 3">
            <a:extLst>
              <a:ext uri="{FF2B5EF4-FFF2-40B4-BE49-F238E27FC236}">
                <a16:creationId xmlns:a16="http://schemas.microsoft.com/office/drawing/2014/main" id="{EDEC40AF-C952-19BA-C509-85F835B74204}"/>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4F7282E6-E098-055B-8538-6B626925EA2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4D47E70-9AE1-4756-55C5-42BF70FE2086}"/>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3284657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C302-54D9-82D6-2E55-2847F787714E}"/>
              </a:ext>
            </a:extLst>
          </p:cNvPr>
          <p:cNvSpPr>
            <a:spLocks noGrp="1"/>
          </p:cNvSpPr>
          <p:nvPr>
            <p:ph type="title"/>
          </p:nvPr>
        </p:nvSpPr>
        <p:spPr/>
        <p:txBody>
          <a:bodyPr/>
          <a:lstStyle/>
          <a:p>
            <a:br>
              <a:rPr lang="en-US" b="1" i="0" u="sng" dirty="0">
                <a:solidFill>
                  <a:srgbClr val="008000"/>
                </a:solidFill>
                <a:effectLst/>
                <a:latin typeface="Calibri" panose="020F0502020204030204" pitchFamily="34" charset="0"/>
              </a:rPr>
            </a:br>
            <a:r>
              <a:rPr lang="en-US" b="1" i="0" dirty="0">
                <a:solidFill>
                  <a:srgbClr val="008000"/>
                </a:solidFill>
                <a:effectLst/>
                <a:latin typeface="Calibri" panose="020F0502020204030204" pitchFamily="34" charset="0"/>
              </a:rPr>
              <a:t>Objects and Arrays</a:t>
            </a:r>
            <a:br>
              <a:rPr lang="en-US"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BC3C5F3B-C34E-C92F-E607-DE299FA3D228}"/>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Since ES2016 JavaScript syntax has supported creative ways of scoping variables within objects and arrays. These creative techniques are widely used among the React community. Let’s take a look at a few of them including </a:t>
            </a:r>
            <a:r>
              <a:rPr lang="en-US" b="0" i="0" dirty="0" err="1">
                <a:solidFill>
                  <a:srgbClr val="008000"/>
                </a:solidFill>
                <a:effectLst/>
                <a:latin typeface="Calibri" panose="020F0502020204030204" pitchFamily="34" charset="0"/>
              </a:rPr>
              <a:t>destructuring</a:t>
            </a:r>
            <a:r>
              <a:rPr lang="en-US" b="0" i="0" dirty="0">
                <a:solidFill>
                  <a:srgbClr val="008000"/>
                </a:solidFill>
                <a:effectLst/>
                <a:latin typeface="Calibri" panose="020F0502020204030204" pitchFamily="34" charset="0"/>
              </a:rPr>
              <a:t>, object literal enhancement, and the spread operator.</a:t>
            </a:r>
          </a:p>
          <a:p>
            <a:endParaRPr lang="en-US" dirty="0"/>
          </a:p>
        </p:txBody>
      </p:sp>
      <p:sp>
        <p:nvSpPr>
          <p:cNvPr id="4" name="Date Placeholder 3">
            <a:extLst>
              <a:ext uri="{FF2B5EF4-FFF2-40B4-BE49-F238E27FC236}">
                <a16:creationId xmlns:a16="http://schemas.microsoft.com/office/drawing/2014/main" id="{AF979EA6-943C-D4C1-45BB-453B116DDEAF}"/>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EB8635D0-1F46-190D-0192-5A0DFD11381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788CED4-73DC-BC20-CD66-53E200252FA0}"/>
              </a:ext>
            </a:extLst>
          </p:cNvPr>
          <p:cNvSpPr>
            <a:spLocks noGrp="1"/>
          </p:cNvSpPr>
          <p:nvPr>
            <p:ph type="sldNum" sz="quarter" idx="12"/>
          </p:nvPr>
        </p:nvSpPr>
        <p:spPr/>
        <p:txBody>
          <a:bodyPr/>
          <a:lstStyle/>
          <a:p>
            <a:fld id="{7C5CF243-786F-4254-B068-4C9F0B6EA12F}" type="slidenum">
              <a:rPr lang="en-US" altLang="en-US" smtClean="0"/>
              <a:pPr/>
              <a:t>40</a:t>
            </a:fld>
            <a:endParaRPr lang="en-US" altLang="en-US"/>
          </a:p>
        </p:txBody>
      </p:sp>
    </p:spTree>
    <p:extLst>
      <p:ext uri="{BB962C8B-B14F-4D97-AF65-F5344CB8AC3E}">
        <p14:creationId xmlns:p14="http://schemas.microsoft.com/office/powerpoint/2010/main" val="1509356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8360-71E8-26BD-8680-51534DA9AAEC}"/>
              </a:ext>
            </a:extLst>
          </p:cNvPr>
          <p:cNvSpPr>
            <a:spLocks noGrp="1"/>
          </p:cNvSpPr>
          <p:nvPr>
            <p:ph type="title"/>
          </p:nvPr>
        </p:nvSpPr>
        <p:spPr/>
        <p:txBody>
          <a:bodyPr/>
          <a:lstStyle/>
          <a:p>
            <a:br>
              <a:rPr lang="en-US" b="1" i="0" u="sng" dirty="0">
                <a:solidFill>
                  <a:srgbClr val="202122"/>
                </a:solidFill>
                <a:effectLst/>
                <a:latin typeface="Calibri" panose="020F0502020204030204" pitchFamily="34" charset="0"/>
              </a:rPr>
            </a:br>
            <a:r>
              <a:rPr lang="en-US" b="1" i="0" dirty="0" err="1">
                <a:solidFill>
                  <a:srgbClr val="008000"/>
                </a:solidFill>
                <a:effectLst/>
                <a:latin typeface="Calibri" panose="020F0502020204030204" pitchFamily="34" charset="0"/>
              </a:rPr>
              <a:t>Destructuring</a:t>
            </a:r>
            <a:r>
              <a:rPr lang="en-US" b="1" i="0" dirty="0">
                <a:solidFill>
                  <a:srgbClr val="008000"/>
                </a:solidFill>
                <a:effectLst/>
                <a:latin typeface="Calibri" panose="020F0502020204030204" pitchFamily="34" charset="0"/>
              </a:rPr>
              <a:t> Objects</a:t>
            </a:r>
            <a:br>
              <a:rPr lang="en-US"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864DB786-CE4C-8D62-AFFC-7ADF42939B3C}"/>
              </a:ext>
            </a:extLst>
          </p:cNvPr>
          <p:cNvSpPr>
            <a:spLocks noGrp="1"/>
          </p:cNvSpPr>
          <p:nvPr>
            <p:ph idx="1"/>
          </p:nvPr>
        </p:nvSpPr>
        <p:spPr/>
        <p:txBody>
          <a:bodyPr/>
          <a:lstStyle/>
          <a:p>
            <a:pPr marL="0" marR="0" indent="0" algn="l">
              <a:spcBef>
                <a:spcPts val="0"/>
              </a:spcBef>
              <a:spcAft>
                <a:spcPts val="0"/>
              </a:spcAft>
              <a:buNone/>
            </a:pPr>
            <a:r>
              <a:rPr lang="en-US" b="0" i="0" dirty="0" err="1">
                <a:solidFill>
                  <a:srgbClr val="008000"/>
                </a:solidFill>
                <a:effectLst/>
                <a:latin typeface="Calibri" panose="020F0502020204030204" pitchFamily="34" charset="0"/>
              </a:rPr>
              <a:t>Destructuring</a:t>
            </a:r>
            <a:r>
              <a:rPr lang="en-US" b="0" i="0" dirty="0">
                <a:solidFill>
                  <a:srgbClr val="008000"/>
                </a:solidFill>
                <a:effectLst/>
                <a:latin typeface="Calibri" panose="020F0502020204030204" pitchFamily="34" charset="0"/>
              </a:rPr>
              <a:t> assignment allows you to locally scope fields within an object and to declare which values will be used. Consider the sandwich object. It has four keys, but we only want to use the values of two. We can scope bread and meat to be used locally:</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sandwich = {</a:t>
            </a:r>
          </a:p>
          <a:p>
            <a:pPr marL="0" marR="0" indent="0" algn="l">
              <a:spcBef>
                <a:spcPts val="0"/>
              </a:spcBef>
              <a:spcAft>
                <a:spcPts val="0"/>
              </a:spcAft>
              <a:buNone/>
            </a:pPr>
            <a:r>
              <a:rPr lang="en-US" b="0" i="0" dirty="0">
                <a:solidFill>
                  <a:srgbClr val="008000"/>
                </a:solidFill>
                <a:effectLst/>
                <a:latin typeface="Calibri" panose="020F0502020204030204" pitchFamily="34" charset="0"/>
              </a:rPr>
              <a:t>bread: "</a:t>
            </a:r>
            <a:r>
              <a:rPr lang="en-US" b="0" i="0" dirty="0" err="1">
                <a:solidFill>
                  <a:srgbClr val="008000"/>
                </a:solidFill>
                <a:effectLst/>
                <a:latin typeface="Calibri" panose="020F0502020204030204" pitchFamily="34" charset="0"/>
              </a:rPr>
              <a:t>dutch</a:t>
            </a:r>
            <a:r>
              <a:rPr lang="en-US" b="0" i="0" dirty="0">
                <a:solidFill>
                  <a:srgbClr val="008000"/>
                </a:solidFill>
                <a:effectLst/>
                <a:latin typeface="Calibri" panose="020F0502020204030204" pitchFamily="34" charset="0"/>
              </a:rPr>
              <a:t> crunch",</a:t>
            </a:r>
          </a:p>
          <a:p>
            <a:pPr marL="0" marR="0" indent="0" algn="l">
              <a:spcBef>
                <a:spcPts val="0"/>
              </a:spcBef>
              <a:spcAft>
                <a:spcPts val="0"/>
              </a:spcAft>
              <a:buNone/>
            </a:pPr>
            <a:r>
              <a:rPr lang="en-US" b="0" i="0" dirty="0">
                <a:solidFill>
                  <a:srgbClr val="008000"/>
                </a:solidFill>
                <a:effectLst/>
                <a:latin typeface="Calibri" panose="020F0502020204030204" pitchFamily="34" charset="0"/>
              </a:rPr>
              <a:t>meat: "tuna",</a:t>
            </a:r>
          </a:p>
          <a:p>
            <a:pPr marL="0" marR="0" indent="0" algn="l">
              <a:spcBef>
                <a:spcPts val="0"/>
              </a:spcBef>
              <a:spcAft>
                <a:spcPts val="0"/>
              </a:spcAft>
              <a:buNone/>
            </a:pPr>
            <a:r>
              <a:rPr lang="en-US" b="0" i="0" dirty="0">
                <a:solidFill>
                  <a:srgbClr val="008000"/>
                </a:solidFill>
                <a:effectLst/>
                <a:latin typeface="Calibri" panose="020F0502020204030204" pitchFamily="34" charset="0"/>
              </a:rPr>
              <a:t>cheese: "</a:t>
            </a:r>
            <a:r>
              <a:rPr lang="en-US" b="0" i="0" dirty="0" err="1">
                <a:solidFill>
                  <a:srgbClr val="008000"/>
                </a:solidFill>
                <a:effectLst/>
                <a:latin typeface="Calibri" panose="020F0502020204030204" pitchFamily="34" charset="0"/>
              </a:rPr>
              <a:t>swiss</a:t>
            </a: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toppings: ["lettuce",  "tomato",  "mustard"]</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  bread,  meat }  = sandwich;</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console.log(bread, meat); // </a:t>
            </a:r>
            <a:r>
              <a:rPr lang="en-US" b="0" i="0" dirty="0" err="1">
                <a:solidFill>
                  <a:srgbClr val="008000"/>
                </a:solidFill>
                <a:effectLst/>
                <a:latin typeface="Calibri" panose="020F0502020204030204" pitchFamily="34" charset="0"/>
              </a:rPr>
              <a:t>dutch</a:t>
            </a:r>
            <a:r>
              <a:rPr lang="en-US" b="0" i="0" dirty="0">
                <a:solidFill>
                  <a:srgbClr val="008000"/>
                </a:solidFill>
                <a:effectLst/>
                <a:latin typeface="Calibri" panose="020F0502020204030204" pitchFamily="34" charset="0"/>
              </a:rPr>
              <a:t> crunch tuna</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1615F500-C579-02C7-BCC0-37A8F53E2A72}"/>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EEE124C3-9752-6117-C051-E22D59698D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A98A110-0E43-7A18-8305-BFEDAB7F55CA}"/>
              </a:ext>
            </a:extLst>
          </p:cNvPr>
          <p:cNvSpPr>
            <a:spLocks noGrp="1"/>
          </p:cNvSpPr>
          <p:nvPr>
            <p:ph type="sldNum" sz="quarter" idx="12"/>
          </p:nvPr>
        </p:nvSpPr>
        <p:spPr/>
        <p:txBody>
          <a:bodyPr/>
          <a:lstStyle/>
          <a:p>
            <a:fld id="{7C5CF243-786F-4254-B068-4C9F0B6EA12F}" type="slidenum">
              <a:rPr lang="en-US" altLang="en-US" smtClean="0"/>
              <a:pPr/>
              <a:t>41</a:t>
            </a:fld>
            <a:endParaRPr lang="en-US" altLang="en-US"/>
          </a:p>
        </p:txBody>
      </p:sp>
    </p:spTree>
    <p:extLst>
      <p:ext uri="{BB962C8B-B14F-4D97-AF65-F5344CB8AC3E}">
        <p14:creationId xmlns:p14="http://schemas.microsoft.com/office/powerpoint/2010/main" val="3899804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EA42-7111-E32F-A29C-0AB61CDFE9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6E4C57-11E4-28CE-E873-27E560D4F490}"/>
              </a:ext>
            </a:extLst>
          </p:cNvPr>
          <p:cNvSpPr>
            <a:spLocks noGrp="1"/>
          </p:cNvSpPr>
          <p:nvPr>
            <p:ph idx="1"/>
          </p:nvPr>
        </p:nvSpPr>
        <p:spPr/>
        <p:txBody>
          <a:bodyPr/>
          <a:lstStyle/>
          <a:p>
            <a:pPr marL="0" marR="0" algn="l">
              <a:spcBef>
                <a:spcPts val="0"/>
              </a:spcBef>
              <a:spcAft>
                <a:spcPts val="0"/>
              </a:spcAft>
            </a:pPr>
            <a:r>
              <a:rPr lang="en-US" b="0" i="0" dirty="0">
                <a:solidFill>
                  <a:srgbClr val="008000"/>
                </a:solidFill>
                <a:effectLst/>
                <a:latin typeface="Calibri" panose="020F0502020204030204" pitchFamily="34" charset="0"/>
              </a:rPr>
              <a:t>The code pulls bread and meat out of the object and creates local variables for them. Also, since we declared these destructed variables using let the bread and meat variables can be changed without changing the original sandwich:</a:t>
            </a:r>
          </a:p>
          <a:p>
            <a:pPr marL="0" marR="0" algn="l">
              <a:spcBef>
                <a:spcPts val="0"/>
              </a:spcBef>
              <a:spcAft>
                <a:spcPts val="0"/>
              </a:spcAft>
            </a:pPr>
            <a:r>
              <a:rPr lang="en-US" sz="1500" b="0" i="0" dirty="0">
                <a:solidFill>
                  <a:srgbClr val="008000"/>
                </a:solidFill>
                <a:effectLst/>
                <a:latin typeface="Calibri" panose="020F0502020204030204" pitchFamily="34" charset="0"/>
              </a:rPr>
              <a:t>const sandwich = {</a:t>
            </a:r>
          </a:p>
          <a:p>
            <a:pPr marL="0" marR="0" algn="l">
              <a:spcBef>
                <a:spcPts val="0"/>
              </a:spcBef>
              <a:spcAft>
                <a:spcPts val="0"/>
              </a:spcAft>
            </a:pPr>
            <a:r>
              <a:rPr lang="en-US" sz="1500" b="0" i="0" dirty="0">
                <a:solidFill>
                  <a:srgbClr val="008000"/>
                </a:solidFill>
                <a:effectLst/>
                <a:latin typeface="Calibri" panose="020F0502020204030204" pitchFamily="34" charset="0"/>
              </a:rPr>
              <a:t>bread: "</a:t>
            </a:r>
            <a:r>
              <a:rPr lang="en-US" sz="1500" b="0" i="0" dirty="0" err="1">
                <a:solidFill>
                  <a:srgbClr val="008000"/>
                </a:solidFill>
                <a:effectLst/>
                <a:latin typeface="Calibri" panose="020F0502020204030204" pitchFamily="34" charset="0"/>
              </a:rPr>
              <a:t>dutch</a:t>
            </a:r>
            <a:r>
              <a:rPr lang="en-US" sz="1500" b="0" i="0" dirty="0">
                <a:solidFill>
                  <a:srgbClr val="008000"/>
                </a:solidFill>
                <a:effectLst/>
                <a:latin typeface="Calibri" panose="020F0502020204030204" pitchFamily="34" charset="0"/>
              </a:rPr>
              <a:t> crunch",</a:t>
            </a:r>
          </a:p>
          <a:p>
            <a:pPr marL="0" marR="0" algn="l">
              <a:spcBef>
                <a:spcPts val="0"/>
              </a:spcBef>
              <a:spcAft>
                <a:spcPts val="0"/>
              </a:spcAft>
            </a:pPr>
            <a:r>
              <a:rPr lang="en-US" sz="1500" b="0" i="0" dirty="0">
                <a:solidFill>
                  <a:srgbClr val="008000"/>
                </a:solidFill>
                <a:effectLst/>
                <a:latin typeface="Calibri" panose="020F0502020204030204" pitchFamily="34" charset="0"/>
              </a:rPr>
              <a:t>meat: "tuna",</a:t>
            </a:r>
          </a:p>
          <a:p>
            <a:pPr marL="0" marR="0" algn="l">
              <a:spcBef>
                <a:spcPts val="0"/>
              </a:spcBef>
              <a:spcAft>
                <a:spcPts val="0"/>
              </a:spcAft>
            </a:pPr>
            <a:r>
              <a:rPr lang="en-US" sz="1500" b="0" i="0" dirty="0">
                <a:solidFill>
                  <a:srgbClr val="008000"/>
                </a:solidFill>
                <a:effectLst/>
                <a:latin typeface="Calibri" panose="020F0502020204030204" pitchFamily="34" charset="0"/>
              </a:rPr>
              <a:t>cheese: "</a:t>
            </a:r>
            <a:r>
              <a:rPr lang="en-US" sz="1500" b="0" i="0" dirty="0" err="1">
                <a:solidFill>
                  <a:srgbClr val="008000"/>
                </a:solidFill>
                <a:effectLst/>
                <a:latin typeface="Calibri" panose="020F0502020204030204" pitchFamily="34" charset="0"/>
              </a:rPr>
              <a:t>swiss</a:t>
            </a:r>
            <a:r>
              <a:rPr lang="en-US" sz="1500" b="0" i="0" dirty="0">
                <a:solidFill>
                  <a:srgbClr val="008000"/>
                </a:solidFill>
                <a:effectLst/>
                <a:latin typeface="Calibri" panose="020F0502020204030204" pitchFamily="34" charset="0"/>
              </a:rPr>
              <a:t>",</a:t>
            </a:r>
          </a:p>
          <a:p>
            <a:pPr marL="0" marR="0" algn="l">
              <a:spcBef>
                <a:spcPts val="0"/>
              </a:spcBef>
              <a:spcAft>
                <a:spcPts val="0"/>
              </a:spcAft>
            </a:pPr>
            <a:r>
              <a:rPr lang="en-US" sz="1500" b="0" i="0" dirty="0">
                <a:solidFill>
                  <a:srgbClr val="008000"/>
                </a:solidFill>
                <a:effectLst/>
                <a:latin typeface="Calibri" panose="020F0502020204030204" pitchFamily="34" charset="0"/>
              </a:rPr>
              <a:t>toppings: ["lettuce",  "tomato",  "mustard"]</a:t>
            </a:r>
          </a:p>
          <a:p>
            <a:pPr marL="0" marR="0" algn="l">
              <a:spcBef>
                <a:spcPts val="0"/>
              </a:spcBef>
              <a:spcAft>
                <a:spcPts val="0"/>
              </a:spcAft>
            </a:pPr>
            <a:r>
              <a:rPr lang="en-US" sz="1500" b="0" i="0" dirty="0">
                <a:solidFill>
                  <a:srgbClr val="008000"/>
                </a:solidFill>
                <a:effectLst/>
                <a:latin typeface="Calibri" panose="020F0502020204030204" pitchFamily="34" charset="0"/>
              </a:rPr>
              <a:t>};</a:t>
            </a:r>
          </a:p>
          <a:p>
            <a:pPr marL="0" marR="0" algn="l">
              <a:spcBef>
                <a:spcPts val="0"/>
              </a:spcBef>
              <a:spcAft>
                <a:spcPts val="0"/>
              </a:spcAft>
            </a:pPr>
            <a:r>
              <a:rPr lang="en-US" sz="1500" b="0" i="0" dirty="0">
                <a:solidFill>
                  <a:srgbClr val="008000"/>
                </a:solidFill>
                <a:effectLst/>
                <a:latin typeface="Calibri" panose="020F0502020204030204" pitchFamily="34" charset="0"/>
              </a:rPr>
              <a:t> </a:t>
            </a:r>
          </a:p>
          <a:p>
            <a:pPr marL="0" marR="0" algn="l">
              <a:spcBef>
                <a:spcPts val="0"/>
              </a:spcBef>
              <a:spcAft>
                <a:spcPts val="0"/>
              </a:spcAft>
            </a:pPr>
            <a:r>
              <a:rPr lang="en-US" sz="1500" b="0" i="0" dirty="0">
                <a:solidFill>
                  <a:srgbClr val="008000"/>
                </a:solidFill>
                <a:effectLst/>
                <a:latin typeface="Calibri" panose="020F0502020204030204" pitchFamily="34" charset="0"/>
              </a:rPr>
              <a:t>let {  bread,  meat }  = sandwich;</a:t>
            </a:r>
          </a:p>
          <a:p>
            <a:pPr marL="0" marR="0" algn="l">
              <a:spcBef>
                <a:spcPts val="0"/>
              </a:spcBef>
              <a:spcAft>
                <a:spcPts val="0"/>
              </a:spcAft>
            </a:pPr>
            <a:r>
              <a:rPr lang="en-US" sz="1500" b="0" i="0" dirty="0">
                <a:solidFill>
                  <a:srgbClr val="008000"/>
                </a:solidFill>
                <a:effectLst/>
                <a:latin typeface="Calibri" panose="020F0502020204030204" pitchFamily="34" charset="0"/>
              </a:rPr>
              <a:t> </a:t>
            </a:r>
          </a:p>
          <a:p>
            <a:pPr marL="0" marR="0" algn="l">
              <a:spcBef>
                <a:spcPts val="0"/>
              </a:spcBef>
              <a:spcAft>
                <a:spcPts val="0"/>
              </a:spcAft>
            </a:pPr>
            <a:r>
              <a:rPr lang="en-US" sz="1500" b="0" i="0" dirty="0">
                <a:solidFill>
                  <a:srgbClr val="008000"/>
                </a:solidFill>
                <a:effectLst/>
                <a:latin typeface="Calibri" panose="020F0502020204030204" pitchFamily="34" charset="0"/>
              </a:rPr>
              <a:t>bread = "garlic";</a:t>
            </a:r>
          </a:p>
          <a:p>
            <a:pPr marL="0" marR="0" algn="l">
              <a:spcBef>
                <a:spcPts val="0"/>
              </a:spcBef>
              <a:spcAft>
                <a:spcPts val="0"/>
              </a:spcAft>
            </a:pPr>
            <a:r>
              <a:rPr lang="en-US" sz="1500" b="0" i="0" dirty="0">
                <a:solidFill>
                  <a:srgbClr val="008000"/>
                </a:solidFill>
                <a:effectLst/>
                <a:latin typeface="Calibri" panose="020F0502020204030204" pitchFamily="34" charset="0"/>
              </a:rPr>
              <a:t>meat = "turkey";</a:t>
            </a:r>
          </a:p>
          <a:p>
            <a:pPr marL="0" marR="0" algn="l">
              <a:spcBef>
                <a:spcPts val="0"/>
              </a:spcBef>
              <a:spcAft>
                <a:spcPts val="0"/>
              </a:spcAft>
            </a:pPr>
            <a:r>
              <a:rPr lang="en-US" sz="1500" b="0" i="0" dirty="0">
                <a:solidFill>
                  <a:srgbClr val="008000"/>
                </a:solidFill>
                <a:effectLst/>
                <a:latin typeface="Calibri" panose="020F0502020204030204" pitchFamily="34" charset="0"/>
              </a:rPr>
              <a:t> </a:t>
            </a:r>
          </a:p>
          <a:p>
            <a:pPr marL="0" marR="0" algn="l">
              <a:spcBef>
                <a:spcPts val="0"/>
              </a:spcBef>
              <a:spcAft>
                <a:spcPts val="0"/>
              </a:spcAft>
            </a:pPr>
            <a:r>
              <a:rPr lang="en-US" sz="1500" b="0" i="0" dirty="0">
                <a:solidFill>
                  <a:srgbClr val="008000"/>
                </a:solidFill>
                <a:effectLst/>
                <a:latin typeface="Calibri" panose="020F0502020204030204" pitchFamily="34" charset="0"/>
              </a:rPr>
              <a:t>console.log(bread);  // garlic</a:t>
            </a:r>
          </a:p>
          <a:p>
            <a:pPr marL="0" marR="0" algn="l">
              <a:spcBef>
                <a:spcPts val="0"/>
              </a:spcBef>
              <a:spcAft>
                <a:spcPts val="0"/>
              </a:spcAft>
            </a:pPr>
            <a:r>
              <a:rPr lang="en-US" sz="1500" b="0" i="0" dirty="0">
                <a:solidFill>
                  <a:srgbClr val="008000"/>
                </a:solidFill>
                <a:effectLst/>
                <a:latin typeface="Calibri" panose="020F0502020204030204" pitchFamily="34" charset="0"/>
              </a:rPr>
              <a:t>console.log(meat);  // turkey</a:t>
            </a:r>
          </a:p>
          <a:p>
            <a:pPr marL="0" marR="0" algn="l">
              <a:spcBef>
                <a:spcPts val="0"/>
              </a:spcBef>
              <a:spcAft>
                <a:spcPts val="0"/>
              </a:spcAft>
            </a:pPr>
            <a:r>
              <a:rPr lang="en-US" sz="1500" b="0" i="0" dirty="0">
                <a:solidFill>
                  <a:srgbClr val="008000"/>
                </a:solidFill>
                <a:effectLst/>
                <a:latin typeface="Calibri" panose="020F0502020204030204" pitchFamily="34" charset="0"/>
              </a:rPr>
              <a:t> </a:t>
            </a:r>
          </a:p>
          <a:p>
            <a:pPr marL="0" marR="0" algn="l">
              <a:spcBef>
                <a:spcPts val="0"/>
              </a:spcBef>
              <a:spcAft>
                <a:spcPts val="0"/>
              </a:spcAft>
            </a:pPr>
            <a:r>
              <a:rPr lang="en-US" sz="1500" b="0" i="0" dirty="0">
                <a:solidFill>
                  <a:srgbClr val="008000"/>
                </a:solidFill>
                <a:effectLst/>
                <a:latin typeface="Calibri" panose="020F0502020204030204" pitchFamily="34" charset="0"/>
              </a:rPr>
              <a:t>console.log(</a:t>
            </a:r>
            <a:r>
              <a:rPr lang="en-US" sz="1500" b="0" i="0" dirty="0" err="1">
                <a:solidFill>
                  <a:srgbClr val="008000"/>
                </a:solidFill>
                <a:effectLst/>
                <a:latin typeface="Calibri" panose="020F0502020204030204" pitchFamily="34" charset="0"/>
              </a:rPr>
              <a:t>sandwich.bread</a:t>
            </a:r>
            <a:r>
              <a:rPr lang="en-US" sz="1500" b="0" i="0" dirty="0">
                <a:solidFill>
                  <a:srgbClr val="008000"/>
                </a:solidFill>
                <a:effectLst/>
                <a:latin typeface="Calibri" panose="020F0502020204030204" pitchFamily="34" charset="0"/>
              </a:rPr>
              <a:t>, </a:t>
            </a:r>
            <a:r>
              <a:rPr lang="en-US" sz="1500" b="0" i="0" dirty="0" err="1">
                <a:solidFill>
                  <a:srgbClr val="008000"/>
                </a:solidFill>
                <a:effectLst/>
                <a:latin typeface="Calibri" panose="020F0502020204030204" pitchFamily="34" charset="0"/>
              </a:rPr>
              <a:t>sandwich.meat</a:t>
            </a:r>
            <a:r>
              <a:rPr lang="en-US" sz="1500" b="0" i="0" dirty="0">
                <a:solidFill>
                  <a:srgbClr val="008000"/>
                </a:solidFill>
                <a:effectLst/>
                <a:latin typeface="Calibri" panose="020F0502020204030204" pitchFamily="34" charset="0"/>
              </a:rPr>
              <a:t>); // </a:t>
            </a:r>
            <a:r>
              <a:rPr lang="en-US" sz="1500" b="0" i="0" dirty="0" err="1">
                <a:solidFill>
                  <a:srgbClr val="008000"/>
                </a:solidFill>
                <a:effectLst/>
                <a:latin typeface="Calibri" panose="020F0502020204030204" pitchFamily="34" charset="0"/>
              </a:rPr>
              <a:t>dutch</a:t>
            </a:r>
            <a:r>
              <a:rPr lang="en-US" sz="1500" b="0" i="0" dirty="0">
                <a:solidFill>
                  <a:srgbClr val="008000"/>
                </a:solidFill>
                <a:effectLst/>
                <a:latin typeface="Calibri" panose="020F0502020204030204" pitchFamily="34" charset="0"/>
              </a:rPr>
              <a:t> crunch tuna</a:t>
            </a:r>
          </a:p>
          <a:p>
            <a:pPr marL="0" marR="0" algn="l">
              <a:spcBef>
                <a:spcPts val="0"/>
              </a:spcBef>
              <a:spcAft>
                <a:spcPts val="0"/>
              </a:spcAft>
            </a:pPr>
            <a:r>
              <a:rPr lang="en-US" b="0" i="0" dirty="0">
                <a:solidFill>
                  <a:srgbClr val="008000"/>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1762786A-7CE3-63C6-D5EE-752BD95F602C}"/>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DB5B1E11-284A-CCE9-2D0C-3DA864C6334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209ACDC-EBED-8F8E-D1C7-F07C4D64414D}"/>
              </a:ext>
            </a:extLst>
          </p:cNvPr>
          <p:cNvSpPr>
            <a:spLocks noGrp="1"/>
          </p:cNvSpPr>
          <p:nvPr>
            <p:ph type="sldNum" sz="quarter" idx="12"/>
          </p:nvPr>
        </p:nvSpPr>
        <p:spPr/>
        <p:txBody>
          <a:bodyPr/>
          <a:lstStyle/>
          <a:p>
            <a:fld id="{7C5CF243-786F-4254-B068-4C9F0B6EA12F}" type="slidenum">
              <a:rPr lang="en-US" altLang="en-US" smtClean="0"/>
              <a:pPr/>
              <a:t>42</a:t>
            </a:fld>
            <a:endParaRPr lang="en-US" altLang="en-US"/>
          </a:p>
        </p:txBody>
      </p:sp>
    </p:spTree>
    <p:extLst>
      <p:ext uri="{BB962C8B-B14F-4D97-AF65-F5344CB8AC3E}">
        <p14:creationId xmlns:p14="http://schemas.microsoft.com/office/powerpoint/2010/main" val="683273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C2C3-3199-95C7-EB19-D46721A7F3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F417F2-643A-4624-7ABE-61826E8E7BF9}"/>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We can also </a:t>
            </a:r>
            <a:r>
              <a:rPr lang="en-US" b="0" i="0" dirty="0" err="1">
                <a:solidFill>
                  <a:srgbClr val="008000"/>
                </a:solidFill>
                <a:effectLst/>
                <a:latin typeface="Calibri" panose="020F0502020204030204" pitchFamily="34" charset="0"/>
              </a:rPr>
              <a:t>destructure</a:t>
            </a:r>
            <a:r>
              <a:rPr lang="en-US" b="0" i="0" dirty="0">
                <a:solidFill>
                  <a:srgbClr val="008000"/>
                </a:solidFill>
                <a:effectLst/>
                <a:latin typeface="Calibri" panose="020F0502020204030204" pitchFamily="34" charset="0"/>
              </a:rPr>
              <a:t> incoming function arguments. Consider this function that would log a person’s name as a lord:</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a:t>
            </a: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 = </a:t>
            </a:r>
            <a:r>
              <a:rPr lang="en-US" b="0" i="0" dirty="0" err="1">
                <a:solidFill>
                  <a:srgbClr val="008000"/>
                </a:solidFill>
                <a:effectLst/>
                <a:latin typeface="Calibri" panose="020F0502020204030204" pitchFamily="34" charset="0"/>
              </a:rPr>
              <a:t>regularPerson</a:t>
            </a:r>
            <a:r>
              <a:rPr lang="en-US" b="0" i="0" dirty="0">
                <a:solidFill>
                  <a:srgbClr val="008000"/>
                </a:solidFill>
                <a:effectLst/>
                <a:latin typeface="Calibri" panose="020F0502020204030204" pitchFamily="34" charset="0"/>
              </a:rPr>
              <a:t> =&gt;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a:t>
            </a:r>
            <a:r>
              <a:rPr lang="en-US" b="0" i="0" dirty="0" err="1">
                <a:solidFill>
                  <a:srgbClr val="008000"/>
                </a:solidFill>
                <a:effectLst/>
                <a:latin typeface="Calibri" panose="020F0502020204030204" pitchFamily="34" charset="0"/>
              </a:rPr>
              <a:t>regularPerson.firstname</a:t>
            </a:r>
            <a:r>
              <a:rPr lang="en-US" b="0" i="0" dirty="0">
                <a:solidFill>
                  <a:srgbClr val="008000"/>
                </a:solidFill>
                <a:effectLst/>
                <a:latin typeface="Calibri" panose="020F0502020204030204" pitchFamily="34" charset="0"/>
              </a:rPr>
              <a:t>} of Canterbury`);</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a:t>
            </a:r>
            <a:r>
              <a:rPr lang="en-US" b="0" i="0" dirty="0" err="1">
                <a:solidFill>
                  <a:srgbClr val="008000"/>
                </a:solidFill>
                <a:effectLst/>
                <a:latin typeface="Calibri" panose="020F0502020204030204" pitchFamily="34" charset="0"/>
              </a:rPr>
              <a:t>regularPerson</a:t>
            </a:r>
            <a:r>
              <a:rPr lang="en-US" b="0" i="0" dirty="0">
                <a:solidFill>
                  <a:srgbClr val="008000"/>
                </a:solidFill>
                <a:effectLst/>
                <a:latin typeface="Calibri" panose="020F0502020204030204" pitchFamily="34" charset="0"/>
              </a:rPr>
              <a:t> = {</a:t>
            </a:r>
          </a:p>
          <a:p>
            <a:pPr marL="0" marR="0" indent="0" algn="l">
              <a:spcBef>
                <a:spcPts val="0"/>
              </a:spcBef>
              <a:spcAft>
                <a:spcPts val="0"/>
              </a:spcAft>
              <a:buNone/>
            </a:pP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"Bill",</a:t>
            </a:r>
          </a:p>
          <a:p>
            <a:pPr marL="0" marR="0" indent="0" algn="l">
              <a:spcBef>
                <a:spcPts val="0"/>
              </a:spcBef>
              <a:spcAft>
                <a:spcPts val="0"/>
              </a:spcAft>
              <a:buNone/>
            </a:pPr>
            <a:r>
              <a:rPr lang="en-US" b="0" i="0" dirty="0" err="1">
                <a:solidFill>
                  <a:srgbClr val="008000"/>
                </a:solidFill>
                <a:effectLst/>
                <a:latin typeface="Calibri" panose="020F0502020204030204" pitchFamily="34" charset="0"/>
              </a:rPr>
              <a:t>lastname</a:t>
            </a:r>
            <a:r>
              <a:rPr lang="en-US" b="0" i="0" dirty="0">
                <a:solidFill>
                  <a:srgbClr val="008000"/>
                </a:solidFill>
                <a:effectLst/>
                <a:latin typeface="Calibri" panose="020F0502020204030204" pitchFamily="34" charset="0"/>
              </a:rPr>
              <a:t>: "Wilson"</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a:t>
            </a:r>
            <a:r>
              <a:rPr lang="en-US" b="0" i="0" dirty="0" err="1">
                <a:solidFill>
                  <a:srgbClr val="008000"/>
                </a:solidFill>
                <a:effectLst/>
                <a:latin typeface="Calibri" panose="020F0502020204030204" pitchFamily="34" charset="0"/>
              </a:rPr>
              <a:t>regularPerson</a:t>
            </a:r>
            <a:r>
              <a:rPr lang="en-US" b="0" i="0" dirty="0">
                <a:solidFill>
                  <a:srgbClr val="008000"/>
                </a:solidFill>
                <a:effectLst/>
                <a:latin typeface="Calibri" panose="020F0502020204030204" pitchFamily="34" charset="0"/>
              </a:rPr>
              <a:t>);  // Bill of Canterbury</a:t>
            </a:r>
          </a:p>
          <a:p>
            <a:pPr marL="0" marR="0" indent="0" algn="l">
              <a:spcBef>
                <a:spcPts val="0"/>
              </a:spcBef>
              <a:spcAft>
                <a:spcPts val="0"/>
              </a:spcAft>
              <a:buNone/>
            </a:pPr>
            <a:endParaRPr lang="en-US" b="0" i="0" dirty="0">
              <a:solidFill>
                <a:srgbClr val="008000"/>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43866CD3-0280-2BF0-06C3-9C79AEF5F407}"/>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94943098-DC9F-66ED-BA50-E7C530B8F37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CA7CDE9-208B-A58E-5F37-DE639C3B0F5F}"/>
              </a:ext>
            </a:extLst>
          </p:cNvPr>
          <p:cNvSpPr>
            <a:spLocks noGrp="1"/>
          </p:cNvSpPr>
          <p:nvPr>
            <p:ph type="sldNum" sz="quarter" idx="12"/>
          </p:nvPr>
        </p:nvSpPr>
        <p:spPr/>
        <p:txBody>
          <a:bodyPr/>
          <a:lstStyle/>
          <a:p>
            <a:fld id="{7C5CF243-786F-4254-B068-4C9F0B6EA12F}" type="slidenum">
              <a:rPr lang="en-US" altLang="en-US" smtClean="0"/>
              <a:pPr/>
              <a:t>43</a:t>
            </a:fld>
            <a:endParaRPr lang="en-US" altLang="en-US"/>
          </a:p>
        </p:txBody>
      </p:sp>
    </p:spTree>
    <p:extLst>
      <p:ext uri="{BB962C8B-B14F-4D97-AF65-F5344CB8AC3E}">
        <p14:creationId xmlns:p14="http://schemas.microsoft.com/office/powerpoint/2010/main" val="1071049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CFF4-129F-5AC5-FB3B-939A631B3A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F27628-2199-04E1-7CAA-1C048A65BAFF}"/>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Instead of using dot notation syntax to dig into objects, we can </a:t>
            </a:r>
            <a:r>
              <a:rPr lang="en-US" b="0" i="0" dirty="0" err="1">
                <a:solidFill>
                  <a:srgbClr val="008000"/>
                </a:solidFill>
                <a:effectLst/>
                <a:latin typeface="Calibri" panose="020F0502020204030204" pitchFamily="34" charset="0"/>
              </a:rPr>
              <a:t>destructure</a:t>
            </a:r>
            <a:r>
              <a:rPr lang="en-US" b="0" i="0" dirty="0">
                <a:solidFill>
                  <a:srgbClr val="008000"/>
                </a:solidFill>
                <a:effectLst/>
                <a:latin typeface="Calibri" panose="020F0502020204030204" pitchFamily="34" charset="0"/>
              </a:rPr>
              <a:t> the values that we need out of </a:t>
            </a:r>
            <a:r>
              <a:rPr lang="en-US" b="0" i="0" dirty="0" err="1">
                <a:solidFill>
                  <a:srgbClr val="008000"/>
                </a:solidFill>
                <a:effectLst/>
                <a:latin typeface="Calibri" panose="020F0502020204030204" pitchFamily="34" charset="0"/>
              </a:rPr>
              <a:t>regularPerson</a:t>
            </a: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a:t>
            </a: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 = ({  </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  =&gt;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a:t>
            </a: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of Canterbury`);</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a:t>
            </a:r>
            <a:r>
              <a:rPr lang="en-US" b="0" i="0" dirty="0" err="1">
                <a:solidFill>
                  <a:srgbClr val="008000"/>
                </a:solidFill>
                <a:effectLst/>
                <a:latin typeface="Calibri" panose="020F0502020204030204" pitchFamily="34" charset="0"/>
              </a:rPr>
              <a:t>regularPerson</a:t>
            </a:r>
            <a:r>
              <a:rPr lang="en-US" b="0" i="0" dirty="0">
                <a:solidFill>
                  <a:srgbClr val="008000"/>
                </a:solidFill>
                <a:effectLst/>
                <a:latin typeface="Calibri" panose="020F0502020204030204" pitchFamily="34" charset="0"/>
              </a:rPr>
              <a:t> = {</a:t>
            </a:r>
          </a:p>
          <a:p>
            <a:pPr marL="0" marR="0" indent="0" algn="l">
              <a:spcBef>
                <a:spcPts val="0"/>
              </a:spcBef>
              <a:spcAft>
                <a:spcPts val="0"/>
              </a:spcAft>
              <a:buNone/>
            </a:pP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"Bill",</a:t>
            </a:r>
          </a:p>
          <a:p>
            <a:pPr marL="0" marR="0" indent="0" algn="l">
              <a:spcBef>
                <a:spcPts val="0"/>
              </a:spcBef>
              <a:spcAft>
                <a:spcPts val="0"/>
              </a:spcAft>
              <a:buNone/>
            </a:pPr>
            <a:r>
              <a:rPr lang="en-US" b="0" i="0" dirty="0" err="1">
                <a:solidFill>
                  <a:srgbClr val="008000"/>
                </a:solidFill>
                <a:effectLst/>
                <a:latin typeface="Calibri" panose="020F0502020204030204" pitchFamily="34" charset="0"/>
              </a:rPr>
              <a:t>lastname</a:t>
            </a:r>
            <a:r>
              <a:rPr lang="en-US" b="0" i="0" dirty="0">
                <a:solidFill>
                  <a:srgbClr val="008000"/>
                </a:solidFill>
                <a:effectLst/>
                <a:latin typeface="Calibri" panose="020F0502020204030204" pitchFamily="34" charset="0"/>
              </a:rPr>
              <a:t>: "Wilson"</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a:t>
            </a:r>
            <a:r>
              <a:rPr lang="en-US" b="0" i="0" dirty="0" err="1">
                <a:solidFill>
                  <a:srgbClr val="008000"/>
                </a:solidFill>
                <a:effectLst/>
                <a:latin typeface="Calibri" panose="020F0502020204030204" pitchFamily="34" charset="0"/>
              </a:rPr>
              <a:t>regularPerson</a:t>
            </a:r>
            <a:r>
              <a:rPr lang="en-US" b="0" i="0" dirty="0">
                <a:solidFill>
                  <a:srgbClr val="008000"/>
                </a:solidFill>
                <a:effectLst/>
                <a:latin typeface="Calibri" panose="020F0502020204030204" pitchFamily="34" charset="0"/>
              </a:rPr>
              <a:t>); // Bill of Canterbury</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D432107F-0B2C-759B-491A-14E049DF9E08}"/>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3A60F5BA-6130-5B31-2C9F-1B5099637AE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3491BD2-7881-E525-E51C-6FB59F3E4942}"/>
              </a:ext>
            </a:extLst>
          </p:cNvPr>
          <p:cNvSpPr>
            <a:spLocks noGrp="1"/>
          </p:cNvSpPr>
          <p:nvPr>
            <p:ph type="sldNum" sz="quarter" idx="12"/>
          </p:nvPr>
        </p:nvSpPr>
        <p:spPr/>
        <p:txBody>
          <a:bodyPr/>
          <a:lstStyle/>
          <a:p>
            <a:fld id="{7C5CF243-786F-4254-B068-4C9F0B6EA12F}" type="slidenum">
              <a:rPr lang="en-US" altLang="en-US" smtClean="0"/>
              <a:pPr/>
              <a:t>44</a:t>
            </a:fld>
            <a:endParaRPr lang="en-US" altLang="en-US"/>
          </a:p>
        </p:txBody>
      </p:sp>
    </p:spTree>
    <p:extLst>
      <p:ext uri="{BB962C8B-B14F-4D97-AF65-F5344CB8AC3E}">
        <p14:creationId xmlns:p14="http://schemas.microsoft.com/office/powerpoint/2010/main" val="4156851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4178-C18C-C257-3B33-36DB6C2B34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96CC7E-85A3-7E2A-D1AB-A92672A27D66}"/>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Let’s take this one level farther to reflect a data change. Now the </a:t>
            </a:r>
            <a:r>
              <a:rPr lang="en-US" b="0" i="0" dirty="0" err="1">
                <a:solidFill>
                  <a:srgbClr val="008000"/>
                </a:solidFill>
                <a:effectLst/>
                <a:latin typeface="Calibri" panose="020F0502020204030204" pitchFamily="34" charset="0"/>
              </a:rPr>
              <a:t>regularPerson</a:t>
            </a:r>
            <a:r>
              <a:rPr lang="en-US" b="0" i="0" dirty="0">
                <a:solidFill>
                  <a:srgbClr val="008000"/>
                </a:solidFill>
                <a:effectLst/>
                <a:latin typeface="Calibri" panose="020F0502020204030204" pitchFamily="34" charset="0"/>
              </a:rPr>
              <a:t> object has a new nested object on the spouse key:</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a:t>
            </a:r>
            <a:r>
              <a:rPr lang="en-US" b="0" i="0" dirty="0" err="1">
                <a:solidFill>
                  <a:srgbClr val="008000"/>
                </a:solidFill>
                <a:effectLst/>
                <a:latin typeface="Calibri" panose="020F0502020204030204" pitchFamily="34" charset="0"/>
              </a:rPr>
              <a:t>regularPerson</a:t>
            </a:r>
            <a:r>
              <a:rPr lang="en-US" b="0" i="0" dirty="0">
                <a:solidFill>
                  <a:srgbClr val="008000"/>
                </a:solidFill>
                <a:effectLst/>
                <a:latin typeface="Calibri" panose="020F0502020204030204" pitchFamily="34" charset="0"/>
              </a:rPr>
              <a:t> = {</a:t>
            </a:r>
          </a:p>
          <a:p>
            <a:pPr marL="0" marR="0" indent="0" algn="l">
              <a:spcBef>
                <a:spcPts val="0"/>
              </a:spcBef>
              <a:spcAft>
                <a:spcPts val="0"/>
              </a:spcAft>
              <a:buNone/>
            </a:pP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"Bill",</a:t>
            </a:r>
          </a:p>
          <a:p>
            <a:pPr marL="0" marR="0" indent="0" algn="l">
              <a:spcBef>
                <a:spcPts val="0"/>
              </a:spcBef>
              <a:spcAft>
                <a:spcPts val="0"/>
              </a:spcAft>
              <a:buNone/>
            </a:pPr>
            <a:r>
              <a:rPr lang="en-US" b="0" i="0" dirty="0" err="1">
                <a:solidFill>
                  <a:srgbClr val="008000"/>
                </a:solidFill>
                <a:effectLst/>
                <a:latin typeface="Calibri" panose="020F0502020204030204" pitchFamily="34" charset="0"/>
              </a:rPr>
              <a:t>lastname</a:t>
            </a:r>
            <a:r>
              <a:rPr lang="en-US" b="0" i="0" dirty="0">
                <a:solidFill>
                  <a:srgbClr val="008000"/>
                </a:solidFill>
                <a:effectLst/>
                <a:latin typeface="Calibri" panose="020F0502020204030204" pitchFamily="34" charset="0"/>
              </a:rPr>
              <a:t>: "Wilson",</a:t>
            </a:r>
          </a:p>
          <a:p>
            <a:pPr marL="0" marR="0" indent="0" algn="l">
              <a:spcBef>
                <a:spcPts val="0"/>
              </a:spcBef>
              <a:spcAft>
                <a:spcPts val="0"/>
              </a:spcAft>
              <a:buNone/>
            </a:pPr>
            <a:r>
              <a:rPr lang="en-US" b="0" i="0" dirty="0">
                <a:solidFill>
                  <a:srgbClr val="008000"/>
                </a:solidFill>
                <a:effectLst/>
                <a:latin typeface="Calibri" panose="020F0502020204030204" pitchFamily="34" charset="0"/>
              </a:rPr>
              <a:t>spouse: {</a:t>
            </a:r>
          </a:p>
          <a:p>
            <a:pPr marL="0" marR="0" indent="0" algn="l">
              <a:spcBef>
                <a:spcPts val="0"/>
              </a:spcBef>
              <a:spcAft>
                <a:spcPts val="0"/>
              </a:spcAft>
              <a:buNone/>
            </a:pPr>
            <a:r>
              <a:rPr lang="en-US" b="0" i="0" dirty="0" err="1">
                <a:solidFill>
                  <a:srgbClr val="008000"/>
                </a:solidFill>
                <a:effectLst/>
                <a:latin typeface="Calibri" panose="020F0502020204030204" pitchFamily="34" charset="0"/>
              </a:rPr>
              <a:t>firstname</a:t>
            </a:r>
            <a:r>
              <a:rPr lang="en-US" b="0" i="0" dirty="0">
                <a:solidFill>
                  <a:srgbClr val="008000"/>
                </a:solidFill>
                <a:effectLst/>
                <a:latin typeface="Calibri" panose="020F0502020204030204" pitchFamily="34" charset="0"/>
              </a:rPr>
              <a:t>: "Phil",</a:t>
            </a:r>
          </a:p>
          <a:p>
            <a:pPr marL="0" marR="0" indent="0" algn="l">
              <a:spcBef>
                <a:spcPts val="0"/>
              </a:spcBef>
              <a:spcAft>
                <a:spcPts val="0"/>
              </a:spcAft>
              <a:buNone/>
            </a:pPr>
            <a:r>
              <a:rPr lang="en-US" b="0" i="0" dirty="0" err="1">
                <a:solidFill>
                  <a:srgbClr val="008000"/>
                </a:solidFill>
                <a:effectLst/>
                <a:latin typeface="Calibri" panose="020F0502020204030204" pitchFamily="34" charset="0"/>
              </a:rPr>
              <a:t>lastname</a:t>
            </a:r>
            <a:r>
              <a:rPr lang="en-US" b="0" i="0" dirty="0">
                <a:solidFill>
                  <a:srgbClr val="008000"/>
                </a:solidFill>
                <a:effectLst/>
                <a:latin typeface="Calibri" panose="020F0502020204030204" pitchFamily="34" charset="0"/>
              </a:rPr>
              <a:t>: "Wilson"</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008000"/>
                </a:solidFill>
                <a:effectLst/>
                <a:latin typeface="Calibri" panose="020F0502020204030204" pitchFamily="34" charset="0"/>
              </a:rPr>
              <a:t>};</a:t>
            </a:r>
          </a:p>
          <a:p>
            <a:pPr marL="0" marR="0" indent="0" algn="l">
              <a:spcBef>
                <a:spcPts val="0"/>
              </a:spcBef>
              <a:spcAft>
                <a:spcPts val="0"/>
              </a:spcAft>
              <a:buNone/>
            </a:pPr>
            <a:r>
              <a:rPr lang="en-US" b="0" i="0" dirty="0">
                <a:solidFill>
                  <a:srgbClr val="202122"/>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376B7186-1858-5484-940F-7B7C0E1452AC}"/>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619073F3-E5D6-CB47-DB76-0ACE732EB0E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9DEAC36-0DAD-53B6-57B2-2544D164DAA0}"/>
              </a:ext>
            </a:extLst>
          </p:cNvPr>
          <p:cNvSpPr>
            <a:spLocks noGrp="1"/>
          </p:cNvSpPr>
          <p:nvPr>
            <p:ph type="sldNum" sz="quarter" idx="12"/>
          </p:nvPr>
        </p:nvSpPr>
        <p:spPr/>
        <p:txBody>
          <a:bodyPr/>
          <a:lstStyle/>
          <a:p>
            <a:fld id="{7C5CF243-786F-4254-B068-4C9F0B6EA12F}" type="slidenum">
              <a:rPr lang="en-US" altLang="en-US" smtClean="0"/>
              <a:pPr/>
              <a:t>45</a:t>
            </a:fld>
            <a:endParaRPr lang="en-US" altLang="en-US"/>
          </a:p>
        </p:txBody>
      </p:sp>
    </p:spTree>
    <p:extLst>
      <p:ext uri="{BB962C8B-B14F-4D97-AF65-F5344CB8AC3E}">
        <p14:creationId xmlns:p14="http://schemas.microsoft.com/office/powerpoint/2010/main" val="2253665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9295-E100-1FF1-A4B1-FE8502AF75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5E6B32-93ED-C16E-130A-D2AB44E93753}"/>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If we wanted to </a:t>
            </a:r>
            <a:r>
              <a:rPr lang="en-US" b="0" i="0" dirty="0" err="1">
                <a:solidFill>
                  <a:srgbClr val="008000"/>
                </a:solidFill>
                <a:effectLst/>
                <a:latin typeface="Calibri" panose="020F0502020204030204" pitchFamily="34" charset="0"/>
              </a:rPr>
              <a:t>lordify</a:t>
            </a:r>
            <a:r>
              <a:rPr lang="en-US" b="0" i="0" dirty="0">
                <a:solidFill>
                  <a:srgbClr val="008000"/>
                </a:solidFill>
                <a:effectLst/>
                <a:latin typeface="Calibri" panose="020F0502020204030204" pitchFamily="34" charset="0"/>
              </a:rPr>
              <a:t> the spouse’s first name, we’d adjust the function’s </a:t>
            </a:r>
            <a:r>
              <a:rPr lang="en-US" b="0" i="0" dirty="0" err="1">
                <a:solidFill>
                  <a:srgbClr val="008000"/>
                </a:solidFill>
                <a:effectLst/>
                <a:latin typeface="Calibri" panose="020F0502020204030204" pitchFamily="34" charset="0"/>
              </a:rPr>
              <a:t>destructured</a:t>
            </a:r>
            <a:r>
              <a:rPr lang="en-US" b="0" i="0" dirty="0">
                <a:solidFill>
                  <a:srgbClr val="008000"/>
                </a:solidFill>
                <a:effectLst/>
                <a:latin typeface="Calibri" panose="020F0502020204030204" pitchFamily="34" charset="0"/>
              </a:rPr>
              <a:t> arguments slightly:</a:t>
            </a:r>
          </a:p>
          <a:p>
            <a:pPr marL="0" marR="0" indent="0" algn="l">
              <a:spcBef>
                <a:spcPts val="0"/>
              </a:spcBef>
              <a:spcAft>
                <a:spcPts val="0"/>
              </a:spcAft>
              <a:buNone/>
            </a:pPr>
            <a:r>
              <a:rPr lang="en-US" sz="1600" b="0" i="0" dirty="0">
                <a:solidFill>
                  <a:srgbClr val="008000"/>
                </a:solidFill>
                <a:effectLst/>
                <a:latin typeface="Calibri" panose="020F0502020204030204" pitchFamily="34" charset="0"/>
              </a:rPr>
              <a:t> </a:t>
            </a:r>
          </a:p>
          <a:p>
            <a:pPr marL="0" marR="0" indent="0" algn="l">
              <a:spcBef>
                <a:spcPts val="0"/>
              </a:spcBef>
              <a:spcAft>
                <a:spcPts val="0"/>
              </a:spcAft>
              <a:buNone/>
            </a:pPr>
            <a:r>
              <a:rPr lang="en-US" sz="1600" b="0" i="0" dirty="0">
                <a:solidFill>
                  <a:srgbClr val="008000"/>
                </a:solidFill>
                <a:effectLst/>
                <a:latin typeface="Calibri" panose="020F0502020204030204" pitchFamily="34" charset="0"/>
              </a:rPr>
              <a:t>const </a:t>
            </a:r>
            <a:r>
              <a:rPr lang="en-US" sz="1600" b="0" i="0" dirty="0" err="1">
                <a:solidFill>
                  <a:srgbClr val="008000"/>
                </a:solidFill>
                <a:effectLst/>
                <a:latin typeface="Calibri" panose="020F0502020204030204" pitchFamily="34" charset="0"/>
              </a:rPr>
              <a:t>regularPerson</a:t>
            </a:r>
            <a:r>
              <a:rPr lang="en-US" sz="1600" b="0" i="0" dirty="0">
                <a:solidFill>
                  <a:srgbClr val="008000"/>
                </a:solidFill>
                <a:effectLst/>
                <a:latin typeface="Calibri" panose="020F0502020204030204" pitchFamily="34" charset="0"/>
              </a:rPr>
              <a:t> = {</a:t>
            </a:r>
          </a:p>
          <a:p>
            <a:pPr marL="0" marR="0" indent="0" algn="l">
              <a:spcBef>
                <a:spcPts val="0"/>
              </a:spcBef>
              <a:spcAft>
                <a:spcPts val="0"/>
              </a:spcAft>
              <a:buNone/>
            </a:pPr>
            <a:r>
              <a:rPr lang="en-US" sz="1600" b="0" i="0" dirty="0" err="1">
                <a:solidFill>
                  <a:srgbClr val="008000"/>
                </a:solidFill>
                <a:effectLst/>
                <a:latin typeface="Calibri" panose="020F0502020204030204" pitchFamily="34" charset="0"/>
              </a:rPr>
              <a:t>firstname</a:t>
            </a:r>
            <a:r>
              <a:rPr lang="en-US" sz="1600" b="0" i="0" dirty="0">
                <a:solidFill>
                  <a:srgbClr val="008000"/>
                </a:solidFill>
                <a:effectLst/>
                <a:latin typeface="Calibri" panose="020F0502020204030204" pitchFamily="34" charset="0"/>
              </a:rPr>
              <a:t>: "Bill",</a:t>
            </a:r>
          </a:p>
          <a:p>
            <a:pPr marL="0" marR="0" indent="0" algn="l">
              <a:spcBef>
                <a:spcPts val="0"/>
              </a:spcBef>
              <a:spcAft>
                <a:spcPts val="0"/>
              </a:spcAft>
              <a:buNone/>
            </a:pPr>
            <a:r>
              <a:rPr lang="en-US" sz="1600" b="0" i="0" dirty="0" err="1">
                <a:solidFill>
                  <a:srgbClr val="008000"/>
                </a:solidFill>
                <a:effectLst/>
                <a:latin typeface="Calibri" panose="020F0502020204030204" pitchFamily="34" charset="0"/>
              </a:rPr>
              <a:t>lastname</a:t>
            </a:r>
            <a:r>
              <a:rPr lang="en-US" sz="1600" b="0" i="0" dirty="0">
                <a:solidFill>
                  <a:srgbClr val="008000"/>
                </a:solidFill>
                <a:effectLst/>
                <a:latin typeface="Calibri" panose="020F0502020204030204" pitchFamily="34" charset="0"/>
              </a:rPr>
              <a:t>: "Wilson",</a:t>
            </a:r>
          </a:p>
          <a:p>
            <a:pPr marL="0" marR="0" indent="0" algn="l">
              <a:spcBef>
                <a:spcPts val="0"/>
              </a:spcBef>
              <a:spcAft>
                <a:spcPts val="0"/>
              </a:spcAft>
              <a:buNone/>
            </a:pPr>
            <a:r>
              <a:rPr lang="en-US" sz="1600" b="0" i="0" dirty="0">
                <a:solidFill>
                  <a:srgbClr val="008000"/>
                </a:solidFill>
                <a:effectLst/>
                <a:latin typeface="Calibri" panose="020F0502020204030204" pitchFamily="34" charset="0"/>
              </a:rPr>
              <a:t>spouse: {</a:t>
            </a:r>
          </a:p>
          <a:p>
            <a:pPr marL="0" marR="0" indent="0" algn="l">
              <a:spcBef>
                <a:spcPts val="0"/>
              </a:spcBef>
              <a:spcAft>
                <a:spcPts val="0"/>
              </a:spcAft>
              <a:buNone/>
            </a:pPr>
            <a:r>
              <a:rPr lang="en-US" sz="1600" b="0" i="0" dirty="0" err="1">
                <a:solidFill>
                  <a:srgbClr val="008000"/>
                </a:solidFill>
                <a:effectLst/>
                <a:latin typeface="Calibri" panose="020F0502020204030204" pitchFamily="34" charset="0"/>
              </a:rPr>
              <a:t>firstname</a:t>
            </a:r>
            <a:r>
              <a:rPr lang="en-US" sz="1600" b="0" i="0" dirty="0">
                <a:solidFill>
                  <a:srgbClr val="008000"/>
                </a:solidFill>
                <a:effectLst/>
                <a:latin typeface="Calibri" panose="020F0502020204030204" pitchFamily="34" charset="0"/>
              </a:rPr>
              <a:t>: "Phil",</a:t>
            </a:r>
          </a:p>
          <a:p>
            <a:pPr marL="0" marR="0" indent="0" algn="l">
              <a:spcBef>
                <a:spcPts val="0"/>
              </a:spcBef>
              <a:spcAft>
                <a:spcPts val="0"/>
              </a:spcAft>
              <a:buNone/>
            </a:pPr>
            <a:r>
              <a:rPr lang="en-US" sz="1600" b="0" i="0" dirty="0" err="1">
                <a:solidFill>
                  <a:srgbClr val="008000"/>
                </a:solidFill>
                <a:effectLst/>
                <a:latin typeface="Calibri" panose="020F0502020204030204" pitchFamily="34" charset="0"/>
              </a:rPr>
              <a:t>lastname</a:t>
            </a:r>
            <a:r>
              <a:rPr lang="en-US" sz="1600" b="0" i="0" dirty="0">
                <a:solidFill>
                  <a:srgbClr val="008000"/>
                </a:solidFill>
                <a:effectLst/>
                <a:latin typeface="Calibri" panose="020F0502020204030204" pitchFamily="34" charset="0"/>
              </a:rPr>
              <a:t>: "Wilson"</a:t>
            </a:r>
          </a:p>
          <a:p>
            <a:pPr marL="0" marR="0" indent="0" algn="l">
              <a:spcBef>
                <a:spcPts val="0"/>
              </a:spcBef>
              <a:spcAft>
                <a:spcPts val="0"/>
              </a:spcAft>
              <a:buNone/>
            </a:pPr>
            <a:r>
              <a:rPr lang="en-US" sz="1600" b="0" i="0" dirty="0">
                <a:solidFill>
                  <a:srgbClr val="008000"/>
                </a:solidFill>
                <a:effectLst/>
                <a:latin typeface="Calibri" panose="020F0502020204030204" pitchFamily="34" charset="0"/>
              </a:rPr>
              <a:t>}</a:t>
            </a:r>
          </a:p>
          <a:p>
            <a:pPr marL="0" marR="0" indent="0" algn="l">
              <a:spcBef>
                <a:spcPts val="0"/>
              </a:spcBef>
              <a:spcAft>
                <a:spcPts val="0"/>
              </a:spcAft>
              <a:buNone/>
            </a:pPr>
            <a:r>
              <a:rPr lang="en-US" sz="1600" b="0" i="0" dirty="0">
                <a:solidFill>
                  <a:srgbClr val="008000"/>
                </a:solidFill>
                <a:effectLst/>
                <a:latin typeface="Calibri" panose="020F0502020204030204" pitchFamily="34" charset="0"/>
              </a:rPr>
              <a:t>};</a:t>
            </a:r>
          </a:p>
          <a:p>
            <a:pPr marL="0" marR="0" indent="0" algn="l">
              <a:spcBef>
                <a:spcPts val="0"/>
              </a:spcBef>
              <a:spcAft>
                <a:spcPts val="0"/>
              </a:spcAft>
              <a:buNone/>
            </a:pPr>
            <a:r>
              <a:rPr lang="en-US" sz="1600" b="0" i="0" dirty="0">
                <a:solidFill>
                  <a:srgbClr val="008000"/>
                </a:solidFill>
                <a:effectLst/>
                <a:latin typeface="Calibri" panose="020F0502020204030204" pitchFamily="34" charset="0"/>
              </a:rPr>
              <a:t> </a:t>
            </a:r>
          </a:p>
          <a:p>
            <a:pPr marL="0" marR="0" indent="0" algn="l">
              <a:spcBef>
                <a:spcPts val="0"/>
              </a:spcBef>
              <a:spcAft>
                <a:spcPts val="0"/>
              </a:spcAft>
              <a:buNone/>
            </a:pPr>
            <a:r>
              <a:rPr lang="en-US" sz="1600" b="0" i="0" dirty="0">
                <a:solidFill>
                  <a:srgbClr val="008000"/>
                </a:solidFill>
                <a:effectLst/>
                <a:latin typeface="Calibri" panose="020F0502020204030204" pitchFamily="34" charset="0"/>
              </a:rPr>
              <a:t>const </a:t>
            </a:r>
            <a:r>
              <a:rPr lang="en-US" sz="1600" b="0" i="0" dirty="0" err="1">
                <a:solidFill>
                  <a:srgbClr val="008000"/>
                </a:solidFill>
                <a:effectLst/>
                <a:latin typeface="Calibri" panose="020F0502020204030204" pitchFamily="34" charset="0"/>
              </a:rPr>
              <a:t>lordify</a:t>
            </a:r>
            <a:r>
              <a:rPr lang="en-US" sz="1600" b="0" i="0" dirty="0">
                <a:solidFill>
                  <a:srgbClr val="008000"/>
                </a:solidFill>
                <a:effectLst/>
                <a:latin typeface="Calibri" panose="020F0502020204030204" pitchFamily="34" charset="0"/>
              </a:rPr>
              <a:t> = ({ spouse: { </a:t>
            </a:r>
            <a:r>
              <a:rPr lang="en-US" sz="1600" b="0" i="0" dirty="0" err="1">
                <a:solidFill>
                  <a:srgbClr val="008000"/>
                </a:solidFill>
                <a:effectLst/>
                <a:latin typeface="Calibri" panose="020F0502020204030204" pitchFamily="34" charset="0"/>
              </a:rPr>
              <a:t>firstname</a:t>
            </a:r>
            <a:r>
              <a:rPr lang="en-US" sz="1600" b="0" i="0" dirty="0">
                <a:solidFill>
                  <a:srgbClr val="008000"/>
                </a:solidFill>
                <a:effectLst/>
                <a:latin typeface="Calibri" panose="020F0502020204030204" pitchFamily="34" charset="0"/>
              </a:rPr>
              <a:t> } }) =&gt; {</a:t>
            </a:r>
          </a:p>
          <a:p>
            <a:pPr marL="0" marR="0" indent="0" algn="l">
              <a:spcBef>
                <a:spcPts val="0"/>
              </a:spcBef>
              <a:spcAft>
                <a:spcPts val="0"/>
              </a:spcAft>
              <a:buNone/>
            </a:pPr>
            <a:r>
              <a:rPr lang="en-US" sz="1600" b="0" i="0" dirty="0">
                <a:solidFill>
                  <a:srgbClr val="008000"/>
                </a:solidFill>
                <a:effectLst/>
                <a:latin typeface="Calibri" panose="020F0502020204030204" pitchFamily="34" charset="0"/>
              </a:rPr>
              <a:t>console.log(`${</a:t>
            </a:r>
            <a:r>
              <a:rPr lang="en-US" sz="1600" b="0" i="0" dirty="0" err="1">
                <a:solidFill>
                  <a:srgbClr val="008000"/>
                </a:solidFill>
                <a:effectLst/>
                <a:latin typeface="Calibri" panose="020F0502020204030204" pitchFamily="34" charset="0"/>
              </a:rPr>
              <a:t>firstname</a:t>
            </a:r>
            <a:r>
              <a:rPr lang="en-US" sz="1600" b="0" i="0" dirty="0">
                <a:solidFill>
                  <a:srgbClr val="008000"/>
                </a:solidFill>
                <a:effectLst/>
                <a:latin typeface="Calibri" panose="020F0502020204030204" pitchFamily="34" charset="0"/>
              </a:rPr>
              <a:t>} of Canterbury`);</a:t>
            </a:r>
          </a:p>
          <a:p>
            <a:pPr marL="0" marR="0" indent="0" algn="l">
              <a:spcBef>
                <a:spcPts val="0"/>
              </a:spcBef>
              <a:spcAft>
                <a:spcPts val="0"/>
              </a:spcAft>
              <a:buNone/>
            </a:pPr>
            <a:r>
              <a:rPr lang="en-US" sz="1600" b="0" i="0" dirty="0">
                <a:solidFill>
                  <a:srgbClr val="008000"/>
                </a:solidFill>
                <a:effectLst/>
                <a:latin typeface="Calibri" panose="020F0502020204030204" pitchFamily="34" charset="0"/>
              </a:rPr>
              <a:t>};</a:t>
            </a:r>
          </a:p>
          <a:p>
            <a:pPr marL="0" marR="0" indent="0" algn="l">
              <a:spcBef>
                <a:spcPts val="0"/>
              </a:spcBef>
              <a:spcAft>
                <a:spcPts val="0"/>
              </a:spcAft>
              <a:buNone/>
            </a:pPr>
            <a:r>
              <a:rPr lang="en-US" sz="1600" b="0" i="0" dirty="0" err="1">
                <a:solidFill>
                  <a:srgbClr val="008000"/>
                </a:solidFill>
                <a:effectLst/>
                <a:latin typeface="Calibri" panose="020F0502020204030204" pitchFamily="34" charset="0"/>
              </a:rPr>
              <a:t>lordify</a:t>
            </a:r>
            <a:r>
              <a:rPr lang="en-US" sz="1600" b="0" i="0" dirty="0">
                <a:solidFill>
                  <a:srgbClr val="008000"/>
                </a:solidFill>
                <a:effectLst/>
                <a:latin typeface="Calibri" panose="020F0502020204030204" pitchFamily="34" charset="0"/>
              </a:rPr>
              <a:t>(</a:t>
            </a:r>
            <a:r>
              <a:rPr lang="en-US" sz="1600" b="0" i="0" dirty="0" err="1">
                <a:solidFill>
                  <a:srgbClr val="008000"/>
                </a:solidFill>
                <a:effectLst/>
                <a:latin typeface="Calibri" panose="020F0502020204030204" pitchFamily="34" charset="0"/>
              </a:rPr>
              <a:t>regularPerson</a:t>
            </a:r>
            <a:r>
              <a:rPr lang="en-US" sz="1600" b="0" i="0" dirty="0">
                <a:solidFill>
                  <a:srgbClr val="008000"/>
                </a:solidFill>
                <a:effectLst/>
                <a:latin typeface="Calibri" panose="020F0502020204030204" pitchFamily="34" charset="0"/>
              </a:rPr>
              <a:t>);  // Phil of Canterbury</a:t>
            </a:r>
          </a:p>
          <a:p>
            <a:pPr marL="0" marR="0" indent="0" algn="l">
              <a:spcBef>
                <a:spcPts val="0"/>
              </a:spcBef>
              <a:spcAft>
                <a:spcPts val="0"/>
              </a:spcAft>
              <a:buNone/>
            </a:pPr>
            <a:r>
              <a:rPr lang="en-US" sz="1600" b="0" i="0" dirty="0">
                <a:solidFill>
                  <a:srgbClr val="008000"/>
                </a:solidFill>
                <a:effectLst/>
                <a:latin typeface="Calibri" panose="020F0502020204030204" pitchFamily="34" charset="0"/>
              </a:rPr>
              <a:t> </a:t>
            </a:r>
          </a:p>
          <a:p>
            <a:pPr marL="0" marR="0" indent="0" algn="l">
              <a:spcBef>
                <a:spcPts val="0"/>
              </a:spcBef>
              <a:spcAft>
                <a:spcPts val="0"/>
              </a:spcAft>
              <a:buNone/>
            </a:pPr>
            <a:r>
              <a:rPr lang="en-US" sz="1600" b="0" i="0" dirty="0">
                <a:solidFill>
                  <a:srgbClr val="008000"/>
                </a:solidFill>
                <a:effectLst/>
                <a:latin typeface="Calibri" panose="020F0502020204030204" pitchFamily="34" charset="0"/>
              </a:rPr>
              <a:t> </a:t>
            </a:r>
          </a:p>
          <a:p>
            <a:pPr marL="0" marR="0" indent="0" algn="l">
              <a:spcBef>
                <a:spcPts val="0"/>
              </a:spcBef>
              <a:spcAft>
                <a:spcPts val="0"/>
              </a:spcAft>
              <a:buNone/>
            </a:pPr>
            <a:r>
              <a:rPr lang="en-US" sz="2000" b="0" i="0" dirty="0">
                <a:solidFill>
                  <a:srgbClr val="008000"/>
                </a:solidFill>
                <a:effectLst/>
                <a:latin typeface="Calibri" panose="020F0502020204030204" pitchFamily="34" charset="0"/>
              </a:rPr>
              <a:t>Using the colon and nested curly braces, we can </a:t>
            </a:r>
            <a:r>
              <a:rPr lang="en-US" sz="2000" b="0" i="0" dirty="0" err="1">
                <a:solidFill>
                  <a:srgbClr val="008000"/>
                </a:solidFill>
                <a:effectLst/>
                <a:latin typeface="Calibri" panose="020F0502020204030204" pitchFamily="34" charset="0"/>
              </a:rPr>
              <a:t>destructure</a:t>
            </a:r>
            <a:r>
              <a:rPr lang="en-US" sz="2000" b="0" i="0" dirty="0">
                <a:solidFill>
                  <a:srgbClr val="008000"/>
                </a:solidFill>
                <a:effectLst/>
                <a:latin typeface="Calibri" panose="020F0502020204030204" pitchFamily="34" charset="0"/>
              </a:rPr>
              <a:t> the </a:t>
            </a:r>
            <a:r>
              <a:rPr lang="en-US" sz="2000" b="0" i="0" dirty="0" err="1">
                <a:solidFill>
                  <a:srgbClr val="008000"/>
                </a:solidFill>
                <a:effectLst/>
                <a:latin typeface="Calibri" panose="020F0502020204030204" pitchFamily="34" charset="0"/>
              </a:rPr>
              <a:t>firstname</a:t>
            </a:r>
            <a:r>
              <a:rPr lang="en-US" sz="2000" b="0" i="0" dirty="0">
                <a:solidFill>
                  <a:srgbClr val="008000"/>
                </a:solidFill>
                <a:effectLst/>
                <a:latin typeface="Calibri" panose="020F0502020204030204" pitchFamily="34" charset="0"/>
              </a:rPr>
              <a:t> from the spouse object.</a:t>
            </a:r>
          </a:p>
          <a:p>
            <a:pPr marL="0" marR="0" algn="l">
              <a:spcBef>
                <a:spcPts val="0"/>
              </a:spcBef>
              <a:spcAft>
                <a:spcPts val="0"/>
              </a:spcAft>
            </a:pPr>
            <a:endParaRPr lang="en-US" sz="1600" b="0" i="0" dirty="0">
              <a:solidFill>
                <a:srgbClr val="008000"/>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6D6040C2-A31B-5F01-6039-E4FA7E5324F8}"/>
              </a:ext>
            </a:extLst>
          </p:cNvPr>
          <p:cNvSpPr>
            <a:spLocks noGrp="1"/>
          </p:cNvSpPr>
          <p:nvPr>
            <p:ph type="dt" sz="half" idx="10"/>
          </p:nvPr>
        </p:nvSpPr>
        <p:spPr/>
        <p:txBody>
          <a:bodyPr/>
          <a:lstStyle/>
          <a:p>
            <a:pPr>
              <a:defRPr/>
            </a:pPr>
            <a:fld id="{C9C54A8A-EC83-4BC5-B48C-A23671E55882}" type="datetime1">
              <a:rPr lang="en-US" smtClean="0"/>
              <a:t>1/3/2024</a:t>
            </a:fld>
            <a:endParaRPr lang="en-US" dirty="0"/>
          </a:p>
        </p:txBody>
      </p:sp>
      <p:sp>
        <p:nvSpPr>
          <p:cNvPr id="5" name="Footer Placeholder 4">
            <a:extLst>
              <a:ext uri="{FF2B5EF4-FFF2-40B4-BE49-F238E27FC236}">
                <a16:creationId xmlns:a16="http://schemas.microsoft.com/office/drawing/2014/main" id="{1CA92B5B-17AA-1331-52AA-E565251A7F2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E8DDD75-15F5-3660-F0C4-BDD4B484D363}"/>
              </a:ext>
            </a:extLst>
          </p:cNvPr>
          <p:cNvSpPr>
            <a:spLocks noGrp="1"/>
          </p:cNvSpPr>
          <p:nvPr>
            <p:ph type="sldNum" sz="quarter" idx="12"/>
          </p:nvPr>
        </p:nvSpPr>
        <p:spPr/>
        <p:txBody>
          <a:bodyPr/>
          <a:lstStyle/>
          <a:p>
            <a:fld id="{7C5CF243-786F-4254-B068-4C9F0B6EA12F}" type="slidenum">
              <a:rPr lang="en-US" altLang="en-US" smtClean="0"/>
              <a:pPr/>
              <a:t>46</a:t>
            </a:fld>
            <a:endParaRPr lang="en-US" altLang="en-US"/>
          </a:p>
        </p:txBody>
      </p:sp>
    </p:spTree>
    <p:extLst>
      <p:ext uri="{BB962C8B-B14F-4D97-AF65-F5344CB8AC3E}">
        <p14:creationId xmlns:p14="http://schemas.microsoft.com/office/powerpoint/2010/main" val="1764680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9574-DD0D-B43F-E7DF-0795BFFA1490}"/>
              </a:ext>
            </a:extLst>
          </p:cNvPr>
          <p:cNvSpPr>
            <a:spLocks noGrp="1"/>
          </p:cNvSpPr>
          <p:nvPr>
            <p:ph type="title"/>
          </p:nvPr>
        </p:nvSpPr>
        <p:spPr/>
        <p:txBody>
          <a:bodyPr/>
          <a:lstStyle/>
          <a:p>
            <a:r>
              <a:rPr lang="en-US" b="1" i="0" dirty="0" err="1">
                <a:solidFill>
                  <a:srgbClr val="008000"/>
                </a:solidFill>
                <a:effectLst/>
                <a:latin typeface="Calibri" panose="020F0502020204030204" pitchFamily="34" charset="0"/>
              </a:rPr>
              <a:t>Destructuring</a:t>
            </a:r>
            <a:r>
              <a:rPr lang="en-US" b="1" i="0" dirty="0">
                <a:solidFill>
                  <a:srgbClr val="008000"/>
                </a:solidFill>
                <a:effectLst/>
                <a:latin typeface="Calibri" panose="020F0502020204030204" pitchFamily="34" charset="0"/>
              </a:rPr>
              <a:t> Arrays</a:t>
            </a:r>
            <a:endParaRPr lang="en-US" dirty="0">
              <a:solidFill>
                <a:srgbClr val="008000"/>
              </a:solidFill>
            </a:endParaRPr>
          </a:p>
        </p:txBody>
      </p:sp>
      <p:sp>
        <p:nvSpPr>
          <p:cNvPr id="3" name="Content Placeholder 2">
            <a:extLst>
              <a:ext uri="{FF2B5EF4-FFF2-40B4-BE49-F238E27FC236}">
                <a16:creationId xmlns:a16="http://schemas.microsoft.com/office/drawing/2014/main" id="{DD5E421F-3487-8065-502E-485194B101F2}"/>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Values can also be </a:t>
            </a:r>
            <a:r>
              <a:rPr lang="en-US" b="0" i="0" dirty="0" err="1">
                <a:solidFill>
                  <a:srgbClr val="008000"/>
                </a:solidFill>
                <a:effectLst/>
                <a:latin typeface="Calibri" panose="020F0502020204030204" pitchFamily="34" charset="0"/>
              </a:rPr>
              <a:t>destructured</a:t>
            </a:r>
            <a:r>
              <a:rPr lang="en-US" b="0" i="0" dirty="0">
                <a:solidFill>
                  <a:srgbClr val="008000"/>
                </a:solidFill>
                <a:effectLst/>
                <a:latin typeface="Calibri" panose="020F0502020204030204" pitchFamily="34" charset="0"/>
              </a:rPr>
              <a:t> from arrays. Imagine that we wanted to assign the first value of an array to a variable name:</a:t>
            </a:r>
          </a:p>
          <a:p>
            <a:pPr marL="0" marR="0" indent="0" algn="l">
              <a:spcBef>
                <a:spcPts val="0"/>
              </a:spcBef>
              <a:spcAft>
                <a:spcPts val="0"/>
              </a:spcAft>
              <a:buNone/>
            </a:pPr>
            <a:endParaRPr lang="en-US" b="0" i="0" dirty="0">
              <a:solidFill>
                <a:srgbClr val="008000"/>
              </a:solidFill>
              <a:effectLst/>
              <a:latin typeface="Calibri" panose="020F0502020204030204" pitchFamily="34" charset="0"/>
            </a:endParaRPr>
          </a:p>
          <a:p>
            <a:pPr marL="0" marR="0" indent="0" algn="l">
              <a:spcBef>
                <a:spcPts val="0"/>
              </a:spcBef>
              <a:spcAft>
                <a:spcPts val="0"/>
              </a:spcAft>
              <a:buNone/>
            </a:pPr>
            <a:r>
              <a:rPr lang="en-US" b="0" i="0" dirty="0">
                <a:solidFill>
                  <a:srgbClr val="008000"/>
                </a:solidFill>
                <a:effectLst/>
                <a:latin typeface="Calibri" panose="020F0502020204030204" pitchFamily="34" charset="0"/>
              </a:rPr>
              <a:t>const [</a:t>
            </a:r>
            <a:r>
              <a:rPr lang="en-US" b="0" i="0" dirty="0" err="1">
                <a:solidFill>
                  <a:srgbClr val="008000"/>
                </a:solidFill>
                <a:effectLst/>
                <a:latin typeface="Calibri" panose="020F0502020204030204" pitchFamily="34" charset="0"/>
              </a:rPr>
              <a:t>firstAnimal</a:t>
            </a:r>
            <a:r>
              <a:rPr lang="en-US" b="0" i="0" dirty="0">
                <a:solidFill>
                  <a:srgbClr val="008000"/>
                </a:solidFill>
                <a:effectLst/>
                <a:latin typeface="Calibri" panose="020F0502020204030204" pitchFamily="34" charset="0"/>
              </a:rPr>
              <a:t>]  = ["Horse",  "Mouse",  "Cat"];</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a:t>
            </a:r>
            <a:r>
              <a:rPr lang="en-US" b="0" i="0" dirty="0" err="1">
                <a:solidFill>
                  <a:srgbClr val="008000"/>
                </a:solidFill>
                <a:effectLst/>
                <a:latin typeface="Calibri" panose="020F0502020204030204" pitchFamily="34" charset="0"/>
              </a:rPr>
              <a:t>firstAnimal</a:t>
            </a:r>
            <a:r>
              <a:rPr lang="en-US" b="0" i="0" dirty="0">
                <a:solidFill>
                  <a:srgbClr val="008000"/>
                </a:solidFill>
                <a:effectLst/>
                <a:latin typeface="Calibri" panose="020F0502020204030204" pitchFamily="34" charset="0"/>
              </a:rPr>
              <a:t>);  // Horse</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We can also pass over unnecessary values with list matching using commas. List matching occurs when commas take the place of elements that should be skipped. With the same array, we can access the last value by replacing the first two values with commas:</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  ,  </a:t>
            </a:r>
            <a:r>
              <a:rPr lang="en-US" b="0" i="0" dirty="0" err="1">
                <a:solidFill>
                  <a:srgbClr val="008000"/>
                </a:solidFill>
                <a:effectLst/>
                <a:latin typeface="Calibri" panose="020F0502020204030204" pitchFamily="34" charset="0"/>
              </a:rPr>
              <a:t>thirdAnimal</a:t>
            </a:r>
            <a:r>
              <a:rPr lang="en-US" b="0" i="0" dirty="0">
                <a:solidFill>
                  <a:srgbClr val="008000"/>
                </a:solidFill>
                <a:effectLst/>
                <a:latin typeface="Calibri" panose="020F0502020204030204" pitchFamily="34" charset="0"/>
              </a:rPr>
              <a:t>]  = ["Horse",  "Mouse",  "Cat"];</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a:t>
            </a:r>
            <a:r>
              <a:rPr lang="en-US" b="0" i="0" dirty="0" err="1">
                <a:solidFill>
                  <a:srgbClr val="008000"/>
                </a:solidFill>
                <a:effectLst/>
                <a:latin typeface="Calibri" panose="020F0502020204030204" pitchFamily="34" charset="0"/>
              </a:rPr>
              <a:t>thirdAnimal</a:t>
            </a:r>
            <a:r>
              <a:rPr lang="en-US" b="0" i="0" dirty="0">
                <a:solidFill>
                  <a:srgbClr val="008000"/>
                </a:solidFill>
                <a:effectLst/>
                <a:latin typeface="Calibri" panose="020F0502020204030204" pitchFamily="34" charset="0"/>
              </a:rPr>
              <a:t>);  // Cat</a:t>
            </a:r>
          </a:p>
          <a:p>
            <a:endParaRPr lang="en-US" dirty="0"/>
          </a:p>
        </p:txBody>
      </p:sp>
      <p:sp>
        <p:nvSpPr>
          <p:cNvPr id="4" name="Date Placeholder 3">
            <a:extLst>
              <a:ext uri="{FF2B5EF4-FFF2-40B4-BE49-F238E27FC236}">
                <a16:creationId xmlns:a16="http://schemas.microsoft.com/office/drawing/2014/main" id="{06671D19-289D-EC87-BBC5-10673AC93DCA}"/>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3337C463-0B1D-3AD7-215A-0B4678F0F4F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D449715-0BC1-9F65-17EE-9CCCA6CE18C4}"/>
              </a:ext>
            </a:extLst>
          </p:cNvPr>
          <p:cNvSpPr>
            <a:spLocks noGrp="1"/>
          </p:cNvSpPr>
          <p:nvPr>
            <p:ph type="sldNum" sz="quarter" idx="12"/>
          </p:nvPr>
        </p:nvSpPr>
        <p:spPr/>
        <p:txBody>
          <a:bodyPr/>
          <a:lstStyle/>
          <a:p>
            <a:fld id="{7C5CF243-786F-4254-B068-4C9F0B6EA12F}" type="slidenum">
              <a:rPr lang="en-US" altLang="en-US" smtClean="0"/>
              <a:pPr/>
              <a:t>47</a:t>
            </a:fld>
            <a:endParaRPr lang="en-US" altLang="en-US"/>
          </a:p>
        </p:txBody>
      </p:sp>
    </p:spTree>
    <p:extLst>
      <p:ext uri="{BB962C8B-B14F-4D97-AF65-F5344CB8AC3E}">
        <p14:creationId xmlns:p14="http://schemas.microsoft.com/office/powerpoint/2010/main" val="858430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1A7F-1F7E-722F-C63B-17DCD62B98FD}"/>
              </a:ext>
            </a:extLst>
          </p:cNvPr>
          <p:cNvSpPr>
            <a:spLocks noGrp="1"/>
          </p:cNvSpPr>
          <p:nvPr>
            <p:ph type="title"/>
          </p:nvPr>
        </p:nvSpPr>
        <p:spPr/>
        <p:txBody>
          <a:bodyPr/>
          <a:lstStyle/>
          <a:p>
            <a:br>
              <a:rPr lang="en-US" sz="3600" b="1" i="0" u="sng" dirty="0">
                <a:solidFill>
                  <a:srgbClr val="202122"/>
                </a:solidFill>
                <a:effectLst/>
                <a:latin typeface="Calibri" panose="020F0502020204030204" pitchFamily="34" charset="0"/>
              </a:rPr>
            </a:br>
            <a:r>
              <a:rPr lang="en-US" sz="3600" b="1" i="0" dirty="0">
                <a:solidFill>
                  <a:srgbClr val="008000"/>
                </a:solidFill>
                <a:effectLst/>
                <a:latin typeface="Calibri" panose="020F0502020204030204" pitchFamily="34" charset="0"/>
              </a:rPr>
              <a:t>Object Literal Enhancement</a:t>
            </a:r>
            <a:br>
              <a:rPr lang="en-US" sz="3600"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74A86FA5-271C-725D-73B1-DC59FA3A900A}"/>
              </a:ext>
            </a:extLst>
          </p:cNvPr>
          <p:cNvSpPr>
            <a:spLocks noGrp="1"/>
          </p:cNvSpPr>
          <p:nvPr>
            <p:ph idx="1"/>
          </p:nvPr>
        </p:nvSpPr>
        <p:spPr/>
        <p:txBody>
          <a:bodyPr/>
          <a:lstStyle/>
          <a:p>
            <a:pPr marL="0" marR="0" algn="l">
              <a:spcBef>
                <a:spcPts val="0"/>
              </a:spcBef>
              <a:spcAft>
                <a:spcPts val="0"/>
              </a:spcAft>
            </a:pPr>
            <a:r>
              <a:rPr lang="en-US" sz="1100" b="0" i="0" dirty="0">
                <a:solidFill>
                  <a:srgbClr val="008000"/>
                </a:solidFill>
                <a:effectLst/>
                <a:latin typeface="Calibri" panose="020F0502020204030204" pitchFamily="34" charset="0"/>
              </a:rPr>
              <a:t>Object literal enhancement is the opposite of </a:t>
            </a:r>
            <a:r>
              <a:rPr lang="en-US" sz="1100" b="0" i="0" dirty="0" err="1">
                <a:solidFill>
                  <a:srgbClr val="008000"/>
                </a:solidFill>
                <a:effectLst/>
                <a:latin typeface="Calibri" panose="020F0502020204030204" pitchFamily="34" charset="0"/>
              </a:rPr>
              <a:t>destructuring</a:t>
            </a:r>
            <a:r>
              <a:rPr lang="en-US" sz="1100" b="0" i="0" dirty="0">
                <a:solidFill>
                  <a:srgbClr val="008000"/>
                </a:solidFill>
                <a:effectLst/>
                <a:latin typeface="Calibri" panose="020F0502020204030204" pitchFamily="34" charset="0"/>
              </a:rPr>
              <a:t>. It is the process of restructuring or putting the object back together. With object literal enhancement, we can grab variables from the global scope and add them to an object:</a:t>
            </a:r>
          </a:p>
          <a:p>
            <a:pPr marL="0" marR="0" algn="l">
              <a:spcBef>
                <a:spcPts val="0"/>
              </a:spcBef>
              <a:spcAft>
                <a:spcPts val="0"/>
              </a:spcAft>
            </a:pPr>
            <a:r>
              <a:rPr lang="en-US" sz="1100" b="0" i="0" dirty="0">
                <a:solidFill>
                  <a:srgbClr val="008000"/>
                </a:solidFill>
                <a:effectLst/>
                <a:latin typeface="Calibri" panose="020F0502020204030204" pitchFamily="34" charset="0"/>
              </a:rPr>
              <a:t> </a:t>
            </a:r>
          </a:p>
          <a:p>
            <a:pPr marL="0" marR="0" algn="l">
              <a:spcBef>
                <a:spcPts val="0"/>
              </a:spcBef>
              <a:spcAft>
                <a:spcPts val="0"/>
              </a:spcAft>
            </a:pPr>
            <a:r>
              <a:rPr lang="en-US" sz="1100" b="0" i="0" dirty="0">
                <a:solidFill>
                  <a:srgbClr val="008000"/>
                </a:solidFill>
                <a:effectLst/>
                <a:latin typeface="Calibri" panose="020F0502020204030204" pitchFamily="34" charset="0"/>
              </a:rPr>
              <a:t>const name = "Tallac";</a:t>
            </a:r>
          </a:p>
          <a:p>
            <a:pPr marL="0" marR="0" algn="l">
              <a:spcBef>
                <a:spcPts val="0"/>
              </a:spcBef>
              <a:spcAft>
                <a:spcPts val="0"/>
              </a:spcAft>
            </a:pPr>
            <a:r>
              <a:rPr lang="en-US" sz="1100" b="0" i="0" dirty="0">
                <a:solidFill>
                  <a:srgbClr val="008000"/>
                </a:solidFill>
                <a:effectLst/>
                <a:latin typeface="Calibri" panose="020F0502020204030204" pitchFamily="34" charset="0"/>
              </a:rPr>
              <a:t>const elevation = 9738;</a:t>
            </a:r>
          </a:p>
          <a:p>
            <a:pPr marL="0" marR="0" algn="l">
              <a:spcBef>
                <a:spcPts val="0"/>
              </a:spcBef>
              <a:spcAft>
                <a:spcPts val="0"/>
              </a:spcAft>
            </a:pPr>
            <a:r>
              <a:rPr lang="en-US" sz="1100" b="0" i="0" dirty="0">
                <a:solidFill>
                  <a:srgbClr val="008000"/>
                </a:solidFill>
                <a:effectLst/>
                <a:latin typeface="Calibri" panose="020F0502020204030204" pitchFamily="34" charset="0"/>
              </a:rPr>
              <a:t> </a:t>
            </a:r>
          </a:p>
          <a:p>
            <a:pPr marL="0" marR="0" algn="l">
              <a:spcBef>
                <a:spcPts val="0"/>
              </a:spcBef>
              <a:spcAft>
                <a:spcPts val="0"/>
              </a:spcAft>
            </a:pPr>
            <a:r>
              <a:rPr lang="en-US" sz="1100" b="0" i="0" dirty="0">
                <a:solidFill>
                  <a:srgbClr val="008000"/>
                </a:solidFill>
                <a:effectLst/>
                <a:latin typeface="Calibri" panose="020F0502020204030204" pitchFamily="34" charset="0"/>
              </a:rPr>
              <a:t>const </a:t>
            </a:r>
            <a:r>
              <a:rPr lang="en-US" sz="1100" b="0" i="0" dirty="0" err="1">
                <a:solidFill>
                  <a:srgbClr val="008000"/>
                </a:solidFill>
                <a:effectLst/>
                <a:latin typeface="Calibri" panose="020F0502020204030204" pitchFamily="34" charset="0"/>
              </a:rPr>
              <a:t>funHike</a:t>
            </a:r>
            <a:r>
              <a:rPr lang="en-US" sz="1100" b="0" i="0" dirty="0">
                <a:solidFill>
                  <a:srgbClr val="008000"/>
                </a:solidFill>
                <a:effectLst/>
                <a:latin typeface="Calibri" panose="020F0502020204030204" pitchFamily="34" charset="0"/>
              </a:rPr>
              <a:t> = {  name,  elevation };</a:t>
            </a:r>
          </a:p>
          <a:p>
            <a:pPr marL="0" marR="0" algn="l">
              <a:spcBef>
                <a:spcPts val="0"/>
              </a:spcBef>
              <a:spcAft>
                <a:spcPts val="0"/>
              </a:spcAft>
            </a:pPr>
            <a:r>
              <a:rPr lang="en-US" sz="1100" b="0" i="0" dirty="0">
                <a:solidFill>
                  <a:srgbClr val="008000"/>
                </a:solidFill>
                <a:effectLst/>
                <a:latin typeface="Calibri" panose="020F0502020204030204" pitchFamily="34" charset="0"/>
              </a:rPr>
              <a:t> </a:t>
            </a:r>
          </a:p>
          <a:p>
            <a:pPr marL="0" marR="0" algn="l">
              <a:spcBef>
                <a:spcPts val="0"/>
              </a:spcBef>
              <a:spcAft>
                <a:spcPts val="0"/>
              </a:spcAft>
            </a:pPr>
            <a:r>
              <a:rPr lang="en-US" sz="1100" b="0" i="0" dirty="0">
                <a:solidFill>
                  <a:srgbClr val="008000"/>
                </a:solidFill>
                <a:effectLst/>
                <a:latin typeface="Calibri" panose="020F0502020204030204" pitchFamily="34" charset="0"/>
              </a:rPr>
              <a:t>console.log(</a:t>
            </a:r>
            <a:r>
              <a:rPr lang="en-US" sz="1100" b="0" i="0" dirty="0" err="1">
                <a:solidFill>
                  <a:srgbClr val="008000"/>
                </a:solidFill>
                <a:effectLst/>
                <a:latin typeface="Calibri" panose="020F0502020204030204" pitchFamily="34" charset="0"/>
              </a:rPr>
              <a:t>funHike</a:t>
            </a:r>
            <a:r>
              <a:rPr lang="en-US" sz="1100" b="0" i="0" dirty="0">
                <a:solidFill>
                  <a:srgbClr val="008000"/>
                </a:solidFill>
                <a:effectLst/>
                <a:latin typeface="Calibri" panose="020F0502020204030204" pitchFamily="34" charset="0"/>
              </a:rPr>
              <a:t>);  // {name: "Tallac", elevation: 9738}</a:t>
            </a:r>
          </a:p>
          <a:p>
            <a:pPr marL="0" marR="0" algn="l">
              <a:spcBef>
                <a:spcPts val="0"/>
              </a:spcBef>
              <a:spcAft>
                <a:spcPts val="0"/>
              </a:spcAft>
            </a:pPr>
            <a:r>
              <a:rPr lang="en-US" sz="1100" b="0" i="0" dirty="0">
                <a:solidFill>
                  <a:srgbClr val="008000"/>
                </a:solidFill>
                <a:effectLst/>
                <a:latin typeface="Calibri" panose="020F0502020204030204" pitchFamily="34" charset="0"/>
              </a:rPr>
              <a:t> </a:t>
            </a:r>
          </a:p>
          <a:p>
            <a:pPr marL="0" marR="0" algn="l">
              <a:spcBef>
                <a:spcPts val="0"/>
              </a:spcBef>
              <a:spcAft>
                <a:spcPts val="0"/>
              </a:spcAft>
            </a:pPr>
            <a:r>
              <a:rPr lang="en-US" sz="1100" b="0" i="0" dirty="0">
                <a:solidFill>
                  <a:srgbClr val="008000"/>
                </a:solidFill>
                <a:effectLst/>
                <a:latin typeface="Calibri" panose="020F0502020204030204" pitchFamily="34" charset="0"/>
              </a:rPr>
              <a:t>name and elevation are now keys of the </a:t>
            </a:r>
            <a:r>
              <a:rPr lang="en-US" sz="1100" b="0" i="0" dirty="0" err="1">
                <a:solidFill>
                  <a:srgbClr val="008000"/>
                </a:solidFill>
                <a:effectLst/>
                <a:latin typeface="Calibri" panose="020F0502020204030204" pitchFamily="34" charset="0"/>
              </a:rPr>
              <a:t>funHike</a:t>
            </a:r>
            <a:r>
              <a:rPr lang="en-US" sz="1100" b="0" i="0" dirty="0">
                <a:solidFill>
                  <a:srgbClr val="008000"/>
                </a:solidFill>
                <a:effectLst/>
                <a:latin typeface="Calibri" panose="020F0502020204030204" pitchFamily="34" charset="0"/>
              </a:rPr>
              <a:t> object.</a:t>
            </a:r>
          </a:p>
          <a:p>
            <a:pPr marL="0" marR="0" algn="l">
              <a:spcBef>
                <a:spcPts val="0"/>
              </a:spcBef>
              <a:spcAft>
                <a:spcPts val="0"/>
              </a:spcAft>
            </a:pPr>
            <a:r>
              <a:rPr lang="en-US" sz="1100" b="0" i="0" dirty="0">
                <a:solidFill>
                  <a:srgbClr val="008000"/>
                </a:solidFill>
                <a:effectLst/>
                <a:latin typeface="Calibri" panose="020F0502020204030204" pitchFamily="34" charset="0"/>
              </a:rPr>
              <a:t> </a:t>
            </a:r>
          </a:p>
          <a:p>
            <a:pPr marL="0" marR="0" algn="l">
              <a:spcBef>
                <a:spcPts val="0"/>
              </a:spcBef>
              <a:spcAft>
                <a:spcPts val="0"/>
              </a:spcAft>
            </a:pPr>
            <a:r>
              <a:rPr lang="en-US" sz="1100" b="0" i="0" dirty="0">
                <a:solidFill>
                  <a:srgbClr val="008000"/>
                </a:solidFill>
                <a:effectLst/>
                <a:latin typeface="Calibri" panose="020F0502020204030204" pitchFamily="34" charset="0"/>
              </a:rPr>
              <a:t>We can also create object methods with object literal enhancement or restructuring:</a:t>
            </a:r>
          </a:p>
          <a:p>
            <a:pPr marL="0" marR="0" algn="l">
              <a:spcBef>
                <a:spcPts val="0"/>
              </a:spcBef>
              <a:spcAft>
                <a:spcPts val="0"/>
              </a:spcAft>
            </a:pPr>
            <a:r>
              <a:rPr lang="en-US" sz="1100" b="0" i="0" dirty="0">
                <a:solidFill>
                  <a:srgbClr val="008000"/>
                </a:solidFill>
                <a:effectLst/>
                <a:latin typeface="Calibri" panose="020F0502020204030204" pitchFamily="34" charset="0"/>
              </a:rPr>
              <a:t> </a:t>
            </a:r>
          </a:p>
          <a:p>
            <a:pPr marL="0" marR="0" algn="l">
              <a:spcBef>
                <a:spcPts val="0"/>
              </a:spcBef>
              <a:spcAft>
                <a:spcPts val="0"/>
              </a:spcAft>
            </a:pPr>
            <a:r>
              <a:rPr lang="en-US" sz="1100" b="0" i="0" dirty="0">
                <a:solidFill>
                  <a:srgbClr val="008000"/>
                </a:solidFill>
                <a:effectLst/>
                <a:latin typeface="Calibri" panose="020F0502020204030204" pitchFamily="34" charset="0"/>
              </a:rPr>
              <a:t>const name = "Tallac";</a:t>
            </a:r>
          </a:p>
          <a:p>
            <a:pPr marL="0" marR="0" algn="l">
              <a:spcBef>
                <a:spcPts val="0"/>
              </a:spcBef>
              <a:spcAft>
                <a:spcPts val="0"/>
              </a:spcAft>
            </a:pPr>
            <a:r>
              <a:rPr lang="en-US" sz="1100" b="0" i="0" dirty="0">
                <a:solidFill>
                  <a:srgbClr val="008000"/>
                </a:solidFill>
                <a:effectLst/>
                <a:latin typeface="Calibri" panose="020F0502020204030204" pitchFamily="34" charset="0"/>
              </a:rPr>
              <a:t>const elevation = 9738;</a:t>
            </a:r>
          </a:p>
          <a:p>
            <a:pPr marL="0" marR="0" algn="l">
              <a:spcBef>
                <a:spcPts val="0"/>
              </a:spcBef>
              <a:spcAft>
                <a:spcPts val="0"/>
              </a:spcAft>
            </a:pPr>
            <a:r>
              <a:rPr lang="en-US" sz="1100" b="0" i="0" dirty="0">
                <a:solidFill>
                  <a:srgbClr val="008000"/>
                </a:solidFill>
                <a:effectLst/>
                <a:latin typeface="Calibri" panose="020F0502020204030204" pitchFamily="34" charset="0"/>
              </a:rPr>
              <a:t>const print = function()  {</a:t>
            </a:r>
          </a:p>
          <a:p>
            <a:pPr marL="0" marR="0" algn="l">
              <a:spcBef>
                <a:spcPts val="0"/>
              </a:spcBef>
              <a:spcAft>
                <a:spcPts val="0"/>
              </a:spcAft>
            </a:pPr>
            <a:r>
              <a:rPr lang="en-US" sz="1100" b="0" i="0" dirty="0">
                <a:solidFill>
                  <a:srgbClr val="008000"/>
                </a:solidFill>
                <a:effectLst/>
                <a:latin typeface="Calibri" panose="020F0502020204030204" pitchFamily="34" charset="0"/>
              </a:rPr>
              <a:t>console.log(`Mt. ${this.name} is ${</a:t>
            </a:r>
            <a:r>
              <a:rPr lang="en-US" sz="1100" b="0" i="0" dirty="0" err="1">
                <a:solidFill>
                  <a:srgbClr val="008000"/>
                </a:solidFill>
                <a:effectLst/>
                <a:latin typeface="Calibri" panose="020F0502020204030204" pitchFamily="34" charset="0"/>
              </a:rPr>
              <a:t>this.elevation</a:t>
            </a:r>
            <a:r>
              <a:rPr lang="en-US" sz="1100" b="0" i="0" dirty="0">
                <a:solidFill>
                  <a:srgbClr val="008000"/>
                </a:solidFill>
                <a:effectLst/>
                <a:latin typeface="Calibri" panose="020F0502020204030204" pitchFamily="34" charset="0"/>
              </a:rPr>
              <a:t>} feet tall`);</a:t>
            </a:r>
          </a:p>
          <a:p>
            <a:pPr marL="0" marR="0" algn="l">
              <a:spcBef>
                <a:spcPts val="0"/>
              </a:spcBef>
              <a:spcAft>
                <a:spcPts val="0"/>
              </a:spcAft>
            </a:pPr>
            <a:r>
              <a:rPr lang="en-US" sz="1100" b="0" i="0" dirty="0">
                <a:solidFill>
                  <a:srgbClr val="008000"/>
                </a:solidFill>
                <a:effectLst/>
                <a:latin typeface="Calibri" panose="020F0502020204030204" pitchFamily="34" charset="0"/>
              </a:rPr>
              <a:t>};</a:t>
            </a:r>
          </a:p>
          <a:p>
            <a:pPr marL="0" marR="0" algn="l">
              <a:spcBef>
                <a:spcPts val="0"/>
              </a:spcBef>
              <a:spcAft>
                <a:spcPts val="0"/>
              </a:spcAft>
            </a:pPr>
            <a:r>
              <a:rPr lang="en-US" sz="1100" b="0" i="0" dirty="0">
                <a:solidFill>
                  <a:srgbClr val="008000"/>
                </a:solidFill>
                <a:effectLst/>
                <a:latin typeface="Calibri" panose="020F0502020204030204" pitchFamily="34" charset="0"/>
              </a:rPr>
              <a:t> </a:t>
            </a:r>
          </a:p>
          <a:p>
            <a:pPr marL="0" marR="0" algn="l">
              <a:spcBef>
                <a:spcPts val="0"/>
              </a:spcBef>
              <a:spcAft>
                <a:spcPts val="0"/>
              </a:spcAft>
            </a:pPr>
            <a:r>
              <a:rPr lang="en-US" sz="1100" b="0" i="0" dirty="0">
                <a:solidFill>
                  <a:srgbClr val="008000"/>
                </a:solidFill>
                <a:effectLst/>
                <a:latin typeface="Calibri" panose="020F0502020204030204" pitchFamily="34" charset="0"/>
              </a:rPr>
              <a:t>const </a:t>
            </a:r>
            <a:r>
              <a:rPr lang="en-US" sz="1100" b="0" i="0" dirty="0" err="1">
                <a:solidFill>
                  <a:srgbClr val="008000"/>
                </a:solidFill>
                <a:effectLst/>
                <a:latin typeface="Calibri" panose="020F0502020204030204" pitchFamily="34" charset="0"/>
              </a:rPr>
              <a:t>funHike</a:t>
            </a:r>
            <a:r>
              <a:rPr lang="en-US" sz="1100" b="0" i="0" dirty="0">
                <a:solidFill>
                  <a:srgbClr val="008000"/>
                </a:solidFill>
                <a:effectLst/>
                <a:latin typeface="Calibri" panose="020F0502020204030204" pitchFamily="34" charset="0"/>
              </a:rPr>
              <a:t> = {  name,  elevation,  print };</a:t>
            </a:r>
          </a:p>
          <a:p>
            <a:pPr marL="0" marR="0" algn="l">
              <a:spcBef>
                <a:spcPts val="0"/>
              </a:spcBef>
              <a:spcAft>
                <a:spcPts val="0"/>
              </a:spcAft>
            </a:pPr>
            <a:r>
              <a:rPr lang="en-US" sz="1100" b="0" i="0" dirty="0">
                <a:solidFill>
                  <a:srgbClr val="008000"/>
                </a:solidFill>
                <a:effectLst/>
                <a:latin typeface="Calibri" panose="020F0502020204030204" pitchFamily="34" charset="0"/>
              </a:rPr>
              <a:t> </a:t>
            </a:r>
          </a:p>
          <a:p>
            <a:pPr marL="0" marR="0" algn="l">
              <a:spcBef>
                <a:spcPts val="0"/>
              </a:spcBef>
              <a:spcAft>
                <a:spcPts val="0"/>
              </a:spcAft>
            </a:pPr>
            <a:r>
              <a:rPr lang="en-US" sz="1100" b="0" i="0" dirty="0" err="1">
                <a:solidFill>
                  <a:srgbClr val="008000"/>
                </a:solidFill>
                <a:effectLst/>
                <a:latin typeface="Calibri" panose="020F0502020204030204" pitchFamily="34" charset="0"/>
              </a:rPr>
              <a:t>funHike.print</a:t>
            </a:r>
            <a:r>
              <a:rPr lang="en-US" sz="1100" b="0" i="0" dirty="0">
                <a:solidFill>
                  <a:srgbClr val="008000"/>
                </a:solidFill>
                <a:effectLst/>
                <a:latin typeface="Calibri" panose="020F0502020204030204" pitchFamily="34" charset="0"/>
              </a:rPr>
              <a:t>();  // Mt. Tallac is 9738 feet tall</a:t>
            </a:r>
          </a:p>
          <a:p>
            <a:pPr marL="0" marR="0" algn="l">
              <a:spcBef>
                <a:spcPts val="0"/>
              </a:spcBef>
              <a:spcAft>
                <a:spcPts val="0"/>
              </a:spcAft>
            </a:pPr>
            <a:r>
              <a:rPr lang="en-US" sz="1100" b="0" i="0" dirty="0">
                <a:solidFill>
                  <a:srgbClr val="008000"/>
                </a:solidFill>
                <a:effectLst/>
                <a:latin typeface="Calibri" panose="020F0502020204030204" pitchFamily="34" charset="0"/>
              </a:rPr>
              <a:t> </a:t>
            </a:r>
          </a:p>
          <a:p>
            <a:pPr marL="0" marR="0" algn="l">
              <a:spcBef>
                <a:spcPts val="0"/>
              </a:spcBef>
              <a:spcAft>
                <a:spcPts val="0"/>
              </a:spcAft>
            </a:pPr>
            <a:r>
              <a:rPr lang="en-US" sz="1100" b="0" i="0" dirty="0">
                <a:solidFill>
                  <a:srgbClr val="008000"/>
                </a:solidFill>
                <a:effectLst/>
                <a:latin typeface="Calibri" panose="020F0502020204030204" pitchFamily="34" charset="0"/>
              </a:rPr>
              <a:t> </a:t>
            </a:r>
          </a:p>
          <a:p>
            <a:pPr marL="0" marR="0" algn="l">
              <a:spcBef>
                <a:spcPts val="0"/>
              </a:spcBef>
              <a:spcAft>
                <a:spcPts val="0"/>
              </a:spcAft>
            </a:pPr>
            <a:r>
              <a:rPr lang="en-US" sz="1100" b="0" i="0" dirty="0">
                <a:solidFill>
                  <a:srgbClr val="008000"/>
                </a:solidFill>
                <a:effectLst/>
                <a:latin typeface="Calibri" panose="020F0502020204030204" pitchFamily="34" charset="0"/>
              </a:rPr>
              <a:t> </a:t>
            </a:r>
          </a:p>
          <a:p>
            <a:pPr marL="0" marR="0" algn="l">
              <a:spcBef>
                <a:spcPts val="0"/>
              </a:spcBef>
              <a:spcAft>
                <a:spcPts val="0"/>
              </a:spcAft>
            </a:pPr>
            <a:r>
              <a:rPr lang="en-US" sz="1100" b="0" i="0" dirty="0">
                <a:solidFill>
                  <a:srgbClr val="008000"/>
                </a:solidFill>
                <a:effectLst/>
                <a:latin typeface="Calibri" panose="020F0502020204030204" pitchFamily="34" charset="0"/>
              </a:rPr>
              <a:t> </a:t>
            </a:r>
          </a:p>
          <a:p>
            <a:pPr marL="0" marR="0" algn="l">
              <a:spcBef>
                <a:spcPts val="0"/>
              </a:spcBef>
              <a:spcAft>
                <a:spcPts val="0"/>
              </a:spcAft>
            </a:pPr>
            <a:r>
              <a:rPr lang="en-US" sz="1100" b="0" i="0" dirty="0">
                <a:solidFill>
                  <a:srgbClr val="008000"/>
                </a:solidFill>
                <a:effectLst/>
                <a:latin typeface="Calibri" panose="020F0502020204030204" pitchFamily="34" charset="0"/>
              </a:rPr>
              <a:t> </a:t>
            </a:r>
          </a:p>
          <a:p>
            <a:pPr marL="0" marR="0" algn="l">
              <a:spcBef>
                <a:spcPts val="0"/>
              </a:spcBef>
              <a:spcAft>
                <a:spcPts val="0"/>
              </a:spcAft>
            </a:pPr>
            <a:r>
              <a:rPr lang="en-US" sz="1100" b="0" i="0" dirty="0">
                <a:solidFill>
                  <a:srgbClr val="008000"/>
                </a:solidFill>
                <a:effectLst/>
                <a:latin typeface="Calibri" panose="020F0502020204030204" pitchFamily="34" charset="0"/>
              </a:rPr>
              <a:t>Notice we use this to access the object keys.</a:t>
            </a:r>
          </a:p>
          <a:p>
            <a:pPr marL="0" marR="0" algn="l">
              <a:spcBef>
                <a:spcPts val="0"/>
              </a:spcBef>
              <a:spcAft>
                <a:spcPts val="0"/>
              </a:spcAft>
            </a:pPr>
            <a:r>
              <a:rPr lang="en-US" sz="1100" b="0" i="0" dirty="0">
                <a:solidFill>
                  <a:srgbClr val="008000"/>
                </a:solidFill>
                <a:effectLst/>
                <a:latin typeface="Calibri" panose="020F0502020204030204" pitchFamily="34" charset="0"/>
              </a:rPr>
              <a:t> </a:t>
            </a:r>
          </a:p>
          <a:p>
            <a:pPr marL="0" marR="0" algn="l">
              <a:spcBef>
                <a:spcPts val="0"/>
              </a:spcBef>
              <a:spcAft>
                <a:spcPts val="0"/>
              </a:spcAft>
            </a:pPr>
            <a:r>
              <a:rPr lang="en-US" sz="1100" b="0" i="0" dirty="0">
                <a:solidFill>
                  <a:srgbClr val="008000"/>
                </a:solidFill>
                <a:effectLst/>
                <a:latin typeface="Calibri" panose="020F0502020204030204" pitchFamily="34" charset="0"/>
              </a:rPr>
              <a:t>When defining object methods, it is no longer necessary to use the function keyword:</a:t>
            </a:r>
          </a:p>
          <a:p>
            <a:endParaRPr lang="en-US" dirty="0"/>
          </a:p>
        </p:txBody>
      </p:sp>
      <p:sp>
        <p:nvSpPr>
          <p:cNvPr id="4" name="Date Placeholder 3">
            <a:extLst>
              <a:ext uri="{FF2B5EF4-FFF2-40B4-BE49-F238E27FC236}">
                <a16:creationId xmlns:a16="http://schemas.microsoft.com/office/drawing/2014/main" id="{1818674B-29DA-93B1-0D44-CBDA8D71605B}"/>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B0EF4922-DF4B-7068-6827-C13D91D4F41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96063B6-E186-9F5E-4C44-BFA45F513788}"/>
              </a:ext>
            </a:extLst>
          </p:cNvPr>
          <p:cNvSpPr>
            <a:spLocks noGrp="1"/>
          </p:cNvSpPr>
          <p:nvPr>
            <p:ph type="sldNum" sz="quarter" idx="12"/>
          </p:nvPr>
        </p:nvSpPr>
        <p:spPr/>
        <p:txBody>
          <a:bodyPr/>
          <a:lstStyle/>
          <a:p>
            <a:fld id="{7C5CF243-786F-4254-B068-4C9F0B6EA12F}" type="slidenum">
              <a:rPr lang="en-US" altLang="en-US" smtClean="0"/>
              <a:pPr/>
              <a:t>48</a:t>
            </a:fld>
            <a:endParaRPr lang="en-US" altLang="en-US"/>
          </a:p>
        </p:txBody>
      </p:sp>
    </p:spTree>
    <p:extLst>
      <p:ext uri="{BB962C8B-B14F-4D97-AF65-F5344CB8AC3E}">
        <p14:creationId xmlns:p14="http://schemas.microsoft.com/office/powerpoint/2010/main" val="2585698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92D3-ADA4-CFEC-F4ED-1A5055BCF30B}"/>
              </a:ext>
            </a:extLst>
          </p:cNvPr>
          <p:cNvSpPr>
            <a:spLocks noGrp="1"/>
          </p:cNvSpPr>
          <p:nvPr>
            <p:ph type="title"/>
          </p:nvPr>
        </p:nvSpPr>
        <p:spPr/>
        <p:txBody>
          <a:bodyPr/>
          <a:lstStyle/>
          <a:p>
            <a:br>
              <a:rPr lang="en-US" sz="3600" b="0" i="0" dirty="0">
                <a:solidFill>
                  <a:srgbClr val="202122"/>
                </a:solidFill>
                <a:effectLst/>
                <a:latin typeface="Calibri" panose="020F0502020204030204" pitchFamily="34" charset="0"/>
              </a:rPr>
            </a:br>
            <a:r>
              <a:rPr lang="en-US" sz="3600" b="0" i="0" dirty="0">
                <a:solidFill>
                  <a:srgbClr val="008000"/>
                </a:solidFill>
                <a:effectLst/>
                <a:latin typeface="Calibri" panose="020F0502020204030204" pitchFamily="34" charset="0"/>
              </a:rPr>
              <a:t>OLD VS. NEW : OBJECT SYNTAX</a:t>
            </a:r>
            <a:br>
              <a:rPr lang="en-US" sz="3600" b="0" i="0" dirty="0">
                <a:solidFill>
                  <a:srgbClr val="008000"/>
                </a:solidFill>
                <a:effectLst/>
                <a:latin typeface="Calibri" panose="020F0502020204030204" pitchFamily="34" charset="0"/>
              </a:rPr>
            </a:br>
            <a:endParaRPr lang="en-US" dirty="0">
              <a:solidFill>
                <a:srgbClr val="008000"/>
              </a:solidFill>
            </a:endParaRPr>
          </a:p>
        </p:txBody>
      </p:sp>
      <p:sp>
        <p:nvSpPr>
          <p:cNvPr id="3" name="Content Placeholder 2">
            <a:extLst>
              <a:ext uri="{FF2B5EF4-FFF2-40B4-BE49-F238E27FC236}">
                <a16:creationId xmlns:a16="http://schemas.microsoft.com/office/drawing/2014/main" id="{6B57C819-C30B-983B-87CE-B57F7EC400DD}"/>
              </a:ext>
            </a:extLst>
          </p:cNvPr>
          <p:cNvSpPr>
            <a:spLocks noGrp="1"/>
          </p:cNvSpPr>
          <p:nvPr>
            <p:ph idx="1"/>
          </p:nvPr>
        </p:nvSpPr>
        <p:spPr/>
        <p:txBody>
          <a:bodyPr/>
          <a:lstStyle/>
          <a:p>
            <a:pPr marL="0" marR="0" algn="l">
              <a:spcBef>
                <a:spcPts val="0"/>
              </a:spcBef>
              <a:spcAft>
                <a:spcPts val="0"/>
              </a:spcAft>
            </a:pPr>
            <a:r>
              <a:rPr lang="en-US" b="0" i="0" dirty="0">
                <a:solidFill>
                  <a:srgbClr val="202122"/>
                </a:solidFill>
                <a:effectLst/>
                <a:latin typeface="Calibri" panose="020F0502020204030204" pitchFamily="34" charset="0"/>
              </a:rPr>
              <a:t> </a:t>
            </a:r>
            <a:r>
              <a:rPr lang="en-US" b="0" i="0" dirty="0">
                <a:solidFill>
                  <a:srgbClr val="008000"/>
                </a:solidFill>
                <a:effectLst/>
                <a:latin typeface="Calibri" panose="020F0502020204030204" pitchFamily="34" charset="0"/>
              </a:rPr>
              <a:t>// Old</a:t>
            </a:r>
          </a:p>
          <a:p>
            <a:pPr marL="0" marR="0" algn="l">
              <a:spcBef>
                <a:spcPts val="0"/>
              </a:spcBef>
              <a:spcAft>
                <a:spcPts val="0"/>
              </a:spcAft>
            </a:pPr>
            <a:r>
              <a:rPr lang="en-US" sz="1800" b="0" i="0" dirty="0">
                <a:solidFill>
                  <a:srgbClr val="008000"/>
                </a:solidFill>
                <a:effectLst/>
                <a:latin typeface="Calibri" panose="020F0502020204030204" pitchFamily="34" charset="0"/>
              </a:rPr>
              <a:t>var skier = {</a:t>
            </a:r>
          </a:p>
          <a:p>
            <a:pPr marL="0" marR="0" algn="l">
              <a:spcBef>
                <a:spcPts val="0"/>
              </a:spcBef>
              <a:spcAft>
                <a:spcPts val="0"/>
              </a:spcAft>
            </a:pPr>
            <a:r>
              <a:rPr lang="en-US" sz="1800" b="0" i="0" dirty="0">
                <a:solidFill>
                  <a:srgbClr val="008000"/>
                </a:solidFill>
                <a:effectLst/>
                <a:latin typeface="Calibri" panose="020F0502020204030204" pitchFamily="34" charset="0"/>
              </a:rPr>
              <a:t>  name: "Dan",</a:t>
            </a:r>
          </a:p>
          <a:p>
            <a:pPr marL="0" marR="0" algn="l">
              <a:spcBef>
                <a:spcPts val="0"/>
              </a:spcBef>
              <a:spcAft>
                <a:spcPts val="0"/>
              </a:spcAft>
            </a:pPr>
            <a:r>
              <a:rPr lang="en-US" sz="1800" b="0" i="0" dirty="0">
                <a:solidFill>
                  <a:srgbClr val="008000"/>
                </a:solidFill>
                <a:effectLst/>
                <a:latin typeface="Calibri" panose="020F0502020204030204" pitchFamily="34" charset="0"/>
              </a:rPr>
              <a:t>  sound: "</a:t>
            </a:r>
            <a:r>
              <a:rPr lang="en-US" sz="1800" b="0" i="0" dirty="0" err="1">
                <a:solidFill>
                  <a:srgbClr val="008000"/>
                </a:solidFill>
                <a:effectLst/>
                <a:latin typeface="Calibri" panose="020F0502020204030204" pitchFamily="34" charset="0"/>
              </a:rPr>
              <a:t>aad</a:t>
            </a:r>
            <a:r>
              <a:rPr lang="en-US" sz="1800" b="0" i="0" dirty="0">
                <a:solidFill>
                  <a:srgbClr val="008000"/>
                </a:solidFill>
                <a:effectLst/>
                <a:latin typeface="Calibri" panose="020F0502020204030204" pitchFamily="34" charset="0"/>
              </a:rPr>
              <a:t>",</a:t>
            </a:r>
          </a:p>
          <a:p>
            <a:pPr marL="0" marR="0" algn="l">
              <a:spcBef>
                <a:spcPts val="0"/>
              </a:spcBef>
              <a:spcAft>
                <a:spcPts val="0"/>
              </a:spcAft>
            </a:pPr>
            <a:r>
              <a:rPr lang="en-US" sz="1800" b="0" i="0" dirty="0">
                <a:solidFill>
                  <a:srgbClr val="008000"/>
                </a:solidFill>
                <a:effectLst/>
                <a:latin typeface="Calibri" panose="020F0502020204030204" pitchFamily="34" charset="0"/>
              </a:rPr>
              <a:t>  </a:t>
            </a:r>
            <a:r>
              <a:rPr lang="en-US" sz="1800" b="0" i="0" dirty="0" err="1">
                <a:solidFill>
                  <a:srgbClr val="008000"/>
                </a:solidFill>
                <a:effectLst/>
                <a:latin typeface="Calibri" panose="020F0502020204030204" pitchFamily="34" charset="0"/>
              </a:rPr>
              <a:t>powderYell</a:t>
            </a:r>
            <a:r>
              <a:rPr lang="en-US" sz="1800" b="0" i="0" dirty="0">
                <a:solidFill>
                  <a:srgbClr val="008000"/>
                </a:solidFill>
                <a:effectLst/>
                <a:latin typeface="Calibri" panose="020F0502020204030204" pitchFamily="34" charset="0"/>
              </a:rPr>
              <a:t>: function() {</a:t>
            </a:r>
          </a:p>
          <a:p>
            <a:pPr marL="0" marR="0" algn="l">
              <a:spcBef>
                <a:spcPts val="0"/>
              </a:spcBef>
              <a:spcAft>
                <a:spcPts val="0"/>
              </a:spcAft>
            </a:pPr>
            <a:r>
              <a:rPr lang="en-US" sz="1800" b="0" i="0" dirty="0">
                <a:solidFill>
                  <a:srgbClr val="008000"/>
                </a:solidFill>
                <a:effectLst/>
                <a:latin typeface="Calibri" panose="020F0502020204030204" pitchFamily="34" charset="0"/>
              </a:rPr>
              <a:t>    var yell = </a:t>
            </a:r>
            <a:r>
              <a:rPr lang="en-US" sz="1800" b="0" i="0" dirty="0" err="1">
                <a:solidFill>
                  <a:srgbClr val="008000"/>
                </a:solidFill>
                <a:effectLst/>
                <a:latin typeface="Calibri" panose="020F0502020204030204" pitchFamily="34" charset="0"/>
              </a:rPr>
              <a:t>this.sound.toUpperCase</a:t>
            </a:r>
            <a:r>
              <a:rPr lang="en-US" sz="1800" b="0" i="0" dirty="0">
                <a:solidFill>
                  <a:srgbClr val="008000"/>
                </a:solidFill>
                <a:effectLst/>
                <a:latin typeface="Calibri" panose="020F0502020204030204" pitchFamily="34" charset="0"/>
              </a:rPr>
              <a:t>();</a:t>
            </a:r>
          </a:p>
          <a:p>
            <a:pPr marL="0" marR="0" algn="l">
              <a:spcBef>
                <a:spcPts val="0"/>
              </a:spcBef>
              <a:spcAft>
                <a:spcPts val="0"/>
              </a:spcAft>
            </a:pPr>
            <a:r>
              <a:rPr lang="en-US" sz="1800" b="0" i="0" dirty="0">
                <a:solidFill>
                  <a:srgbClr val="008000"/>
                </a:solidFill>
                <a:effectLst/>
                <a:latin typeface="Calibri" panose="020F0502020204030204" pitchFamily="34" charset="0"/>
              </a:rPr>
              <a:t>    console.log(`${yell} ${yell} ${yell}!!!`);</a:t>
            </a:r>
          </a:p>
          <a:p>
            <a:pPr marL="0" marR="0" algn="l">
              <a:spcBef>
                <a:spcPts val="0"/>
              </a:spcBef>
              <a:spcAft>
                <a:spcPts val="0"/>
              </a:spcAft>
            </a:pPr>
            <a:r>
              <a:rPr lang="en-US" sz="1800" b="0" i="0" dirty="0">
                <a:solidFill>
                  <a:srgbClr val="008000"/>
                </a:solidFill>
                <a:effectLst/>
                <a:latin typeface="Calibri" panose="020F0502020204030204" pitchFamily="34" charset="0"/>
              </a:rPr>
              <a:t>  },</a:t>
            </a:r>
          </a:p>
          <a:p>
            <a:pPr marL="0" marR="0" algn="l">
              <a:spcBef>
                <a:spcPts val="0"/>
              </a:spcBef>
              <a:spcAft>
                <a:spcPts val="0"/>
              </a:spcAft>
            </a:pPr>
            <a:r>
              <a:rPr lang="en-US" sz="1800" b="0" i="0" dirty="0">
                <a:solidFill>
                  <a:srgbClr val="008000"/>
                </a:solidFill>
                <a:effectLst/>
                <a:latin typeface="Calibri" panose="020F0502020204030204" pitchFamily="34" charset="0"/>
              </a:rPr>
              <a:t>  speed: function(mph) {</a:t>
            </a:r>
          </a:p>
          <a:p>
            <a:pPr marL="0" marR="0" algn="l">
              <a:spcBef>
                <a:spcPts val="0"/>
              </a:spcBef>
              <a:spcAft>
                <a:spcPts val="0"/>
              </a:spcAft>
            </a:pPr>
            <a:r>
              <a:rPr lang="en-US" sz="1800" b="0" i="0" dirty="0">
                <a:solidFill>
                  <a:srgbClr val="008000"/>
                </a:solidFill>
                <a:effectLst/>
                <a:latin typeface="Calibri" panose="020F0502020204030204" pitchFamily="34" charset="0"/>
              </a:rPr>
              <a:t>    </a:t>
            </a:r>
            <a:r>
              <a:rPr lang="en-US" sz="1800" b="0" i="0" dirty="0" err="1">
                <a:solidFill>
                  <a:srgbClr val="008000"/>
                </a:solidFill>
                <a:effectLst/>
                <a:latin typeface="Calibri" panose="020F0502020204030204" pitchFamily="34" charset="0"/>
              </a:rPr>
              <a:t>this.speedValue</a:t>
            </a:r>
            <a:r>
              <a:rPr lang="en-US" sz="1800" b="0" i="0" dirty="0">
                <a:solidFill>
                  <a:srgbClr val="008000"/>
                </a:solidFill>
                <a:effectLst/>
                <a:latin typeface="Calibri" panose="020F0502020204030204" pitchFamily="34" charset="0"/>
              </a:rPr>
              <a:t> = mph; // Changed the variable name to avoid conflict with the function name</a:t>
            </a:r>
          </a:p>
          <a:p>
            <a:pPr marL="0" marR="0" algn="l">
              <a:spcBef>
                <a:spcPts val="0"/>
              </a:spcBef>
              <a:spcAft>
                <a:spcPts val="0"/>
              </a:spcAft>
            </a:pPr>
            <a:r>
              <a:rPr lang="en-US" sz="1800" b="0" i="0" dirty="0">
                <a:solidFill>
                  <a:srgbClr val="008000"/>
                </a:solidFill>
                <a:effectLst/>
                <a:latin typeface="Calibri" panose="020F0502020204030204" pitchFamily="34" charset="0"/>
              </a:rPr>
              <a:t>    console.log("speed:", mph);</a:t>
            </a:r>
          </a:p>
          <a:p>
            <a:pPr marL="0" marR="0" algn="l">
              <a:spcBef>
                <a:spcPts val="0"/>
              </a:spcBef>
              <a:spcAft>
                <a:spcPts val="0"/>
              </a:spcAft>
            </a:pPr>
            <a:r>
              <a:rPr lang="en-US" sz="1800" b="0" i="0" dirty="0">
                <a:solidFill>
                  <a:srgbClr val="008000"/>
                </a:solidFill>
                <a:effectLst/>
                <a:latin typeface="Calibri" panose="020F0502020204030204" pitchFamily="34" charset="0"/>
              </a:rPr>
              <a:t>  }</a:t>
            </a:r>
          </a:p>
          <a:p>
            <a:pPr marL="0" marR="0" algn="l">
              <a:spcBef>
                <a:spcPts val="0"/>
              </a:spcBef>
              <a:spcAft>
                <a:spcPts val="0"/>
              </a:spcAft>
            </a:pPr>
            <a:r>
              <a:rPr lang="en-US" sz="1800" b="0" i="0" dirty="0">
                <a:solidFill>
                  <a:srgbClr val="008000"/>
                </a:solidFill>
                <a:effectLst/>
                <a:latin typeface="Calibri" panose="020F0502020204030204" pitchFamily="34" charset="0"/>
              </a:rPr>
              <a:t>};</a:t>
            </a:r>
          </a:p>
          <a:p>
            <a:pPr marL="0" marR="0" algn="l">
              <a:spcBef>
                <a:spcPts val="0"/>
              </a:spcBef>
              <a:spcAft>
                <a:spcPts val="0"/>
              </a:spcAft>
            </a:pPr>
            <a:r>
              <a:rPr lang="en-US" sz="1800" b="0" i="0" dirty="0">
                <a:solidFill>
                  <a:srgbClr val="008000"/>
                </a:solidFill>
                <a:effectLst/>
                <a:latin typeface="Calibri" panose="020F0502020204030204" pitchFamily="34" charset="0"/>
              </a:rPr>
              <a:t> </a:t>
            </a:r>
          </a:p>
          <a:p>
            <a:pPr marL="0" marR="0" algn="l">
              <a:spcBef>
                <a:spcPts val="0"/>
              </a:spcBef>
              <a:spcAft>
                <a:spcPts val="0"/>
              </a:spcAft>
            </a:pPr>
            <a:r>
              <a:rPr lang="en-US" sz="1800" b="0" i="0" dirty="0" err="1">
                <a:solidFill>
                  <a:srgbClr val="008000"/>
                </a:solidFill>
                <a:effectLst/>
                <a:latin typeface="Calibri" panose="020F0502020204030204" pitchFamily="34" charset="0"/>
              </a:rPr>
              <a:t>skier.powderYell</a:t>
            </a:r>
            <a:r>
              <a:rPr lang="en-US" sz="1800" b="0" i="0" dirty="0">
                <a:solidFill>
                  <a:srgbClr val="008000"/>
                </a:solidFill>
                <a:effectLst/>
                <a:latin typeface="Calibri" panose="020F0502020204030204" pitchFamily="34" charset="0"/>
              </a:rPr>
              <a:t>(); // Output: "AAD </a:t>
            </a:r>
            <a:r>
              <a:rPr lang="en-US" sz="1800" b="0" i="0" dirty="0" err="1">
                <a:solidFill>
                  <a:srgbClr val="008000"/>
                </a:solidFill>
                <a:effectLst/>
                <a:latin typeface="Calibri" panose="020F0502020204030204" pitchFamily="34" charset="0"/>
              </a:rPr>
              <a:t>AAD</a:t>
            </a:r>
            <a:r>
              <a:rPr lang="en-US" sz="1800" b="0" i="0" dirty="0">
                <a:solidFill>
                  <a:srgbClr val="008000"/>
                </a:solidFill>
                <a:effectLst/>
                <a:latin typeface="Calibri" panose="020F0502020204030204" pitchFamily="34" charset="0"/>
              </a:rPr>
              <a:t> AAD!!!"</a:t>
            </a:r>
          </a:p>
          <a:p>
            <a:pPr marL="0" marR="0" algn="l">
              <a:spcBef>
                <a:spcPts val="0"/>
              </a:spcBef>
              <a:spcAft>
                <a:spcPts val="0"/>
              </a:spcAft>
            </a:pPr>
            <a:r>
              <a:rPr lang="en-US" sz="1800" b="0" i="0" dirty="0" err="1">
                <a:solidFill>
                  <a:srgbClr val="008000"/>
                </a:solidFill>
                <a:effectLst/>
                <a:latin typeface="Calibri" panose="020F0502020204030204" pitchFamily="34" charset="0"/>
              </a:rPr>
              <a:t>skier.speed</a:t>
            </a:r>
            <a:r>
              <a:rPr lang="en-US" sz="1800" b="0" i="0" dirty="0">
                <a:solidFill>
                  <a:srgbClr val="008000"/>
                </a:solidFill>
                <a:effectLst/>
                <a:latin typeface="Calibri" panose="020F0502020204030204" pitchFamily="34" charset="0"/>
              </a:rPr>
              <a:t>(50); // Output: "speed: 50"</a:t>
            </a:r>
          </a:p>
          <a:p>
            <a:pPr marL="0" marR="0" algn="l">
              <a:spcBef>
                <a:spcPts val="0"/>
              </a:spcBef>
              <a:spcAft>
                <a:spcPts val="0"/>
              </a:spcAft>
            </a:pPr>
            <a:r>
              <a:rPr lang="en-US" sz="1800" b="0" i="0" dirty="0">
                <a:solidFill>
                  <a:srgbClr val="008000"/>
                </a:solidFill>
                <a:effectLst/>
                <a:latin typeface="Calibri" panose="020F0502020204030204" pitchFamily="34" charset="0"/>
              </a:rPr>
              <a:t> </a:t>
            </a:r>
          </a:p>
          <a:p>
            <a:pPr marL="0" marR="0" algn="l">
              <a:spcBef>
                <a:spcPts val="0"/>
              </a:spcBef>
              <a:spcAft>
                <a:spcPts val="0"/>
              </a:spcAft>
            </a:pPr>
            <a:r>
              <a:rPr lang="en-US" sz="1800" b="0" i="0" dirty="0">
                <a:solidFill>
                  <a:srgbClr val="008000"/>
                </a:solidFill>
                <a:effectLst/>
                <a:latin typeface="Calibri" panose="020F0502020204030204" pitchFamily="34" charset="0"/>
              </a:rPr>
              <a:t> </a:t>
            </a:r>
          </a:p>
          <a:p>
            <a:pPr marL="0" marR="0" algn="l">
              <a:spcBef>
                <a:spcPts val="0"/>
              </a:spcBef>
              <a:spcAft>
                <a:spcPts val="0"/>
              </a:spcAft>
            </a:pPr>
            <a:r>
              <a:rPr lang="en-US" sz="1800" b="0" i="0" dirty="0">
                <a:solidFill>
                  <a:srgbClr val="202122"/>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B044206C-9850-14A3-4EA4-35936F9AF088}"/>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FAF57E2B-A50B-95CE-DADB-8FB11FC81CF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3C2A280-17E9-A7ED-69D9-8F232937AD60}"/>
              </a:ext>
            </a:extLst>
          </p:cNvPr>
          <p:cNvSpPr>
            <a:spLocks noGrp="1"/>
          </p:cNvSpPr>
          <p:nvPr>
            <p:ph type="sldNum" sz="quarter" idx="12"/>
          </p:nvPr>
        </p:nvSpPr>
        <p:spPr/>
        <p:txBody>
          <a:bodyPr/>
          <a:lstStyle/>
          <a:p>
            <a:fld id="{7C5CF243-786F-4254-B068-4C9F0B6EA12F}" type="slidenum">
              <a:rPr lang="en-US" altLang="en-US" smtClean="0"/>
              <a:pPr/>
              <a:t>49</a:t>
            </a:fld>
            <a:endParaRPr lang="en-US" altLang="en-US"/>
          </a:p>
        </p:txBody>
      </p:sp>
    </p:spTree>
    <p:extLst>
      <p:ext uri="{BB962C8B-B14F-4D97-AF65-F5344CB8AC3E}">
        <p14:creationId xmlns:p14="http://schemas.microsoft.com/office/powerpoint/2010/main" val="2104449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6A31-5B7D-C786-3694-9C5A9C2C86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A4C624-7557-AF5F-E34F-46A918A6234A}"/>
              </a:ext>
            </a:extLst>
          </p:cNvPr>
          <p:cNvSpPr>
            <a:spLocks noGrp="1"/>
          </p:cNvSpPr>
          <p:nvPr>
            <p:ph idx="1"/>
          </p:nvPr>
        </p:nvSpPr>
        <p:spPr/>
        <p:txBody>
          <a:bodyPr/>
          <a:lstStyle/>
          <a:p>
            <a:pPr marL="0" marR="0" algn="l">
              <a:spcBef>
                <a:spcPts val="0"/>
              </a:spcBef>
              <a:spcAft>
                <a:spcPts val="800"/>
              </a:spcAft>
            </a:pPr>
            <a:r>
              <a:rPr lang="en-US" sz="2400" b="0" i="0" dirty="0">
                <a:solidFill>
                  <a:srgbClr val="008000"/>
                </a:solidFill>
                <a:effectLst/>
                <a:latin typeface="Calibri" panose="020F0502020204030204" pitchFamily="34" charset="0"/>
              </a:rPr>
              <a:t>The first release of ECMAScript was in 1997, ECMAScript1. This was followed in 1998 by ECMAScript2. ECMAScript3 came out in 1999,adding regular expressions, string handling, and more. The process of agreeing on an ECMAScript4 became a chaotic, political mess </a:t>
            </a:r>
            <a:r>
              <a:rPr lang="en-US" sz="2400" b="0" i="0" dirty="0" err="1">
                <a:solidFill>
                  <a:srgbClr val="008000"/>
                </a:solidFill>
                <a:effectLst/>
                <a:latin typeface="Calibri" panose="020F0502020204030204" pitchFamily="34" charset="0"/>
              </a:rPr>
              <a:t>thatproved</a:t>
            </a:r>
            <a:r>
              <a:rPr lang="en-US" sz="2400" b="0" i="0" dirty="0">
                <a:solidFill>
                  <a:srgbClr val="008000"/>
                </a:solidFill>
                <a:effectLst/>
                <a:latin typeface="Calibri" panose="020F0502020204030204" pitchFamily="34" charset="0"/>
              </a:rPr>
              <a:t> to be impossible. It was never released. In 2009, ECMAScript5/ES5 was release, bringing features like new array methods, object properties, and library support for JSON.</a:t>
            </a:r>
          </a:p>
          <a:p>
            <a:pPr marL="0" marR="0" algn="l">
              <a:spcBef>
                <a:spcPts val="0"/>
              </a:spcBef>
              <a:spcAft>
                <a:spcPts val="800"/>
              </a:spcAft>
            </a:pPr>
            <a:r>
              <a:rPr lang="en-US" sz="2400" b="0" i="0" dirty="0">
                <a:solidFill>
                  <a:srgbClr val="008000"/>
                </a:solidFill>
                <a:effectLst/>
                <a:latin typeface="Calibri" panose="020F0502020204030204" pitchFamily="34" charset="0"/>
              </a:rPr>
              <a:t>Since then, there has been a lot more momentum in this space. After ES6 or ES2015 was released in, yes, 2015, there have been </a:t>
            </a:r>
            <a:r>
              <a:rPr lang="en-US" sz="2400" b="0" i="0" dirty="0" err="1">
                <a:solidFill>
                  <a:srgbClr val="008000"/>
                </a:solidFill>
                <a:effectLst/>
                <a:latin typeface="Calibri" panose="020F0502020204030204" pitchFamily="34" charset="0"/>
              </a:rPr>
              <a:t>yearlyreleases</a:t>
            </a:r>
            <a:r>
              <a:rPr lang="en-US" sz="2400" b="0" i="0" dirty="0">
                <a:solidFill>
                  <a:srgbClr val="008000"/>
                </a:solidFill>
                <a:effectLst/>
                <a:latin typeface="Calibri" panose="020F0502020204030204" pitchFamily="34" charset="0"/>
              </a:rPr>
              <a:t> of new JS features. Anything that is part of the stage proposals is typically called </a:t>
            </a:r>
            <a:r>
              <a:rPr lang="en-US" sz="2400" b="0" i="0" dirty="0" err="1">
                <a:solidFill>
                  <a:srgbClr val="008000"/>
                </a:solidFill>
                <a:effectLst/>
                <a:latin typeface="Calibri" panose="020F0502020204030204" pitchFamily="34" charset="0"/>
              </a:rPr>
              <a:t>ESNext</a:t>
            </a:r>
            <a:r>
              <a:rPr lang="en-US" sz="2400" b="0" i="0" dirty="0">
                <a:solidFill>
                  <a:srgbClr val="008000"/>
                </a:solidFill>
                <a:effectLst/>
                <a:latin typeface="Calibri" panose="020F0502020204030204" pitchFamily="34" charset="0"/>
              </a:rPr>
              <a:t>, a simplified way of saying this is the </a:t>
            </a:r>
            <a:r>
              <a:rPr lang="en-US" sz="2400" b="0" i="0" dirty="0" err="1">
                <a:solidFill>
                  <a:srgbClr val="008000"/>
                </a:solidFill>
                <a:effectLst/>
                <a:latin typeface="Calibri" panose="020F0502020204030204" pitchFamily="34" charset="0"/>
              </a:rPr>
              <a:t>nextstuff</a:t>
            </a:r>
            <a:r>
              <a:rPr lang="en-US" sz="2400" b="0" i="0" dirty="0">
                <a:solidFill>
                  <a:srgbClr val="008000"/>
                </a:solidFill>
                <a:effectLst/>
                <a:latin typeface="Calibri" panose="020F0502020204030204" pitchFamily="34" charset="0"/>
              </a:rPr>
              <a:t> that will be part of the JavaScript spec.</a:t>
            </a:r>
          </a:p>
          <a:p>
            <a:endParaRPr lang="en-US" dirty="0"/>
          </a:p>
        </p:txBody>
      </p:sp>
      <p:sp>
        <p:nvSpPr>
          <p:cNvPr id="4" name="Date Placeholder 3">
            <a:extLst>
              <a:ext uri="{FF2B5EF4-FFF2-40B4-BE49-F238E27FC236}">
                <a16:creationId xmlns:a16="http://schemas.microsoft.com/office/drawing/2014/main" id="{92AEB039-3846-A3F3-262E-A4881BFE4976}"/>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CCF55912-5521-07A8-2235-17EA2B9223D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D2F056A-0BCB-6D89-6279-EB0E1FEE1625}"/>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929994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0DF7-CBC2-4152-7E30-0C8D8B7AC8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F4818D-7F60-7043-F1E6-B9D589CC17A1}"/>
              </a:ext>
            </a:extLst>
          </p:cNvPr>
          <p:cNvSpPr>
            <a:spLocks noGrp="1"/>
          </p:cNvSpPr>
          <p:nvPr>
            <p:ph idx="1"/>
          </p:nvPr>
        </p:nvSpPr>
        <p:spPr/>
        <p:txBody>
          <a:bodyPr/>
          <a:lstStyle/>
          <a:p>
            <a:pPr marL="0" marR="0" algn="l">
              <a:spcBef>
                <a:spcPts val="0"/>
              </a:spcBef>
              <a:spcAft>
                <a:spcPts val="0"/>
              </a:spcAft>
            </a:pPr>
            <a:r>
              <a:rPr lang="en-US" b="0" i="0" dirty="0">
                <a:solidFill>
                  <a:srgbClr val="008000"/>
                </a:solidFill>
                <a:effectLst/>
                <a:latin typeface="Calibri" panose="020F0502020204030204" pitchFamily="34" charset="0"/>
              </a:rPr>
              <a:t>// New</a:t>
            </a:r>
          </a:p>
          <a:p>
            <a:pPr marL="0" marR="0" algn="l">
              <a:spcBef>
                <a:spcPts val="0"/>
              </a:spcBef>
              <a:spcAft>
                <a:spcPts val="0"/>
              </a:spcAft>
            </a:pPr>
            <a:r>
              <a:rPr lang="en-US" sz="1800" b="0" i="0" dirty="0">
                <a:solidFill>
                  <a:srgbClr val="008000"/>
                </a:solidFill>
                <a:effectLst/>
                <a:latin typeface="Calibri" panose="020F0502020204030204" pitchFamily="34" charset="0"/>
              </a:rPr>
              <a:t>const skier = {</a:t>
            </a:r>
          </a:p>
          <a:p>
            <a:pPr marL="0" marR="0" algn="l">
              <a:spcBef>
                <a:spcPts val="0"/>
              </a:spcBef>
              <a:spcAft>
                <a:spcPts val="0"/>
              </a:spcAft>
            </a:pPr>
            <a:r>
              <a:rPr lang="en-US" sz="1800" b="0" i="0" dirty="0">
                <a:solidFill>
                  <a:srgbClr val="008000"/>
                </a:solidFill>
                <a:effectLst/>
                <a:latin typeface="Calibri" panose="020F0502020204030204" pitchFamily="34" charset="0"/>
              </a:rPr>
              <a:t>name : "Dan",</a:t>
            </a:r>
          </a:p>
          <a:p>
            <a:pPr marL="0" marR="0" algn="l">
              <a:spcBef>
                <a:spcPts val="0"/>
              </a:spcBef>
              <a:spcAft>
                <a:spcPts val="0"/>
              </a:spcAft>
            </a:pPr>
            <a:r>
              <a:rPr lang="en-US" sz="1800" b="0" i="0" dirty="0">
                <a:solidFill>
                  <a:srgbClr val="008000"/>
                </a:solidFill>
                <a:effectLst/>
                <a:latin typeface="Calibri" panose="020F0502020204030204" pitchFamily="34" charset="0"/>
              </a:rPr>
              <a:t>sound:"</a:t>
            </a:r>
            <a:r>
              <a:rPr lang="en-US" sz="1800" b="0" i="0" dirty="0" err="1">
                <a:solidFill>
                  <a:srgbClr val="008000"/>
                </a:solidFill>
                <a:effectLst/>
                <a:latin typeface="Calibri" panose="020F0502020204030204" pitchFamily="34" charset="0"/>
              </a:rPr>
              <a:t>aad</a:t>
            </a:r>
            <a:r>
              <a:rPr lang="en-US" sz="1800" b="0" i="0" dirty="0">
                <a:solidFill>
                  <a:srgbClr val="008000"/>
                </a:solidFill>
                <a:effectLst/>
                <a:latin typeface="Calibri" panose="020F0502020204030204" pitchFamily="34" charset="0"/>
              </a:rPr>
              <a:t>",</a:t>
            </a:r>
          </a:p>
          <a:p>
            <a:pPr marL="0" marR="0" algn="l">
              <a:spcBef>
                <a:spcPts val="0"/>
              </a:spcBef>
              <a:spcAft>
                <a:spcPts val="0"/>
              </a:spcAft>
            </a:pPr>
            <a:r>
              <a:rPr lang="en-US" sz="1800" b="0" i="0" dirty="0" err="1">
                <a:solidFill>
                  <a:srgbClr val="008000"/>
                </a:solidFill>
                <a:effectLst/>
                <a:latin typeface="Calibri" panose="020F0502020204030204" pitchFamily="34" charset="0"/>
              </a:rPr>
              <a:t>powderYell</a:t>
            </a:r>
            <a:r>
              <a:rPr lang="en-US" sz="1800" b="0" i="0" dirty="0">
                <a:solidFill>
                  <a:srgbClr val="008000"/>
                </a:solidFill>
                <a:effectLst/>
                <a:latin typeface="Calibri" panose="020F0502020204030204" pitchFamily="34" charset="0"/>
              </a:rPr>
              <a:t>()  {</a:t>
            </a:r>
          </a:p>
          <a:p>
            <a:pPr marL="0" marR="0" algn="l">
              <a:spcBef>
                <a:spcPts val="0"/>
              </a:spcBef>
              <a:spcAft>
                <a:spcPts val="0"/>
              </a:spcAft>
            </a:pPr>
            <a:r>
              <a:rPr lang="en-US" sz="1800" b="0" i="0" dirty="0">
                <a:solidFill>
                  <a:srgbClr val="008000"/>
                </a:solidFill>
                <a:effectLst/>
                <a:latin typeface="Calibri" panose="020F0502020204030204" pitchFamily="34" charset="0"/>
              </a:rPr>
              <a:t>let yell = </a:t>
            </a:r>
            <a:r>
              <a:rPr lang="en-US" sz="1800" b="0" i="0" dirty="0" err="1">
                <a:solidFill>
                  <a:srgbClr val="008000"/>
                </a:solidFill>
                <a:effectLst/>
                <a:latin typeface="Calibri" panose="020F0502020204030204" pitchFamily="34" charset="0"/>
              </a:rPr>
              <a:t>this.sound.toUpperCase</a:t>
            </a:r>
            <a:r>
              <a:rPr lang="en-US" sz="1800" b="0" i="0" dirty="0">
                <a:solidFill>
                  <a:srgbClr val="008000"/>
                </a:solidFill>
                <a:effectLst/>
                <a:latin typeface="Calibri" panose="020F0502020204030204" pitchFamily="34" charset="0"/>
              </a:rPr>
              <a:t>();</a:t>
            </a:r>
          </a:p>
          <a:p>
            <a:pPr marL="0" marR="0" algn="l">
              <a:spcBef>
                <a:spcPts val="0"/>
              </a:spcBef>
              <a:spcAft>
                <a:spcPts val="0"/>
              </a:spcAft>
            </a:pPr>
            <a:r>
              <a:rPr lang="en-US" sz="1800" b="0" i="0" dirty="0">
                <a:solidFill>
                  <a:srgbClr val="008000"/>
                </a:solidFill>
                <a:effectLst/>
                <a:latin typeface="Calibri" panose="020F0502020204030204" pitchFamily="34" charset="0"/>
              </a:rPr>
              <a:t>console.log(`${yell} ${yell} ${yell}!!!`);</a:t>
            </a:r>
          </a:p>
          <a:p>
            <a:pPr marL="0" marR="0" algn="l">
              <a:spcBef>
                <a:spcPts val="0"/>
              </a:spcBef>
              <a:spcAft>
                <a:spcPts val="0"/>
              </a:spcAft>
            </a:pPr>
            <a:r>
              <a:rPr lang="en-US" sz="1800" b="0" i="0" dirty="0">
                <a:solidFill>
                  <a:srgbClr val="008000"/>
                </a:solidFill>
                <a:effectLst/>
                <a:latin typeface="Calibri" panose="020F0502020204030204" pitchFamily="34" charset="0"/>
              </a:rPr>
              <a:t>},</a:t>
            </a:r>
          </a:p>
          <a:p>
            <a:pPr marL="0" marR="0" algn="l">
              <a:spcBef>
                <a:spcPts val="0"/>
              </a:spcBef>
              <a:spcAft>
                <a:spcPts val="0"/>
              </a:spcAft>
            </a:pPr>
            <a:r>
              <a:rPr lang="en-US" sz="1800" b="0" i="0" dirty="0">
                <a:solidFill>
                  <a:srgbClr val="008000"/>
                </a:solidFill>
                <a:effectLst/>
                <a:latin typeface="Calibri" panose="020F0502020204030204" pitchFamily="34" charset="0"/>
              </a:rPr>
              <a:t>speed(mph)  {</a:t>
            </a:r>
          </a:p>
          <a:p>
            <a:pPr marL="0" marR="0" algn="l">
              <a:spcBef>
                <a:spcPts val="0"/>
              </a:spcBef>
              <a:spcAft>
                <a:spcPts val="0"/>
              </a:spcAft>
            </a:pPr>
            <a:r>
              <a:rPr lang="en-US" sz="1800" b="0" i="0" dirty="0" err="1">
                <a:solidFill>
                  <a:srgbClr val="008000"/>
                </a:solidFill>
                <a:effectLst/>
                <a:latin typeface="Calibri" panose="020F0502020204030204" pitchFamily="34" charset="0"/>
              </a:rPr>
              <a:t>this.speed</a:t>
            </a:r>
            <a:r>
              <a:rPr lang="en-US" sz="1800" b="0" i="0" dirty="0">
                <a:solidFill>
                  <a:srgbClr val="008000"/>
                </a:solidFill>
                <a:effectLst/>
                <a:latin typeface="Calibri" panose="020F0502020204030204" pitchFamily="34" charset="0"/>
              </a:rPr>
              <a:t> = mph;</a:t>
            </a:r>
          </a:p>
          <a:p>
            <a:pPr marL="0" marR="0" algn="l">
              <a:spcBef>
                <a:spcPts val="0"/>
              </a:spcBef>
              <a:spcAft>
                <a:spcPts val="0"/>
              </a:spcAft>
            </a:pPr>
            <a:r>
              <a:rPr lang="en-US" sz="1800" b="0" i="0" dirty="0">
                <a:solidFill>
                  <a:srgbClr val="008000"/>
                </a:solidFill>
                <a:effectLst/>
                <a:latin typeface="Calibri" panose="020F0502020204030204" pitchFamily="34" charset="0"/>
              </a:rPr>
              <a:t>console.log("speed:",  mph);</a:t>
            </a:r>
          </a:p>
          <a:p>
            <a:pPr marL="0" marR="0" algn="l">
              <a:spcBef>
                <a:spcPts val="0"/>
              </a:spcBef>
              <a:spcAft>
                <a:spcPts val="0"/>
              </a:spcAft>
            </a:pPr>
            <a:r>
              <a:rPr lang="en-US" sz="1800" b="0" i="0" dirty="0">
                <a:solidFill>
                  <a:srgbClr val="008000"/>
                </a:solidFill>
                <a:effectLst/>
                <a:latin typeface="Calibri" panose="020F0502020204030204" pitchFamily="34" charset="0"/>
              </a:rPr>
              <a:t>}</a:t>
            </a:r>
          </a:p>
          <a:p>
            <a:pPr marL="0" marR="0" algn="l">
              <a:spcBef>
                <a:spcPts val="0"/>
              </a:spcBef>
              <a:spcAft>
                <a:spcPts val="0"/>
              </a:spcAft>
            </a:pPr>
            <a:r>
              <a:rPr lang="en-US" sz="1800" b="0" i="0" dirty="0">
                <a:solidFill>
                  <a:srgbClr val="008000"/>
                </a:solidFill>
                <a:effectLst/>
                <a:latin typeface="Calibri" panose="020F0502020204030204" pitchFamily="34" charset="0"/>
              </a:rPr>
              <a:t>};</a:t>
            </a:r>
          </a:p>
          <a:p>
            <a:pPr marL="0" marR="0" algn="l">
              <a:spcBef>
                <a:spcPts val="0"/>
              </a:spcBef>
              <a:spcAft>
                <a:spcPts val="0"/>
              </a:spcAft>
            </a:pPr>
            <a:r>
              <a:rPr lang="en-US" sz="1800" b="0" i="0" dirty="0">
                <a:solidFill>
                  <a:srgbClr val="008000"/>
                </a:solidFill>
                <a:effectLst/>
                <a:latin typeface="Calibri" panose="020F0502020204030204" pitchFamily="34" charset="0"/>
              </a:rPr>
              <a:t> </a:t>
            </a:r>
          </a:p>
          <a:p>
            <a:pPr marL="0" marR="0" algn="l">
              <a:spcBef>
                <a:spcPts val="0"/>
              </a:spcBef>
              <a:spcAft>
                <a:spcPts val="0"/>
              </a:spcAft>
            </a:pPr>
            <a:r>
              <a:rPr lang="en-US" sz="1800" b="0" i="0" dirty="0" err="1">
                <a:solidFill>
                  <a:srgbClr val="008000"/>
                </a:solidFill>
                <a:effectLst/>
                <a:latin typeface="Calibri" panose="020F0502020204030204" pitchFamily="34" charset="0"/>
              </a:rPr>
              <a:t>skier.powderYell</a:t>
            </a:r>
            <a:r>
              <a:rPr lang="en-US" sz="1800" b="0" i="0" dirty="0">
                <a:solidFill>
                  <a:srgbClr val="008000"/>
                </a:solidFill>
                <a:effectLst/>
                <a:latin typeface="Calibri" panose="020F0502020204030204" pitchFamily="34" charset="0"/>
              </a:rPr>
              <a:t>(); // Output: "AAD </a:t>
            </a:r>
            <a:r>
              <a:rPr lang="en-US" sz="1800" b="0" i="0" dirty="0" err="1">
                <a:solidFill>
                  <a:srgbClr val="008000"/>
                </a:solidFill>
                <a:effectLst/>
                <a:latin typeface="Calibri" panose="020F0502020204030204" pitchFamily="34" charset="0"/>
              </a:rPr>
              <a:t>AAD</a:t>
            </a:r>
            <a:r>
              <a:rPr lang="en-US" sz="1800" b="0" i="0" dirty="0">
                <a:solidFill>
                  <a:srgbClr val="008000"/>
                </a:solidFill>
                <a:effectLst/>
                <a:latin typeface="Calibri" panose="020F0502020204030204" pitchFamily="34" charset="0"/>
              </a:rPr>
              <a:t> AAD!!!"</a:t>
            </a:r>
          </a:p>
          <a:p>
            <a:pPr marL="0" marR="0" algn="l">
              <a:spcBef>
                <a:spcPts val="0"/>
              </a:spcBef>
              <a:spcAft>
                <a:spcPts val="0"/>
              </a:spcAft>
            </a:pPr>
            <a:r>
              <a:rPr lang="en-US" sz="1800" b="0" i="0" dirty="0" err="1">
                <a:solidFill>
                  <a:srgbClr val="008000"/>
                </a:solidFill>
                <a:effectLst/>
                <a:latin typeface="Calibri" panose="020F0502020204030204" pitchFamily="34" charset="0"/>
              </a:rPr>
              <a:t>skier.speed</a:t>
            </a:r>
            <a:r>
              <a:rPr lang="en-US" sz="1800" b="0" i="0" dirty="0">
                <a:solidFill>
                  <a:srgbClr val="008000"/>
                </a:solidFill>
                <a:effectLst/>
                <a:latin typeface="Calibri" panose="020F0502020204030204" pitchFamily="34" charset="0"/>
              </a:rPr>
              <a:t>(50); // Output: "speed: 50"</a:t>
            </a:r>
          </a:p>
          <a:p>
            <a:pPr marL="0" marR="0" algn="l">
              <a:spcBef>
                <a:spcPts val="0"/>
              </a:spcBef>
              <a:spcAft>
                <a:spcPts val="0"/>
              </a:spcAft>
            </a:pPr>
            <a:r>
              <a:rPr lang="en-US" sz="1800" b="0" i="0" dirty="0">
                <a:solidFill>
                  <a:srgbClr val="008000"/>
                </a:solidFill>
                <a:effectLst/>
                <a:latin typeface="Calibri" panose="020F0502020204030204" pitchFamily="34" charset="0"/>
              </a:rPr>
              <a:t> </a:t>
            </a:r>
          </a:p>
          <a:p>
            <a:pPr marL="0" marR="0" algn="l">
              <a:spcBef>
                <a:spcPts val="0"/>
              </a:spcBef>
              <a:spcAft>
                <a:spcPts val="0"/>
              </a:spcAft>
            </a:pPr>
            <a:r>
              <a:rPr lang="en-US" sz="1800" b="0" i="0" dirty="0">
                <a:solidFill>
                  <a:srgbClr val="008000"/>
                </a:solidFill>
                <a:effectLst/>
                <a:latin typeface="Calibri" panose="020F0502020204030204" pitchFamily="34" charset="0"/>
              </a:rPr>
              <a:t>Object literal enhancement allows us to pull global variables into objects and reduces typing by making the function keyword unnecessary.</a:t>
            </a:r>
          </a:p>
          <a:p>
            <a:pPr marL="0" marR="0" algn="l">
              <a:spcBef>
                <a:spcPts val="0"/>
              </a:spcBef>
              <a:spcAft>
                <a:spcPts val="0"/>
              </a:spcAft>
            </a:pPr>
            <a:r>
              <a:rPr lang="en-US" sz="1800" b="0" i="0" dirty="0">
                <a:solidFill>
                  <a:srgbClr val="008000"/>
                </a:solidFill>
                <a:effectLst/>
                <a:latin typeface="Calibri" panose="020F0502020204030204" pitchFamily="34" charset="0"/>
              </a:rPr>
              <a:t> </a:t>
            </a:r>
          </a:p>
          <a:p>
            <a:pPr marL="0" marR="0" algn="l">
              <a:spcBef>
                <a:spcPts val="0"/>
              </a:spcBef>
              <a:spcAft>
                <a:spcPts val="0"/>
              </a:spcAft>
            </a:pPr>
            <a:r>
              <a:rPr lang="en-US" sz="1800" b="0" i="0" dirty="0">
                <a:solidFill>
                  <a:srgbClr val="202122"/>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B601DAB1-FC5F-5F1C-8D6E-93FAF10516C8}"/>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D171FE3A-B344-9250-5A9B-7E71397749B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46CCFA1-077E-0F26-75EC-5562FE0D070B}"/>
              </a:ext>
            </a:extLst>
          </p:cNvPr>
          <p:cNvSpPr>
            <a:spLocks noGrp="1"/>
          </p:cNvSpPr>
          <p:nvPr>
            <p:ph type="sldNum" sz="quarter" idx="12"/>
          </p:nvPr>
        </p:nvSpPr>
        <p:spPr/>
        <p:txBody>
          <a:bodyPr/>
          <a:lstStyle/>
          <a:p>
            <a:fld id="{7C5CF243-786F-4254-B068-4C9F0B6EA12F}" type="slidenum">
              <a:rPr lang="en-US" altLang="en-US" smtClean="0"/>
              <a:pPr/>
              <a:t>50</a:t>
            </a:fld>
            <a:endParaRPr lang="en-US" altLang="en-US"/>
          </a:p>
        </p:txBody>
      </p:sp>
    </p:spTree>
    <p:extLst>
      <p:ext uri="{BB962C8B-B14F-4D97-AF65-F5344CB8AC3E}">
        <p14:creationId xmlns:p14="http://schemas.microsoft.com/office/powerpoint/2010/main" val="1747678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4AD4-D9F5-0F39-C43F-A017A5E0BA66}"/>
              </a:ext>
            </a:extLst>
          </p:cNvPr>
          <p:cNvSpPr>
            <a:spLocks noGrp="1"/>
          </p:cNvSpPr>
          <p:nvPr>
            <p:ph type="title"/>
          </p:nvPr>
        </p:nvSpPr>
        <p:spPr/>
        <p:txBody>
          <a:bodyPr/>
          <a:lstStyle/>
          <a:p>
            <a:br>
              <a:rPr lang="en-US" sz="3600" b="1" i="0" u="sng" dirty="0">
                <a:solidFill>
                  <a:srgbClr val="202122"/>
                </a:solidFill>
                <a:effectLst/>
                <a:latin typeface="Calibri" panose="020F0502020204030204" pitchFamily="34" charset="0"/>
              </a:rPr>
            </a:br>
            <a:r>
              <a:rPr lang="en-US" sz="3600" b="1" i="0" dirty="0">
                <a:solidFill>
                  <a:srgbClr val="008000"/>
                </a:solidFill>
                <a:effectLst/>
                <a:latin typeface="Calibri" panose="020F0502020204030204" pitchFamily="34" charset="0"/>
              </a:rPr>
              <a:t>The Spread Operator</a:t>
            </a:r>
            <a:br>
              <a:rPr lang="en-US" sz="3600" b="0" i="0" dirty="0">
                <a:solidFill>
                  <a:srgbClr val="008000"/>
                </a:solidFill>
                <a:effectLst/>
                <a:latin typeface="Calibri" panose="020F0502020204030204" pitchFamily="34" charset="0"/>
              </a:rPr>
            </a:br>
            <a:endParaRPr lang="en-US" dirty="0">
              <a:solidFill>
                <a:srgbClr val="008000"/>
              </a:solidFill>
            </a:endParaRPr>
          </a:p>
        </p:txBody>
      </p:sp>
      <p:sp>
        <p:nvSpPr>
          <p:cNvPr id="3" name="Content Placeholder 2">
            <a:extLst>
              <a:ext uri="{FF2B5EF4-FFF2-40B4-BE49-F238E27FC236}">
                <a16:creationId xmlns:a16="http://schemas.microsoft.com/office/drawing/2014/main" id="{0F7DD23A-A3EE-3C88-9D07-596A3944E655}"/>
              </a:ext>
            </a:extLst>
          </p:cNvPr>
          <p:cNvSpPr>
            <a:spLocks noGrp="1"/>
          </p:cNvSpPr>
          <p:nvPr>
            <p:ph idx="1"/>
          </p:nvPr>
        </p:nvSpPr>
        <p:spPr/>
        <p:txBody>
          <a:bodyPr/>
          <a:lstStyle/>
          <a:p>
            <a:pPr marL="0" marR="0" algn="l">
              <a:spcBef>
                <a:spcPts val="0"/>
              </a:spcBef>
              <a:spcAft>
                <a:spcPts val="0"/>
              </a:spcAft>
            </a:pPr>
            <a:r>
              <a:rPr lang="en-US" sz="1800" b="1" i="0" u="sng" dirty="0">
                <a:solidFill>
                  <a:srgbClr val="008000"/>
                </a:solidFill>
                <a:effectLst/>
                <a:latin typeface="Calibri" panose="020F0502020204030204" pitchFamily="34" charset="0"/>
              </a:rPr>
              <a:t> </a:t>
            </a:r>
            <a:r>
              <a:rPr lang="en-US" sz="1800" b="0" i="0" dirty="0">
                <a:solidFill>
                  <a:srgbClr val="008000"/>
                </a:solidFill>
                <a:effectLst/>
                <a:latin typeface="Calibri" panose="020F0502020204030204" pitchFamily="34" charset="0"/>
              </a:rPr>
              <a:t>The spread operator is three dots (...) that perform several different tasks. First, the spread operator allows us to combine the contents of arrays. For example, if we had two arrays, we could make a third array that combines the two arrays into one:</a:t>
            </a:r>
          </a:p>
          <a:p>
            <a:pPr marL="0" marR="0" algn="l">
              <a:spcBef>
                <a:spcPts val="0"/>
              </a:spcBef>
              <a:spcAft>
                <a:spcPts val="0"/>
              </a:spcAft>
            </a:pPr>
            <a:r>
              <a:rPr lang="en-US" sz="1800" b="0" i="0" dirty="0">
                <a:solidFill>
                  <a:srgbClr val="008000"/>
                </a:solidFill>
                <a:effectLst/>
                <a:latin typeface="Calibri" panose="020F0502020204030204" pitchFamily="34" charset="0"/>
              </a:rPr>
              <a:t> </a:t>
            </a:r>
          </a:p>
          <a:p>
            <a:pPr marL="0" marR="0" algn="l">
              <a:spcBef>
                <a:spcPts val="0"/>
              </a:spcBef>
              <a:spcAft>
                <a:spcPts val="0"/>
              </a:spcAft>
            </a:pPr>
            <a:r>
              <a:rPr lang="en-US" sz="1800" b="0" i="0" dirty="0">
                <a:solidFill>
                  <a:srgbClr val="008000"/>
                </a:solidFill>
                <a:effectLst/>
                <a:latin typeface="Calibri" panose="020F0502020204030204" pitchFamily="34" charset="0"/>
              </a:rPr>
              <a:t>const peaks = ["Tallac",  "Ralston",  "Rose"];</a:t>
            </a:r>
          </a:p>
          <a:p>
            <a:pPr marL="0" marR="0" algn="l">
              <a:spcBef>
                <a:spcPts val="0"/>
              </a:spcBef>
              <a:spcAft>
                <a:spcPts val="0"/>
              </a:spcAft>
            </a:pPr>
            <a:r>
              <a:rPr lang="en-US" sz="1800" b="0" i="0" dirty="0">
                <a:solidFill>
                  <a:srgbClr val="008000"/>
                </a:solidFill>
                <a:effectLst/>
                <a:latin typeface="Calibri" panose="020F0502020204030204" pitchFamily="34" charset="0"/>
              </a:rPr>
              <a:t>const canyons = ["Ward",  "Blackwood"];</a:t>
            </a:r>
          </a:p>
          <a:p>
            <a:pPr marL="0" marR="0" algn="l">
              <a:spcBef>
                <a:spcPts val="0"/>
              </a:spcBef>
              <a:spcAft>
                <a:spcPts val="0"/>
              </a:spcAft>
            </a:pPr>
            <a:r>
              <a:rPr lang="en-US" sz="1800" b="0" i="0" dirty="0">
                <a:solidFill>
                  <a:srgbClr val="008000"/>
                </a:solidFill>
                <a:effectLst/>
                <a:latin typeface="Calibri" panose="020F0502020204030204" pitchFamily="34" charset="0"/>
              </a:rPr>
              <a:t>const </a:t>
            </a:r>
            <a:r>
              <a:rPr lang="en-US" sz="1800" b="0" i="0" dirty="0" err="1">
                <a:solidFill>
                  <a:srgbClr val="008000"/>
                </a:solidFill>
                <a:effectLst/>
                <a:latin typeface="Calibri" panose="020F0502020204030204" pitchFamily="34" charset="0"/>
              </a:rPr>
              <a:t>tahoe</a:t>
            </a:r>
            <a:r>
              <a:rPr lang="en-US" sz="1800" b="0" i="0" dirty="0">
                <a:solidFill>
                  <a:srgbClr val="008000"/>
                </a:solidFill>
                <a:effectLst/>
                <a:latin typeface="Calibri" panose="020F0502020204030204" pitchFamily="34" charset="0"/>
              </a:rPr>
              <a:t> = [...peaks,  ...canyons];</a:t>
            </a:r>
          </a:p>
          <a:p>
            <a:pPr marL="0" marR="0" algn="l">
              <a:spcBef>
                <a:spcPts val="0"/>
              </a:spcBef>
              <a:spcAft>
                <a:spcPts val="0"/>
              </a:spcAft>
            </a:pPr>
            <a:r>
              <a:rPr lang="en-US" sz="1800" b="0" i="0" dirty="0">
                <a:solidFill>
                  <a:srgbClr val="008000"/>
                </a:solidFill>
                <a:effectLst/>
                <a:latin typeface="Calibri" panose="020F0502020204030204" pitchFamily="34" charset="0"/>
              </a:rPr>
              <a:t>console.log(</a:t>
            </a:r>
            <a:r>
              <a:rPr lang="en-US" sz="1800" b="0" i="0" dirty="0" err="1">
                <a:solidFill>
                  <a:srgbClr val="008000"/>
                </a:solidFill>
                <a:effectLst/>
                <a:latin typeface="Calibri" panose="020F0502020204030204" pitchFamily="34" charset="0"/>
              </a:rPr>
              <a:t>tahoe.join</a:t>
            </a:r>
            <a:r>
              <a:rPr lang="en-US" sz="1800" b="0" i="0" dirty="0">
                <a:solidFill>
                  <a:srgbClr val="008000"/>
                </a:solidFill>
                <a:effectLst/>
                <a:latin typeface="Calibri" panose="020F0502020204030204" pitchFamily="34" charset="0"/>
              </a:rPr>
              <a:t>(", "));  // Tallac, Ralston, Rose, Ward, Blackwood</a:t>
            </a:r>
          </a:p>
          <a:p>
            <a:pPr marL="0" marR="0" algn="l">
              <a:spcBef>
                <a:spcPts val="0"/>
              </a:spcBef>
              <a:spcAft>
                <a:spcPts val="0"/>
              </a:spcAft>
            </a:pPr>
            <a:r>
              <a:rPr lang="en-US" sz="1800" b="0" i="0" dirty="0">
                <a:solidFill>
                  <a:srgbClr val="008000"/>
                </a:solidFill>
                <a:effectLst/>
                <a:latin typeface="Calibri" panose="020F0502020204030204" pitchFamily="34" charset="0"/>
              </a:rPr>
              <a:t> </a:t>
            </a:r>
          </a:p>
          <a:p>
            <a:pPr marL="0" marR="0" algn="l">
              <a:spcBef>
                <a:spcPts val="0"/>
              </a:spcBef>
              <a:spcAft>
                <a:spcPts val="0"/>
              </a:spcAft>
            </a:pPr>
            <a:r>
              <a:rPr lang="en-US" sz="1800" b="0" i="0" dirty="0">
                <a:solidFill>
                  <a:srgbClr val="008000"/>
                </a:solidFill>
                <a:effectLst/>
                <a:latin typeface="Calibri" panose="020F0502020204030204" pitchFamily="34" charset="0"/>
              </a:rPr>
              <a:t> </a:t>
            </a:r>
          </a:p>
          <a:p>
            <a:pPr marL="0" marR="0" algn="l">
              <a:spcBef>
                <a:spcPts val="0"/>
              </a:spcBef>
              <a:spcAft>
                <a:spcPts val="0"/>
              </a:spcAft>
            </a:pPr>
            <a:r>
              <a:rPr lang="en-US" sz="1800" b="0" i="0" dirty="0">
                <a:solidFill>
                  <a:srgbClr val="008000"/>
                </a:solidFill>
                <a:effectLst/>
                <a:latin typeface="Calibri" panose="020F0502020204030204" pitchFamily="34" charset="0"/>
              </a:rPr>
              <a:t> </a:t>
            </a:r>
          </a:p>
          <a:p>
            <a:pPr marL="0" marR="0" algn="l">
              <a:spcBef>
                <a:spcPts val="0"/>
              </a:spcBef>
              <a:spcAft>
                <a:spcPts val="0"/>
              </a:spcAft>
            </a:pPr>
            <a:r>
              <a:rPr lang="en-US" sz="1800" b="0" i="0" dirty="0">
                <a:solidFill>
                  <a:srgbClr val="008000"/>
                </a:solidFill>
                <a:effectLst/>
                <a:latin typeface="Calibri" panose="020F0502020204030204" pitchFamily="34" charset="0"/>
              </a:rPr>
              <a:t>All of the items from peaks and canyons are pushed into a new array called </a:t>
            </a:r>
            <a:r>
              <a:rPr lang="en-US" sz="1800" b="0" i="0" dirty="0" err="1">
                <a:solidFill>
                  <a:srgbClr val="008000"/>
                </a:solidFill>
                <a:effectLst/>
                <a:latin typeface="Calibri" panose="020F0502020204030204" pitchFamily="34" charset="0"/>
              </a:rPr>
              <a:t>tahoe</a:t>
            </a:r>
            <a:r>
              <a:rPr lang="en-US" sz="1800" b="0" i="0" dirty="0">
                <a:solidFill>
                  <a:srgbClr val="008000"/>
                </a:solidFill>
                <a:effectLst/>
                <a:latin typeface="Calibri" panose="020F0502020204030204" pitchFamily="34" charset="0"/>
              </a:rPr>
              <a:t>.</a:t>
            </a:r>
          </a:p>
          <a:p>
            <a:pPr marL="0" marR="0" algn="l">
              <a:spcBef>
                <a:spcPts val="0"/>
              </a:spcBef>
              <a:spcAft>
                <a:spcPts val="0"/>
              </a:spcAft>
            </a:pPr>
            <a:r>
              <a:rPr lang="en-US" sz="1800" b="0" i="0" dirty="0">
                <a:solidFill>
                  <a:srgbClr val="008000"/>
                </a:solidFill>
                <a:effectLst/>
                <a:latin typeface="Calibri" panose="020F0502020204030204" pitchFamily="34" charset="0"/>
              </a:rPr>
              <a:t> </a:t>
            </a:r>
          </a:p>
          <a:p>
            <a:pPr marL="0" marR="0" algn="l">
              <a:spcBef>
                <a:spcPts val="0"/>
              </a:spcBef>
              <a:spcAft>
                <a:spcPts val="0"/>
              </a:spcAft>
            </a:pPr>
            <a:r>
              <a:rPr lang="en-US" sz="1800" b="0" i="0" dirty="0">
                <a:solidFill>
                  <a:srgbClr val="008000"/>
                </a:solidFill>
                <a:effectLst/>
                <a:latin typeface="Calibri" panose="020F0502020204030204" pitchFamily="34" charset="0"/>
              </a:rPr>
              <a:t>Let’s take a look at how the spread operator can help us deal with a problem. Using the peaks array from the previous sample, let’s imagine that we wanted to grab the last item from the array rather than the first. We could use the </a:t>
            </a:r>
            <a:r>
              <a:rPr lang="en-US" sz="1800" b="0" i="0" dirty="0" err="1">
                <a:solidFill>
                  <a:srgbClr val="008000"/>
                </a:solidFill>
                <a:effectLst/>
                <a:latin typeface="Calibri" panose="020F0502020204030204" pitchFamily="34" charset="0"/>
              </a:rPr>
              <a:t>Array.reverse</a:t>
            </a:r>
            <a:r>
              <a:rPr lang="en-US" sz="1800" b="0" i="0" dirty="0">
                <a:solidFill>
                  <a:srgbClr val="008000"/>
                </a:solidFill>
                <a:effectLst/>
                <a:latin typeface="Calibri" panose="020F0502020204030204" pitchFamily="34" charset="0"/>
              </a:rPr>
              <a:t> method to reverse the array in combination with array </a:t>
            </a:r>
            <a:r>
              <a:rPr lang="en-US" sz="1800" b="0" i="0" dirty="0" err="1">
                <a:solidFill>
                  <a:srgbClr val="008000"/>
                </a:solidFill>
                <a:effectLst/>
                <a:latin typeface="Calibri" panose="020F0502020204030204" pitchFamily="34" charset="0"/>
              </a:rPr>
              <a:t>destructuring</a:t>
            </a:r>
            <a:r>
              <a:rPr lang="en-US" sz="1800" b="0" i="0" dirty="0">
                <a:solidFill>
                  <a:srgbClr val="008000"/>
                </a:solidFill>
                <a:effectLst/>
                <a:latin typeface="Calibri" panose="020F0502020204030204" pitchFamily="34" charset="0"/>
              </a:rPr>
              <a:t>:</a:t>
            </a:r>
          </a:p>
          <a:p>
            <a:endParaRPr lang="en-US" dirty="0"/>
          </a:p>
        </p:txBody>
      </p:sp>
      <p:sp>
        <p:nvSpPr>
          <p:cNvPr id="4" name="Date Placeholder 3">
            <a:extLst>
              <a:ext uri="{FF2B5EF4-FFF2-40B4-BE49-F238E27FC236}">
                <a16:creationId xmlns:a16="http://schemas.microsoft.com/office/drawing/2014/main" id="{67A6F15A-28B0-E740-E9EC-22B7CA173D04}"/>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2DD0FC57-E49C-9F53-AA6F-5C336762271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E2A3EE5-683A-01D7-4EC1-90C3D665AFE7}"/>
              </a:ext>
            </a:extLst>
          </p:cNvPr>
          <p:cNvSpPr>
            <a:spLocks noGrp="1"/>
          </p:cNvSpPr>
          <p:nvPr>
            <p:ph type="sldNum" sz="quarter" idx="12"/>
          </p:nvPr>
        </p:nvSpPr>
        <p:spPr/>
        <p:txBody>
          <a:bodyPr/>
          <a:lstStyle/>
          <a:p>
            <a:fld id="{7C5CF243-786F-4254-B068-4C9F0B6EA12F}" type="slidenum">
              <a:rPr lang="en-US" altLang="en-US" smtClean="0"/>
              <a:pPr/>
              <a:t>51</a:t>
            </a:fld>
            <a:endParaRPr lang="en-US" altLang="en-US"/>
          </a:p>
        </p:txBody>
      </p:sp>
    </p:spTree>
    <p:extLst>
      <p:ext uri="{BB962C8B-B14F-4D97-AF65-F5344CB8AC3E}">
        <p14:creationId xmlns:p14="http://schemas.microsoft.com/office/powerpoint/2010/main" val="20632151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3088-EB0A-88A7-0107-64C3589351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DEBACA-DE10-7229-8538-51A486A7435B}"/>
              </a:ext>
            </a:extLst>
          </p:cNvPr>
          <p:cNvSpPr>
            <a:spLocks noGrp="1"/>
          </p:cNvSpPr>
          <p:nvPr>
            <p:ph idx="1"/>
          </p:nvPr>
        </p:nvSpPr>
        <p:spPr/>
        <p:txBody>
          <a:bodyPr/>
          <a:lstStyle/>
          <a:p>
            <a:pPr marL="0" marR="0" algn="l">
              <a:spcBef>
                <a:spcPts val="0"/>
              </a:spcBef>
              <a:spcAft>
                <a:spcPts val="0"/>
              </a:spcAft>
            </a:pPr>
            <a:r>
              <a:rPr lang="en-US" sz="2400" b="0" i="0" dirty="0">
                <a:solidFill>
                  <a:srgbClr val="202122"/>
                </a:solidFill>
                <a:effectLst/>
                <a:latin typeface="Calibri" panose="020F0502020204030204" pitchFamily="34" charset="0"/>
              </a:rPr>
              <a:t> </a:t>
            </a:r>
            <a:r>
              <a:rPr lang="en-US" sz="2400" b="0" i="0" dirty="0">
                <a:solidFill>
                  <a:srgbClr val="008000"/>
                </a:solidFill>
                <a:effectLst/>
                <a:latin typeface="Calibri" panose="020F0502020204030204" pitchFamily="34" charset="0"/>
              </a:rPr>
              <a:t>const peaks = ["Tallac",  "Ralston",  "Rose"];</a:t>
            </a:r>
          </a:p>
          <a:p>
            <a:pPr marL="0" marR="0" algn="l">
              <a:spcBef>
                <a:spcPts val="0"/>
              </a:spcBef>
              <a:spcAft>
                <a:spcPts val="0"/>
              </a:spcAft>
            </a:pPr>
            <a:r>
              <a:rPr lang="en-US" sz="2400" b="0" i="0" dirty="0">
                <a:solidFill>
                  <a:srgbClr val="008000"/>
                </a:solidFill>
                <a:effectLst/>
                <a:latin typeface="Calibri" panose="020F0502020204030204" pitchFamily="34" charset="0"/>
              </a:rPr>
              <a:t>const [last]  = </a:t>
            </a:r>
            <a:r>
              <a:rPr lang="en-US" sz="2400" b="0" i="0" dirty="0" err="1">
                <a:solidFill>
                  <a:srgbClr val="008000"/>
                </a:solidFill>
                <a:effectLst/>
                <a:latin typeface="Calibri" panose="020F0502020204030204" pitchFamily="34" charset="0"/>
              </a:rPr>
              <a:t>peaks.reverse</a:t>
            </a:r>
            <a:r>
              <a:rPr lang="en-US" sz="2400" b="0" i="0" dirty="0">
                <a:solidFill>
                  <a:srgbClr val="008000"/>
                </a:solidFill>
                <a:effectLst/>
                <a:latin typeface="Calibri" panose="020F0502020204030204" pitchFamily="34" charset="0"/>
              </a:rPr>
              <a:t>();</a:t>
            </a:r>
          </a:p>
          <a:p>
            <a:pPr marL="0" marR="0" algn="l">
              <a:spcBef>
                <a:spcPts val="0"/>
              </a:spcBef>
              <a:spcAft>
                <a:spcPts val="0"/>
              </a:spcAft>
            </a:pPr>
            <a:r>
              <a:rPr lang="en-US" sz="2400" b="0" i="0" dirty="0">
                <a:solidFill>
                  <a:srgbClr val="008000"/>
                </a:solidFill>
                <a:effectLst/>
                <a:latin typeface="Calibri" panose="020F0502020204030204" pitchFamily="34" charset="0"/>
              </a:rPr>
              <a:t>console.log(last);  // Rose</a:t>
            </a:r>
          </a:p>
          <a:p>
            <a:pPr marL="0" marR="0" algn="l">
              <a:spcBef>
                <a:spcPts val="0"/>
              </a:spcBef>
              <a:spcAft>
                <a:spcPts val="0"/>
              </a:spcAft>
            </a:pPr>
            <a:r>
              <a:rPr lang="en-US" sz="2400" b="0" i="0" dirty="0">
                <a:solidFill>
                  <a:srgbClr val="008000"/>
                </a:solidFill>
                <a:effectLst/>
                <a:latin typeface="Calibri" panose="020F0502020204030204" pitchFamily="34" charset="0"/>
              </a:rPr>
              <a:t>console.log(</a:t>
            </a:r>
            <a:r>
              <a:rPr lang="en-US" sz="2400" b="0" i="0" dirty="0" err="1">
                <a:solidFill>
                  <a:srgbClr val="008000"/>
                </a:solidFill>
                <a:effectLst/>
                <a:latin typeface="Calibri" panose="020F0502020204030204" pitchFamily="34" charset="0"/>
              </a:rPr>
              <a:t>peaks.join</a:t>
            </a:r>
            <a:r>
              <a:rPr lang="en-US" sz="2400" b="0" i="0" dirty="0">
                <a:solidFill>
                  <a:srgbClr val="008000"/>
                </a:solidFill>
                <a:effectLst/>
                <a:latin typeface="Calibri" panose="020F0502020204030204" pitchFamily="34" charset="0"/>
              </a:rPr>
              <a:t>(", "));  // Rose, Ralston, Tallac</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008000"/>
                </a:solidFill>
                <a:effectLst/>
                <a:latin typeface="Calibri" panose="020F0502020204030204" pitchFamily="34" charset="0"/>
              </a:rPr>
              <a:t>See what happened? The reverse function has actually altered or mutated the array. In a world with the spread operator, we don’t have to mutate the original array. Instead, we can create a copy of the array and then reverse it:</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008000"/>
                </a:solidFill>
                <a:effectLst/>
                <a:latin typeface="Calibri" panose="020F0502020204030204" pitchFamily="34" charset="0"/>
              </a:rPr>
              <a:t>const peaks = ["Tallac",  "Ralston",  "Rose"];</a:t>
            </a:r>
          </a:p>
          <a:p>
            <a:pPr marL="0" marR="0" algn="l">
              <a:spcBef>
                <a:spcPts val="0"/>
              </a:spcBef>
              <a:spcAft>
                <a:spcPts val="0"/>
              </a:spcAft>
            </a:pPr>
            <a:r>
              <a:rPr lang="en-US" sz="2400" b="0" i="0" dirty="0">
                <a:solidFill>
                  <a:srgbClr val="008000"/>
                </a:solidFill>
                <a:effectLst/>
                <a:latin typeface="Calibri" panose="020F0502020204030204" pitchFamily="34" charset="0"/>
              </a:rPr>
              <a:t>const [last]  = [...peaks].reverse();</a:t>
            </a:r>
          </a:p>
          <a:p>
            <a:pPr marL="0" marR="0" algn="l">
              <a:spcBef>
                <a:spcPts val="0"/>
              </a:spcBef>
              <a:spcAft>
                <a:spcPts val="0"/>
              </a:spcAft>
            </a:pPr>
            <a:r>
              <a:rPr lang="en-US" sz="2400" b="0" i="0" dirty="0">
                <a:solidFill>
                  <a:srgbClr val="008000"/>
                </a:solidFill>
                <a:effectLst/>
                <a:latin typeface="Calibri" panose="020F0502020204030204" pitchFamily="34" charset="0"/>
              </a:rPr>
              <a:t>console.log(last);  // Roseconsole.log(</a:t>
            </a:r>
            <a:r>
              <a:rPr lang="en-US" sz="2400" b="0" i="0" dirty="0" err="1">
                <a:solidFill>
                  <a:srgbClr val="008000"/>
                </a:solidFill>
                <a:effectLst/>
                <a:latin typeface="Calibri" panose="020F0502020204030204" pitchFamily="34" charset="0"/>
              </a:rPr>
              <a:t>peaks.join</a:t>
            </a:r>
            <a:r>
              <a:rPr lang="en-US" sz="2400" b="0" i="0" dirty="0">
                <a:solidFill>
                  <a:srgbClr val="008000"/>
                </a:solidFill>
                <a:effectLst/>
                <a:latin typeface="Calibri" panose="020F0502020204030204" pitchFamily="34" charset="0"/>
              </a:rPr>
              <a:t>(", "));  // Tallac, Ralston, Rose</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202122"/>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6E73BD6B-FE90-63E3-AF26-95D1BC915D85}"/>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C524D6C0-E59D-C42F-FC4B-69EEA692071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F61B511-6946-58F6-B00D-55C1B67496E0}"/>
              </a:ext>
            </a:extLst>
          </p:cNvPr>
          <p:cNvSpPr>
            <a:spLocks noGrp="1"/>
          </p:cNvSpPr>
          <p:nvPr>
            <p:ph type="sldNum" sz="quarter" idx="12"/>
          </p:nvPr>
        </p:nvSpPr>
        <p:spPr/>
        <p:txBody>
          <a:bodyPr/>
          <a:lstStyle/>
          <a:p>
            <a:fld id="{7C5CF243-786F-4254-B068-4C9F0B6EA12F}" type="slidenum">
              <a:rPr lang="en-US" altLang="en-US" smtClean="0"/>
              <a:pPr/>
              <a:t>52</a:t>
            </a:fld>
            <a:endParaRPr lang="en-US" altLang="en-US"/>
          </a:p>
        </p:txBody>
      </p:sp>
    </p:spTree>
    <p:extLst>
      <p:ext uri="{BB962C8B-B14F-4D97-AF65-F5344CB8AC3E}">
        <p14:creationId xmlns:p14="http://schemas.microsoft.com/office/powerpoint/2010/main" val="30907487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3A3D-ACB9-BC8E-BE53-FE5E25D964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A6251F-31CC-4E64-63C4-5AA468B6FBCA}"/>
              </a:ext>
            </a:extLst>
          </p:cNvPr>
          <p:cNvSpPr>
            <a:spLocks noGrp="1"/>
          </p:cNvSpPr>
          <p:nvPr>
            <p:ph idx="1"/>
          </p:nvPr>
        </p:nvSpPr>
        <p:spPr/>
        <p:txBody>
          <a:bodyPr/>
          <a:lstStyle/>
          <a:p>
            <a:pPr marL="0" marR="0" algn="l">
              <a:spcBef>
                <a:spcPts val="0"/>
              </a:spcBef>
              <a:spcAft>
                <a:spcPts val="0"/>
              </a:spcAft>
            </a:pPr>
            <a:r>
              <a:rPr lang="en-US" sz="2400" b="0" i="0" dirty="0">
                <a:solidFill>
                  <a:srgbClr val="008000"/>
                </a:solidFill>
                <a:effectLst/>
                <a:latin typeface="Calibri" panose="020F0502020204030204" pitchFamily="34" charset="0"/>
              </a:rPr>
              <a:t>Since we used the spread operator to copy the array, the peaks array is still intact and can be used later in its original form.</a:t>
            </a:r>
          </a:p>
          <a:p>
            <a:pPr marL="0" marR="0" algn="l">
              <a:spcBef>
                <a:spcPts val="0"/>
              </a:spcBef>
              <a:spcAft>
                <a:spcPts val="0"/>
              </a:spcAft>
            </a:pPr>
            <a:r>
              <a:rPr lang="en-US" sz="2400" b="0" i="0" dirty="0">
                <a:solidFill>
                  <a:srgbClr val="008000"/>
                </a:solidFill>
                <a:effectLst/>
                <a:latin typeface="Calibri" panose="020F0502020204030204" pitchFamily="34" charset="0"/>
              </a:rPr>
              <a:t>The spread operator can also be used to get the remaining items in the array:</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008000"/>
                </a:solidFill>
                <a:effectLst/>
                <a:latin typeface="Calibri" panose="020F0502020204030204" pitchFamily="34" charset="0"/>
              </a:rPr>
              <a:t>const lakes = ["Donner",  "Marlette",  "Fallen Leaf",  "Cascade"];</a:t>
            </a:r>
          </a:p>
          <a:p>
            <a:pPr marL="0" marR="0" algn="l">
              <a:spcBef>
                <a:spcPts val="0"/>
              </a:spcBef>
              <a:spcAft>
                <a:spcPts val="0"/>
              </a:spcAft>
            </a:pPr>
            <a:r>
              <a:rPr lang="en-US" sz="2400" b="0" i="0" dirty="0">
                <a:solidFill>
                  <a:srgbClr val="008000"/>
                </a:solidFill>
                <a:effectLst/>
                <a:latin typeface="Calibri" panose="020F0502020204030204" pitchFamily="34" charset="0"/>
              </a:rPr>
              <a:t>const [first,  ...others]  = lakes;</a:t>
            </a:r>
          </a:p>
          <a:p>
            <a:pPr marL="0" marR="0" algn="l">
              <a:spcBef>
                <a:spcPts val="0"/>
              </a:spcBef>
              <a:spcAft>
                <a:spcPts val="0"/>
              </a:spcAft>
            </a:pPr>
            <a:r>
              <a:rPr lang="en-US" sz="2400" b="0" i="0" dirty="0">
                <a:solidFill>
                  <a:srgbClr val="008000"/>
                </a:solidFill>
                <a:effectLst/>
                <a:latin typeface="Calibri" panose="020F0502020204030204" pitchFamily="34" charset="0"/>
              </a:rPr>
              <a:t>console.log(</a:t>
            </a:r>
            <a:r>
              <a:rPr lang="en-US" sz="2400" b="0" i="0" dirty="0" err="1">
                <a:solidFill>
                  <a:srgbClr val="008000"/>
                </a:solidFill>
                <a:effectLst/>
                <a:latin typeface="Calibri" panose="020F0502020204030204" pitchFamily="34" charset="0"/>
              </a:rPr>
              <a:t>others.join</a:t>
            </a:r>
            <a:r>
              <a:rPr lang="en-US" sz="2400" b="0" i="0" dirty="0">
                <a:solidFill>
                  <a:srgbClr val="008000"/>
                </a:solidFill>
                <a:effectLst/>
                <a:latin typeface="Calibri" panose="020F0502020204030204" pitchFamily="34" charset="0"/>
              </a:rPr>
              <a:t>(", "));  // Marlette, Fallen Leaf, Cascade</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C2A3B938-5422-5A1F-A107-ABB7FDB28070}"/>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73F5D438-486D-6AE7-831C-819484E7D1D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4600AB7-7E19-9093-4A9D-B08B5CBC3366}"/>
              </a:ext>
            </a:extLst>
          </p:cNvPr>
          <p:cNvSpPr>
            <a:spLocks noGrp="1"/>
          </p:cNvSpPr>
          <p:nvPr>
            <p:ph type="sldNum" sz="quarter" idx="12"/>
          </p:nvPr>
        </p:nvSpPr>
        <p:spPr/>
        <p:txBody>
          <a:bodyPr/>
          <a:lstStyle/>
          <a:p>
            <a:fld id="{7C5CF243-786F-4254-B068-4C9F0B6EA12F}" type="slidenum">
              <a:rPr lang="en-US" altLang="en-US" smtClean="0"/>
              <a:pPr/>
              <a:t>53</a:t>
            </a:fld>
            <a:endParaRPr lang="en-US" altLang="en-US"/>
          </a:p>
        </p:txBody>
      </p:sp>
    </p:spTree>
    <p:extLst>
      <p:ext uri="{BB962C8B-B14F-4D97-AF65-F5344CB8AC3E}">
        <p14:creationId xmlns:p14="http://schemas.microsoft.com/office/powerpoint/2010/main" val="422861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78C1-C117-E7DB-9E62-C31E31FE76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CC1345-AD71-8FF6-71DA-41E215DFB659}"/>
              </a:ext>
            </a:extLst>
          </p:cNvPr>
          <p:cNvSpPr>
            <a:spLocks noGrp="1"/>
          </p:cNvSpPr>
          <p:nvPr>
            <p:ph idx="1"/>
          </p:nvPr>
        </p:nvSpPr>
        <p:spPr/>
        <p:txBody>
          <a:bodyPr/>
          <a:lstStyle/>
          <a:p>
            <a:pPr marL="0" marR="0" algn="l">
              <a:spcBef>
                <a:spcPts val="0"/>
              </a:spcBef>
              <a:spcAft>
                <a:spcPts val="0"/>
              </a:spcAft>
            </a:pPr>
            <a:r>
              <a:rPr lang="en-US" sz="2400" b="0" i="0" dirty="0">
                <a:solidFill>
                  <a:srgbClr val="008000"/>
                </a:solidFill>
                <a:effectLst/>
                <a:latin typeface="Calibri" panose="020F0502020204030204" pitchFamily="34" charset="0"/>
              </a:rPr>
              <a:t>We can also use the three dot syntax to collect function arguments as an array. When used in a function, these are called rest parameters. Here, we build a function that takes in n number of arguments using the spread operator, and then uses those arguments to print some console messages:</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008000"/>
                </a:solidFill>
                <a:effectLst/>
                <a:latin typeface="Calibri" panose="020F0502020204030204" pitchFamily="34" charset="0"/>
              </a:rPr>
              <a:t>function directions(...</a:t>
            </a:r>
            <a:r>
              <a:rPr lang="en-US" sz="2400" b="0" i="0" dirty="0" err="1">
                <a:solidFill>
                  <a:srgbClr val="008000"/>
                </a:solidFill>
                <a:effectLst/>
                <a:latin typeface="Calibri" panose="020F0502020204030204" pitchFamily="34" charset="0"/>
              </a:rPr>
              <a:t>args</a:t>
            </a: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008000"/>
                </a:solidFill>
                <a:effectLst/>
                <a:latin typeface="Calibri" panose="020F0502020204030204" pitchFamily="34" charset="0"/>
              </a:rPr>
              <a:t>let [start,  ...remaining]  = </a:t>
            </a:r>
            <a:r>
              <a:rPr lang="en-US" sz="2400" b="0" i="0" dirty="0" err="1">
                <a:solidFill>
                  <a:srgbClr val="008000"/>
                </a:solidFill>
                <a:effectLst/>
                <a:latin typeface="Calibri" panose="020F0502020204030204" pitchFamily="34" charset="0"/>
              </a:rPr>
              <a:t>args</a:t>
            </a:r>
            <a:r>
              <a:rPr lang="en-US" sz="2400" b="0" i="0" dirty="0">
                <a:solidFill>
                  <a:srgbClr val="008000"/>
                </a:solidFill>
                <a:effectLst/>
                <a:latin typeface="Calibri" panose="020F0502020204030204" pitchFamily="34" charset="0"/>
              </a:rPr>
              <a:t>;</a:t>
            </a:r>
          </a:p>
          <a:p>
            <a:pPr marL="0" marR="0" algn="l">
              <a:spcBef>
                <a:spcPts val="0"/>
              </a:spcBef>
              <a:spcAft>
                <a:spcPts val="0"/>
              </a:spcAft>
            </a:pPr>
            <a:r>
              <a:rPr lang="en-US" sz="2400" b="0" i="0" dirty="0">
                <a:solidFill>
                  <a:srgbClr val="008000"/>
                </a:solidFill>
                <a:effectLst/>
                <a:latin typeface="Calibri" panose="020F0502020204030204" pitchFamily="34" charset="0"/>
              </a:rPr>
              <a:t>let [finish,  ...stops]  = </a:t>
            </a:r>
            <a:r>
              <a:rPr lang="en-US" sz="2400" b="0" i="0" dirty="0" err="1">
                <a:solidFill>
                  <a:srgbClr val="008000"/>
                </a:solidFill>
                <a:effectLst/>
                <a:latin typeface="Calibri" panose="020F0502020204030204" pitchFamily="34" charset="0"/>
              </a:rPr>
              <a:t>remaining.reverse</a:t>
            </a:r>
            <a:r>
              <a:rPr lang="en-US" sz="2400" b="0" i="0" dirty="0">
                <a:solidFill>
                  <a:srgbClr val="008000"/>
                </a:solidFill>
                <a:effectLst/>
                <a:latin typeface="Calibri" panose="020F0502020204030204" pitchFamily="34" charset="0"/>
              </a:rPr>
              <a:t>();</a:t>
            </a:r>
          </a:p>
          <a:p>
            <a:pPr marL="0" marR="0" algn="l">
              <a:spcBef>
                <a:spcPts val="0"/>
              </a:spcBef>
              <a:spcAft>
                <a:spcPts val="0"/>
              </a:spcAft>
            </a:pPr>
            <a:r>
              <a:rPr lang="en-US" sz="2400" b="0" i="0" dirty="0">
                <a:solidFill>
                  <a:srgbClr val="008000"/>
                </a:solidFill>
                <a:effectLst/>
                <a:latin typeface="Calibri" panose="020F0502020204030204" pitchFamily="34" charset="0"/>
              </a:rPr>
              <a:t>console.log(`drive through ${</a:t>
            </a:r>
            <a:r>
              <a:rPr lang="en-US" sz="2400" b="0" i="0" dirty="0" err="1">
                <a:solidFill>
                  <a:srgbClr val="008000"/>
                </a:solidFill>
                <a:effectLst/>
                <a:latin typeface="Calibri" panose="020F0502020204030204" pitchFamily="34" charset="0"/>
              </a:rPr>
              <a:t>args.length</a:t>
            </a:r>
            <a:r>
              <a:rPr lang="en-US" sz="2400" b="0" i="0" dirty="0">
                <a:solidFill>
                  <a:srgbClr val="008000"/>
                </a:solidFill>
                <a:effectLst/>
                <a:latin typeface="Calibri" panose="020F0502020204030204" pitchFamily="34" charset="0"/>
              </a:rPr>
              <a:t>} towns`);</a:t>
            </a:r>
          </a:p>
          <a:p>
            <a:pPr marL="0" marR="0" algn="l">
              <a:spcBef>
                <a:spcPts val="0"/>
              </a:spcBef>
              <a:spcAft>
                <a:spcPts val="0"/>
              </a:spcAft>
            </a:pPr>
            <a:r>
              <a:rPr lang="en-US" sz="2400" b="0" i="0" dirty="0">
                <a:solidFill>
                  <a:srgbClr val="008000"/>
                </a:solidFill>
                <a:effectLst/>
                <a:latin typeface="Calibri" panose="020F0502020204030204" pitchFamily="34" charset="0"/>
              </a:rPr>
              <a:t>console.log(`start in ${start}`);</a:t>
            </a:r>
          </a:p>
          <a:p>
            <a:pPr marL="0" marR="0" algn="l">
              <a:spcBef>
                <a:spcPts val="0"/>
              </a:spcBef>
              <a:spcAft>
                <a:spcPts val="0"/>
              </a:spcAft>
            </a:pPr>
            <a:r>
              <a:rPr lang="en-US" sz="2400" b="0" i="0" dirty="0">
                <a:solidFill>
                  <a:srgbClr val="008000"/>
                </a:solidFill>
                <a:effectLst/>
                <a:latin typeface="Calibri" panose="020F0502020204030204" pitchFamily="34" charset="0"/>
              </a:rPr>
              <a:t>console.log(`the destination is ${finish}`);</a:t>
            </a:r>
          </a:p>
          <a:p>
            <a:pPr marL="0" marR="0" algn="l">
              <a:spcBef>
                <a:spcPts val="0"/>
              </a:spcBef>
              <a:spcAft>
                <a:spcPts val="0"/>
              </a:spcAft>
            </a:pPr>
            <a:r>
              <a:rPr lang="en-US" sz="2400" b="0" i="0" dirty="0">
                <a:solidFill>
                  <a:srgbClr val="008000"/>
                </a:solidFill>
                <a:effectLst/>
                <a:latin typeface="Calibri" panose="020F0502020204030204" pitchFamily="34" charset="0"/>
              </a:rPr>
              <a:t>console.log(`stopping ${</a:t>
            </a:r>
            <a:r>
              <a:rPr lang="en-US" sz="2400" b="0" i="0" dirty="0" err="1">
                <a:solidFill>
                  <a:srgbClr val="008000"/>
                </a:solidFill>
                <a:effectLst/>
                <a:latin typeface="Calibri" panose="020F0502020204030204" pitchFamily="34" charset="0"/>
              </a:rPr>
              <a:t>stops.length</a:t>
            </a:r>
            <a:r>
              <a:rPr lang="en-US" sz="2400" b="0" i="0" dirty="0">
                <a:solidFill>
                  <a:srgbClr val="008000"/>
                </a:solidFill>
                <a:effectLst/>
                <a:latin typeface="Calibri" panose="020F0502020204030204" pitchFamily="34" charset="0"/>
              </a:rPr>
              <a:t>} times in between`);</a:t>
            </a:r>
          </a:p>
          <a:p>
            <a:pPr marL="0" marR="0" algn="l">
              <a:spcBef>
                <a:spcPts val="0"/>
              </a:spcBef>
              <a:spcAft>
                <a:spcPts val="0"/>
              </a:spcAft>
            </a:pPr>
            <a:r>
              <a:rPr lang="en-US" sz="2400" b="0" i="0" dirty="0">
                <a:solidFill>
                  <a:srgbClr val="008000"/>
                </a:solidFill>
                <a:effectLst/>
                <a:latin typeface="Calibri" panose="020F0502020204030204" pitchFamily="34" charset="0"/>
              </a:rPr>
              <a:t>}</a:t>
            </a:r>
          </a:p>
          <a:p>
            <a:pPr marL="0" marR="0" algn="l">
              <a:spcBef>
                <a:spcPts val="0"/>
              </a:spcBef>
              <a:spcAft>
                <a:spcPts val="0"/>
              </a:spcAft>
            </a:pPr>
            <a:r>
              <a:rPr lang="en-US" sz="2400" b="0" i="0" dirty="0">
                <a:solidFill>
                  <a:srgbClr val="008000"/>
                </a:solidFill>
                <a:effectLst/>
                <a:latin typeface="Calibri" panose="020F0502020204030204" pitchFamily="34" charset="0"/>
              </a:rPr>
              <a:t>directions("Truckee",  "Tahoe City",  "Sunnyside",  "Homewood",  "Tahoma");</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51A7C88F-3C29-D2F3-6F7C-5F1A1C92D4A7}"/>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238EB65E-9541-4683-62A0-9182400D53D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900D210-6436-671D-07E0-0FC7A6B9C2CD}"/>
              </a:ext>
            </a:extLst>
          </p:cNvPr>
          <p:cNvSpPr>
            <a:spLocks noGrp="1"/>
          </p:cNvSpPr>
          <p:nvPr>
            <p:ph type="sldNum" sz="quarter" idx="12"/>
          </p:nvPr>
        </p:nvSpPr>
        <p:spPr/>
        <p:txBody>
          <a:bodyPr/>
          <a:lstStyle/>
          <a:p>
            <a:fld id="{7C5CF243-786F-4254-B068-4C9F0B6EA12F}" type="slidenum">
              <a:rPr lang="en-US" altLang="en-US" smtClean="0"/>
              <a:pPr/>
              <a:t>54</a:t>
            </a:fld>
            <a:endParaRPr lang="en-US" altLang="en-US"/>
          </a:p>
        </p:txBody>
      </p:sp>
    </p:spTree>
    <p:extLst>
      <p:ext uri="{BB962C8B-B14F-4D97-AF65-F5344CB8AC3E}">
        <p14:creationId xmlns:p14="http://schemas.microsoft.com/office/powerpoint/2010/main" val="24344920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09F7-F6C4-3788-634D-5D21C18C22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191117-1E8A-625A-E5FD-8DEA649BF0A0}"/>
              </a:ext>
            </a:extLst>
          </p:cNvPr>
          <p:cNvSpPr>
            <a:spLocks noGrp="1"/>
          </p:cNvSpPr>
          <p:nvPr>
            <p:ph idx="1"/>
          </p:nvPr>
        </p:nvSpPr>
        <p:spPr/>
        <p:txBody>
          <a:bodyPr/>
          <a:lstStyle/>
          <a:p>
            <a:pPr marL="0" marR="0" algn="l">
              <a:spcBef>
                <a:spcPts val="0"/>
              </a:spcBef>
              <a:spcAft>
                <a:spcPts val="0"/>
              </a:spcAft>
            </a:pPr>
            <a:r>
              <a:rPr lang="en-US" sz="2400" b="0" i="0" dirty="0">
                <a:solidFill>
                  <a:srgbClr val="008000"/>
                </a:solidFill>
                <a:effectLst/>
                <a:latin typeface="Calibri" panose="020F0502020204030204" pitchFamily="34" charset="0"/>
              </a:rPr>
              <a:t>The directions function takes in the arguments using the spread operator. The first argument is assigned to the start variable. The last argument is assigned to a finish variable using </a:t>
            </a:r>
            <a:r>
              <a:rPr lang="en-US" sz="2400" b="0" i="0" dirty="0" err="1">
                <a:solidFill>
                  <a:srgbClr val="008000"/>
                </a:solidFill>
                <a:effectLst/>
                <a:latin typeface="Calibri" panose="020F0502020204030204" pitchFamily="34" charset="0"/>
              </a:rPr>
              <a:t>Array.reverse</a:t>
            </a:r>
            <a:r>
              <a:rPr lang="en-US" sz="2400" b="0" i="0" dirty="0">
                <a:solidFill>
                  <a:srgbClr val="008000"/>
                </a:solidFill>
                <a:effectLst/>
                <a:latin typeface="Calibri" panose="020F0502020204030204" pitchFamily="34" charset="0"/>
              </a:rPr>
              <a:t>. We then use the length of the arguments array to display how many towns we’re going through. The number of stops is the length of the arguments array minus the finish stop. This provides incredible flexibility because we could use the directions function to handle any number of stops.</a:t>
            </a:r>
          </a:p>
          <a:p>
            <a:pPr marL="0" marR="0" algn="l">
              <a:spcBef>
                <a:spcPts val="0"/>
              </a:spcBef>
              <a:spcAft>
                <a:spcPts val="0"/>
              </a:spcAft>
            </a:pPr>
            <a:endParaRPr lang="en-US" sz="2400" b="0" i="0" dirty="0">
              <a:solidFill>
                <a:srgbClr val="202122"/>
              </a:solidFill>
              <a:effectLst/>
              <a:latin typeface="Calibri" panose="020F0502020204030204" pitchFamily="34" charset="0"/>
            </a:endParaRPr>
          </a:p>
          <a:p>
            <a:pPr marL="0" marR="0" indent="0" algn="l">
              <a:spcBef>
                <a:spcPts val="0"/>
              </a:spcBef>
              <a:spcAft>
                <a:spcPts val="0"/>
              </a:spcAft>
              <a:buNone/>
            </a:pPr>
            <a:r>
              <a:rPr lang="en-US" sz="2400" b="0" i="0" dirty="0">
                <a:solidFill>
                  <a:srgbClr val="202122"/>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5F29E986-5CCC-0087-CFC0-8EE5103DED34}"/>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53CF601A-DF7A-B152-AE13-7C1795FC21D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2F225D0-2BF5-95B2-1632-8CA996E83360}"/>
              </a:ext>
            </a:extLst>
          </p:cNvPr>
          <p:cNvSpPr>
            <a:spLocks noGrp="1"/>
          </p:cNvSpPr>
          <p:nvPr>
            <p:ph type="sldNum" sz="quarter" idx="12"/>
          </p:nvPr>
        </p:nvSpPr>
        <p:spPr/>
        <p:txBody>
          <a:bodyPr/>
          <a:lstStyle/>
          <a:p>
            <a:fld id="{7C5CF243-786F-4254-B068-4C9F0B6EA12F}" type="slidenum">
              <a:rPr lang="en-US" altLang="en-US" smtClean="0"/>
              <a:pPr/>
              <a:t>55</a:t>
            </a:fld>
            <a:endParaRPr lang="en-US" altLang="en-US"/>
          </a:p>
        </p:txBody>
      </p:sp>
    </p:spTree>
    <p:extLst>
      <p:ext uri="{BB962C8B-B14F-4D97-AF65-F5344CB8AC3E}">
        <p14:creationId xmlns:p14="http://schemas.microsoft.com/office/powerpoint/2010/main" val="31315296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C3BE-8D54-5C07-3942-2CB80D7163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B5CA1B-9813-F36C-B35B-4A4927712D1C}"/>
              </a:ext>
            </a:extLst>
          </p:cNvPr>
          <p:cNvSpPr>
            <a:spLocks noGrp="1"/>
          </p:cNvSpPr>
          <p:nvPr>
            <p:ph idx="1"/>
          </p:nvPr>
        </p:nvSpPr>
        <p:spPr/>
        <p:txBody>
          <a:bodyPr/>
          <a:lstStyle/>
          <a:p>
            <a:pPr marL="0" marR="0" algn="l">
              <a:spcBef>
                <a:spcPts val="0"/>
              </a:spcBef>
              <a:spcAft>
                <a:spcPts val="0"/>
              </a:spcAft>
            </a:pPr>
            <a:r>
              <a:rPr lang="en-US" sz="2400" b="0" i="0" dirty="0">
                <a:solidFill>
                  <a:srgbClr val="008000"/>
                </a:solidFill>
                <a:effectLst/>
                <a:latin typeface="Calibri" panose="020F0502020204030204" pitchFamily="34" charset="0"/>
              </a:rPr>
              <a:t>The spread operator can also be used for </a:t>
            </a:r>
            <a:r>
              <a:rPr lang="en-US" sz="2400" b="0" i="0" dirty="0" err="1">
                <a:solidFill>
                  <a:srgbClr val="009999"/>
                </a:solidFill>
                <a:effectLst/>
                <a:latin typeface="Calibri" panose="020F0502020204030204" pitchFamily="34" charset="0"/>
                <a:hlinkClick r:id="rId2">
                  <a:extLst>
                    <a:ext uri="{A12FA001-AC4F-418D-AE19-62706E023703}">
                      <ahyp:hlinkClr xmlns:ahyp="http://schemas.microsoft.com/office/drawing/2018/hyperlinkcolor" val="tx"/>
                    </a:ext>
                  </a:extLst>
                </a:hlinkClick>
              </a:rPr>
              <a:t>objects.https</a:t>
            </a:r>
            <a:r>
              <a:rPr lang="en-US" sz="2400" b="0" i="0" dirty="0">
                <a:solidFill>
                  <a:srgbClr val="008000"/>
                </a:solidFill>
                <a:effectLst/>
                <a:latin typeface="Calibri" panose="020F0502020204030204" pitchFamily="34" charset="0"/>
                <a:hlinkClick r:id="rId2">
                  <a:extLst>
                    <a:ext uri="{A12FA001-AC4F-418D-AE19-62706E023703}">
                      <ahyp:hlinkClr xmlns:ahyp="http://schemas.microsoft.com/office/drawing/2018/hyperlinkcolor" val="tx"/>
                    </a:ext>
                  </a:extLst>
                </a:hlinkClick>
              </a:rPr>
              <a:t>://github.com/tc39/proposal-object-rest-</a:t>
            </a:r>
            <a:r>
              <a:rPr lang="en-US" sz="2400" b="0" i="0" dirty="0">
                <a:solidFill>
                  <a:srgbClr val="008000"/>
                </a:solidFill>
                <a:effectLst/>
                <a:latin typeface="Calibri" panose="020F0502020204030204" pitchFamily="34" charset="0"/>
              </a:rPr>
              <a:t>  spread[Rest/Spread Properties] Using the spread operator with objects is similar to using it with  arrays. In this example, we’ll use it the same way we combined two arrays into a third array, but  instead of arrays, we’ll use objects:</a:t>
            </a:r>
          </a:p>
          <a:p>
            <a:pPr marL="0" marR="0" algn="l">
              <a:spcBef>
                <a:spcPts val="0"/>
              </a:spcBef>
              <a:spcAft>
                <a:spcPts val="0"/>
              </a:spcAft>
            </a:pPr>
            <a:r>
              <a:rPr lang="en-US" sz="1350" b="0" i="0" dirty="0">
                <a:solidFill>
                  <a:srgbClr val="008000"/>
                </a:solidFill>
                <a:effectLst/>
                <a:latin typeface="Calibri" panose="020F0502020204030204" pitchFamily="34" charset="0"/>
              </a:rPr>
              <a:t> const morning = {</a:t>
            </a:r>
          </a:p>
          <a:p>
            <a:pPr marL="0" marR="0" algn="l">
              <a:spcBef>
                <a:spcPts val="0"/>
              </a:spcBef>
              <a:spcAft>
                <a:spcPts val="0"/>
              </a:spcAft>
            </a:pPr>
            <a:r>
              <a:rPr lang="en-US" sz="1350" b="0" i="0" dirty="0">
                <a:solidFill>
                  <a:srgbClr val="008000"/>
                </a:solidFill>
                <a:effectLst/>
                <a:latin typeface="Calibri" panose="020F0502020204030204" pitchFamily="34" charset="0"/>
              </a:rPr>
              <a:t>breakfast: "oatmeal",</a:t>
            </a:r>
          </a:p>
          <a:p>
            <a:pPr marL="0" marR="0" algn="l">
              <a:spcBef>
                <a:spcPts val="0"/>
              </a:spcBef>
              <a:spcAft>
                <a:spcPts val="0"/>
              </a:spcAft>
            </a:pPr>
            <a:r>
              <a:rPr lang="en-US" sz="1350" b="0" i="0" dirty="0">
                <a:solidFill>
                  <a:srgbClr val="008000"/>
                </a:solidFill>
                <a:effectLst/>
                <a:latin typeface="Calibri" panose="020F0502020204030204" pitchFamily="34" charset="0"/>
              </a:rPr>
              <a:t>lunch: "peanut butter and jelly"</a:t>
            </a:r>
          </a:p>
          <a:p>
            <a:pPr marL="0" marR="0" algn="l">
              <a:spcBef>
                <a:spcPts val="0"/>
              </a:spcBef>
              <a:spcAft>
                <a:spcPts val="0"/>
              </a:spcAft>
            </a:pPr>
            <a:r>
              <a:rPr lang="en-US" sz="1350" b="0" i="0" dirty="0">
                <a:solidFill>
                  <a:srgbClr val="008000"/>
                </a:solidFill>
                <a:effectLst/>
                <a:latin typeface="Calibri" panose="020F0502020204030204" pitchFamily="34" charset="0"/>
              </a:rPr>
              <a:t>};</a:t>
            </a:r>
          </a:p>
          <a:p>
            <a:pPr marL="0" marR="0" algn="l">
              <a:spcBef>
                <a:spcPts val="0"/>
              </a:spcBef>
              <a:spcAft>
                <a:spcPts val="0"/>
              </a:spcAft>
            </a:pPr>
            <a:r>
              <a:rPr lang="en-US" sz="1350" b="0" i="0" dirty="0">
                <a:solidFill>
                  <a:srgbClr val="008000"/>
                </a:solidFill>
                <a:effectLst/>
                <a:latin typeface="Calibri" panose="020F0502020204030204" pitchFamily="34" charset="0"/>
              </a:rPr>
              <a:t>const dinner = "mac and cheese";</a:t>
            </a:r>
          </a:p>
          <a:p>
            <a:pPr marL="0" marR="0" algn="l">
              <a:spcBef>
                <a:spcPts val="0"/>
              </a:spcBef>
              <a:spcAft>
                <a:spcPts val="0"/>
              </a:spcAft>
            </a:pPr>
            <a:r>
              <a:rPr lang="en-US" sz="1350" b="0" i="0" dirty="0">
                <a:solidFill>
                  <a:srgbClr val="008000"/>
                </a:solidFill>
                <a:effectLst/>
                <a:latin typeface="Calibri" panose="020F0502020204030204" pitchFamily="34" charset="0"/>
              </a:rPr>
              <a:t>const </a:t>
            </a:r>
            <a:r>
              <a:rPr lang="en-US" sz="1350" b="0" i="0" dirty="0" err="1">
                <a:solidFill>
                  <a:srgbClr val="008000"/>
                </a:solidFill>
                <a:effectLst/>
                <a:latin typeface="Calibri" panose="020F0502020204030204" pitchFamily="34" charset="0"/>
              </a:rPr>
              <a:t>backpackingMeals</a:t>
            </a:r>
            <a:r>
              <a:rPr lang="en-US" sz="1350" b="0" i="0" dirty="0">
                <a:solidFill>
                  <a:srgbClr val="008000"/>
                </a:solidFill>
                <a:effectLst/>
                <a:latin typeface="Calibri" panose="020F0502020204030204" pitchFamily="34" charset="0"/>
              </a:rPr>
              <a:t> = {...morning,</a:t>
            </a:r>
          </a:p>
          <a:p>
            <a:pPr marL="0" marR="0" algn="l">
              <a:spcBef>
                <a:spcPts val="0"/>
              </a:spcBef>
              <a:spcAft>
                <a:spcPts val="0"/>
              </a:spcAft>
            </a:pPr>
            <a:r>
              <a:rPr lang="en-US" sz="1350" b="0" i="0" dirty="0">
                <a:solidFill>
                  <a:srgbClr val="008000"/>
                </a:solidFill>
                <a:effectLst/>
                <a:latin typeface="Calibri" panose="020F0502020204030204" pitchFamily="34" charset="0"/>
              </a:rPr>
              <a:t>dinner</a:t>
            </a:r>
          </a:p>
          <a:p>
            <a:pPr marL="0" marR="0" algn="l">
              <a:spcBef>
                <a:spcPts val="0"/>
              </a:spcBef>
              <a:spcAft>
                <a:spcPts val="0"/>
              </a:spcAft>
            </a:pPr>
            <a:r>
              <a:rPr lang="en-US" sz="1350" b="0" i="0" dirty="0">
                <a:solidFill>
                  <a:srgbClr val="008000"/>
                </a:solidFill>
                <a:effectLst/>
                <a:latin typeface="Calibri" panose="020F0502020204030204" pitchFamily="34" charset="0"/>
              </a:rPr>
              <a:t>};</a:t>
            </a:r>
          </a:p>
          <a:p>
            <a:pPr marL="0" marR="0" algn="l">
              <a:spcBef>
                <a:spcPts val="0"/>
              </a:spcBef>
              <a:spcAft>
                <a:spcPts val="0"/>
              </a:spcAft>
            </a:pPr>
            <a:r>
              <a:rPr lang="en-US" sz="1350" b="0" i="0" dirty="0">
                <a:solidFill>
                  <a:srgbClr val="008000"/>
                </a:solidFill>
                <a:effectLst/>
                <a:latin typeface="Calibri" panose="020F0502020204030204" pitchFamily="34" charset="0"/>
              </a:rPr>
              <a:t>console.log(</a:t>
            </a:r>
            <a:r>
              <a:rPr lang="en-US" sz="1350" b="0" i="0" dirty="0" err="1">
                <a:solidFill>
                  <a:srgbClr val="008000"/>
                </a:solidFill>
                <a:effectLst/>
                <a:latin typeface="Calibri" panose="020F0502020204030204" pitchFamily="34" charset="0"/>
              </a:rPr>
              <a:t>backpackingMeals</a:t>
            </a:r>
            <a:r>
              <a:rPr lang="en-US" sz="1350" b="0" i="0" dirty="0">
                <a:solidFill>
                  <a:srgbClr val="008000"/>
                </a:solidFill>
                <a:effectLst/>
                <a:latin typeface="Calibri" panose="020F0502020204030204" pitchFamily="34" charset="0"/>
              </a:rPr>
              <a:t>);</a:t>
            </a:r>
          </a:p>
          <a:p>
            <a:pPr marL="0" marR="0" algn="l">
              <a:spcBef>
                <a:spcPts val="0"/>
              </a:spcBef>
              <a:spcAft>
                <a:spcPts val="0"/>
              </a:spcAft>
            </a:pPr>
            <a:r>
              <a:rPr lang="en-US" sz="1350" b="0" i="0" dirty="0">
                <a:solidFill>
                  <a:srgbClr val="008000"/>
                </a:solidFill>
                <a:effectLst/>
                <a:latin typeface="Calibri" panose="020F0502020204030204" pitchFamily="34" charset="0"/>
              </a:rPr>
              <a:t>// {</a:t>
            </a:r>
          </a:p>
          <a:p>
            <a:pPr marL="0" marR="0" algn="l">
              <a:spcBef>
                <a:spcPts val="0"/>
              </a:spcBef>
              <a:spcAft>
                <a:spcPts val="0"/>
              </a:spcAft>
            </a:pPr>
            <a:r>
              <a:rPr lang="en-US" sz="1350" b="0" i="0" dirty="0">
                <a:solidFill>
                  <a:srgbClr val="008000"/>
                </a:solidFill>
                <a:effectLst/>
                <a:latin typeface="Calibri" panose="020F0502020204030204" pitchFamily="34" charset="0"/>
              </a:rPr>
              <a:t>//   breakfast: "oatmeal",</a:t>
            </a:r>
          </a:p>
          <a:p>
            <a:pPr marL="0" marR="0" algn="l">
              <a:spcBef>
                <a:spcPts val="0"/>
              </a:spcBef>
              <a:spcAft>
                <a:spcPts val="0"/>
              </a:spcAft>
            </a:pPr>
            <a:r>
              <a:rPr lang="en-US" sz="1350" b="0" i="0" dirty="0">
                <a:solidFill>
                  <a:srgbClr val="008000"/>
                </a:solidFill>
                <a:effectLst/>
                <a:latin typeface="Calibri" panose="020F0502020204030204" pitchFamily="34" charset="0"/>
              </a:rPr>
              <a:t>//   lunch: "peanut butter and jelly",</a:t>
            </a:r>
          </a:p>
          <a:p>
            <a:pPr marL="0" marR="0" algn="l">
              <a:spcBef>
                <a:spcPts val="0"/>
              </a:spcBef>
              <a:spcAft>
                <a:spcPts val="0"/>
              </a:spcAft>
            </a:pPr>
            <a:r>
              <a:rPr lang="en-US" sz="1350" b="0" i="0" dirty="0">
                <a:solidFill>
                  <a:srgbClr val="008000"/>
                </a:solidFill>
                <a:effectLst/>
                <a:latin typeface="Calibri" panose="020F0502020204030204" pitchFamily="34" charset="0"/>
              </a:rPr>
              <a:t>//   dinner: "mac and cheese"</a:t>
            </a:r>
          </a:p>
          <a:p>
            <a:pPr marL="0" marR="0" algn="l">
              <a:spcBef>
                <a:spcPts val="0"/>
              </a:spcBef>
              <a:spcAft>
                <a:spcPts val="0"/>
              </a:spcAft>
            </a:pPr>
            <a:r>
              <a:rPr lang="en-US" sz="1350" b="0" i="0" dirty="0">
                <a:solidFill>
                  <a:srgbClr val="008000"/>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902CB739-F36E-8E53-B19E-9BFCC3A723F6}"/>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77E9DD39-6422-8AE5-8D5E-12F31E50412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F834D00-387A-E6B1-5F35-F55FF1FCE282}"/>
              </a:ext>
            </a:extLst>
          </p:cNvPr>
          <p:cNvSpPr>
            <a:spLocks noGrp="1"/>
          </p:cNvSpPr>
          <p:nvPr>
            <p:ph type="sldNum" sz="quarter" idx="12"/>
          </p:nvPr>
        </p:nvSpPr>
        <p:spPr/>
        <p:txBody>
          <a:bodyPr/>
          <a:lstStyle/>
          <a:p>
            <a:fld id="{7C5CF243-786F-4254-B068-4C9F0B6EA12F}" type="slidenum">
              <a:rPr lang="en-US" altLang="en-US" smtClean="0"/>
              <a:pPr/>
              <a:t>56</a:t>
            </a:fld>
            <a:endParaRPr lang="en-US" altLang="en-US"/>
          </a:p>
        </p:txBody>
      </p:sp>
    </p:spTree>
    <p:extLst>
      <p:ext uri="{BB962C8B-B14F-4D97-AF65-F5344CB8AC3E}">
        <p14:creationId xmlns:p14="http://schemas.microsoft.com/office/powerpoint/2010/main" val="20840407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162F-5B7E-816C-B53F-8CC84BFD38E4}"/>
              </a:ext>
            </a:extLst>
          </p:cNvPr>
          <p:cNvSpPr>
            <a:spLocks noGrp="1"/>
          </p:cNvSpPr>
          <p:nvPr>
            <p:ph type="title"/>
          </p:nvPr>
        </p:nvSpPr>
        <p:spPr/>
        <p:txBody>
          <a:bodyPr/>
          <a:lstStyle/>
          <a:p>
            <a:r>
              <a:rPr lang="en-US" b="1" i="0" dirty="0">
                <a:solidFill>
                  <a:srgbClr val="008000"/>
                </a:solidFill>
                <a:effectLst/>
                <a:latin typeface="Calibri" panose="020F0502020204030204" pitchFamily="34" charset="0"/>
              </a:rPr>
              <a:t>Asynchronous JavaScript</a:t>
            </a:r>
            <a:endParaRPr lang="en-US" dirty="0">
              <a:solidFill>
                <a:srgbClr val="008000"/>
              </a:solidFill>
            </a:endParaRPr>
          </a:p>
        </p:txBody>
      </p:sp>
      <p:sp>
        <p:nvSpPr>
          <p:cNvPr id="3" name="Content Placeholder 2">
            <a:extLst>
              <a:ext uri="{FF2B5EF4-FFF2-40B4-BE49-F238E27FC236}">
                <a16:creationId xmlns:a16="http://schemas.microsoft.com/office/drawing/2014/main" id="{735407FE-186E-9A8A-47BA-42F06C62B43E}"/>
              </a:ext>
            </a:extLst>
          </p:cNvPr>
          <p:cNvSpPr>
            <a:spLocks noGrp="1"/>
          </p:cNvSpPr>
          <p:nvPr>
            <p:ph idx="1"/>
          </p:nvPr>
        </p:nvSpPr>
        <p:spPr/>
        <p:txBody>
          <a:bodyPr/>
          <a:lstStyle/>
          <a:p>
            <a:pPr marL="0" marR="0" indent="0" algn="l">
              <a:spcBef>
                <a:spcPts val="0"/>
              </a:spcBef>
              <a:spcAft>
                <a:spcPts val="0"/>
              </a:spcAft>
              <a:buNone/>
            </a:pPr>
            <a:r>
              <a:rPr lang="en-US" sz="2200" b="0" i="0" dirty="0">
                <a:solidFill>
                  <a:srgbClr val="008000"/>
                </a:solidFill>
                <a:effectLst/>
                <a:latin typeface="Calibri" panose="020F0502020204030204" pitchFamily="34" charset="0"/>
              </a:rPr>
              <a:t>The code samples that have been part of this chapter so far have been synchronous. When we write synchronous JavaScript code, we’re providing a list of instructions that execute immediately in order. For example, if we wanted to use JavaScript to handle some simple DOM</a:t>
            </a:r>
          </a:p>
          <a:p>
            <a:pPr marL="0" marR="0" algn="l">
              <a:spcBef>
                <a:spcPts val="0"/>
              </a:spcBef>
              <a:spcAft>
                <a:spcPts val="0"/>
              </a:spcAft>
            </a:pPr>
            <a:r>
              <a:rPr lang="en-US" sz="2200" b="0" i="0" dirty="0">
                <a:solidFill>
                  <a:srgbClr val="008000"/>
                </a:solidFill>
                <a:effectLst/>
                <a:latin typeface="Calibri" panose="020F0502020204030204" pitchFamily="34" charset="0"/>
              </a:rPr>
              <a:t>manipulation, we’d write the code to do so like this:</a:t>
            </a:r>
          </a:p>
          <a:p>
            <a:pPr marL="0" marR="0" algn="l">
              <a:spcBef>
                <a:spcPts val="0"/>
              </a:spcBef>
              <a:spcAft>
                <a:spcPts val="0"/>
              </a:spcAft>
            </a:pPr>
            <a:r>
              <a:rPr lang="en-US" sz="2200" b="0" i="0" dirty="0">
                <a:solidFill>
                  <a:srgbClr val="008000"/>
                </a:solidFill>
                <a:effectLst/>
                <a:latin typeface="Calibri" panose="020F0502020204030204" pitchFamily="34" charset="0"/>
              </a:rPr>
              <a:t> </a:t>
            </a:r>
          </a:p>
          <a:p>
            <a:pPr marL="0" marR="0" algn="l">
              <a:spcBef>
                <a:spcPts val="0"/>
              </a:spcBef>
              <a:spcAft>
                <a:spcPts val="0"/>
              </a:spcAft>
            </a:pPr>
            <a:r>
              <a:rPr lang="en-US" sz="2200" b="0" i="0" dirty="0">
                <a:solidFill>
                  <a:srgbClr val="008000"/>
                </a:solidFill>
                <a:effectLst/>
                <a:latin typeface="Calibri" panose="020F0502020204030204" pitchFamily="34" charset="0"/>
              </a:rPr>
              <a:t>const header = </a:t>
            </a:r>
            <a:r>
              <a:rPr lang="en-US" sz="2200" b="0" i="0" dirty="0" err="1">
                <a:solidFill>
                  <a:srgbClr val="008000"/>
                </a:solidFill>
                <a:effectLst/>
                <a:latin typeface="Calibri" panose="020F0502020204030204" pitchFamily="34" charset="0"/>
              </a:rPr>
              <a:t>document.getElementById</a:t>
            </a:r>
            <a:r>
              <a:rPr lang="en-US" sz="2200" b="0" i="0" dirty="0">
                <a:solidFill>
                  <a:srgbClr val="008000"/>
                </a:solidFill>
                <a:effectLst/>
                <a:latin typeface="Calibri" panose="020F0502020204030204" pitchFamily="34" charset="0"/>
              </a:rPr>
              <a:t>("heading");</a:t>
            </a:r>
          </a:p>
          <a:p>
            <a:pPr marL="0" marR="0" algn="l">
              <a:spcBef>
                <a:spcPts val="0"/>
              </a:spcBef>
              <a:spcAft>
                <a:spcPts val="0"/>
              </a:spcAft>
            </a:pPr>
            <a:r>
              <a:rPr lang="en-US" sz="2200" b="0" i="0" dirty="0" err="1">
                <a:solidFill>
                  <a:srgbClr val="008000"/>
                </a:solidFill>
                <a:effectLst/>
                <a:latin typeface="Calibri" panose="020F0502020204030204" pitchFamily="34" charset="0"/>
              </a:rPr>
              <a:t>header.innerHTML</a:t>
            </a:r>
            <a:r>
              <a:rPr lang="en-US" sz="2200" b="0" i="0" dirty="0">
                <a:solidFill>
                  <a:srgbClr val="008000"/>
                </a:solidFill>
                <a:effectLst/>
                <a:latin typeface="Calibri" panose="020F0502020204030204" pitchFamily="34" charset="0"/>
              </a:rPr>
              <a:t> = "Hey!";</a:t>
            </a:r>
          </a:p>
          <a:p>
            <a:pPr marL="0" marR="0" algn="l">
              <a:spcBef>
                <a:spcPts val="0"/>
              </a:spcBef>
              <a:spcAft>
                <a:spcPts val="0"/>
              </a:spcAft>
            </a:pPr>
            <a:r>
              <a:rPr lang="en-US" sz="2200" b="0" i="0" dirty="0">
                <a:solidFill>
                  <a:srgbClr val="008000"/>
                </a:solidFill>
                <a:effectLst/>
                <a:latin typeface="Calibri" panose="020F0502020204030204" pitchFamily="34" charset="0"/>
              </a:rPr>
              <a:t> </a:t>
            </a:r>
          </a:p>
          <a:p>
            <a:pPr marL="0" marR="0" algn="l">
              <a:spcBef>
                <a:spcPts val="0"/>
              </a:spcBef>
              <a:spcAft>
                <a:spcPts val="0"/>
              </a:spcAft>
            </a:pPr>
            <a:r>
              <a:rPr lang="en-US" sz="2200" b="0" i="0" dirty="0">
                <a:solidFill>
                  <a:srgbClr val="008000"/>
                </a:solidFill>
                <a:effectLst/>
                <a:latin typeface="Calibri" panose="020F0502020204030204" pitchFamily="34" charset="0"/>
              </a:rPr>
              <a:t> </a:t>
            </a:r>
          </a:p>
          <a:p>
            <a:pPr marL="0" marR="0" indent="0" algn="l">
              <a:spcBef>
                <a:spcPts val="0"/>
              </a:spcBef>
              <a:spcAft>
                <a:spcPts val="0"/>
              </a:spcAft>
              <a:buNone/>
            </a:pPr>
            <a:r>
              <a:rPr lang="en-US" sz="2200" b="0" i="0" dirty="0">
                <a:solidFill>
                  <a:srgbClr val="008000"/>
                </a:solidFill>
                <a:effectLst/>
                <a:latin typeface="Calibri" panose="020F0502020204030204" pitchFamily="34" charset="0"/>
              </a:rPr>
              <a:t>These are instructions. “</a:t>
            </a:r>
            <a:r>
              <a:rPr lang="en-US" sz="2200" b="0" i="0" dirty="0" err="1">
                <a:solidFill>
                  <a:srgbClr val="008000"/>
                </a:solidFill>
                <a:effectLst/>
                <a:latin typeface="Calibri" panose="020F0502020204030204" pitchFamily="34" charset="0"/>
              </a:rPr>
              <a:t>Yo</a:t>
            </a:r>
            <a:r>
              <a:rPr lang="en-US" sz="2200" b="0" i="0" dirty="0">
                <a:solidFill>
                  <a:srgbClr val="008000"/>
                </a:solidFill>
                <a:effectLst/>
                <a:latin typeface="Calibri" panose="020F0502020204030204" pitchFamily="34" charset="0"/>
              </a:rPr>
              <a:t>, go select that element with an id of heading. Then when you’re done with that, how about you set that inner HTML to Hey.” It works synchronously. While each operation is happening, nothing else is happening.</a:t>
            </a:r>
          </a:p>
          <a:p>
            <a:endParaRPr lang="en-US" dirty="0"/>
          </a:p>
        </p:txBody>
      </p:sp>
      <p:sp>
        <p:nvSpPr>
          <p:cNvPr id="4" name="Date Placeholder 3">
            <a:extLst>
              <a:ext uri="{FF2B5EF4-FFF2-40B4-BE49-F238E27FC236}">
                <a16:creationId xmlns:a16="http://schemas.microsoft.com/office/drawing/2014/main" id="{50AEE5AD-6992-7B79-7208-FDF3603B4AAB}"/>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D38D9810-1C87-B32E-5DA0-8F3FBFE4182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3A3FFD6-BE3E-3F0A-84E8-C5A7CA27457B}"/>
              </a:ext>
            </a:extLst>
          </p:cNvPr>
          <p:cNvSpPr>
            <a:spLocks noGrp="1"/>
          </p:cNvSpPr>
          <p:nvPr>
            <p:ph type="sldNum" sz="quarter" idx="12"/>
          </p:nvPr>
        </p:nvSpPr>
        <p:spPr/>
        <p:txBody>
          <a:bodyPr/>
          <a:lstStyle/>
          <a:p>
            <a:fld id="{7C5CF243-786F-4254-B068-4C9F0B6EA12F}" type="slidenum">
              <a:rPr lang="en-US" altLang="en-US" smtClean="0"/>
              <a:pPr/>
              <a:t>57</a:t>
            </a:fld>
            <a:endParaRPr lang="en-US" altLang="en-US"/>
          </a:p>
        </p:txBody>
      </p:sp>
    </p:spTree>
    <p:extLst>
      <p:ext uri="{BB962C8B-B14F-4D97-AF65-F5344CB8AC3E}">
        <p14:creationId xmlns:p14="http://schemas.microsoft.com/office/powerpoint/2010/main" val="17649762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629F-2061-F3B7-4372-07EF4F85F852}"/>
              </a:ext>
            </a:extLst>
          </p:cNvPr>
          <p:cNvSpPr>
            <a:spLocks noGrp="1"/>
          </p:cNvSpPr>
          <p:nvPr>
            <p:ph type="title"/>
          </p:nvPr>
        </p:nvSpPr>
        <p:spPr/>
        <p:txBody>
          <a:bodyPr/>
          <a:lstStyle/>
          <a:p>
            <a:br>
              <a:rPr lang="en-US" sz="3600" b="1" i="0" u="sng" dirty="0">
                <a:solidFill>
                  <a:srgbClr val="008000"/>
                </a:solidFill>
                <a:effectLst/>
                <a:latin typeface="Calibri" panose="020F0502020204030204" pitchFamily="34" charset="0"/>
              </a:rPr>
            </a:br>
            <a:r>
              <a:rPr lang="en-US" sz="3600" b="1" i="0" dirty="0">
                <a:solidFill>
                  <a:srgbClr val="008000"/>
                </a:solidFill>
                <a:effectLst/>
                <a:latin typeface="Calibri" panose="020F0502020204030204" pitchFamily="34" charset="0"/>
              </a:rPr>
              <a:t>Simple Promises with Fetch</a:t>
            </a:r>
            <a:br>
              <a:rPr lang="en-US" sz="3600"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0C9AC646-3795-F4CF-3700-E7CE33AC70F1}"/>
              </a:ext>
            </a:extLst>
          </p:cNvPr>
          <p:cNvSpPr>
            <a:spLocks noGrp="1"/>
          </p:cNvSpPr>
          <p:nvPr>
            <p:ph idx="1"/>
          </p:nvPr>
        </p:nvSpPr>
        <p:spPr/>
        <p:txBody>
          <a:bodyPr/>
          <a:lstStyle/>
          <a:p>
            <a:pPr marL="0" marR="0" algn="l">
              <a:spcBef>
                <a:spcPts val="0"/>
              </a:spcBef>
              <a:spcAft>
                <a:spcPts val="0"/>
              </a:spcAft>
            </a:pPr>
            <a:r>
              <a:rPr lang="en-US" sz="2000" b="0" i="0" dirty="0">
                <a:solidFill>
                  <a:srgbClr val="008000"/>
                </a:solidFill>
                <a:effectLst/>
                <a:latin typeface="Calibri" panose="020F0502020204030204" pitchFamily="34" charset="0"/>
              </a:rPr>
              <a:t>Making a request to a REST API used to be pretty cumbersome. We’d have to write 20+ lines of nested code just to load some data into our app. Then the fetch() function showed up and simplified our lives. Thanks to the ECMAScript committee for making fetch happen. Let’s get some data from the randomuser.me API. This API has information like email address, name, phone number, location, and so on for fake members and is great to use as dummy data. fetch takes in the URL for this resource as its only parameter:</a:t>
            </a:r>
          </a:p>
          <a:p>
            <a:pPr marL="0" marR="0" algn="l">
              <a:spcBef>
                <a:spcPts val="0"/>
              </a:spcBef>
              <a:spcAft>
                <a:spcPts val="0"/>
              </a:spcAft>
            </a:pPr>
            <a:r>
              <a:rPr lang="en-US" sz="2000" b="0" i="0" dirty="0">
                <a:solidFill>
                  <a:srgbClr val="008000"/>
                </a:solidFill>
                <a:effectLst/>
                <a:latin typeface="Calibri" panose="020F0502020204030204" pitchFamily="34" charset="0"/>
              </a:rPr>
              <a:t> </a:t>
            </a:r>
          </a:p>
          <a:p>
            <a:pPr marL="0" marR="0" algn="l">
              <a:spcBef>
                <a:spcPts val="0"/>
              </a:spcBef>
              <a:spcAft>
                <a:spcPts val="0"/>
              </a:spcAft>
            </a:pPr>
            <a:r>
              <a:rPr lang="en-US" sz="2000" b="0" i="0" dirty="0">
                <a:solidFill>
                  <a:srgbClr val="008000"/>
                </a:solidFill>
                <a:effectLst/>
                <a:latin typeface="Calibri" panose="020F0502020204030204" pitchFamily="34" charset="0"/>
              </a:rPr>
              <a:t> </a:t>
            </a:r>
          </a:p>
          <a:p>
            <a:pPr marL="0" marR="0" algn="l">
              <a:spcBef>
                <a:spcPts val="0"/>
              </a:spcBef>
              <a:spcAft>
                <a:spcPts val="0"/>
              </a:spcAft>
            </a:pPr>
            <a:r>
              <a:rPr lang="en-US" sz="2000" b="0" i="0" dirty="0">
                <a:solidFill>
                  <a:srgbClr val="008000"/>
                </a:solidFill>
                <a:effectLst/>
                <a:latin typeface="Calibri" panose="020F0502020204030204" pitchFamily="34" charset="0"/>
              </a:rPr>
              <a:t>console.log(fetch("https://api.randomuser.me/?</a:t>
            </a:r>
            <a:r>
              <a:rPr lang="en-US" sz="2000" b="0" i="0" dirty="0" err="1">
                <a:solidFill>
                  <a:srgbClr val="008000"/>
                </a:solidFill>
                <a:effectLst/>
                <a:latin typeface="Calibri" panose="020F0502020204030204" pitchFamily="34" charset="0"/>
              </a:rPr>
              <a:t>nat</a:t>
            </a:r>
            <a:r>
              <a:rPr lang="en-US" sz="2000" b="0" i="0" dirty="0">
                <a:solidFill>
                  <a:srgbClr val="008000"/>
                </a:solidFill>
                <a:effectLst/>
                <a:latin typeface="Calibri" panose="020F0502020204030204" pitchFamily="34" charset="0"/>
              </a:rPr>
              <a:t>=</a:t>
            </a:r>
            <a:r>
              <a:rPr lang="en-US" sz="2000" b="0" i="0" dirty="0" err="1">
                <a:solidFill>
                  <a:srgbClr val="008000"/>
                </a:solidFill>
                <a:effectLst/>
                <a:latin typeface="Calibri" panose="020F0502020204030204" pitchFamily="34" charset="0"/>
              </a:rPr>
              <a:t>US&amp;results</a:t>
            </a:r>
            <a:r>
              <a:rPr lang="en-US" sz="2000" b="0" i="0" dirty="0">
                <a:solidFill>
                  <a:srgbClr val="008000"/>
                </a:solidFill>
                <a:effectLst/>
                <a:latin typeface="Calibri" panose="020F0502020204030204" pitchFamily="34" charset="0"/>
              </a:rPr>
              <a:t>=1"));</a:t>
            </a:r>
          </a:p>
          <a:p>
            <a:pPr marL="0" marR="0" algn="l">
              <a:spcBef>
                <a:spcPts val="0"/>
              </a:spcBef>
              <a:spcAft>
                <a:spcPts val="0"/>
              </a:spcAft>
            </a:pPr>
            <a:r>
              <a:rPr lang="en-US" sz="2000" b="0" i="0" dirty="0">
                <a:solidFill>
                  <a:srgbClr val="008000"/>
                </a:solidFill>
                <a:effectLst/>
                <a:latin typeface="Calibri" panose="020F0502020204030204" pitchFamily="34" charset="0"/>
              </a:rPr>
              <a:t> </a:t>
            </a:r>
          </a:p>
          <a:p>
            <a:pPr marL="0" marR="0" algn="l">
              <a:spcBef>
                <a:spcPts val="0"/>
              </a:spcBef>
              <a:spcAft>
                <a:spcPts val="0"/>
              </a:spcAft>
            </a:pPr>
            <a:r>
              <a:rPr lang="en-US" sz="2000" b="0" i="0" dirty="0">
                <a:solidFill>
                  <a:srgbClr val="008000"/>
                </a:solidFill>
                <a:effectLst/>
                <a:latin typeface="Calibri" panose="020F0502020204030204" pitchFamily="34" charset="0"/>
              </a:rPr>
              <a:t>When we log this, we see that there is a pending Promise. Promises give us a way to make sense out of asynchronous behavior in JavaScript. The promise is an object that represents whether the async operation is pending, has been completed, or has failed.</a:t>
            </a:r>
          </a:p>
          <a:p>
            <a:pPr marL="0" marR="0" algn="l">
              <a:spcBef>
                <a:spcPts val="0"/>
              </a:spcBef>
              <a:spcAft>
                <a:spcPts val="0"/>
              </a:spcAft>
            </a:pPr>
            <a:r>
              <a:rPr lang="en-US" sz="1800" b="0" i="0" dirty="0">
                <a:solidFill>
                  <a:srgbClr val="008000"/>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B8B98270-4370-BBE6-80BF-1CD944902CDE}"/>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2883D333-2AA6-F017-C989-C1B7424290C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409F00A-877D-0E0C-703A-CF6A8F3563C8}"/>
              </a:ext>
            </a:extLst>
          </p:cNvPr>
          <p:cNvSpPr>
            <a:spLocks noGrp="1"/>
          </p:cNvSpPr>
          <p:nvPr>
            <p:ph type="sldNum" sz="quarter" idx="12"/>
          </p:nvPr>
        </p:nvSpPr>
        <p:spPr/>
        <p:txBody>
          <a:bodyPr/>
          <a:lstStyle/>
          <a:p>
            <a:fld id="{7C5CF243-786F-4254-B068-4C9F0B6EA12F}" type="slidenum">
              <a:rPr lang="en-US" altLang="en-US" smtClean="0"/>
              <a:pPr/>
              <a:t>58</a:t>
            </a:fld>
            <a:endParaRPr lang="en-US" altLang="en-US"/>
          </a:p>
        </p:txBody>
      </p:sp>
    </p:spTree>
    <p:extLst>
      <p:ext uri="{BB962C8B-B14F-4D97-AF65-F5344CB8AC3E}">
        <p14:creationId xmlns:p14="http://schemas.microsoft.com/office/powerpoint/2010/main" val="16890231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2131-6C0A-FFC2-5EE2-89E7C0BA8D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0751FF-BE0C-C569-B7BC-6A186BD261ED}"/>
              </a:ext>
            </a:extLst>
          </p:cNvPr>
          <p:cNvSpPr>
            <a:spLocks noGrp="1"/>
          </p:cNvSpPr>
          <p:nvPr>
            <p:ph idx="1"/>
          </p:nvPr>
        </p:nvSpPr>
        <p:spPr/>
        <p:txBody>
          <a:bodyPr/>
          <a:lstStyle/>
          <a:p>
            <a:pPr marL="0" marR="0" algn="l">
              <a:spcBef>
                <a:spcPts val="0"/>
              </a:spcBef>
              <a:spcAft>
                <a:spcPts val="0"/>
              </a:spcAft>
            </a:pPr>
            <a:r>
              <a:rPr lang="en-US" sz="2400" b="0" i="0" dirty="0">
                <a:solidFill>
                  <a:srgbClr val="008000"/>
                </a:solidFill>
                <a:effectLst/>
                <a:latin typeface="Calibri" panose="020F0502020204030204" pitchFamily="34" charset="0"/>
              </a:rPr>
              <a:t>So back to the fetch result. The pending promise represents a state before the data has been fetched. We need to chain on a function called .then(). This function will take in a callback function that will run if the previous operation was successful. In other words, fetch some data, then do something else.</a:t>
            </a:r>
          </a:p>
          <a:p>
            <a:pPr marL="0" marR="0" algn="l">
              <a:spcBef>
                <a:spcPts val="0"/>
              </a:spcBef>
              <a:spcAft>
                <a:spcPts val="0"/>
              </a:spcAft>
            </a:pPr>
            <a:r>
              <a:rPr lang="en-US" sz="2400" b="0" i="0" dirty="0">
                <a:solidFill>
                  <a:srgbClr val="008000"/>
                </a:solidFill>
                <a:effectLst/>
                <a:latin typeface="Calibri" panose="020F0502020204030204" pitchFamily="34" charset="0"/>
              </a:rPr>
              <a:t>The something else we want to do is turn the response into JSON:</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008000"/>
                </a:solidFill>
                <a:effectLst/>
                <a:latin typeface="Calibri" panose="020F0502020204030204" pitchFamily="34" charset="0"/>
              </a:rPr>
              <a:t>fetch("https://api.randomuser.me/?</a:t>
            </a:r>
            <a:r>
              <a:rPr lang="en-US" sz="2400" b="0" i="0" dirty="0" err="1">
                <a:solidFill>
                  <a:srgbClr val="008000"/>
                </a:solidFill>
                <a:effectLst/>
                <a:latin typeface="Calibri" panose="020F0502020204030204" pitchFamily="34" charset="0"/>
              </a:rPr>
              <a:t>nat</a:t>
            </a:r>
            <a:r>
              <a:rPr lang="en-US" sz="2400" b="0" i="0" dirty="0">
                <a:solidFill>
                  <a:srgbClr val="008000"/>
                </a:solidFill>
                <a:effectLst/>
                <a:latin typeface="Calibri" panose="020F0502020204030204" pitchFamily="34" charset="0"/>
              </a:rPr>
              <a:t>=</a:t>
            </a:r>
            <a:r>
              <a:rPr lang="en-US" sz="2400" b="0" i="0" dirty="0" err="1">
                <a:solidFill>
                  <a:srgbClr val="008000"/>
                </a:solidFill>
                <a:effectLst/>
                <a:latin typeface="Calibri" panose="020F0502020204030204" pitchFamily="34" charset="0"/>
              </a:rPr>
              <a:t>US&amp;results</a:t>
            </a:r>
            <a:r>
              <a:rPr lang="en-US" sz="2400" b="0" i="0" dirty="0">
                <a:solidFill>
                  <a:srgbClr val="008000"/>
                </a:solidFill>
                <a:effectLst/>
                <a:latin typeface="Calibri" panose="020F0502020204030204" pitchFamily="34" charset="0"/>
              </a:rPr>
              <a:t>=1").then(res =&gt;</a:t>
            </a:r>
          </a:p>
          <a:p>
            <a:pPr marL="0" marR="0" algn="l">
              <a:spcBef>
                <a:spcPts val="0"/>
              </a:spcBef>
              <a:spcAft>
                <a:spcPts val="0"/>
              </a:spcAft>
            </a:pPr>
            <a:r>
              <a:rPr lang="en-US" sz="2400" b="0" i="0" dirty="0">
                <a:solidFill>
                  <a:srgbClr val="008000"/>
                </a:solidFill>
                <a:effectLst/>
                <a:latin typeface="Calibri" panose="020F0502020204030204" pitchFamily="34" charset="0"/>
              </a:rPr>
              <a:t>console.log(</a:t>
            </a:r>
            <a:r>
              <a:rPr lang="en-US" sz="2400" b="0" i="0" dirty="0" err="1">
                <a:solidFill>
                  <a:srgbClr val="008000"/>
                </a:solidFill>
                <a:effectLst/>
                <a:latin typeface="Calibri" panose="020F0502020204030204" pitchFamily="34" charset="0"/>
              </a:rPr>
              <a:t>res.json</a:t>
            </a:r>
            <a:r>
              <a:rPr lang="en-US" sz="2400" b="0" i="0" dirty="0">
                <a:solidFill>
                  <a:srgbClr val="008000"/>
                </a:solidFill>
                <a:effectLst/>
                <a:latin typeface="Calibri" panose="020F0502020204030204" pitchFamily="34" charset="0"/>
              </a:rPr>
              <a:t>())</a:t>
            </a:r>
          </a:p>
          <a:p>
            <a:pPr marL="0" marR="0" algn="l">
              <a:spcBef>
                <a:spcPts val="0"/>
              </a:spcBef>
              <a:spcAft>
                <a:spcPts val="0"/>
              </a:spcAft>
            </a:pPr>
            <a:r>
              <a:rPr lang="en-US" sz="2400" b="0" i="0" dirty="0">
                <a:solidFill>
                  <a:srgbClr val="008000"/>
                </a:solidFill>
                <a:effectLst/>
                <a:latin typeface="Calibri" panose="020F0502020204030204" pitchFamily="34" charset="0"/>
              </a:rPr>
              <a:t>);</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008AD743-4E3D-2049-279A-ACDD20CDBF47}"/>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6B817A23-C183-DE67-7DEA-9CFEB919378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9ACDA22-2E4B-3065-7057-6EA3E2050CE0}"/>
              </a:ext>
            </a:extLst>
          </p:cNvPr>
          <p:cNvSpPr>
            <a:spLocks noGrp="1"/>
          </p:cNvSpPr>
          <p:nvPr>
            <p:ph type="sldNum" sz="quarter" idx="12"/>
          </p:nvPr>
        </p:nvSpPr>
        <p:spPr/>
        <p:txBody>
          <a:bodyPr/>
          <a:lstStyle/>
          <a:p>
            <a:fld id="{7C5CF243-786F-4254-B068-4C9F0B6EA12F}" type="slidenum">
              <a:rPr lang="en-US" altLang="en-US" smtClean="0"/>
              <a:pPr/>
              <a:t>59</a:t>
            </a:fld>
            <a:endParaRPr lang="en-US" altLang="en-US"/>
          </a:p>
        </p:txBody>
      </p:sp>
    </p:spTree>
    <p:extLst>
      <p:ext uri="{BB962C8B-B14F-4D97-AF65-F5344CB8AC3E}">
        <p14:creationId xmlns:p14="http://schemas.microsoft.com/office/powerpoint/2010/main" val="70520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D657-FA73-FF04-3857-DA34587BCC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86E63E-9863-65E3-3689-0B06A22B2499}"/>
              </a:ext>
            </a:extLst>
          </p:cNvPr>
          <p:cNvSpPr>
            <a:spLocks noGrp="1"/>
          </p:cNvSpPr>
          <p:nvPr>
            <p:ph idx="1"/>
          </p:nvPr>
        </p:nvSpPr>
        <p:spPr/>
        <p:txBody>
          <a:bodyPr/>
          <a:lstStyle/>
          <a:p>
            <a:pPr marL="0" marR="0" algn="l">
              <a:spcBef>
                <a:spcPts val="0"/>
              </a:spcBef>
              <a:spcAft>
                <a:spcPts val="800"/>
              </a:spcAft>
            </a:pPr>
            <a:r>
              <a:rPr lang="en-US" sz="2400" b="0" i="0" dirty="0">
                <a:solidFill>
                  <a:srgbClr val="008000"/>
                </a:solidFill>
                <a:effectLst/>
                <a:latin typeface="Calibri" panose="020F0502020204030204" pitchFamily="34" charset="0"/>
              </a:rPr>
              <a:t>Proposals are taken through clearly defined stages, from stage 0, which represents the newest proposals, up through stage 4, which represents the finished proposals. When a proposal gains traction, it’s up to the browser vendors like Chrome and Firefox to implement the features. </a:t>
            </a:r>
          </a:p>
          <a:p>
            <a:pPr marL="0" marR="0" algn="l">
              <a:spcBef>
                <a:spcPts val="0"/>
              </a:spcBef>
              <a:spcAft>
                <a:spcPts val="800"/>
              </a:spcAft>
            </a:pPr>
            <a:r>
              <a:rPr lang="en-US" sz="2400" b="0" i="0" dirty="0">
                <a:solidFill>
                  <a:srgbClr val="008000"/>
                </a:solidFill>
                <a:effectLst/>
                <a:latin typeface="Calibri" panose="020F0502020204030204" pitchFamily="34" charset="0"/>
              </a:rPr>
              <a:t>Consider the const keyword. When creating variables, we used to use var in all cases. The ECMA committee decided there should be a const keyword to declare constants (more on that later in the chapter). When const was first introduced, you couldn’t just write const in JavaScript code and expect it to run in a browser.</a:t>
            </a:r>
          </a:p>
          <a:p>
            <a:pPr marL="0" marR="0" algn="l">
              <a:spcBef>
                <a:spcPts val="0"/>
              </a:spcBef>
              <a:spcAft>
                <a:spcPts val="800"/>
              </a:spcAft>
            </a:pPr>
            <a:r>
              <a:rPr lang="en-US" sz="2400" b="0" i="0" dirty="0">
                <a:solidFill>
                  <a:srgbClr val="008000"/>
                </a:solidFill>
                <a:effectLst/>
                <a:latin typeface="Calibri" panose="020F0502020204030204" pitchFamily="34" charset="0"/>
              </a:rPr>
              <a:t> Now you can because browser vendors have changed the browser to support it.</a:t>
            </a:r>
          </a:p>
          <a:p>
            <a:endParaRPr lang="en-US" dirty="0"/>
          </a:p>
        </p:txBody>
      </p:sp>
      <p:sp>
        <p:nvSpPr>
          <p:cNvPr id="4" name="Date Placeholder 3">
            <a:extLst>
              <a:ext uri="{FF2B5EF4-FFF2-40B4-BE49-F238E27FC236}">
                <a16:creationId xmlns:a16="http://schemas.microsoft.com/office/drawing/2014/main" id="{E557A14E-10D0-977A-483B-CBB93E4EDA69}"/>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10299E30-5798-BB7A-0975-DED7A384364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60CD66C-18BC-EEEA-4371-93065ABE39F8}"/>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31835650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6BBD-6D00-57C3-936C-0D31F91DC6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777F11-0181-2325-D8DF-74527AF866DF}"/>
              </a:ext>
            </a:extLst>
          </p:cNvPr>
          <p:cNvSpPr>
            <a:spLocks noGrp="1"/>
          </p:cNvSpPr>
          <p:nvPr>
            <p:ph idx="1"/>
          </p:nvPr>
        </p:nvSpPr>
        <p:spPr/>
        <p:txBody>
          <a:bodyPr/>
          <a:lstStyle/>
          <a:p>
            <a:pPr marL="0" marR="0" algn="l">
              <a:spcBef>
                <a:spcPts val="0"/>
              </a:spcBef>
              <a:spcAft>
                <a:spcPts val="0"/>
              </a:spcAft>
            </a:pPr>
            <a:r>
              <a:rPr lang="en-US" sz="2400" b="0" i="0" dirty="0">
                <a:solidFill>
                  <a:srgbClr val="008000"/>
                </a:solidFill>
                <a:effectLst/>
                <a:latin typeface="Calibri" panose="020F0502020204030204" pitchFamily="34" charset="0"/>
              </a:rPr>
              <a:t>The then method will invoke the callback function once the promise has resolved. Whatever you return from this function becomes the argument of the next then function. So we can change together then functions to handle a promise that has been successfully resolved:</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008000"/>
                </a:solidFill>
                <a:effectLst/>
                <a:latin typeface="Calibri" panose="020F0502020204030204" pitchFamily="34" charset="0"/>
              </a:rPr>
              <a:t>fetch("https://api.randomuser.me/?</a:t>
            </a:r>
            <a:r>
              <a:rPr lang="en-US" sz="2400" b="0" i="0" dirty="0" err="1">
                <a:solidFill>
                  <a:srgbClr val="008000"/>
                </a:solidFill>
                <a:effectLst/>
                <a:latin typeface="Calibri" panose="020F0502020204030204" pitchFamily="34" charset="0"/>
              </a:rPr>
              <a:t>nat</a:t>
            </a:r>
            <a:r>
              <a:rPr lang="en-US" sz="2400" b="0" i="0" dirty="0">
                <a:solidFill>
                  <a:srgbClr val="008000"/>
                </a:solidFill>
                <a:effectLst/>
                <a:latin typeface="Calibri" panose="020F0502020204030204" pitchFamily="34" charset="0"/>
              </a:rPr>
              <a:t>=</a:t>
            </a:r>
            <a:r>
              <a:rPr lang="en-US" sz="2400" b="0" i="0" dirty="0" err="1">
                <a:solidFill>
                  <a:srgbClr val="008000"/>
                </a:solidFill>
                <a:effectLst/>
                <a:latin typeface="Calibri" panose="020F0502020204030204" pitchFamily="34" charset="0"/>
              </a:rPr>
              <a:t>US&amp;results</a:t>
            </a:r>
            <a:r>
              <a:rPr lang="en-US" sz="2400" b="0" i="0" dirty="0">
                <a:solidFill>
                  <a:srgbClr val="008000"/>
                </a:solidFill>
                <a:effectLst/>
                <a:latin typeface="Calibri" panose="020F0502020204030204" pitchFamily="34" charset="0"/>
              </a:rPr>
              <a:t>=1")</a:t>
            </a:r>
          </a:p>
          <a:p>
            <a:pPr marL="0" marR="0" algn="l">
              <a:spcBef>
                <a:spcPts val="0"/>
              </a:spcBef>
              <a:spcAft>
                <a:spcPts val="0"/>
              </a:spcAft>
            </a:pPr>
            <a:r>
              <a:rPr lang="en-US" sz="2400" b="0" i="0" dirty="0">
                <a:solidFill>
                  <a:srgbClr val="008000"/>
                </a:solidFill>
                <a:effectLst/>
                <a:latin typeface="Calibri" panose="020F0502020204030204" pitchFamily="34" charset="0"/>
              </a:rPr>
              <a:t>.then(res =&gt; </a:t>
            </a:r>
            <a:r>
              <a:rPr lang="en-US" sz="2400" b="0" i="0" dirty="0" err="1">
                <a:solidFill>
                  <a:srgbClr val="008000"/>
                </a:solidFill>
                <a:effectLst/>
                <a:latin typeface="Calibri" panose="020F0502020204030204" pitchFamily="34" charset="0"/>
              </a:rPr>
              <a:t>res.json</a:t>
            </a:r>
            <a:r>
              <a:rPr lang="en-US" sz="2400" b="0" i="0" dirty="0">
                <a:solidFill>
                  <a:srgbClr val="008000"/>
                </a:solidFill>
                <a:effectLst/>
                <a:latin typeface="Calibri" panose="020F0502020204030204" pitchFamily="34" charset="0"/>
              </a:rPr>
              <a:t>())</a:t>
            </a:r>
          </a:p>
          <a:p>
            <a:pPr marL="0" marR="0" algn="l">
              <a:spcBef>
                <a:spcPts val="0"/>
              </a:spcBef>
              <a:spcAft>
                <a:spcPts val="0"/>
              </a:spcAft>
            </a:pPr>
            <a:r>
              <a:rPr lang="en-US" sz="2400" b="0" i="0" dirty="0">
                <a:solidFill>
                  <a:srgbClr val="008000"/>
                </a:solidFill>
                <a:effectLst/>
                <a:latin typeface="Calibri" panose="020F0502020204030204" pitchFamily="34" charset="0"/>
              </a:rPr>
              <a:t>.then(</a:t>
            </a:r>
            <a:r>
              <a:rPr lang="en-US" sz="2400" b="0" i="0" dirty="0" err="1">
                <a:solidFill>
                  <a:srgbClr val="008000"/>
                </a:solidFill>
                <a:effectLst/>
                <a:latin typeface="Calibri" panose="020F0502020204030204" pitchFamily="34" charset="0"/>
              </a:rPr>
              <a:t>json</a:t>
            </a:r>
            <a:r>
              <a:rPr lang="en-US" sz="2400" b="0" i="0" dirty="0">
                <a:solidFill>
                  <a:srgbClr val="008000"/>
                </a:solidFill>
                <a:effectLst/>
                <a:latin typeface="Calibri" panose="020F0502020204030204" pitchFamily="34" charset="0"/>
              </a:rPr>
              <a:t> =&gt; </a:t>
            </a:r>
            <a:r>
              <a:rPr lang="en-US" sz="2400" b="0" i="0" dirty="0" err="1">
                <a:solidFill>
                  <a:srgbClr val="008000"/>
                </a:solidFill>
                <a:effectLst/>
                <a:latin typeface="Calibri" panose="020F0502020204030204" pitchFamily="34" charset="0"/>
              </a:rPr>
              <a:t>json.results</a:t>
            </a:r>
            <a:r>
              <a:rPr lang="en-US" sz="2400" b="0" i="0" dirty="0">
                <a:solidFill>
                  <a:srgbClr val="008000"/>
                </a:solidFill>
                <a:effectLst/>
                <a:latin typeface="Calibri" panose="020F0502020204030204" pitchFamily="34" charset="0"/>
              </a:rPr>
              <a:t>)</a:t>
            </a:r>
          </a:p>
          <a:p>
            <a:pPr marL="0" marR="0" algn="l">
              <a:spcBef>
                <a:spcPts val="0"/>
              </a:spcBef>
              <a:spcAft>
                <a:spcPts val="0"/>
              </a:spcAft>
            </a:pPr>
            <a:r>
              <a:rPr lang="en-US" sz="2400" b="0" i="0" dirty="0">
                <a:solidFill>
                  <a:srgbClr val="008000"/>
                </a:solidFill>
                <a:effectLst/>
                <a:latin typeface="Calibri" panose="020F0502020204030204" pitchFamily="34" charset="0"/>
              </a:rPr>
              <a:t>.then(console.log)</a:t>
            </a:r>
          </a:p>
          <a:p>
            <a:pPr marL="0" marR="0" algn="l">
              <a:spcBef>
                <a:spcPts val="0"/>
              </a:spcBef>
              <a:spcAft>
                <a:spcPts val="0"/>
              </a:spcAft>
            </a:pPr>
            <a:r>
              <a:rPr lang="en-US" sz="2400" b="0" i="0" dirty="0">
                <a:solidFill>
                  <a:srgbClr val="008000"/>
                </a:solidFill>
                <a:effectLst/>
                <a:latin typeface="Calibri" panose="020F0502020204030204" pitchFamily="34" charset="0"/>
              </a:rPr>
              <a:t>.catch(</a:t>
            </a:r>
            <a:r>
              <a:rPr lang="en-US" sz="2400" b="0" i="0" dirty="0" err="1">
                <a:solidFill>
                  <a:srgbClr val="008000"/>
                </a:solidFill>
                <a:effectLst/>
                <a:latin typeface="Calibri" panose="020F0502020204030204" pitchFamily="34" charset="0"/>
              </a:rPr>
              <a:t>console.error</a:t>
            </a:r>
            <a:r>
              <a:rPr lang="en-US" sz="2400" b="0" i="0" dirty="0">
                <a:solidFill>
                  <a:srgbClr val="008000"/>
                </a:solidFill>
                <a:effectLst/>
                <a:latin typeface="Calibri" panose="020F0502020204030204" pitchFamily="34" charset="0"/>
              </a:rPr>
              <a:t>);</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D0026DB9-0279-A273-BB47-D5ED8D3BE041}"/>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0C7E1D71-E68E-A742-0785-BEE7D3A43F2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793F8CA-C69E-2204-930E-B6472ADACF35}"/>
              </a:ext>
            </a:extLst>
          </p:cNvPr>
          <p:cNvSpPr>
            <a:spLocks noGrp="1"/>
          </p:cNvSpPr>
          <p:nvPr>
            <p:ph type="sldNum" sz="quarter" idx="12"/>
          </p:nvPr>
        </p:nvSpPr>
        <p:spPr/>
        <p:txBody>
          <a:bodyPr/>
          <a:lstStyle/>
          <a:p>
            <a:fld id="{7C5CF243-786F-4254-B068-4C9F0B6EA12F}" type="slidenum">
              <a:rPr lang="en-US" altLang="en-US" smtClean="0"/>
              <a:pPr/>
              <a:t>60</a:t>
            </a:fld>
            <a:endParaRPr lang="en-US" altLang="en-US"/>
          </a:p>
        </p:txBody>
      </p:sp>
    </p:spTree>
    <p:extLst>
      <p:ext uri="{BB962C8B-B14F-4D97-AF65-F5344CB8AC3E}">
        <p14:creationId xmlns:p14="http://schemas.microsoft.com/office/powerpoint/2010/main" val="28434267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C0CF-7215-D055-83D1-0CCB29137B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D4E7D0-31E9-BA73-0A0E-DFD63E2AFBFC}"/>
              </a:ext>
            </a:extLst>
          </p:cNvPr>
          <p:cNvSpPr>
            <a:spLocks noGrp="1"/>
          </p:cNvSpPr>
          <p:nvPr>
            <p:ph idx="1"/>
          </p:nvPr>
        </p:nvSpPr>
        <p:spPr/>
        <p:txBody>
          <a:bodyPr/>
          <a:lstStyle/>
          <a:p>
            <a:pPr marL="0" marR="0" algn="l">
              <a:spcBef>
                <a:spcPts val="0"/>
              </a:spcBef>
              <a:spcAft>
                <a:spcPts val="0"/>
              </a:spcAft>
            </a:pPr>
            <a:r>
              <a:rPr lang="en-US" sz="2400" b="0" i="0" dirty="0">
                <a:solidFill>
                  <a:srgbClr val="008000"/>
                </a:solidFill>
                <a:effectLst/>
                <a:latin typeface="Calibri" panose="020F0502020204030204" pitchFamily="34" charset="0"/>
              </a:rPr>
              <a:t>First, we use fetch to make a GET request to randomuser.me. If the request is successful, we will then convert the response body to </a:t>
            </a:r>
            <a:r>
              <a:rPr lang="en-US" sz="2400" b="0" i="0" dirty="0" err="1">
                <a:solidFill>
                  <a:srgbClr val="008000"/>
                </a:solidFill>
                <a:effectLst/>
                <a:latin typeface="Calibri" panose="020F0502020204030204" pitchFamily="34" charset="0"/>
              </a:rPr>
              <a:t>json</a:t>
            </a:r>
            <a:r>
              <a:rPr lang="en-US" sz="2400" b="0" i="0" dirty="0">
                <a:solidFill>
                  <a:srgbClr val="008000"/>
                </a:solidFill>
                <a:effectLst/>
                <a:latin typeface="Calibri" panose="020F0502020204030204" pitchFamily="34" charset="0"/>
              </a:rPr>
              <a:t>. Next we take the </a:t>
            </a:r>
            <a:r>
              <a:rPr lang="en-US" sz="2400" b="0" i="0" dirty="0" err="1">
                <a:solidFill>
                  <a:srgbClr val="008000"/>
                </a:solidFill>
                <a:effectLst/>
                <a:latin typeface="Calibri" panose="020F0502020204030204" pitchFamily="34" charset="0"/>
              </a:rPr>
              <a:t>json</a:t>
            </a:r>
            <a:r>
              <a:rPr lang="en-US" sz="2400" b="0" i="0" dirty="0">
                <a:solidFill>
                  <a:srgbClr val="008000"/>
                </a:solidFill>
                <a:effectLst/>
                <a:latin typeface="Calibri" panose="020F0502020204030204" pitchFamily="34" charset="0"/>
              </a:rPr>
              <a:t> data and return the results.</a:t>
            </a:r>
          </a:p>
          <a:p>
            <a:pPr marL="0" marR="0" algn="l">
              <a:spcBef>
                <a:spcPts val="0"/>
              </a:spcBef>
              <a:spcAft>
                <a:spcPts val="0"/>
              </a:spcAft>
            </a:pPr>
            <a:r>
              <a:rPr lang="en-US" sz="2400" b="0" i="0" dirty="0">
                <a:solidFill>
                  <a:srgbClr val="008000"/>
                </a:solidFill>
                <a:effectLst/>
                <a:latin typeface="Calibri" panose="020F0502020204030204" pitchFamily="34" charset="0"/>
              </a:rPr>
              <a:t>Then we send the results to the console.log function which will log them to the console. Finally, there is a catch function that invokes a callback if the fetch did not resolve successfully. Any error that occurred while fetching data from randomuser.me will be based to that callback. Here, we simply long the error to the console using </a:t>
            </a:r>
            <a:r>
              <a:rPr lang="en-US" sz="2400" b="0" i="0" dirty="0" err="1">
                <a:solidFill>
                  <a:srgbClr val="008000"/>
                </a:solidFill>
                <a:effectLst/>
                <a:latin typeface="Calibri" panose="020F0502020204030204" pitchFamily="34" charset="0"/>
              </a:rPr>
              <a:t>console.error</a:t>
            </a:r>
            <a:endParaRPr lang="en-US" sz="2400" b="0" i="0" dirty="0">
              <a:solidFill>
                <a:srgbClr val="008000"/>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EF531AE4-5B3D-3E7B-4F64-BC8E67DD4FED}"/>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B73741C6-AD35-C0D7-2600-AA126F45DEA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340D2AA-A8AD-A84C-8462-3E81D5AD5DC8}"/>
              </a:ext>
            </a:extLst>
          </p:cNvPr>
          <p:cNvSpPr>
            <a:spLocks noGrp="1"/>
          </p:cNvSpPr>
          <p:nvPr>
            <p:ph type="sldNum" sz="quarter" idx="12"/>
          </p:nvPr>
        </p:nvSpPr>
        <p:spPr/>
        <p:txBody>
          <a:bodyPr/>
          <a:lstStyle/>
          <a:p>
            <a:fld id="{7C5CF243-786F-4254-B068-4C9F0B6EA12F}" type="slidenum">
              <a:rPr lang="en-US" altLang="en-US" smtClean="0"/>
              <a:pPr/>
              <a:t>61</a:t>
            </a:fld>
            <a:endParaRPr lang="en-US" altLang="en-US"/>
          </a:p>
        </p:txBody>
      </p:sp>
    </p:spTree>
    <p:extLst>
      <p:ext uri="{BB962C8B-B14F-4D97-AF65-F5344CB8AC3E}">
        <p14:creationId xmlns:p14="http://schemas.microsoft.com/office/powerpoint/2010/main" val="15156609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EB1-7271-446A-527D-657F6CBEC86D}"/>
              </a:ext>
            </a:extLst>
          </p:cNvPr>
          <p:cNvSpPr>
            <a:spLocks noGrp="1"/>
          </p:cNvSpPr>
          <p:nvPr>
            <p:ph type="title"/>
          </p:nvPr>
        </p:nvSpPr>
        <p:spPr/>
        <p:txBody>
          <a:bodyPr/>
          <a:lstStyle/>
          <a:p>
            <a:br>
              <a:rPr lang="en-US" sz="3600" b="1" i="0" dirty="0">
                <a:solidFill>
                  <a:srgbClr val="202122"/>
                </a:solidFill>
                <a:effectLst/>
                <a:latin typeface="Calibri" panose="020F0502020204030204" pitchFamily="34" charset="0"/>
              </a:rPr>
            </a:br>
            <a:r>
              <a:rPr lang="en-US" sz="3600" b="1" i="0" dirty="0">
                <a:solidFill>
                  <a:srgbClr val="008000"/>
                </a:solidFill>
                <a:effectLst/>
                <a:latin typeface="Calibri" panose="020F0502020204030204" pitchFamily="34" charset="0"/>
              </a:rPr>
              <a:t>Async/Await</a:t>
            </a:r>
            <a:br>
              <a:rPr lang="en-US" sz="3600" b="0" i="0" dirty="0">
                <a:solidFill>
                  <a:srgbClr val="008000"/>
                </a:solidFill>
                <a:effectLst/>
                <a:latin typeface="Calibri" panose="020F0502020204030204" pitchFamily="34" charset="0"/>
              </a:rPr>
            </a:br>
            <a:endParaRPr lang="en-US" dirty="0">
              <a:solidFill>
                <a:srgbClr val="008000"/>
              </a:solidFill>
            </a:endParaRPr>
          </a:p>
        </p:txBody>
      </p:sp>
      <p:sp>
        <p:nvSpPr>
          <p:cNvPr id="3" name="Content Placeholder 2">
            <a:extLst>
              <a:ext uri="{FF2B5EF4-FFF2-40B4-BE49-F238E27FC236}">
                <a16:creationId xmlns:a16="http://schemas.microsoft.com/office/drawing/2014/main" id="{93A926A5-8385-518B-4BD4-1D74EBB827C5}"/>
              </a:ext>
            </a:extLst>
          </p:cNvPr>
          <p:cNvSpPr>
            <a:spLocks noGrp="1"/>
          </p:cNvSpPr>
          <p:nvPr>
            <p:ph idx="1"/>
          </p:nvPr>
        </p:nvSpPr>
        <p:spPr/>
        <p:txBody>
          <a:bodyPr/>
          <a:lstStyle/>
          <a:p>
            <a:pPr marL="0" marR="0" indent="0" algn="l">
              <a:spcBef>
                <a:spcPts val="0"/>
              </a:spcBef>
              <a:spcAft>
                <a:spcPts val="0"/>
              </a:spcAft>
              <a:buNone/>
            </a:pPr>
            <a:r>
              <a:rPr lang="en-US" sz="2100" b="0" i="0" dirty="0">
                <a:solidFill>
                  <a:srgbClr val="008000"/>
                </a:solidFill>
                <a:effectLst/>
                <a:latin typeface="Calibri" panose="020F0502020204030204" pitchFamily="34" charset="0"/>
              </a:rPr>
              <a:t>Another popular approach for handling promises is to create an async function. Some developers prefer the syntax of async functions because it looks more familiar, like code that is found in a synchronous function. Instead of waiting for the results of a promise to resolve and handling it with a chain of then functions, async functions can be told to wait for the promise to resolve</a:t>
            </a:r>
          </a:p>
          <a:p>
            <a:pPr marL="0" marR="0" algn="l">
              <a:spcBef>
                <a:spcPts val="0"/>
              </a:spcBef>
              <a:spcAft>
                <a:spcPts val="0"/>
              </a:spcAft>
            </a:pPr>
            <a:r>
              <a:rPr lang="en-US" sz="2100" b="0" i="0" dirty="0">
                <a:solidFill>
                  <a:srgbClr val="008000"/>
                </a:solidFill>
                <a:effectLst/>
                <a:latin typeface="Calibri" panose="020F0502020204030204" pitchFamily="34" charset="0"/>
              </a:rPr>
              <a:t>before further executing any code found in the function.</a:t>
            </a:r>
          </a:p>
          <a:p>
            <a:pPr marL="0" marR="0" algn="l">
              <a:spcBef>
                <a:spcPts val="0"/>
              </a:spcBef>
              <a:spcAft>
                <a:spcPts val="0"/>
              </a:spcAft>
            </a:pPr>
            <a:r>
              <a:rPr lang="en-US" sz="2100" b="0" i="0" dirty="0">
                <a:solidFill>
                  <a:srgbClr val="008000"/>
                </a:solidFill>
                <a:effectLst/>
                <a:latin typeface="Calibri" panose="020F0502020204030204" pitchFamily="34" charset="0"/>
              </a:rPr>
              <a:t>Let’s make another API request but wrap the functionality with an async function:</a:t>
            </a:r>
          </a:p>
          <a:p>
            <a:pPr marL="0" marR="0" algn="l">
              <a:spcBef>
                <a:spcPts val="0"/>
              </a:spcBef>
              <a:spcAft>
                <a:spcPts val="0"/>
              </a:spcAft>
            </a:pPr>
            <a:r>
              <a:rPr lang="en-US" sz="2100" b="0" i="0" dirty="0">
                <a:solidFill>
                  <a:srgbClr val="008000"/>
                </a:solidFill>
                <a:effectLst/>
                <a:latin typeface="Calibri" panose="020F0502020204030204" pitchFamily="34" charset="0"/>
              </a:rPr>
              <a:t> </a:t>
            </a:r>
          </a:p>
          <a:p>
            <a:pPr marL="0" marR="0" algn="l">
              <a:spcBef>
                <a:spcPts val="0"/>
              </a:spcBef>
              <a:spcAft>
                <a:spcPts val="0"/>
              </a:spcAft>
            </a:pPr>
            <a:r>
              <a:rPr lang="en-US" sz="2100" b="0" i="0" dirty="0">
                <a:solidFill>
                  <a:srgbClr val="008000"/>
                </a:solidFill>
                <a:effectLst/>
                <a:latin typeface="Calibri" panose="020F0502020204030204" pitchFamily="34" charset="0"/>
              </a:rPr>
              <a:t>const </a:t>
            </a:r>
            <a:r>
              <a:rPr lang="en-US" sz="2100" b="0" i="0" dirty="0" err="1">
                <a:solidFill>
                  <a:srgbClr val="008000"/>
                </a:solidFill>
                <a:effectLst/>
                <a:latin typeface="Calibri" panose="020F0502020204030204" pitchFamily="34" charset="0"/>
              </a:rPr>
              <a:t>getFakePerson</a:t>
            </a:r>
            <a:r>
              <a:rPr lang="en-US" sz="2100" b="0" i="0" dirty="0">
                <a:solidFill>
                  <a:srgbClr val="008000"/>
                </a:solidFill>
                <a:effectLst/>
                <a:latin typeface="Calibri" panose="020F0502020204030204" pitchFamily="34" charset="0"/>
              </a:rPr>
              <a:t> = async ()  =&gt; {</a:t>
            </a:r>
          </a:p>
          <a:p>
            <a:pPr marL="0" marR="0" algn="l">
              <a:spcBef>
                <a:spcPts val="0"/>
              </a:spcBef>
              <a:spcAft>
                <a:spcPts val="0"/>
              </a:spcAft>
            </a:pPr>
            <a:r>
              <a:rPr lang="en-US" sz="2100" b="0" i="0" dirty="0">
                <a:solidFill>
                  <a:srgbClr val="008000"/>
                </a:solidFill>
                <a:effectLst/>
                <a:latin typeface="Calibri" panose="020F0502020204030204" pitchFamily="34" charset="0"/>
              </a:rPr>
              <a:t>let res = await fetch("https://api.randomuser.me/?</a:t>
            </a:r>
            <a:r>
              <a:rPr lang="en-US" sz="2100" b="0" i="0" dirty="0" err="1">
                <a:solidFill>
                  <a:srgbClr val="008000"/>
                </a:solidFill>
                <a:effectLst/>
                <a:latin typeface="Calibri" panose="020F0502020204030204" pitchFamily="34" charset="0"/>
              </a:rPr>
              <a:t>nat</a:t>
            </a:r>
            <a:r>
              <a:rPr lang="en-US" sz="2100" b="0" i="0" dirty="0">
                <a:solidFill>
                  <a:srgbClr val="008000"/>
                </a:solidFill>
                <a:effectLst/>
                <a:latin typeface="Calibri" panose="020F0502020204030204" pitchFamily="34" charset="0"/>
              </a:rPr>
              <a:t>=</a:t>
            </a:r>
            <a:r>
              <a:rPr lang="en-US" sz="2100" b="0" i="0" dirty="0" err="1">
                <a:solidFill>
                  <a:srgbClr val="008000"/>
                </a:solidFill>
                <a:effectLst/>
                <a:latin typeface="Calibri" panose="020F0502020204030204" pitchFamily="34" charset="0"/>
              </a:rPr>
              <a:t>US&amp;results</a:t>
            </a:r>
            <a:r>
              <a:rPr lang="en-US" sz="2100" b="0" i="0" dirty="0">
                <a:solidFill>
                  <a:srgbClr val="008000"/>
                </a:solidFill>
                <a:effectLst/>
                <a:latin typeface="Calibri" panose="020F0502020204030204" pitchFamily="34" charset="0"/>
              </a:rPr>
              <a:t>=1");</a:t>
            </a:r>
          </a:p>
          <a:p>
            <a:pPr marL="0" marR="0" algn="l">
              <a:spcBef>
                <a:spcPts val="0"/>
              </a:spcBef>
              <a:spcAft>
                <a:spcPts val="0"/>
              </a:spcAft>
            </a:pPr>
            <a:r>
              <a:rPr lang="en-US" sz="2100" b="0" i="0" dirty="0">
                <a:solidFill>
                  <a:srgbClr val="008000"/>
                </a:solidFill>
                <a:effectLst/>
                <a:latin typeface="Calibri" panose="020F0502020204030204" pitchFamily="34" charset="0"/>
              </a:rPr>
              <a:t>let {  results }  = </a:t>
            </a:r>
            <a:r>
              <a:rPr lang="en-US" sz="2100" b="0" i="0" dirty="0" err="1">
                <a:solidFill>
                  <a:srgbClr val="008000"/>
                </a:solidFill>
                <a:effectLst/>
                <a:latin typeface="Calibri" panose="020F0502020204030204" pitchFamily="34" charset="0"/>
              </a:rPr>
              <a:t>res.json</a:t>
            </a:r>
            <a:r>
              <a:rPr lang="en-US" sz="2100" b="0" i="0" dirty="0">
                <a:solidFill>
                  <a:srgbClr val="008000"/>
                </a:solidFill>
                <a:effectLst/>
                <a:latin typeface="Calibri" panose="020F0502020204030204" pitchFamily="34" charset="0"/>
              </a:rPr>
              <a:t>();console.log(results);</a:t>
            </a:r>
          </a:p>
          <a:p>
            <a:pPr marL="0" marR="0" algn="l">
              <a:spcBef>
                <a:spcPts val="0"/>
              </a:spcBef>
              <a:spcAft>
                <a:spcPts val="0"/>
              </a:spcAft>
            </a:pPr>
            <a:r>
              <a:rPr lang="en-US" sz="2100" b="0" i="0" dirty="0">
                <a:solidFill>
                  <a:srgbClr val="008000"/>
                </a:solidFill>
                <a:effectLst/>
                <a:latin typeface="Calibri" panose="020F0502020204030204" pitchFamily="34" charset="0"/>
              </a:rPr>
              <a:t>};</a:t>
            </a:r>
          </a:p>
          <a:p>
            <a:pPr marL="0" marR="0" algn="l">
              <a:spcBef>
                <a:spcPts val="0"/>
              </a:spcBef>
              <a:spcAft>
                <a:spcPts val="0"/>
              </a:spcAft>
            </a:pPr>
            <a:r>
              <a:rPr lang="en-US" sz="2100" b="0" i="0" dirty="0" err="1">
                <a:solidFill>
                  <a:srgbClr val="008000"/>
                </a:solidFill>
                <a:effectLst/>
                <a:latin typeface="Calibri" panose="020F0502020204030204" pitchFamily="34" charset="0"/>
              </a:rPr>
              <a:t>getFakePerson</a:t>
            </a:r>
            <a:r>
              <a:rPr lang="en-US" sz="2100" b="0" i="0" dirty="0">
                <a:solidFill>
                  <a:srgbClr val="008000"/>
                </a:solidFill>
                <a:effectLst/>
                <a:latin typeface="Calibri" panose="020F0502020204030204" pitchFamily="34" charset="0"/>
              </a:rPr>
              <a:t>();</a:t>
            </a:r>
          </a:p>
          <a:p>
            <a:pPr marL="0" marR="0" algn="l">
              <a:spcBef>
                <a:spcPts val="0"/>
              </a:spcBef>
              <a:spcAft>
                <a:spcPts val="0"/>
              </a:spcAft>
            </a:pPr>
            <a:r>
              <a:rPr lang="en-US" sz="2100" b="0" i="0" dirty="0">
                <a:solidFill>
                  <a:srgbClr val="008000"/>
                </a:solidFill>
                <a:effectLst/>
                <a:latin typeface="Calibri" panose="020F0502020204030204" pitchFamily="34" charset="0"/>
              </a:rPr>
              <a:t> </a:t>
            </a:r>
          </a:p>
          <a:p>
            <a:pPr marL="0" marR="0" algn="l">
              <a:spcBef>
                <a:spcPts val="0"/>
              </a:spcBef>
              <a:spcAft>
                <a:spcPts val="0"/>
              </a:spcAft>
            </a:pPr>
            <a:r>
              <a:rPr lang="en-US" sz="2100" b="0" i="0" dirty="0">
                <a:solidFill>
                  <a:srgbClr val="008000"/>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0E5F4AB3-92FC-3A8B-9C0C-890D07F98A5E}"/>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B91A46F9-E5AA-6D49-71F6-101D18075CF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D4778E2-08D2-1C79-F965-0FEB8C6635E0}"/>
              </a:ext>
            </a:extLst>
          </p:cNvPr>
          <p:cNvSpPr>
            <a:spLocks noGrp="1"/>
          </p:cNvSpPr>
          <p:nvPr>
            <p:ph type="sldNum" sz="quarter" idx="12"/>
          </p:nvPr>
        </p:nvSpPr>
        <p:spPr/>
        <p:txBody>
          <a:bodyPr/>
          <a:lstStyle/>
          <a:p>
            <a:fld id="{7C5CF243-786F-4254-B068-4C9F0B6EA12F}" type="slidenum">
              <a:rPr lang="en-US" altLang="en-US" smtClean="0"/>
              <a:pPr/>
              <a:t>62</a:t>
            </a:fld>
            <a:endParaRPr lang="en-US" altLang="en-US"/>
          </a:p>
        </p:txBody>
      </p:sp>
    </p:spTree>
    <p:extLst>
      <p:ext uri="{BB962C8B-B14F-4D97-AF65-F5344CB8AC3E}">
        <p14:creationId xmlns:p14="http://schemas.microsoft.com/office/powerpoint/2010/main" val="17761294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7C1D-2190-C0F4-9582-840292842E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3CC2F3-35A6-5674-62B2-12B759C1C28F}"/>
              </a:ext>
            </a:extLst>
          </p:cNvPr>
          <p:cNvSpPr>
            <a:spLocks noGrp="1"/>
          </p:cNvSpPr>
          <p:nvPr>
            <p:ph idx="1"/>
          </p:nvPr>
        </p:nvSpPr>
        <p:spPr/>
        <p:txBody>
          <a:bodyPr/>
          <a:lstStyle/>
          <a:p>
            <a:pPr marL="0" marR="0" algn="l">
              <a:spcBef>
                <a:spcPts val="0"/>
              </a:spcBef>
              <a:spcAft>
                <a:spcPts val="0"/>
              </a:spcAft>
            </a:pPr>
            <a:r>
              <a:rPr lang="en-US" sz="2400" b="0" i="0" dirty="0">
                <a:solidFill>
                  <a:srgbClr val="008000"/>
                </a:solidFill>
                <a:effectLst/>
                <a:latin typeface="Calibri" panose="020F0502020204030204" pitchFamily="34" charset="0"/>
              </a:rPr>
              <a:t>Notice that the </a:t>
            </a:r>
            <a:r>
              <a:rPr lang="en-US" sz="2400" b="0" i="0" dirty="0" err="1">
                <a:solidFill>
                  <a:srgbClr val="008000"/>
                </a:solidFill>
                <a:effectLst/>
                <a:latin typeface="Calibri" panose="020F0502020204030204" pitchFamily="34" charset="0"/>
              </a:rPr>
              <a:t>getFakePerson</a:t>
            </a:r>
            <a:r>
              <a:rPr lang="en-US" sz="2400" b="0" i="0" dirty="0">
                <a:solidFill>
                  <a:srgbClr val="008000"/>
                </a:solidFill>
                <a:effectLst/>
                <a:latin typeface="Calibri" panose="020F0502020204030204" pitchFamily="34" charset="0"/>
              </a:rPr>
              <a:t> function is declared using the async keyword. This makes it an asynchronous function that can wait for promises to resolve before executing the code any further. The await keyword is used before promise calls. This tells the function to wait for the promise to resolve. This code accomplishes the exact same task as the code in the previous section that uses then functions. Well almost the exact same task…</a:t>
            </a:r>
          </a:p>
          <a:p>
            <a:pPr marL="0" marR="0" indent="0" algn="l">
              <a:spcBef>
                <a:spcPts val="0"/>
              </a:spcBef>
              <a:spcAft>
                <a:spcPts val="0"/>
              </a:spcAft>
              <a:buNone/>
            </a:pPr>
            <a:endParaRPr lang="en-US" sz="24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7C35EA02-5DF9-2885-1FEB-7759678EF78F}"/>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2B2C33DB-10AC-E031-FAF5-356915FE7FE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350A039-C848-1CC0-2D57-3E2622AF7662}"/>
              </a:ext>
            </a:extLst>
          </p:cNvPr>
          <p:cNvSpPr>
            <a:spLocks noGrp="1"/>
          </p:cNvSpPr>
          <p:nvPr>
            <p:ph type="sldNum" sz="quarter" idx="12"/>
          </p:nvPr>
        </p:nvSpPr>
        <p:spPr/>
        <p:txBody>
          <a:bodyPr/>
          <a:lstStyle/>
          <a:p>
            <a:fld id="{7C5CF243-786F-4254-B068-4C9F0B6EA12F}" type="slidenum">
              <a:rPr lang="en-US" altLang="en-US" smtClean="0"/>
              <a:pPr/>
              <a:t>63</a:t>
            </a:fld>
            <a:endParaRPr lang="en-US" altLang="en-US"/>
          </a:p>
        </p:txBody>
      </p:sp>
    </p:spTree>
    <p:extLst>
      <p:ext uri="{BB962C8B-B14F-4D97-AF65-F5344CB8AC3E}">
        <p14:creationId xmlns:p14="http://schemas.microsoft.com/office/powerpoint/2010/main" val="31885744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F393-1DAF-9778-758B-B09A923757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EB6A6B-9732-FC47-ABE3-9957C89F9D0B}"/>
              </a:ext>
            </a:extLst>
          </p:cNvPr>
          <p:cNvSpPr>
            <a:spLocks noGrp="1"/>
          </p:cNvSpPr>
          <p:nvPr>
            <p:ph idx="1"/>
          </p:nvPr>
        </p:nvSpPr>
        <p:spPr/>
        <p:txBody>
          <a:bodyPr/>
          <a:lstStyle/>
          <a:p>
            <a:pPr marL="0" marR="0" algn="l">
              <a:spcBef>
                <a:spcPts val="0"/>
              </a:spcBef>
              <a:spcAft>
                <a:spcPts val="0"/>
              </a:spcAft>
            </a:pPr>
            <a:r>
              <a:rPr lang="en-US" sz="2800" b="0" i="0" dirty="0">
                <a:solidFill>
                  <a:srgbClr val="008000"/>
                </a:solidFill>
                <a:effectLst/>
                <a:latin typeface="Calibri" panose="020F0502020204030204" pitchFamily="34" charset="0"/>
              </a:rPr>
              <a:t>const </a:t>
            </a:r>
            <a:r>
              <a:rPr lang="en-US" sz="2800" b="0" i="0" dirty="0" err="1">
                <a:solidFill>
                  <a:srgbClr val="008000"/>
                </a:solidFill>
                <a:effectLst/>
                <a:latin typeface="Calibri" panose="020F0502020204030204" pitchFamily="34" charset="0"/>
              </a:rPr>
              <a:t>getFakePerson</a:t>
            </a:r>
            <a:r>
              <a:rPr lang="en-US" sz="2800" b="0" i="0" dirty="0">
                <a:solidFill>
                  <a:srgbClr val="008000"/>
                </a:solidFill>
                <a:effectLst/>
                <a:latin typeface="Calibri" panose="020F0502020204030204" pitchFamily="34" charset="0"/>
              </a:rPr>
              <a:t> = async ()  =&gt; {</a:t>
            </a:r>
          </a:p>
          <a:p>
            <a:pPr marL="0" marR="0" algn="l">
              <a:spcBef>
                <a:spcPts val="0"/>
              </a:spcBef>
              <a:spcAft>
                <a:spcPts val="0"/>
              </a:spcAft>
            </a:pPr>
            <a:r>
              <a:rPr lang="en-US" sz="2800" b="0" i="0" dirty="0">
                <a:solidFill>
                  <a:srgbClr val="008000"/>
                </a:solidFill>
                <a:effectLst/>
                <a:latin typeface="Calibri" panose="020F0502020204030204" pitchFamily="34" charset="0"/>
              </a:rPr>
              <a:t>try {</a:t>
            </a:r>
          </a:p>
          <a:p>
            <a:pPr marL="0" marR="0" algn="l">
              <a:spcBef>
                <a:spcPts val="0"/>
              </a:spcBef>
              <a:spcAft>
                <a:spcPts val="0"/>
              </a:spcAft>
            </a:pPr>
            <a:r>
              <a:rPr lang="en-US" sz="2800" b="0" i="0" dirty="0">
                <a:solidFill>
                  <a:srgbClr val="008000"/>
                </a:solidFill>
                <a:effectLst/>
                <a:latin typeface="Calibri" panose="020F0502020204030204" pitchFamily="34" charset="0"/>
              </a:rPr>
              <a:t>let res = await fetch("https://api.randomuser.me/?</a:t>
            </a:r>
            <a:r>
              <a:rPr lang="en-US" sz="2800" b="0" i="0" dirty="0" err="1">
                <a:solidFill>
                  <a:srgbClr val="008000"/>
                </a:solidFill>
                <a:effectLst/>
                <a:latin typeface="Calibri" panose="020F0502020204030204" pitchFamily="34" charset="0"/>
              </a:rPr>
              <a:t>nat</a:t>
            </a:r>
            <a:r>
              <a:rPr lang="en-US" sz="2800" b="0" i="0" dirty="0">
                <a:solidFill>
                  <a:srgbClr val="008000"/>
                </a:solidFill>
                <a:effectLst/>
                <a:latin typeface="Calibri" panose="020F0502020204030204" pitchFamily="34" charset="0"/>
              </a:rPr>
              <a:t>=</a:t>
            </a:r>
            <a:r>
              <a:rPr lang="en-US" sz="2800" b="0" i="0" dirty="0" err="1">
                <a:solidFill>
                  <a:srgbClr val="008000"/>
                </a:solidFill>
                <a:effectLst/>
                <a:latin typeface="Calibri" panose="020F0502020204030204" pitchFamily="34" charset="0"/>
              </a:rPr>
              <a:t>US&amp;results</a:t>
            </a:r>
            <a:r>
              <a:rPr lang="en-US" sz="2800" b="0" i="0" dirty="0">
                <a:solidFill>
                  <a:srgbClr val="008000"/>
                </a:solidFill>
                <a:effectLst/>
                <a:latin typeface="Calibri" panose="020F0502020204030204" pitchFamily="34" charset="0"/>
              </a:rPr>
              <a:t>=1");</a:t>
            </a:r>
          </a:p>
          <a:p>
            <a:pPr marL="0" marR="0" algn="l">
              <a:spcBef>
                <a:spcPts val="0"/>
              </a:spcBef>
              <a:spcAft>
                <a:spcPts val="0"/>
              </a:spcAft>
            </a:pPr>
            <a:r>
              <a:rPr lang="en-US" sz="2800" b="0" i="0" dirty="0">
                <a:solidFill>
                  <a:srgbClr val="008000"/>
                </a:solidFill>
                <a:effectLst/>
                <a:latin typeface="Calibri" panose="020F0502020204030204" pitchFamily="34" charset="0"/>
              </a:rPr>
              <a:t>let {  results }  = </a:t>
            </a:r>
            <a:r>
              <a:rPr lang="en-US" sz="2800" b="0" i="0" dirty="0" err="1">
                <a:solidFill>
                  <a:srgbClr val="008000"/>
                </a:solidFill>
                <a:effectLst/>
                <a:latin typeface="Calibri" panose="020F0502020204030204" pitchFamily="34" charset="0"/>
              </a:rPr>
              <a:t>res.json</a:t>
            </a:r>
            <a:r>
              <a:rPr lang="en-US" sz="2800" b="0" i="0" dirty="0">
                <a:solidFill>
                  <a:srgbClr val="008000"/>
                </a:solidFill>
                <a:effectLst/>
                <a:latin typeface="Calibri" panose="020F0502020204030204" pitchFamily="34" charset="0"/>
              </a:rPr>
              <a:t>();</a:t>
            </a:r>
          </a:p>
          <a:p>
            <a:pPr marL="0" marR="0" algn="l">
              <a:spcBef>
                <a:spcPts val="0"/>
              </a:spcBef>
              <a:spcAft>
                <a:spcPts val="0"/>
              </a:spcAft>
            </a:pPr>
            <a:r>
              <a:rPr lang="en-US" sz="2800" b="0" i="0" dirty="0">
                <a:solidFill>
                  <a:srgbClr val="008000"/>
                </a:solidFill>
                <a:effectLst/>
                <a:latin typeface="Calibri" panose="020F0502020204030204" pitchFamily="34" charset="0"/>
              </a:rPr>
              <a:t>console.log(results);</a:t>
            </a:r>
          </a:p>
          <a:p>
            <a:pPr marL="0" marR="0" algn="l">
              <a:spcBef>
                <a:spcPts val="0"/>
              </a:spcBef>
              <a:spcAft>
                <a:spcPts val="0"/>
              </a:spcAft>
            </a:pPr>
            <a:r>
              <a:rPr lang="en-US" sz="2800" b="0" i="0" dirty="0">
                <a:solidFill>
                  <a:srgbClr val="008000"/>
                </a:solidFill>
                <a:effectLst/>
                <a:latin typeface="Calibri" panose="020F0502020204030204" pitchFamily="34" charset="0"/>
              </a:rPr>
              <a:t>}  catch (error)  {</a:t>
            </a:r>
          </a:p>
          <a:p>
            <a:pPr marL="0" marR="0" algn="l">
              <a:spcBef>
                <a:spcPts val="0"/>
              </a:spcBef>
              <a:spcAft>
                <a:spcPts val="0"/>
              </a:spcAft>
            </a:pPr>
            <a:r>
              <a:rPr lang="en-US" sz="2800" b="0" i="0" dirty="0" err="1">
                <a:solidFill>
                  <a:srgbClr val="008000"/>
                </a:solidFill>
                <a:effectLst/>
                <a:latin typeface="Calibri" panose="020F0502020204030204" pitchFamily="34" charset="0"/>
              </a:rPr>
              <a:t>console.error</a:t>
            </a:r>
            <a:r>
              <a:rPr lang="en-US" sz="2800" b="0" i="0" dirty="0">
                <a:solidFill>
                  <a:srgbClr val="008000"/>
                </a:solidFill>
                <a:effectLst/>
                <a:latin typeface="Calibri" panose="020F0502020204030204" pitchFamily="34" charset="0"/>
              </a:rPr>
              <a:t>(error);</a:t>
            </a:r>
          </a:p>
          <a:p>
            <a:pPr marL="0" marR="0" algn="l">
              <a:spcBef>
                <a:spcPts val="0"/>
              </a:spcBef>
              <a:spcAft>
                <a:spcPts val="0"/>
              </a:spcAft>
            </a:pPr>
            <a:r>
              <a:rPr lang="en-US" sz="2800" b="0" i="0" dirty="0">
                <a:solidFill>
                  <a:srgbClr val="008000"/>
                </a:solidFill>
                <a:effectLst/>
                <a:latin typeface="Calibri" panose="020F0502020204030204" pitchFamily="34" charset="0"/>
              </a:rPr>
              <a:t>}</a:t>
            </a:r>
          </a:p>
          <a:p>
            <a:pPr marL="0" marR="0" algn="l">
              <a:spcBef>
                <a:spcPts val="0"/>
              </a:spcBef>
              <a:spcAft>
                <a:spcPts val="0"/>
              </a:spcAft>
            </a:pPr>
            <a:r>
              <a:rPr lang="en-US" sz="2800" b="0" i="0" dirty="0">
                <a:solidFill>
                  <a:srgbClr val="008000"/>
                </a:solidFill>
                <a:effectLst/>
                <a:latin typeface="Calibri" panose="020F0502020204030204" pitchFamily="34" charset="0"/>
              </a:rPr>
              <a:t>};</a:t>
            </a:r>
          </a:p>
          <a:p>
            <a:pPr marL="0" marR="0" algn="l">
              <a:spcBef>
                <a:spcPts val="0"/>
              </a:spcBef>
              <a:spcAft>
                <a:spcPts val="0"/>
              </a:spcAft>
            </a:pPr>
            <a:r>
              <a:rPr lang="en-US" sz="2800" b="0" i="0" dirty="0" err="1">
                <a:solidFill>
                  <a:srgbClr val="008000"/>
                </a:solidFill>
                <a:effectLst/>
                <a:latin typeface="Calibri" panose="020F0502020204030204" pitchFamily="34" charset="0"/>
              </a:rPr>
              <a:t>getFakePerson</a:t>
            </a:r>
            <a:r>
              <a:rPr lang="en-US" sz="2800" b="0" i="0" dirty="0">
                <a:solidFill>
                  <a:srgbClr val="008000"/>
                </a:solidFill>
                <a:effectLst/>
                <a:latin typeface="Calibri" panose="020F0502020204030204" pitchFamily="34" charset="0"/>
              </a:rPr>
              <a:t>();</a:t>
            </a:r>
          </a:p>
          <a:p>
            <a:pPr marL="0" marR="0" algn="l">
              <a:spcBef>
                <a:spcPts val="0"/>
              </a:spcBef>
              <a:spcAft>
                <a:spcPts val="0"/>
              </a:spcAft>
            </a:pPr>
            <a:r>
              <a:rPr lang="en-US" sz="2800" b="0" i="0" dirty="0">
                <a:solidFill>
                  <a:srgbClr val="008000"/>
                </a:solidFill>
                <a:effectLst/>
                <a:latin typeface="Calibri" panose="020F0502020204030204" pitchFamily="34" charset="0"/>
              </a:rPr>
              <a:t> </a:t>
            </a:r>
          </a:p>
          <a:p>
            <a:pPr marL="0" marR="0" algn="l">
              <a:spcBef>
                <a:spcPts val="0"/>
              </a:spcBef>
              <a:spcAft>
                <a:spcPts val="0"/>
              </a:spcAft>
            </a:pPr>
            <a:r>
              <a:rPr lang="en-US" sz="2800" b="0" i="0" dirty="0">
                <a:solidFill>
                  <a:srgbClr val="202122"/>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36FD0B1B-4642-200D-A9C2-0F93969681A1}"/>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1A2EB059-C7D6-A04B-CD7B-AA16DAB40A5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A5F1903-D2D8-9331-DE51-1896E79EA6DB}"/>
              </a:ext>
            </a:extLst>
          </p:cNvPr>
          <p:cNvSpPr>
            <a:spLocks noGrp="1"/>
          </p:cNvSpPr>
          <p:nvPr>
            <p:ph type="sldNum" sz="quarter" idx="12"/>
          </p:nvPr>
        </p:nvSpPr>
        <p:spPr/>
        <p:txBody>
          <a:bodyPr/>
          <a:lstStyle/>
          <a:p>
            <a:fld id="{7C5CF243-786F-4254-B068-4C9F0B6EA12F}" type="slidenum">
              <a:rPr lang="en-US" altLang="en-US" smtClean="0"/>
              <a:pPr/>
              <a:t>64</a:t>
            </a:fld>
            <a:endParaRPr lang="en-US" altLang="en-US"/>
          </a:p>
        </p:txBody>
      </p:sp>
    </p:spTree>
    <p:extLst>
      <p:ext uri="{BB962C8B-B14F-4D97-AF65-F5344CB8AC3E}">
        <p14:creationId xmlns:p14="http://schemas.microsoft.com/office/powerpoint/2010/main" val="41429550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F445-0633-238F-167B-EEE0395B75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BF2822-563C-13CA-6D77-853FA87132D6}"/>
              </a:ext>
            </a:extLst>
          </p:cNvPr>
          <p:cNvSpPr>
            <a:spLocks noGrp="1"/>
          </p:cNvSpPr>
          <p:nvPr>
            <p:ph idx="1"/>
          </p:nvPr>
        </p:nvSpPr>
        <p:spPr/>
        <p:txBody>
          <a:bodyPr/>
          <a:lstStyle/>
          <a:p>
            <a:pPr marL="0" marR="0" algn="l">
              <a:spcBef>
                <a:spcPts val="0"/>
              </a:spcBef>
              <a:spcAft>
                <a:spcPts val="0"/>
              </a:spcAft>
            </a:pPr>
            <a:r>
              <a:rPr lang="en-US" sz="2800" b="0" i="0" dirty="0">
                <a:solidFill>
                  <a:srgbClr val="008000"/>
                </a:solidFill>
                <a:effectLst/>
                <a:latin typeface="Calibri" panose="020F0502020204030204" pitchFamily="34" charset="0"/>
              </a:rPr>
              <a:t>now this code accomplish the exact same task as the code in the previous section that uses then functions. If the fetch call is successful the results are logged to the console. If it is unsuccessful then we will log the error to the console using </a:t>
            </a:r>
            <a:r>
              <a:rPr lang="en-US" sz="2800" b="0" i="0" dirty="0" err="1">
                <a:solidFill>
                  <a:srgbClr val="008000"/>
                </a:solidFill>
                <a:effectLst/>
                <a:latin typeface="Calibri" panose="020F0502020204030204" pitchFamily="34" charset="0"/>
              </a:rPr>
              <a:t>console.error</a:t>
            </a:r>
            <a:r>
              <a:rPr lang="en-US" sz="2800" b="0" i="0" dirty="0">
                <a:solidFill>
                  <a:srgbClr val="008000"/>
                </a:solidFill>
                <a:effectLst/>
                <a:latin typeface="Calibri" panose="020F0502020204030204" pitchFamily="34" charset="0"/>
              </a:rPr>
              <a:t>. </a:t>
            </a:r>
          </a:p>
          <a:p>
            <a:pPr marL="0" marR="0" indent="0" algn="l">
              <a:spcBef>
                <a:spcPts val="0"/>
              </a:spcBef>
              <a:spcAft>
                <a:spcPts val="0"/>
              </a:spcAft>
              <a:buNone/>
            </a:pPr>
            <a:endParaRPr lang="en-US" sz="2800" b="0" i="0" dirty="0">
              <a:solidFill>
                <a:srgbClr val="008000"/>
              </a:solidFill>
              <a:effectLst/>
              <a:latin typeface="Calibri" panose="020F0502020204030204" pitchFamily="34" charset="0"/>
            </a:endParaRPr>
          </a:p>
          <a:p>
            <a:pPr marL="0" marR="0" algn="l">
              <a:spcBef>
                <a:spcPts val="0"/>
              </a:spcBef>
              <a:spcAft>
                <a:spcPts val="0"/>
              </a:spcAft>
            </a:pPr>
            <a:r>
              <a:rPr lang="en-US" sz="2800" b="0" i="0" dirty="0">
                <a:solidFill>
                  <a:srgbClr val="008000"/>
                </a:solidFill>
                <a:effectLst/>
                <a:latin typeface="Calibri" panose="020F0502020204030204" pitchFamily="34" charset="0"/>
              </a:rPr>
              <a:t>When using async and await you need to surround your promise call in a try … catch block to handle any errors that may occur due to an unresolved promise.</a:t>
            </a:r>
          </a:p>
          <a:p>
            <a:endParaRPr lang="en-US" sz="2800" dirty="0"/>
          </a:p>
        </p:txBody>
      </p:sp>
      <p:sp>
        <p:nvSpPr>
          <p:cNvPr id="4" name="Date Placeholder 3">
            <a:extLst>
              <a:ext uri="{FF2B5EF4-FFF2-40B4-BE49-F238E27FC236}">
                <a16:creationId xmlns:a16="http://schemas.microsoft.com/office/drawing/2014/main" id="{ACA7A708-3F84-6805-FA2F-2242AA81F772}"/>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BD34D7FB-8A38-94F5-000C-DAFF749BE1D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C54C225-7E3C-7309-DBB7-A6A7F7C19CD7}"/>
              </a:ext>
            </a:extLst>
          </p:cNvPr>
          <p:cNvSpPr>
            <a:spLocks noGrp="1"/>
          </p:cNvSpPr>
          <p:nvPr>
            <p:ph type="sldNum" sz="quarter" idx="12"/>
          </p:nvPr>
        </p:nvSpPr>
        <p:spPr/>
        <p:txBody>
          <a:bodyPr/>
          <a:lstStyle/>
          <a:p>
            <a:fld id="{7C5CF243-786F-4254-B068-4C9F0B6EA12F}" type="slidenum">
              <a:rPr lang="en-US" altLang="en-US" smtClean="0"/>
              <a:pPr/>
              <a:t>65</a:t>
            </a:fld>
            <a:endParaRPr lang="en-US" altLang="en-US"/>
          </a:p>
        </p:txBody>
      </p:sp>
    </p:spTree>
    <p:extLst>
      <p:ext uri="{BB962C8B-B14F-4D97-AF65-F5344CB8AC3E}">
        <p14:creationId xmlns:p14="http://schemas.microsoft.com/office/powerpoint/2010/main" val="30414470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22B5-B569-5647-41B9-F06869655A8D}"/>
              </a:ext>
            </a:extLst>
          </p:cNvPr>
          <p:cNvSpPr>
            <a:spLocks noGrp="1"/>
          </p:cNvSpPr>
          <p:nvPr>
            <p:ph type="title"/>
          </p:nvPr>
        </p:nvSpPr>
        <p:spPr/>
        <p:txBody>
          <a:bodyPr/>
          <a:lstStyle/>
          <a:p>
            <a:br>
              <a:rPr lang="en-US" sz="3600" b="1" i="0" dirty="0">
                <a:solidFill>
                  <a:srgbClr val="202122"/>
                </a:solidFill>
                <a:effectLst/>
                <a:latin typeface="Calibri" panose="020F0502020204030204" pitchFamily="34" charset="0"/>
              </a:rPr>
            </a:br>
            <a:r>
              <a:rPr lang="en-US" sz="3600" b="1" i="0" dirty="0">
                <a:solidFill>
                  <a:srgbClr val="008000"/>
                </a:solidFill>
                <a:effectLst/>
                <a:latin typeface="Calibri" panose="020F0502020204030204" pitchFamily="34" charset="0"/>
              </a:rPr>
              <a:t>Building Promises</a:t>
            </a:r>
            <a:br>
              <a:rPr lang="en-US" sz="3600"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2CFCD840-B0E0-B737-B608-3C81519AFE4B}"/>
              </a:ext>
            </a:extLst>
          </p:cNvPr>
          <p:cNvSpPr>
            <a:spLocks noGrp="1"/>
          </p:cNvSpPr>
          <p:nvPr>
            <p:ph idx="1"/>
          </p:nvPr>
        </p:nvSpPr>
        <p:spPr/>
        <p:txBody>
          <a:bodyPr/>
          <a:lstStyle/>
          <a:p>
            <a:pPr marL="0" marR="0" indent="0" algn="l">
              <a:spcBef>
                <a:spcPts val="0"/>
              </a:spcBef>
              <a:spcAft>
                <a:spcPts val="0"/>
              </a:spcAft>
              <a:buNone/>
            </a:pPr>
            <a:r>
              <a:rPr lang="en-US" sz="1800" b="0" i="0" dirty="0">
                <a:solidFill>
                  <a:srgbClr val="008000"/>
                </a:solidFill>
                <a:effectLst/>
                <a:latin typeface="Calibri" panose="020F0502020204030204" pitchFamily="34" charset="0"/>
              </a:rPr>
              <a:t>When making an asynchronous request, one of two things can happen: everything goes as we hope or there’s an error. There may be several different types of successful or unsuccessful requests. For example, we could try several ways to obtain the data to reach success. We could also receive multiple types of errors. Promises give us a way to simplify back to a simple pass or</a:t>
            </a:r>
          </a:p>
          <a:p>
            <a:pPr marL="0" marR="0" algn="l">
              <a:spcBef>
                <a:spcPts val="0"/>
              </a:spcBef>
              <a:spcAft>
                <a:spcPts val="0"/>
              </a:spcAft>
            </a:pPr>
            <a:r>
              <a:rPr lang="en-US" sz="1800" b="0" i="0" dirty="0">
                <a:solidFill>
                  <a:srgbClr val="008000"/>
                </a:solidFill>
                <a:effectLst/>
                <a:latin typeface="Calibri" panose="020F0502020204030204" pitchFamily="34" charset="0"/>
              </a:rPr>
              <a:t>fail.</a:t>
            </a:r>
          </a:p>
          <a:p>
            <a:pPr marL="0" marR="0" algn="l">
              <a:spcBef>
                <a:spcPts val="0"/>
              </a:spcBef>
              <a:spcAft>
                <a:spcPts val="0"/>
              </a:spcAft>
            </a:pPr>
            <a:r>
              <a:rPr lang="en-US" sz="1800" b="0" i="0" dirty="0">
                <a:solidFill>
                  <a:srgbClr val="008000"/>
                </a:solidFill>
                <a:effectLst/>
                <a:latin typeface="Calibri" panose="020F0502020204030204" pitchFamily="34" charset="0"/>
              </a:rPr>
              <a:t>The </a:t>
            </a:r>
            <a:r>
              <a:rPr lang="en-US" sz="1800" b="0" i="0" dirty="0" err="1">
                <a:solidFill>
                  <a:srgbClr val="008000"/>
                </a:solidFill>
                <a:effectLst/>
                <a:latin typeface="Calibri" panose="020F0502020204030204" pitchFamily="34" charset="0"/>
              </a:rPr>
              <a:t>getPeople</a:t>
            </a:r>
            <a:r>
              <a:rPr lang="en-US" sz="1800" b="0" i="0" dirty="0">
                <a:solidFill>
                  <a:srgbClr val="008000"/>
                </a:solidFill>
                <a:effectLst/>
                <a:latin typeface="Calibri" panose="020F0502020204030204" pitchFamily="34" charset="0"/>
              </a:rPr>
              <a:t> function returns a new promise. The promise makes a request to the API. If the promise is successful, the data will load. If the promise is unsuccessful, an error will occur:</a:t>
            </a:r>
          </a:p>
          <a:p>
            <a:pPr marL="0" marR="0" algn="l">
              <a:spcBef>
                <a:spcPts val="0"/>
              </a:spcBef>
              <a:spcAft>
                <a:spcPts val="0"/>
              </a:spcAft>
            </a:pPr>
            <a:r>
              <a:rPr lang="en-US" sz="1800" b="0" i="0" dirty="0">
                <a:solidFill>
                  <a:srgbClr val="008000"/>
                </a:solidFill>
                <a:effectLst/>
                <a:latin typeface="Calibri" panose="020F0502020204030204" pitchFamily="34" charset="0"/>
              </a:rPr>
              <a:t>const </a:t>
            </a:r>
            <a:r>
              <a:rPr lang="en-US" sz="1800" b="0" i="0" dirty="0" err="1">
                <a:solidFill>
                  <a:srgbClr val="008000"/>
                </a:solidFill>
                <a:effectLst/>
                <a:latin typeface="Calibri" panose="020F0502020204030204" pitchFamily="34" charset="0"/>
              </a:rPr>
              <a:t>getPeople</a:t>
            </a:r>
            <a:r>
              <a:rPr lang="en-US" sz="1800" b="0" i="0" dirty="0">
                <a:solidFill>
                  <a:srgbClr val="008000"/>
                </a:solidFill>
                <a:effectLst/>
                <a:latin typeface="Calibri" panose="020F0502020204030204" pitchFamily="34" charset="0"/>
              </a:rPr>
              <a:t> = count =&gt;</a:t>
            </a:r>
          </a:p>
          <a:p>
            <a:pPr marL="0" marR="0" algn="l">
              <a:spcBef>
                <a:spcPts val="0"/>
              </a:spcBef>
              <a:spcAft>
                <a:spcPts val="0"/>
              </a:spcAft>
            </a:pPr>
            <a:r>
              <a:rPr lang="en-US" sz="1800" b="0" i="0" dirty="0">
                <a:solidFill>
                  <a:srgbClr val="008000"/>
                </a:solidFill>
                <a:effectLst/>
                <a:latin typeface="Calibri" panose="020F0502020204030204" pitchFamily="34" charset="0"/>
              </a:rPr>
              <a:t>new Promise((resolves,  rejects)  =&gt; {</a:t>
            </a:r>
          </a:p>
          <a:p>
            <a:pPr marL="0" marR="0" algn="l">
              <a:spcBef>
                <a:spcPts val="0"/>
              </a:spcBef>
              <a:spcAft>
                <a:spcPts val="0"/>
              </a:spcAft>
            </a:pPr>
            <a:r>
              <a:rPr lang="en-US" sz="1800" b="0" i="0" dirty="0">
                <a:solidFill>
                  <a:srgbClr val="008000"/>
                </a:solidFill>
                <a:effectLst/>
                <a:latin typeface="Calibri" panose="020F0502020204030204" pitchFamily="34" charset="0"/>
              </a:rPr>
              <a:t>const </a:t>
            </a:r>
            <a:r>
              <a:rPr lang="en-US" sz="1800" b="0" i="0" dirty="0" err="1">
                <a:solidFill>
                  <a:srgbClr val="008000"/>
                </a:solidFill>
                <a:effectLst/>
                <a:latin typeface="Calibri" panose="020F0502020204030204" pitchFamily="34" charset="0"/>
              </a:rPr>
              <a:t>api</a:t>
            </a:r>
            <a:r>
              <a:rPr lang="en-US" sz="1800" b="0" i="0" dirty="0">
                <a:solidFill>
                  <a:srgbClr val="008000"/>
                </a:solidFill>
                <a:effectLst/>
                <a:latin typeface="Calibri" panose="020F0502020204030204" pitchFamily="34" charset="0"/>
              </a:rPr>
              <a:t> = `https://api.randomuser.me/?</a:t>
            </a:r>
            <a:r>
              <a:rPr lang="en-US" sz="1800" b="0" i="0" dirty="0" err="1">
                <a:solidFill>
                  <a:srgbClr val="008000"/>
                </a:solidFill>
                <a:effectLst/>
                <a:latin typeface="Calibri" panose="020F0502020204030204" pitchFamily="34" charset="0"/>
              </a:rPr>
              <a:t>nat</a:t>
            </a:r>
            <a:r>
              <a:rPr lang="en-US" sz="1800" b="0" i="0" dirty="0">
                <a:solidFill>
                  <a:srgbClr val="008000"/>
                </a:solidFill>
                <a:effectLst/>
                <a:latin typeface="Calibri" panose="020F0502020204030204" pitchFamily="34" charset="0"/>
              </a:rPr>
              <a:t>=</a:t>
            </a:r>
            <a:r>
              <a:rPr lang="en-US" sz="1800" b="0" i="0" dirty="0" err="1">
                <a:solidFill>
                  <a:srgbClr val="008000"/>
                </a:solidFill>
                <a:effectLst/>
                <a:latin typeface="Calibri" panose="020F0502020204030204" pitchFamily="34" charset="0"/>
              </a:rPr>
              <a:t>US&amp;results</a:t>
            </a:r>
            <a:r>
              <a:rPr lang="en-US" sz="1800" b="0" i="0" dirty="0">
                <a:solidFill>
                  <a:srgbClr val="008000"/>
                </a:solidFill>
                <a:effectLst/>
                <a:latin typeface="Calibri" panose="020F0502020204030204" pitchFamily="34" charset="0"/>
              </a:rPr>
              <a:t>=${count}`;</a:t>
            </a:r>
          </a:p>
          <a:p>
            <a:pPr marL="0" marR="0" algn="l">
              <a:spcBef>
                <a:spcPts val="0"/>
              </a:spcBef>
              <a:spcAft>
                <a:spcPts val="0"/>
              </a:spcAft>
            </a:pPr>
            <a:r>
              <a:rPr lang="en-US" sz="1800" b="0" i="0" dirty="0">
                <a:solidFill>
                  <a:srgbClr val="008000"/>
                </a:solidFill>
                <a:effectLst/>
                <a:latin typeface="Calibri" panose="020F0502020204030204" pitchFamily="34" charset="0"/>
              </a:rPr>
              <a:t>const request = new </a:t>
            </a:r>
            <a:r>
              <a:rPr lang="en-US" sz="1800" b="0" i="0" dirty="0" err="1">
                <a:solidFill>
                  <a:srgbClr val="008000"/>
                </a:solidFill>
                <a:effectLst/>
                <a:latin typeface="Calibri" panose="020F0502020204030204" pitchFamily="34" charset="0"/>
              </a:rPr>
              <a:t>XMLHttpRequest</a:t>
            </a:r>
            <a:r>
              <a:rPr lang="en-US" sz="1800" b="0" i="0" dirty="0">
                <a:solidFill>
                  <a:srgbClr val="008000"/>
                </a:solidFill>
                <a:effectLst/>
                <a:latin typeface="Calibri" panose="020F0502020204030204" pitchFamily="34" charset="0"/>
              </a:rPr>
              <a:t>();</a:t>
            </a:r>
          </a:p>
          <a:p>
            <a:pPr marL="0" marR="0" algn="l">
              <a:spcBef>
                <a:spcPts val="0"/>
              </a:spcBef>
              <a:spcAft>
                <a:spcPts val="0"/>
              </a:spcAft>
            </a:pPr>
            <a:r>
              <a:rPr lang="en-US" sz="1800" b="0" i="0" dirty="0" err="1">
                <a:solidFill>
                  <a:srgbClr val="008000"/>
                </a:solidFill>
                <a:effectLst/>
                <a:latin typeface="Calibri" panose="020F0502020204030204" pitchFamily="34" charset="0"/>
              </a:rPr>
              <a:t>request.open</a:t>
            </a:r>
            <a:r>
              <a:rPr lang="en-US" sz="1800" b="0" i="0" dirty="0">
                <a:solidFill>
                  <a:srgbClr val="008000"/>
                </a:solidFill>
                <a:effectLst/>
                <a:latin typeface="Calibri" panose="020F0502020204030204" pitchFamily="34" charset="0"/>
              </a:rPr>
              <a:t>("GET",  </a:t>
            </a:r>
            <a:r>
              <a:rPr lang="en-US" sz="1800" b="0" i="0" dirty="0" err="1">
                <a:solidFill>
                  <a:srgbClr val="008000"/>
                </a:solidFill>
                <a:effectLst/>
                <a:latin typeface="Calibri" panose="020F0502020204030204" pitchFamily="34" charset="0"/>
              </a:rPr>
              <a:t>api</a:t>
            </a:r>
            <a:r>
              <a:rPr lang="en-US" sz="1800" b="0" i="0" dirty="0">
                <a:solidFill>
                  <a:srgbClr val="008000"/>
                </a:solidFill>
                <a:effectLst/>
                <a:latin typeface="Calibri" panose="020F0502020204030204" pitchFamily="34" charset="0"/>
              </a:rPr>
              <a:t>);</a:t>
            </a:r>
          </a:p>
          <a:p>
            <a:pPr marL="0" marR="0" algn="l">
              <a:spcBef>
                <a:spcPts val="0"/>
              </a:spcBef>
              <a:spcAft>
                <a:spcPts val="0"/>
              </a:spcAft>
            </a:pPr>
            <a:r>
              <a:rPr lang="en-US" sz="1800" b="0" i="0" dirty="0" err="1">
                <a:solidFill>
                  <a:srgbClr val="008000"/>
                </a:solidFill>
                <a:effectLst/>
                <a:latin typeface="Calibri" panose="020F0502020204030204" pitchFamily="34" charset="0"/>
              </a:rPr>
              <a:t>request.onload</a:t>
            </a:r>
            <a:r>
              <a:rPr lang="en-US" sz="1800" b="0" i="0" dirty="0">
                <a:solidFill>
                  <a:srgbClr val="008000"/>
                </a:solidFill>
                <a:effectLst/>
                <a:latin typeface="Calibri" panose="020F0502020204030204" pitchFamily="34" charset="0"/>
              </a:rPr>
              <a:t> = ()  =&gt;</a:t>
            </a:r>
          </a:p>
          <a:p>
            <a:pPr marL="0" marR="0" algn="l">
              <a:spcBef>
                <a:spcPts val="0"/>
              </a:spcBef>
              <a:spcAft>
                <a:spcPts val="0"/>
              </a:spcAft>
            </a:pPr>
            <a:r>
              <a:rPr lang="en-US" sz="1800" b="0" i="0" dirty="0" err="1">
                <a:solidFill>
                  <a:srgbClr val="008000"/>
                </a:solidFill>
                <a:effectLst/>
                <a:latin typeface="Calibri" panose="020F0502020204030204" pitchFamily="34" charset="0"/>
              </a:rPr>
              <a:t>request.status</a:t>
            </a:r>
            <a:r>
              <a:rPr lang="en-US" sz="1800" b="0" i="0" dirty="0">
                <a:solidFill>
                  <a:srgbClr val="008000"/>
                </a:solidFill>
                <a:effectLst/>
                <a:latin typeface="Calibri" panose="020F0502020204030204" pitchFamily="34" charset="0"/>
              </a:rPr>
              <a:t> === 200</a:t>
            </a:r>
          </a:p>
          <a:p>
            <a:pPr marL="0" marR="0" algn="l">
              <a:spcBef>
                <a:spcPts val="0"/>
              </a:spcBef>
              <a:spcAft>
                <a:spcPts val="0"/>
              </a:spcAft>
            </a:pPr>
            <a:r>
              <a:rPr lang="en-US" sz="1800" b="0" i="0" dirty="0">
                <a:solidFill>
                  <a:srgbClr val="008000"/>
                </a:solidFill>
                <a:effectLst/>
                <a:latin typeface="Calibri" panose="020F0502020204030204" pitchFamily="34" charset="0"/>
              </a:rPr>
              <a:t>? resolves(</a:t>
            </a:r>
            <a:r>
              <a:rPr lang="en-US" sz="1800" b="0" i="0" dirty="0" err="1">
                <a:solidFill>
                  <a:srgbClr val="008000"/>
                </a:solidFill>
                <a:effectLst/>
                <a:latin typeface="Calibri" panose="020F0502020204030204" pitchFamily="34" charset="0"/>
              </a:rPr>
              <a:t>JSON.parse</a:t>
            </a:r>
            <a:r>
              <a:rPr lang="en-US" sz="1800" b="0" i="0" dirty="0">
                <a:solidFill>
                  <a:srgbClr val="008000"/>
                </a:solidFill>
                <a:effectLst/>
                <a:latin typeface="Calibri" panose="020F0502020204030204" pitchFamily="34" charset="0"/>
              </a:rPr>
              <a:t>(</a:t>
            </a:r>
            <a:r>
              <a:rPr lang="en-US" sz="1800" b="0" i="0" dirty="0" err="1">
                <a:solidFill>
                  <a:srgbClr val="008000"/>
                </a:solidFill>
                <a:effectLst/>
                <a:latin typeface="Calibri" panose="020F0502020204030204" pitchFamily="34" charset="0"/>
              </a:rPr>
              <a:t>request.response</a:t>
            </a:r>
            <a:r>
              <a:rPr lang="en-US" sz="1800" b="0" i="0" dirty="0">
                <a:solidFill>
                  <a:srgbClr val="008000"/>
                </a:solidFill>
                <a:effectLst/>
                <a:latin typeface="Calibri" panose="020F0502020204030204" pitchFamily="34" charset="0"/>
              </a:rPr>
              <a:t>).results)</a:t>
            </a:r>
          </a:p>
          <a:p>
            <a:pPr marL="0" marR="0" algn="l">
              <a:spcBef>
                <a:spcPts val="0"/>
              </a:spcBef>
              <a:spcAft>
                <a:spcPts val="0"/>
              </a:spcAft>
            </a:pPr>
            <a:r>
              <a:rPr lang="en-US" sz="1800" b="0" i="0" dirty="0">
                <a:solidFill>
                  <a:srgbClr val="008000"/>
                </a:solidFill>
                <a:effectLst/>
                <a:latin typeface="Calibri" panose="020F0502020204030204" pitchFamily="34" charset="0"/>
              </a:rPr>
              <a:t>: reject(Error(</a:t>
            </a:r>
            <a:r>
              <a:rPr lang="en-US" sz="1800" b="0" i="0" dirty="0" err="1">
                <a:solidFill>
                  <a:srgbClr val="008000"/>
                </a:solidFill>
                <a:effectLst/>
                <a:latin typeface="Calibri" panose="020F0502020204030204" pitchFamily="34" charset="0"/>
              </a:rPr>
              <a:t>request.statusText</a:t>
            </a:r>
            <a:r>
              <a:rPr lang="en-US" sz="1800" b="0" i="0" dirty="0">
                <a:solidFill>
                  <a:srgbClr val="008000"/>
                </a:solidFill>
                <a:effectLst/>
                <a:latin typeface="Calibri" panose="020F0502020204030204" pitchFamily="34" charset="0"/>
              </a:rPr>
              <a:t>));</a:t>
            </a:r>
            <a:r>
              <a:rPr lang="en-US" sz="1800" b="0" i="0" dirty="0" err="1">
                <a:solidFill>
                  <a:srgbClr val="008000"/>
                </a:solidFill>
                <a:effectLst/>
                <a:latin typeface="Calibri" panose="020F0502020204030204" pitchFamily="34" charset="0"/>
              </a:rPr>
              <a:t>request.onerror</a:t>
            </a:r>
            <a:r>
              <a:rPr lang="en-US" sz="1800" b="0" i="0" dirty="0">
                <a:solidFill>
                  <a:srgbClr val="008000"/>
                </a:solidFill>
                <a:effectLst/>
                <a:latin typeface="Calibri" panose="020F0502020204030204" pitchFamily="34" charset="0"/>
              </a:rPr>
              <a:t> = err =&gt; rejects(err);</a:t>
            </a:r>
          </a:p>
          <a:p>
            <a:pPr marL="0" marR="0" algn="l">
              <a:spcBef>
                <a:spcPts val="0"/>
              </a:spcBef>
              <a:spcAft>
                <a:spcPts val="0"/>
              </a:spcAft>
            </a:pPr>
            <a:r>
              <a:rPr lang="en-US" sz="1800" b="0" i="0" dirty="0" err="1">
                <a:solidFill>
                  <a:srgbClr val="008000"/>
                </a:solidFill>
                <a:effectLst/>
                <a:latin typeface="Calibri" panose="020F0502020204030204" pitchFamily="34" charset="0"/>
              </a:rPr>
              <a:t>request.send</a:t>
            </a:r>
            <a:r>
              <a:rPr lang="en-US" sz="1800" b="0" i="0" dirty="0">
                <a:solidFill>
                  <a:srgbClr val="008000"/>
                </a:solidFill>
                <a:effectLst/>
                <a:latin typeface="Calibri" panose="020F0502020204030204" pitchFamily="34" charset="0"/>
              </a:rPr>
              <a:t>();</a:t>
            </a:r>
          </a:p>
          <a:p>
            <a:pPr marL="0" marR="0" algn="l">
              <a:spcBef>
                <a:spcPts val="0"/>
              </a:spcBef>
              <a:spcAft>
                <a:spcPts val="0"/>
              </a:spcAft>
            </a:pPr>
            <a:r>
              <a:rPr lang="en-US" sz="1800" b="0" i="0" dirty="0">
                <a:solidFill>
                  <a:srgbClr val="008000"/>
                </a:solidFill>
                <a:effectLst/>
                <a:latin typeface="Calibri" panose="020F0502020204030204" pitchFamily="34" charset="0"/>
              </a:rPr>
              <a:t>});</a:t>
            </a:r>
          </a:p>
          <a:p>
            <a:endParaRPr lang="en-US" dirty="0"/>
          </a:p>
        </p:txBody>
      </p:sp>
      <p:sp>
        <p:nvSpPr>
          <p:cNvPr id="4" name="Date Placeholder 3">
            <a:extLst>
              <a:ext uri="{FF2B5EF4-FFF2-40B4-BE49-F238E27FC236}">
                <a16:creationId xmlns:a16="http://schemas.microsoft.com/office/drawing/2014/main" id="{D9436100-277D-D641-E3D0-F7133B26172B}"/>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E81D6C15-B99B-B18A-180A-DE3D5687522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9A98990-A795-F84F-4F5D-17231CBFB9A2}"/>
              </a:ext>
            </a:extLst>
          </p:cNvPr>
          <p:cNvSpPr>
            <a:spLocks noGrp="1"/>
          </p:cNvSpPr>
          <p:nvPr>
            <p:ph type="sldNum" sz="quarter" idx="12"/>
          </p:nvPr>
        </p:nvSpPr>
        <p:spPr/>
        <p:txBody>
          <a:bodyPr/>
          <a:lstStyle/>
          <a:p>
            <a:fld id="{7C5CF243-786F-4254-B068-4C9F0B6EA12F}" type="slidenum">
              <a:rPr lang="en-US" altLang="en-US" smtClean="0"/>
              <a:pPr/>
              <a:t>66</a:t>
            </a:fld>
            <a:endParaRPr lang="en-US" altLang="en-US"/>
          </a:p>
        </p:txBody>
      </p:sp>
    </p:spTree>
    <p:extLst>
      <p:ext uri="{BB962C8B-B14F-4D97-AF65-F5344CB8AC3E}">
        <p14:creationId xmlns:p14="http://schemas.microsoft.com/office/powerpoint/2010/main" val="2217385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CDF5-6C33-8E02-1388-0665F14248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39DCAA-BC7F-4E3D-3ED4-3822CE12131B}"/>
              </a:ext>
            </a:extLst>
          </p:cNvPr>
          <p:cNvSpPr>
            <a:spLocks noGrp="1"/>
          </p:cNvSpPr>
          <p:nvPr>
            <p:ph idx="1"/>
          </p:nvPr>
        </p:nvSpPr>
        <p:spPr/>
        <p:txBody>
          <a:bodyPr/>
          <a:lstStyle/>
          <a:p>
            <a:pPr marL="0" marR="0" indent="0" algn="l">
              <a:spcBef>
                <a:spcPts val="0"/>
              </a:spcBef>
              <a:spcAft>
                <a:spcPts val="0"/>
              </a:spcAft>
              <a:buNone/>
            </a:pPr>
            <a:r>
              <a:rPr lang="en-US" sz="2400" b="0" i="0" dirty="0">
                <a:solidFill>
                  <a:srgbClr val="008000"/>
                </a:solidFill>
                <a:effectLst/>
                <a:latin typeface="Calibri" panose="020F0502020204030204" pitchFamily="34" charset="0"/>
              </a:rPr>
              <a:t>With that, the promise has been created, but it hasn’t been used yet. We can use the promise by calling the </a:t>
            </a:r>
            <a:r>
              <a:rPr lang="en-US" sz="2400" b="0" i="0" dirty="0" err="1">
                <a:solidFill>
                  <a:srgbClr val="008000"/>
                </a:solidFill>
                <a:effectLst/>
                <a:latin typeface="Calibri" panose="020F0502020204030204" pitchFamily="34" charset="0"/>
              </a:rPr>
              <a:t>getPeople</a:t>
            </a:r>
            <a:r>
              <a:rPr lang="en-US" sz="2400" b="0" i="0" dirty="0">
                <a:solidFill>
                  <a:srgbClr val="008000"/>
                </a:solidFill>
                <a:effectLst/>
                <a:latin typeface="Calibri" panose="020F0502020204030204" pitchFamily="34" charset="0"/>
              </a:rPr>
              <a:t> function and passing in the number of members that should be loaded.</a:t>
            </a:r>
          </a:p>
          <a:p>
            <a:pPr marL="0" marR="0" algn="l">
              <a:spcBef>
                <a:spcPts val="0"/>
              </a:spcBef>
              <a:spcAft>
                <a:spcPts val="0"/>
              </a:spcAft>
            </a:pPr>
            <a:r>
              <a:rPr lang="en-US" sz="2400" b="0" i="0" dirty="0">
                <a:solidFill>
                  <a:srgbClr val="008000"/>
                </a:solidFill>
                <a:effectLst/>
                <a:latin typeface="Calibri" panose="020F0502020204030204" pitchFamily="34" charset="0"/>
              </a:rPr>
              <a:t>The then function can be chained on to do something once the promise has been fulfilled. When a promise is rejected any details are passed back to the catch function, or the catch block if using async/await syntax.</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err="1">
                <a:solidFill>
                  <a:srgbClr val="008000"/>
                </a:solidFill>
                <a:effectLst/>
                <a:latin typeface="Calibri" panose="020F0502020204030204" pitchFamily="34" charset="0"/>
              </a:rPr>
              <a:t>getPeople</a:t>
            </a:r>
            <a:r>
              <a:rPr lang="en-US" sz="2400" b="0" i="0" dirty="0">
                <a:solidFill>
                  <a:srgbClr val="008000"/>
                </a:solidFill>
                <a:effectLst/>
                <a:latin typeface="Calibri" panose="020F0502020204030204" pitchFamily="34" charset="0"/>
              </a:rPr>
              <a:t>(5)</a:t>
            </a:r>
          </a:p>
          <a:p>
            <a:pPr marL="0" marR="0" algn="l">
              <a:spcBef>
                <a:spcPts val="0"/>
              </a:spcBef>
              <a:spcAft>
                <a:spcPts val="0"/>
              </a:spcAft>
            </a:pPr>
            <a:r>
              <a:rPr lang="en-US" sz="2400" b="0" i="0" dirty="0">
                <a:solidFill>
                  <a:srgbClr val="008000"/>
                </a:solidFill>
                <a:effectLst/>
                <a:latin typeface="Calibri" panose="020F0502020204030204" pitchFamily="34" charset="0"/>
              </a:rPr>
              <a:t>.then(members =&gt; console.log(members))</a:t>
            </a:r>
          </a:p>
          <a:p>
            <a:pPr marL="0" marR="0" algn="l">
              <a:spcBef>
                <a:spcPts val="0"/>
              </a:spcBef>
              <a:spcAft>
                <a:spcPts val="0"/>
              </a:spcAft>
            </a:pPr>
            <a:r>
              <a:rPr lang="en-US" sz="2400" b="0" i="0" dirty="0">
                <a:solidFill>
                  <a:srgbClr val="008000"/>
                </a:solidFill>
                <a:effectLst/>
                <a:latin typeface="Calibri" panose="020F0502020204030204" pitchFamily="34" charset="0"/>
              </a:rPr>
              <a:t>.catch(error =&gt; </a:t>
            </a:r>
            <a:r>
              <a:rPr lang="en-US" sz="2400" b="0" i="0" dirty="0" err="1">
                <a:solidFill>
                  <a:srgbClr val="008000"/>
                </a:solidFill>
                <a:effectLst/>
                <a:latin typeface="Calibri" panose="020F0502020204030204" pitchFamily="34" charset="0"/>
              </a:rPr>
              <a:t>console.error</a:t>
            </a:r>
            <a:r>
              <a:rPr lang="en-US" sz="2400" b="0" i="0" dirty="0">
                <a:solidFill>
                  <a:srgbClr val="008000"/>
                </a:solidFill>
                <a:effectLst/>
                <a:latin typeface="Calibri" panose="020F0502020204030204" pitchFamily="34" charset="0"/>
              </a:rPr>
              <a:t>(`</a:t>
            </a:r>
            <a:r>
              <a:rPr lang="en-US" sz="2400" b="0" i="0" dirty="0" err="1">
                <a:solidFill>
                  <a:srgbClr val="008000"/>
                </a:solidFill>
                <a:effectLst/>
                <a:latin typeface="Calibri" panose="020F0502020204030204" pitchFamily="34" charset="0"/>
              </a:rPr>
              <a:t>getPeople</a:t>
            </a:r>
            <a:r>
              <a:rPr lang="en-US" sz="2400" b="0" i="0" dirty="0">
                <a:solidFill>
                  <a:srgbClr val="008000"/>
                </a:solidFill>
                <a:effectLst/>
                <a:latin typeface="Calibri" panose="020F0502020204030204" pitchFamily="34" charset="0"/>
              </a:rPr>
              <a:t> failed: ${</a:t>
            </a:r>
            <a:r>
              <a:rPr lang="en-US" sz="2400" b="0" i="0" dirty="0" err="1">
                <a:solidFill>
                  <a:srgbClr val="008000"/>
                </a:solidFill>
                <a:effectLst/>
                <a:latin typeface="Calibri" panose="020F0502020204030204" pitchFamily="34" charset="0"/>
              </a:rPr>
              <a:t>error.message</a:t>
            </a:r>
            <a:r>
              <a:rPr lang="en-US" sz="2400" b="0" i="0" dirty="0">
                <a:solidFill>
                  <a:srgbClr val="008000"/>
                </a:solidFill>
                <a:effectLst/>
                <a:latin typeface="Calibri" panose="020F0502020204030204" pitchFamily="34" charset="0"/>
              </a:rPr>
              <a:t>}`))</a:t>
            </a:r>
          </a:p>
          <a:p>
            <a:pPr marL="0" marR="0" algn="l">
              <a:spcBef>
                <a:spcPts val="0"/>
              </a:spcBef>
              <a:spcAft>
                <a:spcPts val="0"/>
              </a:spcAft>
            </a:pPr>
            <a:r>
              <a:rPr lang="en-US" sz="2400" b="0" i="0" dirty="0">
                <a:solidFill>
                  <a:srgbClr val="008000"/>
                </a:solidFill>
                <a:effectLst/>
                <a:latin typeface="Calibri" panose="020F0502020204030204" pitchFamily="34" charset="0"/>
              </a:rPr>
              <a:t>);</a:t>
            </a:r>
          </a:p>
          <a:p>
            <a:endParaRPr lang="en-US" dirty="0"/>
          </a:p>
        </p:txBody>
      </p:sp>
      <p:sp>
        <p:nvSpPr>
          <p:cNvPr id="4" name="Date Placeholder 3">
            <a:extLst>
              <a:ext uri="{FF2B5EF4-FFF2-40B4-BE49-F238E27FC236}">
                <a16:creationId xmlns:a16="http://schemas.microsoft.com/office/drawing/2014/main" id="{8EC232AA-EFB0-5C86-06F9-5AA670C61FA2}"/>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83694380-7BF3-6336-C017-9A85205BF8D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46E75BC-D583-6802-25F9-661567CF38B6}"/>
              </a:ext>
            </a:extLst>
          </p:cNvPr>
          <p:cNvSpPr>
            <a:spLocks noGrp="1"/>
          </p:cNvSpPr>
          <p:nvPr>
            <p:ph type="sldNum" sz="quarter" idx="12"/>
          </p:nvPr>
        </p:nvSpPr>
        <p:spPr/>
        <p:txBody>
          <a:bodyPr/>
          <a:lstStyle/>
          <a:p>
            <a:fld id="{7C5CF243-786F-4254-B068-4C9F0B6EA12F}" type="slidenum">
              <a:rPr lang="en-US" altLang="en-US" smtClean="0"/>
              <a:pPr/>
              <a:t>67</a:t>
            </a:fld>
            <a:endParaRPr lang="en-US" altLang="en-US"/>
          </a:p>
        </p:txBody>
      </p:sp>
    </p:spTree>
    <p:extLst>
      <p:ext uri="{BB962C8B-B14F-4D97-AF65-F5344CB8AC3E}">
        <p14:creationId xmlns:p14="http://schemas.microsoft.com/office/powerpoint/2010/main" val="28412770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FD62-79FF-E81A-49E2-4C010A082B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C749B0-8720-B96B-4344-FA0D51881C6D}"/>
              </a:ext>
            </a:extLst>
          </p:cNvPr>
          <p:cNvSpPr>
            <a:spLocks noGrp="1"/>
          </p:cNvSpPr>
          <p:nvPr>
            <p:ph idx="1"/>
          </p:nvPr>
        </p:nvSpPr>
        <p:spPr/>
        <p:txBody>
          <a:bodyPr/>
          <a:lstStyle/>
          <a:p>
            <a:pPr marL="0" marR="0" indent="0" algn="l">
              <a:spcBef>
                <a:spcPts val="0"/>
              </a:spcBef>
              <a:spcAft>
                <a:spcPts val="0"/>
              </a:spcAft>
              <a:buNone/>
            </a:pPr>
            <a:r>
              <a:rPr lang="en-US" sz="2400" b="0" i="0" dirty="0">
                <a:solidFill>
                  <a:srgbClr val="008000"/>
                </a:solidFill>
                <a:effectLst/>
                <a:latin typeface="Calibri" panose="020F0502020204030204" pitchFamily="34" charset="0"/>
              </a:rPr>
              <a:t>Promises make dealing with asynchronous requests easier, which is good, because we have to deal with a lot of </a:t>
            </a:r>
            <a:r>
              <a:rPr lang="en-US" sz="2400" b="0" i="0" dirty="0" err="1">
                <a:solidFill>
                  <a:srgbClr val="008000"/>
                </a:solidFill>
                <a:effectLst/>
                <a:latin typeface="Calibri" panose="020F0502020204030204" pitchFamily="34" charset="0"/>
              </a:rPr>
              <a:t>asynchronicity</a:t>
            </a:r>
            <a:r>
              <a:rPr lang="en-US" sz="2400" b="0" i="0" dirty="0">
                <a:solidFill>
                  <a:srgbClr val="008000"/>
                </a:solidFill>
                <a:effectLst/>
                <a:latin typeface="Calibri" panose="020F0502020204030204" pitchFamily="34" charset="0"/>
              </a:rPr>
              <a:t> in JavaScript. A solid understanding of async behavior is essential for the modern JavaScript engineer.</a:t>
            </a:r>
          </a:p>
          <a:p>
            <a:endParaRPr lang="en-US" dirty="0"/>
          </a:p>
        </p:txBody>
      </p:sp>
      <p:sp>
        <p:nvSpPr>
          <p:cNvPr id="4" name="Date Placeholder 3">
            <a:extLst>
              <a:ext uri="{FF2B5EF4-FFF2-40B4-BE49-F238E27FC236}">
                <a16:creationId xmlns:a16="http://schemas.microsoft.com/office/drawing/2014/main" id="{630467D8-99FE-6F2C-AF0B-BD0620FAE53A}"/>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4E0253B6-B648-B7A5-E32F-1316E4255F1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0440D4D-D810-97A1-5EFB-802522322B9F}"/>
              </a:ext>
            </a:extLst>
          </p:cNvPr>
          <p:cNvSpPr>
            <a:spLocks noGrp="1"/>
          </p:cNvSpPr>
          <p:nvPr>
            <p:ph type="sldNum" sz="quarter" idx="12"/>
          </p:nvPr>
        </p:nvSpPr>
        <p:spPr/>
        <p:txBody>
          <a:bodyPr/>
          <a:lstStyle/>
          <a:p>
            <a:fld id="{7C5CF243-786F-4254-B068-4C9F0B6EA12F}" type="slidenum">
              <a:rPr lang="en-US" altLang="en-US" smtClean="0"/>
              <a:pPr/>
              <a:t>68</a:t>
            </a:fld>
            <a:endParaRPr lang="en-US" altLang="en-US"/>
          </a:p>
        </p:txBody>
      </p:sp>
    </p:spTree>
    <p:extLst>
      <p:ext uri="{BB962C8B-B14F-4D97-AF65-F5344CB8AC3E}">
        <p14:creationId xmlns:p14="http://schemas.microsoft.com/office/powerpoint/2010/main" val="9714563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4BF4-CF62-335F-C833-653549BEF0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7E0390-4F90-24B1-3D69-32C00F924BB2}"/>
              </a:ext>
            </a:extLst>
          </p:cNvPr>
          <p:cNvSpPr>
            <a:spLocks noGrp="1"/>
          </p:cNvSpPr>
          <p:nvPr>
            <p:ph idx="1"/>
          </p:nvPr>
        </p:nvSpPr>
        <p:spPr/>
        <p:txBody>
          <a:bodyPr/>
          <a:lstStyle/>
          <a:p>
            <a:pPr marL="0" marR="0" algn="l">
              <a:spcBef>
                <a:spcPts val="0"/>
              </a:spcBef>
              <a:spcAft>
                <a:spcPts val="0"/>
              </a:spcAft>
            </a:pPr>
            <a:r>
              <a:rPr lang="en-US" b="1" i="0" u="sng" dirty="0">
                <a:solidFill>
                  <a:srgbClr val="008000"/>
                </a:solidFill>
                <a:effectLst/>
                <a:latin typeface="Calibri" panose="020F0502020204030204" pitchFamily="34" charset="0"/>
              </a:rPr>
              <a:t>Classes</a:t>
            </a:r>
            <a:endParaRPr lang="en-US" b="0" i="0" dirty="0">
              <a:solidFill>
                <a:srgbClr val="008000"/>
              </a:solidFill>
              <a:effectLst/>
              <a:latin typeface="Calibri" panose="020F0502020204030204" pitchFamily="34" charset="0"/>
            </a:endParaRPr>
          </a:p>
          <a:p>
            <a:pPr marL="0" marR="0" algn="l">
              <a:spcBef>
                <a:spcPts val="0"/>
              </a:spcBef>
              <a:spcAft>
                <a:spcPts val="0"/>
              </a:spcAft>
            </a:pPr>
            <a:r>
              <a:rPr lang="en-US" b="0" i="0" dirty="0">
                <a:solidFill>
                  <a:srgbClr val="008000"/>
                </a:solidFill>
                <a:effectLst/>
                <a:latin typeface="Calibri" panose="020F0502020204030204" pitchFamily="34" charset="0"/>
              </a:rPr>
              <a:t>Prior to ES2015, there was no official class syntax in the JavaScript spec. When classes were introduced, there was a lot of excitement about the familiar syntax of classes to traditional object oriented languages like Java and C++. The past few years saw the React library leaning on classes heavily to construct user interface components.</a:t>
            </a:r>
          </a:p>
          <a:p>
            <a:pPr marL="0" marR="0" algn="l">
              <a:spcBef>
                <a:spcPts val="0"/>
              </a:spcBef>
              <a:spcAft>
                <a:spcPts val="0"/>
              </a:spcAft>
            </a:pPr>
            <a:r>
              <a:rPr lang="en-US" b="0" i="0" dirty="0">
                <a:solidFill>
                  <a:srgbClr val="008000"/>
                </a:solidFill>
                <a:effectLst/>
                <a:latin typeface="Calibri" panose="020F0502020204030204" pitchFamily="34" charset="0"/>
              </a:rPr>
              <a:t>Today, React is beginning to move away from classes; using functions instead of classes to construct components.</a:t>
            </a:r>
          </a:p>
          <a:p>
            <a:pPr marL="0" marR="0" indent="0" algn="l">
              <a:spcBef>
                <a:spcPts val="0"/>
              </a:spcBef>
              <a:spcAft>
                <a:spcPts val="0"/>
              </a:spcAft>
              <a:buNone/>
            </a:pPr>
            <a:endParaRPr lang="en-US" b="0" i="0" dirty="0">
              <a:solidFill>
                <a:srgbClr val="008000"/>
              </a:solidFill>
              <a:effectLst/>
              <a:latin typeface="Calibri" panose="020F0502020204030204" pitchFamily="34" charset="0"/>
            </a:endParaRPr>
          </a:p>
          <a:p>
            <a:pPr marL="0" marR="0" algn="l">
              <a:spcBef>
                <a:spcPts val="0"/>
              </a:spcBef>
              <a:spcAft>
                <a:spcPts val="0"/>
              </a:spcAft>
            </a:pPr>
            <a:r>
              <a:rPr lang="en-US" b="0" i="0" dirty="0">
                <a:solidFill>
                  <a:srgbClr val="008000"/>
                </a:solidFill>
                <a:effectLst/>
                <a:latin typeface="Calibri" panose="020F0502020204030204" pitchFamily="34" charset="0"/>
              </a:rPr>
              <a:t>JavaScript uses something called prototypical inheritance. This technique can be wielded to create structures that feel object oriented. For example, we can create a Vacation constructor that needs to be invoked with a new operator:</a:t>
            </a:r>
          </a:p>
          <a:p>
            <a:pPr marL="0" marR="0" algn="l">
              <a:spcBef>
                <a:spcPts val="0"/>
              </a:spcBef>
              <a:spcAft>
                <a:spcPts val="0"/>
              </a:spcAft>
            </a:pPr>
            <a:r>
              <a:rPr lang="en-US" b="0" i="0" dirty="0">
                <a:solidFill>
                  <a:srgbClr val="008000"/>
                </a:solidFill>
                <a:effectLst/>
                <a:latin typeface="Calibri" panose="020F0502020204030204" pitchFamily="34" charset="0"/>
              </a:rPr>
              <a:t> </a:t>
            </a:r>
          </a:p>
          <a:p>
            <a:pPr marL="0" marR="0" algn="l">
              <a:spcBef>
                <a:spcPts val="0"/>
              </a:spcBef>
              <a:spcAft>
                <a:spcPts val="0"/>
              </a:spcAft>
            </a:pPr>
            <a:r>
              <a:rPr lang="en-US" sz="1800" b="0" i="0" dirty="0">
                <a:solidFill>
                  <a:srgbClr val="202122"/>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586E54B3-03FE-B61A-0F65-8940BA86CDB8}"/>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8FF8BAF9-D087-2250-6F31-DD16A302869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2BB94A5-D9C9-A2D7-2C4E-F6197A466D2A}"/>
              </a:ext>
            </a:extLst>
          </p:cNvPr>
          <p:cNvSpPr>
            <a:spLocks noGrp="1"/>
          </p:cNvSpPr>
          <p:nvPr>
            <p:ph type="sldNum" sz="quarter" idx="12"/>
          </p:nvPr>
        </p:nvSpPr>
        <p:spPr/>
        <p:txBody>
          <a:bodyPr/>
          <a:lstStyle/>
          <a:p>
            <a:fld id="{7C5CF243-786F-4254-B068-4C9F0B6EA12F}" type="slidenum">
              <a:rPr lang="en-US" altLang="en-US" smtClean="0"/>
              <a:pPr/>
              <a:t>69</a:t>
            </a:fld>
            <a:endParaRPr lang="en-US" altLang="en-US"/>
          </a:p>
        </p:txBody>
      </p:sp>
    </p:spTree>
    <p:extLst>
      <p:ext uri="{BB962C8B-B14F-4D97-AF65-F5344CB8AC3E}">
        <p14:creationId xmlns:p14="http://schemas.microsoft.com/office/powerpoint/2010/main" val="89390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F815-F569-D505-7DBD-4C95A1F518E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4487CB3-4397-704E-A2C6-FF1F718D33B1}"/>
              </a:ext>
            </a:extLst>
          </p:cNvPr>
          <p:cNvSpPr>
            <a:spLocks noGrp="1"/>
          </p:cNvSpPr>
          <p:nvPr>
            <p:ph idx="1"/>
          </p:nvPr>
        </p:nvSpPr>
        <p:spPr>
          <a:xfrm>
            <a:off x="1066800" y="3086100"/>
            <a:ext cx="7543800" cy="762000"/>
          </a:xfrm>
        </p:spPr>
        <p:txBody>
          <a:bodyPr/>
          <a:lstStyle/>
          <a:p>
            <a:pPr marL="0" indent="0" algn="ctr">
              <a:buNone/>
            </a:pPr>
            <a:r>
              <a:rPr lang="en-US" sz="3200" dirty="0">
                <a:solidFill>
                  <a:srgbClr val="008000"/>
                </a:solidFill>
              </a:rPr>
              <a:t>Declaring Variables</a:t>
            </a:r>
          </a:p>
          <a:p>
            <a:pPr marL="0" indent="0">
              <a:buNone/>
            </a:pPr>
            <a:endParaRPr lang="en-US" dirty="0"/>
          </a:p>
        </p:txBody>
      </p:sp>
      <p:sp>
        <p:nvSpPr>
          <p:cNvPr id="4" name="Date Placeholder 3">
            <a:extLst>
              <a:ext uri="{FF2B5EF4-FFF2-40B4-BE49-F238E27FC236}">
                <a16:creationId xmlns:a16="http://schemas.microsoft.com/office/drawing/2014/main" id="{64688FB4-A305-7C6B-25A6-549B592261D1}"/>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3B8D774E-C49F-B6D6-9B48-AEB4770FB67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CAEE42A-7799-E47A-8AE3-50BF35CA0619}"/>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95200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C2E12-D853-A691-D229-DD1524C9BA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E8A52F-C4FF-6502-0153-EFD0A7E699A8}"/>
              </a:ext>
            </a:extLst>
          </p:cNvPr>
          <p:cNvSpPr>
            <a:spLocks noGrp="1"/>
          </p:cNvSpPr>
          <p:nvPr>
            <p:ph idx="1"/>
          </p:nvPr>
        </p:nvSpPr>
        <p:spPr/>
        <p:txBody>
          <a:bodyPr/>
          <a:lstStyle/>
          <a:p>
            <a:pPr marL="0" marR="0" algn="l">
              <a:spcBef>
                <a:spcPts val="0"/>
              </a:spcBef>
              <a:spcAft>
                <a:spcPts val="0"/>
              </a:spcAft>
            </a:pPr>
            <a:r>
              <a:rPr lang="en-US" sz="2400" b="0" i="0" dirty="0">
                <a:solidFill>
                  <a:srgbClr val="008000"/>
                </a:solidFill>
                <a:effectLst/>
                <a:latin typeface="Calibri" panose="020F0502020204030204" pitchFamily="34" charset="0"/>
              </a:rPr>
              <a:t>function Vacation(destination,  length)  {</a:t>
            </a:r>
          </a:p>
          <a:p>
            <a:pPr marL="0" marR="0" algn="l">
              <a:spcBef>
                <a:spcPts val="0"/>
              </a:spcBef>
              <a:spcAft>
                <a:spcPts val="0"/>
              </a:spcAft>
            </a:pPr>
            <a:r>
              <a:rPr lang="en-US" sz="2400" b="0" i="0" dirty="0" err="1">
                <a:solidFill>
                  <a:srgbClr val="008000"/>
                </a:solidFill>
                <a:effectLst/>
                <a:latin typeface="Calibri" panose="020F0502020204030204" pitchFamily="34" charset="0"/>
              </a:rPr>
              <a:t>this.destination</a:t>
            </a:r>
            <a:r>
              <a:rPr lang="en-US" sz="2400" b="0" i="0" dirty="0">
                <a:solidFill>
                  <a:srgbClr val="008000"/>
                </a:solidFill>
                <a:effectLst/>
                <a:latin typeface="Calibri" panose="020F0502020204030204" pitchFamily="34" charset="0"/>
              </a:rPr>
              <a:t> = destination;</a:t>
            </a:r>
          </a:p>
          <a:p>
            <a:pPr marL="0" marR="0" algn="l">
              <a:spcBef>
                <a:spcPts val="0"/>
              </a:spcBef>
              <a:spcAft>
                <a:spcPts val="0"/>
              </a:spcAft>
            </a:pPr>
            <a:r>
              <a:rPr lang="en-US" sz="2400" b="0" i="0" dirty="0" err="1">
                <a:solidFill>
                  <a:srgbClr val="008000"/>
                </a:solidFill>
                <a:effectLst/>
                <a:latin typeface="Calibri" panose="020F0502020204030204" pitchFamily="34" charset="0"/>
              </a:rPr>
              <a:t>this.length</a:t>
            </a:r>
            <a:r>
              <a:rPr lang="en-US" sz="2400" b="0" i="0" dirty="0">
                <a:solidFill>
                  <a:srgbClr val="008000"/>
                </a:solidFill>
                <a:effectLst/>
                <a:latin typeface="Calibri" panose="020F0502020204030204" pitchFamily="34" charset="0"/>
              </a:rPr>
              <a:t> = length;</a:t>
            </a:r>
          </a:p>
          <a:p>
            <a:pPr marL="0" marR="0" algn="l">
              <a:spcBef>
                <a:spcPts val="0"/>
              </a:spcBef>
              <a:spcAft>
                <a:spcPts val="0"/>
              </a:spcAft>
            </a:pPr>
            <a:r>
              <a:rPr lang="en-US" sz="2400" b="0" i="0" dirty="0">
                <a:solidFill>
                  <a:srgbClr val="008000"/>
                </a:solidFill>
                <a:effectLst/>
                <a:latin typeface="Calibri" panose="020F0502020204030204" pitchFamily="34" charset="0"/>
              </a:rPr>
              <a:t>}</a:t>
            </a:r>
          </a:p>
          <a:p>
            <a:pPr marL="0" marR="0" algn="l">
              <a:spcBef>
                <a:spcPts val="0"/>
              </a:spcBef>
              <a:spcAft>
                <a:spcPts val="0"/>
              </a:spcAft>
            </a:pPr>
            <a:r>
              <a:rPr lang="en-US" sz="2400" b="0" i="0" dirty="0" err="1">
                <a:solidFill>
                  <a:srgbClr val="008000"/>
                </a:solidFill>
                <a:effectLst/>
                <a:latin typeface="Calibri" panose="020F0502020204030204" pitchFamily="34" charset="0"/>
              </a:rPr>
              <a:t>Vacation.prototype.print</a:t>
            </a:r>
            <a:r>
              <a:rPr lang="en-US" sz="2400" b="0" i="0" dirty="0">
                <a:solidFill>
                  <a:srgbClr val="008000"/>
                </a:solidFill>
                <a:effectLst/>
                <a:latin typeface="Calibri" panose="020F0502020204030204" pitchFamily="34" charset="0"/>
              </a:rPr>
              <a:t> = function()  {</a:t>
            </a:r>
          </a:p>
          <a:p>
            <a:pPr marL="0" marR="0" algn="l">
              <a:spcBef>
                <a:spcPts val="0"/>
              </a:spcBef>
              <a:spcAft>
                <a:spcPts val="0"/>
              </a:spcAft>
            </a:pPr>
            <a:r>
              <a:rPr lang="en-US" sz="2400" b="0" i="0" dirty="0">
                <a:solidFill>
                  <a:srgbClr val="008000"/>
                </a:solidFill>
                <a:effectLst/>
                <a:latin typeface="Calibri" panose="020F0502020204030204" pitchFamily="34" charset="0"/>
              </a:rPr>
              <a:t>console.log(</a:t>
            </a:r>
            <a:r>
              <a:rPr lang="en-US" sz="2400" b="0" i="0" dirty="0" err="1">
                <a:solidFill>
                  <a:srgbClr val="008000"/>
                </a:solidFill>
                <a:effectLst/>
                <a:latin typeface="Calibri" panose="020F0502020204030204" pitchFamily="34" charset="0"/>
              </a:rPr>
              <a:t>this.destination</a:t>
            </a:r>
            <a:r>
              <a:rPr lang="en-US" sz="2400" b="0" i="0" dirty="0">
                <a:solidFill>
                  <a:srgbClr val="008000"/>
                </a:solidFill>
                <a:effectLst/>
                <a:latin typeface="Calibri" panose="020F0502020204030204" pitchFamily="34" charset="0"/>
              </a:rPr>
              <a:t> + " | " + </a:t>
            </a:r>
            <a:r>
              <a:rPr lang="en-US" sz="2400" b="0" i="0" dirty="0" err="1">
                <a:solidFill>
                  <a:srgbClr val="008000"/>
                </a:solidFill>
                <a:effectLst/>
                <a:latin typeface="Calibri" panose="020F0502020204030204" pitchFamily="34" charset="0"/>
              </a:rPr>
              <a:t>this.length</a:t>
            </a:r>
            <a:r>
              <a:rPr lang="en-US" sz="2400" b="0" i="0" dirty="0">
                <a:solidFill>
                  <a:srgbClr val="008000"/>
                </a:solidFill>
                <a:effectLst/>
                <a:latin typeface="Calibri" panose="020F0502020204030204" pitchFamily="34" charset="0"/>
              </a:rPr>
              <a:t> + " days");</a:t>
            </a:r>
          </a:p>
          <a:p>
            <a:pPr marL="0" marR="0" algn="l">
              <a:spcBef>
                <a:spcPts val="0"/>
              </a:spcBef>
              <a:spcAft>
                <a:spcPts val="0"/>
              </a:spcAft>
            </a:pPr>
            <a:r>
              <a:rPr lang="en-US" sz="2400" b="0" i="0" dirty="0">
                <a:solidFill>
                  <a:srgbClr val="008000"/>
                </a:solidFill>
                <a:effectLst/>
                <a:latin typeface="Calibri" panose="020F0502020204030204" pitchFamily="34" charset="0"/>
              </a:rPr>
              <a:t>};</a:t>
            </a:r>
          </a:p>
          <a:p>
            <a:pPr marL="0" marR="0" algn="l">
              <a:spcBef>
                <a:spcPts val="0"/>
              </a:spcBef>
              <a:spcAft>
                <a:spcPts val="0"/>
              </a:spcAft>
            </a:pPr>
            <a:r>
              <a:rPr lang="en-US" sz="2400" b="0" i="0" dirty="0">
                <a:solidFill>
                  <a:srgbClr val="008000"/>
                </a:solidFill>
                <a:effectLst/>
                <a:latin typeface="Calibri" panose="020F0502020204030204" pitchFamily="34" charset="0"/>
              </a:rPr>
              <a:t>const </a:t>
            </a:r>
            <a:r>
              <a:rPr lang="en-US" sz="2400" b="0" i="0" dirty="0" err="1">
                <a:solidFill>
                  <a:srgbClr val="008000"/>
                </a:solidFill>
                <a:effectLst/>
                <a:latin typeface="Calibri" panose="020F0502020204030204" pitchFamily="34" charset="0"/>
              </a:rPr>
              <a:t>maui</a:t>
            </a:r>
            <a:r>
              <a:rPr lang="en-US" sz="2400" b="0" i="0" dirty="0">
                <a:solidFill>
                  <a:srgbClr val="008000"/>
                </a:solidFill>
                <a:effectLst/>
                <a:latin typeface="Calibri" panose="020F0502020204030204" pitchFamily="34" charset="0"/>
              </a:rPr>
              <a:t> = new Vacation("Maui",  7);</a:t>
            </a:r>
          </a:p>
          <a:p>
            <a:pPr marL="0" marR="0" algn="l">
              <a:spcBef>
                <a:spcPts val="0"/>
              </a:spcBef>
              <a:spcAft>
                <a:spcPts val="0"/>
              </a:spcAft>
            </a:pPr>
            <a:r>
              <a:rPr lang="en-US" sz="2400" b="0" i="0" dirty="0" err="1">
                <a:solidFill>
                  <a:srgbClr val="008000"/>
                </a:solidFill>
                <a:effectLst/>
                <a:latin typeface="Calibri" panose="020F0502020204030204" pitchFamily="34" charset="0"/>
              </a:rPr>
              <a:t>maui.print</a:t>
            </a:r>
            <a:r>
              <a:rPr lang="en-US" sz="2400" b="0" i="0" dirty="0">
                <a:solidFill>
                  <a:srgbClr val="008000"/>
                </a:solidFill>
                <a:effectLst/>
                <a:latin typeface="Calibri" panose="020F0502020204030204" pitchFamily="34" charset="0"/>
              </a:rPr>
              <a:t>();  // Maui | 7 days</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202122"/>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729BE81A-416B-0C58-626D-FDD485F976FF}"/>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25C0861E-AE36-536A-6802-3F115F364B5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08FD94E-C38E-B4F4-D12C-8A43DCB96105}"/>
              </a:ext>
            </a:extLst>
          </p:cNvPr>
          <p:cNvSpPr>
            <a:spLocks noGrp="1"/>
          </p:cNvSpPr>
          <p:nvPr>
            <p:ph type="sldNum" sz="quarter" idx="12"/>
          </p:nvPr>
        </p:nvSpPr>
        <p:spPr/>
        <p:txBody>
          <a:bodyPr/>
          <a:lstStyle/>
          <a:p>
            <a:fld id="{7C5CF243-786F-4254-B068-4C9F0B6EA12F}" type="slidenum">
              <a:rPr lang="en-US" altLang="en-US" smtClean="0"/>
              <a:pPr/>
              <a:t>70</a:t>
            </a:fld>
            <a:endParaRPr lang="en-US" altLang="en-US"/>
          </a:p>
        </p:txBody>
      </p:sp>
    </p:spTree>
    <p:extLst>
      <p:ext uri="{BB962C8B-B14F-4D97-AF65-F5344CB8AC3E}">
        <p14:creationId xmlns:p14="http://schemas.microsoft.com/office/powerpoint/2010/main" val="11652277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6AC6-8A38-4F60-248D-E8FACBB2F7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16C7EC-209D-82B3-2244-847CF3FC772D}"/>
              </a:ext>
            </a:extLst>
          </p:cNvPr>
          <p:cNvSpPr>
            <a:spLocks noGrp="1"/>
          </p:cNvSpPr>
          <p:nvPr>
            <p:ph idx="1"/>
          </p:nvPr>
        </p:nvSpPr>
        <p:spPr/>
        <p:txBody>
          <a:bodyPr/>
          <a:lstStyle/>
          <a:p>
            <a:pPr marL="0" marR="0" algn="l">
              <a:spcBef>
                <a:spcPts val="0"/>
              </a:spcBef>
              <a:spcAft>
                <a:spcPts val="0"/>
              </a:spcAft>
            </a:pPr>
            <a:r>
              <a:rPr lang="en-US" sz="2400" b="0" i="0" dirty="0">
                <a:solidFill>
                  <a:srgbClr val="008000"/>
                </a:solidFill>
                <a:effectLst/>
                <a:latin typeface="Calibri" panose="020F0502020204030204" pitchFamily="34" charset="0"/>
              </a:rPr>
              <a:t>This code create something that feels like a custom type in an object oriented language. A Vacation has properties (destination, length) and it has a method (print). The </a:t>
            </a:r>
            <a:r>
              <a:rPr lang="en-US" sz="2400" b="0" i="0" dirty="0" err="1">
                <a:solidFill>
                  <a:srgbClr val="008000"/>
                </a:solidFill>
                <a:effectLst/>
                <a:latin typeface="Calibri" panose="020F0502020204030204" pitchFamily="34" charset="0"/>
              </a:rPr>
              <a:t>maui</a:t>
            </a:r>
            <a:r>
              <a:rPr lang="en-US" sz="2400" b="0" i="0" dirty="0">
                <a:solidFill>
                  <a:srgbClr val="008000"/>
                </a:solidFill>
                <a:effectLst/>
                <a:latin typeface="Calibri" panose="020F0502020204030204" pitchFamily="34" charset="0"/>
              </a:rPr>
              <a:t> instance inherits the print method through the prototype. If you are or were a developer accustomed to more standard classes, this might have filled you with a deep rage.</a:t>
            </a:r>
          </a:p>
          <a:p>
            <a:pPr marL="0" marR="0" algn="l">
              <a:spcBef>
                <a:spcPts val="0"/>
              </a:spcBef>
              <a:spcAft>
                <a:spcPts val="0"/>
              </a:spcAft>
            </a:pPr>
            <a:r>
              <a:rPr lang="en-US" sz="2400" b="0" i="0" dirty="0">
                <a:solidFill>
                  <a:srgbClr val="008000"/>
                </a:solidFill>
                <a:effectLst/>
                <a:latin typeface="Calibri" panose="020F0502020204030204" pitchFamily="34" charset="0"/>
              </a:rPr>
              <a:t>ES2015 introduced class declaration to quiet that rage, but the dirty secret is that JavaScript still works the same way. Functions are objects, and inheritance is handled through the prototype. Classes provide a syntactic sugar on top of that gnarly prototype syntax:</a:t>
            </a:r>
          </a:p>
          <a:p>
            <a:pPr marL="0" marR="0" indent="0" algn="l">
              <a:spcBef>
                <a:spcPts val="0"/>
              </a:spcBef>
              <a:spcAft>
                <a:spcPts val="0"/>
              </a:spcAft>
              <a:buNone/>
            </a:pPr>
            <a:endParaRPr lang="en-US" sz="24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8AEADA0E-5C9B-5F70-5E57-7962D69DBE07}"/>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5E6CFFC4-B5DC-F8F5-7D5E-6A586B9E8E5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801853F-40D2-7897-60D9-DCAF580D9403}"/>
              </a:ext>
            </a:extLst>
          </p:cNvPr>
          <p:cNvSpPr>
            <a:spLocks noGrp="1"/>
          </p:cNvSpPr>
          <p:nvPr>
            <p:ph type="sldNum" sz="quarter" idx="12"/>
          </p:nvPr>
        </p:nvSpPr>
        <p:spPr/>
        <p:txBody>
          <a:bodyPr/>
          <a:lstStyle/>
          <a:p>
            <a:fld id="{7C5CF243-786F-4254-B068-4C9F0B6EA12F}" type="slidenum">
              <a:rPr lang="en-US" altLang="en-US" smtClean="0"/>
              <a:pPr/>
              <a:t>71</a:t>
            </a:fld>
            <a:endParaRPr lang="en-US" altLang="en-US"/>
          </a:p>
        </p:txBody>
      </p:sp>
    </p:spTree>
    <p:extLst>
      <p:ext uri="{BB962C8B-B14F-4D97-AF65-F5344CB8AC3E}">
        <p14:creationId xmlns:p14="http://schemas.microsoft.com/office/powerpoint/2010/main" val="17858559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2C5F-C7DD-023A-1196-CA43832E9B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A38B1D-E40E-6F02-CFCE-A390BE231288}"/>
              </a:ext>
            </a:extLst>
          </p:cNvPr>
          <p:cNvSpPr>
            <a:spLocks noGrp="1"/>
          </p:cNvSpPr>
          <p:nvPr>
            <p:ph idx="1"/>
          </p:nvPr>
        </p:nvSpPr>
        <p:spPr/>
        <p:txBody>
          <a:bodyPr/>
          <a:lstStyle/>
          <a:p>
            <a:pPr marL="0" marR="0" algn="l">
              <a:spcBef>
                <a:spcPts val="0"/>
              </a:spcBef>
              <a:spcAft>
                <a:spcPts val="0"/>
              </a:spcAft>
            </a:pPr>
            <a:r>
              <a:rPr lang="en-US" sz="2400" b="0" i="0" dirty="0">
                <a:solidFill>
                  <a:srgbClr val="008000"/>
                </a:solidFill>
                <a:effectLst/>
                <a:latin typeface="Calibri" panose="020F0502020204030204" pitchFamily="34" charset="0"/>
              </a:rPr>
              <a:t>class Vacation {</a:t>
            </a:r>
          </a:p>
          <a:p>
            <a:pPr marL="0" marR="0" algn="l">
              <a:spcBef>
                <a:spcPts val="0"/>
              </a:spcBef>
              <a:spcAft>
                <a:spcPts val="0"/>
              </a:spcAft>
            </a:pPr>
            <a:r>
              <a:rPr lang="en-US" sz="2400" b="0" i="0" dirty="0">
                <a:solidFill>
                  <a:srgbClr val="008000"/>
                </a:solidFill>
                <a:effectLst/>
                <a:latin typeface="Calibri" panose="020F0502020204030204" pitchFamily="34" charset="0"/>
              </a:rPr>
              <a:t>constructor(destination, length) {</a:t>
            </a:r>
          </a:p>
          <a:p>
            <a:pPr marL="0" marR="0" algn="l">
              <a:spcBef>
                <a:spcPts val="0"/>
              </a:spcBef>
              <a:spcAft>
                <a:spcPts val="0"/>
              </a:spcAft>
            </a:pPr>
            <a:r>
              <a:rPr lang="en-US" sz="2400" b="0" i="0" dirty="0" err="1">
                <a:solidFill>
                  <a:srgbClr val="008000"/>
                </a:solidFill>
                <a:effectLst/>
                <a:latin typeface="Calibri" panose="020F0502020204030204" pitchFamily="34" charset="0"/>
              </a:rPr>
              <a:t>this.destination</a:t>
            </a:r>
            <a:r>
              <a:rPr lang="en-US" sz="2400" b="0" i="0" dirty="0">
                <a:solidFill>
                  <a:srgbClr val="008000"/>
                </a:solidFill>
                <a:effectLst/>
                <a:latin typeface="Calibri" panose="020F0502020204030204" pitchFamily="34" charset="0"/>
              </a:rPr>
              <a:t> = destination;</a:t>
            </a:r>
          </a:p>
          <a:p>
            <a:pPr marL="0" marR="0" algn="l">
              <a:spcBef>
                <a:spcPts val="0"/>
              </a:spcBef>
              <a:spcAft>
                <a:spcPts val="0"/>
              </a:spcAft>
            </a:pPr>
            <a:r>
              <a:rPr lang="en-US" sz="2400" b="0" i="0" dirty="0" err="1">
                <a:solidFill>
                  <a:srgbClr val="008000"/>
                </a:solidFill>
                <a:effectLst/>
                <a:latin typeface="Calibri" panose="020F0502020204030204" pitchFamily="34" charset="0"/>
              </a:rPr>
              <a:t>this.length</a:t>
            </a:r>
            <a:r>
              <a:rPr lang="en-US" sz="2400" b="0" i="0" dirty="0">
                <a:solidFill>
                  <a:srgbClr val="008000"/>
                </a:solidFill>
                <a:effectLst/>
                <a:latin typeface="Calibri" panose="020F0502020204030204" pitchFamily="34" charset="0"/>
              </a:rPr>
              <a:t> = length;</a:t>
            </a:r>
          </a:p>
          <a:p>
            <a:pPr marL="0" marR="0" algn="l">
              <a:spcBef>
                <a:spcPts val="0"/>
              </a:spcBef>
              <a:spcAft>
                <a:spcPts val="0"/>
              </a:spcAft>
            </a:pPr>
            <a:r>
              <a:rPr lang="en-US" sz="2400" b="0" i="0" dirty="0">
                <a:solidFill>
                  <a:srgbClr val="008000"/>
                </a:solidFill>
                <a:effectLst/>
                <a:latin typeface="Calibri" panose="020F0502020204030204" pitchFamily="34" charset="0"/>
              </a:rPr>
              <a:t>}</a:t>
            </a:r>
          </a:p>
          <a:p>
            <a:pPr marL="0" marR="0" algn="l">
              <a:spcBef>
                <a:spcPts val="0"/>
              </a:spcBef>
              <a:spcAft>
                <a:spcPts val="0"/>
              </a:spcAft>
            </a:pPr>
            <a:r>
              <a:rPr lang="en-US" sz="2400" b="0" i="0" dirty="0">
                <a:solidFill>
                  <a:srgbClr val="008000"/>
                </a:solidFill>
                <a:effectLst/>
                <a:latin typeface="Calibri" panose="020F0502020204030204" pitchFamily="34" charset="0"/>
              </a:rPr>
              <a:t>print()  {</a:t>
            </a:r>
          </a:p>
          <a:p>
            <a:pPr marL="0" marR="0" algn="l">
              <a:spcBef>
                <a:spcPts val="0"/>
              </a:spcBef>
              <a:spcAft>
                <a:spcPts val="0"/>
              </a:spcAft>
            </a:pPr>
            <a:r>
              <a:rPr lang="en-US" sz="2400" b="0" i="0" dirty="0">
                <a:solidFill>
                  <a:srgbClr val="008000"/>
                </a:solidFill>
                <a:effectLst/>
                <a:latin typeface="Calibri" panose="020F0502020204030204" pitchFamily="34" charset="0"/>
              </a:rPr>
              <a:t>console.log(`${</a:t>
            </a:r>
            <a:r>
              <a:rPr lang="en-US" sz="2400" b="0" i="0" dirty="0" err="1">
                <a:solidFill>
                  <a:srgbClr val="008000"/>
                </a:solidFill>
                <a:effectLst/>
                <a:latin typeface="Calibri" panose="020F0502020204030204" pitchFamily="34" charset="0"/>
              </a:rPr>
              <a:t>this.destination</a:t>
            </a:r>
            <a:r>
              <a:rPr lang="en-US" sz="2400" b="0" i="0" dirty="0">
                <a:solidFill>
                  <a:srgbClr val="008000"/>
                </a:solidFill>
                <a:effectLst/>
                <a:latin typeface="Calibri" panose="020F0502020204030204" pitchFamily="34" charset="0"/>
              </a:rPr>
              <a:t>} will take ${</a:t>
            </a:r>
            <a:r>
              <a:rPr lang="en-US" sz="2400" b="0" i="0" dirty="0" err="1">
                <a:solidFill>
                  <a:srgbClr val="008000"/>
                </a:solidFill>
                <a:effectLst/>
                <a:latin typeface="Calibri" panose="020F0502020204030204" pitchFamily="34" charset="0"/>
              </a:rPr>
              <a:t>this.length</a:t>
            </a:r>
            <a:r>
              <a:rPr lang="en-US" sz="2400" b="0" i="0" dirty="0">
                <a:solidFill>
                  <a:srgbClr val="008000"/>
                </a:solidFill>
                <a:effectLst/>
                <a:latin typeface="Calibri" panose="020F0502020204030204" pitchFamily="34" charset="0"/>
              </a:rPr>
              <a:t>} days.`);</a:t>
            </a:r>
          </a:p>
          <a:p>
            <a:pPr marL="0" marR="0" algn="l">
              <a:spcBef>
                <a:spcPts val="0"/>
              </a:spcBef>
              <a:spcAft>
                <a:spcPts val="0"/>
              </a:spcAft>
            </a:pPr>
            <a:r>
              <a:rPr lang="en-US" sz="2400" b="0" i="0" dirty="0">
                <a:solidFill>
                  <a:srgbClr val="008000"/>
                </a:solidFill>
                <a:effectLst/>
                <a:latin typeface="Calibri" panose="020F0502020204030204" pitchFamily="34" charset="0"/>
              </a:rPr>
              <a:t>}</a:t>
            </a:r>
          </a:p>
          <a:p>
            <a:pPr marL="0" marR="0" algn="l">
              <a:spcBef>
                <a:spcPts val="0"/>
              </a:spcBef>
              <a:spcAft>
                <a:spcPts val="0"/>
              </a:spcAft>
            </a:pPr>
            <a:r>
              <a:rPr lang="en-US" sz="2400" b="0" i="0" dirty="0">
                <a:solidFill>
                  <a:srgbClr val="008000"/>
                </a:solidFill>
                <a:effectLst/>
                <a:latin typeface="Calibri" panose="020F0502020204030204" pitchFamily="34" charset="0"/>
              </a:rPr>
              <a:t>}</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008000"/>
                </a:solidFill>
                <a:effectLst/>
                <a:latin typeface="Calibri" panose="020F0502020204030204" pitchFamily="34" charset="0"/>
              </a:rPr>
              <a:t>When you’re creating a class, the class name is typically capitalized. Once you’ve created the class, you can create a new instance of the class using the new keyword. Then you can call the custom method on the class:</a:t>
            </a:r>
          </a:p>
          <a:p>
            <a:endParaRPr lang="en-US" dirty="0"/>
          </a:p>
        </p:txBody>
      </p:sp>
      <p:sp>
        <p:nvSpPr>
          <p:cNvPr id="4" name="Date Placeholder 3">
            <a:extLst>
              <a:ext uri="{FF2B5EF4-FFF2-40B4-BE49-F238E27FC236}">
                <a16:creationId xmlns:a16="http://schemas.microsoft.com/office/drawing/2014/main" id="{E82D2CB7-F28D-B435-753D-50BE38E7D322}"/>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8769DA21-55C4-26B9-DA9B-B508774D754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C016335-DF9B-49E4-C75E-9C73A0C88515}"/>
              </a:ext>
            </a:extLst>
          </p:cNvPr>
          <p:cNvSpPr>
            <a:spLocks noGrp="1"/>
          </p:cNvSpPr>
          <p:nvPr>
            <p:ph type="sldNum" sz="quarter" idx="12"/>
          </p:nvPr>
        </p:nvSpPr>
        <p:spPr/>
        <p:txBody>
          <a:bodyPr/>
          <a:lstStyle/>
          <a:p>
            <a:fld id="{7C5CF243-786F-4254-B068-4C9F0B6EA12F}" type="slidenum">
              <a:rPr lang="en-US" altLang="en-US" smtClean="0"/>
              <a:pPr/>
              <a:t>72</a:t>
            </a:fld>
            <a:endParaRPr lang="en-US" altLang="en-US"/>
          </a:p>
        </p:txBody>
      </p:sp>
    </p:spTree>
    <p:extLst>
      <p:ext uri="{BB962C8B-B14F-4D97-AF65-F5344CB8AC3E}">
        <p14:creationId xmlns:p14="http://schemas.microsoft.com/office/powerpoint/2010/main" val="30169145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F003-92C4-7039-BE3A-A0D189C869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ADC49A-D9FD-A832-331C-26611563C718}"/>
              </a:ext>
            </a:extLst>
          </p:cNvPr>
          <p:cNvSpPr>
            <a:spLocks noGrp="1"/>
          </p:cNvSpPr>
          <p:nvPr>
            <p:ph idx="1"/>
          </p:nvPr>
        </p:nvSpPr>
        <p:spPr/>
        <p:txBody>
          <a:bodyPr/>
          <a:lstStyle/>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008000"/>
                </a:solidFill>
                <a:effectLst/>
                <a:latin typeface="Calibri" panose="020F0502020204030204" pitchFamily="34" charset="0"/>
              </a:rPr>
              <a:t>const trip = new Vacation("Santiago, Chile",  7);</a:t>
            </a:r>
          </a:p>
          <a:p>
            <a:pPr marL="0" marR="0" algn="l">
              <a:spcBef>
                <a:spcPts val="0"/>
              </a:spcBef>
              <a:spcAft>
                <a:spcPts val="0"/>
              </a:spcAft>
            </a:pPr>
            <a:r>
              <a:rPr lang="en-US" sz="2400" b="0" i="0" dirty="0" err="1">
                <a:solidFill>
                  <a:srgbClr val="008000"/>
                </a:solidFill>
                <a:effectLst/>
                <a:latin typeface="Calibri" panose="020F0502020204030204" pitchFamily="34" charset="0"/>
              </a:rPr>
              <a:t>trip.print</a:t>
            </a:r>
            <a:r>
              <a:rPr lang="en-US" sz="2400" b="0" i="0" dirty="0">
                <a:solidFill>
                  <a:srgbClr val="008000"/>
                </a:solidFill>
                <a:effectLst/>
                <a:latin typeface="Calibri" panose="020F0502020204030204" pitchFamily="34" charset="0"/>
              </a:rPr>
              <a:t>();  // Chile will take 7 days.</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008000"/>
                </a:solidFill>
                <a:effectLst/>
                <a:latin typeface="Calibri" panose="020F0502020204030204" pitchFamily="34" charset="0"/>
              </a:rPr>
              <a:t>Now that a class object has been created, you can use it as many times as you’d like to create new vacation instances. Classes can also be extended. When a class is extended, the subclass inherits the properties and methods of the superclass. These properties and methods can be manipulated from here, but as a default, all will be inherited.</a:t>
            </a:r>
          </a:p>
          <a:p>
            <a:pPr marL="0" marR="0" algn="l">
              <a:spcBef>
                <a:spcPts val="0"/>
              </a:spcBef>
              <a:spcAft>
                <a:spcPts val="0"/>
              </a:spcAft>
            </a:pPr>
            <a:r>
              <a:rPr lang="en-US" sz="2400" b="0" i="0" dirty="0">
                <a:solidFill>
                  <a:srgbClr val="008000"/>
                </a:solidFill>
                <a:effectLst/>
                <a:latin typeface="Calibri" panose="020F0502020204030204" pitchFamily="34" charset="0"/>
              </a:rPr>
              <a:t> </a:t>
            </a:r>
          </a:p>
          <a:p>
            <a:pPr marL="0" marR="0" algn="l">
              <a:spcBef>
                <a:spcPts val="0"/>
              </a:spcBef>
              <a:spcAft>
                <a:spcPts val="0"/>
              </a:spcAft>
            </a:pPr>
            <a:r>
              <a:rPr lang="en-US" sz="2400" b="0" i="0" dirty="0">
                <a:solidFill>
                  <a:srgbClr val="008000"/>
                </a:solidFill>
                <a:effectLst/>
                <a:latin typeface="Calibri" panose="020F0502020204030204" pitchFamily="34" charset="0"/>
              </a:rPr>
              <a:t>You can use Vacation as an abstract class to create different types of vacations. For instance, an Expedition can extend the Vacation class to include gear:</a:t>
            </a:r>
          </a:p>
          <a:p>
            <a:endParaRPr lang="en-US" dirty="0"/>
          </a:p>
        </p:txBody>
      </p:sp>
      <p:sp>
        <p:nvSpPr>
          <p:cNvPr id="4" name="Date Placeholder 3">
            <a:extLst>
              <a:ext uri="{FF2B5EF4-FFF2-40B4-BE49-F238E27FC236}">
                <a16:creationId xmlns:a16="http://schemas.microsoft.com/office/drawing/2014/main" id="{4866A851-65C9-BFE9-5663-660019870A46}"/>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306CF178-84D1-6153-FCC5-354033E10B4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A2DF4F0-34F5-BCF8-A730-60B15C4D8A80}"/>
              </a:ext>
            </a:extLst>
          </p:cNvPr>
          <p:cNvSpPr>
            <a:spLocks noGrp="1"/>
          </p:cNvSpPr>
          <p:nvPr>
            <p:ph type="sldNum" sz="quarter" idx="12"/>
          </p:nvPr>
        </p:nvSpPr>
        <p:spPr/>
        <p:txBody>
          <a:bodyPr/>
          <a:lstStyle/>
          <a:p>
            <a:fld id="{7C5CF243-786F-4254-B068-4C9F0B6EA12F}" type="slidenum">
              <a:rPr lang="en-US" altLang="en-US" smtClean="0"/>
              <a:pPr/>
              <a:t>73</a:t>
            </a:fld>
            <a:endParaRPr lang="en-US" altLang="en-US"/>
          </a:p>
        </p:txBody>
      </p:sp>
    </p:spTree>
    <p:extLst>
      <p:ext uri="{BB962C8B-B14F-4D97-AF65-F5344CB8AC3E}">
        <p14:creationId xmlns:p14="http://schemas.microsoft.com/office/powerpoint/2010/main" val="21436235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CE05-325D-3BBE-2BA1-1A00ED8047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291EC3-D99F-D541-947B-B6CB2BBA692F}"/>
              </a:ext>
            </a:extLst>
          </p:cNvPr>
          <p:cNvSpPr>
            <a:spLocks noGrp="1"/>
          </p:cNvSpPr>
          <p:nvPr>
            <p:ph idx="1"/>
          </p:nvPr>
        </p:nvSpPr>
        <p:spPr/>
        <p:txBody>
          <a:bodyPr/>
          <a:lstStyle/>
          <a:p>
            <a:pPr marL="0" marR="0" algn="l">
              <a:spcBef>
                <a:spcPts val="0"/>
              </a:spcBef>
              <a:spcAft>
                <a:spcPts val="0"/>
              </a:spcAft>
            </a:pPr>
            <a:r>
              <a:rPr lang="en-US" sz="1200" b="0" i="0" dirty="0">
                <a:solidFill>
                  <a:srgbClr val="008000"/>
                </a:solidFill>
                <a:effectLst/>
                <a:latin typeface="Calibri" panose="020F0502020204030204" pitchFamily="34" charset="0"/>
              </a:rPr>
              <a:t> class Vacation {</a:t>
            </a:r>
          </a:p>
          <a:p>
            <a:pPr marL="0" marR="0" algn="l">
              <a:spcBef>
                <a:spcPts val="0"/>
              </a:spcBef>
              <a:spcAft>
                <a:spcPts val="0"/>
              </a:spcAft>
            </a:pPr>
            <a:r>
              <a:rPr lang="en-US" sz="1200" b="0" i="0" dirty="0">
                <a:solidFill>
                  <a:srgbClr val="008000"/>
                </a:solidFill>
                <a:effectLst/>
                <a:latin typeface="Calibri" panose="020F0502020204030204" pitchFamily="34" charset="0"/>
              </a:rPr>
              <a:t>  constructor(destination, length) {</a:t>
            </a:r>
          </a:p>
          <a:p>
            <a:pPr marL="0" marR="0" algn="l">
              <a:spcBef>
                <a:spcPts val="0"/>
              </a:spcBef>
              <a:spcAft>
                <a:spcPts val="0"/>
              </a:spcAft>
            </a:pPr>
            <a:r>
              <a:rPr lang="en-US" sz="1200" b="0" i="0" dirty="0">
                <a:solidFill>
                  <a:srgbClr val="008000"/>
                </a:solidFill>
                <a:effectLst/>
                <a:latin typeface="Calibri" panose="020F0502020204030204" pitchFamily="34" charset="0"/>
              </a:rPr>
              <a:t>    </a:t>
            </a:r>
            <a:r>
              <a:rPr lang="en-US" sz="1200" b="0" i="0" dirty="0" err="1">
                <a:solidFill>
                  <a:srgbClr val="008000"/>
                </a:solidFill>
                <a:effectLst/>
                <a:latin typeface="Calibri" panose="020F0502020204030204" pitchFamily="34" charset="0"/>
              </a:rPr>
              <a:t>this.destination</a:t>
            </a:r>
            <a:r>
              <a:rPr lang="en-US" sz="1200" b="0" i="0" dirty="0">
                <a:solidFill>
                  <a:srgbClr val="008000"/>
                </a:solidFill>
                <a:effectLst/>
                <a:latin typeface="Calibri" panose="020F0502020204030204" pitchFamily="34" charset="0"/>
              </a:rPr>
              <a:t> = destination;</a:t>
            </a:r>
          </a:p>
          <a:p>
            <a:pPr marL="0" marR="0" algn="l">
              <a:spcBef>
                <a:spcPts val="0"/>
              </a:spcBef>
              <a:spcAft>
                <a:spcPts val="0"/>
              </a:spcAft>
            </a:pPr>
            <a:r>
              <a:rPr lang="en-US" sz="1200" b="0" i="0" dirty="0">
                <a:solidFill>
                  <a:srgbClr val="008000"/>
                </a:solidFill>
                <a:effectLst/>
                <a:latin typeface="Calibri" panose="020F0502020204030204" pitchFamily="34" charset="0"/>
              </a:rPr>
              <a:t>    </a:t>
            </a:r>
            <a:r>
              <a:rPr lang="en-US" sz="1200" b="0" i="0" dirty="0" err="1">
                <a:solidFill>
                  <a:srgbClr val="008000"/>
                </a:solidFill>
                <a:effectLst/>
                <a:latin typeface="Calibri" panose="020F0502020204030204" pitchFamily="34" charset="0"/>
              </a:rPr>
              <a:t>this.length</a:t>
            </a:r>
            <a:r>
              <a:rPr lang="en-US" sz="1200" b="0" i="0" dirty="0">
                <a:solidFill>
                  <a:srgbClr val="008000"/>
                </a:solidFill>
                <a:effectLst/>
                <a:latin typeface="Calibri" panose="020F0502020204030204" pitchFamily="34" charset="0"/>
              </a:rPr>
              <a:t> = length;</a:t>
            </a:r>
          </a:p>
          <a:p>
            <a:pPr marL="0" marR="0" algn="l">
              <a:spcBef>
                <a:spcPts val="0"/>
              </a:spcBef>
              <a:spcAft>
                <a:spcPts val="0"/>
              </a:spcAft>
            </a:pPr>
            <a:r>
              <a:rPr lang="en-US" sz="1200" b="0" i="0" dirty="0">
                <a:solidFill>
                  <a:srgbClr val="008000"/>
                </a:solidFill>
                <a:effectLst/>
                <a:latin typeface="Calibri" panose="020F0502020204030204" pitchFamily="34" charset="0"/>
              </a:rPr>
              <a:t>  }</a:t>
            </a:r>
          </a:p>
          <a:p>
            <a:pPr marL="0" marR="0" algn="l">
              <a:spcBef>
                <a:spcPts val="0"/>
              </a:spcBef>
              <a:spcAft>
                <a:spcPts val="0"/>
              </a:spcAft>
            </a:pPr>
            <a:r>
              <a:rPr lang="en-US" sz="1200" b="0" i="0" dirty="0">
                <a:solidFill>
                  <a:srgbClr val="008000"/>
                </a:solidFill>
                <a:effectLst/>
                <a:latin typeface="Calibri" panose="020F0502020204030204" pitchFamily="34" charset="0"/>
              </a:rPr>
              <a:t> </a:t>
            </a:r>
          </a:p>
          <a:p>
            <a:pPr marL="0" marR="0" algn="l">
              <a:spcBef>
                <a:spcPts val="0"/>
              </a:spcBef>
              <a:spcAft>
                <a:spcPts val="0"/>
              </a:spcAft>
            </a:pPr>
            <a:r>
              <a:rPr lang="en-US" sz="1200" b="0" i="0" dirty="0">
                <a:solidFill>
                  <a:srgbClr val="008000"/>
                </a:solidFill>
                <a:effectLst/>
                <a:latin typeface="Calibri" panose="020F0502020204030204" pitchFamily="34" charset="0"/>
              </a:rPr>
              <a:t>  print() {</a:t>
            </a:r>
          </a:p>
          <a:p>
            <a:pPr marL="0" marR="0" algn="l">
              <a:spcBef>
                <a:spcPts val="0"/>
              </a:spcBef>
              <a:spcAft>
                <a:spcPts val="0"/>
              </a:spcAft>
            </a:pPr>
            <a:r>
              <a:rPr lang="en-US" sz="1200" b="0" i="0" dirty="0">
                <a:solidFill>
                  <a:srgbClr val="008000"/>
                </a:solidFill>
                <a:effectLst/>
                <a:latin typeface="Calibri" panose="020F0502020204030204" pitchFamily="34" charset="0"/>
              </a:rPr>
              <a:t>    console.log(`Destination: ${</a:t>
            </a:r>
            <a:r>
              <a:rPr lang="en-US" sz="1200" b="0" i="0" dirty="0" err="1">
                <a:solidFill>
                  <a:srgbClr val="008000"/>
                </a:solidFill>
                <a:effectLst/>
                <a:latin typeface="Calibri" panose="020F0502020204030204" pitchFamily="34" charset="0"/>
              </a:rPr>
              <a:t>this.destination</a:t>
            </a:r>
            <a:r>
              <a:rPr lang="en-US" sz="1200" b="0" i="0" dirty="0">
                <a:solidFill>
                  <a:srgbClr val="008000"/>
                </a:solidFill>
                <a:effectLst/>
                <a:latin typeface="Calibri" panose="020F0502020204030204" pitchFamily="34" charset="0"/>
              </a:rPr>
              <a:t>}, Length: ${</a:t>
            </a:r>
            <a:r>
              <a:rPr lang="en-US" sz="1200" b="0" i="0" dirty="0" err="1">
                <a:solidFill>
                  <a:srgbClr val="008000"/>
                </a:solidFill>
                <a:effectLst/>
                <a:latin typeface="Calibri" panose="020F0502020204030204" pitchFamily="34" charset="0"/>
              </a:rPr>
              <a:t>this.length</a:t>
            </a:r>
            <a:r>
              <a:rPr lang="en-US" sz="1200" b="0" i="0" dirty="0">
                <a:solidFill>
                  <a:srgbClr val="008000"/>
                </a:solidFill>
                <a:effectLst/>
                <a:latin typeface="Calibri" panose="020F0502020204030204" pitchFamily="34" charset="0"/>
              </a:rPr>
              <a:t>}`);</a:t>
            </a:r>
          </a:p>
          <a:p>
            <a:pPr marL="0" marR="0" algn="l">
              <a:spcBef>
                <a:spcPts val="0"/>
              </a:spcBef>
              <a:spcAft>
                <a:spcPts val="0"/>
              </a:spcAft>
            </a:pPr>
            <a:r>
              <a:rPr lang="en-US" sz="1200" b="0" i="0" dirty="0">
                <a:solidFill>
                  <a:srgbClr val="008000"/>
                </a:solidFill>
                <a:effectLst/>
                <a:latin typeface="Calibri" panose="020F0502020204030204" pitchFamily="34" charset="0"/>
              </a:rPr>
              <a:t>  }</a:t>
            </a:r>
          </a:p>
          <a:p>
            <a:pPr marL="0" marR="0" algn="l">
              <a:spcBef>
                <a:spcPts val="0"/>
              </a:spcBef>
              <a:spcAft>
                <a:spcPts val="0"/>
              </a:spcAft>
            </a:pPr>
            <a:r>
              <a:rPr lang="en-US" sz="1200" b="0" i="0" dirty="0">
                <a:solidFill>
                  <a:srgbClr val="008000"/>
                </a:solidFill>
                <a:effectLst/>
                <a:latin typeface="Calibri" panose="020F0502020204030204" pitchFamily="34" charset="0"/>
              </a:rPr>
              <a:t>}</a:t>
            </a:r>
          </a:p>
          <a:p>
            <a:pPr marL="0" marR="0" algn="l">
              <a:spcBef>
                <a:spcPts val="0"/>
              </a:spcBef>
              <a:spcAft>
                <a:spcPts val="0"/>
              </a:spcAft>
            </a:pPr>
            <a:r>
              <a:rPr lang="en-US" sz="1200" b="0" i="0" dirty="0">
                <a:solidFill>
                  <a:srgbClr val="008000"/>
                </a:solidFill>
                <a:effectLst/>
                <a:latin typeface="Calibri" panose="020F0502020204030204" pitchFamily="34" charset="0"/>
              </a:rPr>
              <a:t> </a:t>
            </a:r>
          </a:p>
          <a:p>
            <a:pPr marL="0" marR="0" algn="l">
              <a:spcBef>
                <a:spcPts val="0"/>
              </a:spcBef>
              <a:spcAft>
                <a:spcPts val="0"/>
              </a:spcAft>
            </a:pPr>
            <a:r>
              <a:rPr lang="en-US" sz="1200" b="0" i="0" dirty="0">
                <a:solidFill>
                  <a:srgbClr val="008000"/>
                </a:solidFill>
                <a:effectLst/>
                <a:latin typeface="Calibri" panose="020F0502020204030204" pitchFamily="34" charset="0"/>
              </a:rPr>
              <a:t>class Expedition extends Vacation {</a:t>
            </a:r>
          </a:p>
          <a:p>
            <a:pPr marL="0" marR="0" algn="l">
              <a:spcBef>
                <a:spcPts val="0"/>
              </a:spcBef>
              <a:spcAft>
                <a:spcPts val="0"/>
              </a:spcAft>
            </a:pPr>
            <a:r>
              <a:rPr lang="en-US" sz="1200" b="0" i="0" dirty="0">
                <a:solidFill>
                  <a:srgbClr val="008000"/>
                </a:solidFill>
                <a:effectLst/>
                <a:latin typeface="Calibri" panose="020F0502020204030204" pitchFamily="34" charset="0"/>
              </a:rPr>
              <a:t>  constructor(destination, length, gear) {</a:t>
            </a:r>
          </a:p>
          <a:p>
            <a:pPr marL="0" marR="0" algn="l">
              <a:spcBef>
                <a:spcPts val="0"/>
              </a:spcBef>
              <a:spcAft>
                <a:spcPts val="0"/>
              </a:spcAft>
            </a:pPr>
            <a:r>
              <a:rPr lang="en-US" sz="1200" b="0" i="0" dirty="0">
                <a:solidFill>
                  <a:srgbClr val="008000"/>
                </a:solidFill>
                <a:effectLst/>
                <a:latin typeface="Calibri" panose="020F0502020204030204" pitchFamily="34" charset="0"/>
              </a:rPr>
              <a:t>    super(destination, length);</a:t>
            </a:r>
          </a:p>
          <a:p>
            <a:pPr marL="0" marR="0" algn="l">
              <a:spcBef>
                <a:spcPts val="0"/>
              </a:spcBef>
              <a:spcAft>
                <a:spcPts val="0"/>
              </a:spcAft>
            </a:pPr>
            <a:r>
              <a:rPr lang="en-US" sz="1200" b="0" i="0" dirty="0">
                <a:solidFill>
                  <a:srgbClr val="008000"/>
                </a:solidFill>
                <a:effectLst/>
                <a:latin typeface="Calibri" panose="020F0502020204030204" pitchFamily="34" charset="0"/>
              </a:rPr>
              <a:t>    </a:t>
            </a:r>
            <a:r>
              <a:rPr lang="en-US" sz="1200" b="0" i="0" dirty="0" err="1">
                <a:solidFill>
                  <a:srgbClr val="008000"/>
                </a:solidFill>
                <a:effectLst/>
                <a:latin typeface="Calibri" panose="020F0502020204030204" pitchFamily="34" charset="0"/>
              </a:rPr>
              <a:t>this.gear</a:t>
            </a:r>
            <a:r>
              <a:rPr lang="en-US" sz="1200" b="0" i="0" dirty="0">
                <a:solidFill>
                  <a:srgbClr val="008000"/>
                </a:solidFill>
                <a:effectLst/>
                <a:latin typeface="Calibri" panose="020F0502020204030204" pitchFamily="34" charset="0"/>
              </a:rPr>
              <a:t> = gear;</a:t>
            </a:r>
          </a:p>
          <a:p>
            <a:pPr marL="0" marR="0" algn="l">
              <a:spcBef>
                <a:spcPts val="0"/>
              </a:spcBef>
              <a:spcAft>
                <a:spcPts val="0"/>
              </a:spcAft>
            </a:pPr>
            <a:r>
              <a:rPr lang="en-US" sz="1200" b="0" i="0" dirty="0">
                <a:solidFill>
                  <a:srgbClr val="008000"/>
                </a:solidFill>
                <a:effectLst/>
                <a:latin typeface="Calibri" panose="020F0502020204030204" pitchFamily="34" charset="0"/>
              </a:rPr>
              <a:t>  }</a:t>
            </a:r>
          </a:p>
          <a:p>
            <a:pPr marL="0" marR="0" algn="l">
              <a:spcBef>
                <a:spcPts val="0"/>
              </a:spcBef>
              <a:spcAft>
                <a:spcPts val="0"/>
              </a:spcAft>
            </a:pPr>
            <a:r>
              <a:rPr lang="en-US" sz="1200" b="0" i="0" dirty="0">
                <a:solidFill>
                  <a:srgbClr val="008000"/>
                </a:solidFill>
                <a:effectLst/>
                <a:latin typeface="Calibri" panose="020F0502020204030204" pitchFamily="34" charset="0"/>
              </a:rPr>
              <a:t> </a:t>
            </a:r>
          </a:p>
          <a:p>
            <a:pPr marL="0" marR="0" algn="l">
              <a:spcBef>
                <a:spcPts val="0"/>
              </a:spcBef>
              <a:spcAft>
                <a:spcPts val="0"/>
              </a:spcAft>
            </a:pPr>
            <a:r>
              <a:rPr lang="en-US" sz="1200" b="0" i="0" dirty="0">
                <a:solidFill>
                  <a:srgbClr val="008000"/>
                </a:solidFill>
                <a:effectLst/>
                <a:latin typeface="Calibri" panose="020F0502020204030204" pitchFamily="34" charset="0"/>
              </a:rPr>
              <a:t>  print() {</a:t>
            </a:r>
          </a:p>
          <a:p>
            <a:pPr marL="0" marR="0" algn="l">
              <a:spcBef>
                <a:spcPts val="0"/>
              </a:spcBef>
              <a:spcAft>
                <a:spcPts val="0"/>
              </a:spcAft>
            </a:pPr>
            <a:r>
              <a:rPr lang="en-US" sz="1200" b="0" i="0" dirty="0">
                <a:solidFill>
                  <a:srgbClr val="008000"/>
                </a:solidFill>
                <a:effectLst/>
                <a:latin typeface="Calibri" panose="020F0502020204030204" pitchFamily="34" charset="0"/>
              </a:rPr>
              <a:t>    </a:t>
            </a:r>
            <a:r>
              <a:rPr lang="en-US" sz="1200" b="0" i="0" dirty="0" err="1">
                <a:solidFill>
                  <a:srgbClr val="008000"/>
                </a:solidFill>
                <a:effectLst/>
                <a:latin typeface="Calibri" panose="020F0502020204030204" pitchFamily="34" charset="0"/>
              </a:rPr>
              <a:t>super.print</a:t>
            </a:r>
            <a:r>
              <a:rPr lang="en-US" sz="1200" b="0" i="0" dirty="0">
                <a:solidFill>
                  <a:srgbClr val="008000"/>
                </a:solidFill>
                <a:effectLst/>
                <a:latin typeface="Calibri" panose="020F0502020204030204" pitchFamily="34" charset="0"/>
              </a:rPr>
              <a:t>();</a:t>
            </a:r>
          </a:p>
          <a:p>
            <a:pPr marL="0" marR="0" algn="l">
              <a:spcBef>
                <a:spcPts val="0"/>
              </a:spcBef>
              <a:spcAft>
                <a:spcPts val="0"/>
              </a:spcAft>
            </a:pPr>
            <a:r>
              <a:rPr lang="en-US" sz="1200" b="0" i="0" dirty="0">
                <a:solidFill>
                  <a:srgbClr val="008000"/>
                </a:solidFill>
                <a:effectLst/>
                <a:latin typeface="Calibri" panose="020F0502020204030204" pitchFamily="34" charset="0"/>
              </a:rPr>
              <a:t>    console.log(`Bring your ${</a:t>
            </a:r>
            <a:r>
              <a:rPr lang="en-US" sz="1200" b="0" i="0" dirty="0" err="1">
                <a:solidFill>
                  <a:srgbClr val="008000"/>
                </a:solidFill>
                <a:effectLst/>
                <a:latin typeface="Calibri" panose="020F0502020204030204" pitchFamily="34" charset="0"/>
              </a:rPr>
              <a:t>this.gear.join</a:t>
            </a:r>
            <a:r>
              <a:rPr lang="en-US" sz="1200" b="0" i="0" dirty="0">
                <a:solidFill>
                  <a:srgbClr val="008000"/>
                </a:solidFill>
                <a:effectLst/>
                <a:latin typeface="Calibri" panose="020F0502020204030204" pitchFamily="34" charset="0"/>
              </a:rPr>
              <a:t>(" and your ")}`);</a:t>
            </a:r>
          </a:p>
          <a:p>
            <a:pPr marL="0" marR="0" algn="l">
              <a:spcBef>
                <a:spcPts val="0"/>
              </a:spcBef>
              <a:spcAft>
                <a:spcPts val="0"/>
              </a:spcAft>
            </a:pPr>
            <a:r>
              <a:rPr lang="en-US" sz="1200" b="0" i="0" dirty="0">
                <a:solidFill>
                  <a:srgbClr val="008000"/>
                </a:solidFill>
                <a:effectLst/>
                <a:latin typeface="Calibri" panose="020F0502020204030204" pitchFamily="34" charset="0"/>
              </a:rPr>
              <a:t>  }</a:t>
            </a:r>
          </a:p>
          <a:p>
            <a:pPr marL="0" marR="0" algn="l">
              <a:spcBef>
                <a:spcPts val="0"/>
              </a:spcBef>
              <a:spcAft>
                <a:spcPts val="0"/>
              </a:spcAft>
            </a:pPr>
            <a:r>
              <a:rPr lang="en-US" sz="1200" b="0" i="0" dirty="0">
                <a:solidFill>
                  <a:srgbClr val="008000"/>
                </a:solidFill>
                <a:effectLst/>
                <a:latin typeface="Calibri" panose="020F0502020204030204" pitchFamily="34" charset="0"/>
              </a:rPr>
              <a:t>}</a:t>
            </a:r>
          </a:p>
          <a:p>
            <a:pPr marL="0" marR="0" algn="l">
              <a:spcBef>
                <a:spcPts val="0"/>
              </a:spcBef>
              <a:spcAft>
                <a:spcPts val="0"/>
              </a:spcAft>
            </a:pPr>
            <a:r>
              <a:rPr lang="en-US" sz="1200" b="0" i="0" dirty="0">
                <a:solidFill>
                  <a:srgbClr val="008000"/>
                </a:solidFill>
                <a:effectLst/>
                <a:latin typeface="Calibri" panose="020F0502020204030204" pitchFamily="34" charset="0"/>
              </a:rPr>
              <a:t> </a:t>
            </a:r>
          </a:p>
          <a:p>
            <a:pPr marL="0" marR="0" algn="l">
              <a:spcBef>
                <a:spcPts val="0"/>
              </a:spcBef>
              <a:spcAft>
                <a:spcPts val="0"/>
              </a:spcAft>
            </a:pPr>
            <a:r>
              <a:rPr lang="en-US" sz="1200" b="0" i="0" dirty="0">
                <a:solidFill>
                  <a:srgbClr val="008000"/>
                </a:solidFill>
                <a:effectLst/>
                <a:latin typeface="Calibri" panose="020F0502020204030204" pitchFamily="34" charset="0"/>
              </a:rPr>
              <a:t>// Create an instance of the Expedition class</a:t>
            </a:r>
          </a:p>
          <a:p>
            <a:pPr marL="0" marR="0" algn="l">
              <a:spcBef>
                <a:spcPts val="0"/>
              </a:spcBef>
              <a:spcAft>
                <a:spcPts val="0"/>
              </a:spcAft>
            </a:pPr>
            <a:r>
              <a:rPr lang="en-US" sz="1200" b="0" i="0" dirty="0">
                <a:solidFill>
                  <a:srgbClr val="008000"/>
                </a:solidFill>
                <a:effectLst/>
                <a:latin typeface="Calibri" panose="020F0502020204030204" pitchFamily="34" charset="0"/>
              </a:rPr>
              <a:t>const expedition = new Expedition("Mount Everest", "2 weeks", ["Climbing boots", "Crampons", "Ice axe"]);</a:t>
            </a:r>
          </a:p>
          <a:p>
            <a:pPr marL="0" marR="0" algn="l">
              <a:spcBef>
                <a:spcPts val="0"/>
              </a:spcBef>
              <a:spcAft>
                <a:spcPts val="0"/>
              </a:spcAft>
            </a:pPr>
            <a:r>
              <a:rPr lang="en-US" sz="1200" b="0" i="0" dirty="0">
                <a:solidFill>
                  <a:srgbClr val="008000"/>
                </a:solidFill>
                <a:effectLst/>
                <a:latin typeface="Calibri" panose="020F0502020204030204" pitchFamily="34" charset="0"/>
              </a:rPr>
              <a:t> </a:t>
            </a:r>
          </a:p>
          <a:p>
            <a:pPr marL="0" marR="0" algn="l">
              <a:spcBef>
                <a:spcPts val="0"/>
              </a:spcBef>
              <a:spcAft>
                <a:spcPts val="0"/>
              </a:spcAft>
            </a:pPr>
            <a:r>
              <a:rPr lang="en-US" sz="1200" b="0" i="0" dirty="0">
                <a:solidFill>
                  <a:srgbClr val="008000"/>
                </a:solidFill>
                <a:effectLst/>
                <a:latin typeface="Calibri" panose="020F0502020204030204" pitchFamily="34" charset="0"/>
              </a:rPr>
              <a:t>// Call the print method</a:t>
            </a:r>
          </a:p>
          <a:p>
            <a:pPr marL="0" marR="0" algn="l">
              <a:spcBef>
                <a:spcPts val="0"/>
              </a:spcBef>
              <a:spcAft>
                <a:spcPts val="0"/>
              </a:spcAft>
            </a:pPr>
            <a:r>
              <a:rPr lang="en-US" sz="1200" b="0" i="0" dirty="0" err="1">
                <a:solidFill>
                  <a:srgbClr val="008000"/>
                </a:solidFill>
                <a:effectLst/>
                <a:latin typeface="Calibri" panose="020F0502020204030204" pitchFamily="34" charset="0"/>
              </a:rPr>
              <a:t>expedition.print</a:t>
            </a:r>
            <a:r>
              <a:rPr lang="en-US" sz="1200" b="0" i="0" dirty="0">
                <a:solidFill>
                  <a:srgbClr val="008000"/>
                </a:solidFill>
                <a:effectLst/>
                <a:latin typeface="Calibri" panose="020F0502020204030204" pitchFamily="34" charset="0"/>
              </a:rPr>
              <a:t>();</a:t>
            </a:r>
          </a:p>
          <a:p>
            <a:pPr marL="0" marR="0" algn="l">
              <a:spcBef>
                <a:spcPts val="0"/>
              </a:spcBef>
              <a:spcAft>
                <a:spcPts val="0"/>
              </a:spcAft>
            </a:pPr>
            <a:r>
              <a:rPr lang="en-US" sz="1200" b="0" i="0" dirty="0">
                <a:solidFill>
                  <a:srgbClr val="008000"/>
                </a:solidFill>
                <a:effectLst/>
                <a:latin typeface="Calibri" panose="020F0502020204030204" pitchFamily="34" charset="0"/>
              </a:rPr>
              <a:t> </a:t>
            </a:r>
          </a:p>
          <a:p>
            <a:pPr marL="0" marR="0" algn="l">
              <a:spcBef>
                <a:spcPts val="0"/>
              </a:spcBef>
              <a:spcAft>
                <a:spcPts val="0"/>
              </a:spcAft>
            </a:pPr>
            <a:r>
              <a:rPr lang="en-US" sz="650" b="0" i="0" dirty="0">
                <a:solidFill>
                  <a:srgbClr val="008000"/>
                </a:solidFill>
                <a:effectLst/>
                <a:latin typeface="Calibri" panose="020F0502020204030204" pitchFamily="34" charset="0"/>
              </a:rPr>
              <a:t> </a:t>
            </a:r>
          </a:p>
          <a:p>
            <a:endParaRPr lang="en-US" dirty="0"/>
          </a:p>
        </p:txBody>
      </p:sp>
      <p:sp>
        <p:nvSpPr>
          <p:cNvPr id="4" name="Date Placeholder 3">
            <a:extLst>
              <a:ext uri="{FF2B5EF4-FFF2-40B4-BE49-F238E27FC236}">
                <a16:creationId xmlns:a16="http://schemas.microsoft.com/office/drawing/2014/main" id="{E324052E-BD7E-75C4-B20F-E3AE711A67E9}"/>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C4AEE9DA-C72A-6934-229D-737B9BA0C63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9E33091-9253-C495-3BDB-C27ADDB1BF7A}"/>
              </a:ext>
            </a:extLst>
          </p:cNvPr>
          <p:cNvSpPr>
            <a:spLocks noGrp="1"/>
          </p:cNvSpPr>
          <p:nvPr>
            <p:ph type="sldNum" sz="quarter" idx="12"/>
          </p:nvPr>
        </p:nvSpPr>
        <p:spPr/>
        <p:txBody>
          <a:bodyPr/>
          <a:lstStyle/>
          <a:p>
            <a:fld id="{7C5CF243-786F-4254-B068-4C9F0B6EA12F}" type="slidenum">
              <a:rPr lang="en-US" altLang="en-US" smtClean="0"/>
              <a:pPr/>
              <a:t>74</a:t>
            </a:fld>
            <a:endParaRPr lang="en-US" altLang="en-US"/>
          </a:p>
        </p:txBody>
      </p:sp>
    </p:spTree>
    <p:extLst>
      <p:ext uri="{BB962C8B-B14F-4D97-AF65-F5344CB8AC3E}">
        <p14:creationId xmlns:p14="http://schemas.microsoft.com/office/powerpoint/2010/main" val="42582972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45F2-8BB4-6D12-CEF8-D3516AA9A6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8ECEDB-4538-3DF6-31D3-E81E6639CEBA}"/>
              </a:ext>
            </a:extLst>
          </p:cNvPr>
          <p:cNvSpPr>
            <a:spLocks noGrp="1"/>
          </p:cNvSpPr>
          <p:nvPr>
            <p:ph idx="1"/>
          </p:nvPr>
        </p:nvSpPr>
        <p:spPr/>
        <p:txBody>
          <a:bodyPr/>
          <a:lstStyle/>
          <a:p>
            <a:pPr marL="0" marR="0" algn="l">
              <a:spcBef>
                <a:spcPts val="0"/>
              </a:spcBef>
              <a:spcAft>
                <a:spcPts val="0"/>
              </a:spcAft>
            </a:pPr>
            <a:r>
              <a:rPr lang="en-US" sz="1400" b="0" i="0" dirty="0">
                <a:solidFill>
                  <a:srgbClr val="008000"/>
                </a:solidFill>
                <a:effectLst/>
                <a:latin typeface="Calibri" panose="020F0502020204030204" pitchFamily="34" charset="0"/>
              </a:rPr>
              <a:t>That’s simple inheritance: the subclass inherits the properties of the superclass. By calling the print method of Vacation, we can append some new content onto what is printed in the print method of Expedition. Creating a new instance works the exact same way—create a</a:t>
            </a:r>
          </a:p>
          <a:p>
            <a:pPr marL="0" marR="0" algn="l">
              <a:spcBef>
                <a:spcPts val="0"/>
              </a:spcBef>
              <a:spcAft>
                <a:spcPts val="0"/>
              </a:spcAft>
            </a:pPr>
            <a:r>
              <a:rPr lang="en-US" sz="1400" b="0" i="0" dirty="0">
                <a:solidFill>
                  <a:srgbClr val="008000"/>
                </a:solidFill>
                <a:effectLst/>
                <a:latin typeface="Calibri" panose="020F0502020204030204" pitchFamily="34" charset="0"/>
              </a:rPr>
              <a:t>variable and use the new keyword:</a:t>
            </a:r>
          </a:p>
          <a:p>
            <a:pPr marL="0" marR="0" algn="l">
              <a:spcBef>
                <a:spcPts val="0"/>
              </a:spcBef>
              <a:spcAft>
                <a:spcPts val="0"/>
              </a:spcAft>
            </a:pPr>
            <a:r>
              <a:rPr lang="en-US" sz="1400" b="0" i="0" dirty="0">
                <a:solidFill>
                  <a:srgbClr val="008000"/>
                </a:solidFill>
                <a:effectLst/>
                <a:latin typeface="Calibri" panose="020F0502020204030204" pitchFamily="34" charset="0"/>
              </a:rPr>
              <a:t> </a:t>
            </a:r>
          </a:p>
          <a:p>
            <a:pPr marL="0" marR="0" algn="l">
              <a:spcBef>
                <a:spcPts val="0"/>
              </a:spcBef>
              <a:spcAft>
                <a:spcPts val="0"/>
              </a:spcAft>
            </a:pPr>
            <a:r>
              <a:rPr lang="en-US" sz="1400" b="0" i="0" dirty="0">
                <a:solidFill>
                  <a:srgbClr val="008000"/>
                </a:solidFill>
                <a:effectLst/>
                <a:latin typeface="Calibri" panose="020F0502020204030204" pitchFamily="34" charset="0"/>
              </a:rPr>
              <a:t>class Expedition {</a:t>
            </a:r>
          </a:p>
          <a:p>
            <a:pPr marL="0" marR="0" algn="l">
              <a:spcBef>
                <a:spcPts val="0"/>
              </a:spcBef>
              <a:spcAft>
                <a:spcPts val="0"/>
              </a:spcAft>
            </a:pPr>
            <a:r>
              <a:rPr lang="en-US" sz="1400" b="0" i="0" dirty="0">
                <a:solidFill>
                  <a:srgbClr val="008000"/>
                </a:solidFill>
                <a:effectLst/>
                <a:latin typeface="Calibri" panose="020F0502020204030204" pitchFamily="34" charset="0"/>
              </a:rPr>
              <a:t>  constructor(destination, length, gear) {</a:t>
            </a:r>
          </a:p>
          <a:p>
            <a:pPr marL="0" marR="0" algn="l">
              <a:spcBef>
                <a:spcPts val="0"/>
              </a:spcBef>
              <a:spcAft>
                <a:spcPts val="0"/>
              </a:spcAft>
            </a:pPr>
            <a:r>
              <a:rPr lang="en-US" sz="1400" b="0" i="0" dirty="0">
                <a:solidFill>
                  <a:srgbClr val="008000"/>
                </a:solidFill>
                <a:effectLst/>
                <a:latin typeface="Calibri" panose="020F0502020204030204" pitchFamily="34" charset="0"/>
              </a:rPr>
              <a:t>    </a:t>
            </a:r>
            <a:r>
              <a:rPr lang="en-US" sz="1400" b="0" i="0" dirty="0" err="1">
                <a:solidFill>
                  <a:srgbClr val="008000"/>
                </a:solidFill>
                <a:effectLst/>
                <a:latin typeface="Calibri" panose="020F0502020204030204" pitchFamily="34" charset="0"/>
              </a:rPr>
              <a:t>this.destination</a:t>
            </a:r>
            <a:r>
              <a:rPr lang="en-US" sz="1400" b="0" i="0" dirty="0">
                <a:solidFill>
                  <a:srgbClr val="008000"/>
                </a:solidFill>
                <a:effectLst/>
                <a:latin typeface="Calibri" panose="020F0502020204030204" pitchFamily="34" charset="0"/>
              </a:rPr>
              <a:t> = destination;</a:t>
            </a:r>
          </a:p>
          <a:p>
            <a:pPr marL="0" marR="0" algn="l">
              <a:spcBef>
                <a:spcPts val="0"/>
              </a:spcBef>
              <a:spcAft>
                <a:spcPts val="0"/>
              </a:spcAft>
            </a:pPr>
            <a:r>
              <a:rPr lang="en-US" sz="1400" b="0" i="0" dirty="0">
                <a:solidFill>
                  <a:srgbClr val="008000"/>
                </a:solidFill>
                <a:effectLst/>
                <a:latin typeface="Calibri" panose="020F0502020204030204" pitchFamily="34" charset="0"/>
              </a:rPr>
              <a:t>    </a:t>
            </a:r>
            <a:r>
              <a:rPr lang="en-US" sz="1400" b="0" i="0" dirty="0" err="1">
                <a:solidFill>
                  <a:srgbClr val="008000"/>
                </a:solidFill>
                <a:effectLst/>
                <a:latin typeface="Calibri" panose="020F0502020204030204" pitchFamily="34" charset="0"/>
              </a:rPr>
              <a:t>this.length</a:t>
            </a:r>
            <a:r>
              <a:rPr lang="en-US" sz="1400" b="0" i="0" dirty="0">
                <a:solidFill>
                  <a:srgbClr val="008000"/>
                </a:solidFill>
                <a:effectLst/>
                <a:latin typeface="Calibri" panose="020F0502020204030204" pitchFamily="34" charset="0"/>
              </a:rPr>
              <a:t> = length;</a:t>
            </a:r>
          </a:p>
          <a:p>
            <a:pPr marL="0" marR="0" algn="l">
              <a:spcBef>
                <a:spcPts val="0"/>
              </a:spcBef>
              <a:spcAft>
                <a:spcPts val="0"/>
              </a:spcAft>
            </a:pPr>
            <a:r>
              <a:rPr lang="en-US" sz="1400" b="0" i="0" dirty="0">
                <a:solidFill>
                  <a:srgbClr val="008000"/>
                </a:solidFill>
                <a:effectLst/>
                <a:latin typeface="Calibri" panose="020F0502020204030204" pitchFamily="34" charset="0"/>
              </a:rPr>
              <a:t>    </a:t>
            </a:r>
            <a:r>
              <a:rPr lang="en-US" sz="1400" b="0" i="0" dirty="0" err="1">
                <a:solidFill>
                  <a:srgbClr val="008000"/>
                </a:solidFill>
                <a:effectLst/>
                <a:latin typeface="Calibri" panose="020F0502020204030204" pitchFamily="34" charset="0"/>
              </a:rPr>
              <a:t>this.gear</a:t>
            </a:r>
            <a:r>
              <a:rPr lang="en-US" sz="1400" b="0" i="0" dirty="0">
                <a:solidFill>
                  <a:srgbClr val="008000"/>
                </a:solidFill>
                <a:effectLst/>
                <a:latin typeface="Calibri" panose="020F0502020204030204" pitchFamily="34" charset="0"/>
              </a:rPr>
              <a:t> = gear;</a:t>
            </a:r>
          </a:p>
          <a:p>
            <a:pPr marL="0" marR="0" algn="l">
              <a:spcBef>
                <a:spcPts val="0"/>
              </a:spcBef>
              <a:spcAft>
                <a:spcPts val="0"/>
              </a:spcAft>
            </a:pPr>
            <a:r>
              <a:rPr lang="en-US" sz="1400" b="0" i="0" dirty="0">
                <a:solidFill>
                  <a:srgbClr val="008000"/>
                </a:solidFill>
                <a:effectLst/>
                <a:latin typeface="Calibri" panose="020F0502020204030204" pitchFamily="34" charset="0"/>
              </a:rPr>
              <a:t>  }</a:t>
            </a:r>
          </a:p>
          <a:p>
            <a:pPr marL="0" marR="0" algn="l">
              <a:spcBef>
                <a:spcPts val="0"/>
              </a:spcBef>
              <a:spcAft>
                <a:spcPts val="0"/>
              </a:spcAft>
            </a:pPr>
            <a:r>
              <a:rPr lang="en-US" sz="1400" b="0" i="0" dirty="0">
                <a:solidFill>
                  <a:srgbClr val="008000"/>
                </a:solidFill>
                <a:effectLst/>
                <a:latin typeface="Calibri" panose="020F0502020204030204" pitchFamily="34" charset="0"/>
              </a:rPr>
              <a:t> </a:t>
            </a:r>
          </a:p>
          <a:p>
            <a:pPr marL="0" marR="0" algn="l">
              <a:spcBef>
                <a:spcPts val="0"/>
              </a:spcBef>
              <a:spcAft>
                <a:spcPts val="0"/>
              </a:spcAft>
            </a:pPr>
            <a:r>
              <a:rPr lang="en-US" sz="1400" b="0" i="0" dirty="0">
                <a:solidFill>
                  <a:srgbClr val="008000"/>
                </a:solidFill>
                <a:effectLst/>
                <a:latin typeface="Calibri" panose="020F0502020204030204" pitchFamily="34" charset="0"/>
              </a:rPr>
              <a:t>  print() {</a:t>
            </a:r>
          </a:p>
          <a:p>
            <a:pPr marL="0" marR="0" algn="l">
              <a:spcBef>
                <a:spcPts val="0"/>
              </a:spcBef>
              <a:spcAft>
                <a:spcPts val="0"/>
              </a:spcAft>
            </a:pPr>
            <a:r>
              <a:rPr lang="en-US" sz="1400" b="0" i="0" dirty="0">
                <a:solidFill>
                  <a:srgbClr val="008000"/>
                </a:solidFill>
                <a:effectLst/>
                <a:latin typeface="Calibri" panose="020F0502020204030204" pitchFamily="34" charset="0"/>
              </a:rPr>
              <a:t>    console.log(`${</a:t>
            </a:r>
            <a:r>
              <a:rPr lang="en-US" sz="1400" b="0" i="0" dirty="0" err="1">
                <a:solidFill>
                  <a:srgbClr val="008000"/>
                </a:solidFill>
                <a:effectLst/>
                <a:latin typeface="Calibri" panose="020F0502020204030204" pitchFamily="34" charset="0"/>
              </a:rPr>
              <a:t>this.destination</a:t>
            </a:r>
            <a:r>
              <a:rPr lang="en-US" sz="1400" b="0" i="0" dirty="0">
                <a:solidFill>
                  <a:srgbClr val="008000"/>
                </a:solidFill>
                <a:effectLst/>
                <a:latin typeface="Calibri" panose="020F0502020204030204" pitchFamily="34" charset="0"/>
              </a:rPr>
              <a:t>} will take ${</a:t>
            </a:r>
            <a:r>
              <a:rPr lang="en-US" sz="1400" b="0" i="0" dirty="0" err="1">
                <a:solidFill>
                  <a:srgbClr val="008000"/>
                </a:solidFill>
                <a:effectLst/>
                <a:latin typeface="Calibri" panose="020F0502020204030204" pitchFamily="34" charset="0"/>
              </a:rPr>
              <a:t>this.length</a:t>
            </a:r>
            <a:r>
              <a:rPr lang="en-US" sz="1400" b="0" i="0" dirty="0">
                <a:solidFill>
                  <a:srgbClr val="008000"/>
                </a:solidFill>
                <a:effectLst/>
                <a:latin typeface="Calibri" panose="020F0502020204030204" pitchFamily="34" charset="0"/>
              </a:rPr>
              <a:t>} days.`);</a:t>
            </a:r>
          </a:p>
          <a:p>
            <a:pPr marL="0" marR="0" algn="l">
              <a:spcBef>
                <a:spcPts val="0"/>
              </a:spcBef>
              <a:spcAft>
                <a:spcPts val="0"/>
              </a:spcAft>
            </a:pPr>
            <a:r>
              <a:rPr lang="en-US" sz="1400" b="0" i="0" dirty="0">
                <a:solidFill>
                  <a:srgbClr val="008000"/>
                </a:solidFill>
                <a:effectLst/>
                <a:latin typeface="Calibri" panose="020F0502020204030204" pitchFamily="34" charset="0"/>
              </a:rPr>
              <a:t>    console.log(`Bring your ${</a:t>
            </a:r>
            <a:r>
              <a:rPr lang="en-US" sz="1400" b="0" i="0" dirty="0" err="1">
                <a:solidFill>
                  <a:srgbClr val="008000"/>
                </a:solidFill>
                <a:effectLst/>
                <a:latin typeface="Calibri" panose="020F0502020204030204" pitchFamily="34" charset="0"/>
              </a:rPr>
              <a:t>this.gear.join</a:t>
            </a:r>
            <a:r>
              <a:rPr lang="en-US" sz="1400" b="0" i="0" dirty="0">
                <a:solidFill>
                  <a:srgbClr val="008000"/>
                </a:solidFill>
                <a:effectLst/>
                <a:latin typeface="Calibri" panose="020F0502020204030204" pitchFamily="34" charset="0"/>
              </a:rPr>
              <a:t>(" and your ")}.`);</a:t>
            </a:r>
          </a:p>
          <a:p>
            <a:pPr marL="0" marR="0" algn="l">
              <a:spcBef>
                <a:spcPts val="0"/>
              </a:spcBef>
              <a:spcAft>
                <a:spcPts val="0"/>
              </a:spcAft>
            </a:pPr>
            <a:r>
              <a:rPr lang="en-US" sz="1400" b="0" i="0" dirty="0">
                <a:solidFill>
                  <a:srgbClr val="008000"/>
                </a:solidFill>
                <a:effectLst/>
                <a:latin typeface="Calibri" panose="020F0502020204030204" pitchFamily="34" charset="0"/>
              </a:rPr>
              <a:t>  }</a:t>
            </a:r>
          </a:p>
          <a:p>
            <a:pPr marL="0" marR="0" algn="l">
              <a:spcBef>
                <a:spcPts val="0"/>
              </a:spcBef>
              <a:spcAft>
                <a:spcPts val="0"/>
              </a:spcAft>
            </a:pPr>
            <a:r>
              <a:rPr lang="en-US" sz="1400" b="0" i="0" dirty="0">
                <a:solidFill>
                  <a:srgbClr val="008000"/>
                </a:solidFill>
                <a:effectLst/>
                <a:latin typeface="Calibri" panose="020F0502020204030204" pitchFamily="34" charset="0"/>
              </a:rPr>
              <a:t>}</a:t>
            </a:r>
          </a:p>
          <a:p>
            <a:pPr marL="0" marR="0" algn="l">
              <a:spcBef>
                <a:spcPts val="0"/>
              </a:spcBef>
              <a:spcAft>
                <a:spcPts val="0"/>
              </a:spcAft>
            </a:pPr>
            <a:r>
              <a:rPr lang="en-US" sz="1400" b="0" i="0" dirty="0">
                <a:solidFill>
                  <a:srgbClr val="008000"/>
                </a:solidFill>
                <a:effectLst/>
                <a:latin typeface="Calibri" panose="020F0502020204030204" pitchFamily="34" charset="0"/>
              </a:rPr>
              <a:t> </a:t>
            </a:r>
          </a:p>
          <a:p>
            <a:pPr marL="0" marR="0" algn="l">
              <a:spcBef>
                <a:spcPts val="0"/>
              </a:spcBef>
              <a:spcAft>
                <a:spcPts val="0"/>
              </a:spcAft>
            </a:pPr>
            <a:r>
              <a:rPr lang="en-US" sz="1400" b="0" i="0" dirty="0">
                <a:solidFill>
                  <a:srgbClr val="008000"/>
                </a:solidFill>
                <a:effectLst/>
                <a:latin typeface="Calibri" panose="020F0502020204030204" pitchFamily="34" charset="0"/>
              </a:rPr>
              <a:t>const trip = new Expedition</a:t>
            </a:r>
          </a:p>
          <a:p>
            <a:pPr marL="0" marR="0" algn="l">
              <a:spcBef>
                <a:spcPts val="0"/>
              </a:spcBef>
              <a:spcAft>
                <a:spcPts val="0"/>
              </a:spcAft>
            </a:pPr>
            <a:r>
              <a:rPr lang="en-US" sz="1400" b="0" i="0" dirty="0">
                <a:solidFill>
                  <a:srgbClr val="008000"/>
                </a:solidFill>
                <a:effectLst/>
                <a:latin typeface="Calibri" panose="020F0502020204030204" pitchFamily="34" charset="0"/>
              </a:rPr>
              <a:t>("Mt. Whitney", 3, ["sunglasses", "prayer flags", "camera"]);</a:t>
            </a:r>
          </a:p>
          <a:p>
            <a:pPr marL="0" marR="0" algn="l">
              <a:spcBef>
                <a:spcPts val="0"/>
              </a:spcBef>
              <a:spcAft>
                <a:spcPts val="0"/>
              </a:spcAft>
            </a:pPr>
            <a:r>
              <a:rPr lang="en-US" sz="1400" b="0" i="0" dirty="0" err="1">
                <a:solidFill>
                  <a:srgbClr val="008000"/>
                </a:solidFill>
                <a:effectLst/>
                <a:latin typeface="Calibri" panose="020F0502020204030204" pitchFamily="34" charset="0"/>
              </a:rPr>
              <a:t>trip.print</a:t>
            </a:r>
            <a:r>
              <a:rPr lang="en-US" sz="1400" b="0" i="0" dirty="0">
                <a:solidFill>
                  <a:srgbClr val="008000"/>
                </a:solidFill>
                <a:effectLst/>
                <a:latin typeface="Calibri" panose="020F0502020204030204" pitchFamily="34" charset="0"/>
              </a:rPr>
              <a:t>();</a:t>
            </a:r>
          </a:p>
          <a:p>
            <a:pPr marL="0" marR="0" algn="l">
              <a:spcBef>
                <a:spcPts val="0"/>
              </a:spcBef>
              <a:spcAft>
                <a:spcPts val="0"/>
              </a:spcAft>
            </a:pPr>
            <a:r>
              <a:rPr lang="en-US" sz="1400" b="0" i="0" dirty="0">
                <a:solidFill>
                  <a:srgbClr val="008000"/>
                </a:solidFill>
                <a:effectLst/>
                <a:latin typeface="Calibri" panose="020F0502020204030204" pitchFamily="34" charset="0"/>
              </a:rPr>
              <a:t> </a:t>
            </a:r>
          </a:p>
          <a:p>
            <a:pPr marL="0" marR="0" algn="l">
              <a:spcBef>
                <a:spcPts val="0"/>
              </a:spcBef>
              <a:spcAft>
                <a:spcPts val="0"/>
              </a:spcAft>
            </a:pPr>
            <a:r>
              <a:rPr lang="en-US" sz="1400" b="0" i="0" dirty="0">
                <a:solidFill>
                  <a:srgbClr val="008000"/>
                </a:solidFill>
                <a:effectLst/>
                <a:latin typeface="Calibri" panose="020F0502020204030204" pitchFamily="34" charset="0"/>
              </a:rPr>
              <a:t>// Mt. Whitney will take 3 days.</a:t>
            </a:r>
          </a:p>
          <a:p>
            <a:pPr marL="0" marR="0" algn="l">
              <a:spcBef>
                <a:spcPts val="0"/>
              </a:spcBef>
              <a:spcAft>
                <a:spcPts val="0"/>
              </a:spcAft>
            </a:pPr>
            <a:r>
              <a:rPr lang="en-US" sz="1400" b="0" i="0" dirty="0">
                <a:solidFill>
                  <a:srgbClr val="008000"/>
                </a:solidFill>
                <a:effectLst/>
                <a:latin typeface="Calibri" panose="020F0502020204030204" pitchFamily="34" charset="0"/>
              </a:rPr>
              <a:t>// Bring your sunglasses and your prayer flags and your camera</a:t>
            </a:r>
          </a:p>
          <a:p>
            <a:endParaRPr lang="en-US" dirty="0"/>
          </a:p>
        </p:txBody>
      </p:sp>
      <p:sp>
        <p:nvSpPr>
          <p:cNvPr id="4" name="Date Placeholder 3">
            <a:extLst>
              <a:ext uri="{FF2B5EF4-FFF2-40B4-BE49-F238E27FC236}">
                <a16:creationId xmlns:a16="http://schemas.microsoft.com/office/drawing/2014/main" id="{774F051E-F43C-FF33-B882-ABE8D6BE0847}"/>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A9B65408-F604-834E-DE07-24C0685D8C8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95C0368-CEB2-8F49-133B-72FE12035BBC}"/>
              </a:ext>
            </a:extLst>
          </p:cNvPr>
          <p:cNvSpPr>
            <a:spLocks noGrp="1"/>
          </p:cNvSpPr>
          <p:nvPr>
            <p:ph type="sldNum" sz="quarter" idx="12"/>
          </p:nvPr>
        </p:nvSpPr>
        <p:spPr/>
        <p:txBody>
          <a:bodyPr/>
          <a:lstStyle/>
          <a:p>
            <a:fld id="{7C5CF243-786F-4254-B068-4C9F0B6EA12F}" type="slidenum">
              <a:rPr lang="en-US" altLang="en-US" smtClean="0"/>
              <a:pPr/>
              <a:t>75</a:t>
            </a:fld>
            <a:endParaRPr lang="en-US" altLang="en-US"/>
          </a:p>
        </p:txBody>
      </p:sp>
    </p:spTree>
    <p:extLst>
      <p:ext uri="{BB962C8B-B14F-4D97-AF65-F5344CB8AC3E}">
        <p14:creationId xmlns:p14="http://schemas.microsoft.com/office/powerpoint/2010/main" val="8745451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328D-DAE1-8A84-465D-7A3773B242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6EF051-66F9-19AE-6230-F266D040740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B56620E6-3A91-8254-815A-89BCEF708B25}"/>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B2B1A544-F5CE-9384-79DC-C57ACF13543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B053D83-DC3B-83D1-AD52-637ADEAC4185}"/>
              </a:ext>
            </a:extLst>
          </p:cNvPr>
          <p:cNvSpPr>
            <a:spLocks noGrp="1"/>
          </p:cNvSpPr>
          <p:nvPr>
            <p:ph type="sldNum" sz="quarter" idx="12"/>
          </p:nvPr>
        </p:nvSpPr>
        <p:spPr/>
        <p:txBody>
          <a:bodyPr/>
          <a:lstStyle/>
          <a:p>
            <a:fld id="{7C5CF243-786F-4254-B068-4C9F0B6EA12F}" type="slidenum">
              <a:rPr lang="en-US" altLang="en-US" smtClean="0"/>
              <a:pPr/>
              <a:t>76</a:t>
            </a:fld>
            <a:endParaRPr lang="en-US" altLang="en-US"/>
          </a:p>
        </p:txBody>
      </p:sp>
    </p:spTree>
    <p:extLst>
      <p:ext uri="{BB962C8B-B14F-4D97-AF65-F5344CB8AC3E}">
        <p14:creationId xmlns:p14="http://schemas.microsoft.com/office/powerpoint/2010/main" val="3425346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3625-B594-40DE-44AE-C787C1CB1D9D}"/>
              </a:ext>
            </a:extLst>
          </p:cNvPr>
          <p:cNvSpPr>
            <a:spLocks noGrp="1"/>
          </p:cNvSpPr>
          <p:nvPr>
            <p:ph type="title"/>
          </p:nvPr>
        </p:nvSpPr>
        <p:spPr/>
        <p:txBody>
          <a:bodyPr/>
          <a:lstStyle/>
          <a:p>
            <a:br>
              <a:rPr lang="en-US" sz="3600" b="1" i="0" u="sng" dirty="0">
                <a:solidFill>
                  <a:srgbClr val="202122"/>
                </a:solidFill>
                <a:effectLst/>
                <a:latin typeface="Calibri" panose="020F0502020204030204" pitchFamily="34" charset="0"/>
              </a:rPr>
            </a:br>
            <a:r>
              <a:rPr lang="en-US" sz="3600" b="1" i="0" dirty="0">
                <a:effectLst/>
                <a:latin typeface="Calibri" panose="020F0502020204030204" pitchFamily="34" charset="0"/>
              </a:rPr>
              <a:t>The const Keyword</a:t>
            </a:r>
            <a:br>
              <a:rPr lang="en-US" sz="3600"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40865624-C093-4E70-7DC3-AC1D8B71AFD1}"/>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A constant is a variable that cannot be overwritten. Once declared, you cannot changes it’s value. A lot of the variables that we create in JavaScript should not be overwritten, so we’ll be using const a lot. Like other languages had done before it, JavaScript introduced constants with ES6.</a:t>
            </a:r>
          </a:p>
          <a:p>
            <a:pPr marL="0" marR="0" indent="0" algn="l">
              <a:spcBef>
                <a:spcPts val="0"/>
              </a:spcBef>
              <a:spcAft>
                <a:spcPts val="0"/>
              </a:spcAft>
              <a:buNone/>
            </a:pPr>
            <a:endParaRPr lang="en-US" b="0" i="0" dirty="0">
              <a:solidFill>
                <a:srgbClr val="008000"/>
              </a:solidFill>
              <a:effectLst/>
              <a:latin typeface="Calibri" panose="020F0502020204030204" pitchFamily="34" charset="0"/>
            </a:endParaRPr>
          </a:p>
          <a:p>
            <a:pPr marL="0" marR="0" indent="0" algn="l">
              <a:spcBef>
                <a:spcPts val="0"/>
              </a:spcBef>
              <a:spcAft>
                <a:spcPts val="0"/>
              </a:spcAft>
              <a:buNone/>
            </a:pPr>
            <a:r>
              <a:rPr lang="en-US" b="0" i="0" dirty="0">
                <a:solidFill>
                  <a:srgbClr val="008000"/>
                </a:solidFill>
                <a:effectLst/>
                <a:latin typeface="Calibri" panose="020F0502020204030204" pitchFamily="34" charset="0"/>
              </a:rPr>
              <a:t>Before constants, all we had were variables, and variables could be overwritten:</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var pizza = true;</a:t>
            </a:r>
          </a:p>
          <a:p>
            <a:pPr marL="0" marR="0" indent="0" algn="l">
              <a:spcBef>
                <a:spcPts val="0"/>
              </a:spcBef>
              <a:spcAft>
                <a:spcPts val="0"/>
              </a:spcAft>
              <a:buNone/>
            </a:pPr>
            <a:r>
              <a:rPr lang="en-US" b="0" i="0" dirty="0">
                <a:solidFill>
                  <a:srgbClr val="008000"/>
                </a:solidFill>
                <a:effectLst/>
                <a:latin typeface="Calibri" panose="020F0502020204030204" pitchFamily="34" charset="0"/>
              </a:rPr>
              <a:t>pizza = false;</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console.log(pizza); // false</a:t>
            </a:r>
          </a:p>
          <a:p>
            <a:pPr marL="0" marR="0" indent="0" algn="l">
              <a:spcBef>
                <a:spcPts val="0"/>
              </a:spcBef>
              <a:spcAft>
                <a:spcPts val="0"/>
              </a:spcAft>
              <a:buNone/>
            </a:pPr>
            <a:r>
              <a:rPr lang="en-US" b="0" i="0" dirty="0">
                <a:solidFill>
                  <a:srgbClr val="202122"/>
                </a:solidFill>
                <a:effectLst/>
                <a:latin typeface="Calibri" panose="020F0502020204030204" pitchFamily="34" charset="0"/>
              </a:rPr>
              <a:t> </a:t>
            </a:r>
          </a:p>
          <a:p>
            <a:pPr marL="0" indent="0">
              <a:buNone/>
            </a:pPr>
            <a:endParaRPr lang="en-US" dirty="0"/>
          </a:p>
        </p:txBody>
      </p:sp>
      <p:sp>
        <p:nvSpPr>
          <p:cNvPr id="4" name="Date Placeholder 3">
            <a:extLst>
              <a:ext uri="{FF2B5EF4-FFF2-40B4-BE49-F238E27FC236}">
                <a16:creationId xmlns:a16="http://schemas.microsoft.com/office/drawing/2014/main" id="{F9728FAD-D83F-636F-5F82-FF3708C5A143}"/>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54832911-6DFA-F702-37B9-9527167276C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223D4F3-90E7-653A-BFAB-085E60A5EA43}"/>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2251022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1D0D-C883-A183-270A-E626B82685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A8815D-231D-69C9-4EFF-318C44D9D04E}"/>
              </a:ext>
            </a:extLst>
          </p:cNvPr>
          <p:cNvSpPr>
            <a:spLocks noGrp="1"/>
          </p:cNvSpPr>
          <p:nvPr>
            <p:ph idx="1"/>
          </p:nvPr>
        </p:nvSpPr>
        <p:spPr/>
        <p:txBody>
          <a:bodyPr/>
          <a:lstStyle/>
          <a:p>
            <a:pPr marL="0" marR="0" indent="0" algn="l">
              <a:spcBef>
                <a:spcPts val="0"/>
              </a:spcBef>
              <a:spcAft>
                <a:spcPts val="0"/>
              </a:spcAft>
              <a:buNone/>
            </a:pPr>
            <a:r>
              <a:rPr lang="en-US" b="0" i="0" dirty="0">
                <a:solidFill>
                  <a:srgbClr val="008000"/>
                </a:solidFill>
                <a:effectLst/>
                <a:latin typeface="Calibri" panose="020F0502020204030204" pitchFamily="34" charset="0"/>
              </a:rPr>
              <a:t>We cannot reset the value of a constant variable, and it will generate a console error if we try to overwrite the value:</a:t>
            </a:r>
          </a:p>
          <a:p>
            <a:pPr marL="0" marR="0" indent="0" algn="l">
              <a:spcBef>
                <a:spcPts val="0"/>
              </a:spcBef>
              <a:spcAft>
                <a:spcPts val="0"/>
              </a:spcAft>
              <a:buNone/>
            </a:pPr>
            <a:r>
              <a:rPr lang="en-US" b="0" i="0" dirty="0">
                <a:solidFill>
                  <a:srgbClr val="008000"/>
                </a:solidFill>
                <a:effectLst/>
                <a:latin typeface="Calibri" panose="020F0502020204030204" pitchFamily="34" charset="0"/>
              </a:rPr>
              <a:t> </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const pizza = true;</a:t>
            </a:r>
          </a:p>
          <a:p>
            <a:pPr marL="0" marR="0" indent="0" algn="l">
              <a:spcBef>
                <a:spcPts val="0"/>
              </a:spcBef>
              <a:spcAft>
                <a:spcPts val="0"/>
              </a:spcAft>
              <a:buNone/>
            </a:pPr>
            <a:r>
              <a:rPr lang="en-US" b="0" i="0" dirty="0">
                <a:solidFill>
                  <a:srgbClr val="008000"/>
                </a:solidFill>
                <a:effectLst/>
                <a:latin typeface="Calibri" panose="020F0502020204030204" pitchFamily="34" charset="0"/>
              </a:rPr>
              <a:t>pizza = false;</a:t>
            </a:r>
          </a:p>
          <a:p>
            <a:pPr marL="0" marR="0" indent="0" algn="l">
              <a:spcBef>
                <a:spcPts val="0"/>
              </a:spcBef>
              <a:spcAft>
                <a:spcPts val="0"/>
              </a:spcAft>
              <a:buNone/>
            </a:pPr>
            <a:r>
              <a:rPr lang="en-US" b="0" i="0" dirty="0">
                <a:solidFill>
                  <a:srgbClr val="008000"/>
                </a:solidFill>
                <a:effectLst/>
                <a:latin typeface="Calibri" panose="020F0502020204030204" pitchFamily="34" charset="0"/>
              </a:rPr>
              <a:t>console.log(pizza);</a:t>
            </a:r>
          </a:p>
          <a:p>
            <a:endParaRPr lang="en-US" dirty="0"/>
          </a:p>
        </p:txBody>
      </p:sp>
      <p:sp>
        <p:nvSpPr>
          <p:cNvPr id="4" name="Date Placeholder 3">
            <a:extLst>
              <a:ext uri="{FF2B5EF4-FFF2-40B4-BE49-F238E27FC236}">
                <a16:creationId xmlns:a16="http://schemas.microsoft.com/office/drawing/2014/main" id="{CDB0412C-3059-64CD-6D02-F7441140F83E}"/>
              </a:ext>
            </a:extLst>
          </p:cNvPr>
          <p:cNvSpPr>
            <a:spLocks noGrp="1"/>
          </p:cNvSpPr>
          <p:nvPr>
            <p:ph type="dt" sz="half" idx="10"/>
          </p:nvPr>
        </p:nvSpPr>
        <p:spPr/>
        <p:txBody>
          <a:bodyPr/>
          <a:lstStyle/>
          <a:p>
            <a:pPr>
              <a:defRPr/>
            </a:pPr>
            <a:fld id="{C9C54A8A-EC83-4BC5-B48C-A23671E55882}" type="datetime1">
              <a:rPr lang="en-US" smtClean="0"/>
              <a:t>1/3/2024</a:t>
            </a:fld>
            <a:endParaRPr lang="en-US"/>
          </a:p>
        </p:txBody>
      </p:sp>
      <p:sp>
        <p:nvSpPr>
          <p:cNvPr id="5" name="Footer Placeholder 4">
            <a:extLst>
              <a:ext uri="{FF2B5EF4-FFF2-40B4-BE49-F238E27FC236}">
                <a16:creationId xmlns:a16="http://schemas.microsoft.com/office/drawing/2014/main" id="{2A27DA87-DBDF-A265-1409-27ED02A10E3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FFB7285-7C8F-E85F-E877-EF012126FD6D}"/>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17118221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7973</TotalTime>
  <Words>7478</Words>
  <Application>Microsoft Office PowerPoint</Application>
  <PresentationFormat>On-screen Show (4:3)</PresentationFormat>
  <Paragraphs>907</Paragraphs>
  <Slides>76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Times New Roman</vt:lpstr>
      <vt:lpstr>Wingdings</vt:lpstr>
      <vt:lpstr>Default Design</vt:lpstr>
      <vt:lpstr>Web Application Development</vt:lpstr>
      <vt:lpstr>Web Application Development</vt:lpstr>
      <vt:lpstr>PowerPoint Presentation</vt:lpstr>
      <vt:lpstr>PowerPoint Presentation</vt:lpstr>
      <vt:lpstr>PowerPoint Presentation</vt:lpstr>
      <vt:lpstr>PowerPoint Presentation</vt:lpstr>
      <vt:lpstr>PowerPoint Presentation</vt:lpstr>
      <vt:lpstr> The const Keyword </vt:lpstr>
      <vt:lpstr>PowerPoint Presentation</vt:lpstr>
      <vt:lpstr> The let Keyword </vt:lpstr>
      <vt:lpstr>PowerPoint Presentation</vt:lpstr>
      <vt:lpstr>PowerPoint Presentation</vt:lpstr>
      <vt:lpstr>PowerPoint Presentation</vt:lpstr>
      <vt:lpstr> Template Strings </vt:lpstr>
      <vt:lpstr>PowerPoint Presentation</vt:lpstr>
      <vt:lpstr>PowerPoint Presentation</vt:lpstr>
      <vt:lpstr> Creating Functions </vt:lpstr>
      <vt:lpstr> Function Declarations </vt:lpstr>
      <vt:lpstr>Function Declarations (continued)</vt:lpstr>
      <vt:lpstr> Function Expressions </vt:lpstr>
      <vt:lpstr> PASSING ARGUMENTS </vt:lpstr>
      <vt:lpstr>PowerPoint Presentation</vt:lpstr>
      <vt:lpstr> FUNCTION RETURNS </vt:lpstr>
      <vt:lpstr> Default Parameters </vt:lpstr>
      <vt:lpstr>PowerPoint Presentation</vt:lpstr>
      <vt:lpstr> Arrow Functions </vt:lpstr>
      <vt:lpstr>PowerPoint Presentation</vt:lpstr>
      <vt:lpstr>PowerPoint Presentation</vt:lpstr>
      <vt:lpstr>PowerPoint Presentation</vt:lpstr>
      <vt:lpstr>PowerPoint Presentation</vt:lpstr>
      <vt:lpstr> RETURNING OBJECTS </vt:lpstr>
      <vt:lpstr>PowerPoint Presentation</vt:lpstr>
      <vt:lpstr>ARROW  FUNCTIONS AND SCOPE</vt:lpstr>
      <vt:lpstr>PowerPoint Presentation</vt:lpstr>
      <vt:lpstr>PowerPoint Presentation</vt:lpstr>
      <vt:lpstr> Compiling JavaScript </vt:lpstr>
      <vt:lpstr>PowerPoint Presentation</vt:lpstr>
      <vt:lpstr>PowerPoint Presentation</vt:lpstr>
      <vt:lpstr>PowerPoint Presentation</vt:lpstr>
      <vt:lpstr> Objects and Arrays </vt:lpstr>
      <vt:lpstr> Destructuring Objects </vt:lpstr>
      <vt:lpstr>PowerPoint Presentation</vt:lpstr>
      <vt:lpstr>PowerPoint Presentation</vt:lpstr>
      <vt:lpstr>PowerPoint Presentation</vt:lpstr>
      <vt:lpstr>PowerPoint Presentation</vt:lpstr>
      <vt:lpstr>PowerPoint Presentation</vt:lpstr>
      <vt:lpstr>Destructuring Arrays</vt:lpstr>
      <vt:lpstr> Object Literal Enhancement </vt:lpstr>
      <vt:lpstr> OLD VS. NEW : OBJECT SYNTAX </vt:lpstr>
      <vt:lpstr>PowerPoint Presentation</vt:lpstr>
      <vt:lpstr> The Spread Operator </vt:lpstr>
      <vt:lpstr>PowerPoint Presentation</vt:lpstr>
      <vt:lpstr>PowerPoint Presentation</vt:lpstr>
      <vt:lpstr>PowerPoint Presentation</vt:lpstr>
      <vt:lpstr>PowerPoint Presentation</vt:lpstr>
      <vt:lpstr>PowerPoint Presentation</vt:lpstr>
      <vt:lpstr>Asynchronous JavaScript</vt:lpstr>
      <vt:lpstr> Simple Promises with Fetch </vt:lpstr>
      <vt:lpstr>PowerPoint Presentation</vt:lpstr>
      <vt:lpstr>PowerPoint Presentation</vt:lpstr>
      <vt:lpstr>PowerPoint Presentation</vt:lpstr>
      <vt:lpstr> Async/Await </vt:lpstr>
      <vt:lpstr>PowerPoint Presentation</vt:lpstr>
      <vt:lpstr>PowerPoint Presentation</vt:lpstr>
      <vt:lpstr>PowerPoint Presentation</vt:lpstr>
      <vt:lpstr> Building Promises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895</cp:revision>
  <dcterms:created xsi:type="dcterms:W3CDTF">2008-05-26T16:51:35Z</dcterms:created>
  <dcterms:modified xsi:type="dcterms:W3CDTF">2024-01-04T05:40:21Z</dcterms:modified>
</cp:coreProperties>
</file>