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9" r:id="rId53"/>
    <p:sldId id="310" r:id="rId54"/>
    <p:sldId id="311" r:id="rId55"/>
    <p:sldId id="312" r:id="rId56"/>
    <p:sldId id="313" r:id="rId57"/>
    <p:sldId id="307" r:id="rId58"/>
    <p:sldId id="314" r:id="rId59"/>
    <p:sldId id="315" r:id="rId60"/>
    <p:sldId id="308" r:id="rId6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869" autoAdjust="0"/>
  </p:normalViewPr>
  <p:slideViewPr>
    <p:cSldViewPr>
      <p:cViewPr>
        <p:scale>
          <a:sx n="89" d="100"/>
          <a:sy n="89" d="100"/>
        </p:scale>
        <p:origin x="1512" y="53"/>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16</a:t>
            </a:fld>
            <a:endParaRPr lang="en-US" altLang="en-US"/>
          </a:p>
        </p:txBody>
      </p:sp>
    </p:spTree>
    <p:extLst>
      <p:ext uri="{BB962C8B-B14F-4D97-AF65-F5344CB8AC3E}">
        <p14:creationId xmlns:p14="http://schemas.microsoft.com/office/powerpoint/2010/main" val="198599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6/26/2024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6/26/2024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6/26/2024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905000" y="28956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9F2F-1793-84BA-BBED-EEAA90DECF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F4EC1A-E5C1-172B-7542-AC355E80CC0D}"/>
              </a:ext>
            </a:extLst>
          </p:cNvPr>
          <p:cNvSpPr>
            <a:spLocks noGrp="1"/>
          </p:cNvSpPr>
          <p:nvPr>
            <p:ph idx="1"/>
          </p:nvPr>
        </p:nvSpPr>
        <p:spPr/>
        <p:txBody>
          <a:bodyPr/>
          <a:lstStyle/>
          <a:p>
            <a:r>
              <a:rPr lang="en-US" dirty="0"/>
              <a:t>In the skeleton application, when a user signs in with their email and password, the backend will generate a signed JWT with the user's ID and with a secret key that's available only on the server. </a:t>
            </a:r>
          </a:p>
          <a:p>
            <a:endParaRPr lang="en-US" dirty="0"/>
          </a:p>
          <a:p>
            <a:r>
              <a:rPr lang="en-US" dirty="0"/>
              <a:t>This token will then be required for verification when a user tries to view any user profiles, update their account details, or delete their user account.</a:t>
            </a:r>
          </a:p>
          <a:p>
            <a:pPr marL="0" indent="0">
              <a:buNone/>
            </a:pPr>
            <a:endParaRPr lang="en-US" dirty="0"/>
          </a:p>
          <a:p>
            <a:r>
              <a:rPr lang="en-US" dirty="0"/>
              <a:t>Implementing the user model to store and validate user data, then integrating it with APIs to perform CRUD operations based on auth with JWT, will produce a functioning standalone backend. We will look at how to achieve this in the MERN stack and setup.</a:t>
            </a:r>
          </a:p>
        </p:txBody>
      </p:sp>
      <p:sp>
        <p:nvSpPr>
          <p:cNvPr id="4" name="Date Placeholder 3">
            <a:extLst>
              <a:ext uri="{FF2B5EF4-FFF2-40B4-BE49-F238E27FC236}">
                <a16:creationId xmlns:a16="http://schemas.microsoft.com/office/drawing/2014/main" id="{463D6083-61A3-B4D0-3CED-1CC91F9658E9}"/>
              </a:ext>
            </a:extLst>
          </p:cNvPr>
          <p:cNvSpPr>
            <a:spLocks noGrp="1"/>
          </p:cNvSpPr>
          <p:nvPr>
            <p:ph type="dt" sz="half" idx="10"/>
          </p:nvPr>
        </p:nvSpPr>
        <p:spPr/>
        <p:txBody>
          <a:bodyPr/>
          <a:lstStyle/>
          <a:p>
            <a:pPr>
              <a:defRPr/>
            </a:pPr>
            <a:fld id="{C9C54A8A-EC83-4BC5-B48C-A23671E55882}" type="datetime1">
              <a:rPr lang="en-US" smtClean="0"/>
              <a:t>6/26/2024</a:t>
            </a:fld>
            <a:endParaRPr lang="en-US" dirty="0"/>
          </a:p>
        </p:txBody>
      </p:sp>
      <p:sp>
        <p:nvSpPr>
          <p:cNvPr id="5" name="Footer Placeholder 4">
            <a:extLst>
              <a:ext uri="{FF2B5EF4-FFF2-40B4-BE49-F238E27FC236}">
                <a16:creationId xmlns:a16="http://schemas.microsoft.com/office/drawing/2014/main" id="{4C3D0D9F-3F91-F39E-D585-76847231E453}"/>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EE6ED356-FE7C-332A-D757-27E9422477CB}"/>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403156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9FF3-5B8C-D77C-2C6B-C27CB5F199E1}"/>
              </a:ext>
            </a:extLst>
          </p:cNvPr>
          <p:cNvSpPr>
            <a:spLocks noGrp="1"/>
          </p:cNvSpPr>
          <p:nvPr>
            <p:ph type="title"/>
          </p:nvPr>
        </p:nvSpPr>
        <p:spPr/>
        <p:txBody>
          <a:bodyPr/>
          <a:lstStyle/>
          <a:p>
            <a:r>
              <a:rPr lang="en-US" dirty="0"/>
              <a:t>Folder and file structure</a:t>
            </a:r>
          </a:p>
        </p:txBody>
      </p:sp>
      <p:pic>
        <p:nvPicPr>
          <p:cNvPr id="8" name="Content Placeholder 7">
            <a:extLst>
              <a:ext uri="{FF2B5EF4-FFF2-40B4-BE49-F238E27FC236}">
                <a16:creationId xmlns:a16="http://schemas.microsoft.com/office/drawing/2014/main" id="{9AD1A690-8F1D-BC77-A7A1-A1D4B1E17E5F}"/>
              </a:ext>
            </a:extLst>
          </p:cNvPr>
          <p:cNvPicPr>
            <a:picLocks noGrp="1" noChangeAspect="1"/>
          </p:cNvPicPr>
          <p:nvPr>
            <p:ph idx="1"/>
          </p:nvPr>
        </p:nvPicPr>
        <p:blipFill>
          <a:blip r:embed="rId2"/>
          <a:stretch>
            <a:fillRect/>
          </a:stretch>
        </p:blipFill>
        <p:spPr>
          <a:xfrm>
            <a:off x="1066800" y="993343"/>
            <a:ext cx="7620000" cy="5257800"/>
          </a:xfrm>
        </p:spPr>
      </p:pic>
      <p:sp>
        <p:nvSpPr>
          <p:cNvPr id="4" name="Date Placeholder 3">
            <a:extLst>
              <a:ext uri="{FF2B5EF4-FFF2-40B4-BE49-F238E27FC236}">
                <a16:creationId xmlns:a16="http://schemas.microsoft.com/office/drawing/2014/main" id="{E819336D-26C7-A261-39AD-F75FA3F3DD1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22EFDC0A-CD3F-20C1-D97D-86EE7F1BCED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B5BFEC-1329-3F1F-C1F7-3969D50C97FC}"/>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69103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9F9-C695-A712-7F28-799DE0C5B541}"/>
              </a:ext>
            </a:extLst>
          </p:cNvPr>
          <p:cNvSpPr>
            <a:spLocks noGrp="1"/>
          </p:cNvSpPr>
          <p:nvPr>
            <p:ph type="title"/>
          </p:nvPr>
        </p:nvSpPr>
        <p:spPr/>
        <p:txBody>
          <a:bodyPr/>
          <a:lstStyle/>
          <a:p>
            <a:r>
              <a:rPr lang="en-US" dirty="0"/>
              <a:t>Handling the password string as a </a:t>
            </a:r>
            <a:br>
              <a:rPr lang="en-US" dirty="0"/>
            </a:br>
            <a:r>
              <a:rPr lang="en-US" dirty="0"/>
              <a:t>virtual field</a:t>
            </a:r>
          </a:p>
        </p:txBody>
      </p:sp>
      <p:sp>
        <p:nvSpPr>
          <p:cNvPr id="3" name="Content Placeholder 2">
            <a:extLst>
              <a:ext uri="{FF2B5EF4-FFF2-40B4-BE49-F238E27FC236}">
                <a16:creationId xmlns:a16="http://schemas.microsoft.com/office/drawing/2014/main" id="{E7B526DD-ACBA-1ED5-399C-8B624BB46498}"/>
              </a:ext>
            </a:extLst>
          </p:cNvPr>
          <p:cNvSpPr>
            <a:spLocks noGrp="1"/>
          </p:cNvSpPr>
          <p:nvPr>
            <p:ph idx="1"/>
          </p:nvPr>
        </p:nvSpPr>
        <p:spPr/>
        <p:txBody>
          <a:bodyPr/>
          <a:lstStyle/>
          <a:p>
            <a:r>
              <a:rPr lang="en-US" dirty="0"/>
              <a:t>The password string that's provided by the user is not stored directly in the user </a:t>
            </a:r>
          </a:p>
          <a:p>
            <a:r>
              <a:rPr lang="en-US" dirty="0"/>
              <a:t>document. Instead, it is handled as a virtual field.</a:t>
            </a:r>
          </a:p>
        </p:txBody>
      </p:sp>
      <p:sp>
        <p:nvSpPr>
          <p:cNvPr id="4" name="Date Placeholder 3">
            <a:extLst>
              <a:ext uri="{FF2B5EF4-FFF2-40B4-BE49-F238E27FC236}">
                <a16:creationId xmlns:a16="http://schemas.microsoft.com/office/drawing/2014/main" id="{098120F5-3EEB-DBE8-1188-3D0543D99996}"/>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EBCC87EC-0C50-27B5-8737-C2D3B878C6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07270C-8606-5785-FC11-2CC521AD7B83}"/>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322892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F06-8665-137F-52FF-0DE2D4D3AEC9}"/>
              </a:ext>
            </a:extLst>
          </p:cNvPr>
          <p:cNvSpPr>
            <a:spLocks noGrp="1"/>
          </p:cNvSpPr>
          <p:nvPr>
            <p:ph type="title"/>
          </p:nvPr>
        </p:nvSpPr>
        <p:spPr/>
        <p:txBody>
          <a:bodyPr/>
          <a:lstStyle/>
          <a:p>
            <a:r>
              <a:rPr lang="en-US" dirty="0"/>
              <a:t>Handling the password string as a </a:t>
            </a:r>
            <a:br>
              <a:rPr lang="en-US" dirty="0"/>
            </a:br>
            <a:r>
              <a:rPr lang="en-US" dirty="0"/>
              <a:t>virtual field</a:t>
            </a:r>
          </a:p>
        </p:txBody>
      </p:sp>
      <p:sp>
        <p:nvSpPr>
          <p:cNvPr id="3" name="Content Placeholder 2">
            <a:extLst>
              <a:ext uri="{FF2B5EF4-FFF2-40B4-BE49-F238E27FC236}">
                <a16:creationId xmlns:a16="http://schemas.microsoft.com/office/drawing/2014/main" id="{006CB25D-51B8-1F45-D23E-E140AA4BE34F}"/>
              </a:ext>
            </a:extLst>
          </p:cNvPr>
          <p:cNvSpPr>
            <a:spLocks noGrp="1"/>
          </p:cNvSpPr>
          <p:nvPr>
            <p:ph idx="1"/>
          </p:nvPr>
        </p:nvSpPr>
        <p:spPr/>
        <p:txBody>
          <a:bodyPr/>
          <a:lstStyle/>
          <a:p>
            <a:r>
              <a:rPr lang="en-US" dirty="0" err="1"/>
              <a:t>mern</a:t>
            </a:r>
            <a:r>
              <a:rPr lang="en-US" dirty="0"/>
              <a:t>-skeleton/server/models/user.model.js:</a:t>
            </a:r>
          </a:p>
          <a:p>
            <a:r>
              <a:rPr lang="en-US" sz="500" b="0" dirty="0">
                <a:solidFill>
                  <a:schemeClr val="tx1"/>
                </a:solidFill>
                <a:effectLst/>
                <a:latin typeface="Consolas" panose="020B0609020204030204" pitchFamily="49" charset="0"/>
              </a:rPr>
              <a:t>import mongoose from 'mongoose'</a:t>
            </a:r>
          </a:p>
          <a:p>
            <a:r>
              <a:rPr lang="en-US" sz="500" b="0" dirty="0">
                <a:solidFill>
                  <a:schemeClr val="tx1"/>
                </a:solidFill>
                <a:effectLst/>
                <a:latin typeface="Consolas" panose="020B0609020204030204" pitchFamily="49" charset="0"/>
              </a:rPr>
              <a:t>//const mongoose = require('mongoose');</a:t>
            </a:r>
          </a:p>
          <a:p>
            <a:r>
              <a:rPr lang="en-US" sz="500" b="0" dirty="0">
                <a:solidFill>
                  <a:schemeClr val="tx1"/>
                </a:solidFill>
                <a:effectLst/>
                <a:latin typeface="Consolas" panose="020B0609020204030204" pitchFamily="49" charset="0"/>
              </a:rPr>
              <a:t>const </a:t>
            </a:r>
            <a:r>
              <a:rPr lang="en-US" sz="500" b="0" dirty="0" err="1">
                <a:solidFill>
                  <a:schemeClr val="tx1"/>
                </a:solidFill>
                <a:effectLst/>
                <a:latin typeface="Consolas" panose="020B0609020204030204" pitchFamily="49" charset="0"/>
              </a:rPr>
              <a:t>UserSchema</a:t>
            </a:r>
            <a:r>
              <a:rPr lang="en-US" sz="500" b="0" dirty="0">
                <a:solidFill>
                  <a:schemeClr val="tx1"/>
                </a:solidFill>
                <a:effectLst/>
                <a:latin typeface="Consolas" panose="020B0609020204030204" pitchFamily="49" charset="0"/>
              </a:rPr>
              <a:t> = new </a:t>
            </a:r>
            <a:r>
              <a:rPr lang="en-US" sz="500" b="0" dirty="0" err="1">
                <a:solidFill>
                  <a:schemeClr val="tx1"/>
                </a:solidFill>
                <a:effectLst/>
                <a:latin typeface="Consolas" panose="020B0609020204030204" pitchFamily="49" charset="0"/>
              </a:rPr>
              <a:t>mongoose.Schema</a:t>
            </a:r>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 name: {</a:t>
            </a:r>
          </a:p>
          <a:p>
            <a:r>
              <a:rPr lang="en-US" sz="500" b="0" dirty="0">
                <a:solidFill>
                  <a:schemeClr val="tx1"/>
                </a:solidFill>
                <a:effectLst/>
                <a:latin typeface="Consolas" panose="020B0609020204030204" pitchFamily="49" charset="0"/>
              </a:rPr>
              <a:t> type: String,</a:t>
            </a:r>
          </a:p>
          <a:p>
            <a:r>
              <a:rPr lang="en-US" sz="500" b="0" dirty="0">
                <a:solidFill>
                  <a:schemeClr val="tx1"/>
                </a:solidFill>
                <a:effectLst/>
                <a:latin typeface="Consolas" panose="020B0609020204030204" pitchFamily="49" charset="0"/>
              </a:rPr>
              <a:t> trim: true,</a:t>
            </a:r>
          </a:p>
          <a:p>
            <a:r>
              <a:rPr lang="en-US" sz="500" b="0" dirty="0">
                <a:solidFill>
                  <a:schemeClr val="tx1"/>
                </a:solidFill>
                <a:effectLst/>
                <a:latin typeface="Consolas" panose="020B0609020204030204" pitchFamily="49" charset="0"/>
              </a:rPr>
              <a:t> required: 'Name is required'</a:t>
            </a:r>
          </a:p>
          <a:p>
            <a:r>
              <a:rPr lang="en-US" sz="500" b="0" dirty="0">
                <a:solidFill>
                  <a:schemeClr val="tx1"/>
                </a:solidFill>
                <a:effectLst/>
                <a:latin typeface="Consolas" panose="020B0609020204030204" pitchFamily="49" charset="0"/>
              </a:rPr>
              <a:t> },</a:t>
            </a:r>
          </a:p>
          <a:p>
            <a:r>
              <a:rPr lang="en-US" sz="500" b="0" dirty="0">
                <a:solidFill>
                  <a:schemeClr val="tx1"/>
                </a:solidFill>
                <a:effectLst/>
                <a:latin typeface="Consolas" panose="020B0609020204030204" pitchFamily="49" charset="0"/>
              </a:rPr>
              <a:t> email: {</a:t>
            </a:r>
          </a:p>
          <a:p>
            <a:r>
              <a:rPr lang="en-US" sz="500" b="0" dirty="0">
                <a:solidFill>
                  <a:schemeClr val="tx1"/>
                </a:solidFill>
                <a:effectLst/>
                <a:latin typeface="Consolas" panose="020B0609020204030204" pitchFamily="49" charset="0"/>
              </a:rPr>
              <a:t> type: String,</a:t>
            </a:r>
          </a:p>
          <a:p>
            <a:r>
              <a:rPr lang="en-US" sz="500" b="0" dirty="0">
                <a:solidFill>
                  <a:schemeClr val="tx1"/>
                </a:solidFill>
                <a:effectLst/>
                <a:latin typeface="Consolas" panose="020B0609020204030204" pitchFamily="49" charset="0"/>
              </a:rPr>
              <a:t> trim: true,</a:t>
            </a:r>
          </a:p>
          <a:p>
            <a:r>
              <a:rPr lang="en-US" sz="500" b="0" dirty="0">
                <a:solidFill>
                  <a:schemeClr val="tx1"/>
                </a:solidFill>
                <a:effectLst/>
                <a:latin typeface="Consolas" panose="020B0609020204030204" pitchFamily="49" charset="0"/>
              </a:rPr>
              <a:t>unique: 'Email already exists',</a:t>
            </a:r>
          </a:p>
          <a:p>
            <a:r>
              <a:rPr lang="en-US" sz="500" b="0" dirty="0">
                <a:solidFill>
                  <a:schemeClr val="tx1"/>
                </a:solidFill>
                <a:effectLst/>
                <a:latin typeface="Consolas" panose="020B0609020204030204" pitchFamily="49" charset="0"/>
              </a:rPr>
              <a:t>match: [/.+\@.+\..+/, 'Please fill a valid email address'],</a:t>
            </a:r>
          </a:p>
          <a:p>
            <a:r>
              <a:rPr lang="en-US" sz="500" b="0" dirty="0">
                <a:solidFill>
                  <a:schemeClr val="tx1"/>
                </a:solidFill>
                <a:effectLst/>
                <a:latin typeface="Consolas" panose="020B0609020204030204" pitchFamily="49" charset="0"/>
              </a:rPr>
              <a:t>required: 'Email is required'</a:t>
            </a:r>
          </a:p>
          <a:p>
            <a:r>
              <a:rPr lang="en-US" sz="500" b="0" dirty="0">
                <a:solidFill>
                  <a:schemeClr val="tx1"/>
                </a:solidFill>
                <a:effectLst/>
                <a:latin typeface="Consolas" panose="020B0609020204030204" pitchFamily="49" charset="0"/>
              </a:rPr>
              <a:t> },</a:t>
            </a:r>
          </a:p>
          <a:p>
            <a:r>
              <a:rPr lang="en-US" sz="500" b="0" dirty="0">
                <a:solidFill>
                  <a:schemeClr val="tx1"/>
                </a:solidFill>
                <a:effectLst/>
                <a:latin typeface="Consolas" panose="020B0609020204030204" pitchFamily="49" charset="0"/>
              </a:rPr>
              <a:t> created: {</a:t>
            </a:r>
          </a:p>
          <a:p>
            <a:r>
              <a:rPr lang="en-US" sz="500" b="0" dirty="0">
                <a:solidFill>
                  <a:schemeClr val="tx1"/>
                </a:solidFill>
                <a:effectLst/>
                <a:latin typeface="Consolas" panose="020B0609020204030204" pitchFamily="49" charset="0"/>
              </a:rPr>
              <a:t>type: Date,</a:t>
            </a:r>
          </a:p>
          <a:p>
            <a:r>
              <a:rPr lang="en-US" sz="500" b="0" dirty="0">
                <a:solidFill>
                  <a:schemeClr val="tx1"/>
                </a:solidFill>
                <a:effectLst/>
                <a:latin typeface="Consolas" panose="020B0609020204030204" pitchFamily="49" charset="0"/>
              </a:rPr>
              <a:t>default: </a:t>
            </a:r>
            <a:r>
              <a:rPr lang="en-US" sz="500" b="0" dirty="0" err="1">
                <a:solidFill>
                  <a:schemeClr val="tx1"/>
                </a:solidFill>
                <a:effectLst/>
                <a:latin typeface="Consolas" panose="020B0609020204030204" pitchFamily="49" charset="0"/>
              </a:rPr>
              <a:t>Date.now</a:t>
            </a:r>
            <a:endParaRPr lang="en-US" sz="500" b="0" dirty="0">
              <a:solidFill>
                <a:schemeClr val="tx1"/>
              </a:solidFill>
              <a:effectLst/>
              <a:latin typeface="Consolas" panose="020B0609020204030204" pitchFamily="49" charset="0"/>
            </a:endParaRPr>
          </a:p>
          <a:p>
            <a:r>
              <a:rPr lang="en-US" sz="500" b="0" dirty="0">
                <a:solidFill>
                  <a:schemeClr val="tx1"/>
                </a:solidFill>
                <a:effectLst/>
                <a:latin typeface="Consolas" panose="020B0609020204030204" pitchFamily="49" charset="0"/>
              </a:rPr>
              <a:t>   },</a:t>
            </a:r>
          </a:p>
          <a:p>
            <a:r>
              <a:rPr lang="en-US" sz="500" b="0" dirty="0">
                <a:solidFill>
                  <a:schemeClr val="tx1"/>
                </a:solidFill>
                <a:effectLst/>
                <a:latin typeface="Consolas" panose="020B0609020204030204" pitchFamily="49" charset="0"/>
              </a:rPr>
              <a:t> updated: {</a:t>
            </a:r>
          </a:p>
          <a:p>
            <a:r>
              <a:rPr lang="en-US" sz="500" b="0" dirty="0">
                <a:solidFill>
                  <a:schemeClr val="tx1"/>
                </a:solidFill>
                <a:effectLst/>
                <a:latin typeface="Consolas" panose="020B0609020204030204" pitchFamily="49" charset="0"/>
              </a:rPr>
              <a:t>type: Date,</a:t>
            </a:r>
          </a:p>
          <a:p>
            <a:r>
              <a:rPr lang="en-US" sz="500" b="0" dirty="0">
                <a:solidFill>
                  <a:schemeClr val="tx1"/>
                </a:solidFill>
                <a:effectLst/>
                <a:latin typeface="Consolas" panose="020B0609020204030204" pitchFamily="49" charset="0"/>
              </a:rPr>
              <a:t>default: </a:t>
            </a:r>
            <a:r>
              <a:rPr lang="en-US" sz="500" b="0" dirty="0" err="1">
                <a:solidFill>
                  <a:schemeClr val="tx1"/>
                </a:solidFill>
                <a:effectLst/>
                <a:latin typeface="Consolas" panose="020B0609020204030204" pitchFamily="49" charset="0"/>
              </a:rPr>
              <a:t>Date.now</a:t>
            </a:r>
            <a:endParaRPr lang="en-US" sz="500" b="0" dirty="0">
              <a:solidFill>
                <a:schemeClr val="tx1"/>
              </a:solidFill>
              <a:effectLst/>
              <a:latin typeface="Consolas" panose="020B0609020204030204" pitchFamily="49" charset="0"/>
            </a:endParaRPr>
          </a:p>
          <a:p>
            <a:r>
              <a:rPr lang="en-US" sz="500" b="0" dirty="0">
                <a:solidFill>
                  <a:schemeClr val="tx1"/>
                </a:solidFill>
                <a:effectLst/>
                <a:latin typeface="Consolas" panose="020B0609020204030204" pitchFamily="49" charset="0"/>
              </a:rPr>
              <a:t>},</a:t>
            </a:r>
          </a:p>
          <a:p>
            <a:r>
              <a:rPr lang="en-US" sz="500" b="0" dirty="0" err="1">
                <a:solidFill>
                  <a:schemeClr val="tx1"/>
                </a:solidFill>
                <a:effectLst/>
                <a:latin typeface="Consolas" panose="020B0609020204030204" pitchFamily="49" charset="0"/>
              </a:rPr>
              <a:t>hashed_password</a:t>
            </a:r>
            <a:r>
              <a:rPr lang="en-US" sz="500" b="0" dirty="0">
                <a:solidFill>
                  <a:schemeClr val="tx1"/>
                </a:solidFill>
                <a:effectLst/>
                <a:latin typeface="Consolas" panose="020B0609020204030204" pitchFamily="49" charset="0"/>
              </a:rPr>
              <a:t>: {</a:t>
            </a:r>
          </a:p>
          <a:p>
            <a:r>
              <a:rPr lang="en-US" sz="500" b="0" dirty="0">
                <a:solidFill>
                  <a:schemeClr val="tx1"/>
                </a:solidFill>
                <a:effectLst/>
                <a:latin typeface="Consolas" panose="020B0609020204030204" pitchFamily="49" charset="0"/>
              </a:rPr>
              <a:t>type: String,</a:t>
            </a:r>
          </a:p>
          <a:p>
            <a:r>
              <a:rPr lang="en-US" sz="500" b="0" dirty="0">
                <a:solidFill>
                  <a:schemeClr val="tx1"/>
                </a:solidFill>
                <a:effectLst/>
                <a:latin typeface="Consolas" panose="020B0609020204030204" pitchFamily="49" charset="0"/>
              </a:rPr>
              <a:t>required: 'Password is required'</a:t>
            </a:r>
          </a:p>
          <a:p>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 salt: String</a:t>
            </a:r>
          </a:p>
          <a:p>
            <a:r>
              <a:rPr lang="en-US" sz="500" b="0" dirty="0">
                <a:solidFill>
                  <a:schemeClr val="tx1"/>
                </a:solidFill>
                <a:effectLst/>
                <a:latin typeface="Consolas" panose="020B0609020204030204" pitchFamily="49" charset="0"/>
              </a:rPr>
              <a:t>});</a:t>
            </a:r>
          </a:p>
          <a:p>
            <a:r>
              <a:rPr lang="en-US" sz="500" b="0" dirty="0" err="1">
                <a:solidFill>
                  <a:schemeClr val="tx1"/>
                </a:solidFill>
                <a:effectLst/>
                <a:latin typeface="Consolas" panose="020B0609020204030204" pitchFamily="49" charset="0"/>
              </a:rPr>
              <a:t>UserSchema.virtual</a:t>
            </a:r>
            <a:r>
              <a:rPr lang="en-US" sz="500" b="0" dirty="0">
                <a:solidFill>
                  <a:schemeClr val="tx1"/>
                </a:solidFill>
                <a:effectLst/>
                <a:latin typeface="Consolas" panose="020B0609020204030204" pitchFamily="49" charset="0"/>
              </a:rPr>
              <a:t>('password')</a:t>
            </a:r>
          </a:p>
          <a:p>
            <a:r>
              <a:rPr lang="en-US" sz="500" b="0" dirty="0">
                <a:solidFill>
                  <a:schemeClr val="tx1"/>
                </a:solidFill>
                <a:effectLst/>
                <a:latin typeface="Consolas" panose="020B0609020204030204" pitchFamily="49" charset="0"/>
              </a:rPr>
              <a:t> .set(function(password) {</a:t>
            </a:r>
          </a:p>
          <a:p>
            <a:r>
              <a:rPr lang="en-US" sz="500" b="0" dirty="0">
                <a:solidFill>
                  <a:schemeClr val="tx1"/>
                </a:solidFill>
                <a:effectLst/>
                <a:latin typeface="Consolas" panose="020B0609020204030204" pitchFamily="49" charset="0"/>
              </a:rPr>
              <a:t> </a:t>
            </a:r>
            <a:r>
              <a:rPr lang="en-US" sz="500" b="0" dirty="0" err="1">
                <a:solidFill>
                  <a:schemeClr val="tx1"/>
                </a:solidFill>
                <a:effectLst/>
                <a:latin typeface="Consolas" panose="020B0609020204030204" pitchFamily="49" charset="0"/>
              </a:rPr>
              <a:t>this._password</a:t>
            </a:r>
            <a:r>
              <a:rPr lang="en-US" sz="500" b="0" dirty="0">
                <a:solidFill>
                  <a:schemeClr val="tx1"/>
                </a:solidFill>
                <a:effectLst/>
                <a:latin typeface="Consolas" panose="020B0609020204030204" pitchFamily="49" charset="0"/>
              </a:rPr>
              <a:t> = password;</a:t>
            </a:r>
          </a:p>
          <a:p>
            <a:r>
              <a:rPr lang="en-US" sz="500" b="0" dirty="0">
                <a:solidFill>
                  <a:schemeClr val="tx1"/>
                </a:solidFill>
                <a:effectLst/>
                <a:latin typeface="Consolas" panose="020B0609020204030204" pitchFamily="49" charset="0"/>
              </a:rPr>
              <a:t>  </a:t>
            </a:r>
            <a:r>
              <a:rPr lang="en-US" sz="500" b="0" dirty="0">
                <a:solidFill>
                  <a:schemeClr val="tx1"/>
                </a:solidFill>
                <a:effectLst/>
                <a:highlight>
                  <a:srgbClr val="FFFF00"/>
                </a:highlight>
                <a:latin typeface="Consolas" panose="020B0609020204030204" pitchFamily="49" charset="0"/>
              </a:rPr>
              <a:t> </a:t>
            </a:r>
            <a:r>
              <a:rPr lang="en-US" sz="500" b="0" dirty="0" err="1">
                <a:solidFill>
                  <a:schemeClr val="tx1"/>
                </a:solidFill>
                <a:effectLst/>
                <a:highlight>
                  <a:srgbClr val="FFFF00"/>
                </a:highlight>
                <a:latin typeface="Consolas" panose="020B0609020204030204" pitchFamily="49" charset="0"/>
              </a:rPr>
              <a:t>this.salt</a:t>
            </a:r>
            <a:r>
              <a:rPr lang="en-US" sz="500" b="0" dirty="0">
                <a:solidFill>
                  <a:schemeClr val="tx1"/>
                </a:solidFill>
                <a:effectLst/>
                <a:highlight>
                  <a:srgbClr val="FFFF00"/>
                </a:highlight>
                <a:latin typeface="Consolas" panose="020B0609020204030204" pitchFamily="49" charset="0"/>
              </a:rPr>
              <a:t> = </a:t>
            </a:r>
            <a:r>
              <a:rPr lang="en-US" sz="500" b="0" dirty="0" err="1">
                <a:solidFill>
                  <a:schemeClr val="tx1"/>
                </a:solidFill>
                <a:effectLst/>
                <a:highlight>
                  <a:srgbClr val="FFFF00"/>
                </a:highlight>
                <a:latin typeface="Consolas" panose="020B0609020204030204" pitchFamily="49" charset="0"/>
              </a:rPr>
              <a:t>this.makeSalt</a:t>
            </a:r>
            <a:r>
              <a:rPr lang="en-US" sz="500" b="0" dirty="0">
                <a:solidFill>
                  <a:schemeClr val="tx1"/>
                </a:solidFill>
                <a:effectLst/>
                <a:highlight>
                  <a:srgbClr val="FFFF00"/>
                </a:highlight>
                <a:latin typeface="Consolas" panose="020B0609020204030204" pitchFamily="49" charset="0"/>
              </a:rPr>
              <a:t>();</a:t>
            </a:r>
          </a:p>
          <a:p>
            <a:r>
              <a:rPr lang="en-US" sz="500" b="0" dirty="0">
                <a:solidFill>
                  <a:schemeClr val="tx1"/>
                </a:solidFill>
                <a:effectLst/>
                <a:highlight>
                  <a:srgbClr val="FFFF00"/>
                </a:highlight>
                <a:latin typeface="Consolas" panose="020B0609020204030204" pitchFamily="49" charset="0"/>
              </a:rPr>
              <a:t>   </a:t>
            </a:r>
            <a:r>
              <a:rPr lang="en-US" sz="500" b="0" dirty="0" err="1">
                <a:solidFill>
                  <a:schemeClr val="tx1"/>
                </a:solidFill>
                <a:effectLst/>
                <a:highlight>
                  <a:srgbClr val="FFFF00"/>
                </a:highlight>
                <a:latin typeface="Consolas" panose="020B0609020204030204" pitchFamily="49" charset="0"/>
              </a:rPr>
              <a:t>this.hashed_password</a:t>
            </a:r>
            <a:r>
              <a:rPr lang="en-US" sz="500" b="0" dirty="0">
                <a:solidFill>
                  <a:schemeClr val="tx1"/>
                </a:solidFill>
                <a:effectLst/>
                <a:highlight>
                  <a:srgbClr val="FFFF00"/>
                </a:highlight>
                <a:latin typeface="Consolas" panose="020B0609020204030204" pitchFamily="49" charset="0"/>
              </a:rPr>
              <a:t> = </a:t>
            </a:r>
            <a:r>
              <a:rPr lang="en-US" sz="500" b="0" dirty="0" err="1">
                <a:solidFill>
                  <a:schemeClr val="tx1"/>
                </a:solidFill>
                <a:effectLst/>
                <a:highlight>
                  <a:srgbClr val="FFFF00"/>
                </a:highlight>
                <a:latin typeface="Consolas" panose="020B0609020204030204" pitchFamily="49" charset="0"/>
              </a:rPr>
              <a:t>this.encryptPassword</a:t>
            </a:r>
            <a:r>
              <a:rPr lang="en-US" sz="500" b="0" dirty="0">
                <a:solidFill>
                  <a:schemeClr val="tx1"/>
                </a:solidFill>
                <a:effectLst/>
                <a:highlight>
                  <a:srgbClr val="FFFF00"/>
                </a:highlight>
                <a:latin typeface="Consolas" panose="020B0609020204030204" pitchFamily="49" charset="0"/>
              </a:rPr>
              <a:t>(password)</a:t>
            </a:r>
          </a:p>
          <a:p>
            <a:r>
              <a:rPr lang="en-US" sz="500" b="0" dirty="0">
                <a:solidFill>
                  <a:schemeClr val="tx1"/>
                </a:solidFill>
                <a:effectLst/>
                <a:highlight>
                  <a:srgbClr val="FFFF00"/>
                </a:highlight>
                <a:latin typeface="Consolas" panose="020B0609020204030204" pitchFamily="49" charset="0"/>
              </a:rPr>
              <a:t>//</a:t>
            </a:r>
            <a:r>
              <a:rPr lang="en-US" sz="500" b="0" dirty="0" err="1">
                <a:solidFill>
                  <a:schemeClr val="tx1"/>
                </a:solidFill>
                <a:effectLst/>
                <a:highlight>
                  <a:srgbClr val="FFFF00"/>
                </a:highlight>
                <a:latin typeface="Consolas" panose="020B0609020204030204" pitchFamily="49" charset="0"/>
              </a:rPr>
              <a:t>this.hashed_password</a:t>
            </a:r>
            <a:r>
              <a:rPr lang="en-US" sz="500" b="0" dirty="0">
                <a:solidFill>
                  <a:schemeClr val="tx1"/>
                </a:solidFill>
                <a:effectLst/>
                <a:highlight>
                  <a:srgbClr val="FFFF00"/>
                </a:highlight>
                <a:latin typeface="Consolas" panose="020B0609020204030204" pitchFamily="49" charset="0"/>
              </a:rPr>
              <a:t> = password;</a:t>
            </a:r>
          </a:p>
          <a:p>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.get(function() {</a:t>
            </a:r>
          </a:p>
          <a:p>
            <a:r>
              <a:rPr lang="en-US" sz="500" b="0" dirty="0">
                <a:solidFill>
                  <a:schemeClr val="tx1"/>
                </a:solidFill>
                <a:effectLst/>
                <a:latin typeface="Consolas" panose="020B0609020204030204" pitchFamily="49" charset="0"/>
              </a:rPr>
              <a:t>return </a:t>
            </a:r>
            <a:r>
              <a:rPr lang="en-US" sz="500" b="0" dirty="0" err="1">
                <a:solidFill>
                  <a:schemeClr val="tx1"/>
                </a:solidFill>
                <a:effectLst/>
                <a:latin typeface="Consolas" panose="020B0609020204030204" pitchFamily="49" charset="0"/>
              </a:rPr>
              <a:t>this._password</a:t>
            </a:r>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 });</a:t>
            </a:r>
          </a:p>
          <a:p>
            <a:r>
              <a:rPr lang="en-US" sz="500" b="0" dirty="0" err="1">
                <a:solidFill>
                  <a:schemeClr val="tx1"/>
                </a:solidFill>
                <a:effectLst/>
                <a:latin typeface="Consolas" panose="020B0609020204030204" pitchFamily="49" charset="0"/>
              </a:rPr>
              <a:t>UserSchema.path</a:t>
            </a:r>
            <a:r>
              <a:rPr lang="en-US" sz="500" b="0" dirty="0">
                <a:solidFill>
                  <a:schemeClr val="tx1"/>
                </a:solidFill>
                <a:effectLst/>
                <a:latin typeface="Consolas" panose="020B0609020204030204" pitchFamily="49" charset="0"/>
              </a:rPr>
              <a:t>('</a:t>
            </a:r>
            <a:r>
              <a:rPr lang="en-US" sz="500" b="0" dirty="0" err="1">
                <a:solidFill>
                  <a:schemeClr val="tx1"/>
                </a:solidFill>
                <a:effectLst/>
                <a:latin typeface="Consolas" panose="020B0609020204030204" pitchFamily="49" charset="0"/>
              </a:rPr>
              <a:t>hashed_password</a:t>
            </a:r>
            <a:r>
              <a:rPr lang="en-US" sz="500" b="0" dirty="0">
                <a:solidFill>
                  <a:schemeClr val="tx1"/>
                </a:solidFill>
                <a:effectLst/>
                <a:latin typeface="Consolas" panose="020B0609020204030204" pitchFamily="49" charset="0"/>
              </a:rPr>
              <a:t>').validate(function(v) {</a:t>
            </a:r>
          </a:p>
          <a:p>
            <a:r>
              <a:rPr lang="en-US" sz="500" b="0" dirty="0">
                <a:solidFill>
                  <a:schemeClr val="tx1"/>
                </a:solidFill>
                <a:effectLst/>
                <a:latin typeface="Consolas" panose="020B0609020204030204" pitchFamily="49" charset="0"/>
              </a:rPr>
              <a:t> if (</a:t>
            </a:r>
            <a:r>
              <a:rPr lang="en-US" sz="500" b="0" dirty="0" err="1">
                <a:solidFill>
                  <a:schemeClr val="tx1"/>
                </a:solidFill>
                <a:effectLst/>
                <a:latin typeface="Consolas" panose="020B0609020204030204" pitchFamily="49" charset="0"/>
              </a:rPr>
              <a:t>this._password</a:t>
            </a:r>
            <a:r>
              <a:rPr lang="en-US" sz="500" b="0" dirty="0">
                <a:solidFill>
                  <a:schemeClr val="tx1"/>
                </a:solidFill>
                <a:effectLst/>
                <a:latin typeface="Consolas" panose="020B0609020204030204" pitchFamily="49" charset="0"/>
              </a:rPr>
              <a:t> &amp;&amp; this._</a:t>
            </a:r>
            <a:r>
              <a:rPr lang="en-US" sz="500" b="0" dirty="0" err="1">
                <a:solidFill>
                  <a:schemeClr val="tx1"/>
                </a:solidFill>
                <a:effectLst/>
                <a:latin typeface="Consolas" panose="020B0609020204030204" pitchFamily="49" charset="0"/>
              </a:rPr>
              <a:t>password.length</a:t>
            </a:r>
            <a:r>
              <a:rPr lang="en-US" sz="500" b="0" dirty="0">
                <a:solidFill>
                  <a:schemeClr val="tx1"/>
                </a:solidFill>
                <a:effectLst/>
                <a:latin typeface="Consolas" panose="020B0609020204030204" pitchFamily="49" charset="0"/>
              </a:rPr>
              <a:t> &lt; 6) {</a:t>
            </a:r>
          </a:p>
          <a:p>
            <a:r>
              <a:rPr lang="en-US" sz="500" b="0" dirty="0">
                <a:solidFill>
                  <a:schemeClr val="tx1"/>
                </a:solidFill>
                <a:effectLst/>
                <a:latin typeface="Consolas" panose="020B0609020204030204" pitchFamily="49" charset="0"/>
              </a:rPr>
              <a:t> </a:t>
            </a:r>
            <a:r>
              <a:rPr lang="en-US" sz="500" b="0" dirty="0" err="1">
                <a:solidFill>
                  <a:schemeClr val="tx1"/>
                </a:solidFill>
                <a:effectLst/>
                <a:latin typeface="Consolas" panose="020B0609020204030204" pitchFamily="49" charset="0"/>
              </a:rPr>
              <a:t>this.invalidate</a:t>
            </a:r>
            <a:r>
              <a:rPr lang="en-US" sz="500" b="0" dirty="0">
                <a:solidFill>
                  <a:schemeClr val="tx1"/>
                </a:solidFill>
                <a:effectLst/>
                <a:latin typeface="Consolas" panose="020B0609020204030204" pitchFamily="49" charset="0"/>
              </a:rPr>
              <a:t>('password', 'Password must be at least 6 characters.');</a:t>
            </a:r>
          </a:p>
          <a:p>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 if (</a:t>
            </a:r>
            <a:r>
              <a:rPr lang="en-US" sz="500" b="0" dirty="0" err="1">
                <a:solidFill>
                  <a:schemeClr val="tx1"/>
                </a:solidFill>
                <a:effectLst/>
                <a:latin typeface="Consolas" panose="020B0609020204030204" pitchFamily="49" charset="0"/>
              </a:rPr>
              <a:t>this.isNew</a:t>
            </a:r>
            <a:r>
              <a:rPr lang="en-US" sz="500" b="0" dirty="0">
                <a:solidFill>
                  <a:schemeClr val="tx1"/>
                </a:solidFill>
                <a:effectLst/>
                <a:latin typeface="Consolas" panose="020B0609020204030204" pitchFamily="49" charset="0"/>
              </a:rPr>
              <a:t> &amp;&amp; !</a:t>
            </a:r>
            <a:r>
              <a:rPr lang="en-US" sz="500" b="0" dirty="0" err="1">
                <a:solidFill>
                  <a:schemeClr val="tx1"/>
                </a:solidFill>
                <a:effectLst/>
                <a:latin typeface="Consolas" panose="020B0609020204030204" pitchFamily="49" charset="0"/>
              </a:rPr>
              <a:t>this._password</a:t>
            </a:r>
            <a:r>
              <a:rPr lang="en-US" sz="500" b="0" dirty="0">
                <a:solidFill>
                  <a:schemeClr val="tx1"/>
                </a:solidFill>
                <a:effectLst/>
                <a:latin typeface="Consolas" panose="020B0609020204030204" pitchFamily="49" charset="0"/>
              </a:rPr>
              <a:t>) {</a:t>
            </a:r>
          </a:p>
          <a:p>
            <a:r>
              <a:rPr lang="en-US" sz="500" b="0" dirty="0" err="1">
                <a:solidFill>
                  <a:schemeClr val="tx1"/>
                </a:solidFill>
                <a:effectLst/>
                <a:latin typeface="Consolas" panose="020B0609020204030204" pitchFamily="49" charset="0"/>
              </a:rPr>
              <a:t>this.invalidate</a:t>
            </a:r>
            <a:r>
              <a:rPr lang="en-US" sz="500" b="0" dirty="0">
                <a:solidFill>
                  <a:schemeClr val="tx1"/>
                </a:solidFill>
                <a:effectLst/>
                <a:latin typeface="Consolas" panose="020B0609020204030204" pitchFamily="49" charset="0"/>
              </a:rPr>
              <a:t>('password', 'Password is required');</a:t>
            </a:r>
          </a:p>
          <a:p>
            <a:r>
              <a:rPr lang="en-US" sz="500" b="0" dirty="0">
                <a:solidFill>
                  <a:schemeClr val="tx1"/>
                </a:solidFill>
                <a:effectLst/>
                <a:latin typeface="Consolas" panose="020B0609020204030204" pitchFamily="49" charset="0"/>
              </a:rPr>
              <a:t> }</a:t>
            </a:r>
          </a:p>
          <a:p>
            <a:r>
              <a:rPr lang="en-US" sz="500" b="0" dirty="0">
                <a:solidFill>
                  <a:schemeClr val="tx1"/>
                </a:solidFill>
                <a:effectLst/>
                <a:latin typeface="Consolas" panose="020B0609020204030204" pitchFamily="49" charset="0"/>
              </a:rPr>
              <a:t>}, null);</a:t>
            </a:r>
          </a:p>
          <a:p>
            <a:r>
              <a:rPr lang="en-US" sz="500" b="0" dirty="0">
                <a:solidFill>
                  <a:schemeClr val="tx1"/>
                </a:solidFill>
                <a:effectLst/>
                <a:latin typeface="Consolas" panose="020B0609020204030204" pitchFamily="49" charset="0"/>
              </a:rPr>
              <a:t>//</a:t>
            </a:r>
            <a:r>
              <a:rPr lang="en-US" sz="500" b="0" dirty="0" err="1">
                <a:solidFill>
                  <a:schemeClr val="tx1"/>
                </a:solidFill>
                <a:effectLst/>
                <a:latin typeface="Consolas" panose="020B0609020204030204" pitchFamily="49" charset="0"/>
              </a:rPr>
              <a:t>module.exports</a:t>
            </a:r>
            <a:r>
              <a:rPr lang="en-US" sz="500" b="0" dirty="0">
                <a:solidFill>
                  <a:schemeClr val="tx1"/>
                </a:solidFill>
                <a:effectLst/>
                <a:latin typeface="Consolas" panose="020B0609020204030204" pitchFamily="49" charset="0"/>
              </a:rPr>
              <a:t> = </a:t>
            </a:r>
            <a:r>
              <a:rPr lang="en-US" sz="500" b="0" dirty="0" err="1">
                <a:solidFill>
                  <a:schemeClr val="tx1"/>
                </a:solidFill>
                <a:effectLst/>
                <a:latin typeface="Consolas" panose="020B0609020204030204" pitchFamily="49" charset="0"/>
              </a:rPr>
              <a:t>mongoose.model</a:t>
            </a:r>
            <a:r>
              <a:rPr lang="en-US" sz="500" b="0" dirty="0">
                <a:solidFill>
                  <a:schemeClr val="tx1"/>
                </a:solidFill>
                <a:effectLst/>
                <a:latin typeface="Consolas" panose="020B0609020204030204" pitchFamily="49" charset="0"/>
              </a:rPr>
              <a:t>('User', </a:t>
            </a:r>
            <a:r>
              <a:rPr lang="en-US" sz="500" b="0" dirty="0" err="1">
                <a:solidFill>
                  <a:schemeClr val="tx1"/>
                </a:solidFill>
                <a:effectLst/>
                <a:latin typeface="Consolas" panose="020B0609020204030204" pitchFamily="49" charset="0"/>
              </a:rPr>
              <a:t>UserSchema</a:t>
            </a:r>
            <a:r>
              <a:rPr lang="en-US" sz="500" b="0" dirty="0">
                <a:solidFill>
                  <a:schemeClr val="tx1"/>
                </a:solidFill>
                <a:effectLst/>
                <a:latin typeface="Consolas" panose="020B0609020204030204" pitchFamily="49" charset="0"/>
              </a:rPr>
              <a:t>);</a:t>
            </a:r>
          </a:p>
          <a:p>
            <a:r>
              <a:rPr lang="en-US" sz="500" b="0" dirty="0">
                <a:solidFill>
                  <a:schemeClr val="tx1"/>
                </a:solidFill>
                <a:effectLst/>
                <a:latin typeface="Consolas" panose="020B0609020204030204" pitchFamily="49" charset="0"/>
              </a:rPr>
              <a:t>export default </a:t>
            </a:r>
            <a:r>
              <a:rPr lang="en-US" sz="500" b="0" dirty="0" err="1">
                <a:solidFill>
                  <a:schemeClr val="tx1"/>
                </a:solidFill>
                <a:effectLst/>
                <a:latin typeface="Consolas" panose="020B0609020204030204" pitchFamily="49" charset="0"/>
              </a:rPr>
              <a:t>mongoose.model</a:t>
            </a:r>
            <a:r>
              <a:rPr lang="en-US" sz="500" b="0" dirty="0">
                <a:solidFill>
                  <a:schemeClr val="tx1"/>
                </a:solidFill>
                <a:effectLst/>
                <a:latin typeface="Consolas" panose="020B0609020204030204" pitchFamily="49" charset="0"/>
              </a:rPr>
              <a:t>('User', </a:t>
            </a:r>
            <a:r>
              <a:rPr lang="en-US" sz="500" b="0" dirty="0" err="1">
                <a:solidFill>
                  <a:schemeClr val="tx1"/>
                </a:solidFill>
                <a:effectLst/>
                <a:latin typeface="Consolas" panose="020B0609020204030204" pitchFamily="49" charset="0"/>
              </a:rPr>
              <a:t>UserSchema</a:t>
            </a:r>
            <a:r>
              <a:rPr lang="en-US" sz="500" b="0" dirty="0">
                <a:solidFill>
                  <a:schemeClr val="tx1"/>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
        <p:nvSpPr>
          <p:cNvPr id="4" name="Date Placeholder 3">
            <a:extLst>
              <a:ext uri="{FF2B5EF4-FFF2-40B4-BE49-F238E27FC236}">
                <a16:creationId xmlns:a16="http://schemas.microsoft.com/office/drawing/2014/main" id="{5FD334AB-A509-A3E4-2F45-C7BC5F8723E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08EC3A51-FB15-C31A-B9A7-228A690887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C05F88-5B74-285B-AE1B-1EA6575C3F74}"/>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52367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DC81-376F-6A5A-4AC4-892B25E33511}"/>
              </a:ext>
            </a:extLst>
          </p:cNvPr>
          <p:cNvSpPr>
            <a:spLocks noGrp="1"/>
          </p:cNvSpPr>
          <p:nvPr>
            <p:ph type="title"/>
          </p:nvPr>
        </p:nvSpPr>
        <p:spPr/>
        <p:txBody>
          <a:bodyPr/>
          <a:lstStyle/>
          <a:p>
            <a:r>
              <a:rPr lang="en-US" dirty="0"/>
              <a:t>Handling the password string as a </a:t>
            </a:r>
            <a:br>
              <a:rPr lang="en-US" dirty="0"/>
            </a:br>
            <a:r>
              <a:rPr lang="en-US" dirty="0"/>
              <a:t>virtual field</a:t>
            </a:r>
          </a:p>
        </p:txBody>
      </p:sp>
      <p:sp>
        <p:nvSpPr>
          <p:cNvPr id="3" name="Content Placeholder 2">
            <a:extLst>
              <a:ext uri="{FF2B5EF4-FFF2-40B4-BE49-F238E27FC236}">
                <a16:creationId xmlns:a16="http://schemas.microsoft.com/office/drawing/2014/main" id="{C41F31EA-8853-E36A-96FA-AB20C78ABC8A}"/>
              </a:ext>
            </a:extLst>
          </p:cNvPr>
          <p:cNvSpPr>
            <a:spLocks noGrp="1"/>
          </p:cNvSpPr>
          <p:nvPr>
            <p:ph idx="1"/>
          </p:nvPr>
        </p:nvSpPr>
        <p:spPr/>
        <p:txBody>
          <a:bodyPr/>
          <a:lstStyle/>
          <a:p>
            <a:r>
              <a:rPr lang="en-US" dirty="0"/>
              <a:t>When the password value is received on user creation or update, it is encrypted into a new hashed value and set to the </a:t>
            </a:r>
            <a:r>
              <a:rPr lang="en-US" dirty="0" err="1"/>
              <a:t>hashed_password</a:t>
            </a:r>
            <a:r>
              <a:rPr lang="en-US" dirty="0"/>
              <a:t> field, along with the unique salt value in the salt field.</a:t>
            </a:r>
          </a:p>
        </p:txBody>
      </p:sp>
      <p:sp>
        <p:nvSpPr>
          <p:cNvPr id="4" name="Date Placeholder 3">
            <a:extLst>
              <a:ext uri="{FF2B5EF4-FFF2-40B4-BE49-F238E27FC236}">
                <a16:creationId xmlns:a16="http://schemas.microsoft.com/office/drawing/2014/main" id="{0D3C3A0D-7E88-9B45-31FB-E29E7FB13D79}"/>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EE51C430-5C95-6F8A-2B6A-AF81FBE9A09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9DE2CD-CCBD-01DC-7434-9AF422585BDE}"/>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86688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6F91-1975-B6A2-4FD0-F62AF7A48412}"/>
              </a:ext>
            </a:extLst>
          </p:cNvPr>
          <p:cNvSpPr>
            <a:spLocks noGrp="1"/>
          </p:cNvSpPr>
          <p:nvPr>
            <p:ph type="title"/>
          </p:nvPr>
        </p:nvSpPr>
        <p:spPr/>
        <p:txBody>
          <a:bodyPr/>
          <a:lstStyle/>
          <a:p>
            <a:r>
              <a:rPr lang="en-US" dirty="0"/>
              <a:t>Encryption and authentication</a:t>
            </a:r>
          </a:p>
        </p:txBody>
      </p:sp>
      <p:sp>
        <p:nvSpPr>
          <p:cNvPr id="3" name="Content Placeholder 2">
            <a:extLst>
              <a:ext uri="{FF2B5EF4-FFF2-40B4-BE49-F238E27FC236}">
                <a16:creationId xmlns:a16="http://schemas.microsoft.com/office/drawing/2014/main" id="{3812DD91-C88B-C676-E218-016C61FD1932}"/>
              </a:ext>
            </a:extLst>
          </p:cNvPr>
          <p:cNvSpPr>
            <a:spLocks noGrp="1"/>
          </p:cNvSpPr>
          <p:nvPr>
            <p:ph idx="1"/>
          </p:nvPr>
        </p:nvSpPr>
        <p:spPr/>
        <p:txBody>
          <a:bodyPr/>
          <a:lstStyle/>
          <a:p>
            <a:r>
              <a:rPr lang="en-US" dirty="0"/>
              <a:t>The encryption logic and salt generation logic, which are used to generate the </a:t>
            </a:r>
            <a:r>
              <a:rPr lang="en-US" dirty="0" err="1"/>
              <a:t>hashed_password</a:t>
            </a:r>
            <a:r>
              <a:rPr lang="en-US" dirty="0"/>
              <a:t> and salt values representing the password value, are defined as </a:t>
            </a:r>
            <a:r>
              <a:rPr lang="en-US" dirty="0" err="1"/>
              <a:t>UserSchema</a:t>
            </a:r>
            <a:r>
              <a:rPr lang="en-US" dirty="0"/>
              <a:t> methods.</a:t>
            </a:r>
          </a:p>
        </p:txBody>
      </p:sp>
      <p:sp>
        <p:nvSpPr>
          <p:cNvPr id="4" name="Date Placeholder 3">
            <a:extLst>
              <a:ext uri="{FF2B5EF4-FFF2-40B4-BE49-F238E27FC236}">
                <a16:creationId xmlns:a16="http://schemas.microsoft.com/office/drawing/2014/main" id="{C1BB6818-009B-50B9-0AEE-DF3D51BFD201}"/>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1AF3B88-0219-832A-4E73-30899B3B93E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3AFCF7-C6DC-1104-4069-81B473E40A7D}"/>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81395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0231-4F30-2AB6-23AB-D022596D4DD8}"/>
              </a:ext>
            </a:extLst>
          </p:cNvPr>
          <p:cNvSpPr>
            <a:spLocks noGrp="1"/>
          </p:cNvSpPr>
          <p:nvPr>
            <p:ph type="title"/>
          </p:nvPr>
        </p:nvSpPr>
        <p:spPr/>
        <p:txBody>
          <a:bodyPr/>
          <a:lstStyle/>
          <a:p>
            <a:r>
              <a:rPr lang="en-US" dirty="0"/>
              <a:t>Updated user.model.js</a:t>
            </a:r>
          </a:p>
        </p:txBody>
      </p:sp>
      <p:sp>
        <p:nvSpPr>
          <p:cNvPr id="3" name="Content Placeholder 2">
            <a:extLst>
              <a:ext uri="{FF2B5EF4-FFF2-40B4-BE49-F238E27FC236}">
                <a16:creationId xmlns:a16="http://schemas.microsoft.com/office/drawing/2014/main" id="{3D6E8B08-50DB-8D49-DF00-A23C6FBFB1AF}"/>
              </a:ext>
            </a:extLst>
          </p:cNvPr>
          <p:cNvSpPr>
            <a:spLocks noGrp="1"/>
          </p:cNvSpPr>
          <p:nvPr>
            <p:ph idx="1"/>
          </p:nvPr>
        </p:nvSpPr>
        <p:spPr/>
        <p:txBody>
          <a:bodyPr/>
          <a:lstStyle/>
          <a:p>
            <a:r>
              <a:rPr lang="en-US" dirty="0" err="1"/>
              <a:t>mern</a:t>
            </a:r>
            <a:r>
              <a:rPr lang="en-US" dirty="0"/>
              <a:t>-skeleton/server/models/user.model.js:</a:t>
            </a:r>
          </a:p>
          <a:p>
            <a:r>
              <a:rPr lang="en-US" sz="380" b="0" dirty="0">
                <a:solidFill>
                  <a:schemeClr val="tx1"/>
                </a:solidFill>
                <a:effectLst/>
                <a:latin typeface="Consolas" panose="020B0609020204030204" pitchFamily="49" charset="0"/>
              </a:rPr>
              <a:t>import mongoose from 'mongoose'</a:t>
            </a:r>
          </a:p>
          <a:p>
            <a:r>
              <a:rPr lang="en-US" sz="380" b="0" dirty="0">
                <a:solidFill>
                  <a:schemeClr val="tx1"/>
                </a:solidFill>
                <a:effectLst/>
                <a:latin typeface="Consolas" panose="020B0609020204030204" pitchFamily="49" charset="0"/>
              </a:rPr>
              <a:t>//const mongoose = require('mongoose');</a:t>
            </a:r>
          </a:p>
          <a:p>
            <a:r>
              <a:rPr lang="en-US" sz="380" b="0" dirty="0">
                <a:solidFill>
                  <a:schemeClr val="tx1"/>
                </a:solidFill>
                <a:effectLst/>
                <a:latin typeface="Consolas" panose="020B0609020204030204" pitchFamily="49" charset="0"/>
              </a:rPr>
              <a:t>const </a:t>
            </a:r>
            <a:r>
              <a:rPr lang="en-US" sz="380" b="0" dirty="0" err="1">
                <a:solidFill>
                  <a:schemeClr val="tx1"/>
                </a:solidFill>
                <a:effectLst/>
                <a:latin typeface="Consolas" panose="020B0609020204030204" pitchFamily="49" charset="0"/>
              </a:rPr>
              <a:t>UserSchema</a:t>
            </a:r>
            <a:r>
              <a:rPr lang="en-US" sz="380" b="0" dirty="0">
                <a:solidFill>
                  <a:schemeClr val="tx1"/>
                </a:solidFill>
                <a:effectLst/>
                <a:latin typeface="Consolas" panose="020B0609020204030204" pitchFamily="49" charset="0"/>
              </a:rPr>
              <a:t> = new </a:t>
            </a:r>
            <a:r>
              <a:rPr lang="en-US" sz="380" b="0" dirty="0" err="1">
                <a:solidFill>
                  <a:schemeClr val="tx1"/>
                </a:solidFill>
                <a:effectLst/>
                <a:latin typeface="Consolas" panose="020B0609020204030204" pitchFamily="49" charset="0"/>
              </a:rPr>
              <a:t>mongoose.Schema</a:t>
            </a:r>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 name: {</a:t>
            </a:r>
          </a:p>
          <a:p>
            <a:r>
              <a:rPr lang="en-US" sz="380" b="0" dirty="0">
                <a:solidFill>
                  <a:schemeClr val="tx1"/>
                </a:solidFill>
                <a:effectLst/>
                <a:latin typeface="Consolas" panose="020B0609020204030204" pitchFamily="49" charset="0"/>
              </a:rPr>
              <a:t> type: String,</a:t>
            </a:r>
          </a:p>
          <a:p>
            <a:r>
              <a:rPr lang="en-US" sz="380" b="0" dirty="0">
                <a:solidFill>
                  <a:schemeClr val="tx1"/>
                </a:solidFill>
                <a:effectLst/>
                <a:latin typeface="Consolas" panose="020B0609020204030204" pitchFamily="49" charset="0"/>
              </a:rPr>
              <a:t> trim: true,</a:t>
            </a:r>
          </a:p>
          <a:p>
            <a:r>
              <a:rPr lang="en-US" sz="380" b="0" dirty="0">
                <a:solidFill>
                  <a:schemeClr val="tx1"/>
                </a:solidFill>
                <a:effectLst/>
                <a:latin typeface="Consolas" panose="020B0609020204030204" pitchFamily="49" charset="0"/>
              </a:rPr>
              <a:t> required: 'Name is required'</a:t>
            </a:r>
          </a:p>
          <a:p>
            <a:r>
              <a:rPr lang="en-US" sz="380" b="0" dirty="0">
                <a:solidFill>
                  <a:schemeClr val="tx1"/>
                </a:solidFill>
                <a:effectLst/>
                <a:latin typeface="Consolas" panose="020B0609020204030204" pitchFamily="49" charset="0"/>
              </a:rPr>
              <a:t> },</a:t>
            </a:r>
          </a:p>
          <a:p>
            <a:r>
              <a:rPr lang="en-US" sz="380" b="0" dirty="0">
                <a:solidFill>
                  <a:schemeClr val="tx1"/>
                </a:solidFill>
                <a:effectLst/>
                <a:latin typeface="Consolas" panose="020B0609020204030204" pitchFamily="49" charset="0"/>
              </a:rPr>
              <a:t> email: {</a:t>
            </a:r>
          </a:p>
          <a:p>
            <a:r>
              <a:rPr lang="en-US" sz="380" b="0" dirty="0">
                <a:solidFill>
                  <a:schemeClr val="tx1"/>
                </a:solidFill>
                <a:effectLst/>
                <a:latin typeface="Consolas" panose="020B0609020204030204" pitchFamily="49" charset="0"/>
              </a:rPr>
              <a:t> type: String,</a:t>
            </a:r>
          </a:p>
          <a:p>
            <a:r>
              <a:rPr lang="en-US" sz="380" b="0" dirty="0">
                <a:solidFill>
                  <a:schemeClr val="tx1"/>
                </a:solidFill>
                <a:effectLst/>
                <a:latin typeface="Consolas" panose="020B0609020204030204" pitchFamily="49" charset="0"/>
              </a:rPr>
              <a:t> trim: true,</a:t>
            </a:r>
          </a:p>
          <a:p>
            <a:r>
              <a:rPr lang="en-US" sz="380" b="0" dirty="0">
                <a:solidFill>
                  <a:schemeClr val="tx1"/>
                </a:solidFill>
                <a:effectLst/>
                <a:latin typeface="Consolas" panose="020B0609020204030204" pitchFamily="49" charset="0"/>
              </a:rPr>
              <a:t>unique: 'Email already exists',</a:t>
            </a:r>
          </a:p>
          <a:p>
            <a:r>
              <a:rPr lang="en-US" sz="380" b="0" dirty="0">
                <a:solidFill>
                  <a:schemeClr val="tx1"/>
                </a:solidFill>
                <a:effectLst/>
                <a:latin typeface="Consolas" panose="020B0609020204030204" pitchFamily="49" charset="0"/>
              </a:rPr>
              <a:t>match: [/.+\@.+\..+/, 'Please fill a valid email address'],</a:t>
            </a:r>
          </a:p>
          <a:p>
            <a:r>
              <a:rPr lang="en-US" sz="380" b="0" dirty="0">
                <a:solidFill>
                  <a:schemeClr val="tx1"/>
                </a:solidFill>
                <a:effectLst/>
                <a:latin typeface="Consolas" panose="020B0609020204030204" pitchFamily="49" charset="0"/>
              </a:rPr>
              <a:t>required: 'Email is required'</a:t>
            </a:r>
          </a:p>
          <a:p>
            <a:r>
              <a:rPr lang="en-US" sz="380" b="0" dirty="0">
                <a:solidFill>
                  <a:schemeClr val="tx1"/>
                </a:solidFill>
                <a:effectLst/>
                <a:latin typeface="Consolas" panose="020B0609020204030204" pitchFamily="49" charset="0"/>
              </a:rPr>
              <a:t> },</a:t>
            </a:r>
          </a:p>
          <a:p>
            <a:r>
              <a:rPr lang="en-US" sz="380" b="0" dirty="0">
                <a:solidFill>
                  <a:schemeClr val="tx1"/>
                </a:solidFill>
                <a:effectLst/>
                <a:latin typeface="Consolas" panose="020B0609020204030204" pitchFamily="49" charset="0"/>
              </a:rPr>
              <a:t> created: {</a:t>
            </a:r>
          </a:p>
          <a:p>
            <a:r>
              <a:rPr lang="en-US" sz="380" b="0" dirty="0">
                <a:solidFill>
                  <a:schemeClr val="tx1"/>
                </a:solidFill>
                <a:effectLst/>
                <a:latin typeface="Consolas" panose="020B0609020204030204" pitchFamily="49" charset="0"/>
              </a:rPr>
              <a:t>type: Date,</a:t>
            </a:r>
          </a:p>
          <a:p>
            <a:r>
              <a:rPr lang="en-US" sz="380" b="0" dirty="0">
                <a:solidFill>
                  <a:schemeClr val="tx1"/>
                </a:solidFill>
                <a:effectLst/>
                <a:latin typeface="Consolas" panose="020B0609020204030204" pitchFamily="49" charset="0"/>
              </a:rPr>
              <a:t>default: </a:t>
            </a:r>
            <a:r>
              <a:rPr lang="en-US" sz="380" b="0" dirty="0" err="1">
                <a:solidFill>
                  <a:schemeClr val="tx1"/>
                </a:solidFill>
                <a:effectLst/>
                <a:latin typeface="Consolas" panose="020B0609020204030204" pitchFamily="49" charset="0"/>
              </a:rPr>
              <a:t>Date.now</a:t>
            </a:r>
            <a:endParaRPr lang="en-US" sz="380" b="0" dirty="0">
              <a:solidFill>
                <a:schemeClr val="tx1"/>
              </a:solidFill>
              <a:effectLst/>
              <a:latin typeface="Consolas" panose="020B0609020204030204" pitchFamily="49" charset="0"/>
            </a:endParaRPr>
          </a:p>
          <a:p>
            <a:r>
              <a:rPr lang="en-US" sz="380" b="0" dirty="0">
                <a:solidFill>
                  <a:schemeClr val="tx1"/>
                </a:solidFill>
                <a:effectLst/>
                <a:latin typeface="Consolas" panose="020B0609020204030204" pitchFamily="49" charset="0"/>
              </a:rPr>
              <a:t>   },</a:t>
            </a:r>
          </a:p>
          <a:p>
            <a:r>
              <a:rPr lang="en-US" sz="380" b="0" dirty="0">
                <a:solidFill>
                  <a:schemeClr val="tx1"/>
                </a:solidFill>
                <a:effectLst/>
                <a:latin typeface="Consolas" panose="020B0609020204030204" pitchFamily="49" charset="0"/>
              </a:rPr>
              <a:t> updated: {</a:t>
            </a:r>
          </a:p>
          <a:p>
            <a:r>
              <a:rPr lang="en-US" sz="380" b="0" dirty="0">
                <a:solidFill>
                  <a:schemeClr val="tx1"/>
                </a:solidFill>
                <a:effectLst/>
                <a:latin typeface="Consolas" panose="020B0609020204030204" pitchFamily="49" charset="0"/>
              </a:rPr>
              <a:t>type: Date,</a:t>
            </a:r>
          </a:p>
          <a:p>
            <a:r>
              <a:rPr lang="en-US" sz="380" b="0" dirty="0">
                <a:solidFill>
                  <a:schemeClr val="tx1"/>
                </a:solidFill>
                <a:effectLst/>
                <a:latin typeface="Consolas" panose="020B0609020204030204" pitchFamily="49" charset="0"/>
              </a:rPr>
              <a:t>default: </a:t>
            </a:r>
            <a:r>
              <a:rPr lang="en-US" sz="380" b="0" dirty="0" err="1">
                <a:solidFill>
                  <a:schemeClr val="tx1"/>
                </a:solidFill>
                <a:effectLst/>
                <a:latin typeface="Consolas" panose="020B0609020204030204" pitchFamily="49" charset="0"/>
              </a:rPr>
              <a:t>Date.now</a:t>
            </a:r>
            <a:endParaRPr lang="en-US" sz="380" b="0" dirty="0">
              <a:solidFill>
                <a:schemeClr val="tx1"/>
              </a:solidFill>
              <a:effectLst/>
              <a:latin typeface="Consolas" panose="020B0609020204030204" pitchFamily="49" charset="0"/>
            </a:endParaRPr>
          </a:p>
          <a:p>
            <a:r>
              <a:rPr lang="en-US" sz="380" b="0" dirty="0">
                <a:solidFill>
                  <a:schemeClr val="tx1"/>
                </a:solidFill>
                <a:effectLst/>
                <a:latin typeface="Consolas" panose="020B0609020204030204" pitchFamily="49" charset="0"/>
              </a:rPr>
              <a:t>},</a:t>
            </a:r>
          </a:p>
          <a:p>
            <a:r>
              <a:rPr lang="en-US" sz="380" b="0" dirty="0" err="1">
                <a:solidFill>
                  <a:schemeClr val="tx1"/>
                </a:solidFill>
                <a:effectLst/>
                <a:latin typeface="Consolas" panose="020B0609020204030204" pitchFamily="49" charset="0"/>
              </a:rPr>
              <a:t>hashed_password</a:t>
            </a:r>
            <a:r>
              <a:rPr lang="en-US" sz="380" b="0" dirty="0">
                <a:solidFill>
                  <a:schemeClr val="tx1"/>
                </a:solidFill>
                <a:effectLst/>
                <a:latin typeface="Consolas" panose="020B0609020204030204" pitchFamily="49" charset="0"/>
              </a:rPr>
              <a:t>: {</a:t>
            </a:r>
          </a:p>
          <a:p>
            <a:r>
              <a:rPr lang="en-US" sz="380" b="0" dirty="0">
                <a:solidFill>
                  <a:schemeClr val="tx1"/>
                </a:solidFill>
                <a:effectLst/>
                <a:latin typeface="Consolas" panose="020B0609020204030204" pitchFamily="49" charset="0"/>
              </a:rPr>
              <a:t>type: String,</a:t>
            </a:r>
          </a:p>
          <a:p>
            <a:r>
              <a:rPr lang="en-US" sz="380" b="0" dirty="0">
                <a:solidFill>
                  <a:schemeClr val="tx1"/>
                </a:solidFill>
                <a:effectLst/>
                <a:latin typeface="Consolas" panose="020B0609020204030204" pitchFamily="49" charset="0"/>
              </a:rPr>
              <a:t>required: 'Password is required'</a:t>
            </a:r>
          </a:p>
          <a:p>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 salt: String</a:t>
            </a:r>
          </a:p>
          <a:p>
            <a:r>
              <a:rPr lang="en-US" sz="380" b="0" dirty="0">
                <a:solidFill>
                  <a:schemeClr val="tx1"/>
                </a:solidFill>
                <a:effectLst/>
                <a:latin typeface="Consolas" panose="020B0609020204030204" pitchFamily="49" charset="0"/>
              </a:rPr>
              <a:t>});</a:t>
            </a:r>
          </a:p>
          <a:p>
            <a:r>
              <a:rPr lang="en-US" sz="380" b="0" dirty="0" err="1">
                <a:solidFill>
                  <a:schemeClr val="tx1"/>
                </a:solidFill>
                <a:effectLst/>
                <a:latin typeface="Consolas" panose="020B0609020204030204" pitchFamily="49" charset="0"/>
              </a:rPr>
              <a:t>UserSchema.virtual</a:t>
            </a:r>
            <a:r>
              <a:rPr lang="en-US" sz="380" b="0" dirty="0">
                <a:solidFill>
                  <a:schemeClr val="tx1"/>
                </a:solidFill>
                <a:effectLst/>
                <a:latin typeface="Consolas" panose="020B0609020204030204" pitchFamily="49" charset="0"/>
              </a:rPr>
              <a:t>('password')</a:t>
            </a:r>
          </a:p>
          <a:p>
            <a:r>
              <a:rPr lang="en-US" sz="380" b="0" dirty="0">
                <a:solidFill>
                  <a:schemeClr val="tx1"/>
                </a:solidFill>
                <a:effectLst/>
                <a:latin typeface="Consolas" panose="020B0609020204030204" pitchFamily="49" charset="0"/>
              </a:rPr>
              <a:t> .set(function(password) {</a:t>
            </a:r>
          </a:p>
          <a:p>
            <a:r>
              <a:rPr lang="en-US" sz="380" b="0" dirty="0">
                <a:solidFill>
                  <a:schemeClr val="tx1"/>
                </a:solidFill>
                <a:effectLst/>
                <a:latin typeface="Consolas" panose="020B0609020204030204" pitchFamily="49" charset="0"/>
              </a:rPr>
              <a:t> </a:t>
            </a:r>
            <a:r>
              <a:rPr lang="en-US" sz="380" b="0" dirty="0" err="1">
                <a:solidFill>
                  <a:schemeClr val="tx1"/>
                </a:solidFill>
                <a:effectLst/>
                <a:latin typeface="Consolas" panose="020B0609020204030204" pitchFamily="49" charset="0"/>
              </a:rPr>
              <a:t>this._password</a:t>
            </a:r>
            <a:r>
              <a:rPr lang="en-US" sz="380" b="0" dirty="0">
                <a:solidFill>
                  <a:schemeClr val="tx1"/>
                </a:solidFill>
                <a:effectLst/>
                <a:latin typeface="Consolas" panose="020B0609020204030204" pitchFamily="49" charset="0"/>
              </a:rPr>
              <a:t> = password;</a:t>
            </a:r>
          </a:p>
          <a:p>
            <a:r>
              <a:rPr lang="en-US" sz="380" b="0" dirty="0">
                <a:solidFill>
                  <a:schemeClr val="tx1"/>
                </a:solidFill>
                <a:effectLst/>
                <a:latin typeface="Consolas" panose="020B0609020204030204" pitchFamily="49" charset="0"/>
              </a:rPr>
              <a:t>   </a:t>
            </a:r>
            <a:r>
              <a:rPr lang="en-US" sz="380" b="0" dirty="0" err="1">
                <a:solidFill>
                  <a:schemeClr val="tx1"/>
                </a:solidFill>
                <a:effectLst/>
                <a:latin typeface="Consolas" panose="020B0609020204030204" pitchFamily="49" charset="0"/>
              </a:rPr>
              <a:t>this.salt</a:t>
            </a:r>
            <a:r>
              <a:rPr lang="en-US" sz="380" b="0" dirty="0">
                <a:solidFill>
                  <a:schemeClr val="tx1"/>
                </a:solidFill>
                <a:effectLst/>
                <a:latin typeface="Consolas" panose="020B0609020204030204" pitchFamily="49" charset="0"/>
              </a:rPr>
              <a:t> = </a:t>
            </a:r>
            <a:r>
              <a:rPr lang="en-US" sz="380" b="0" dirty="0" err="1">
                <a:solidFill>
                  <a:schemeClr val="tx1"/>
                </a:solidFill>
                <a:effectLst/>
                <a:latin typeface="Consolas" panose="020B0609020204030204" pitchFamily="49" charset="0"/>
              </a:rPr>
              <a:t>this.makeSalt</a:t>
            </a:r>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   </a:t>
            </a:r>
            <a:r>
              <a:rPr lang="en-US" sz="380" b="0" dirty="0" err="1">
                <a:solidFill>
                  <a:schemeClr val="tx1"/>
                </a:solidFill>
                <a:effectLst/>
                <a:latin typeface="Consolas" panose="020B0609020204030204" pitchFamily="49" charset="0"/>
              </a:rPr>
              <a:t>this.hashed_password</a:t>
            </a:r>
            <a:r>
              <a:rPr lang="en-US" sz="380" b="0" dirty="0">
                <a:solidFill>
                  <a:schemeClr val="tx1"/>
                </a:solidFill>
                <a:effectLst/>
                <a:latin typeface="Consolas" panose="020B0609020204030204" pitchFamily="49" charset="0"/>
              </a:rPr>
              <a:t> = </a:t>
            </a:r>
            <a:r>
              <a:rPr lang="en-US" sz="380" b="0" dirty="0" err="1">
                <a:solidFill>
                  <a:schemeClr val="tx1"/>
                </a:solidFill>
                <a:effectLst/>
                <a:latin typeface="Consolas" panose="020B0609020204030204" pitchFamily="49" charset="0"/>
              </a:rPr>
              <a:t>this.encryptPassword</a:t>
            </a:r>
            <a:r>
              <a:rPr lang="en-US" sz="380" b="0" dirty="0">
                <a:solidFill>
                  <a:schemeClr val="tx1"/>
                </a:solidFill>
                <a:effectLst/>
                <a:latin typeface="Consolas" panose="020B0609020204030204" pitchFamily="49" charset="0"/>
              </a:rPr>
              <a:t>(password)</a:t>
            </a:r>
          </a:p>
          <a:p>
            <a:r>
              <a:rPr lang="en-US" sz="380" dirty="0">
                <a:solidFill>
                  <a:schemeClr val="tx1"/>
                </a:solidFill>
                <a:latin typeface="Consolas" panose="020B0609020204030204" pitchFamily="49" charset="0"/>
              </a:rPr>
              <a:t>   </a:t>
            </a:r>
            <a:r>
              <a:rPr lang="en-US" sz="380" b="0" dirty="0" err="1">
                <a:solidFill>
                  <a:schemeClr val="tx1"/>
                </a:solidFill>
                <a:effectLst/>
                <a:latin typeface="Consolas" panose="020B0609020204030204" pitchFamily="49" charset="0"/>
              </a:rPr>
              <a:t>this.hashed_password</a:t>
            </a:r>
            <a:r>
              <a:rPr lang="en-US" sz="380" b="0" dirty="0">
                <a:solidFill>
                  <a:schemeClr val="tx1"/>
                </a:solidFill>
                <a:effectLst/>
                <a:latin typeface="Consolas" panose="020B0609020204030204" pitchFamily="49" charset="0"/>
              </a:rPr>
              <a:t> = password;</a:t>
            </a:r>
          </a:p>
          <a:p>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.get(function() {</a:t>
            </a:r>
          </a:p>
          <a:p>
            <a:r>
              <a:rPr lang="en-US" sz="380" b="0" dirty="0">
                <a:solidFill>
                  <a:schemeClr val="tx1"/>
                </a:solidFill>
                <a:effectLst/>
                <a:latin typeface="Consolas" panose="020B0609020204030204" pitchFamily="49" charset="0"/>
              </a:rPr>
              <a:t>return </a:t>
            </a:r>
            <a:r>
              <a:rPr lang="en-US" sz="380" b="0" dirty="0" err="1">
                <a:solidFill>
                  <a:schemeClr val="tx1"/>
                </a:solidFill>
                <a:effectLst/>
                <a:latin typeface="Consolas" panose="020B0609020204030204" pitchFamily="49" charset="0"/>
              </a:rPr>
              <a:t>this._password</a:t>
            </a:r>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 });</a:t>
            </a:r>
          </a:p>
          <a:p>
            <a:r>
              <a:rPr lang="en-US" sz="380" b="0" dirty="0" err="1">
                <a:solidFill>
                  <a:schemeClr val="tx1"/>
                </a:solidFill>
                <a:effectLst/>
                <a:latin typeface="Consolas" panose="020B0609020204030204" pitchFamily="49" charset="0"/>
              </a:rPr>
              <a:t>UserSchema.path</a:t>
            </a:r>
            <a:r>
              <a:rPr lang="en-US" sz="380" b="0" dirty="0">
                <a:solidFill>
                  <a:schemeClr val="tx1"/>
                </a:solidFill>
                <a:effectLst/>
                <a:latin typeface="Consolas" panose="020B0609020204030204" pitchFamily="49" charset="0"/>
              </a:rPr>
              <a:t>('</a:t>
            </a:r>
            <a:r>
              <a:rPr lang="en-US" sz="380" b="0" dirty="0" err="1">
                <a:solidFill>
                  <a:schemeClr val="tx1"/>
                </a:solidFill>
                <a:effectLst/>
                <a:latin typeface="Consolas" panose="020B0609020204030204" pitchFamily="49" charset="0"/>
              </a:rPr>
              <a:t>hashed_password</a:t>
            </a:r>
            <a:r>
              <a:rPr lang="en-US" sz="380" b="0" dirty="0">
                <a:solidFill>
                  <a:schemeClr val="tx1"/>
                </a:solidFill>
                <a:effectLst/>
                <a:latin typeface="Consolas" panose="020B0609020204030204" pitchFamily="49" charset="0"/>
              </a:rPr>
              <a:t>').validate(function(v) {</a:t>
            </a:r>
          </a:p>
          <a:p>
            <a:r>
              <a:rPr lang="en-US" sz="380" b="0" dirty="0">
                <a:solidFill>
                  <a:schemeClr val="tx1"/>
                </a:solidFill>
                <a:effectLst/>
                <a:latin typeface="Consolas" panose="020B0609020204030204" pitchFamily="49" charset="0"/>
              </a:rPr>
              <a:t> if (</a:t>
            </a:r>
            <a:r>
              <a:rPr lang="en-US" sz="380" b="0" dirty="0" err="1">
                <a:solidFill>
                  <a:schemeClr val="tx1"/>
                </a:solidFill>
                <a:effectLst/>
                <a:latin typeface="Consolas" panose="020B0609020204030204" pitchFamily="49" charset="0"/>
              </a:rPr>
              <a:t>this._password</a:t>
            </a:r>
            <a:r>
              <a:rPr lang="en-US" sz="380" b="0" dirty="0">
                <a:solidFill>
                  <a:schemeClr val="tx1"/>
                </a:solidFill>
                <a:effectLst/>
                <a:latin typeface="Consolas" panose="020B0609020204030204" pitchFamily="49" charset="0"/>
              </a:rPr>
              <a:t> &amp;&amp; this._</a:t>
            </a:r>
            <a:r>
              <a:rPr lang="en-US" sz="380" b="0" dirty="0" err="1">
                <a:solidFill>
                  <a:schemeClr val="tx1"/>
                </a:solidFill>
                <a:effectLst/>
                <a:latin typeface="Consolas" panose="020B0609020204030204" pitchFamily="49" charset="0"/>
              </a:rPr>
              <a:t>password.length</a:t>
            </a:r>
            <a:r>
              <a:rPr lang="en-US" sz="380" b="0" dirty="0">
                <a:solidFill>
                  <a:schemeClr val="tx1"/>
                </a:solidFill>
                <a:effectLst/>
                <a:latin typeface="Consolas" panose="020B0609020204030204" pitchFamily="49" charset="0"/>
              </a:rPr>
              <a:t> &lt; 6) {</a:t>
            </a:r>
          </a:p>
          <a:p>
            <a:r>
              <a:rPr lang="en-US" sz="380" b="0" dirty="0">
                <a:solidFill>
                  <a:schemeClr val="tx1"/>
                </a:solidFill>
                <a:effectLst/>
                <a:latin typeface="Consolas" panose="020B0609020204030204" pitchFamily="49" charset="0"/>
              </a:rPr>
              <a:t> </a:t>
            </a:r>
            <a:r>
              <a:rPr lang="en-US" sz="380" b="0" dirty="0" err="1">
                <a:solidFill>
                  <a:schemeClr val="tx1"/>
                </a:solidFill>
                <a:effectLst/>
                <a:latin typeface="Consolas" panose="020B0609020204030204" pitchFamily="49" charset="0"/>
              </a:rPr>
              <a:t>this.invalidate</a:t>
            </a:r>
            <a:r>
              <a:rPr lang="en-US" sz="380" b="0" dirty="0">
                <a:solidFill>
                  <a:schemeClr val="tx1"/>
                </a:solidFill>
                <a:effectLst/>
                <a:latin typeface="Consolas" panose="020B0609020204030204" pitchFamily="49" charset="0"/>
              </a:rPr>
              <a:t>('password', 'Password must be at least 6 characters.');</a:t>
            </a:r>
          </a:p>
          <a:p>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 if (</a:t>
            </a:r>
            <a:r>
              <a:rPr lang="en-US" sz="380" b="0" dirty="0" err="1">
                <a:solidFill>
                  <a:schemeClr val="tx1"/>
                </a:solidFill>
                <a:effectLst/>
                <a:latin typeface="Consolas" panose="020B0609020204030204" pitchFamily="49" charset="0"/>
              </a:rPr>
              <a:t>this.isNew</a:t>
            </a:r>
            <a:r>
              <a:rPr lang="en-US" sz="380" b="0" dirty="0">
                <a:solidFill>
                  <a:schemeClr val="tx1"/>
                </a:solidFill>
                <a:effectLst/>
                <a:latin typeface="Consolas" panose="020B0609020204030204" pitchFamily="49" charset="0"/>
              </a:rPr>
              <a:t> &amp;&amp; !</a:t>
            </a:r>
            <a:r>
              <a:rPr lang="en-US" sz="380" b="0" dirty="0" err="1">
                <a:solidFill>
                  <a:schemeClr val="tx1"/>
                </a:solidFill>
                <a:effectLst/>
                <a:latin typeface="Consolas" panose="020B0609020204030204" pitchFamily="49" charset="0"/>
              </a:rPr>
              <a:t>this._password</a:t>
            </a:r>
            <a:r>
              <a:rPr lang="en-US" sz="380" b="0" dirty="0">
                <a:solidFill>
                  <a:schemeClr val="tx1"/>
                </a:solidFill>
                <a:effectLst/>
                <a:latin typeface="Consolas" panose="020B0609020204030204" pitchFamily="49" charset="0"/>
              </a:rPr>
              <a:t>) {</a:t>
            </a:r>
          </a:p>
          <a:p>
            <a:r>
              <a:rPr lang="en-US" sz="380" b="0" dirty="0" err="1">
                <a:solidFill>
                  <a:schemeClr val="tx1"/>
                </a:solidFill>
                <a:effectLst/>
                <a:latin typeface="Consolas" panose="020B0609020204030204" pitchFamily="49" charset="0"/>
              </a:rPr>
              <a:t>this.invalidate</a:t>
            </a:r>
            <a:r>
              <a:rPr lang="en-US" sz="380" b="0" dirty="0">
                <a:solidFill>
                  <a:schemeClr val="tx1"/>
                </a:solidFill>
                <a:effectLst/>
                <a:latin typeface="Consolas" panose="020B0609020204030204" pitchFamily="49" charset="0"/>
              </a:rPr>
              <a:t>('password', 'Password is required');</a:t>
            </a:r>
          </a:p>
          <a:p>
            <a:r>
              <a:rPr lang="en-US" sz="380" b="0" dirty="0">
                <a:solidFill>
                  <a:schemeClr val="tx1"/>
                </a:solidFill>
                <a:effectLst/>
                <a:latin typeface="Consolas" panose="020B0609020204030204" pitchFamily="49" charset="0"/>
              </a:rPr>
              <a:t> }</a:t>
            </a:r>
          </a:p>
          <a:p>
            <a:r>
              <a:rPr lang="en-US" sz="380" b="0" dirty="0">
                <a:solidFill>
                  <a:schemeClr val="tx1"/>
                </a:solidFill>
                <a:effectLst/>
                <a:latin typeface="Consolas" panose="020B0609020204030204" pitchFamily="49" charset="0"/>
              </a:rPr>
              <a:t>}, null);</a:t>
            </a:r>
          </a:p>
          <a:p>
            <a:r>
              <a:rPr lang="en-US" sz="380" b="0" dirty="0" err="1">
                <a:solidFill>
                  <a:schemeClr val="tx1"/>
                </a:solidFill>
                <a:effectLst/>
                <a:highlight>
                  <a:srgbClr val="FFFF00"/>
                </a:highlight>
                <a:latin typeface="Consolas" panose="020B0609020204030204" pitchFamily="49" charset="0"/>
              </a:rPr>
              <a:t>UserSchema.methods</a:t>
            </a:r>
            <a:r>
              <a:rPr lang="en-US" sz="380" b="0" dirty="0">
                <a:solidFill>
                  <a:schemeClr val="tx1"/>
                </a:solidFill>
                <a:effectLst/>
                <a:highlight>
                  <a:srgbClr val="FFFF00"/>
                </a:highlight>
                <a:latin typeface="Consolas" panose="020B0609020204030204" pitchFamily="49" charset="0"/>
              </a:rPr>
              <a:t> = {</a:t>
            </a:r>
          </a:p>
          <a:p>
            <a:r>
              <a:rPr lang="en-US" sz="380" b="0" dirty="0">
                <a:solidFill>
                  <a:schemeClr val="tx1"/>
                </a:solidFill>
                <a:effectLst/>
                <a:highlight>
                  <a:srgbClr val="FFFF00"/>
                </a:highlight>
                <a:latin typeface="Consolas" panose="020B0609020204030204" pitchFamily="49" charset="0"/>
              </a:rPr>
              <a:t>authenticate: function(</a:t>
            </a:r>
            <a:r>
              <a:rPr lang="en-US" sz="380" b="0" dirty="0" err="1">
                <a:solidFill>
                  <a:schemeClr val="tx1"/>
                </a:solidFill>
                <a:effectLst/>
                <a:highlight>
                  <a:srgbClr val="FFFF00"/>
                </a:highlight>
                <a:latin typeface="Consolas" panose="020B0609020204030204" pitchFamily="49" charset="0"/>
              </a:rPr>
              <a:t>plainText</a:t>
            </a:r>
            <a:r>
              <a:rPr lang="en-US" sz="380" b="0" dirty="0">
                <a:solidFill>
                  <a:schemeClr val="tx1"/>
                </a:solidFill>
                <a:effectLst/>
                <a:highlight>
                  <a:srgbClr val="FFFF00"/>
                </a:highlight>
                <a:latin typeface="Consolas" panose="020B0609020204030204" pitchFamily="49" charset="0"/>
              </a:rPr>
              <a:t>) {</a:t>
            </a:r>
          </a:p>
          <a:p>
            <a:r>
              <a:rPr lang="en-US" sz="380" b="0" dirty="0">
                <a:solidFill>
                  <a:schemeClr val="tx1"/>
                </a:solidFill>
                <a:effectLst/>
                <a:highlight>
                  <a:srgbClr val="FFFF00"/>
                </a:highlight>
                <a:latin typeface="Consolas" panose="020B0609020204030204" pitchFamily="49" charset="0"/>
              </a:rPr>
              <a:t>return </a:t>
            </a:r>
            <a:r>
              <a:rPr lang="en-US" sz="380" b="0" dirty="0" err="1">
                <a:solidFill>
                  <a:schemeClr val="tx1"/>
                </a:solidFill>
                <a:effectLst/>
                <a:highlight>
                  <a:srgbClr val="FFFF00"/>
                </a:highlight>
                <a:latin typeface="Consolas" panose="020B0609020204030204" pitchFamily="49" charset="0"/>
              </a:rPr>
              <a:t>this.encryptPassword</a:t>
            </a:r>
            <a:r>
              <a:rPr lang="en-US" sz="380" b="0" dirty="0">
                <a:solidFill>
                  <a:schemeClr val="tx1"/>
                </a:solidFill>
                <a:effectLst/>
                <a:highlight>
                  <a:srgbClr val="FFFF00"/>
                </a:highlight>
                <a:latin typeface="Consolas" panose="020B0609020204030204" pitchFamily="49" charset="0"/>
              </a:rPr>
              <a:t>(</a:t>
            </a:r>
            <a:r>
              <a:rPr lang="en-US" sz="380" b="0" dirty="0" err="1">
                <a:solidFill>
                  <a:schemeClr val="tx1"/>
                </a:solidFill>
                <a:effectLst/>
                <a:highlight>
                  <a:srgbClr val="FFFF00"/>
                </a:highlight>
                <a:latin typeface="Consolas" panose="020B0609020204030204" pitchFamily="49" charset="0"/>
              </a:rPr>
              <a:t>plainText</a:t>
            </a:r>
            <a:r>
              <a:rPr lang="en-US" sz="380" b="0" dirty="0">
                <a:solidFill>
                  <a:schemeClr val="tx1"/>
                </a:solidFill>
                <a:effectLst/>
                <a:highlight>
                  <a:srgbClr val="FFFF00"/>
                </a:highlight>
                <a:latin typeface="Consolas" panose="020B0609020204030204" pitchFamily="49" charset="0"/>
              </a:rPr>
              <a:t>) === </a:t>
            </a:r>
            <a:r>
              <a:rPr lang="en-US" sz="380" b="0" dirty="0" err="1">
                <a:solidFill>
                  <a:schemeClr val="tx1"/>
                </a:solidFill>
                <a:effectLst/>
                <a:highlight>
                  <a:srgbClr val="FFFF00"/>
                </a:highlight>
                <a:latin typeface="Consolas" panose="020B0609020204030204" pitchFamily="49" charset="0"/>
              </a:rPr>
              <a:t>this.hashed_password</a:t>
            </a:r>
            <a:r>
              <a:rPr lang="en-US" sz="380" b="0" dirty="0">
                <a:solidFill>
                  <a:schemeClr val="tx1"/>
                </a:solidFill>
                <a:effectLst/>
                <a:highlight>
                  <a:srgbClr val="FFFF00"/>
                </a:highlight>
                <a:latin typeface="Consolas" panose="020B0609020204030204" pitchFamily="49" charset="0"/>
              </a:rPr>
              <a:t> </a:t>
            </a:r>
          </a:p>
          <a:p>
            <a:r>
              <a:rPr lang="en-US" sz="380" b="0" dirty="0">
                <a:solidFill>
                  <a:schemeClr val="tx1"/>
                </a:solidFill>
                <a:effectLst/>
                <a:highlight>
                  <a:srgbClr val="FFFF00"/>
                </a:highlight>
                <a:latin typeface="Consolas" panose="020B0609020204030204" pitchFamily="49" charset="0"/>
              </a:rPr>
              <a:t>},</a:t>
            </a:r>
          </a:p>
          <a:p>
            <a:r>
              <a:rPr lang="en-US" sz="380" b="0" dirty="0" err="1">
                <a:solidFill>
                  <a:schemeClr val="tx1"/>
                </a:solidFill>
                <a:effectLst/>
                <a:highlight>
                  <a:srgbClr val="FFFF00"/>
                </a:highlight>
                <a:latin typeface="Consolas" panose="020B0609020204030204" pitchFamily="49" charset="0"/>
              </a:rPr>
              <a:t>encryptPassword</a:t>
            </a:r>
            <a:r>
              <a:rPr lang="en-US" sz="380" b="0" dirty="0">
                <a:solidFill>
                  <a:schemeClr val="tx1"/>
                </a:solidFill>
                <a:effectLst/>
                <a:highlight>
                  <a:srgbClr val="FFFF00"/>
                </a:highlight>
                <a:latin typeface="Consolas" panose="020B0609020204030204" pitchFamily="49" charset="0"/>
              </a:rPr>
              <a:t>: function(password) { </a:t>
            </a:r>
          </a:p>
          <a:p>
            <a:r>
              <a:rPr lang="en-US" sz="380" b="0" dirty="0">
                <a:solidFill>
                  <a:schemeClr val="tx1"/>
                </a:solidFill>
                <a:effectLst/>
                <a:highlight>
                  <a:srgbClr val="FFFF00"/>
                </a:highlight>
                <a:latin typeface="Consolas" panose="020B0609020204030204" pitchFamily="49" charset="0"/>
              </a:rPr>
              <a:t>if (!password) return ''</a:t>
            </a:r>
          </a:p>
          <a:p>
            <a:r>
              <a:rPr lang="en-US" sz="380" b="0" dirty="0">
                <a:solidFill>
                  <a:schemeClr val="tx1"/>
                </a:solidFill>
                <a:effectLst/>
                <a:highlight>
                  <a:srgbClr val="FFFF00"/>
                </a:highlight>
                <a:latin typeface="Consolas" panose="020B0609020204030204" pitchFamily="49" charset="0"/>
              </a:rPr>
              <a:t>try {</a:t>
            </a:r>
          </a:p>
          <a:p>
            <a:r>
              <a:rPr lang="en-US" sz="380" b="0" dirty="0">
                <a:solidFill>
                  <a:schemeClr val="tx1"/>
                </a:solidFill>
                <a:effectLst/>
                <a:highlight>
                  <a:srgbClr val="FFFF00"/>
                </a:highlight>
                <a:latin typeface="Consolas" panose="020B0609020204030204" pitchFamily="49" charset="0"/>
              </a:rPr>
              <a:t>return crypto</a:t>
            </a:r>
          </a:p>
          <a:p>
            <a:r>
              <a:rPr lang="en-US" sz="380" b="0" dirty="0">
                <a:solidFill>
                  <a:schemeClr val="tx1"/>
                </a:solidFill>
                <a:effectLst/>
                <a:highlight>
                  <a:srgbClr val="FFFF00"/>
                </a:highlight>
                <a:latin typeface="Consolas" panose="020B0609020204030204" pitchFamily="49" charset="0"/>
              </a:rPr>
              <a:t>.</a:t>
            </a:r>
            <a:r>
              <a:rPr lang="en-US" sz="380" b="0" dirty="0" err="1">
                <a:solidFill>
                  <a:schemeClr val="tx1"/>
                </a:solidFill>
                <a:effectLst/>
                <a:highlight>
                  <a:srgbClr val="FFFF00"/>
                </a:highlight>
                <a:latin typeface="Consolas" panose="020B0609020204030204" pitchFamily="49" charset="0"/>
              </a:rPr>
              <a:t>createHmac</a:t>
            </a:r>
            <a:r>
              <a:rPr lang="en-US" sz="380" b="0" dirty="0">
                <a:solidFill>
                  <a:schemeClr val="tx1"/>
                </a:solidFill>
                <a:effectLst/>
                <a:highlight>
                  <a:srgbClr val="FFFF00"/>
                </a:highlight>
                <a:latin typeface="Consolas" panose="020B0609020204030204" pitchFamily="49" charset="0"/>
              </a:rPr>
              <a:t>('sha1', </a:t>
            </a:r>
            <a:r>
              <a:rPr lang="en-US" sz="380" b="0" dirty="0" err="1">
                <a:solidFill>
                  <a:schemeClr val="tx1"/>
                </a:solidFill>
                <a:effectLst/>
                <a:highlight>
                  <a:srgbClr val="FFFF00"/>
                </a:highlight>
                <a:latin typeface="Consolas" panose="020B0609020204030204" pitchFamily="49" charset="0"/>
              </a:rPr>
              <a:t>this.salt</a:t>
            </a:r>
            <a:r>
              <a:rPr lang="en-US" sz="380" b="0" dirty="0">
                <a:solidFill>
                  <a:schemeClr val="tx1"/>
                </a:solidFill>
                <a:effectLst/>
                <a:highlight>
                  <a:srgbClr val="FFFF00"/>
                </a:highlight>
                <a:latin typeface="Consolas" panose="020B0609020204030204" pitchFamily="49" charset="0"/>
              </a:rPr>
              <a:t>) </a:t>
            </a:r>
          </a:p>
          <a:p>
            <a:r>
              <a:rPr lang="en-US" sz="380" b="0" dirty="0">
                <a:solidFill>
                  <a:schemeClr val="tx1"/>
                </a:solidFill>
                <a:effectLst/>
                <a:highlight>
                  <a:srgbClr val="FFFF00"/>
                </a:highlight>
                <a:latin typeface="Consolas" panose="020B0609020204030204" pitchFamily="49" charset="0"/>
              </a:rPr>
              <a:t>.update(password)</a:t>
            </a:r>
          </a:p>
          <a:p>
            <a:r>
              <a:rPr lang="en-US" sz="380" b="0" dirty="0">
                <a:solidFill>
                  <a:schemeClr val="tx1"/>
                </a:solidFill>
                <a:effectLst/>
                <a:highlight>
                  <a:srgbClr val="FFFF00"/>
                </a:highlight>
                <a:latin typeface="Consolas" panose="020B0609020204030204" pitchFamily="49" charset="0"/>
              </a:rPr>
              <a:t>.digest('hex') </a:t>
            </a:r>
          </a:p>
          <a:p>
            <a:r>
              <a:rPr lang="en-US" sz="380" b="0" dirty="0">
                <a:solidFill>
                  <a:schemeClr val="tx1"/>
                </a:solidFill>
                <a:effectLst/>
                <a:highlight>
                  <a:srgbClr val="FFFF00"/>
                </a:highlight>
                <a:latin typeface="Consolas" panose="020B0609020204030204" pitchFamily="49" charset="0"/>
              </a:rPr>
              <a:t>} catch (err) {</a:t>
            </a:r>
          </a:p>
          <a:p>
            <a:r>
              <a:rPr lang="en-US" sz="380" b="0" dirty="0">
                <a:solidFill>
                  <a:schemeClr val="tx1"/>
                </a:solidFill>
                <a:effectLst/>
                <a:highlight>
                  <a:srgbClr val="FFFF00"/>
                </a:highlight>
                <a:latin typeface="Consolas" panose="020B0609020204030204" pitchFamily="49" charset="0"/>
              </a:rPr>
              <a:t>return '' </a:t>
            </a:r>
          </a:p>
          <a:p>
            <a:r>
              <a:rPr lang="en-US" sz="380" b="0" dirty="0">
                <a:solidFill>
                  <a:schemeClr val="tx1"/>
                </a:solidFill>
                <a:effectLst/>
                <a:highlight>
                  <a:srgbClr val="FFFF00"/>
                </a:highlight>
                <a:latin typeface="Consolas" panose="020B0609020204030204" pitchFamily="49" charset="0"/>
              </a:rPr>
              <a:t>}</a:t>
            </a:r>
          </a:p>
          <a:p>
            <a:r>
              <a:rPr lang="en-US" sz="380" b="0" dirty="0">
                <a:solidFill>
                  <a:schemeClr val="tx1"/>
                </a:solidFill>
                <a:effectLst/>
                <a:highlight>
                  <a:srgbClr val="FFFF00"/>
                </a:highlight>
                <a:latin typeface="Consolas" panose="020B0609020204030204" pitchFamily="49" charset="0"/>
              </a:rPr>
              <a:t>},</a:t>
            </a:r>
          </a:p>
          <a:p>
            <a:r>
              <a:rPr lang="en-US" sz="380" b="0" dirty="0" err="1">
                <a:solidFill>
                  <a:schemeClr val="tx1"/>
                </a:solidFill>
                <a:effectLst/>
                <a:highlight>
                  <a:srgbClr val="FFFF00"/>
                </a:highlight>
                <a:latin typeface="Consolas" panose="020B0609020204030204" pitchFamily="49" charset="0"/>
              </a:rPr>
              <a:t>makeSalt</a:t>
            </a:r>
            <a:r>
              <a:rPr lang="en-US" sz="380" b="0" dirty="0">
                <a:solidFill>
                  <a:schemeClr val="tx1"/>
                </a:solidFill>
                <a:effectLst/>
                <a:highlight>
                  <a:srgbClr val="FFFF00"/>
                </a:highlight>
                <a:latin typeface="Consolas" panose="020B0609020204030204" pitchFamily="49" charset="0"/>
              </a:rPr>
              <a:t>: function() {</a:t>
            </a:r>
          </a:p>
          <a:p>
            <a:r>
              <a:rPr lang="en-US" sz="380" b="0" dirty="0">
                <a:solidFill>
                  <a:schemeClr val="tx1"/>
                </a:solidFill>
                <a:effectLst/>
                <a:highlight>
                  <a:srgbClr val="FFFF00"/>
                </a:highlight>
                <a:latin typeface="Consolas" panose="020B0609020204030204" pitchFamily="49" charset="0"/>
              </a:rPr>
              <a:t>return </a:t>
            </a:r>
            <a:r>
              <a:rPr lang="en-US" sz="380" b="0" dirty="0" err="1">
                <a:solidFill>
                  <a:schemeClr val="tx1"/>
                </a:solidFill>
                <a:effectLst/>
                <a:highlight>
                  <a:srgbClr val="FFFF00"/>
                </a:highlight>
                <a:latin typeface="Consolas" panose="020B0609020204030204" pitchFamily="49" charset="0"/>
              </a:rPr>
              <a:t>Math.round</a:t>
            </a:r>
            <a:r>
              <a:rPr lang="en-US" sz="380" b="0" dirty="0">
                <a:solidFill>
                  <a:schemeClr val="tx1"/>
                </a:solidFill>
                <a:effectLst/>
                <a:highlight>
                  <a:srgbClr val="FFFF00"/>
                </a:highlight>
                <a:latin typeface="Consolas" panose="020B0609020204030204" pitchFamily="49" charset="0"/>
              </a:rPr>
              <a:t>((new Date().</a:t>
            </a:r>
            <a:r>
              <a:rPr lang="en-US" sz="380" b="0" dirty="0" err="1">
                <a:solidFill>
                  <a:schemeClr val="tx1"/>
                </a:solidFill>
                <a:effectLst/>
                <a:highlight>
                  <a:srgbClr val="FFFF00"/>
                </a:highlight>
                <a:latin typeface="Consolas" panose="020B0609020204030204" pitchFamily="49" charset="0"/>
              </a:rPr>
              <a:t>valueOf</a:t>
            </a:r>
            <a:r>
              <a:rPr lang="en-US" sz="380" b="0" dirty="0">
                <a:solidFill>
                  <a:schemeClr val="tx1"/>
                </a:solidFill>
                <a:effectLst/>
                <a:highlight>
                  <a:srgbClr val="FFFF00"/>
                </a:highlight>
                <a:latin typeface="Consolas" panose="020B0609020204030204" pitchFamily="49" charset="0"/>
              </a:rPr>
              <a:t>() * </a:t>
            </a:r>
            <a:r>
              <a:rPr lang="en-US" sz="380" b="0" dirty="0" err="1">
                <a:solidFill>
                  <a:schemeClr val="tx1"/>
                </a:solidFill>
                <a:effectLst/>
                <a:highlight>
                  <a:srgbClr val="FFFF00"/>
                </a:highlight>
                <a:latin typeface="Consolas" panose="020B0609020204030204" pitchFamily="49" charset="0"/>
              </a:rPr>
              <a:t>Math.random</a:t>
            </a:r>
            <a:r>
              <a:rPr lang="en-US" sz="380" b="0" dirty="0">
                <a:solidFill>
                  <a:schemeClr val="tx1"/>
                </a:solidFill>
                <a:effectLst/>
                <a:highlight>
                  <a:srgbClr val="FFFF00"/>
                </a:highlight>
                <a:latin typeface="Consolas" panose="020B0609020204030204" pitchFamily="49" charset="0"/>
              </a:rPr>
              <a:t>())) + '' </a:t>
            </a:r>
          </a:p>
          <a:p>
            <a:r>
              <a:rPr lang="en-US" sz="380" b="0" dirty="0">
                <a:solidFill>
                  <a:schemeClr val="tx1"/>
                </a:solidFill>
                <a:effectLst/>
                <a:highlight>
                  <a:srgbClr val="FFFF00"/>
                </a:highlight>
                <a:latin typeface="Consolas" panose="020B0609020204030204" pitchFamily="49" charset="0"/>
              </a:rPr>
              <a:t>}</a:t>
            </a:r>
          </a:p>
          <a:p>
            <a:r>
              <a:rPr lang="en-US" sz="380" b="0" dirty="0">
                <a:solidFill>
                  <a:schemeClr val="tx1"/>
                </a:solidFill>
                <a:effectLst/>
                <a:highlight>
                  <a:srgbClr val="FFFF00"/>
                </a:highlight>
                <a:latin typeface="Consolas" panose="020B0609020204030204" pitchFamily="49" charset="0"/>
              </a:rPr>
              <a:t>}</a:t>
            </a:r>
          </a:p>
          <a:p>
            <a:r>
              <a:rPr lang="en-US" sz="380" b="0" dirty="0">
                <a:solidFill>
                  <a:schemeClr val="tx1"/>
                </a:solidFill>
                <a:effectLst/>
                <a:latin typeface="Consolas" panose="020B0609020204030204" pitchFamily="49" charset="0"/>
              </a:rPr>
              <a:t>//</a:t>
            </a:r>
            <a:r>
              <a:rPr lang="en-US" sz="380" b="0" dirty="0" err="1">
                <a:solidFill>
                  <a:schemeClr val="tx1"/>
                </a:solidFill>
                <a:effectLst/>
                <a:latin typeface="Consolas" panose="020B0609020204030204" pitchFamily="49" charset="0"/>
              </a:rPr>
              <a:t>module.exports</a:t>
            </a:r>
            <a:r>
              <a:rPr lang="en-US" sz="380" b="0" dirty="0">
                <a:solidFill>
                  <a:schemeClr val="tx1"/>
                </a:solidFill>
                <a:effectLst/>
                <a:latin typeface="Consolas" panose="020B0609020204030204" pitchFamily="49" charset="0"/>
              </a:rPr>
              <a:t> = </a:t>
            </a:r>
            <a:r>
              <a:rPr lang="en-US" sz="380" b="0" dirty="0" err="1">
                <a:solidFill>
                  <a:schemeClr val="tx1"/>
                </a:solidFill>
                <a:effectLst/>
                <a:latin typeface="Consolas" panose="020B0609020204030204" pitchFamily="49" charset="0"/>
              </a:rPr>
              <a:t>mongoose.model</a:t>
            </a:r>
            <a:r>
              <a:rPr lang="en-US" sz="380" b="0" dirty="0">
                <a:solidFill>
                  <a:schemeClr val="tx1"/>
                </a:solidFill>
                <a:effectLst/>
                <a:latin typeface="Consolas" panose="020B0609020204030204" pitchFamily="49" charset="0"/>
              </a:rPr>
              <a:t>('User', </a:t>
            </a:r>
            <a:r>
              <a:rPr lang="en-US" sz="380" b="0" dirty="0" err="1">
                <a:solidFill>
                  <a:schemeClr val="tx1"/>
                </a:solidFill>
                <a:effectLst/>
                <a:latin typeface="Consolas" panose="020B0609020204030204" pitchFamily="49" charset="0"/>
              </a:rPr>
              <a:t>UserSchema</a:t>
            </a:r>
            <a:r>
              <a:rPr lang="en-US" sz="380" b="0" dirty="0">
                <a:solidFill>
                  <a:schemeClr val="tx1"/>
                </a:solidFill>
                <a:effectLst/>
                <a:latin typeface="Consolas" panose="020B0609020204030204" pitchFamily="49" charset="0"/>
              </a:rPr>
              <a:t>);</a:t>
            </a:r>
          </a:p>
          <a:p>
            <a:r>
              <a:rPr lang="en-US" sz="380" b="0" dirty="0">
                <a:solidFill>
                  <a:schemeClr val="tx1"/>
                </a:solidFill>
                <a:effectLst/>
                <a:latin typeface="Consolas" panose="020B0609020204030204" pitchFamily="49" charset="0"/>
              </a:rPr>
              <a:t>export default </a:t>
            </a:r>
            <a:r>
              <a:rPr lang="en-US" sz="380" b="0" dirty="0" err="1">
                <a:solidFill>
                  <a:schemeClr val="tx1"/>
                </a:solidFill>
                <a:effectLst/>
                <a:latin typeface="Consolas" panose="020B0609020204030204" pitchFamily="49" charset="0"/>
              </a:rPr>
              <a:t>mongoose.model</a:t>
            </a:r>
            <a:r>
              <a:rPr lang="en-US" sz="380" b="0" dirty="0">
                <a:solidFill>
                  <a:schemeClr val="tx1"/>
                </a:solidFill>
                <a:effectLst/>
                <a:latin typeface="Consolas" panose="020B0609020204030204" pitchFamily="49" charset="0"/>
              </a:rPr>
              <a:t>('User', </a:t>
            </a:r>
            <a:r>
              <a:rPr lang="en-US" sz="380" b="0" dirty="0" err="1">
                <a:solidFill>
                  <a:schemeClr val="tx1"/>
                </a:solidFill>
                <a:effectLst/>
                <a:latin typeface="Consolas" panose="020B0609020204030204" pitchFamily="49" charset="0"/>
              </a:rPr>
              <a:t>UserSchema</a:t>
            </a:r>
            <a:r>
              <a:rPr lang="en-US" sz="380" b="0" dirty="0">
                <a:solidFill>
                  <a:schemeClr val="tx1"/>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
        <p:nvSpPr>
          <p:cNvPr id="4" name="Date Placeholder 3">
            <a:extLst>
              <a:ext uri="{FF2B5EF4-FFF2-40B4-BE49-F238E27FC236}">
                <a16:creationId xmlns:a16="http://schemas.microsoft.com/office/drawing/2014/main" id="{F63DDCBE-FAC9-37CB-E2C2-2644DB96931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80846F03-F7C5-F0D0-281D-BCB0DB6FDEC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A12D4C-6D06-F759-54EA-9AE42C1DF8AE}"/>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78047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0F0E-EA7A-B7CA-1FB6-A6AC0B7C16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3F4E6E-E069-A04A-78AB-BF3B1BACDD41}"/>
              </a:ext>
            </a:extLst>
          </p:cNvPr>
          <p:cNvSpPr>
            <a:spLocks noGrp="1"/>
          </p:cNvSpPr>
          <p:nvPr>
            <p:ph idx="1"/>
          </p:nvPr>
        </p:nvSpPr>
        <p:spPr/>
        <p:txBody>
          <a:bodyPr/>
          <a:lstStyle/>
          <a:p>
            <a:r>
              <a:rPr lang="en-US" dirty="0"/>
              <a:t>The </a:t>
            </a:r>
            <a:r>
              <a:rPr lang="en-US" dirty="0" err="1"/>
              <a:t>UserSchema</a:t>
            </a:r>
            <a:r>
              <a:rPr lang="en-US" dirty="0"/>
              <a:t> methods can be used to provide the following functionality:</a:t>
            </a:r>
          </a:p>
          <a:p>
            <a:r>
              <a:rPr lang="en-US" dirty="0"/>
              <a:t>authenticate: This method is called to verify sign-in attempts by matching the user-provided password text with the </a:t>
            </a:r>
            <a:r>
              <a:rPr lang="en-US" dirty="0" err="1"/>
              <a:t>hashed_password</a:t>
            </a:r>
            <a:r>
              <a:rPr lang="en-US" dirty="0"/>
              <a:t> stored in the database for a specific user.</a:t>
            </a:r>
          </a:p>
          <a:p>
            <a:r>
              <a:rPr lang="en-US" dirty="0" err="1"/>
              <a:t>encryptPassword</a:t>
            </a:r>
            <a:r>
              <a:rPr lang="en-US" dirty="0"/>
              <a:t>: This method is used to generate an encrypted hash from the plain-text password and a unique salt value using the crypto module from Node.</a:t>
            </a:r>
          </a:p>
          <a:p>
            <a:r>
              <a:rPr lang="en-US" dirty="0" err="1"/>
              <a:t>makeSalt</a:t>
            </a:r>
            <a:r>
              <a:rPr lang="en-US" dirty="0"/>
              <a:t>: This method generates a unique and random salt value using the current timestamp at execution and </a:t>
            </a:r>
            <a:r>
              <a:rPr lang="en-US" dirty="0" err="1"/>
              <a:t>Math.random</a:t>
            </a:r>
            <a:r>
              <a:rPr lang="en-US" dirty="0"/>
              <a:t>().</a:t>
            </a:r>
          </a:p>
        </p:txBody>
      </p:sp>
      <p:sp>
        <p:nvSpPr>
          <p:cNvPr id="4" name="Date Placeholder 3">
            <a:extLst>
              <a:ext uri="{FF2B5EF4-FFF2-40B4-BE49-F238E27FC236}">
                <a16:creationId xmlns:a16="http://schemas.microsoft.com/office/drawing/2014/main" id="{57B734BC-48EF-6D93-B4A0-5BC8D61F988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17A5948-6028-D8F6-D2A0-91A8AAB102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6FCA13B-B0BC-AA0F-F571-4297991D6ACD}"/>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317784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964-325B-60F3-DD12-AFE820E158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88536A-876E-4217-01B7-74E9E64FE209}"/>
              </a:ext>
            </a:extLst>
          </p:cNvPr>
          <p:cNvSpPr>
            <a:spLocks noGrp="1"/>
          </p:cNvSpPr>
          <p:nvPr>
            <p:ph idx="1"/>
          </p:nvPr>
        </p:nvSpPr>
        <p:spPr/>
        <p:txBody>
          <a:bodyPr/>
          <a:lstStyle/>
          <a:p>
            <a:r>
              <a:rPr lang="en-US" dirty="0"/>
              <a:t>The crypto module provides a range of cryptographic functionality, including some standard cryptographic hashing algorithms. </a:t>
            </a:r>
          </a:p>
          <a:p>
            <a:r>
              <a:rPr lang="en-US" dirty="0"/>
              <a:t>In our code, we use the SHA1 hashing algorithm and </a:t>
            </a:r>
            <a:r>
              <a:rPr lang="en-US" dirty="0" err="1"/>
              <a:t>createHmac</a:t>
            </a:r>
            <a:r>
              <a:rPr lang="en-US" dirty="0"/>
              <a:t> from crypto to generate the cryptographic HMAC hash from the password text and salt </a:t>
            </a:r>
            <a:r>
              <a:rPr lang="en-US" dirty="0" err="1"/>
              <a:t>pair.Hashing</a:t>
            </a:r>
            <a:r>
              <a:rPr lang="en-US" dirty="0"/>
              <a:t> algorithms generate the same hash for the same input value. </a:t>
            </a:r>
          </a:p>
          <a:p>
            <a:r>
              <a:rPr lang="en-US" dirty="0"/>
              <a:t>But to ensure two users don't end up with the same hashed password if they happen to use the same password text, we pair each password with a unique salt value before generating the hashed password for each user. </a:t>
            </a:r>
          </a:p>
        </p:txBody>
      </p:sp>
      <p:sp>
        <p:nvSpPr>
          <p:cNvPr id="4" name="Date Placeholder 3">
            <a:extLst>
              <a:ext uri="{FF2B5EF4-FFF2-40B4-BE49-F238E27FC236}">
                <a16:creationId xmlns:a16="http://schemas.microsoft.com/office/drawing/2014/main" id="{CE16D690-056E-24C6-CAC0-492388EA85CF}"/>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9A299AE8-7F7C-EE0B-885A-BAA41ADCC8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1CF3F0-8F82-3AD1-50AE-E3E0CCD863F5}"/>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4987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56CC-7065-E1EC-5881-58A4619684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CB4B5A-B764-C14D-342F-82B2EA2B517A}"/>
              </a:ext>
            </a:extLst>
          </p:cNvPr>
          <p:cNvSpPr>
            <a:spLocks noGrp="1"/>
          </p:cNvSpPr>
          <p:nvPr>
            <p:ph idx="1"/>
          </p:nvPr>
        </p:nvSpPr>
        <p:spPr/>
        <p:txBody>
          <a:bodyPr/>
          <a:lstStyle/>
          <a:p>
            <a:r>
              <a:rPr lang="en-US" dirty="0"/>
              <a:t>This will also make it difficult to guess the hashing algorithm being used because the same user input is seemingly generating different hashes.</a:t>
            </a:r>
          </a:p>
          <a:p>
            <a:r>
              <a:rPr lang="en-US" dirty="0"/>
              <a:t>These </a:t>
            </a:r>
            <a:r>
              <a:rPr lang="en-US" dirty="0" err="1"/>
              <a:t>UserSchema</a:t>
            </a:r>
            <a:r>
              <a:rPr lang="en-US" dirty="0"/>
              <a:t> methods are used to encrypt the user-provided password string into a </a:t>
            </a:r>
            <a:r>
              <a:rPr lang="en-US" dirty="0" err="1"/>
              <a:t>hashed_password</a:t>
            </a:r>
            <a:r>
              <a:rPr lang="en-US" dirty="0"/>
              <a:t> with a randomly generated salt value. </a:t>
            </a:r>
          </a:p>
          <a:p>
            <a:r>
              <a:rPr lang="en-US" dirty="0"/>
              <a:t>The </a:t>
            </a:r>
            <a:r>
              <a:rPr lang="en-US" dirty="0" err="1"/>
              <a:t>hashed_password</a:t>
            </a:r>
            <a:r>
              <a:rPr lang="en-US" dirty="0"/>
              <a:t> and the salt are stored in the user document when the user details are saved to the database on a create or update. </a:t>
            </a:r>
          </a:p>
          <a:p>
            <a:r>
              <a:rPr lang="en-US" dirty="0"/>
              <a:t>Both the </a:t>
            </a:r>
            <a:r>
              <a:rPr lang="en-US" dirty="0" err="1"/>
              <a:t>hashed_password</a:t>
            </a:r>
            <a:r>
              <a:rPr lang="en-US" dirty="0"/>
              <a:t> and salt values are required in order to match and authenticate a password string provided during user sign-in using the authenticate method. </a:t>
            </a:r>
          </a:p>
        </p:txBody>
      </p:sp>
      <p:sp>
        <p:nvSpPr>
          <p:cNvPr id="4" name="Date Placeholder 3">
            <a:extLst>
              <a:ext uri="{FF2B5EF4-FFF2-40B4-BE49-F238E27FC236}">
                <a16:creationId xmlns:a16="http://schemas.microsoft.com/office/drawing/2014/main" id="{C715189D-06EF-0505-D980-AD8C58BCF739}"/>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793F8981-AD53-173E-E6D4-43B809C6A2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7881740-09AC-D0E3-A87F-02D6C41FDE22}"/>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40674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BB4B-5A0D-F12B-386D-5C82DC159BD2}"/>
              </a:ext>
            </a:extLst>
          </p:cNvPr>
          <p:cNvSpPr>
            <a:spLocks noGrp="1"/>
          </p:cNvSpPr>
          <p:nvPr>
            <p:ph type="title"/>
          </p:nvPr>
        </p:nvSpPr>
        <p:spPr>
          <a:xfrm>
            <a:off x="877410" y="2743200"/>
            <a:ext cx="7772400" cy="762000"/>
          </a:xfrm>
        </p:spPr>
        <p:txBody>
          <a:bodyPr/>
          <a:lstStyle/>
          <a:p>
            <a:r>
              <a:rPr lang="en-US" b="1" dirty="0">
                <a:solidFill>
                  <a:srgbClr val="009900"/>
                </a:solidFill>
                <a:effectLst/>
                <a:latin typeface="Roboto Slab" pitchFamily="2" charset="0"/>
                <a:ea typeface="Calibri" panose="020F0502020204030204" pitchFamily="34" charset="0"/>
              </a:rPr>
              <a:t>AUTHENTICATION</a:t>
            </a:r>
            <a:endParaRPr lang="en-US" b="1" dirty="0">
              <a:solidFill>
                <a:srgbClr val="009900"/>
              </a:solidFill>
            </a:endParaRPr>
          </a:p>
        </p:txBody>
      </p:sp>
      <p:sp>
        <p:nvSpPr>
          <p:cNvPr id="4" name="Date Placeholder 3">
            <a:extLst>
              <a:ext uri="{FF2B5EF4-FFF2-40B4-BE49-F238E27FC236}">
                <a16:creationId xmlns:a16="http://schemas.microsoft.com/office/drawing/2014/main" id="{FF278410-0449-45A1-7636-3042C3063CD7}"/>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8DB26594-2C5D-64B4-1724-D0169CD4D3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A3F38ED-4E17-911B-207C-E5FFDF0DDE5A}"/>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1594053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369E-CD99-B841-B8A9-1331BDA79D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7F7B3E-51DE-4C50-4793-D0FFB04EF244}"/>
              </a:ext>
            </a:extLst>
          </p:cNvPr>
          <p:cNvSpPr>
            <a:spLocks noGrp="1"/>
          </p:cNvSpPr>
          <p:nvPr>
            <p:ph idx="1"/>
          </p:nvPr>
        </p:nvSpPr>
        <p:spPr/>
        <p:txBody>
          <a:bodyPr/>
          <a:lstStyle/>
          <a:p>
            <a:r>
              <a:rPr lang="en-US" dirty="0"/>
              <a:t>We should also ensure the user selects a strong password string to begin with, which can done by adding custom validation to the passport field.</a:t>
            </a:r>
          </a:p>
          <a:p>
            <a:endParaRPr lang="en-US" dirty="0"/>
          </a:p>
        </p:txBody>
      </p:sp>
      <p:sp>
        <p:nvSpPr>
          <p:cNvPr id="4" name="Date Placeholder 3">
            <a:extLst>
              <a:ext uri="{FF2B5EF4-FFF2-40B4-BE49-F238E27FC236}">
                <a16:creationId xmlns:a16="http://schemas.microsoft.com/office/drawing/2014/main" id="{DDB03A0A-436B-0B7E-8679-007686F6FDA1}"/>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176457D8-F572-B8FD-D0FD-E7DE083CB3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18DC449-4973-E8CF-F8C9-66B6A1036EA2}"/>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96102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0157-0AE2-E6DD-71F1-9AEDA3013ADF}"/>
              </a:ext>
            </a:extLst>
          </p:cNvPr>
          <p:cNvSpPr>
            <a:spLocks noGrp="1"/>
          </p:cNvSpPr>
          <p:nvPr>
            <p:ph type="title"/>
          </p:nvPr>
        </p:nvSpPr>
        <p:spPr/>
        <p:txBody>
          <a:bodyPr/>
          <a:lstStyle/>
          <a:p>
            <a:r>
              <a:rPr lang="en-US" dirty="0"/>
              <a:t>Integrating user auth and protected </a:t>
            </a:r>
            <a:br>
              <a:rPr lang="en-US" dirty="0"/>
            </a:br>
            <a:r>
              <a:rPr lang="en-US" dirty="0"/>
              <a:t>routes</a:t>
            </a:r>
          </a:p>
        </p:txBody>
      </p:sp>
      <p:sp>
        <p:nvSpPr>
          <p:cNvPr id="3" name="Content Placeholder 2">
            <a:extLst>
              <a:ext uri="{FF2B5EF4-FFF2-40B4-BE49-F238E27FC236}">
                <a16:creationId xmlns:a16="http://schemas.microsoft.com/office/drawing/2014/main" id="{064B724F-5204-AC68-7D7D-49DEFC15D856}"/>
              </a:ext>
            </a:extLst>
          </p:cNvPr>
          <p:cNvSpPr>
            <a:spLocks noGrp="1"/>
          </p:cNvSpPr>
          <p:nvPr>
            <p:ph idx="1"/>
          </p:nvPr>
        </p:nvSpPr>
        <p:spPr/>
        <p:txBody>
          <a:bodyPr/>
          <a:lstStyle/>
          <a:p>
            <a:r>
              <a:rPr lang="en-US" dirty="0"/>
              <a:t>To restrict access to user operations such as user profile view, user update, and user delete, we will first implement sign-in authentication with JWT, then use it to protect and authorize the read, update, and delete routes.</a:t>
            </a:r>
          </a:p>
          <a:p>
            <a:r>
              <a:rPr lang="en-US" dirty="0"/>
              <a:t>The auth-related API endpoints for sign-in and sign-out will be declared in server/routes/auth.routes.js and then mounted on the Express app in server/express.js.</a:t>
            </a:r>
          </a:p>
        </p:txBody>
      </p:sp>
      <p:sp>
        <p:nvSpPr>
          <p:cNvPr id="4" name="Date Placeholder 3">
            <a:extLst>
              <a:ext uri="{FF2B5EF4-FFF2-40B4-BE49-F238E27FC236}">
                <a16:creationId xmlns:a16="http://schemas.microsoft.com/office/drawing/2014/main" id="{087FB211-29D8-4970-622C-4F02B6C4DB5F}"/>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8BDF76E-E58D-3DDE-CA6C-5A3EAE889BC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A9EDBEB-BA13-CB69-FF96-D30F6C852114}"/>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05076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03F1-55F3-FA13-309F-305B415512EC}"/>
              </a:ext>
            </a:extLst>
          </p:cNvPr>
          <p:cNvSpPr>
            <a:spLocks noGrp="1"/>
          </p:cNvSpPr>
          <p:nvPr>
            <p:ph type="title"/>
          </p:nvPr>
        </p:nvSpPr>
        <p:spPr/>
        <p:txBody>
          <a:bodyPr/>
          <a:lstStyle/>
          <a:p>
            <a:r>
              <a:rPr lang="en-US" dirty="0"/>
              <a:t>Updated server/express.js</a:t>
            </a:r>
          </a:p>
        </p:txBody>
      </p:sp>
      <p:sp>
        <p:nvSpPr>
          <p:cNvPr id="3" name="Content Placeholder 2">
            <a:extLst>
              <a:ext uri="{FF2B5EF4-FFF2-40B4-BE49-F238E27FC236}">
                <a16:creationId xmlns:a16="http://schemas.microsoft.com/office/drawing/2014/main" id="{E1056C90-F791-55F7-8376-4D9FC04371E1}"/>
              </a:ext>
            </a:extLst>
          </p:cNvPr>
          <p:cNvSpPr>
            <a:spLocks noGrp="1"/>
          </p:cNvSpPr>
          <p:nvPr>
            <p:ph idx="1"/>
          </p:nvPr>
        </p:nvSpPr>
        <p:spPr/>
        <p:txBody>
          <a:bodyPr/>
          <a:lstStyle/>
          <a:p>
            <a:r>
              <a:rPr lang="en-US" sz="800" b="0" dirty="0">
                <a:solidFill>
                  <a:schemeClr val="tx1"/>
                </a:solidFill>
                <a:effectLst/>
                <a:latin typeface="Consolas" panose="020B0609020204030204" pitchFamily="49" charset="0"/>
              </a:rPr>
              <a:t>import express from 'express'</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bodyParser</a:t>
            </a:r>
            <a:r>
              <a:rPr lang="en-US" sz="800" b="0" dirty="0">
                <a:solidFill>
                  <a:schemeClr val="tx1"/>
                </a:solidFill>
                <a:effectLst/>
                <a:latin typeface="Consolas" panose="020B0609020204030204" pitchFamily="49" charset="0"/>
              </a:rPr>
              <a:t> from 'body-parser'</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cookieParser</a:t>
            </a:r>
            <a:r>
              <a:rPr lang="en-US" sz="800" b="0" dirty="0">
                <a:solidFill>
                  <a:schemeClr val="tx1"/>
                </a:solidFill>
                <a:effectLst/>
                <a:latin typeface="Consolas" panose="020B0609020204030204" pitchFamily="49" charset="0"/>
              </a:rPr>
              <a:t> from 'cookie-parser'</a:t>
            </a:r>
          </a:p>
          <a:p>
            <a:r>
              <a:rPr lang="en-US" sz="800" b="0" dirty="0">
                <a:solidFill>
                  <a:schemeClr val="tx1"/>
                </a:solidFill>
                <a:effectLst/>
                <a:latin typeface="Consolas" panose="020B0609020204030204" pitchFamily="49" charset="0"/>
              </a:rPr>
              <a:t>import compress from 'compression'</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 from '</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import helmet from 'helmet'</a:t>
            </a:r>
          </a:p>
          <a:p>
            <a:r>
              <a:rPr lang="en-US" sz="800" b="0" dirty="0">
                <a:solidFill>
                  <a:schemeClr val="tx1"/>
                </a:solidFill>
                <a:effectLst/>
                <a:latin typeface="Consolas" panose="020B0609020204030204" pitchFamily="49" charset="0"/>
              </a:rPr>
              <a:t>import Template from './../template.js'</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userRoutes</a:t>
            </a:r>
            <a:r>
              <a:rPr lang="en-US" sz="800" b="0" dirty="0">
                <a:solidFill>
                  <a:schemeClr val="tx1"/>
                </a:solidFill>
                <a:effectLst/>
                <a:latin typeface="Consolas" panose="020B0609020204030204" pitchFamily="49" charset="0"/>
              </a:rPr>
              <a:t> from './routes/user.routes.js'</a:t>
            </a:r>
          </a:p>
          <a:p>
            <a:r>
              <a:rPr lang="en-US" sz="800" b="0" dirty="0">
                <a:solidFill>
                  <a:schemeClr val="tx1"/>
                </a:solidFill>
                <a:effectLst/>
                <a:highlight>
                  <a:srgbClr val="FFFF00"/>
                </a:highlight>
                <a:latin typeface="Consolas" panose="020B0609020204030204" pitchFamily="49" charset="0"/>
              </a:rPr>
              <a:t>import </a:t>
            </a:r>
            <a:r>
              <a:rPr lang="en-US" sz="800" b="0" dirty="0" err="1">
                <a:solidFill>
                  <a:schemeClr val="tx1"/>
                </a:solidFill>
                <a:effectLst/>
                <a:highlight>
                  <a:srgbClr val="FFFF00"/>
                </a:highlight>
                <a:latin typeface="Consolas" panose="020B0609020204030204" pitchFamily="49" charset="0"/>
              </a:rPr>
              <a:t>authRoutes</a:t>
            </a:r>
            <a:r>
              <a:rPr lang="en-US" sz="800" b="0" dirty="0">
                <a:solidFill>
                  <a:schemeClr val="tx1"/>
                </a:solidFill>
                <a:effectLst/>
                <a:highlight>
                  <a:srgbClr val="FFFF00"/>
                </a:highlight>
                <a:latin typeface="Consolas" panose="020B0609020204030204" pitchFamily="49" charset="0"/>
              </a:rPr>
              <a:t> from './routes/</a:t>
            </a:r>
            <a:r>
              <a:rPr lang="en-US" sz="800" b="0" dirty="0" err="1">
                <a:solidFill>
                  <a:schemeClr val="tx1"/>
                </a:solidFill>
                <a:effectLst/>
                <a:highlight>
                  <a:srgbClr val="FFFF00"/>
                </a:highlight>
                <a:latin typeface="Consolas" panose="020B0609020204030204" pitchFamily="49" charset="0"/>
              </a:rPr>
              <a:t>auth.routes</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devBundle</a:t>
            </a:r>
            <a:r>
              <a:rPr lang="en-US" sz="800" b="0" dirty="0">
                <a:solidFill>
                  <a:schemeClr val="tx1"/>
                </a:solidFill>
                <a:effectLst/>
                <a:latin typeface="Consolas" panose="020B0609020204030204" pitchFamily="49" charset="0"/>
              </a:rPr>
              <a:t> from './</a:t>
            </a:r>
            <a:r>
              <a:rPr lang="en-US" sz="800" b="0" dirty="0" err="1">
                <a:solidFill>
                  <a:schemeClr val="tx1"/>
                </a:solidFill>
                <a:effectLst/>
                <a:latin typeface="Consolas" panose="020B0609020204030204" pitchFamily="49" charset="0"/>
              </a:rPr>
              <a:t>devBundle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import path from 'path'</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const app = express()</a:t>
            </a:r>
          </a:p>
          <a:p>
            <a:r>
              <a:rPr lang="en-US" sz="800" b="0" dirty="0">
                <a:solidFill>
                  <a:schemeClr val="tx1"/>
                </a:solidFill>
                <a:effectLst/>
                <a:latin typeface="Consolas" panose="020B0609020204030204" pitchFamily="49" charset="0"/>
              </a:rPr>
              <a:t>const CURRENT_WORKING_DIR = </a:t>
            </a:r>
            <a:r>
              <a:rPr lang="en-US" sz="800" b="0" dirty="0" err="1">
                <a:solidFill>
                  <a:schemeClr val="tx1"/>
                </a:solidFill>
                <a:effectLst/>
                <a:latin typeface="Consolas" panose="020B0609020204030204" pitchFamily="49" charset="0"/>
              </a:rPr>
              <a:t>process.cwd</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devBundle.compile</a:t>
            </a:r>
            <a:r>
              <a:rPr lang="en-US" sz="800" b="0" dirty="0">
                <a:solidFill>
                  <a:schemeClr val="tx1"/>
                </a:solidFill>
                <a:effectLst/>
                <a:latin typeface="Consolas" panose="020B0609020204030204" pitchFamily="49" charset="0"/>
              </a:rPr>
              <a:t>(app)</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app.get</a:t>
            </a:r>
            <a:r>
              <a:rPr lang="en-US" sz="800" b="0" dirty="0">
                <a:solidFill>
                  <a:schemeClr val="tx1"/>
                </a:solidFill>
                <a:effectLst/>
                <a:latin typeface="Consolas" panose="020B0609020204030204" pitchFamily="49" charset="0"/>
              </a:rPr>
              <a:t>('/', (req, res) =&gt; {</a:t>
            </a:r>
          </a:p>
          <a:p>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(200).send(Template())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dist</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express.static</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path.join</a:t>
            </a:r>
            <a:r>
              <a:rPr lang="en-US" sz="800" b="0" dirty="0">
                <a:solidFill>
                  <a:schemeClr val="tx1"/>
                </a:solidFill>
                <a:effectLst/>
                <a:latin typeface="Consolas" panose="020B0609020204030204" pitchFamily="49" charset="0"/>
              </a:rPr>
              <a:t>(CURRENT_WORKING_DIR, '</a:t>
            </a:r>
            <a:r>
              <a:rPr lang="en-US" sz="800" b="0" dirty="0" err="1">
                <a:solidFill>
                  <a:schemeClr val="tx1"/>
                </a:solidFill>
                <a:effectLst/>
                <a:latin typeface="Consolas" panose="020B0609020204030204" pitchFamily="49" charset="0"/>
              </a:rPr>
              <a:t>dist</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express.json</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express.urlencoded</a:t>
            </a:r>
            <a:r>
              <a:rPr lang="en-US" sz="800" b="0" dirty="0">
                <a:solidFill>
                  <a:schemeClr val="tx1"/>
                </a:solidFill>
                <a:effectLst/>
                <a:latin typeface="Consolas" panose="020B0609020204030204" pitchFamily="49" charset="0"/>
              </a:rPr>
              <a:t>({ extended: true }));</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userRoutes</a:t>
            </a:r>
            <a:r>
              <a:rPr lang="en-US" sz="800" b="0" dirty="0">
                <a:solidFill>
                  <a:schemeClr val="tx1"/>
                </a:solidFill>
                <a:effectLst/>
                <a:latin typeface="Consolas" panose="020B0609020204030204" pitchFamily="49" charset="0"/>
              </a:rPr>
              <a:t>)</a:t>
            </a:r>
          </a:p>
          <a:p>
            <a:r>
              <a:rPr lang="en-US" sz="800" b="0" dirty="0" err="1">
                <a:solidFill>
                  <a:schemeClr val="tx1"/>
                </a:solidFill>
                <a:effectLst/>
                <a:highlight>
                  <a:srgbClr val="FFFF00"/>
                </a:highlight>
                <a:latin typeface="Consolas" panose="020B0609020204030204" pitchFamily="49" charset="0"/>
              </a:rPr>
              <a:t>app.use</a:t>
            </a:r>
            <a:r>
              <a:rPr lang="en-US" sz="800" b="0" dirty="0">
                <a:solidFill>
                  <a:schemeClr val="tx1"/>
                </a:solidFill>
                <a:effectLst/>
                <a:highlight>
                  <a:srgbClr val="FFFF00"/>
                </a:highlight>
                <a:latin typeface="Consolas" panose="020B0609020204030204" pitchFamily="49" charset="0"/>
              </a:rPr>
              <a:t>('/', </a:t>
            </a:r>
            <a:r>
              <a:rPr lang="en-US" sz="800" b="0" dirty="0" err="1">
                <a:solidFill>
                  <a:schemeClr val="tx1"/>
                </a:solidFill>
                <a:effectLst/>
                <a:highlight>
                  <a:srgbClr val="FFFF00"/>
                </a:highlight>
                <a:latin typeface="Consolas" panose="020B0609020204030204" pitchFamily="49" charset="0"/>
              </a:rPr>
              <a:t>authRoutes</a:t>
            </a:r>
            <a:r>
              <a:rPr lang="en-US" sz="800" b="0" dirty="0">
                <a:solidFill>
                  <a:schemeClr val="tx1"/>
                </a:solidFill>
                <a:effectLst/>
                <a:highlight>
                  <a:srgbClr val="FFFF00"/>
                </a:highligh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bodyParser.json</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bodyParser.urlencoded</a:t>
            </a:r>
            <a:r>
              <a:rPr lang="en-US" sz="800" b="0" dirty="0">
                <a:solidFill>
                  <a:schemeClr val="tx1"/>
                </a:solidFill>
                <a:effectLst/>
                <a:latin typeface="Consolas" panose="020B0609020204030204" pitchFamily="49" charset="0"/>
              </a:rPr>
              <a:t>({ extended: true }))</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cookieParser</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(compress())</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(helmet())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export default app</a:t>
            </a:r>
          </a:p>
          <a:p>
            <a:br>
              <a:rPr lang="en-US" sz="800" b="0" dirty="0">
                <a:solidFill>
                  <a:schemeClr val="tx1"/>
                </a:solidFill>
                <a:effectLst/>
                <a:latin typeface="Consolas" panose="020B0609020204030204" pitchFamily="49" charset="0"/>
              </a:rPr>
            </a:br>
            <a:endParaRPr lang="en-US" sz="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5FEA3DF1-7FF7-0C59-40CA-EFA483417CC4}"/>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78A863A5-E08F-1D55-A706-864EC2E7997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3DFEF4-1B59-D3F2-C715-208078F92418}"/>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423316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3972-9F65-675C-12C4-26525BB2F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E2B4F-F204-E54A-8A95-D0CE0B47ECBC}"/>
              </a:ext>
            </a:extLst>
          </p:cNvPr>
          <p:cNvSpPr>
            <a:spLocks noGrp="1"/>
          </p:cNvSpPr>
          <p:nvPr>
            <p:ph idx="1"/>
          </p:nvPr>
        </p:nvSpPr>
        <p:spPr/>
        <p:txBody>
          <a:bodyPr/>
          <a:lstStyle/>
          <a:p>
            <a:r>
              <a:rPr lang="en-US" dirty="0"/>
              <a:t>This will make the routes we define in auth.routes.js accessible from the client-side.</a:t>
            </a:r>
          </a:p>
        </p:txBody>
      </p:sp>
      <p:sp>
        <p:nvSpPr>
          <p:cNvPr id="4" name="Date Placeholder 3">
            <a:extLst>
              <a:ext uri="{FF2B5EF4-FFF2-40B4-BE49-F238E27FC236}">
                <a16:creationId xmlns:a16="http://schemas.microsoft.com/office/drawing/2014/main" id="{20964D41-64B4-6FFA-883B-A3E23EE8BD2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D0EEE83-C727-B654-A1FE-1F72E6E1675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B010174-D20B-41CD-6795-19CEE64664C9}"/>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422470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968-C7A6-DE06-89F9-80B5913B0060}"/>
              </a:ext>
            </a:extLst>
          </p:cNvPr>
          <p:cNvSpPr>
            <a:spLocks noGrp="1"/>
          </p:cNvSpPr>
          <p:nvPr>
            <p:ph type="title"/>
          </p:nvPr>
        </p:nvSpPr>
        <p:spPr/>
        <p:txBody>
          <a:bodyPr/>
          <a:lstStyle/>
          <a:p>
            <a:r>
              <a:rPr lang="en-US" dirty="0"/>
              <a:t>Auth routes</a:t>
            </a:r>
          </a:p>
        </p:txBody>
      </p:sp>
      <p:sp>
        <p:nvSpPr>
          <p:cNvPr id="3" name="Content Placeholder 2">
            <a:extLst>
              <a:ext uri="{FF2B5EF4-FFF2-40B4-BE49-F238E27FC236}">
                <a16:creationId xmlns:a16="http://schemas.microsoft.com/office/drawing/2014/main" id="{DC866D08-6119-1E31-E49A-A55236758914}"/>
              </a:ext>
            </a:extLst>
          </p:cNvPr>
          <p:cNvSpPr>
            <a:spLocks noGrp="1"/>
          </p:cNvSpPr>
          <p:nvPr>
            <p:ph idx="1"/>
          </p:nvPr>
        </p:nvSpPr>
        <p:spPr/>
        <p:txBody>
          <a:bodyPr/>
          <a:lstStyle/>
          <a:p>
            <a:r>
              <a:rPr lang="en-US" dirty="0"/>
              <a:t>The two auth APIs are defined in the auth.routes.js file using </a:t>
            </a:r>
            <a:r>
              <a:rPr lang="en-US" dirty="0" err="1"/>
              <a:t>express.Router</a:t>
            </a:r>
            <a:r>
              <a:rPr lang="en-US" dirty="0"/>
              <a:t>() to declare the route paths with the relevant HTTP methods. </a:t>
            </a:r>
          </a:p>
          <a:p>
            <a:r>
              <a:rPr lang="en-US" dirty="0"/>
              <a:t>They're also assigned the corresponding controller functions, which should be called when requests are received for these routes.</a:t>
            </a:r>
          </a:p>
          <a:p>
            <a:r>
              <a:rPr lang="en-US" dirty="0"/>
              <a:t>The auth routes are as follows:</a:t>
            </a:r>
          </a:p>
          <a:p>
            <a:r>
              <a:rPr lang="en-US" dirty="0"/>
              <a:t> '/auth/</a:t>
            </a:r>
            <a:r>
              <a:rPr lang="en-US" dirty="0" err="1"/>
              <a:t>signin</a:t>
            </a:r>
            <a:r>
              <a:rPr lang="en-US" dirty="0"/>
              <a:t>': POST request to authenticate the user with their email and password</a:t>
            </a:r>
          </a:p>
          <a:p>
            <a:r>
              <a:rPr lang="en-US" dirty="0"/>
              <a:t> '/auth/</a:t>
            </a:r>
            <a:r>
              <a:rPr lang="en-US" dirty="0" err="1"/>
              <a:t>signout</a:t>
            </a:r>
            <a:r>
              <a:rPr lang="en-US" dirty="0"/>
              <a:t>': GET request to clear the cookie containing a JWT that was set on the response object after sign-in</a:t>
            </a:r>
          </a:p>
          <a:p>
            <a:r>
              <a:rPr lang="en-US" dirty="0"/>
              <a:t>The resulting </a:t>
            </a:r>
            <a:r>
              <a:rPr lang="en-US" dirty="0" err="1"/>
              <a:t>mern</a:t>
            </a:r>
            <a:r>
              <a:rPr lang="en-US" dirty="0"/>
              <a:t>-skeleton/server/routes/auth.routes.js file will be as </a:t>
            </a:r>
          </a:p>
          <a:p>
            <a:r>
              <a:rPr lang="en-US" dirty="0"/>
              <a:t>follows:</a:t>
            </a:r>
          </a:p>
        </p:txBody>
      </p:sp>
      <p:sp>
        <p:nvSpPr>
          <p:cNvPr id="4" name="Date Placeholder 3">
            <a:extLst>
              <a:ext uri="{FF2B5EF4-FFF2-40B4-BE49-F238E27FC236}">
                <a16:creationId xmlns:a16="http://schemas.microsoft.com/office/drawing/2014/main" id="{52E1FA8B-D527-98BF-D792-EDEC60E8D2EA}"/>
              </a:ext>
            </a:extLst>
          </p:cNvPr>
          <p:cNvSpPr>
            <a:spLocks noGrp="1"/>
          </p:cNvSpPr>
          <p:nvPr>
            <p:ph type="dt" sz="half" idx="10"/>
          </p:nvPr>
        </p:nvSpPr>
        <p:spPr/>
        <p:txBody>
          <a:bodyPr/>
          <a:lstStyle/>
          <a:p>
            <a:pPr>
              <a:defRPr/>
            </a:pPr>
            <a:fld id="{C9C54A8A-EC83-4BC5-B48C-A23671E55882}" type="datetime1">
              <a:rPr lang="en-US" smtClean="0"/>
              <a:t>6/26/2024</a:t>
            </a:fld>
            <a:endParaRPr lang="en-US" dirty="0"/>
          </a:p>
        </p:txBody>
      </p:sp>
      <p:sp>
        <p:nvSpPr>
          <p:cNvPr id="5" name="Footer Placeholder 4">
            <a:extLst>
              <a:ext uri="{FF2B5EF4-FFF2-40B4-BE49-F238E27FC236}">
                <a16:creationId xmlns:a16="http://schemas.microsoft.com/office/drawing/2014/main" id="{33EC1C71-F687-78E3-4AA5-AE7132B54B01}"/>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636226E6-8DF8-0F40-6399-7A598DD9B77D}"/>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946054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A7A0-9C18-6232-E7DE-236C0D57ADBE}"/>
              </a:ext>
            </a:extLst>
          </p:cNvPr>
          <p:cNvSpPr>
            <a:spLocks noGrp="1"/>
          </p:cNvSpPr>
          <p:nvPr>
            <p:ph type="title"/>
          </p:nvPr>
        </p:nvSpPr>
        <p:spPr/>
        <p:txBody>
          <a:bodyPr/>
          <a:lstStyle/>
          <a:p>
            <a:r>
              <a:rPr lang="en-US" dirty="0" err="1"/>
              <a:t>mern</a:t>
            </a:r>
            <a:r>
              <a:rPr lang="en-US" dirty="0"/>
              <a:t>-skeleton/server/routes/auth.routes.js</a:t>
            </a:r>
          </a:p>
        </p:txBody>
      </p:sp>
      <p:sp>
        <p:nvSpPr>
          <p:cNvPr id="3" name="Content Placeholder 2">
            <a:extLst>
              <a:ext uri="{FF2B5EF4-FFF2-40B4-BE49-F238E27FC236}">
                <a16:creationId xmlns:a16="http://schemas.microsoft.com/office/drawing/2014/main" id="{F0B799C8-7168-F668-E633-4C9059DF5E7E}"/>
              </a:ext>
            </a:extLst>
          </p:cNvPr>
          <p:cNvSpPr>
            <a:spLocks noGrp="1"/>
          </p:cNvSpPr>
          <p:nvPr>
            <p:ph idx="1"/>
          </p:nvPr>
        </p:nvSpPr>
        <p:spPr/>
        <p:txBody>
          <a:bodyPr/>
          <a:lstStyle/>
          <a:p>
            <a:r>
              <a:rPr lang="en-US" b="0" dirty="0">
                <a:solidFill>
                  <a:srgbClr val="009900"/>
                </a:solidFill>
                <a:effectLst/>
                <a:latin typeface="Consolas" panose="020B0609020204030204" pitchFamily="49" charset="0"/>
              </a:rPr>
              <a:t>import express from 'express'</a:t>
            </a:r>
          </a:p>
          <a:p>
            <a:r>
              <a:rPr lang="en-US" b="0" dirty="0">
                <a:solidFill>
                  <a:srgbClr val="009900"/>
                </a:solidFill>
                <a:effectLst/>
                <a:latin typeface="Consolas" panose="020B0609020204030204" pitchFamily="49" charset="0"/>
              </a:rPr>
              <a:t>import </a:t>
            </a:r>
            <a:r>
              <a:rPr lang="en-US" b="0" dirty="0" err="1">
                <a:solidFill>
                  <a:srgbClr val="009900"/>
                </a:solidFill>
                <a:effectLst/>
                <a:latin typeface="Consolas" panose="020B0609020204030204" pitchFamily="49" charset="0"/>
              </a:rPr>
              <a:t>authCtrl</a:t>
            </a:r>
            <a:r>
              <a:rPr lang="en-US" b="0" dirty="0">
                <a:solidFill>
                  <a:srgbClr val="009900"/>
                </a:solidFill>
                <a:effectLst/>
                <a:latin typeface="Consolas" panose="020B0609020204030204" pitchFamily="49" charset="0"/>
              </a:rPr>
              <a:t> from '../controllers/</a:t>
            </a:r>
            <a:r>
              <a:rPr lang="en-US" b="0" dirty="0" err="1">
                <a:solidFill>
                  <a:srgbClr val="009900"/>
                </a:solidFill>
                <a:effectLst/>
                <a:latin typeface="Consolas" panose="020B0609020204030204" pitchFamily="49" charset="0"/>
              </a:rPr>
              <a:t>auth.controller</a:t>
            </a:r>
            <a:r>
              <a:rPr lang="en-US" b="0" dirty="0">
                <a:solidFill>
                  <a:srgbClr val="009900"/>
                </a:solidFill>
                <a:effectLst/>
                <a:latin typeface="Consolas" panose="020B0609020204030204" pitchFamily="49" charset="0"/>
              </a:rPr>
              <a:t>' </a:t>
            </a:r>
          </a:p>
          <a:p>
            <a:r>
              <a:rPr lang="en-US" b="0" dirty="0">
                <a:solidFill>
                  <a:srgbClr val="009900"/>
                </a:solidFill>
                <a:effectLst/>
                <a:latin typeface="Consolas" panose="020B0609020204030204" pitchFamily="49" charset="0"/>
              </a:rPr>
              <a:t>const router = </a:t>
            </a:r>
            <a:r>
              <a:rPr lang="en-US" b="0" dirty="0" err="1">
                <a:solidFill>
                  <a:srgbClr val="009900"/>
                </a:solidFill>
                <a:effectLst/>
                <a:latin typeface="Consolas" panose="020B0609020204030204" pitchFamily="49" charset="0"/>
              </a:rPr>
              <a:t>express.Router</a:t>
            </a:r>
            <a:r>
              <a:rPr lang="en-US" b="0" dirty="0">
                <a:solidFill>
                  <a:srgbClr val="009900"/>
                </a:solidFill>
                <a:effectLst/>
                <a:latin typeface="Consolas" panose="020B0609020204030204" pitchFamily="49" charset="0"/>
              </a:rPr>
              <a:t>()</a:t>
            </a:r>
          </a:p>
          <a:p>
            <a:r>
              <a:rPr lang="en-US" b="0" dirty="0" err="1">
                <a:solidFill>
                  <a:srgbClr val="009900"/>
                </a:solidFill>
                <a:effectLst/>
                <a:latin typeface="Consolas" panose="020B0609020204030204" pitchFamily="49" charset="0"/>
              </a:rPr>
              <a:t>router.route</a:t>
            </a:r>
            <a:r>
              <a:rPr lang="en-US" b="0" dirty="0">
                <a:solidFill>
                  <a:srgbClr val="009900"/>
                </a:solidFill>
                <a:effectLst/>
                <a:latin typeface="Consolas" panose="020B0609020204030204" pitchFamily="49" charset="0"/>
              </a:rPr>
              <a:t>('/auth/</a:t>
            </a:r>
            <a:r>
              <a:rPr lang="en-US" b="0" dirty="0" err="1">
                <a:solidFill>
                  <a:srgbClr val="009900"/>
                </a:solidFill>
                <a:effectLst/>
                <a:latin typeface="Consolas" panose="020B0609020204030204" pitchFamily="49" charset="0"/>
              </a:rPr>
              <a:t>signin</a:t>
            </a:r>
            <a:r>
              <a:rPr lang="en-US" b="0" dirty="0">
                <a:solidFill>
                  <a:srgbClr val="009900"/>
                </a:solidFill>
                <a:effectLst/>
                <a:latin typeface="Consolas" panose="020B0609020204030204" pitchFamily="49" charset="0"/>
              </a:rPr>
              <a:t>').post(</a:t>
            </a:r>
            <a:r>
              <a:rPr lang="en-US" b="0" dirty="0" err="1">
                <a:solidFill>
                  <a:srgbClr val="009900"/>
                </a:solidFill>
                <a:effectLst/>
                <a:latin typeface="Consolas" panose="020B0609020204030204" pitchFamily="49" charset="0"/>
              </a:rPr>
              <a:t>authCtrl.signin</a:t>
            </a:r>
            <a:r>
              <a:rPr lang="en-US" b="0" dirty="0">
                <a:solidFill>
                  <a:srgbClr val="009900"/>
                </a:solidFill>
                <a:effectLst/>
                <a:latin typeface="Consolas" panose="020B0609020204030204" pitchFamily="49" charset="0"/>
              </a:rPr>
              <a:t>)</a:t>
            </a:r>
          </a:p>
          <a:p>
            <a:r>
              <a:rPr lang="en-US" b="0" dirty="0" err="1">
                <a:solidFill>
                  <a:srgbClr val="009900"/>
                </a:solidFill>
                <a:effectLst/>
                <a:latin typeface="Consolas" panose="020B0609020204030204" pitchFamily="49" charset="0"/>
              </a:rPr>
              <a:t>router.route</a:t>
            </a:r>
            <a:r>
              <a:rPr lang="en-US" b="0" dirty="0">
                <a:solidFill>
                  <a:srgbClr val="009900"/>
                </a:solidFill>
                <a:effectLst/>
                <a:latin typeface="Consolas" panose="020B0609020204030204" pitchFamily="49" charset="0"/>
              </a:rPr>
              <a:t>('/auth/</a:t>
            </a:r>
            <a:r>
              <a:rPr lang="en-US" b="0" dirty="0" err="1">
                <a:solidFill>
                  <a:srgbClr val="009900"/>
                </a:solidFill>
                <a:effectLst/>
                <a:latin typeface="Consolas" panose="020B0609020204030204" pitchFamily="49" charset="0"/>
              </a:rPr>
              <a:t>signout</a:t>
            </a:r>
            <a:r>
              <a:rPr lang="en-US" b="0" dirty="0">
                <a:solidFill>
                  <a:srgbClr val="009900"/>
                </a:solidFill>
                <a:effectLst/>
                <a:latin typeface="Consolas" panose="020B0609020204030204" pitchFamily="49" charset="0"/>
              </a:rPr>
              <a:t>').get(</a:t>
            </a:r>
            <a:r>
              <a:rPr lang="en-US" b="0" dirty="0" err="1">
                <a:solidFill>
                  <a:srgbClr val="009900"/>
                </a:solidFill>
                <a:effectLst/>
                <a:latin typeface="Consolas" panose="020B0609020204030204" pitchFamily="49" charset="0"/>
              </a:rPr>
              <a:t>authCtrl.signout</a:t>
            </a:r>
            <a:r>
              <a:rPr lang="en-US" b="0" dirty="0">
                <a:solidFill>
                  <a:srgbClr val="009900"/>
                </a:solidFill>
                <a:effectLst/>
                <a:latin typeface="Consolas" panose="020B0609020204030204" pitchFamily="49" charset="0"/>
              </a:rPr>
              <a:t>)</a:t>
            </a:r>
          </a:p>
          <a:p>
            <a:r>
              <a:rPr lang="en-US" b="0" dirty="0">
                <a:solidFill>
                  <a:srgbClr val="009900"/>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3C10C2EF-6EE7-1B89-1B89-BE7BF2434C84}"/>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3ED80DA-72DF-4A78-6F83-E990809ED9E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A654BA-D343-9838-B194-E1EDE1A3C5D7}"/>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3416128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85CE-38E3-5EAC-E754-97396ABF83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E9E187-D198-E029-17D1-615CF7A3B1CC}"/>
              </a:ext>
            </a:extLst>
          </p:cNvPr>
          <p:cNvSpPr>
            <a:spLocks noGrp="1"/>
          </p:cNvSpPr>
          <p:nvPr>
            <p:ph idx="1"/>
          </p:nvPr>
        </p:nvSpPr>
        <p:spPr/>
        <p:txBody>
          <a:bodyPr/>
          <a:lstStyle/>
          <a:p>
            <a:r>
              <a:rPr lang="en-US" dirty="0"/>
              <a:t>A POST request to the </a:t>
            </a:r>
            <a:r>
              <a:rPr lang="en-US" dirty="0" err="1"/>
              <a:t>signin</a:t>
            </a:r>
            <a:r>
              <a:rPr lang="en-US" dirty="0"/>
              <a:t> route and a GET request to the </a:t>
            </a:r>
            <a:r>
              <a:rPr lang="en-US" dirty="0" err="1"/>
              <a:t>signout</a:t>
            </a:r>
            <a:r>
              <a:rPr lang="en-US" dirty="0"/>
              <a:t> route will invoke the corresponding controller functions defined in the </a:t>
            </a:r>
            <a:r>
              <a:rPr lang="en-US" b="1" dirty="0"/>
              <a:t>auth.controller.js </a:t>
            </a:r>
            <a:r>
              <a:rPr lang="en-US" dirty="0"/>
              <a:t>file next.</a:t>
            </a:r>
          </a:p>
        </p:txBody>
      </p:sp>
      <p:sp>
        <p:nvSpPr>
          <p:cNvPr id="4" name="Date Placeholder 3">
            <a:extLst>
              <a:ext uri="{FF2B5EF4-FFF2-40B4-BE49-F238E27FC236}">
                <a16:creationId xmlns:a16="http://schemas.microsoft.com/office/drawing/2014/main" id="{ABBFFDA0-C141-42BD-D697-A3BB441D47C1}"/>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2215990-9C03-B00D-EFDA-26BB96CCA3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5C259B-5542-EC8E-3710-0C0D16E644EA}"/>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75197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C54D-5CD7-202B-25ED-44A5F2410535}"/>
              </a:ext>
            </a:extLst>
          </p:cNvPr>
          <p:cNvSpPr>
            <a:spLocks noGrp="1"/>
          </p:cNvSpPr>
          <p:nvPr>
            <p:ph type="title"/>
          </p:nvPr>
        </p:nvSpPr>
        <p:spPr/>
        <p:txBody>
          <a:bodyPr/>
          <a:lstStyle/>
          <a:p>
            <a:r>
              <a:rPr lang="en-US" dirty="0"/>
              <a:t>Auth controller</a:t>
            </a:r>
          </a:p>
        </p:txBody>
      </p:sp>
      <p:sp>
        <p:nvSpPr>
          <p:cNvPr id="3" name="Content Placeholder 2">
            <a:extLst>
              <a:ext uri="{FF2B5EF4-FFF2-40B4-BE49-F238E27FC236}">
                <a16:creationId xmlns:a16="http://schemas.microsoft.com/office/drawing/2014/main" id="{F93FDE91-B6CD-9F52-41D4-6E3F3877DB9B}"/>
              </a:ext>
            </a:extLst>
          </p:cNvPr>
          <p:cNvSpPr>
            <a:spLocks noGrp="1"/>
          </p:cNvSpPr>
          <p:nvPr>
            <p:ph idx="1"/>
          </p:nvPr>
        </p:nvSpPr>
        <p:spPr/>
        <p:txBody>
          <a:bodyPr/>
          <a:lstStyle/>
          <a:p>
            <a:r>
              <a:rPr lang="en-US" dirty="0"/>
              <a:t>The auth controller functions in server/controllers/auth.controller.js will not only handle requests to the </a:t>
            </a:r>
            <a:r>
              <a:rPr lang="en-US" dirty="0" err="1"/>
              <a:t>signin</a:t>
            </a:r>
            <a:r>
              <a:rPr lang="en-US" dirty="0"/>
              <a:t> and </a:t>
            </a:r>
            <a:r>
              <a:rPr lang="en-US" dirty="0" err="1"/>
              <a:t>signout</a:t>
            </a:r>
            <a:r>
              <a:rPr lang="en-US" dirty="0"/>
              <a:t> routes, but also provide JWT and express-</a:t>
            </a:r>
            <a:r>
              <a:rPr lang="en-US" dirty="0" err="1"/>
              <a:t>jwt</a:t>
            </a:r>
            <a:r>
              <a:rPr lang="en-US" dirty="0"/>
              <a:t> functionality to enable authentication and authorization for protected user API endpoints.</a:t>
            </a:r>
          </a:p>
          <a:p>
            <a:endParaRPr lang="en-US" dirty="0"/>
          </a:p>
          <a:p>
            <a:r>
              <a:rPr lang="en-US" dirty="0"/>
              <a:t>The </a:t>
            </a:r>
            <a:r>
              <a:rPr lang="en-US" dirty="0" err="1"/>
              <a:t>mern</a:t>
            </a:r>
            <a:r>
              <a:rPr lang="en-US" dirty="0"/>
              <a:t>-skeleton/server/controllers/auth.controller.js file will have the following structure:</a:t>
            </a:r>
          </a:p>
        </p:txBody>
      </p:sp>
      <p:sp>
        <p:nvSpPr>
          <p:cNvPr id="4" name="Date Placeholder 3">
            <a:extLst>
              <a:ext uri="{FF2B5EF4-FFF2-40B4-BE49-F238E27FC236}">
                <a16:creationId xmlns:a16="http://schemas.microsoft.com/office/drawing/2014/main" id="{640490E9-C4C8-B3F1-D61E-3A94F6F2CEE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BB2C92B-4A1C-9A0A-994D-771649E7FAA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AA4F7-775F-66B2-2D8A-093D78736C80}"/>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4198239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4D2B-D256-CE48-7655-1A603617B5C0}"/>
              </a:ext>
            </a:extLst>
          </p:cNvPr>
          <p:cNvSpPr>
            <a:spLocks noGrp="1"/>
          </p:cNvSpPr>
          <p:nvPr>
            <p:ph type="title"/>
          </p:nvPr>
        </p:nvSpPr>
        <p:spPr/>
        <p:txBody>
          <a:bodyPr/>
          <a:lstStyle/>
          <a:p>
            <a:r>
              <a:rPr lang="en-US" dirty="0"/>
              <a:t> </a:t>
            </a:r>
            <a:r>
              <a:rPr lang="en-US" sz="2400" dirty="0" err="1"/>
              <a:t>mern</a:t>
            </a:r>
            <a:r>
              <a:rPr lang="en-US" sz="2400" dirty="0"/>
              <a:t>-skeleton/server/controllers/auth.controller.js</a:t>
            </a:r>
          </a:p>
        </p:txBody>
      </p:sp>
      <p:sp>
        <p:nvSpPr>
          <p:cNvPr id="3" name="Content Placeholder 2">
            <a:extLst>
              <a:ext uri="{FF2B5EF4-FFF2-40B4-BE49-F238E27FC236}">
                <a16:creationId xmlns:a16="http://schemas.microsoft.com/office/drawing/2014/main" id="{B90D4318-0B23-6623-3C1F-615CD5446F6D}"/>
              </a:ext>
            </a:extLst>
          </p:cNvPr>
          <p:cNvSpPr>
            <a:spLocks noGrp="1"/>
          </p:cNvSpPr>
          <p:nvPr>
            <p:ph idx="1"/>
          </p:nvPr>
        </p:nvSpPr>
        <p:spPr/>
        <p:txBody>
          <a:bodyPr/>
          <a:lstStyle/>
          <a:p>
            <a:r>
              <a:rPr lang="en-US" sz="1600" b="0" dirty="0">
                <a:solidFill>
                  <a:srgbClr val="008000"/>
                </a:solidFill>
                <a:effectLst/>
                <a:latin typeface="Consolas" panose="020B0609020204030204" pitchFamily="49" charset="0"/>
              </a:rPr>
              <a:t>import User from '../models/</a:t>
            </a:r>
            <a:r>
              <a:rPr lang="en-US" sz="1600" b="0" dirty="0" err="1">
                <a:solidFill>
                  <a:srgbClr val="008000"/>
                </a:solidFill>
                <a:effectLst/>
                <a:latin typeface="Consolas" panose="020B0609020204030204" pitchFamily="49" charset="0"/>
              </a:rPr>
              <a:t>user.model</a:t>
            </a: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import </a:t>
            </a:r>
            <a:r>
              <a:rPr lang="en-US" sz="1600" b="0" dirty="0" err="1">
                <a:solidFill>
                  <a:srgbClr val="008000"/>
                </a:solidFill>
                <a:effectLst/>
                <a:latin typeface="Consolas" panose="020B0609020204030204" pitchFamily="49" charset="0"/>
              </a:rPr>
              <a:t>jwt</a:t>
            </a:r>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jsonwebtoken</a:t>
            </a: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import </a:t>
            </a:r>
            <a:r>
              <a:rPr lang="en-US" sz="1600" b="0" dirty="0" err="1">
                <a:solidFill>
                  <a:srgbClr val="008000"/>
                </a:solidFill>
                <a:effectLst/>
                <a:latin typeface="Consolas" panose="020B0609020204030204" pitchFamily="49" charset="0"/>
              </a:rPr>
              <a:t>expressJwt</a:t>
            </a:r>
            <a:r>
              <a:rPr lang="en-US" sz="1600" b="0" dirty="0">
                <a:solidFill>
                  <a:srgbClr val="008000"/>
                </a:solidFill>
                <a:effectLst/>
                <a:latin typeface="Consolas" panose="020B0609020204030204" pitchFamily="49" charset="0"/>
              </a:rPr>
              <a:t> from 'express-</a:t>
            </a:r>
            <a:r>
              <a:rPr lang="en-US" sz="1600" b="0" dirty="0" err="1">
                <a:solidFill>
                  <a:srgbClr val="008000"/>
                </a:solidFill>
                <a:effectLst/>
                <a:latin typeface="Consolas" panose="020B0609020204030204" pitchFamily="49" charset="0"/>
              </a:rPr>
              <a:t>jwt</a:t>
            </a: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import config from './../../config/config'</a:t>
            </a:r>
          </a:p>
          <a:p>
            <a:r>
              <a:rPr lang="en-US" sz="1600" b="0" dirty="0">
                <a:solidFill>
                  <a:srgbClr val="008000"/>
                </a:solidFill>
                <a:effectLst/>
                <a:latin typeface="Consolas" panose="020B0609020204030204" pitchFamily="49" charset="0"/>
              </a:rPr>
              <a:t>const </a:t>
            </a:r>
            <a:r>
              <a:rPr lang="en-US" sz="1600" b="0" dirty="0" err="1">
                <a:solidFill>
                  <a:srgbClr val="008000"/>
                </a:solidFill>
                <a:effectLst/>
                <a:latin typeface="Consolas" panose="020B0609020204030204" pitchFamily="49" charset="0"/>
              </a:rPr>
              <a:t>signin</a:t>
            </a:r>
            <a:r>
              <a:rPr lang="en-US" sz="1600" b="0" dirty="0">
                <a:solidFill>
                  <a:srgbClr val="008000"/>
                </a:solidFill>
                <a:effectLst/>
                <a:latin typeface="Consolas" panose="020B0609020204030204" pitchFamily="49" charset="0"/>
              </a:rPr>
              <a:t> = (req, res) =&gt; { </a:t>
            </a:r>
          </a:p>
          <a:p>
            <a:br>
              <a:rPr lang="en-US" sz="1600" b="0" dirty="0">
                <a:solidFill>
                  <a:srgbClr val="008000"/>
                </a:solidFill>
                <a:effectLst/>
                <a:latin typeface="Consolas" panose="020B0609020204030204" pitchFamily="49" charset="0"/>
              </a:rPr>
            </a:br>
            <a:br>
              <a:rPr lang="en-US" sz="1600" b="0" dirty="0">
                <a:solidFill>
                  <a:srgbClr val="008000"/>
                </a:solidFill>
                <a:effectLst/>
                <a:latin typeface="Consolas" panose="020B0609020204030204" pitchFamily="49" charset="0"/>
              </a:rPr>
            </a:b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const </a:t>
            </a:r>
            <a:r>
              <a:rPr lang="en-US" sz="1600" b="0" dirty="0" err="1">
                <a:solidFill>
                  <a:srgbClr val="008000"/>
                </a:solidFill>
                <a:effectLst/>
                <a:latin typeface="Consolas" panose="020B0609020204030204" pitchFamily="49" charset="0"/>
              </a:rPr>
              <a:t>signout</a:t>
            </a:r>
            <a:r>
              <a:rPr lang="en-US" sz="1600" b="0" dirty="0">
                <a:solidFill>
                  <a:srgbClr val="008000"/>
                </a:solidFill>
                <a:effectLst/>
                <a:latin typeface="Consolas" panose="020B0609020204030204" pitchFamily="49" charset="0"/>
              </a:rPr>
              <a:t> = (req, res) =&gt; { </a:t>
            </a:r>
          </a:p>
          <a:p>
            <a:br>
              <a:rPr lang="en-US" sz="1600" b="0" dirty="0">
                <a:solidFill>
                  <a:srgbClr val="008000"/>
                </a:solidFill>
                <a:effectLst/>
                <a:latin typeface="Consolas" panose="020B0609020204030204" pitchFamily="49" charset="0"/>
              </a:rPr>
            </a:br>
            <a:br>
              <a:rPr lang="en-US" sz="1600" b="0" dirty="0">
                <a:solidFill>
                  <a:srgbClr val="008000"/>
                </a:solidFill>
                <a:effectLst/>
                <a:latin typeface="Consolas" panose="020B0609020204030204" pitchFamily="49" charset="0"/>
              </a:rPr>
            </a:br>
            <a:r>
              <a:rPr lang="en-US" sz="1600" b="0" dirty="0">
                <a:solidFill>
                  <a:srgbClr val="008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const </a:t>
            </a:r>
            <a:r>
              <a:rPr lang="en-US" sz="1600" b="0" dirty="0" err="1">
                <a:solidFill>
                  <a:srgbClr val="008000"/>
                </a:solidFill>
                <a:effectLst/>
                <a:latin typeface="Consolas" panose="020B0609020204030204" pitchFamily="49" charset="0"/>
              </a:rPr>
              <a:t>requireSignin</a:t>
            </a:r>
            <a:r>
              <a:rPr lang="en-US" sz="1600" b="0" dirty="0">
                <a:solidFill>
                  <a:srgbClr val="008000"/>
                </a:solidFill>
                <a:effectLst/>
                <a:latin typeface="Consolas" panose="020B0609020204030204" pitchFamily="49" charset="0"/>
              </a:rPr>
              <a:t> = ‘’</a:t>
            </a:r>
          </a:p>
          <a:p>
            <a:r>
              <a:rPr lang="en-US" sz="1600" b="0" dirty="0">
                <a:solidFill>
                  <a:srgbClr val="008000"/>
                </a:solidFill>
                <a:effectLst/>
                <a:latin typeface="Consolas" panose="020B0609020204030204" pitchFamily="49" charset="0"/>
              </a:rPr>
              <a:t>const </a:t>
            </a:r>
            <a:r>
              <a:rPr lang="en-US" sz="1600" b="0" dirty="0" err="1">
                <a:solidFill>
                  <a:srgbClr val="008000"/>
                </a:solidFill>
                <a:effectLst/>
                <a:latin typeface="Consolas" panose="020B0609020204030204" pitchFamily="49" charset="0"/>
              </a:rPr>
              <a:t>hasAuthorization</a:t>
            </a:r>
            <a:r>
              <a:rPr lang="en-US" sz="1600" b="0" dirty="0">
                <a:solidFill>
                  <a:srgbClr val="008000"/>
                </a:solidFill>
                <a:effectLst/>
                <a:latin typeface="Consolas" panose="020B0609020204030204" pitchFamily="49" charset="0"/>
              </a:rPr>
              <a:t> = (req, res) =&gt; { </a:t>
            </a:r>
          </a:p>
          <a:p>
            <a:br>
              <a:rPr lang="en-US" sz="1600" b="0" dirty="0">
                <a:solidFill>
                  <a:srgbClr val="008000"/>
                </a:solidFill>
                <a:effectLst/>
                <a:latin typeface="Consolas" panose="020B0609020204030204" pitchFamily="49" charset="0"/>
              </a:rPr>
            </a:br>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export default { </a:t>
            </a:r>
            <a:r>
              <a:rPr lang="en-US" sz="1600" b="0" dirty="0" err="1">
                <a:solidFill>
                  <a:srgbClr val="008000"/>
                </a:solidFill>
                <a:effectLst/>
                <a:latin typeface="Consolas" panose="020B0609020204030204" pitchFamily="49" charset="0"/>
              </a:rPr>
              <a:t>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signout</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requireSignin</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hasAuthorization</a:t>
            </a:r>
            <a:r>
              <a:rPr lang="en-US" sz="16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29FF3160-3FE1-45D0-39BC-648E5EE142E4}"/>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EC4EBB27-8679-95FE-593F-6B753C4245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9BF43E-62B6-D543-076E-84B7DB307B70}"/>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284270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3A00-54AB-67F3-701A-830D0C7410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5A67E-04B5-D76A-2941-B19531DA1587}"/>
              </a:ext>
            </a:extLst>
          </p:cNvPr>
          <p:cNvSpPr>
            <a:spLocks noGrp="1"/>
          </p:cNvSpPr>
          <p:nvPr>
            <p:ph idx="1"/>
          </p:nvPr>
        </p:nvSpPr>
        <p:spPr/>
        <p:txBody>
          <a:bodyPr/>
          <a:lstStyle/>
          <a:p>
            <a:r>
              <a:rPr lang="en-US" dirty="0"/>
              <a:t>The four controller functions are elaborated on as follows to show how the backend implements user auth using JSON Web Tokens. </a:t>
            </a:r>
          </a:p>
          <a:p>
            <a:r>
              <a:rPr lang="en-US" dirty="0"/>
              <a:t>We'll start with the </a:t>
            </a:r>
            <a:r>
              <a:rPr lang="en-US" dirty="0" err="1"/>
              <a:t>signin</a:t>
            </a:r>
            <a:r>
              <a:rPr lang="en-US" dirty="0"/>
              <a:t> controller function in the next section.</a:t>
            </a:r>
          </a:p>
          <a:p>
            <a:r>
              <a:rPr lang="en-US" dirty="0"/>
              <a:t>The API endpoint to sign-in a user is declared in the following route.</a:t>
            </a:r>
          </a:p>
          <a:p>
            <a:r>
              <a:rPr lang="en-US" dirty="0" err="1"/>
              <a:t>mern</a:t>
            </a:r>
            <a:r>
              <a:rPr lang="en-US" dirty="0"/>
              <a:t>-skeleton/server/routes/auth.routes.js:</a:t>
            </a:r>
          </a:p>
        </p:txBody>
      </p:sp>
      <p:sp>
        <p:nvSpPr>
          <p:cNvPr id="4" name="Date Placeholder 3">
            <a:extLst>
              <a:ext uri="{FF2B5EF4-FFF2-40B4-BE49-F238E27FC236}">
                <a16:creationId xmlns:a16="http://schemas.microsoft.com/office/drawing/2014/main" id="{BF32AE6D-3958-CF6C-8B59-E8D94D2102A3}"/>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E3337AF-D823-89B2-1DB9-66D1D6F5644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1F6D156-176E-CBF6-16A6-F203C87215E0}"/>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62956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8BAD-6A7A-AD87-D179-2923F770C0C8}"/>
              </a:ext>
            </a:extLst>
          </p:cNvPr>
          <p:cNvSpPr>
            <a:spLocks noGrp="1"/>
          </p:cNvSpPr>
          <p:nvPr>
            <p:ph type="title"/>
          </p:nvPr>
        </p:nvSpPr>
        <p:spPr/>
        <p:txBody>
          <a:bodyPr/>
          <a:lstStyle/>
          <a:p>
            <a:r>
              <a:rPr lang="en-US" dirty="0"/>
              <a:t>Auth with JSON Web Tokens</a:t>
            </a:r>
          </a:p>
        </p:txBody>
      </p:sp>
      <p:sp>
        <p:nvSpPr>
          <p:cNvPr id="3" name="Content Placeholder 2">
            <a:extLst>
              <a:ext uri="{FF2B5EF4-FFF2-40B4-BE49-F238E27FC236}">
                <a16:creationId xmlns:a16="http://schemas.microsoft.com/office/drawing/2014/main" id="{0854DF05-3051-8CBD-1629-239283CA66D6}"/>
              </a:ext>
            </a:extLst>
          </p:cNvPr>
          <p:cNvSpPr>
            <a:spLocks noGrp="1"/>
          </p:cNvSpPr>
          <p:nvPr>
            <p:ph idx="1"/>
          </p:nvPr>
        </p:nvSpPr>
        <p:spPr/>
        <p:txBody>
          <a:bodyPr/>
          <a:lstStyle/>
          <a:p>
            <a:r>
              <a:rPr lang="en-US" dirty="0"/>
              <a:t>To restrict and protect access to user API endpoints according to the skeleton features, the backend will need to incorporate authentication and authorization mechanisms. </a:t>
            </a:r>
          </a:p>
          <a:p>
            <a:r>
              <a:rPr lang="en-US" dirty="0"/>
              <a:t>There are a number of options when it comes to implementing user auth for web applications. </a:t>
            </a:r>
          </a:p>
          <a:p>
            <a:r>
              <a:rPr lang="en-US" dirty="0"/>
              <a:t>The most common and time-tested option is the use of sessions to store user state on both the client and server-side. </a:t>
            </a:r>
          </a:p>
          <a:p>
            <a:r>
              <a:rPr lang="en-US" dirty="0"/>
              <a:t>But a newer approach is the use of JSON Web Token (JWT) as a stateless authentication mechanism that does not require storing user state on the server side.</a:t>
            </a:r>
          </a:p>
        </p:txBody>
      </p:sp>
      <p:sp>
        <p:nvSpPr>
          <p:cNvPr id="4" name="Date Placeholder 3">
            <a:extLst>
              <a:ext uri="{FF2B5EF4-FFF2-40B4-BE49-F238E27FC236}">
                <a16:creationId xmlns:a16="http://schemas.microsoft.com/office/drawing/2014/main" id="{E52FDFB7-CBD6-A8F3-6104-2BDF3FD2C4F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233A536-C2B1-7DC6-2036-23B371E8D6C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BE07CA-CE8A-006C-9309-F2050E6E2151}"/>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6135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259D-9F4C-16A8-32D6-380DAB73C78C}"/>
              </a:ext>
            </a:extLst>
          </p:cNvPr>
          <p:cNvSpPr>
            <a:spLocks noGrp="1"/>
          </p:cNvSpPr>
          <p:nvPr>
            <p:ph type="title"/>
          </p:nvPr>
        </p:nvSpPr>
        <p:spPr/>
        <p:txBody>
          <a:bodyPr/>
          <a:lstStyle/>
          <a:p>
            <a:r>
              <a:rPr lang="en-US" dirty="0"/>
              <a:t>Sign-in</a:t>
            </a:r>
          </a:p>
        </p:txBody>
      </p:sp>
      <p:sp>
        <p:nvSpPr>
          <p:cNvPr id="3" name="Content Placeholder 2">
            <a:extLst>
              <a:ext uri="{FF2B5EF4-FFF2-40B4-BE49-F238E27FC236}">
                <a16:creationId xmlns:a16="http://schemas.microsoft.com/office/drawing/2014/main" id="{8B8F08D4-26D6-58CF-4A3D-6AA8E4BF55D4}"/>
              </a:ext>
            </a:extLst>
          </p:cNvPr>
          <p:cNvSpPr>
            <a:spLocks noGrp="1"/>
          </p:cNvSpPr>
          <p:nvPr>
            <p:ph idx="1"/>
          </p:nvPr>
        </p:nvSpPr>
        <p:spPr/>
        <p:txBody>
          <a:bodyPr/>
          <a:lstStyle/>
          <a:p>
            <a:r>
              <a:rPr lang="en-US" dirty="0" err="1"/>
              <a:t>mern</a:t>
            </a:r>
            <a:r>
              <a:rPr lang="en-US" dirty="0"/>
              <a:t>-skeleton/server/routes/auth.routes.js:</a:t>
            </a:r>
          </a:p>
          <a:p>
            <a:pPr marL="0" indent="0">
              <a:buNone/>
            </a:pPr>
            <a:r>
              <a:rPr lang="en-US" b="0" dirty="0">
                <a:solidFill>
                  <a:srgbClr val="008000"/>
                </a:solidFill>
                <a:effectLst/>
                <a:latin typeface="Consolas" panose="020B0609020204030204" pitchFamily="49" charset="0"/>
              </a:rPr>
              <a:t>import express from 'express'</a:t>
            </a:r>
          </a:p>
          <a:p>
            <a:pPr marL="0" indent="0">
              <a:buNone/>
            </a:pPr>
            <a:r>
              <a:rPr lang="en-US" b="0" dirty="0">
                <a:solidFill>
                  <a:srgbClr val="008000"/>
                </a:solidFill>
                <a:effectLst/>
                <a:latin typeface="Consolas" panose="020B0609020204030204" pitchFamily="49" charset="0"/>
              </a:rPr>
              <a:t>import </a:t>
            </a:r>
            <a:r>
              <a:rPr lang="en-US" b="0" dirty="0" err="1">
                <a:solidFill>
                  <a:srgbClr val="008000"/>
                </a:solidFill>
                <a:effectLst/>
                <a:latin typeface="Consolas" panose="020B0609020204030204" pitchFamily="49" charset="0"/>
              </a:rPr>
              <a:t>authCtrl</a:t>
            </a:r>
            <a:r>
              <a:rPr lang="en-US" b="0" dirty="0">
                <a:solidFill>
                  <a:srgbClr val="008000"/>
                </a:solidFill>
                <a:effectLst/>
                <a:latin typeface="Consolas" panose="020B0609020204030204" pitchFamily="49" charset="0"/>
              </a:rPr>
              <a:t> from '../controllers/</a:t>
            </a:r>
            <a:r>
              <a:rPr lang="en-US" b="0" dirty="0" err="1">
                <a:solidFill>
                  <a:srgbClr val="008000"/>
                </a:solidFill>
                <a:effectLst/>
                <a:latin typeface="Consolas" panose="020B0609020204030204" pitchFamily="49" charset="0"/>
              </a:rPr>
              <a:t>auth.controller</a:t>
            </a:r>
            <a:r>
              <a:rPr lang="en-US" b="0" dirty="0">
                <a:solidFill>
                  <a:srgbClr val="008000"/>
                </a:solidFill>
                <a:effectLst/>
                <a:latin typeface="Consolas" panose="020B0609020204030204" pitchFamily="49" charset="0"/>
              </a:rPr>
              <a:t>' </a:t>
            </a:r>
          </a:p>
          <a:p>
            <a:pPr marL="0" indent="0">
              <a:buNone/>
            </a:pPr>
            <a:r>
              <a:rPr lang="en-US" b="0" dirty="0">
                <a:solidFill>
                  <a:srgbClr val="008000"/>
                </a:solidFill>
                <a:effectLst/>
                <a:latin typeface="Consolas" panose="020B0609020204030204" pitchFamily="49" charset="0"/>
              </a:rPr>
              <a:t>const router = </a:t>
            </a:r>
            <a:r>
              <a:rPr lang="en-US" b="0" dirty="0" err="1">
                <a:solidFill>
                  <a:srgbClr val="008000"/>
                </a:solidFill>
                <a:effectLst/>
                <a:latin typeface="Consolas" panose="020B0609020204030204" pitchFamily="49" charset="0"/>
              </a:rPr>
              <a:t>express.Router</a:t>
            </a:r>
            <a:r>
              <a:rPr lang="en-US" b="0" dirty="0">
                <a:solidFill>
                  <a:srgbClr val="008000"/>
                </a:solidFill>
                <a:effectLst/>
                <a:latin typeface="Consolas" panose="020B0609020204030204" pitchFamily="49" charset="0"/>
              </a:rPr>
              <a:t>()</a:t>
            </a:r>
          </a:p>
          <a:p>
            <a:pPr marL="0" indent="0">
              <a:buNone/>
            </a:pPr>
            <a:r>
              <a:rPr lang="en-US" b="0" dirty="0" err="1">
                <a:solidFill>
                  <a:srgbClr val="008000"/>
                </a:solidFill>
                <a:effectLst/>
                <a:highlight>
                  <a:srgbClr val="FFFF00"/>
                </a:highlight>
                <a:latin typeface="Consolas" panose="020B0609020204030204" pitchFamily="49" charset="0"/>
              </a:rPr>
              <a:t>router.route</a:t>
            </a:r>
            <a:r>
              <a:rPr lang="en-US" b="0" dirty="0">
                <a:solidFill>
                  <a:srgbClr val="008000"/>
                </a:solidFill>
                <a:effectLst/>
                <a:highlight>
                  <a:srgbClr val="FFFF00"/>
                </a:highlight>
                <a:latin typeface="Consolas" panose="020B0609020204030204" pitchFamily="49" charset="0"/>
              </a:rPr>
              <a:t>('/auth/</a:t>
            </a:r>
            <a:r>
              <a:rPr lang="en-US" b="0" dirty="0" err="1">
                <a:solidFill>
                  <a:srgbClr val="008000"/>
                </a:solidFill>
                <a:effectLst/>
                <a:highlight>
                  <a:srgbClr val="FFFF00"/>
                </a:highlight>
                <a:latin typeface="Consolas" panose="020B0609020204030204" pitchFamily="49" charset="0"/>
              </a:rPr>
              <a:t>signin</a:t>
            </a:r>
            <a:r>
              <a:rPr lang="en-US" b="0" dirty="0">
                <a:solidFill>
                  <a:srgbClr val="008000"/>
                </a:solidFill>
                <a:effectLst/>
                <a:highlight>
                  <a:srgbClr val="FFFF00"/>
                </a:highlight>
                <a:latin typeface="Consolas" panose="020B0609020204030204" pitchFamily="49" charset="0"/>
              </a:rPr>
              <a:t>').post(</a:t>
            </a:r>
            <a:r>
              <a:rPr lang="en-US" b="0" dirty="0" err="1">
                <a:solidFill>
                  <a:srgbClr val="008000"/>
                </a:solidFill>
                <a:effectLst/>
                <a:highlight>
                  <a:srgbClr val="FFFF00"/>
                </a:highlight>
                <a:latin typeface="Consolas" panose="020B0609020204030204" pitchFamily="49" charset="0"/>
              </a:rPr>
              <a:t>authCtrl.signin</a:t>
            </a:r>
            <a:r>
              <a:rPr lang="en-US" b="0" dirty="0">
                <a:solidFill>
                  <a:srgbClr val="008000"/>
                </a:solidFill>
                <a:effectLst/>
                <a:highlight>
                  <a:srgbClr val="FFFF00"/>
                </a:highlight>
                <a:latin typeface="Consolas" panose="020B0609020204030204" pitchFamily="49" charset="0"/>
              </a:rPr>
              <a:t>)</a:t>
            </a:r>
          </a:p>
          <a:p>
            <a:pPr marL="0" indent="0">
              <a:buNone/>
            </a:pPr>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('/auth/</a:t>
            </a:r>
            <a:r>
              <a:rPr lang="en-US" b="0" dirty="0" err="1">
                <a:solidFill>
                  <a:srgbClr val="008000"/>
                </a:solidFill>
                <a:effectLst/>
                <a:latin typeface="Consolas" panose="020B0609020204030204" pitchFamily="49" charset="0"/>
              </a:rPr>
              <a:t>signout</a:t>
            </a:r>
            <a:r>
              <a:rPr lang="en-US" b="0" dirty="0">
                <a:solidFill>
                  <a:srgbClr val="008000"/>
                </a:solidFill>
                <a:effectLst/>
                <a:latin typeface="Consolas" panose="020B0609020204030204" pitchFamily="49" charset="0"/>
              </a:rPr>
              <a:t>').get(</a:t>
            </a:r>
            <a:r>
              <a:rPr lang="en-US" b="0" dirty="0" err="1">
                <a:solidFill>
                  <a:srgbClr val="008000"/>
                </a:solidFill>
                <a:effectLst/>
                <a:latin typeface="Consolas" panose="020B0609020204030204" pitchFamily="49" charset="0"/>
              </a:rPr>
              <a:t>authCtrl.signout</a:t>
            </a:r>
            <a:r>
              <a:rPr lang="en-US" b="0" dirty="0">
                <a:solidFill>
                  <a:srgbClr val="008000"/>
                </a:solidFill>
                <a:effectLst/>
                <a:latin typeface="Consolas" panose="020B0609020204030204" pitchFamily="49" charset="0"/>
              </a:rPr>
              <a:t>)</a:t>
            </a:r>
          </a:p>
          <a:p>
            <a:pPr marL="0" indent="0">
              <a:buNone/>
            </a:pPr>
            <a:r>
              <a:rPr lang="en-US" b="0" dirty="0">
                <a:solidFill>
                  <a:srgbClr val="008000"/>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EDFEC32A-4AD8-DA0C-30C0-77074CD9DD83}"/>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0E21C152-692E-7AE8-8020-57930572363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8B8BA1-E06A-70D6-65B0-03F6FB21A07C}"/>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3776918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E6A2-9719-81C8-5755-6EE8136A01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9352E-6F4B-6F00-1C06-85A563840696}"/>
              </a:ext>
            </a:extLst>
          </p:cNvPr>
          <p:cNvSpPr>
            <a:spLocks noGrp="1"/>
          </p:cNvSpPr>
          <p:nvPr>
            <p:ph idx="1"/>
          </p:nvPr>
        </p:nvSpPr>
        <p:spPr/>
        <p:txBody>
          <a:bodyPr/>
          <a:lstStyle/>
          <a:p>
            <a:r>
              <a:rPr lang="en-US" dirty="0"/>
              <a:t>When the Express app gets a POST request at '/auth/</a:t>
            </a:r>
            <a:r>
              <a:rPr lang="en-US" dirty="0" err="1"/>
              <a:t>signin</a:t>
            </a:r>
            <a:r>
              <a:rPr lang="en-US" dirty="0"/>
              <a:t>', it executes the </a:t>
            </a:r>
            <a:r>
              <a:rPr lang="en-US" dirty="0" err="1"/>
              <a:t>signin</a:t>
            </a:r>
            <a:r>
              <a:rPr lang="en-US" dirty="0"/>
              <a:t> controller function.</a:t>
            </a:r>
          </a:p>
        </p:txBody>
      </p:sp>
      <p:sp>
        <p:nvSpPr>
          <p:cNvPr id="4" name="Date Placeholder 3">
            <a:extLst>
              <a:ext uri="{FF2B5EF4-FFF2-40B4-BE49-F238E27FC236}">
                <a16:creationId xmlns:a16="http://schemas.microsoft.com/office/drawing/2014/main" id="{1690DC89-D766-DD1A-E07A-5949FD362B1D}"/>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CEEDD2BD-CF5F-26E2-93CB-6EB6851C35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F9E6BFA-1F3A-8F00-5E1D-8439F255294A}"/>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509778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128D-56C5-B05E-8938-A6A8EF9DF694}"/>
              </a:ext>
            </a:extLst>
          </p:cNvPr>
          <p:cNvSpPr>
            <a:spLocks noGrp="1"/>
          </p:cNvSpPr>
          <p:nvPr>
            <p:ph type="title"/>
          </p:nvPr>
        </p:nvSpPr>
        <p:spPr/>
        <p:txBody>
          <a:bodyPr/>
          <a:lstStyle/>
          <a:p>
            <a:r>
              <a:rPr lang="en-US" sz="2800" dirty="0" err="1"/>
              <a:t>mern</a:t>
            </a:r>
            <a:r>
              <a:rPr lang="en-US" sz="2800" dirty="0"/>
              <a:t>-skeleton/server/controllers/auth.controller.js:</a:t>
            </a:r>
          </a:p>
        </p:txBody>
      </p:sp>
      <p:sp>
        <p:nvSpPr>
          <p:cNvPr id="3" name="Content Placeholder 2">
            <a:extLst>
              <a:ext uri="{FF2B5EF4-FFF2-40B4-BE49-F238E27FC236}">
                <a16:creationId xmlns:a16="http://schemas.microsoft.com/office/drawing/2014/main" id="{3B6D514E-3178-7910-25B2-3304DFEFB23B}"/>
              </a:ext>
            </a:extLst>
          </p:cNvPr>
          <p:cNvSpPr>
            <a:spLocks noGrp="1"/>
          </p:cNvSpPr>
          <p:nvPr>
            <p:ph idx="1"/>
          </p:nvPr>
        </p:nvSpPr>
        <p:spPr/>
        <p:txBody>
          <a:bodyPr/>
          <a:lstStyle/>
          <a:p>
            <a:r>
              <a:rPr lang="en-US" sz="750" b="0" dirty="0">
                <a:solidFill>
                  <a:srgbClr val="009900"/>
                </a:solidFill>
                <a:effectLst/>
                <a:latin typeface="Consolas" panose="020B0609020204030204" pitchFamily="49" charset="0"/>
              </a:rPr>
              <a:t>import User from '../models/</a:t>
            </a:r>
            <a:r>
              <a:rPr lang="en-US" sz="750" b="0" dirty="0" err="1">
                <a:solidFill>
                  <a:srgbClr val="009900"/>
                </a:solidFill>
                <a:effectLst/>
                <a:latin typeface="Consolas" panose="020B0609020204030204" pitchFamily="49" charset="0"/>
              </a:rPr>
              <a:t>user.model</a:t>
            </a:r>
            <a:r>
              <a:rPr lang="en-US" sz="750" b="0" dirty="0">
                <a:solidFill>
                  <a:srgbClr val="009900"/>
                </a:solidFill>
                <a:effectLst/>
                <a:latin typeface="Consolas" panose="020B0609020204030204" pitchFamily="49" charset="0"/>
              </a:rPr>
              <a:t>'</a:t>
            </a:r>
          </a:p>
          <a:p>
            <a:r>
              <a:rPr lang="en-US" sz="750" b="0" dirty="0">
                <a:solidFill>
                  <a:srgbClr val="009900"/>
                </a:solidFill>
                <a:effectLst/>
                <a:latin typeface="Consolas" panose="020B0609020204030204" pitchFamily="49" charset="0"/>
              </a:rPr>
              <a:t>import </a:t>
            </a:r>
            <a:r>
              <a:rPr lang="en-US" sz="750" b="0" dirty="0" err="1">
                <a:solidFill>
                  <a:srgbClr val="009900"/>
                </a:solidFill>
                <a:effectLst/>
                <a:latin typeface="Consolas" panose="020B0609020204030204" pitchFamily="49" charset="0"/>
              </a:rPr>
              <a:t>jwt</a:t>
            </a:r>
            <a:r>
              <a:rPr lang="en-US" sz="750" b="0" dirty="0">
                <a:solidFill>
                  <a:srgbClr val="009900"/>
                </a:solidFill>
                <a:effectLst/>
                <a:latin typeface="Consolas" panose="020B0609020204030204" pitchFamily="49" charset="0"/>
              </a:rPr>
              <a:t> from '</a:t>
            </a:r>
            <a:r>
              <a:rPr lang="en-US" sz="750" b="0" dirty="0" err="1">
                <a:solidFill>
                  <a:srgbClr val="009900"/>
                </a:solidFill>
                <a:effectLst/>
                <a:latin typeface="Consolas" panose="020B0609020204030204" pitchFamily="49" charset="0"/>
              </a:rPr>
              <a:t>jsonwebtoken</a:t>
            </a:r>
            <a:r>
              <a:rPr lang="en-US" sz="750" b="0" dirty="0">
                <a:solidFill>
                  <a:srgbClr val="009900"/>
                </a:solidFill>
                <a:effectLst/>
                <a:latin typeface="Consolas" panose="020B0609020204030204" pitchFamily="49" charset="0"/>
              </a:rPr>
              <a:t>'</a:t>
            </a:r>
          </a:p>
          <a:p>
            <a:r>
              <a:rPr lang="en-US" sz="750" b="0" dirty="0">
                <a:solidFill>
                  <a:srgbClr val="009900"/>
                </a:solidFill>
                <a:effectLst/>
                <a:latin typeface="Consolas" panose="020B0609020204030204" pitchFamily="49" charset="0"/>
              </a:rPr>
              <a:t>import </a:t>
            </a:r>
            <a:r>
              <a:rPr lang="en-US" sz="750" b="0" dirty="0" err="1">
                <a:solidFill>
                  <a:srgbClr val="009900"/>
                </a:solidFill>
                <a:effectLst/>
                <a:latin typeface="Consolas" panose="020B0609020204030204" pitchFamily="49" charset="0"/>
              </a:rPr>
              <a:t>expressJwt</a:t>
            </a:r>
            <a:r>
              <a:rPr lang="en-US" sz="750" b="0" dirty="0">
                <a:solidFill>
                  <a:srgbClr val="009900"/>
                </a:solidFill>
                <a:effectLst/>
                <a:latin typeface="Consolas" panose="020B0609020204030204" pitchFamily="49" charset="0"/>
              </a:rPr>
              <a:t> from 'express-</a:t>
            </a:r>
            <a:r>
              <a:rPr lang="en-US" sz="750" b="0" dirty="0" err="1">
                <a:solidFill>
                  <a:srgbClr val="009900"/>
                </a:solidFill>
                <a:effectLst/>
                <a:latin typeface="Consolas" panose="020B0609020204030204" pitchFamily="49" charset="0"/>
              </a:rPr>
              <a:t>jwt</a:t>
            </a:r>
            <a:r>
              <a:rPr lang="en-US" sz="750" b="0" dirty="0">
                <a:solidFill>
                  <a:srgbClr val="009900"/>
                </a:solidFill>
                <a:effectLst/>
                <a:latin typeface="Consolas" panose="020B0609020204030204" pitchFamily="49" charset="0"/>
              </a:rPr>
              <a:t>'</a:t>
            </a:r>
          </a:p>
          <a:p>
            <a:r>
              <a:rPr lang="en-US" sz="750" b="0" dirty="0">
                <a:solidFill>
                  <a:srgbClr val="009900"/>
                </a:solidFill>
                <a:effectLst/>
                <a:latin typeface="Consolas" panose="020B0609020204030204" pitchFamily="49" charset="0"/>
              </a:rPr>
              <a:t>import config from './../../config/config'</a:t>
            </a:r>
          </a:p>
          <a:p>
            <a:br>
              <a:rPr lang="en-US" sz="750" b="0" dirty="0">
                <a:solidFill>
                  <a:srgbClr val="009900"/>
                </a:solidFill>
                <a:effectLst/>
                <a:latin typeface="Consolas" panose="020B0609020204030204" pitchFamily="49" charset="0"/>
              </a:rPr>
            </a:br>
            <a:br>
              <a:rPr lang="en-US" sz="750" b="0" dirty="0">
                <a:solidFill>
                  <a:srgbClr val="009900"/>
                </a:solidFill>
                <a:effectLst/>
                <a:latin typeface="Consolas" panose="020B0609020204030204" pitchFamily="49" charset="0"/>
              </a:rPr>
            </a:br>
            <a:r>
              <a:rPr lang="en-US" sz="750" b="0" dirty="0">
                <a:solidFill>
                  <a:srgbClr val="009900"/>
                </a:solidFill>
                <a:effectLst/>
                <a:highlight>
                  <a:srgbClr val="FFFF00"/>
                </a:highlight>
                <a:latin typeface="Consolas" panose="020B0609020204030204" pitchFamily="49" charset="0"/>
              </a:rPr>
              <a:t>const </a:t>
            </a:r>
            <a:r>
              <a:rPr lang="en-US" sz="750" b="0" dirty="0" err="1">
                <a:solidFill>
                  <a:srgbClr val="009900"/>
                </a:solidFill>
                <a:effectLst/>
                <a:highlight>
                  <a:srgbClr val="FFFF00"/>
                </a:highlight>
                <a:latin typeface="Consolas" panose="020B0609020204030204" pitchFamily="49" charset="0"/>
              </a:rPr>
              <a:t>signin</a:t>
            </a:r>
            <a:r>
              <a:rPr lang="en-US" sz="750" b="0" dirty="0">
                <a:solidFill>
                  <a:srgbClr val="009900"/>
                </a:solidFill>
                <a:effectLst/>
                <a:highlight>
                  <a:srgbClr val="FFFF00"/>
                </a:highlight>
                <a:latin typeface="Consolas" panose="020B0609020204030204" pitchFamily="49" charset="0"/>
              </a:rPr>
              <a:t> = async (req, res) =&gt; { </a:t>
            </a:r>
          </a:p>
          <a:p>
            <a:r>
              <a:rPr lang="en-US" sz="750" b="0" dirty="0">
                <a:solidFill>
                  <a:srgbClr val="009900"/>
                </a:solidFill>
                <a:effectLst/>
                <a:highlight>
                  <a:srgbClr val="FFFF00"/>
                </a:highlight>
                <a:latin typeface="Consolas" panose="020B0609020204030204" pitchFamily="49" charset="0"/>
              </a:rPr>
              <a:t>try {</a:t>
            </a:r>
          </a:p>
          <a:p>
            <a:r>
              <a:rPr lang="en-US" sz="750" b="0" dirty="0">
                <a:solidFill>
                  <a:srgbClr val="009900"/>
                </a:solidFill>
                <a:effectLst/>
                <a:highlight>
                  <a:srgbClr val="FFFF00"/>
                </a:highlight>
                <a:latin typeface="Consolas" panose="020B0609020204030204" pitchFamily="49" charset="0"/>
              </a:rPr>
              <a:t>let user = await </a:t>
            </a:r>
            <a:r>
              <a:rPr lang="en-US" sz="750" b="0" dirty="0" err="1">
                <a:solidFill>
                  <a:srgbClr val="009900"/>
                </a:solidFill>
                <a:effectLst/>
                <a:highlight>
                  <a:srgbClr val="FFFF00"/>
                </a:highlight>
                <a:latin typeface="Consolas" panose="020B0609020204030204" pitchFamily="49" charset="0"/>
              </a:rPr>
              <a:t>User.findOne</a:t>
            </a:r>
            <a:r>
              <a:rPr lang="en-US" sz="750" b="0" dirty="0">
                <a:solidFill>
                  <a:srgbClr val="009900"/>
                </a:solidFill>
                <a:effectLst/>
                <a:highlight>
                  <a:srgbClr val="FFFF00"/>
                </a:highlight>
                <a:latin typeface="Consolas" panose="020B0609020204030204" pitchFamily="49" charset="0"/>
              </a:rPr>
              <a:t>({ "email": </a:t>
            </a:r>
            <a:r>
              <a:rPr lang="en-US" sz="750" b="0" dirty="0" err="1">
                <a:solidFill>
                  <a:srgbClr val="009900"/>
                </a:solidFill>
                <a:effectLst/>
                <a:highlight>
                  <a:srgbClr val="FFFF00"/>
                </a:highlight>
                <a:latin typeface="Consolas" panose="020B0609020204030204" pitchFamily="49" charset="0"/>
              </a:rPr>
              <a:t>req.body.email</a:t>
            </a:r>
            <a:r>
              <a:rPr lang="en-US" sz="750" b="0" dirty="0">
                <a:solidFill>
                  <a:srgbClr val="009900"/>
                </a:solidFill>
                <a:effectLst/>
                <a:highlight>
                  <a:srgbClr val="FFFF00"/>
                </a:highlight>
                <a:latin typeface="Consolas" panose="020B0609020204030204" pitchFamily="49" charset="0"/>
              </a:rPr>
              <a:t> }) </a:t>
            </a:r>
          </a:p>
          <a:p>
            <a:r>
              <a:rPr lang="en-US" sz="750" b="0" dirty="0">
                <a:solidFill>
                  <a:srgbClr val="009900"/>
                </a:solidFill>
                <a:effectLst/>
                <a:highlight>
                  <a:srgbClr val="FFFF00"/>
                </a:highlight>
                <a:latin typeface="Consolas" panose="020B0609020204030204" pitchFamily="49" charset="0"/>
              </a:rPr>
              <a:t>if (!user)</a:t>
            </a:r>
          </a:p>
          <a:p>
            <a:r>
              <a:rPr lang="en-US" sz="750" b="0" dirty="0">
                <a:solidFill>
                  <a:srgbClr val="009900"/>
                </a:solidFill>
                <a:effectLst/>
                <a:highlight>
                  <a:srgbClr val="FFFF00"/>
                </a:highlight>
                <a:latin typeface="Consolas" panose="020B0609020204030204" pitchFamily="49" charset="0"/>
              </a:rPr>
              <a:t>return </a:t>
            </a:r>
            <a:r>
              <a:rPr lang="en-US" sz="750" b="0" dirty="0" err="1">
                <a:solidFill>
                  <a:srgbClr val="009900"/>
                </a:solidFill>
                <a:effectLst/>
                <a:highlight>
                  <a:srgbClr val="FFFF00"/>
                </a:highlight>
                <a:latin typeface="Consolas" panose="020B0609020204030204" pitchFamily="49" charset="0"/>
              </a:rPr>
              <a:t>res.status</a:t>
            </a:r>
            <a:r>
              <a:rPr lang="en-US" sz="750" b="0" dirty="0">
                <a:solidFill>
                  <a:srgbClr val="009900"/>
                </a:solidFill>
                <a:effectLst/>
                <a:highlight>
                  <a:srgbClr val="FFFF00"/>
                </a:highlight>
                <a:latin typeface="Consolas" panose="020B0609020204030204" pitchFamily="49" charset="0"/>
              </a:rPr>
              <a:t>('401').</a:t>
            </a:r>
            <a:r>
              <a:rPr lang="en-US" sz="750" b="0" dirty="0" err="1">
                <a:solidFill>
                  <a:srgbClr val="009900"/>
                </a:solidFill>
                <a:effectLst/>
                <a:highlight>
                  <a:srgbClr val="FFFF00"/>
                </a:highlight>
                <a:latin typeface="Consolas" panose="020B0609020204030204" pitchFamily="49" charset="0"/>
              </a:rPr>
              <a:t>json</a:t>
            </a:r>
            <a:r>
              <a:rPr lang="en-US" sz="750" b="0" dirty="0">
                <a:solidFill>
                  <a:srgbClr val="009900"/>
                </a:solidFill>
                <a:effectLst/>
                <a:highlight>
                  <a:srgbClr val="FFFF00"/>
                </a:highlight>
                <a:latin typeface="Consolas" panose="020B0609020204030204" pitchFamily="49" charset="0"/>
              </a:rPr>
              <a:t>({ error: "User not found" }) </a:t>
            </a:r>
          </a:p>
          <a:p>
            <a:r>
              <a:rPr lang="en-US" sz="750" b="0" dirty="0">
                <a:solidFill>
                  <a:srgbClr val="009900"/>
                </a:solidFill>
                <a:effectLst/>
                <a:highlight>
                  <a:srgbClr val="FFFF00"/>
                </a:highlight>
                <a:latin typeface="Consolas" panose="020B0609020204030204" pitchFamily="49" charset="0"/>
              </a:rPr>
              <a:t>if (!</a:t>
            </a:r>
            <a:r>
              <a:rPr lang="en-US" sz="750" b="0" dirty="0" err="1">
                <a:solidFill>
                  <a:srgbClr val="009900"/>
                </a:solidFill>
                <a:effectLst/>
                <a:highlight>
                  <a:srgbClr val="FFFF00"/>
                </a:highlight>
                <a:latin typeface="Consolas" panose="020B0609020204030204" pitchFamily="49" charset="0"/>
              </a:rPr>
              <a:t>user.authenticate</a:t>
            </a:r>
            <a:r>
              <a:rPr lang="en-US" sz="750" b="0" dirty="0">
                <a:solidFill>
                  <a:srgbClr val="009900"/>
                </a:solidFill>
                <a:effectLst/>
                <a:highlight>
                  <a:srgbClr val="FFFF00"/>
                </a:highlight>
                <a:latin typeface="Consolas" panose="020B0609020204030204" pitchFamily="49" charset="0"/>
              </a:rPr>
              <a:t>(</a:t>
            </a:r>
            <a:r>
              <a:rPr lang="en-US" sz="750" b="0" dirty="0" err="1">
                <a:solidFill>
                  <a:srgbClr val="009900"/>
                </a:solidFill>
                <a:effectLst/>
                <a:highlight>
                  <a:srgbClr val="FFFF00"/>
                </a:highlight>
                <a:latin typeface="Consolas" panose="020B0609020204030204" pitchFamily="49" charset="0"/>
              </a:rPr>
              <a:t>req.body.password</a:t>
            </a:r>
            <a:r>
              <a:rPr lang="en-US" sz="750" b="0" dirty="0">
                <a:solidFill>
                  <a:srgbClr val="009900"/>
                </a:solidFill>
                <a:effectLst/>
                <a:highlight>
                  <a:srgbClr val="FFFF00"/>
                </a:highlight>
                <a:latin typeface="Consolas" panose="020B0609020204030204" pitchFamily="49" charset="0"/>
              </a:rPr>
              <a:t>)) {</a:t>
            </a:r>
          </a:p>
          <a:p>
            <a:r>
              <a:rPr lang="en-US" sz="750" b="0" dirty="0">
                <a:solidFill>
                  <a:srgbClr val="009900"/>
                </a:solidFill>
                <a:effectLst/>
                <a:highlight>
                  <a:srgbClr val="FFFF00"/>
                </a:highlight>
                <a:latin typeface="Consolas" panose="020B0609020204030204" pitchFamily="49" charset="0"/>
              </a:rPr>
              <a:t>return </a:t>
            </a:r>
            <a:r>
              <a:rPr lang="en-US" sz="750" b="0" dirty="0" err="1">
                <a:solidFill>
                  <a:srgbClr val="009900"/>
                </a:solidFill>
                <a:effectLst/>
                <a:highlight>
                  <a:srgbClr val="FFFF00"/>
                </a:highlight>
                <a:latin typeface="Consolas" panose="020B0609020204030204" pitchFamily="49" charset="0"/>
              </a:rPr>
              <a:t>res.status</a:t>
            </a:r>
            <a:r>
              <a:rPr lang="en-US" sz="750" b="0" dirty="0">
                <a:solidFill>
                  <a:srgbClr val="009900"/>
                </a:solidFill>
                <a:effectLst/>
                <a:highlight>
                  <a:srgbClr val="FFFF00"/>
                </a:highlight>
                <a:latin typeface="Consolas" panose="020B0609020204030204" pitchFamily="49" charset="0"/>
              </a:rPr>
              <a:t>('401').send({ error: "Email and password don't match." })</a:t>
            </a:r>
          </a:p>
          <a:p>
            <a:r>
              <a:rPr lang="en-US" sz="750" b="0" dirty="0">
                <a:solidFill>
                  <a:srgbClr val="009900"/>
                </a:solidFill>
                <a:effectLst/>
                <a:highlight>
                  <a:srgbClr val="FFFF00"/>
                </a:highlight>
                <a:latin typeface="Consolas" panose="020B0609020204030204" pitchFamily="49" charset="0"/>
              </a:rPr>
              <a:t>}</a:t>
            </a:r>
          </a:p>
          <a:p>
            <a:r>
              <a:rPr lang="en-US" sz="750" b="0" dirty="0">
                <a:solidFill>
                  <a:srgbClr val="009900"/>
                </a:solidFill>
                <a:effectLst/>
                <a:highlight>
                  <a:srgbClr val="FFFF00"/>
                </a:highlight>
                <a:latin typeface="Consolas" panose="020B0609020204030204" pitchFamily="49" charset="0"/>
              </a:rPr>
              <a:t>const token = </a:t>
            </a:r>
            <a:r>
              <a:rPr lang="en-US" sz="750" b="0" dirty="0" err="1">
                <a:solidFill>
                  <a:srgbClr val="009900"/>
                </a:solidFill>
                <a:effectLst/>
                <a:highlight>
                  <a:srgbClr val="FFFF00"/>
                </a:highlight>
                <a:latin typeface="Consolas" panose="020B0609020204030204" pitchFamily="49" charset="0"/>
              </a:rPr>
              <a:t>jwt.sign</a:t>
            </a:r>
            <a:r>
              <a:rPr lang="en-US" sz="750" b="0" dirty="0">
                <a:solidFill>
                  <a:srgbClr val="009900"/>
                </a:solidFill>
                <a:effectLst/>
                <a:highlight>
                  <a:srgbClr val="FFFF00"/>
                </a:highlight>
                <a:latin typeface="Consolas" panose="020B0609020204030204" pitchFamily="49" charset="0"/>
              </a:rPr>
              <a:t>({ _id: </a:t>
            </a:r>
            <a:r>
              <a:rPr lang="en-US" sz="750" b="0" dirty="0" err="1">
                <a:solidFill>
                  <a:srgbClr val="009900"/>
                </a:solidFill>
                <a:effectLst/>
                <a:highlight>
                  <a:srgbClr val="FFFF00"/>
                </a:highlight>
                <a:latin typeface="Consolas" panose="020B0609020204030204" pitchFamily="49" charset="0"/>
              </a:rPr>
              <a:t>user._id</a:t>
            </a:r>
            <a:r>
              <a:rPr lang="en-US" sz="750" b="0" dirty="0">
                <a:solidFill>
                  <a:srgbClr val="009900"/>
                </a:solidFill>
                <a:effectLst/>
                <a:highlight>
                  <a:srgbClr val="FFFF00"/>
                </a:highlight>
                <a:latin typeface="Consolas" panose="020B0609020204030204" pitchFamily="49" charset="0"/>
              </a:rPr>
              <a:t> }, </a:t>
            </a:r>
            <a:r>
              <a:rPr lang="en-US" sz="750" b="0" dirty="0" err="1">
                <a:solidFill>
                  <a:srgbClr val="009900"/>
                </a:solidFill>
                <a:effectLst/>
                <a:highlight>
                  <a:srgbClr val="FFFF00"/>
                </a:highlight>
                <a:latin typeface="Consolas" panose="020B0609020204030204" pitchFamily="49" charset="0"/>
              </a:rPr>
              <a:t>config.jwtSecret</a:t>
            </a:r>
            <a:r>
              <a:rPr lang="en-US" sz="750" b="0" dirty="0">
                <a:solidFill>
                  <a:srgbClr val="009900"/>
                </a:solidFill>
                <a:effectLst/>
                <a:highlight>
                  <a:srgbClr val="FFFF00"/>
                </a:highlight>
                <a:latin typeface="Consolas" panose="020B0609020204030204" pitchFamily="49" charset="0"/>
              </a:rPr>
              <a:t>) </a:t>
            </a:r>
          </a:p>
          <a:p>
            <a:r>
              <a:rPr lang="en-US" sz="750" b="0" dirty="0" err="1">
                <a:solidFill>
                  <a:srgbClr val="009900"/>
                </a:solidFill>
                <a:effectLst/>
                <a:highlight>
                  <a:srgbClr val="FFFF00"/>
                </a:highlight>
                <a:latin typeface="Consolas" panose="020B0609020204030204" pitchFamily="49" charset="0"/>
              </a:rPr>
              <a:t>res.cookie</a:t>
            </a:r>
            <a:r>
              <a:rPr lang="en-US" sz="750" b="0" dirty="0">
                <a:solidFill>
                  <a:srgbClr val="009900"/>
                </a:solidFill>
                <a:effectLst/>
                <a:highlight>
                  <a:srgbClr val="FFFF00"/>
                </a:highlight>
                <a:latin typeface="Consolas" panose="020B0609020204030204" pitchFamily="49" charset="0"/>
              </a:rPr>
              <a:t>('t', token, { expire: new Date() + 9999 }) </a:t>
            </a:r>
          </a:p>
          <a:p>
            <a:r>
              <a:rPr lang="en-US" sz="750" b="0" dirty="0">
                <a:solidFill>
                  <a:srgbClr val="009900"/>
                </a:solidFill>
                <a:effectLst/>
                <a:highlight>
                  <a:srgbClr val="FFFF00"/>
                </a:highlight>
                <a:latin typeface="Consolas" panose="020B0609020204030204" pitchFamily="49" charset="0"/>
              </a:rPr>
              <a:t>return </a:t>
            </a:r>
            <a:r>
              <a:rPr lang="en-US" sz="750" b="0" dirty="0" err="1">
                <a:solidFill>
                  <a:srgbClr val="009900"/>
                </a:solidFill>
                <a:effectLst/>
                <a:highlight>
                  <a:srgbClr val="FFFF00"/>
                </a:highlight>
                <a:latin typeface="Consolas" panose="020B0609020204030204" pitchFamily="49" charset="0"/>
              </a:rPr>
              <a:t>res.json</a:t>
            </a:r>
            <a:r>
              <a:rPr lang="en-US" sz="750" b="0" dirty="0">
                <a:solidFill>
                  <a:srgbClr val="009900"/>
                </a:solidFill>
                <a:effectLst/>
                <a:highlight>
                  <a:srgbClr val="FFFF00"/>
                </a:highlight>
                <a:latin typeface="Consolas" panose="020B0609020204030204" pitchFamily="49" charset="0"/>
              </a:rPr>
              <a:t>({</a:t>
            </a:r>
          </a:p>
          <a:p>
            <a:r>
              <a:rPr lang="en-US" sz="750" b="0" dirty="0">
                <a:solidFill>
                  <a:srgbClr val="009900"/>
                </a:solidFill>
                <a:effectLst/>
                <a:highlight>
                  <a:srgbClr val="FFFF00"/>
                </a:highlight>
                <a:latin typeface="Consolas" panose="020B0609020204030204" pitchFamily="49" charset="0"/>
              </a:rPr>
              <a:t>token, </a:t>
            </a:r>
          </a:p>
          <a:p>
            <a:r>
              <a:rPr lang="en-US" sz="750" b="0" dirty="0">
                <a:solidFill>
                  <a:srgbClr val="009900"/>
                </a:solidFill>
                <a:effectLst/>
                <a:highlight>
                  <a:srgbClr val="FFFF00"/>
                </a:highlight>
                <a:latin typeface="Consolas" panose="020B0609020204030204" pitchFamily="49" charset="0"/>
              </a:rPr>
              <a:t>user: {</a:t>
            </a:r>
          </a:p>
          <a:p>
            <a:r>
              <a:rPr lang="en-US" sz="750" b="0" dirty="0">
                <a:solidFill>
                  <a:srgbClr val="009900"/>
                </a:solidFill>
                <a:effectLst/>
                <a:highlight>
                  <a:srgbClr val="FFFF00"/>
                </a:highlight>
                <a:latin typeface="Consolas" panose="020B0609020204030204" pitchFamily="49" charset="0"/>
              </a:rPr>
              <a:t>_id: </a:t>
            </a:r>
            <a:r>
              <a:rPr lang="en-US" sz="750" b="0" dirty="0" err="1">
                <a:solidFill>
                  <a:srgbClr val="009900"/>
                </a:solidFill>
                <a:effectLst/>
                <a:highlight>
                  <a:srgbClr val="FFFF00"/>
                </a:highlight>
                <a:latin typeface="Consolas" panose="020B0609020204030204" pitchFamily="49" charset="0"/>
              </a:rPr>
              <a:t>user._id</a:t>
            </a:r>
            <a:r>
              <a:rPr lang="en-US" sz="750" b="0" dirty="0">
                <a:solidFill>
                  <a:srgbClr val="009900"/>
                </a:solidFill>
                <a:effectLst/>
                <a:highlight>
                  <a:srgbClr val="FFFF00"/>
                </a:highlight>
                <a:latin typeface="Consolas" panose="020B0609020204030204" pitchFamily="49" charset="0"/>
              </a:rPr>
              <a:t>, </a:t>
            </a:r>
          </a:p>
          <a:p>
            <a:r>
              <a:rPr lang="en-US" sz="750" b="0" dirty="0">
                <a:solidFill>
                  <a:srgbClr val="009900"/>
                </a:solidFill>
                <a:effectLst/>
                <a:highlight>
                  <a:srgbClr val="FFFF00"/>
                </a:highlight>
                <a:latin typeface="Consolas" panose="020B0609020204030204" pitchFamily="49" charset="0"/>
              </a:rPr>
              <a:t>name: user.name,</a:t>
            </a:r>
          </a:p>
          <a:p>
            <a:r>
              <a:rPr lang="en-US" sz="750" b="0" dirty="0">
                <a:solidFill>
                  <a:srgbClr val="009900"/>
                </a:solidFill>
                <a:effectLst/>
                <a:highlight>
                  <a:srgbClr val="FFFF00"/>
                </a:highlight>
                <a:latin typeface="Consolas" panose="020B0609020204030204" pitchFamily="49" charset="0"/>
              </a:rPr>
              <a:t>email: </a:t>
            </a:r>
            <a:r>
              <a:rPr lang="en-US" sz="750" b="0" dirty="0" err="1">
                <a:solidFill>
                  <a:srgbClr val="009900"/>
                </a:solidFill>
                <a:effectLst/>
                <a:highlight>
                  <a:srgbClr val="FFFF00"/>
                </a:highlight>
                <a:latin typeface="Consolas" panose="020B0609020204030204" pitchFamily="49" charset="0"/>
              </a:rPr>
              <a:t>user.email</a:t>
            </a:r>
            <a:r>
              <a:rPr lang="en-US" sz="750" b="0" dirty="0">
                <a:solidFill>
                  <a:srgbClr val="009900"/>
                </a:solidFill>
                <a:effectLst/>
                <a:highlight>
                  <a:srgbClr val="FFFF00"/>
                </a:highlight>
                <a:latin typeface="Consolas" panose="020B0609020204030204" pitchFamily="49" charset="0"/>
              </a:rPr>
              <a:t> </a:t>
            </a:r>
          </a:p>
          <a:p>
            <a:r>
              <a:rPr lang="en-US" sz="750" b="0" dirty="0">
                <a:solidFill>
                  <a:srgbClr val="009900"/>
                </a:solidFill>
                <a:effectLst/>
                <a:highlight>
                  <a:srgbClr val="FFFF00"/>
                </a:highlight>
                <a:latin typeface="Consolas" panose="020B0609020204030204" pitchFamily="49" charset="0"/>
              </a:rPr>
              <a:t>}</a:t>
            </a:r>
          </a:p>
          <a:p>
            <a:r>
              <a:rPr lang="en-US" sz="750" b="0" dirty="0">
                <a:solidFill>
                  <a:srgbClr val="009900"/>
                </a:solidFill>
                <a:effectLst/>
                <a:highlight>
                  <a:srgbClr val="FFFF00"/>
                </a:highlight>
                <a:latin typeface="Consolas" panose="020B0609020204030204" pitchFamily="49" charset="0"/>
              </a:rPr>
              <a:t>})</a:t>
            </a:r>
          </a:p>
          <a:p>
            <a:r>
              <a:rPr lang="en-US" sz="750" b="0" dirty="0">
                <a:solidFill>
                  <a:srgbClr val="009900"/>
                </a:solidFill>
                <a:effectLst/>
                <a:highlight>
                  <a:srgbClr val="FFFF00"/>
                </a:highlight>
                <a:latin typeface="Consolas" panose="020B0609020204030204" pitchFamily="49" charset="0"/>
              </a:rPr>
              <a:t>} catch (err) {</a:t>
            </a:r>
          </a:p>
          <a:p>
            <a:r>
              <a:rPr lang="en-US" sz="750" b="0" dirty="0">
                <a:solidFill>
                  <a:srgbClr val="009900"/>
                </a:solidFill>
                <a:effectLst/>
                <a:highlight>
                  <a:srgbClr val="FFFF00"/>
                </a:highlight>
                <a:latin typeface="Consolas" panose="020B0609020204030204" pitchFamily="49" charset="0"/>
              </a:rPr>
              <a:t>return </a:t>
            </a:r>
            <a:r>
              <a:rPr lang="en-US" sz="750" b="0" dirty="0" err="1">
                <a:solidFill>
                  <a:srgbClr val="009900"/>
                </a:solidFill>
                <a:effectLst/>
                <a:highlight>
                  <a:srgbClr val="FFFF00"/>
                </a:highlight>
                <a:latin typeface="Consolas" panose="020B0609020204030204" pitchFamily="49" charset="0"/>
              </a:rPr>
              <a:t>res.status</a:t>
            </a:r>
            <a:r>
              <a:rPr lang="en-US" sz="750" b="0" dirty="0">
                <a:solidFill>
                  <a:srgbClr val="009900"/>
                </a:solidFill>
                <a:effectLst/>
                <a:highlight>
                  <a:srgbClr val="FFFF00"/>
                </a:highlight>
                <a:latin typeface="Consolas" panose="020B0609020204030204" pitchFamily="49" charset="0"/>
              </a:rPr>
              <a:t>('401').</a:t>
            </a:r>
            <a:r>
              <a:rPr lang="en-US" sz="750" b="0" dirty="0" err="1">
                <a:solidFill>
                  <a:srgbClr val="009900"/>
                </a:solidFill>
                <a:effectLst/>
                <a:highlight>
                  <a:srgbClr val="FFFF00"/>
                </a:highlight>
                <a:latin typeface="Consolas" panose="020B0609020204030204" pitchFamily="49" charset="0"/>
              </a:rPr>
              <a:t>json</a:t>
            </a:r>
            <a:r>
              <a:rPr lang="en-US" sz="750" b="0" dirty="0">
                <a:solidFill>
                  <a:srgbClr val="009900"/>
                </a:solidFill>
                <a:effectLst/>
                <a:highlight>
                  <a:srgbClr val="FFFF00"/>
                </a:highlight>
                <a:latin typeface="Consolas" panose="020B0609020204030204" pitchFamily="49" charset="0"/>
              </a:rPr>
              <a:t>({ error: "Could not sign in" }) </a:t>
            </a:r>
          </a:p>
          <a:p>
            <a:r>
              <a:rPr lang="en-US" sz="750" b="0" dirty="0">
                <a:solidFill>
                  <a:srgbClr val="009900"/>
                </a:solidFill>
                <a:effectLst/>
                <a:highlight>
                  <a:srgbClr val="FFFF00"/>
                </a:highlight>
                <a:latin typeface="Consolas" panose="020B0609020204030204" pitchFamily="49" charset="0"/>
              </a:rPr>
              <a:t>}</a:t>
            </a:r>
          </a:p>
          <a:p>
            <a:r>
              <a:rPr lang="en-US" sz="750" b="0" dirty="0">
                <a:solidFill>
                  <a:srgbClr val="009900"/>
                </a:solidFill>
                <a:effectLst/>
                <a:latin typeface="Consolas" panose="020B0609020204030204" pitchFamily="49" charset="0"/>
              </a:rPr>
              <a:t>}</a:t>
            </a:r>
          </a:p>
          <a:p>
            <a:br>
              <a:rPr lang="en-US" sz="750" b="0" dirty="0">
                <a:solidFill>
                  <a:srgbClr val="009900"/>
                </a:solidFill>
                <a:effectLst/>
                <a:latin typeface="Consolas" panose="020B0609020204030204" pitchFamily="49" charset="0"/>
              </a:rPr>
            </a:br>
            <a:r>
              <a:rPr lang="en-US" sz="750" b="0" dirty="0">
                <a:solidFill>
                  <a:srgbClr val="009900"/>
                </a:solidFill>
                <a:effectLst/>
                <a:latin typeface="Consolas" panose="020B0609020204030204" pitchFamily="49" charset="0"/>
              </a:rPr>
              <a:t>const </a:t>
            </a:r>
            <a:r>
              <a:rPr lang="en-US" sz="750" b="0" dirty="0" err="1">
                <a:solidFill>
                  <a:srgbClr val="009900"/>
                </a:solidFill>
                <a:effectLst/>
                <a:latin typeface="Consolas" panose="020B0609020204030204" pitchFamily="49" charset="0"/>
              </a:rPr>
              <a:t>signout</a:t>
            </a:r>
            <a:r>
              <a:rPr lang="en-US" sz="750" b="0" dirty="0">
                <a:solidFill>
                  <a:srgbClr val="009900"/>
                </a:solidFill>
                <a:effectLst/>
                <a:latin typeface="Consolas" panose="020B0609020204030204" pitchFamily="49" charset="0"/>
              </a:rPr>
              <a:t> = (req, res) =&gt; { </a:t>
            </a:r>
          </a:p>
          <a:p>
            <a:br>
              <a:rPr lang="en-US" sz="750" b="0" dirty="0">
                <a:solidFill>
                  <a:srgbClr val="009900"/>
                </a:solidFill>
                <a:effectLst/>
                <a:latin typeface="Consolas" panose="020B0609020204030204" pitchFamily="49" charset="0"/>
              </a:rPr>
            </a:br>
            <a:br>
              <a:rPr lang="en-US" sz="750" b="0" dirty="0">
                <a:solidFill>
                  <a:srgbClr val="009900"/>
                </a:solidFill>
                <a:effectLst/>
                <a:latin typeface="Consolas" panose="020B0609020204030204" pitchFamily="49" charset="0"/>
              </a:rPr>
            </a:br>
            <a:r>
              <a:rPr lang="en-US" sz="750" b="0" dirty="0">
                <a:solidFill>
                  <a:srgbClr val="009900"/>
                </a:solidFill>
                <a:effectLst/>
                <a:latin typeface="Consolas" panose="020B0609020204030204" pitchFamily="49" charset="0"/>
              </a:rPr>
              <a:t>}</a:t>
            </a:r>
          </a:p>
          <a:p>
            <a:r>
              <a:rPr lang="en-US" sz="750" b="0" dirty="0">
                <a:solidFill>
                  <a:srgbClr val="009900"/>
                </a:solidFill>
                <a:effectLst/>
                <a:latin typeface="Consolas" panose="020B0609020204030204" pitchFamily="49" charset="0"/>
              </a:rPr>
              <a:t>const </a:t>
            </a:r>
            <a:r>
              <a:rPr lang="en-US" sz="750" b="0" dirty="0" err="1">
                <a:solidFill>
                  <a:srgbClr val="009900"/>
                </a:solidFill>
                <a:effectLst/>
                <a:latin typeface="Consolas" panose="020B0609020204030204" pitchFamily="49" charset="0"/>
              </a:rPr>
              <a:t>requireSignin</a:t>
            </a:r>
            <a:r>
              <a:rPr lang="en-US" sz="750" b="0" dirty="0">
                <a:solidFill>
                  <a:srgbClr val="009900"/>
                </a:solidFill>
                <a:effectLst/>
                <a:latin typeface="Consolas" panose="020B0609020204030204" pitchFamily="49" charset="0"/>
              </a:rPr>
              <a:t> = </a:t>
            </a:r>
            <a:r>
              <a:rPr lang="en-US" sz="750" dirty="0">
                <a:solidFill>
                  <a:srgbClr val="009900"/>
                </a:solidFill>
                <a:latin typeface="Consolas" panose="020B0609020204030204" pitchFamily="49" charset="0"/>
              </a:rPr>
              <a:t>‘’</a:t>
            </a:r>
            <a:endParaRPr lang="en-US" sz="750" b="0" dirty="0">
              <a:solidFill>
                <a:srgbClr val="009900"/>
              </a:solidFill>
              <a:effectLst/>
              <a:latin typeface="Consolas" panose="020B0609020204030204" pitchFamily="49" charset="0"/>
            </a:endParaRPr>
          </a:p>
          <a:p>
            <a:r>
              <a:rPr lang="en-US" sz="750" b="0" dirty="0">
                <a:solidFill>
                  <a:srgbClr val="009900"/>
                </a:solidFill>
                <a:effectLst/>
                <a:latin typeface="Consolas" panose="020B0609020204030204" pitchFamily="49" charset="0"/>
              </a:rPr>
              <a:t>const </a:t>
            </a:r>
            <a:r>
              <a:rPr lang="en-US" sz="750" b="0" dirty="0" err="1">
                <a:solidFill>
                  <a:srgbClr val="009900"/>
                </a:solidFill>
                <a:effectLst/>
                <a:latin typeface="Consolas" panose="020B0609020204030204" pitchFamily="49" charset="0"/>
              </a:rPr>
              <a:t>hasAuthorization</a:t>
            </a:r>
            <a:r>
              <a:rPr lang="en-US" sz="750" b="0" dirty="0">
                <a:solidFill>
                  <a:srgbClr val="009900"/>
                </a:solidFill>
                <a:effectLst/>
                <a:latin typeface="Consolas" panose="020B0609020204030204" pitchFamily="49" charset="0"/>
              </a:rPr>
              <a:t> = (req, res) =&gt; { </a:t>
            </a:r>
          </a:p>
          <a:p>
            <a:br>
              <a:rPr lang="en-US" sz="750" b="0" dirty="0">
                <a:solidFill>
                  <a:srgbClr val="009900"/>
                </a:solidFill>
                <a:effectLst/>
                <a:latin typeface="Consolas" panose="020B0609020204030204" pitchFamily="49" charset="0"/>
              </a:rPr>
            </a:br>
            <a:r>
              <a:rPr lang="en-US" sz="750" b="0" dirty="0">
                <a:solidFill>
                  <a:srgbClr val="009900"/>
                </a:solidFill>
                <a:effectLst/>
                <a:latin typeface="Consolas" panose="020B0609020204030204" pitchFamily="49" charset="0"/>
              </a:rPr>
              <a:t>    </a:t>
            </a:r>
          </a:p>
          <a:p>
            <a:r>
              <a:rPr lang="en-US" sz="750" b="0" dirty="0">
                <a:solidFill>
                  <a:srgbClr val="009900"/>
                </a:solidFill>
                <a:effectLst/>
                <a:latin typeface="Consolas" panose="020B0609020204030204" pitchFamily="49" charset="0"/>
              </a:rPr>
              <a:t> }</a:t>
            </a:r>
          </a:p>
          <a:p>
            <a:r>
              <a:rPr lang="en-US" sz="750" b="0" dirty="0">
                <a:solidFill>
                  <a:srgbClr val="009900"/>
                </a:solidFill>
                <a:effectLst/>
                <a:latin typeface="Consolas" panose="020B0609020204030204" pitchFamily="49" charset="0"/>
              </a:rPr>
              <a:t>export default { </a:t>
            </a:r>
            <a:r>
              <a:rPr lang="en-US" sz="750" b="0" dirty="0" err="1">
                <a:solidFill>
                  <a:srgbClr val="009900"/>
                </a:solidFill>
                <a:effectLst/>
                <a:latin typeface="Consolas" panose="020B0609020204030204" pitchFamily="49" charset="0"/>
              </a:rPr>
              <a:t>signin</a:t>
            </a:r>
            <a:r>
              <a:rPr lang="en-US" sz="750" b="0" dirty="0">
                <a:solidFill>
                  <a:srgbClr val="009900"/>
                </a:solidFill>
                <a:effectLst/>
                <a:latin typeface="Consolas" panose="020B0609020204030204" pitchFamily="49" charset="0"/>
              </a:rPr>
              <a:t>, </a:t>
            </a:r>
            <a:r>
              <a:rPr lang="en-US" sz="750" b="0" dirty="0" err="1">
                <a:solidFill>
                  <a:srgbClr val="009900"/>
                </a:solidFill>
                <a:effectLst/>
                <a:latin typeface="Consolas" panose="020B0609020204030204" pitchFamily="49" charset="0"/>
              </a:rPr>
              <a:t>signout</a:t>
            </a:r>
            <a:r>
              <a:rPr lang="en-US" sz="750" b="0" dirty="0">
                <a:solidFill>
                  <a:srgbClr val="009900"/>
                </a:solidFill>
                <a:effectLst/>
                <a:latin typeface="Consolas" panose="020B0609020204030204" pitchFamily="49" charset="0"/>
              </a:rPr>
              <a:t>, </a:t>
            </a:r>
            <a:r>
              <a:rPr lang="en-US" sz="750" b="0" dirty="0" err="1">
                <a:solidFill>
                  <a:srgbClr val="009900"/>
                </a:solidFill>
                <a:effectLst/>
                <a:latin typeface="Consolas" panose="020B0609020204030204" pitchFamily="49" charset="0"/>
              </a:rPr>
              <a:t>requireSignin</a:t>
            </a:r>
            <a:r>
              <a:rPr lang="en-US" sz="750" b="0" dirty="0">
                <a:solidFill>
                  <a:srgbClr val="009900"/>
                </a:solidFill>
                <a:effectLst/>
                <a:latin typeface="Consolas" panose="020B0609020204030204" pitchFamily="49" charset="0"/>
              </a:rPr>
              <a:t>, </a:t>
            </a:r>
            <a:r>
              <a:rPr lang="en-US" sz="750" b="0" dirty="0" err="1">
                <a:solidFill>
                  <a:srgbClr val="009900"/>
                </a:solidFill>
                <a:effectLst/>
                <a:latin typeface="Consolas" panose="020B0609020204030204" pitchFamily="49" charset="0"/>
              </a:rPr>
              <a:t>hasAuthorization</a:t>
            </a:r>
            <a:r>
              <a:rPr lang="en-US" sz="750" b="0" dirty="0">
                <a:solidFill>
                  <a:srgbClr val="0099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CBA8E568-552C-1415-5EB9-9609A8B3E7F3}"/>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13837370-5B38-17BD-BEEF-59DA6E9FEE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9071E-C70B-0E5B-E636-955441232799}"/>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77115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CBF0-88F2-6EFC-243E-C7FD4ABDA7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939EA-AB97-9609-32CE-3069431E3BB1}"/>
              </a:ext>
            </a:extLst>
          </p:cNvPr>
          <p:cNvSpPr>
            <a:spLocks noGrp="1"/>
          </p:cNvSpPr>
          <p:nvPr>
            <p:ph idx="1"/>
          </p:nvPr>
        </p:nvSpPr>
        <p:spPr/>
        <p:txBody>
          <a:bodyPr/>
          <a:lstStyle/>
          <a:p>
            <a:r>
              <a:rPr lang="en-US" dirty="0"/>
              <a:t>The POST request object receives the email and password in </a:t>
            </a:r>
            <a:r>
              <a:rPr lang="en-US" dirty="0" err="1"/>
              <a:t>req.body</a:t>
            </a:r>
            <a:r>
              <a:rPr lang="en-US" dirty="0"/>
              <a:t>. This email is used to retrieve a matching user from the database. </a:t>
            </a:r>
          </a:p>
          <a:p>
            <a:r>
              <a:rPr lang="en-US" dirty="0"/>
              <a:t>Then, the password authentication method defined in </a:t>
            </a:r>
            <a:r>
              <a:rPr lang="en-US" dirty="0" err="1"/>
              <a:t>UserSchema</a:t>
            </a:r>
            <a:r>
              <a:rPr lang="en-US" dirty="0"/>
              <a:t> is used to verify the password that’s  received in </a:t>
            </a:r>
            <a:r>
              <a:rPr lang="en-US" dirty="0" err="1"/>
              <a:t>req.body</a:t>
            </a:r>
            <a:r>
              <a:rPr lang="en-US" dirty="0"/>
              <a:t> from the client. If the password is successfully verified, the JWT module is used to generate a signed JWT using a secret key and the user's _id value.</a:t>
            </a:r>
          </a:p>
          <a:p>
            <a:r>
              <a:rPr lang="en-US" dirty="0"/>
              <a:t>Install the </a:t>
            </a:r>
            <a:r>
              <a:rPr lang="en-US" dirty="0" err="1"/>
              <a:t>jsonwebtoken</a:t>
            </a:r>
            <a:r>
              <a:rPr lang="en-US" dirty="0"/>
              <a:t> module to make it available to this controller in the import by running  </a:t>
            </a:r>
          </a:p>
          <a:p>
            <a:r>
              <a:rPr lang="en-US" b="1" dirty="0"/>
              <a:t>yarn add </a:t>
            </a:r>
            <a:r>
              <a:rPr lang="en-US" b="1" dirty="0" err="1"/>
              <a:t>jsonwebtoken</a:t>
            </a:r>
            <a:r>
              <a:rPr lang="en-US" b="1" dirty="0"/>
              <a:t> </a:t>
            </a:r>
            <a:r>
              <a:rPr lang="en-US" dirty="0"/>
              <a:t>from the command line </a:t>
            </a:r>
            <a:r>
              <a:rPr lang="en-US" dirty="0" err="1"/>
              <a:t>i.e</a:t>
            </a:r>
            <a:r>
              <a:rPr lang="en-US" dirty="0"/>
              <a:t> terminal.</a:t>
            </a:r>
          </a:p>
          <a:p>
            <a:r>
              <a:rPr lang="en-US" dirty="0"/>
              <a:t>Then, the signed JWT is returned to the authenticated client, along with the user's details. </a:t>
            </a:r>
          </a:p>
        </p:txBody>
      </p:sp>
      <p:sp>
        <p:nvSpPr>
          <p:cNvPr id="4" name="Date Placeholder 3">
            <a:extLst>
              <a:ext uri="{FF2B5EF4-FFF2-40B4-BE49-F238E27FC236}">
                <a16:creationId xmlns:a16="http://schemas.microsoft.com/office/drawing/2014/main" id="{F430A853-9C7F-BADE-5564-12846763B076}"/>
              </a:ext>
            </a:extLst>
          </p:cNvPr>
          <p:cNvSpPr>
            <a:spLocks noGrp="1"/>
          </p:cNvSpPr>
          <p:nvPr>
            <p:ph type="dt" sz="half" idx="10"/>
          </p:nvPr>
        </p:nvSpPr>
        <p:spPr/>
        <p:txBody>
          <a:bodyPr/>
          <a:lstStyle/>
          <a:p>
            <a:pPr>
              <a:defRPr/>
            </a:pPr>
            <a:fld id="{C9C54A8A-EC83-4BC5-B48C-A23671E55882}" type="datetime1">
              <a:rPr lang="en-US" smtClean="0"/>
              <a:t>6/26/2024</a:t>
            </a:fld>
            <a:endParaRPr lang="en-US" dirty="0"/>
          </a:p>
        </p:txBody>
      </p:sp>
      <p:sp>
        <p:nvSpPr>
          <p:cNvPr id="5" name="Footer Placeholder 4">
            <a:extLst>
              <a:ext uri="{FF2B5EF4-FFF2-40B4-BE49-F238E27FC236}">
                <a16:creationId xmlns:a16="http://schemas.microsoft.com/office/drawing/2014/main" id="{B14C9E29-B708-6486-C213-BC9C67F775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79733F0-3E2D-83DA-8D4E-4526FA509BCD}"/>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3297914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8D79-B766-78C2-89BF-8D3F29C8A0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CC6C89-B838-59C1-70EA-226DBB9DFA8F}"/>
              </a:ext>
            </a:extLst>
          </p:cNvPr>
          <p:cNvSpPr>
            <a:spLocks noGrp="1"/>
          </p:cNvSpPr>
          <p:nvPr>
            <p:ph idx="1"/>
          </p:nvPr>
        </p:nvSpPr>
        <p:spPr/>
        <p:txBody>
          <a:bodyPr/>
          <a:lstStyle/>
          <a:p>
            <a:r>
              <a:rPr lang="en-US" dirty="0"/>
              <a:t>Optionally, we can also set the token to a cookie in the response object so that it is available to the client-side if cookies are the chosen form of JWT storage. </a:t>
            </a:r>
          </a:p>
          <a:p>
            <a:r>
              <a:rPr lang="en-US" dirty="0"/>
              <a:t>On the client-side, this token must be attached as an Authorization header when requesting protected routes from the server. To sign-out a user, the client-side can simply delete this token depending on how it is being stored. </a:t>
            </a:r>
          </a:p>
          <a:p>
            <a:r>
              <a:rPr lang="en-US" dirty="0"/>
              <a:t>In the next section, we will learn how to use a </a:t>
            </a:r>
            <a:r>
              <a:rPr lang="en-US" dirty="0" err="1"/>
              <a:t>signout</a:t>
            </a:r>
            <a:r>
              <a:rPr lang="en-US" dirty="0"/>
              <a:t> API endpoint to clear the cookie containing the token.</a:t>
            </a:r>
          </a:p>
          <a:p>
            <a:endParaRPr lang="en-US" dirty="0"/>
          </a:p>
        </p:txBody>
      </p:sp>
      <p:sp>
        <p:nvSpPr>
          <p:cNvPr id="4" name="Date Placeholder 3">
            <a:extLst>
              <a:ext uri="{FF2B5EF4-FFF2-40B4-BE49-F238E27FC236}">
                <a16:creationId xmlns:a16="http://schemas.microsoft.com/office/drawing/2014/main" id="{EE692B35-D0A4-FA93-15BE-D812FE6ACDE4}"/>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4476CE20-D749-3328-85DE-7BCD1F16C4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EF41BB-C936-FF60-E864-7B4FA204E26D}"/>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4132630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A761-80E2-1051-0174-3582518C02D3}"/>
              </a:ext>
            </a:extLst>
          </p:cNvPr>
          <p:cNvSpPr>
            <a:spLocks noGrp="1"/>
          </p:cNvSpPr>
          <p:nvPr>
            <p:ph type="title"/>
          </p:nvPr>
        </p:nvSpPr>
        <p:spPr/>
        <p:txBody>
          <a:bodyPr/>
          <a:lstStyle/>
          <a:p>
            <a:r>
              <a:rPr lang="en-US" dirty="0" err="1"/>
              <a:t>Signout</a:t>
            </a:r>
            <a:endParaRPr lang="en-US" dirty="0"/>
          </a:p>
        </p:txBody>
      </p:sp>
      <p:sp>
        <p:nvSpPr>
          <p:cNvPr id="3" name="Content Placeholder 2">
            <a:extLst>
              <a:ext uri="{FF2B5EF4-FFF2-40B4-BE49-F238E27FC236}">
                <a16:creationId xmlns:a16="http://schemas.microsoft.com/office/drawing/2014/main" id="{47964F65-ECB9-A167-A6C1-39C6D6853EE7}"/>
              </a:ext>
            </a:extLst>
          </p:cNvPr>
          <p:cNvSpPr>
            <a:spLocks noGrp="1"/>
          </p:cNvSpPr>
          <p:nvPr>
            <p:ph idx="1"/>
          </p:nvPr>
        </p:nvSpPr>
        <p:spPr/>
        <p:txBody>
          <a:bodyPr/>
          <a:lstStyle/>
          <a:p>
            <a:r>
              <a:rPr lang="en-US" dirty="0"/>
              <a:t>The API endpoint to sign-out a user is declared in the following route.</a:t>
            </a:r>
          </a:p>
          <a:p>
            <a:r>
              <a:rPr lang="en-US" dirty="0" err="1"/>
              <a:t>mern</a:t>
            </a:r>
            <a:r>
              <a:rPr lang="en-US" dirty="0"/>
              <a:t>-skeleton/server/routes/auth.routes.js:</a:t>
            </a:r>
          </a:p>
          <a:p>
            <a:r>
              <a:rPr lang="en-US" sz="2000" b="0" dirty="0">
                <a:solidFill>
                  <a:srgbClr val="008000"/>
                </a:solidFill>
                <a:effectLst/>
                <a:latin typeface="Consolas" panose="020B0609020204030204" pitchFamily="49" charset="0"/>
              </a:rPr>
              <a:t>import express from 'express'</a:t>
            </a:r>
          </a:p>
          <a:p>
            <a:r>
              <a:rPr lang="en-US" sz="2000" b="0" dirty="0">
                <a:solidFill>
                  <a:srgbClr val="008000"/>
                </a:solidFill>
                <a:effectLst/>
                <a:latin typeface="Consolas" panose="020B0609020204030204" pitchFamily="49" charset="0"/>
              </a:rPr>
              <a:t>import </a:t>
            </a:r>
            <a:r>
              <a:rPr lang="en-US" sz="2000" b="0" dirty="0" err="1">
                <a:solidFill>
                  <a:srgbClr val="008000"/>
                </a:solidFill>
                <a:effectLst/>
                <a:latin typeface="Consolas" panose="020B0609020204030204" pitchFamily="49" charset="0"/>
              </a:rPr>
              <a:t>authCtrl</a:t>
            </a:r>
            <a:r>
              <a:rPr lang="en-US" sz="2000" b="0" dirty="0">
                <a:solidFill>
                  <a:srgbClr val="008000"/>
                </a:solidFill>
                <a:effectLst/>
                <a:latin typeface="Consolas" panose="020B0609020204030204" pitchFamily="49" charset="0"/>
              </a:rPr>
              <a:t> from '../controllers/</a:t>
            </a:r>
            <a:r>
              <a:rPr lang="en-US" sz="2000" b="0" dirty="0" err="1">
                <a:solidFill>
                  <a:srgbClr val="008000"/>
                </a:solidFill>
                <a:effectLst/>
                <a:latin typeface="Consolas" panose="020B0609020204030204" pitchFamily="49" charset="0"/>
              </a:rPr>
              <a:t>auth.controller</a:t>
            </a:r>
            <a:r>
              <a:rPr lang="en-US" sz="2000" b="0" dirty="0">
                <a:solidFill>
                  <a:srgbClr val="008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const router = </a:t>
            </a:r>
            <a:r>
              <a:rPr lang="en-US" sz="2000" b="0" dirty="0" err="1">
                <a:solidFill>
                  <a:srgbClr val="008000"/>
                </a:solidFill>
                <a:effectLst/>
                <a:latin typeface="Consolas" panose="020B0609020204030204" pitchFamily="49" charset="0"/>
              </a:rPr>
              <a:t>express.Router</a:t>
            </a:r>
            <a:r>
              <a:rPr lang="en-US" sz="2000" b="0" dirty="0">
                <a:solidFill>
                  <a:srgbClr val="008000"/>
                </a:solidFill>
                <a:effectLst/>
                <a:latin typeface="Consolas" panose="020B0609020204030204" pitchFamily="49" charset="0"/>
              </a:rPr>
              <a:t>()</a:t>
            </a:r>
          </a:p>
          <a:p>
            <a:r>
              <a:rPr lang="en-US" sz="2000" b="0" dirty="0" err="1">
                <a:solidFill>
                  <a:srgbClr val="008000"/>
                </a:solidFill>
                <a:effectLst/>
                <a:latin typeface="Consolas" panose="020B0609020204030204" pitchFamily="49" charset="0"/>
              </a:rPr>
              <a:t>router.route</a:t>
            </a:r>
            <a:r>
              <a:rPr lang="en-US" sz="2000" b="0" dirty="0">
                <a:solidFill>
                  <a:srgbClr val="008000"/>
                </a:solidFill>
                <a:effectLst/>
                <a:latin typeface="Consolas" panose="020B0609020204030204" pitchFamily="49" charset="0"/>
              </a:rPr>
              <a:t>('/auth/</a:t>
            </a:r>
            <a:r>
              <a:rPr lang="en-US" sz="2000" b="0" dirty="0" err="1">
                <a:solidFill>
                  <a:srgbClr val="008000"/>
                </a:solidFill>
                <a:effectLst/>
                <a:latin typeface="Consolas" panose="020B0609020204030204" pitchFamily="49" charset="0"/>
              </a:rPr>
              <a:t>signin</a:t>
            </a:r>
            <a:r>
              <a:rPr lang="en-US" sz="2000" b="0" dirty="0">
                <a:solidFill>
                  <a:srgbClr val="008000"/>
                </a:solidFill>
                <a:effectLst/>
                <a:latin typeface="Consolas" panose="020B0609020204030204" pitchFamily="49" charset="0"/>
              </a:rPr>
              <a:t>') .post(</a:t>
            </a:r>
            <a:r>
              <a:rPr lang="en-US" sz="2000" b="0" dirty="0" err="1">
                <a:solidFill>
                  <a:srgbClr val="008000"/>
                </a:solidFill>
                <a:effectLst/>
                <a:latin typeface="Consolas" panose="020B0609020204030204" pitchFamily="49" charset="0"/>
              </a:rPr>
              <a:t>authCtrl.signin</a:t>
            </a:r>
            <a:r>
              <a:rPr lang="en-US" sz="2000" b="0" dirty="0">
                <a:solidFill>
                  <a:srgbClr val="008000"/>
                </a:solidFill>
                <a:effectLst/>
                <a:latin typeface="Consolas" panose="020B0609020204030204" pitchFamily="49" charset="0"/>
              </a:rPr>
              <a:t>)</a:t>
            </a:r>
          </a:p>
          <a:p>
            <a:r>
              <a:rPr lang="en-US" sz="2000" b="0" dirty="0" err="1">
                <a:solidFill>
                  <a:srgbClr val="008000"/>
                </a:solidFill>
                <a:effectLst/>
                <a:highlight>
                  <a:srgbClr val="FFFF00"/>
                </a:highlight>
                <a:latin typeface="Consolas" panose="020B0609020204030204" pitchFamily="49" charset="0"/>
              </a:rPr>
              <a:t>router.route</a:t>
            </a:r>
            <a:r>
              <a:rPr lang="en-US" sz="2000" b="0" dirty="0">
                <a:solidFill>
                  <a:srgbClr val="008000"/>
                </a:solidFill>
                <a:effectLst/>
                <a:highlight>
                  <a:srgbClr val="FFFF00"/>
                </a:highlight>
                <a:latin typeface="Consolas" panose="020B0609020204030204" pitchFamily="49" charset="0"/>
              </a:rPr>
              <a:t>('/auth/</a:t>
            </a:r>
            <a:r>
              <a:rPr lang="en-US" sz="2000" b="0" dirty="0" err="1">
                <a:solidFill>
                  <a:srgbClr val="008000"/>
                </a:solidFill>
                <a:effectLst/>
                <a:highlight>
                  <a:srgbClr val="FFFF00"/>
                </a:highlight>
                <a:latin typeface="Consolas" panose="020B0609020204030204" pitchFamily="49" charset="0"/>
              </a:rPr>
              <a:t>signout</a:t>
            </a:r>
            <a:r>
              <a:rPr lang="en-US" sz="2000" b="0" dirty="0">
                <a:solidFill>
                  <a:srgbClr val="008000"/>
                </a:solidFill>
                <a:effectLst/>
                <a:highlight>
                  <a:srgbClr val="FFFF00"/>
                </a:highlight>
                <a:latin typeface="Consolas" panose="020B0609020204030204" pitchFamily="49" charset="0"/>
              </a:rPr>
              <a:t>').get(</a:t>
            </a:r>
            <a:r>
              <a:rPr lang="en-US" sz="2000" b="0" dirty="0" err="1">
                <a:solidFill>
                  <a:srgbClr val="008000"/>
                </a:solidFill>
                <a:effectLst/>
                <a:highlight>
                  <a:srgbClr val="FFFF00"/>
                </a:highlight>
                <a:latin typeface="Consolas" panose="020B0609020204030204" pitchFamily="49" charset="0"/>
              </a:rPr>
              <a:t>authCtrl.signout</a:t>
            </a:r>
            <a:r>
              <a:rPr lang="en-US" sz="2000" b="0" dirty="0">
                <a:solidFill>
                  <a:srgbClr val="008000"/>
                </a:solidFill>
                <a:effectLst/>
                <a:highlight>
                  <a:srgbClr val="FFFF00"/>
                </a:highlight>
                <a:latin typeface="Consolas" panose="020B0609020204030204" pitchFamily="49" charset="0"/>
              </a:rPr>
              <a:t>)</a:t>
            </a:r>
          </a:p>
          <a:p>
            <a:r>
              <a:rPr lang="en-US" sz="2000" b="0" dirty="0">
                <a:solidFill>
                  <a:srgbClr val="008000"/>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6190ED5B-C8B8-FA8B-FD81-65EE5537D351}"/>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CD5CACF8-BF5B-9C1F-734B-C6FE239CA67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D14489-2554-7BA0-26F1-0F2A0CF3902B}"/>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3324557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AC22-DB97-E9B2-4025-BDCF79B1BB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DC7A8A-5796-957A-D445-12E145C260BA}"/>
              </a:ext>
            </a:extLst>
          </p:cNvPr>
          <p:cNvSpPr>
            <a:spLocks noGrp="1"/>
          </p:cNvSpPr>
          <p:nvPr>
            <p:ph idx="1"/>
          </p:nvPr>
        </p:nvSpPr>
        <p:spPr/>
        <p:txBody>
          <a:bodyPr/>
          <a:lstStyle/>
          <a:p>
            <a:r>
              <a:rPr lang="en-US" dirty="0"/>
              <a:t>When the Express app gets a GET request at '/auth/</a:t>
            </a:r>
            <a:r>
              <a:rPr lang="en-US" dirty="0" err="1"/>
              <a:t>signout</a:t>
            </a:r>
            <a:r>
              <a:rPr lang="en-US" dirty="0"/>
              <a:t>', it executes the </a:t>
            </a:r>
            <a:r>
              <a:rPr lang="en-US" dirty="0" err="1"/>
              <a:t>signout</a:t>
            </a:r>
            <a:r>
              <a:rPr lang="en-US" dirty="0"/>
              <a:t> controller function.</a:t>
            </a:r>
          </a:p>
        </p:txBody>
      </p:sp>
      <p:sp>
        <p:nvSpPr>
          <p:cNvPr id="4" name="Date Placeholder 3">
            <a:extLst>
              <a:ext uri="{FF2B5EF4-FFF2-40B4-BE49-F238E27FC236}">
                <a16:creationId xmlns:a16="http://schemas.microsoft.com/office/drawing/2014/main" id="{EE9CBE47-C8B2-8074-0BAE-399D2F45C0D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0E13DD78-0AB3-7610-7E46-2B3FF73B4B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C3E2890-484F-1034-0BC6-74442AA89EA3}"/>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1707510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0654-6B70-386B-D6A1-8459BC6D5C35}"/>
              </a:ext>
            </a:extLst>
          </p:cNvPr>
          <p:cNvSpPr>
            <a:spLocks noGrp="1"/>
          </p:cNvSpPr>
          <p:nvPr>
            <p:ph type="title"/>
          </p:nvPr>
        </p:nvSpPr>
        <p:spPr/>
        <p:txBody>
          <a:bodyPr/>
          <a:lstStyle/>
          <a:p>
            <a:r>
              <a:rPr lang="en-US" sz="2400" dirty="0" err="1"/>
              <a:t>mern</a:t>
            </a:r>
            <a:r>
              <a:rPr lang="en-US" sz="2400" dirty="0"/>
              <a:t>-skeleton/server/controllers/auth.controller.js:</a:t>
            </a:r>
          </a:p>
        </p:txBody>
      </p:sp>
      <p:sp>
        <p:nvSpPr>
          <p:cNvPr id="3" name="Content Placeholder 2">
            <a:extLst>
              <a:ext uri="{FF2B5EF4-FFF2-40B4-BE49-F238E27FC236}">
                <a16:creationId xmlns:a16="http://schemas.microsoft.com/office/drawing/2014/main" id="{7A8BE139-574A-8FE2-BE71-71DCDACA9065}"/>
              </a:ext>
            </a:extLst>
          </p:cNvPr>
          <p:cNvSpPr>
            <a:spLocks noGrp="1"/>
          </p:cNvSpPr>
          <p:nvPr>
            <p:ph idx="1"/>
          </p:nvPr>
        </p:nvSpPr>
        <p:spPr/>
        <p:txBody>
          <a:bodyPr/>
          <a:lstStyle/>
          <a:p>
            <a:pPr marL="0" indent="0">
              <a:buNone/>
            </a:pPr>
            <a:r>
              <a:rPr lang="en-US" sz="650" b="0" dirty="0">
                <a:solidFill>
                  <a:srgbClr val="009900"/>
                </a:solidFill>
                <a:effectLst/>
                <a:latin typeface="Consolas" panose="020B0609020204030204" pitchFamily="49" charset="0"/>
              </a:rPr>
              <a:t>//Add the highlighted line of script</a:t>
            </a:r>
          </a:p>
          <a:p>
            <a:r>
              <a:rPr lang="en-US" sz="650" b="0" dirty="0">
                <a:solidFill>
                  <a:srgbClr val="009900"/>
                </a:solidFill>
                <a:effectLst/>
                <a:latin typeface="Consolas" panose="020B0609020204030204" pitchFamily="49" charset="0"/>
              </a:rPr>
              <a:t>import User from '../models/</a:t>
            </a:r>
            <a:r>
              <a:rPr lang="en-US" sz="650" b="0" dirty="0" err="1">
                <a:solidFill>
                  <a:srgbClr val="009900"/>
                </a:solidFill>
                <a:effectLst/>
                <a:latin typeface="Consolas" panose="020B0609020204030204" pitchFamily="49" charset="0"/>
              </a:rPr>
              <a:t>user.model</a:t>
            </a:r>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import </a:t>
            </a:r>
            <a:r>
              <a:rPr lang="en-US" sz="650" b="0" dirty="0" err="1">
                <a:solidFill>
                  <a:srgbClr val="009900"/>
                </a:solidFill>
                <a:effectLst/>
                <a:latin typeface="Consolas" panose="020B0609020204030204" pitchFamily="49" charset="0"/>
              </a:rPr>
              <a:t>jwt</a:t>
            </a:r>
            <a:r>
              <a:rPr lang="en-US" sz="650" b="0" dirty="0">
                <a:solidFill>
                  <a:srgbClr val="009900"/>
                </a:solidFill>
                <a:effectLst/>
                <a:latin typeface="Consolas" panose="020B0609020204030204" pitchFamily="49" charset="0"/>
              </a:rPr>
              <a:t> from '</a:t>
            </a:r>
            <a:r>
              <a:rPr lang="en-US" sz="650" b="0" dirty="0" err="1">
                <a:solidFill>
                  <a:srgbClr val="009900"/>
                </a:solidFill>
                <a:effectLst/>
                <a:latin typeface="Consolas" panose="020B0609020204030204" pitchFamily="49" charset="0"/>
              </a:rPr>
              <a:t>jsonwebtoken</a:t>
            </a:r>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import </a:t>
            </a:r>
            <a:r>
              <a:rPr lang="en-US" sz="650" b="0" dirty="0" err="1">
                <a:solidFill>
                  <a:srgbClr val="009900"/>
                </a:solidFill>
                <a:effectLst/>
                <a:latin typeface="Consolas" panose="020B0609020204030204" pitchFamily="49" charset="0"/>
              </a:rPr>
              <a:t>expressJwt</a:t>
            </a:r>
            <a:r>
              <a:rPr lang="en-US" sz="650" b="0" dirty="0">
                <a:solidFill>
                  <a:srgbClr val="009900"/>
                </a:solidFill>
                <a:effectLst/>
                <a:latin typeface="Consolas" panose="020B0609020204030204" pitchFamily="49" charset="0"/>
              </a:rPr>
              <a:t> from 'express-</a:t>
            </a:r>
            <a:r>
              <a:rPr lang="en-US" sz="650" b="0" dirty="0" err="1">
                <a:solidFill>
                  <a:srgbClr val="009900"/>
                </a:solidFill>
                <a:effectLst/>
                <a:latin typeface="Consolas" panose="020B0609020204030204" pitchFamily="49" charset="0"/>
              </a:rPr>
              <a:t>jwt</a:t>
            </a:r>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import config from './../../config/config'</a:t>
            </a:r>
          </a:p>
          <a:p>
            <a:br>
              <a:rPr lang="en-US" sz="650" b="0" dirty="0">
                <a:solidFill>
                  <a:srgbClr val="009900"/>
                </a:solidFill>
                <a:effectLst/>
                <a:latin typeface="Consolas" panose="020B0609020204030204" pitchFamily="49" charset="0"/>
              </a:rPr>
            </a:br>
            <a:br>
              <a:rPr lang="en-US" sz="650" b="0" dirty="0">
                <a:solidFill>
                  <a:srgbClr val="009900"/>
                </a:solidFill>
                <a:effectLst/>
                <a:latin typeface="Consolas" panose="020B0609020204030204" pitchFamily="49" charset="0"/>
              </a:rPr>
            </a:br>
            <a:r>
              <a:rPr lang="en-US" sz="650" b="0" dirty="0">
                <a:solidFill>
                  <a:srgbClr val="009900"/>
                </a:solidFill>
                <a:effectLst/>
                <a:latin typeface="Consolas" panose="020B0609020204030204" pitchFamily="49" charset="0"/>
              </a:rPr>
              <a:t>const </a:t>
            </a:r>
            <a:r>
              <a:rPr lang="en-US" sz="650" b="0" dirty="0" err="1">
                <a:solidFill>
                  <a:srgbClr val="009900"/>
                </a:solidFill>
                <a:effectLst/>
                <a:latin typeface="Consolas" panose="020B0609020204030204" pitchFamily="49" charset="0"/>
              </a:rPr>
              <a:t>signin</a:t>
            </a:r>
            <a:r>
              <a:rPr lang="en-US" sz="650" b="0" dirty="0">
                <a:solidFill>
                  <a:srgbClr val="009900"/>
                </a:solidFill>
                <a:effectLst/>
                <a:latin typeface="Consolas" panose="020B0609020204030204" pitchFamily="49" charset="0"/>
              </a:rPr>
              <a:t> = async (req, res) =&gt; { </a:t>
            </a:r>
          </a:p>
          <a:p>
            <a:r>
              <a:rPr lang="en-US" sz="650" b="0" dirty="0">
                <a:solidFill>
                  <a:srgbClr val="009900"/>
                </a:solidFill>
                <a:effectLst/>
                <a:latin typeface="Consolas" panose="020B0609020204030204" pitchFamily="49" charset="0"/>
              </a:rPr>
              <a:t>try {</a:t>
            </a:r>
          </a:p>
          <a:p>
            <a:r>
              <a:rPr lang="en-US" sz="650" b="0" dirty="0">
                <a:solidFill>
                  <a:srgbClr val="009900"/>
                </a:solidFill>
                <a:effectLst/>
                <a:latin typeface="Consolas" panose="020B0609020204030204" pitchFamily="49" charset="0"/>
              </a:rPr>
              <a:t>let user = await </a:t>
            </a:r>
            <a:r>
              <a:rPr lang="en-US" sz="650" b="0" dirty="0" err="1">
                <a:solidFill>
                  <a:srgbClr val="009900"/>
                </a:solidFill>
                <a:effectLst/>
                <a:latin typeface="Consolas" panose="020B0609020204030204" pitchFamily="49" charset="0"/>
              </a:rPr>
              <a:t>User.findOne</a:t>
            </a:r>
            <a:r>
              <a:rPr lang="en-US" sz="650" b="0" dirty="0">
                <a:solidFill>
                  <a:srgbClr val="009900"/>
                </a:solidFill>
                <a:effectLst/>
                <a:latin typeface="Consolas" panose="020B0609020204030204" pitchFamily="49" charset="0"/>
              </a:rPr>
              <a:t>({ "email": </a:t>
            </a:r>
            <a:r>
              <a:rPr lang="en-US" sz="650" b="0" dirty="0" err="1">
                <a:solidFill>
                  <a:srgbClr val="009900"/>
                </a:solidFill>
                <a:effectLst/>
                <a:latin typeface="Consolas" panose="020B0609020204030204" pitchFamily="49" charset="0"/>
              </a:rPr>
              <a:t>req.body.email</a:t>
            </a:r>
            <a:r>
              <a:rPr lang="en-US" sz="650" b="0" dirty="0">
                <a:solidFill>
                  <a:srgbClr val="009900"/>
                </a:solidFill>
                <a:effectLst/>
                <a:latin typeface="Consolas" panose="020B0609020204030204" pitchFamily="49" charset="0"/>
              </a:rPr>
              <a:t> }) </a:t>
            </a:r>
          </a:p>
          <a:p>
            <a:r>
              <a:rPr lang="en-US" sz="650" b="0" dirty="0">
                <a:solidFill>
                  <a:srgbClr val="009900"/>
                </a:solidFill>
                <a:effectLst/>
                <a:latin typeface="Consolas" panose="020B0609020204030204" pitchFamily="49" charset="0"/>
              </a:rPr>
              <a:t>if (!user)</a:t>
            </a:r>
          </a:p>
          <a:p>
            <a:r>
              <a:rPr lang="en-US" sz="650" b="0" dirty="0">
                <a:solidFill>
                  <a:srgbClr val="009900"/>
                </a:solidFill>
                <a:effectLst/>
                <a:latin typeface="Consolas" panose="020B0609020204030204" pitchFamily="49" charset="0"/>
              </a:rPr>
              <a:t>return </a:t>
            </a:r>
            <a:r>
              <a:rPr lang="en-US" sz="650" b="0" dirty="0" err="1">
                <a:solidFill>
                  <a:srgbClr val="009900"/>
                </a:solidFill>
                <a:effectLst/>
                <a:latin typeface="Consolas" panose="020B0609020204030204" pitchFamily="49" charset="0"/>
              </a:rPr>
              <a:t>res.status</a:t>
            </a:r>
            <a:r>
              <a:rPr lang="en-US" sz="650" b="0" dirty="0">
                <a:solidFill>
                  <a:srgbClr val="009900"/>
                </a:solidFill>
                <a:effectLst/>
                <a:latin typeface="Consolas" panose="020B0609020204030204" pitchFamily="49" charset="0"/>
              </a:rPr>
              <a:t>('401').</a:t>
            </a:r>
            <a:r>
              <a:rPr lang="en-US" sz="650" b="0" dirty="0" err="1">
                <a:solidFill>
                  <a:srgbClr val="009900"/>
                </a:solidFill>
                <a:effectLst/>
                <a:latin typeface="Consolas" panose="020B0609020204030204" pitchFamily="49" charset="0"/>
              </a:rPr>
              <a:t>json</a:t>
            </a:r>
            <a:r>
              <a:rPr lang="en-US" sz="650" b="0" dirty="0">
                <a:solidFill>
                  <a:srgbClr val="009900"/>
                </a:solidFill>
                <a:effectLst/>
                <a:latin typeface="Consolas" panose="020B0609020204030204" pitchFamily="49" charset="0"/>
              </a:rPr>
              <a:t>({ error: "User not found" }) </a:t>
            </a:r>
          </a:p>
          <a:p>
            <a:r>
              <a:rPr lang="en-US" sz="650" b="0" dirty="0">
                <a:solidFill>
                  <a:srgbClr val="009900"/>
                </a:solidFill>
                <a:effectLst/>
                <a:latin typeface="Consolas" panose="020B0609020204030204" pitchFamily="49" charset="0"/>
              </a:rPr>
              <a:t>if (!</a:t>
            </a:r>
            <a:r>
              <a:rPr lang="en-US" sz="650" b="0" dirty="0" err="1">
                <a:solidFill>
                  <a:srgbClr val="009900"/>
                </a:solidFill>
                <a:effectLst/>
                <a:latin typeface="Consolas" panose="020B0609020204030204" pitchFamily="49" charset="0"/>
              </a:rPr>
              <a:t>user.authenticate</a:t>
            </a:r>
            <a:r>
              <a:rPr lang="en-US" sz="650" b="0" dirty="0">
                <a:solidFill>
                  <a:srgbClr val="009900"/>
                </a:solidFill>
                <a:effectLst/>
                <a:latin typeface="Consolas" panose="020B0609020204030204" pitchFamily="49" charset="0"/>
              </a:rPr>
              <a:t>(</a:t>
            </a:r>
            <a:r>
              <a:rPr lang="en-US" sz="650" b="0" dirty="0" err="1">
                <a:solidFill>
                  <a:srgbClr val="009900"/>
                </a:solidFill>
                <a:effectLst/>
                <a:latin typeface="Consolas" panose="020B0609020204030204" pitchFamily="49" charset="0"/>
              </a:rPr>
              <a:t>req.body.password</a:t>
            </a:r>
            <a:r>
              <a:rPr lang="en-US" sz="650" b="0" dirty="0">
                <a:solidFill>
                  <a:srgbClr val="009900"/>
                </a:solidFill>
                <a:effectLst/>
                <a:latin typeface="Consolas" panose="020B0609020204030204" pitchFamily="49" charset="0"/>
              </a:rPr>
              <a:t>)) {</a:t>
            </a:r>
          </a:p>
          <a:p>
            <a:r>
              <a:rPr lang="en-US" sz="650" b="0" dirty="0">
                <a:solidFill>
                  <a:srgbClr val="009900"/>
                </a:solidFill>
                <a:effectLst/>
                <a:latin typeface="Consolas" panose="020B0609020204030204" pitchFamily="49" charset="0"/>
              </a:rPr>
              <a:t>return </a:t>
            </a:r>
            <a:r>
              <a:rPr lang="en-US" sz="650" b="0" dirty="0" err="1">
                <a:solidFill>
                  <a:srgbClr val="009900"/>
                </a:solidFill>
                <a:effectLst/>
                <a:latin typeface="Consolas" panose="020B0609020204030204" pitchFamily="49" charset="0"/>
              </a:rPr>
              <a:t>res.status</a:t>
            </a:r>
            <a:r>
              <a:rPr lang="en-US" sz="650" b="0" dirty="0">
                <a:solidFill>
                  <a:srgbClr val="009900"/>
                </a:solidFill>
                <a:effectLst/>
                <a:latin typeface="Consolas" panose="020B0609020204030204" pitchFamily="49" charset="0"/>
              </a:rPr>
              <a:t>('401').send({ error: "Email and password don't match." })</a:t>
            </a:r>
          </a:p>
          <a:p>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const token = </a:t>
            </a:r>
            <a:r>
              <a:rPr lang="en-US" sz="650" b="0" dirty="0" err="1">
                <a:solidFill>
                  <a:srgbClr val="009900"/>
                </a:solidFill>
                <a:effectLst/>
                <a:latin typeface="Consolas" panose="020B0609020204030204" pitchFamily="49" charset="0"/>
              </a:rPr>
              <a:t>jwt.sign</a:t>
            </a:r>
            <a:r>
              <a:rPr lang="en-US" sz="650" b="0" dirty="0">
                <a:solidFill>
                  <a:srgbClr val="009900"/>
                </a:solidFill>
                <a:effectLst/>
                <a:latin typeface="Consolas" panose="020B0609020204030204" pitchFamily="49" charset="0"/>
              </a:rPr>
              <a:t>({ _id: </a:t>
            </a:r>
            <a:r>
              <a:rPr lang="en-US" sz="650" b="0" dirty="0" err="1">
                <a:solidFill>
                  <a:srgbClr val="009900"/>
                </a:solidFill>
                <a:effectLst/>
                <a:latin typeface="Consolas" panose="020B0609020204030204" pitchFamily="49" charset="0"/>
              </a:rPr>
              <a:t>user._id</a:t>
            </a:r>
            <a:r>
              <a:rPr lang="en-US" sz="650" b="0" dirty="0">
                <a:solidFill>
                  <a:srgbClr val="009900"/>
                </a:solidFill>
                <a:effectLst/>
                <a:latin typeface="Consolas" panose="020B0609020204030204" pitchFamily="49" charset="0"/>
              </a:rPr>
              <a:t> }, </a:t>
            </a:r>
            <a:r>
              <a:rPr lang="en-US" sz="650" b="0" dirty="0" err="1">
                <a:solidFill>
                  <a:srgbClr val="009900"/>
                </a:solidFill>
                <a:effectLst/>
                <a:latin typeface="Consolas" panose="020B0609020204030204" pitchFamily="49" charset="0"/>
              </a:rPr>
              <a:t>config.jwtSecret</a:t>
            </a:r>
            <a:r>
              <a:rPr lang="en-US" sz="650" b="0" dirty="0">
                <a:solidFill>
                  <a:srgbClr val="009900"/>
                </a:solidFill>
                <a:effectLst/>
                <a:latin typeface="Consolas" panose="020B0609020204030204" pitchFamily="49" charset="0"/>
              </a:rPr>
              <a:t>) </a:t>
            </a:r>
          </a:p>
          <a:p>
            <a:r>
              <a:rPr lang="en-US" sz="650" b="0" dirty="0" err="1">
                <a:solidFill>
                  <a:srgbClr val="009900"/>
                </a:solidFill>
                <a:effectLst/>
                <a:latin typeface="Consolas" panose="020B0609020204030204" pitchFamily="49" charset="0"/>
              </a:rPr>
              <a:t>res.cookie</a:t>
            </a:r>
            <a:r>
              <a:rPr lang="en-US" sz="650" b="0" dirty="0">
                <a:solidFill>
                  <a:srgbClr val="009900"/>
                </a:solidFill>
                <a:effectLst/>
                <a:latin typeface="Consolas" panose="020B0609020204030204" pitchFamily="49" charset="0"/>
              </a:rPr>
              <a:t>('t', token, { expire: new Date() + 9999 }) </a:t>
            </a:r>
          </a:p>
          <a:p>
            <a:r>
              <a:rPr lang="en-US" sz="650" b="0" dirty="0">
                <a:solidFill>
                  <a:srgbClr val="009900"/>
                </a:solidFill>
                <a:effectLst/>
                <a:latin typeface="Consolas" panose="020B0609020204030204" pitchFamily="49" charset="0"/>
              </a:rPr>
              <a:t>return </a:t>
            </a:r>
            <a:r>
              <a:rPr lang="en-US" sz="650" b="0" dirty="0" err="1">
                <a:solidFill>
                  <a:srgbClr val="009900"/>
                </a:solidFill>
                <a:effectLst/>
                <a:latin typeface="Consolas" panose="020B0609020204030204" pitchFamily="49" charset="0"/>
              </a:rPr>
              <a:t>res.json</a:t>
            </a:r>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token, </a:t>
            </a:r>
          </a:p>
          <a:p>
            <a:r>
              <a:rPr lang="en-US" sz="650" b="0" dirty="0">
                <a:solidFill>
                  <a:srgbClr val="009900"/>
                </a:solidFill>
                <a:effectLst/>
                <a:latin typeface="Consolas" panose="020B0609020204030204" pitchFamily="49" charset="0"/>
              </a:rPr>
              <a:t>user: {</a:t>
            </a:r>
          </a:p>
          <a:p>
            <a:r>
              <a:rPr lang="en-US" sz="650" b="0" dirty="0">
                <a:solidFill>
                  <a:srgbClr val="009900"/>
                </a:solidFill>
                <a:effectLst/>
                <a:latin typeface="Consolas" panose="020B0609020204030204" pitchFamily="49" charset="0"/>
              </a:rPr>
              <a:t>_id: </a:t>
            </a:r>
            <a:r>
              <a:rPr lang="en-US" sz="650" b="0" dirty="0" err="1">
                <a:solidFill>
                  <a:srgbClr val="009900"/>
                </a:solidFill>
                <a:effectLst/>
                <a:latin typeface="Consolas" panose="020B0609020204030204" pitchFamily="49" charset="0"/>
              </a:rPr>
              <a:t>user._id</a:t>
            </a:r>
            <a:r>
              <a:rPr lang="en-US" sz="650" b="0" dirty="0">
                <a:solidFill>
                  <a:srgbClr val="009900"/>
                </a:solidFill>
                <a:effectLst/>
                <a:latin typeface="Consolas" panose="020B0609020204030204" pitchFamily="49" charset="0"/>
              </a:rPr>
              <a:t>, </a:t>
            </a:r>
          </a:p>
          <a:p>
            <a:r>
              <a:rPr lang="en-US" sz="650" b="0" dirty="0">
                <a:solidFill>
                  <a:srgbClr val="009900"/>
                </a:solidFill>
                <a:effectLst/>
                <a:latin typeface="Consolas" panose="020B0609020204030204" pitchFamily="49" charset="0"/>
              </a:rPr>
              <a:t>name: user.name,</a:t>
            </a:r>
          </a:p>
          <a:p>
            <a:r>
              <a:rPr lang="en-US" sz="650" b="0" dirty="0">
                <a:solidFill>
                  <a:srgbClr val="009900"/>
                </a:solidFill>
                <a:effectLst/>
                <a:latin typeface="Consolas" panose="020B0609020204030204" pitchFamily="49" charset="0"/>
              </a:rPr>
              <a:t>email: </a:t>
            </a:r>
            <a:r>
              <a:rPr lang="en-US" sz="650" b="0" dirty="0" err="1">
                <a:solidFill>
                  <a:srgbClr val="009900"/>
                </a:solidFill>
                <a:effectLst/>
                <a:latin typeface="Consolas" panose="020B0609020204030204" pitchFamily="49" charset="0"/>
              </a:rPr>
              <a:t>user.email</a:t>
            </a:r>
            <a:r>
              <a:rPr lang="en-US" sz="650" b="0" dirty="0">
                <a:solidFill>
                  <a:srgbClr val="009900"/>
                </a:solidFill>
                <a:effectLst/>
                <a:latin typeface="Consolas" panose="020B0609020204030204" pitchFamily="49" charset="0"/>
              </a:rPr>
              <a:t> </a:t>
            </a:r>
          </a:p>
          <a:p>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 catch (err) {</a:t>
            </a:r>
          </a:p>
          <a:p>
            <a:r>
              <a:rPr lang="en-US" sz="650" b="0" dirty="0">
                <a:solidFill>
                  <a:srgbClr val="009900"/>
                </a:solidFill>
                <a:effectLst/>
                <a:latin typeface="Consolas" panose="020B0609020204030204" pitchFamily="49" charset="0"/>
              </a:rPr>
              <a:t>return </a:t>
            </a:r>
            <a:r>
              <a:rPr lang="en-US" sz="650" b="0" dirty="0" err="1">
                <a:solidFill>
                  <a:srgbClr val="009900"/>
                </a:solidFill>
                <a:effectLst/>
                <a:latin typeface="Consolas" panose="020B0609020204030204" pitchFamily="49" charset="0"/>
              </a:rPr>
              <a:t>res.status</a:t>
            </a:r>
            <a:r>
              <a:rPr lang="en-US" sz="650" b="0" dirty="0">
                <a:solidFill>
                  <a:srgbClr val="009900"/>
                </a:solidFill>
                <a:effectLst/>
                <a:latin typeface="Consolas" panose="020B0609020204030204" pitchFamily="49" charset="0"/>
              </a:rPr>
              <a:t>('401').</a:t>
            </a:r>
            <a:r>
              <a:rPr lang="en-US" sz="650" b="0" dirty="0" err="1">
                <a:solidFill>
                  <a:srgbClr val="009900"/>
                </a:solidFill>
                <a:effectLst/>
                <a:latin typeface="Consolas" panose="020B0609020204030204" pitchFamily="49" charset="0"/>
              </a:rPr>
              <a:t>json</a:t>
            </a:r>
            <a:r>
              <a:rPr lang="en-US" sz="650" b="0" dirty="0">
                <a:solidFill>
                  <a:srgbClr val="009900"/>
                </a:solidFill>
                <a:effectLst/>
                <a:latin typeface="Consolas" panose="020B0609020204030204" pitchFamily="49" charset="0"/>
              </a:rPr>
              <a:t>({ error: "Could not sign in" }) </a:t>
            </a:r>
          </a:p>
          <a:p>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a:t>
            </a:r>
          </a:p>
          <a:p>
            <a:br>
              <a:rPr lang="en-US" sz="650" b="0" dirty="0">
                <a:solidFill>
                  <a:srgbClr val="009900"/>
                </a:solidFill>
                <a:effectLst/>
                <a:latin typeface="Consolas" panose="020B0609020204030204" pitchFamily="49" charset="0"/>
              </a:rPr>
            </a:br>
            <a:r>
              <a:rPr lang="en-US" sz="650" b="0" dirty="0">
                <a:solidFill>
                  <a:srgbClr val="009900"/>
                </a:solidFill>
                <a:effectLst/>
                <a:latin typeface="Consolas" panose="020B0609020204030204" pitchFamily="49" charset="0"/>
              </a:rPr>
              <a:t>const </a:t>
            </a:r>
            <a:r>
              <a:rPr lang="en-US" sz="650" b="0" dirty="0" err="1">
                <a:solidFill>
                  <a:srgbClr val="009900"/>
                </a:solidFill>
                <a:effectLst/>
                <a:latin typeface="Consolas" panose="020B0609020204030204" pitchFamily="49" charset="0"/>
              </a:rPr>
              <a:t>signout</a:t>
            </a:r>
            <a:r>
              <a:rPr lang="en-US" sz="650" b="0" dirty="0">
                <a:solidFill>
                  <a:srgbClr val="009900"/>
                </a:solidFill>
                <a:effectLst/>
                <a:latin typeface="Consolas" panose="020B0609020204030204" pitchFamily="49" charset="0"/>
              </a:rPr>
              <a:t> = (req, res) =&gt; {</a:t>
            </a:r>
            <a:r>
              <a:rPr lang="en-US" sz="650" b="0" dirty="0">
                <a:solidFill>
                  <a:srgbClr val="009900"/>
                </a:solidFill>
                <a:effectLst/>
                <a:highlight>
                  <a:srgbClr val="FFFF00"/>
                </a:highlight>
                <a:latin typeface="Consolas" panose="020B0609020204030204" pitchFamily="49" charset="0"/>
              </a:rPr>
              <a:t> </a:t>
            </a:r>
          </a:p>
          <a:p>
            <a:r>
              <a:rPr lang="en-US" sz="650" b="0" dirty="0" err="1">
                <a:solidFill>
                  <a:srgbClr val="009900"/>
                </a:solidFill>
                <a:effectLst/>
                <a:highlight>
                  <a:srgbClr val="FFFF00"/>
                </a:highlight>
                <a:latin typeface="Consolas" panose="020B0609020204030204" pitchFamily="49" charset="0"/>
              </a:rPr>
              <a:t>res.clearCookie</a:t>
            </a:r>
            <a:r>
              <a:rPr lang="en-US" sz="650" b="0" dirty="0">
                <a:solidFill>
                  <a:srgbClr val="009900"/>
                </a:solidFill>
                <a:effectLst/>
                <a:highlight>
                  <a:srgbClr val="FFFF00"/>
                </a:highlight>
                <a:latin typeface="Consolas" panose="020B0609020204030204" pitchFamily="49" charset="0"/>
              </a:rPr>
              <a:t>("t")</a:t>
            </a:r>
          </a:p>
          <a:p>
            <a:r>
              <a:rPr lang="en-US" sz="650" b="0" dirty="0">
                <a:solidFill>
                  <a:srgbClr val="009900"/>
                </a:solidFill>
                <a:effectLst/>
                <a:highlight>
                  <a:srgbClr val="FFFF00"/>
                </a:highlight>
                <a:latin typeface="Consolas" panose="020B0609020204030204" pitchFamily="49" charset="0"/>
              </a:rPr>
              <a:t>return </a:t>
            </a:r>
            <a:r>
              <a:rPr lang="en-US" sz="650" b="0" dirty="0" err="1">
                <a:solidFill>
                  <a:srgbClr val="009900"/>
                </a:solidFill>
                <a:effectLst/>
                <a:highlight>
                  <a:srgbClr val="FFFF00"/>
                </a:highlight>
                <a:latin typeface="Consolas" panose="020B0609020204030204" pitchFamily="49" charset="0"/>
              </a:rPr>
              <a:t>res.status</a:t>
            </a:r>
            <a:r>
              <a:rPr lang="en-US" sz="650" b="0" dirty="0">
                <a:solidFill>
                  <a:srgbClr val="009900"/>
                </a:solidFill>
                <a:effectLst/>
                <a:highlight>
                  <a:srgbClr val="FFFF00"/>
                </a:highlight>
                <a:latin typeface="Consolas" panose="020B0609020204030204" pitchFamily="49" charset="0"/>
              </a:rPr>
              <a:t>('200').</a:t>
            </a:r>
            <a:r>
              <a:rPr lang="en-US" sz="650" b="0" dirty="0" err="1">
                <a:solidFill>
                  <a:srgbClr val="009900"/>
                </a:solidFill>
                <a:effectLst/>
                <a:highlight>
                  <a:srgbClr val="FFFF00"/>
                </a:highlight>
                <a:latin typeface="Consolas" panose="020B0609020204030204" pitchFamily="49" charset="0"/>
              </a:rPr>
              <a:t>json</a:t>
            </a:r>
            <a:r>
              <a:rPr lang="en-US" sz="650" b="0" dirty="0">
                <a:solidFill>
                  <a:srgbClr val="009900"/>
                </a:solidFill>
                <a:effectLst/>
                <a:highlight>
                  <a:srgbClr val="FFFF00"/>
                </a:highlight>
                <a:latin typeface="Consolas" panose="020B0609020204030204" pitchFamily="49" charset="0"/>
              </a:rPr>
              <a:t>({ </a:t>
            </a:r>
          </a:p>
          <a:p>
            <a:r>
              <a:rPr lang="en-US" sz="650" b="0" dirty="0">
                <a:solidFill>
                  <a:srgbClr val="009900"/>
                </a:solidFill>
                <a:effectLst/>
                <a:highlight>
                  <a:srgbClr val="FFFF00"/>
                </a:highlight>
                <a:latin typeface="Consolas" panose="020B0609020204030204" pitchFamily="49" charset="0"/>
              </a:rPr>
              <a:t>message: "signed out"</a:t>
            </a:r>
          </a:p>
          <a:p>
            <a:r>
              <a:rPr lang="en-US" sz="650" b="0" dirty="0">
                <a:solidFill>
                  <a:srgbClr val="009900"/>
                </a:solidFill>
                <a:effectLst/>
                <a:highlight>
                  <a:srgbClr val="FFFF00"/>
                </a:highlight>
                <a:latin typeface="Consolas" panose="020B0609020204030204" pitchFamily="49" charset="0"/>
              </a:rPr>
              <a:t>}) </a:t>
            </a:r>
          </a:p>
          <a:p>
            <a:r>
              <a:rPr lang="en-US" sz="650" b="0" dirty="0">
                <a:solidFill>
                  <a:srgbClr val="009900"/>
                </a:solidFill>
                <a:effectLst/>
                <a:latin typeface="Consolas" panose="020B0609020204030204" pitchFamily="49" charset="0"/>
              </a:rPr>
              <a:t>}</a:t>
            </a:r>
          </a:p>
          <a:p>
            <a:r>
              <a:rPr lang="en-US" sz="650" b="0" dirty="0">
                <a:solidFill>
                  <a:srgbClr val="009900"/>
                </a:solidFill>
                <a:effectLst/>
                <a:latin typeface="Consolas" panose="020B0609020204030204" pitchFamily="49" charset="0"/>
              </a:rPr>
              <a:t>const </a:t>
            </a:r>
            <a:r>
              <a:rPr lang="en-US" sz="650" b="0" dirty="0" err="1">
                <a:solidFill>
                  <a:srgbClr val="009900"/>
                </a:solidFill>
                <a:effectLst/>
                <a:latin typeface="Consolas" panose="020B0609020204030204" pitchFamily="49" charset="0"/>
              </a:rPr>
              <a:t>requireSignin</a:t>
            </a:r>
            <a:r>
              <a:rPr lang="en-US" sz="650" b="0" dirty="0">
                <a:solidFill>
                  <a:srgbClr val="009900"/>
                </a:solidFill>
                <a:effectLst/>
                <a:latin typeface="Consolas" panose="020B0609020204030204" pitchFamily="49" charset="0"/>
              </a:rPr>
              <a:t> = ‘’</a:t>
            </a:r>
          </a:p>
          <a:p>
            <a:r>
              <a:rPr lang="en-US" sz="650" b="0" dirty="0">
                <a:solidFill>
                  <a:srgbClr val="009900"/>
                </a:solidFill>
                <a:effectLst/>
                <a:latin typeface="Consolas" panose="020B0609020204030204" pitchFamily="49" charset="0"/>
              </a:rPr>
              <a:t>const </a:t>
            </a:r>
            <a:r>
              <a:rPr lang="en-US" sz="650" b="0" dirty="0" err="1">
                <a:solidFill>
                  <a:srgbClr val="009900"/>
                </a:solidFill>
                <a:effectLst/>
                <a:latin typeface="Consolas" panose="020B0609020204030204" pitchFamily="49" charset="0"/>
              </a:rPr>
              <a:t>hasAuthorization</a:t>
            </a:r>
            <a:r>
              <a:rPr lang="en-US" sz="650" b="0" dirty="0">
                <a:solidFill>
                  <a:srgbClr val="009900"/>
                </a:solidFill>
                <a:effectLst/>
                <a:latin typeface="Consolas" panose="020B0609020204030204" pitchFamily="49" charset="0"/>
              </a:rPr>
              <a:t> = (req, res) =&gt; { </a:t>
            </a:r>
          </a:p>
          <a:p>
            <a:br>
              <a:rPr lang="en-US" sz="650" b="0" dirty="0">
                <a:solidFill>
                  <a:srgbClr val="009900"/>
                </a:solidFill>
                <a:effectLst/>
                <a:latin typeface="Consolas" panose="020B0609020204030204" pitchFamily="49" charset="0"/>
              </a:rPr>
            </a:br>
            <a:r>
              <a:rPr lang="en-US" sz="650" b="0" dirty="0">
                <a:solidFill>
                  <a:srgbClr val="009900"/>
                </a:solidFill>
                <a:effectLst/>
                <a:latin typeface="Consolas" panose="020B0609020204030204" pitchFamily="49" charset="0"/>
              </a:rPr>
              <a:t>    </a:t>
            </a:r>
          </a:p>
          <a:p>
            <a:r>
              <a:rPr lang="en-US" sz="650" b="0" dirty="0">
                <a:solidFill>
                  <a:srgbClr val="009900"/>
                </a:solidFill>
                <a:effectLst/>
                <a:latin typeface="Consolas" panose="020B0609020204030204" pitchFamily="49" charset="0"/>
              </a:rPr>
              <a:t> }</a:t>
            </a:r>
          </a:p>
          <a:p>
            <a:r>
              <a:rPr lang="en-US" sz="650" b="0" dirty="0">
                <a:solidFill>
                  <a:srgbClr val="009900"/>
                </a:solidFill>
                <a:effectLst/>
                <a:latin typeface="Consolas" panose="020B0609020204030204" pitchFamily="49" charset="0"/>
              </a:rPr>
              <a:t>export default { </a:t>
            </a:r>
            <a:r>
              <a:rPr lang="en-US" sz="650" b="0" dirty="0" err="1">
                <a:solidFill>
                  <a:srgbClr val="009900"/>
                </a:solidFill>
                <a:effectLst/>
                <a:latin typeface="Consolas" panose="020B0609020204030204" pitchFamily="49" charset="0"/>
              </a:rPr>
              <a:t>signin</a:t>
            </a:r>
            <a:r>
              <a:rPr lang="en-US" sz="650" b="0" dirty="0">
                <a:solidFill>
                  <a:srgbClr val="009900"/>
                </a:solidFill>
                <a:effectLst/>
                <a:latin typeface="Consolas" panose="020B0609020204030204" pitchFamily="49" charset="0"/>
              </a:rPr>
              <a:t>, </a:t>
            </a:r>
            <a:r>
              <a:rPr lang="en-US" sz="650" b="0" dirty="0" err="1">
                <a:solidFill>
                  <a:srgbClr val="009900"/>
                </a:solidFill>
                <a:effectLst/>
                <a:latin typeface="Consolas" panose="020B0609020204030204" pitchFamily="49" charset="0"/>
              </a:rPr>
              <a:t>signout</a:t>
            </a:r>
            <a:r>
              <a:rPr lang="en-US" sz="650" b="0" dirty="0">
                <a:solidFill>
                  <a:srgbClr val="009900"/>
                </a:solidFill>
                <a:effectLst/>
                <a:latin typeface="Consolas" panose="020B0609020204030204" pitchFamily="49" charset="0"/>
              </a:rPr>
              <a:t>, </a:t>
            </a:r>
            <a:r>
              <a:rPr lang="en-US" sz="650" b="0" dirty="0" err="1">
                <a:solidFill>
                  <a:srgbClr val="009900"/>
                </a:solidFill>
                <a:effectLst/>
                <a:latin typeface="Consolas" panose="020B0609020204030204" pitchFamily="49" charset="0"/>
              </a:rPr>
              <a:t>requireSignin</a:t>
            </a:r>
            <a:r>
              <a:rPr lang="en-US" sz="650" b="0" dirty="0">
                <a:solidFill>
                  <a:srgbClr val="009900"/>
                </a:solidFill>
                <a:effectLst/>
                <a:latin typeface="Consolas" panose="020B0609020204030204" pitchFamily="49" charset="0"/>
              </a:rPr>
              <a:t>, </a:t>
            </a:r>
            <a:r>
              <a:rPr lang="en-US" sz="650" b="0" dirty="0" err="1">
                <a:solidFill>
                  <a:srgbClr val="009900"/>
                </a:solidFill>
                <a:effectLst/>
                <a:latin typeface="Consolas" panose="020B0609020204030204" pitchFamily="49" charset="0"/>
              </a:rPr>
              <a:t>hasAuthorization</a:t>
            </a:r>
            <a:r>
              <a:rPr lang="en-US" sz="650" b="0" dirty="0">
                <a:solidFill>
                  <a:srgbClr val="0099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EF45619A-DD13-6713-316A-ACED1839990F}"/>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93483615-542C-6EE5-60BB-4240CC9A675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74FB15-3EDA-7D50-E16D-5C2630932933}"/>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867164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EBAB-2914-B1CF-6AD2-651187AA8D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3E0E4-5569-3A32-1E27-D2FE74F39CBC}"/>
              </a:ext>
            </a:extLst>
          </p:cNvPr>
          <p:cNvSpPr>
            <a:spLocks noGrp="1"/>
          </p:cNvSpPr>
          <p:nvPr>
            <p:ph idx="1"/>
          </p:nvPr>
        </p:nvSpPr>
        <p:spPr/>
        <p:txBody>
          <a:bodyPr/>
          <a:lstStyle/>
          <a:p>
            <a:r>
              <a:rPr lang="en-US" dirty="0"/>
              <a:t>The </a:t>
            </a:r>
            <a:r>
              <a:rPr lang="en-US" dirty="0" err="1"/>
              <a:t>signout</a:t>
            </a:r>
            <a:r>
              <a:rPr lang="en-US" dirty="0"/>
              <a:t> function clears the response cookie containing the signed JWT. </a:t>
            </a:r>
          </a:p>
          <a:p>
            <a:r>
              <a:rPr lang="en-US" dirty="0"/>
              <a:t>This is an optional endpoint and not really necessary for auth purposes if cookies are not used at all in the frontend.</a:t>
            </a:r>
          </a:p>
          <a:p>
            <a:r>
              <a:rPr lang="en-US" dirty="0"/>
              <a:t>With JWT, user state storage is the client’s responsibility, and there are multiple options for client-side storage besides cookies. </a:t>
            </a:r>
          </a:p>
          <a:p>
            <a:r>
              <a:rPr lang="en-US" dirty="0"/>
              <a:t>On </a:t>
            </a:r>
            <a:r>
              <a:rPr lang="en-US" dirty="0" err="1"/>
              <a:t>signout</a:t>
            </a:r>
            <a:r>
              <a:rPr lang="en-US" dirty="0"/>
              <a:t>, the client needs to delete the token on the client-side to establish that the user is no longer  authenticated. </a:t>
            </a:r>
          </a:p>
        </p:txBody>
      </p:sp>
      <p:sp>
        <p:nvSpPr>
          <p:cNvPr id="4" name="Date Placeholder 3">
            <a:extLst>
              <a:ext uri="{FF2B5EF4-FFF2-40B4-BE49-F238E27FC236}">
                <a16:creationId xmlns:a16="http://schemas.microsoft.com/office/drawing/2014/main" id="{1ADB8ACB-714E-506E-B86B-DA23040E4AE0}"/>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829AA82C-D20C-A496-7DBC-4562FE43ED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ECAFE18-0929-2051-D2A2-7033FE3B9B83}"/>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2503375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75D1-BECD-1094-2AB0-BB40761066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82807-CDD7-15C7-A413-D282D5475C73}"/>
              </a:ext>
            </a:extLst>
          </p:cNvPr>
          <p:cNvSpPr>
            <a:spLocks noGrp="1"/>
          </p:cNvSpPr>
          <p:nvPr>
            <p:ph idx="1"/>
          </p:nvPr>
        </p:nvSpPr>
        <p:spPr/>
        <p:txBody>
          <a:bodyPr/>
          <a:lstStyle/>
          <a:p>
            <a:r>
              <a:rPr lang="en-US" dirty="0"/>
              <a:t>On the server-side, we can use and verify the token that's generated at sign-in to protect routes that should not be accessed without valid authentication. </a:t>
            </a:r>
          </a:p>
          <a:p>
            <a:r>
              <a:rPr lang="en-US" dirty="0"/>
              <a:t>next we will learn how to implement these protected routes using JWT.</a:t>
            </a:r>
          </a:p>
          <a:p>
            <a:endParaRPr lang="en-US" dirty="0"/>
          </a:p>
        </p:txBody>
      </p:sp>
      <p:sp>
        <p:nvSpPr>
          <p:cNvPr id="4" name="Date Placeholder 3">
            <a:extLst>
              <a:ext uri="{FF2B5EF4-FFF2-40B4-BE49-F238E27FC236}">
                <a16:creationId xmlns:a16="http://schemas.microsoft.com/office/drawing/2014/main" id="{751EA93A-375C-B026-1322-795AF939648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C48EB3EC-8B39-D575-AC8E-959ABE1159A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6EE263B-355D-CF8C-1231-88643E20C12A}"/>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8751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4FEF-F78D-1F4F-52ED-2FFCC07FB8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AAFCF3-9D45-4D40-23C1-405582479A18}"/>
              </a:ext>
            </a:extLst>
          </p:cNvPr>
          <p:cNvSpPr>
            <a:spLocks noGrp="1"/>
          </p:cNvSpPr>
          <p:nvPr>
            <p:ph idx="1"/>
          </p:nvPr>
        </p:nvSpPr>
        <p:spPr/>
        <p:txBody>
          <a:bodyPr/>
          <a:lstStyle/>
          <a:p>
            <a:r>
              <a:rPr lang="en-US" dirty="0"/>
              <a:t>Both approaches have strengths for relevant real-world use cases. </a:t>
            </a:r>
          </a:p>
          <a:p>
            <a:r>
              <a:rPr lang="en-US" dirty="0"/>
              <a:t>However, for the purpose of keeping the code simple in  and because it pairs well with the MERN stack and our example applications, we will use JWT for auth implementation.</a:t>
            </a:r>
          </a:p>
          <a:p>
            <a:endParaRPr lang="en-US" dirty="0"/>
          </a:p>
        </p:txBody>
      </p:sp>
      <p:sp>
        <p:nvSpPr>
          <p:cNvPr id="4" name="Date Placeholder 3">
            <a:extLst>
              <a:ext uri="{FF2B5EF4-FFF2-40B4-BE49-F238E27FC236}">
                <a16:creationId xmlns:a16="http://schemas.microsoft.com/office/drawing/2014/main" id="{DDD9B2B2-0364-49EB-E75A-6EF9EF066ABC}"/>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AAFE13FC-BEFE-60CB-AB0C-686AD1FC2AD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CA29AF9-14AC-852A-1375-CB165313E556}"/>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1451342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DDDB-58E7-59E8-5BB1-F242D265BADD}"/>
              </a:ext>
            </a:extLst>
          </p:cNvPr>
          <p:cNvSpPr>
            <a:spLocks noGrp="1"/>
          </p:cNvSpPr>
          <p:nvPr>
            <p:ph type="title"/>
          </p:nvPr>
        </p:nvSpPr>
        <p:spPr/>
        <p:txBody>
          <a:bodyPr/>
          <a:lstStyle/>
          <a:p>
            <a:r>
              <a:rPr lang="en-US" dirty="0"/>
              <a:t>Protecting routes with express-</a:t>
            </a:r>
            <a:r>
              <a:rPr lang="en-US" dirty="0" err="1"/>
              <a:t>jwt</a:t>
            </a:r>
            <a:endParaRPr lang="en-US" dirty="0"/>
          </a:p>
        </p:txBody>
      </p:sp>
      <p:sp>
        <p:nvSpPr>
          <p:cNvPr id="3" name="Content Placeholder 2">
            <a:extLst>
              <a:ext uri="{FF2B5EF4-FFF2-40B4-BE49-F238E27FC236}">
                <a16:creationId xmlns:a16="http://schemas.microsoft.com/office/drawing/2014/main" id="{9B9F0755-8659-D99A-07B5-8304D483A150}"/>
              </a:ext>
            </a:extLst>
          </p:cNvPr>
          <p:cNvSpPr>
            <a:spLocks noGrp="1"/>
          </p:cNvSpPr>
          <p:nvPr>
            <p:ph idx="1"/>
          </p:nvPr>
        </p:nvSpPr>
        <p:spPr/>
        <p:txBody>
          <a:bodyPr/>
          <a:lstStyle/>
          <a:p>
            <a:r>
              <a:rPr lang="en-US" dirty="0"/>
              <a:t>To protect access to the read, update, and delete routes, the server will need to check that the requesting client is actually an authenticated and authorized user.</a:t>
            </a:r>
          </a:p>
          <a:p>
            <a:r>
              <a:rPr lang="en-US" dirty="0"/>
              <a:t>To check whether the requesting user is signed in and has a valid JWT when a protected route is accessed, we will use the express-</a:t>
            </a:r>
            <a:r>
              <a:rPr lang="en-US" dirty="0" err="1"/>
              <a:t>jwt</a:t>
            </a:r>
            <a:r>
              <a:rPr lang="en-US" dirty="0"/>
              <a:t> module.</a:t>
            </a:r>
          </a:p>
          <a:p>
            <a:r>
              <a:rPr lang="en-US" dirty="0"/>
              <a:t>The express-</a:t>
            </a:r>
            <a:r>
              <a:rPr lang="en-US" dirty="0" err="1"/>
              <a:t>jwt</a:t>
            </a:r>
            <a:r>
              <a:rPr lang="en-US" dirty="0"/>
              <a:t> module is a piece of middleware that validates JSON Web Tokens. </a:t>
            </a:r>
          </a:p>
          <a:p>
            <a:r>
              <a:rPr lang="en-US" dirty="0"/>
              <a:t>Run </a:t>
            </a:r>
            <a:r>
              <a:rPr lang="en-US" b="1" dirty="0"/>
              <a:t>yarn add express-</a:t>
            </a:r>
            <a:r>
              <a:rPr lang="en-US" b="1" dirty="0" err="1"/>
              <a:t>jwt</a:t>
            </a:r>
            <a:r>
              <a:rPr lang="en-US" b="1" dirty="0"/>
              <a:t> </a:t>
            </a:r>
            <a:r>
              <a:rPr lang="en-US" dirty="0"/>
              <a:t>from the command line </a:t>
            </a:r>
            <a:r>
              <a:rPr lang="en-US" dirty="0" err="1"/>
              <a:t>i.e</a:t>
            </a:r>
            <a:r>
              <a:rPr lang="en-US" dirty="0"/>
              <a:t> terminal to install express-</a:t>
            </a:r>
            <a:r>
              <a:rPr lang="en-US" dirty="0" err="1"/>
              <a:t>jwt</a:t>
            </a:r>
            <a:r>
              <a:rPr lang="en-US" dirty="0"/>
              <a:t>.</a:t>
            </a:r>
          </a:p>
        </p:txBody>
      </p:sp>
      <p:sp>
        <p:nvSpPr>
          <p:cNvPr id="4" name="Date Placeholder 3">
            <a:extLst>
              <a:ext uri="{FF2B5EF4-FFF2-40B4-BE49-F238E27FC236}">
                <a16:creationId xmlns:a16="http://schemas.microsoft.com/office/drawing/2014/main" id="{BE366AFC-D25B-7E3B-B52D-0711515F9CB4}"/>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F1DB69C-1350-6F2F-F277-AC9E8DC5AE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E76BBAF-693F-CABF-ED72-A7EAACE4D430}"/>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1199812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A84C-E3EF-4339-28CD-454A09971057}"/>
              </a:ext>
            </a:extLst>
          </p:cNvPr>
          <p:cNvSpPr>
            <a:spLocks noGrp="1"/>
          </p:cNvSpPr>
          <p:nvPr>
            <p:ph type="title"/>
          </p:nvPr>
        </p:nvSpPr>
        <p:spPr/>
        <p:txBody>
          <a:bodyPr/>
          <a:lstStyle/>
          <a:p>
            <a:r>
              <a:rPr lang="en-US" dirty="0"/>
              <a:t>Protecting user routes</a:t>
            </a:r>
          </a:p>
        </p:txBody>
      </p:sp>
      <p:sp>
        <p:nvSpPr>
          <p:cNvPr id="3" name="Content Placeholder 2">
            <a:extLst>
              <a:ext uri="{FF2B5EF4-FFF2-40B4-BE49-F238E27FC236}">
                <a16:creationId xmlns:a16="http://schemas.microsoft.com/office/drawing/2014/main" id="{433C645C-DAA9-148A-2EE9-6AD4060A2F2A}"/>
              </a:ext>
            </a:extLst>
          </p:cNvPr>
          <p:cNvSpPr>
            <a:spLocks noGrp="1"/>
          </p:cNvSpPr>
          <p:nvPr>
            <p:ph idx="1"/>
          </p:nvPr>
        </p:nvSpPr>
        <p:spPr/>
        <p:txBody>
          <a:bodyPr/>
          <a:lstStyle/>
          <a:p>
            <a:r>
              <a:rPr lang="en-US" dirty="0"/>
              <a:t>We will define two auth controller methods called </a:t>
            </a:r>
            <a:r>
              <a:rPr lang="en-US" dirty="0" err="1"/>
              <a:t>requireSignin</a:t>
            </a:r>
            <a:r>
              <a:rPr lang="en-US" dirty="0"/>
              <a:t> and </a:t>
            </a:r>
            <a:r>
              <a:rPr lang="en-US" dirty="0" err="1"/>
              <a:t>hasAuthorization</a:t>
            </a:r>
            <a:r>
              <a:rPr lang="en-US" dirty="0"/>
              <a:t>, both of which will be added to the user route declarations that need to be protected with authentication and authorization.</a:t>
            </a:r>
          </a:p>
          <a:p>
            <a:r>
              <a:rPr lang="en-US" dirty="0"/>
              <a:t>The read, update, and delete routes in user.routes.js need to be updated as follows.</a:t>
            </a:r>
          </a:p>
        </p:txBody>
      </p:sp>
      <p:sp>
        <p:nvSpPr>
          <p:cNvPr id="4" name="Date Placeholder 3">
            <a:extLst>
              <a:ext uri="{FF2B5EF4-FFF2-40B4-BE49-F238E27FC236}">
                <a16:creationId xmlns:a16="http://schemas.microsoft.com/office/drawing/2014/main" id="{6B87C3D6-9609-6F50-E73E-BBFEE56829A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9BCFC8A9-5DCF-B1D6-2E17-1FC7D7E1802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6473BE-E147-64A1-E95F-292B83A8DFB9}"/>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1119962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61C7-EBE1-E958-18E9-B71AF983F885}"/>
              </a:ext>
            </a:extLst>
          </p:cNvPr>
          <p:cNvSpPr>
            <a:spLocks noGrp="1"/>
          </p:cNvSpPr>
          <p:nvPr>
            <p:ph type="title"/>
          </p:nvPr>
        </p:nvSpPr>
        <p:spPr/>
        <p:txBody>
          <a:bodyPr/>
          <a:lstStyle/>
          <a:p>
            <a:r>
              <a:rPr lang="fr-FR" sz="2400" dirty="0" err="1"/>
              <a:t>Updated</a:t>
            </a:r>
            <a:r>
              <a:rPr lang="fr-FR" sz="2400" dirty="0"/>
              <a:t> </a:t>
            </a:r>
            <a:r>
              <a:rPr lang="fr-FR" sz="2400" dirty="0" err="1"/>
              <a:t>mern</a:t>
            </a:r>
            <a:r>
              <a:rPr lang="fr-FR" sz="2400" dirty="0"/>
              <a:t>-skeleton/server/routes/user.routes.js:</a:t>
            </a:r>
            <a:endParaRPr lang="en-US" sz="2400" dirty="0"/>
          </a:p>
        </p:txBody>
      </p:sp>
      <p:sp>
        <p:nvSpPr>
          <p:cNvPr id="3" name="Content Placeholder 2">
            <a:extLst>
              <a:ext uri="{FF2B5EF4-FFF2-40B4-BE49-F238E27FC236}">
                <a16:creationId xmlns:a16="http://schemas.microsoft.com/office/drawing/2014/main" id="{41157200-3A34-AC30-61F8-C0F9BF33CB4D}"/>
              </a:ext>
            </a:extLst>
          </p:cNvPr>
          <p:cNvSpPr>
            <a:spLocks noGrp="1"/>
          </p:cNvSpPr>
          <p:nvPr>
            <p:ph idx="1"/>
          </p:nvPr>
        </p:nvSpPr>
        <p:spPr/>
        <p:txBody>
          <a:bodyPr/>
          <a:lstStyle/>
          <a:p>
            <a:r>
              <a:rPr lang="en-US" dirty="0"/>
              <a:t>Updated user.routes.js</a:t>
            </a:r>
          </a:p>
          <a:p>
            <a:pPr marL="0" indent="0">
              <a:buNone/>
            </a:pPr>
            <a:r>
              <a:rPr lang="en-US" sz="1200" b="0" dirty="0">
                <a:solidFill>
                  <a:srgbClr val="009900"/>
                </a:solidFill>
                <a:effectLst/>
                <a:latin typeface="Consolas" panose="020B0609020204030204" pitchFamily="49" charset="0"/>
              </a:rPr>
              <a:t>import express from 'express'</a:t>
            </a:r>
          </a:p>
          <a:p>
            <a:pPr marL="0" indent="0">
              <a:buNone/>
            </a:pPr>
            <a:r>
              <a:rPr lang="en-US" sz="1200" b="0" dirty="0">
                <a:solidFill>
                  <a:srgbClr val="009900"/>
                </a:solidFill>
                <a:effectLst/>
                <a:latin typeface="Consolas" panose="020B0609020204030204" pitchFamily="49" charset="0"/>
              </a:rPr>
              <a:t>import </a:t>
            </a:r>
            <a:r>
              <a:rPr lang="en-US" sz="1200" b="0" dirty="0" err="1">
                <a:solidFill>
                  <a:srgbClr val="009900"/>
                </a:solidFill>
                <a:effectLst/>
                <a:latin typeface="Consolas" panose="020B0609020204030204" pitchFamily="49" charset="0"/>
              </a:rPr>
              <a:t>userCtrl</a:t>
            </a:r>
            <a:r>
              <a:rPr lang="en-US" sz="1200" b="0" dirty="0">
                <a:solidFill>
                  <a:srgbClr val="009900"/>
                </a:solidFill>
                <a:effectLst/>
                <a:latin typeface="Consolas" panose="020B0609020204030204" pitchFamily="49" charset="0"/>
              </a:rPr>
              <a:t> from '../controllers/user.controller.js' </a:t>
            </a:r>
          </a:p>
          <a:p>
            <a:pPr marL="0" indent="0">
              <a:buNone/>
            </a:pPr>
            <a:r>
              <a:rPr lang="en-US" sz="1200" b="0" dirty="0">
                <a:solidFill>
                  <a:srgbClr val="009900"/>
                </a:solidFill>
                <a:effectLst/>
                <a:latin typeface="Consolas" panose="020B0609020204030204" pitchFamily="49" charset="0"/>
              </a:rPr>
              <a:t>    </a:t>
            </a:r>
            <a:r>
              <a:rPr lang="en-US" sz="1200" b="0" dirty="0">
                <a:solidFill>
                  <a:srgbClr val="009900"/>
                </a:solidFill>
                <a:effectLst/>
                <a:highlight>
                  <a:srgbClr val="FFFF00"/>
                </a:highlight>
                <a:latin typeface="Consolas" panose="020B0609020204030204" pitchFamily="49" charset="0"/>
              </a:rPr>
              <a:t>import </a:t>
            </a:r>
            <a:r>
              <a:rPr lang="en-US" sz="1200" b="0" dirty="0" err="1">
                <a:solidFill>
                  <a:srgbClr val="009900"/>
                </a:solidFill>
                <a:effectLst/>
                <a:highlight>
                  <a:srgbClr val="FFFF00"/>
                </a:highlight>
                <a:latin typeface="Consolas" panose="020B0609020204030204" pitchFamily="49" charset="0"/>
              </a:rPr>
              <a:t>authCtrl</a:t>
            </a:r>
            <a:r>
              <a:rPr lang="en-US" sz="1200" b="0" dirty="0">
                <a:solidFill>
                  <a:srgbClr val="009900"/>
                </a:solidFill>
                <a:effectLst/>
                <a:highlight>
                  <a:srgbClr val="FFFF00"/>
                </a:highlight>
                <a:latin typeface="Consolas" panose="020B0609020204030204" pitchFamily="49" charset="0"/>
              </a:rPr>
              <a:t> from '../controllers/</a:t>
            </a:r>
            <a:r>
              <a:rPr lang="en-US" sz="1200" b="0" dirty="0" err="1">
                <a:solidFill>
                  <a:srgbClr val="009900"/>
                </a:solidFill>
                <a:effectLst/>
                <a:highlight>
                  <a:srgbClr val="FFFF00"/>
                </a:highlight>
                <a:latin typeface="Consolas" panose="020B0609020204030204" pitchFamily="49" charset="0"/>
              </a:rPr>
              <a:t>auth.controller</a:t>
            </a:r>
            <a:r>
              <a:rPr lang="en-US" sz="1200" b="0" dirty="0">
                <a:solidFill>
                  <a:srgbClr val="009900"/>
                </a:solidFill>
                <a:effectLst/>
                <a:highlight>
                  <a:srgbClr val="FFFF00"/>
                </a:highlight>
                <a:latin typeface="Consolas" panose="020B0609020204030204" pitchFamily="49" charset="0"/>
              </a:rPr>
              <a:t>'</a:t>
            </a:r>
          </a:p>
          <a:p>
            <a:pPr marL="0" indent="0">
              <a:buNone/>
            </a:pPr>
            <a:r>
              <a:rPr lang="en-US" sz="1200" b="0" dirty="0">
                <a:solidFill>
                  <a:srgbClr val="009900"/>
                </a:solidFill>
                <a:effectLst/>
                <a:latin typeface="Consolas" panose="020B0609020204030204" pitchFamily="49" charset="0"/>
              </a:rPr>
              <a:t>    const router = </a:t>
            </a:r>
            <a:r>
              <a:rPr lang="en-US" sz="1200" b="0" dirty="0" err="1">
                <a:solidFill>
                  <a:srgbClr val="009900"/>
                </a:solidFill>
                <a:effectLst/>
                <a:latin typeface="Consolas" panose="020B0609020204030204" pitchFamily="49" charset="0"/>
              </a:rPr>
              <a:t>express.Router</a:t>
            </a:r>
            <a:r>
              <a:rPr lang="en-US" sz="1200" b="0" dirty="0">
                <a:solidFill>
                  <a:srgbClr val="009900"/>
                </a:solidFill>
                <a:effectLst/>
                <a:latin typeface="Consolas" panose="020B0609020204030204" pitchFamily="49" charset="0"/>
              </a:rPr>
              <a:t>()</a:t>
            </a:r>
          </a:p>
          <a:p>
            <a:pPr marL="0" indent="0">
              <a:buNone/>
            </a:pPr>
            <a:r>
              <a:rPr lang="en-US" sz="1200" b="0" dirty="0">
                <a:solidFill>
                  <a:srgbClr val="009900"/>
                </a:solidFill>
                <a:effectLst/>
                <a:latin typeface="Consolas" panose="020B0609020204030204" pitchFamily="49" charset="0"/>
              </a:rPr>
              <a:t>    </a:t>
            </a:r>
            <a:r>
              <a:rPr lang="en-US" sz="1200" b="0" dirty="0" err="1">
                <a:solidFill>
                  <a:srgbClr val="009900"/>
                </a:solidFill>
                <a:effectLst/>
                <a:latin typeface="Consolas" panose="020B0609020204030204" pitchFamily="49" charset="0"/>
              </a:rPr>
              <a:t>router.route</a:t>
            </a:r>
            <a:r>
              <a:rPr lang="en-US" sz="1200" b="0" dirty="0">
                <a:solidFill>
                  <a:srgbClr val="009900"/>
                </a:solidFill>
                <a:effectLst/>
                <a:latin typeface="Consolas" panose="020B0609020204030204" pitchFamily="49" charset="0"/>
              </a:rPr>
              <a:t>('/</a:t>
            </a:r>
            <a:r>
              <a:rPr lang="en-US" sz="1200" b="0" dirty="0" err="1">
                <a:solidFill>
                  <a:srgbClr val="009900"/>
                </a:solidFill>
                <a:effectLst/>
                <a:latin typeface="Consolas" panose="020B0609020204030204" pitchFamily="49" charset="0"/>
              </a:rPr>
              <a:t>api</a:t>
            </a:r>
            <a:r>
              <a:rPr lang="en-US" sz="1200" b="0" dirty="0">
                <a:solidFill>
                  <a:srgbClr val="009900"/>
                </a:solidFill>
                <a:effectLst/>
                <a:latin typeface="Consolas" panose="020B0609020204030204" pitchFamily="49" charset="0"/>
              </a:rPr>
              <a:t>/users') </a:t>
            </a:r>
          </a:p>
          <a:p>
            <a:pPr marL="0" indent="0">
              <a:buNone/>
            </a:pPr>
            <a:r>
              <a:rPr lang="en-US" sz="1200" b="0" dirty="0">
                <a:solidFill>
                  <a:srgbClr val="009900"/>
                </a:solidFill>
                <a:effectLst/>
                <a:latin typeface="Consolas" panose="020B0609020204030204" pitchFamily="49" charset="0"/>
              </a:rPr>
              <a:t>    .get(</a:t>
            </a:r>
            <a:r>
              <a:rPr lang="en-US" sz="1200" b="0" dirty="0" err="1">
                <a:solidFill>
                  <a:srgbClr val="009900"/>
                </a:solidFill>
                <a:effectLst/>
                <a:latin typeface="Consolas" panose="020B0609020204030204" pitchFamily="49" charset="0"/>
              </a:rPr>
              <a:t>userCtrl.list</a:t>
            </a:r>
            <a:r>
              <a:rPr lang="en-US" sz="1200" b="0" dirty="0">
                <a:solidFill>
                  <a:srgbClr val="009900"/>
                </a:solidFill>
                <a:effectLst/>
                <a:latin typeface="Consolas" panose="020B0609020204030204" pitchFamily="49" charset="0"/>
              </a:rPr>
              <a:t>)</a:t>
            </a:r>
          </a:p>
          <a:p>
            <a:pPr marL="0" indent="0">
              <a:buNone/>
            </a:pPr>
            <a:r>
              <a:rPr lang="en-US" sz="1200" b="0" dirty="0">
                <a:solidFill>
                  <a:srgbClr val="009900"/>
                </a:solidFill>
                <a:effectLst/>
                <a:latin typeface="Consolas" panose="020B0609020204030204" pitchFamily="49" charset="0"/>
              </a:rPr>
              <a:t>    .post(</a:t>
            </a:r>
            <a:r>
              <a:rPr lang="en-US" sz="1200" b="0" dirty="0" err="1">
                <a:solidFill>
                  <a:srgbClr val="009900"/>
                </a:solidFill>
                <a:effectLst/>
                <a:latin typeface="Consolas" panose="020B0609020204030204" pitchFamily="49" charset="0"/>
              </a:rPr>
              <a:t>userCtrl.create</a:t>
            </a:r>
            <a:r>
              <a:rPr lang="en-US" sz="1200" b="0" dirty="0">
                <a:solidFill>
                  <a:srgbClr val="009900"/>
                </a:solidFill>
                <a:effectLst/>
                <a:latin typeface="Consolas" panose="020B0609020204030204" pitchFamily="49" charset="0"/>
              </a:rPr>
              <a:t>)</a:t>
            </a:r>
          </a:p>
          <a:p>
            <a:pPr marL="0" indent="0">
              <a:buNone/>
            </a:pPr>
            <a:endParaRPr lang="en-US" sz="1200" b="0" dirty="0">
              <a:solidFill>
                <a:srgbClr val="009900"/>
              </a:solidFill>
              <a:effectLst/>
              <a:latin typeface="Consolas" panose="020B0609020204030204" pitchFamily="49" charset="0"/>
            </a:endParaRPr>
          </a:p>
          <a:p>
            <a:pPr marL="0" indent="0">
              <a:buNone/>
            </a:pPr>
            <a:r>
              <a:rPr lang="en-US" sz="1200" b="0" dirty="0">
                <a:solidFill>
                  <a:srgbClr val="009900"/>
                </a:solidFill>
                <a:effectLst/>
                <a:latin typeface="Consolas" panose="020B0609020204030204" pitchFamily="49" charset="0"/>
              </a:rPr>
              <a:t>        </a:t>
            </a:r>
            <a:r>
              <a:rPr lang="en-US" sz="1200" b="0" dirty="0" err="1">
                <a:solidFill>
                  <a:srgbClr val="009900"/>
                </a:solidFill>
                <a:effectLst/>
                <a:highlight>
                  <a:srgbClr val="FFFF00"/>
                </a:highlight>
                <a:latin typeface="Consolas" panose="020B0609020204030204" pitchFamily="49" charset="0"/>
              </a:rPr>
              <a:t>router.route</a:t>
            </a:r>
            <a:r>
              <a:rPr lang="en-US" sz="1200" b="0" dirty="0">
                <a:solidFill>
                  <a:srgbClr val="009900"/>
                </a:solidFill>
                <a:effectLst/>
                <a:highlight>
                  <a:srgbClr val="FFFF00"/>
                </a:highlight>
                <a:latin typeface="Consolas" panose="020B0609020204030204" pitchFamily="49" charset="0"/>
              </a:rPr>
              <a:t>('/</a:t>
            </a:r>
            <a:r>
              <a:rPr lang="en-US" sz="1200" b="0" dirty="0" err="1">
                <a:solidFill>
                  <a:srgbClr val="009900"/>
                </a:solidFill>
                <a:effectLst/>
                <a:highlight>
                  <a:srgbClr val="FFFF00"/>
                </a:highlight>
                <a:latin typeface="Consolas" panose="020B0609020204030204" pitchFamily="49" charset="0"/>
              </a:rPr>
              <a:t>api</a:t>
            </a:r>
            <a:r>
              <a:rPr lang="en-US" sz="1200" b="0" dirty="0">
                <a:solidFill>
                  <a:srgbClr val="009900"/>
                </a:solidFill>
                <a:effectLst/>
                <a:highlight>
                  <a:srgbClr val="FFFF00"/>
                </a:highlight>
                <a:latin typeface="Consolas" panose="020B0609020204030204" pitchFamily="49" charset="0"/>
              </a:rPr>
              <a:t>/users/:</a:t>
            </a:r>
            <a:r>
              <a:rPr lang="en-US" sz="1200" b="0" dirty="0" err="1">
                <a:solidFill>
                  <a:srgbClr val="009900"/>
                </a:solidFill>
                <a:effectLst/>
                <a:highlight>
                  <a:srgbClr val="FFFF00"/>
                </a:highlight>
                <a:latin typeface="Consolas" panose="020B0609020204030204" pitchFamily="49" charset="0"/>
              </a:rPr>
              <a:t>userId</a:t>
            </a:r>
            <a:r>
              <a:rPr lang="en-US" sz="1200" b="0" dirty="0">
                <a:solidFill>
                  <a:srgbClr val="009900"/>
                </a:solidFill>
                <a:effectLst/>
                <a:highlight>
                  <a:srgbClr val="FFFF00"/>
                </a:highlight>
                <a:latin typeface="Consolas" panose="020B0609020204030204" pitchFamily="49" charset="0"/>
              </a:rPr>
              <a:t>')</a:t>
            </a:r>
          </a:p>
          <a:p>
            <a:pPr marL="0" indent="0">
              <a:buNone/>
            </a:pPr>
            <a:r>
              <a:rPr lang="en-US" sz="1200" b="0" dirty="0">
                <a:solidFill>
                  <a:srgbClr val="009900"/>
                </a:solidFill>
                <a:effectLst/>
                <a:highlight>
                  <a:srgbClr val="FFFF00"/>
                </a:highlight>
                <a:latin typeface="Consolas" panose="020B0609020204030204" pitchFamily="49" charset="0"/>
              </a:rPr>
              <a:t>.get(</a:t>
            </a:r>
            <a:r>
              <a:rPr lang="en-US" sz="1200" b="0" dirty="0" err="1">
                <a:solidFill>
                  <a:srgbClr val="009900"/>
                </a:solidFill>
                <a:effectLst/>
                <a:highlight>
                  <a:srgbClr val="FFFF00"/>
                </a:highlight>
                <a:latin typeface="Consolas" panose="020B0609020204030204" pitchFamily="49" charset="0"/>
              </a:rPr>
              <a:t>authCtrl.requireSignin</a:t>
            </a:r>
            <a:r>
              <a:rPr lang="en-US" sz="1200" b="0" dirty="0">
                <a:solidFill>
                  <a:srgbClr val="009900"/>
                </a:solidFill>
                <a:effectLst/>
                <a:highlight>
                  <a:srgbClr val="FFFF00"/>
                </a:highlight>
                <a:latin typeface="Consolas" panose="020B0609020204030204" pitchFamily="49" charset="0"/>
              </a:rPr>
              <a:t>, </a:t>
            </a:r>
            <a:r>
              <a:rPr lang="en-US" sz="1200" b="0" dirty="0" err="1">
                <a:solidFill>
                  <a:srgbClr val="009900"/>
                </a:solidFill>
                <a:effectLst/>
                <a:highlight>
                  <a:srgbClr val="FFFF00"/>
                </a:highlight>
                <a:latin typeface="Consolas" panose="020B0609020204030204" pitchFamily="49" charset="0"/>
              </a:rPr>
              <a:t>userCtrl.read</a:t>
            </a:r>
            <a:r>
              <a:rPr lang="en-US" sz="1200" b="0" dirty="0">
                <a:solidFill>
                  <a:srgbClr val="009900"/>
                </a:solidFill>
                <a:effectLst/>
                <a:highlight>
                  <a:srgbClr val="FFFF00"/>
                </a:highlight>
                <a:latin typeface="Consolas" panose="020B0609020204030204" pitchFamily="49" charset="0"/>
              </a:rPr>
              <a:t>)</a:t>
            </a:r>
          </a:p>
          <a:p>
            <a:pPr marL="0" indent="0">
              <a:buNone/>
            </a:pPr>
            <a:r>
              <a:rPr lang="en-US" sz="1200" b="0" dirty="0">
                <a:solidFill>
                  <a:srgbClr val="009900"/>
                </a:solidFill>
                <a:effectLst/>
                <a:highlight>
                  <a:srgbClr val="FFFF00"/>
                </a:highlight>
                <a:latin typeface="Consolas" panose="020B0609020204030204" pitchFamily="49" charset="0"/>
              </a:rPr>
              <a:t>.put(</a:t>
            </a:r>
            <a:r>
              <a:rPr lang="en-US" sz="1200" b="0" dirty="0" err="1">
                <a:solidFill>
                  <a:srgbClr val="009900"/>
                </a:solidFill>
                <a:effectLst/>
                <a:highlight>
                  <a:srgbClr val="FFFF00"/>
                </a:highlight>
                <a:latin typeface="Consolas" panose="020B0609020204030204" pitchFamily="49" charset="0"/>
              </a:rPr>
              <a:t>authCtrl.requireSignin</a:t>
            </a:r>
            <a:r>
              <a:rPr lang="en-US" sz="1200" b="0" dirty="0">
                <a:solidFill>
                  <a:srgbClr val="009900"/>
                </a:solidFill>
                <a:effectLst/>
                <a:highlight>
                  <a:srgbClr val="FFFF00"/>
                </a:highlight>
                <a:latin typeface="Consolas" panose="020B0609020204030204" pitchFamily="49" charset="0"/>
              </a:rPr>
              <a:t>, </a:t>
            </a:r>
            <a:r>
              <a:rPr lang="en-US" sz="1200" b="0" dirty="0" err="1">
                <a:solidFill>
                  <a:srgbClr val="009900"/>
                </a:solidFill>
                <a:effectLst/>
                <a:highlight>
                  <a:srgbClr val="FFFF00"/>
                </a:highlight>
                <a:latin typeface="Consolas" panose="020B0609020204030204" pitchFamily="49" charset="0"/>
              </a:rPr>
              <a:t>authCtrl.hasAuthorization</a:t>
            </a:r>
            <a:r>
              <a:rPr lang="en-US" sz="1200" b="0" dirty="0">
                <a:solidFill>
                  <a:srgbClr val="009900"/>
                </a:solidFill>
                <a:effectLst/>
                <a:highlight>
                  <a:srgbClr val="FFFF00"/>
                </a:highlight>
                <a:latin typeface="Consolas" panose="020B0609020204030204" pitchFamily="49" charset="0"/>
              </a:rPr>
              <a:t>, </a:t>
            </a:r>
          </a:p>
          <a:p>
            <a:pPr marL="0" indent="0">
              <a:buNone/>
            </a:pPr>
            <a:r>
              <a:rPr lang="en-US" sz="1200" b="0" dirty="0" err="1">
                <a:solidFill>
                  <a:srgbClr val="009900"/>
                </a:solidFill>
                <a:effectLst/>
                <a:highlight>
                  <a:srgbClr val="FFFF00"/>
                </a:highlight>
                <a:latin typeface="Consolas" panose="020B0609020204030204" pitchFamily="49" charset="0"/>
              </a:rPr>
              <a:t>userCtrl.update</a:t>
            </a:r>
            <a:r>
              <a:rPr lang="en-US" sz="1200" b="0" dirty="0">
                <a:solidFill>
                  <a:srgbClr val="009900"/>
                </a:solidFill>
                <a:effectLst/>
                <a:highlight>
                  <a:srgbClr val="FFFF00"/>
                </a:highlight>
                <a:latin typeface="Consolas" panose="020B0609020204030204" pitchFamily="49" charset="0"/>
              </a:rPr>
              <a:t>)</a:t>
            </a:r>
          </a:p>
          <a:p>
            <a:pPr marL="0" indent="0">
              <a:buNone/>
            </a:pPr>
            <a:r>
              <a:rPr lang="en-US" sz="1200" b="0" dirty="0">
                <a:solidFill>
                  <a:srgbClr val="009900"/>
                </a:solidFill>
                <a:effectLst/>
                <a:highlight>
                  <a:srgbClr val="FFFF00"/>
                </a:highlight>
                <a:latin typeface="Consolas" panose="020B0609020204030204" pitchFamily="49" charset="0"/>
              </a:rPr>
              <a:t>.delete(</a:t>
            </a:r>
            <a:r>
              <a:rPr lang="en-US" sz="1200" b="0" dirty="0" err="1">
                <a:solidFill>
                  <a:srgbClr val="009900"/>
                </a:solidFill>
                <a:effectLst/>
                <a:highlight>
                  <a:srgbClr val="FFFF00"/>
                </a:highlight>
                <a:latin typeface="Consolas" panose="020B0609020204030204" pitchFamily="49" charset="0"/>
              </a:rPr>
              <a:t>authCtrl.requireSignin</a:t>
            </a:r>
            <a:r>
              <a:rPr lang="en-US" sz="1200" b="0" dirty="0">
                <a:solidFill>
                  <a:srgbClr val="009900"/>
                </a:solidFill>
                <a:effectLst/>
                <a:highlight>
                  <a:srgbClr val="FFFF00"/>
                </a:highlight>
                <a:latin typeface="Consolas" panose="020B0609020204030204" pitchFamily="49" charset="0"/>
              </a:rPr>
              <a:t>, </a:t>
            </a:r>
            <a:r>
              <a:rPr lang="en-US" sz="1200" b="0" dirty="0" err="1">
                <a:solidFill>
                  <a:srgbClr val="009900"/>
                </a:solidFill>
                <a:effectLst/>
                <a:highlight>
                  <a:srgbClr val="FFFF00"/>
                </a:highlight>
                <a:latin typeface="Consolas" panose="020B0609020204030204" pitchFamily="49" charset="0"/>
              </a:rPr>
              <a:t>authCtrl.hasAuthorization</a:t>
            </a:r>
            <a:r>
              <a:rPr lang="en-US" sz="1200" b="0" dirty="0">
                <a:solidFill>
                  <a:srgbClr val="009900"/>
                </a:solidFill>
                <a:effectLst/>
                <a:highlight>
                  <a:srgbClr val="FFFF00"/>
                </a:highlight>
                <a:latin typeface="Consolas" panose="020B0609020204030204" pitchFamily="49" charset="0"/>
              </a:rPr>
              <a:t>, </a:t>
            </a:r>
          </a:p>
          <a:p>
            <a:pPr marL="0" indent="0">
              <a:buNone/>
            </a:pPr>
            <a:r>
              <a:rPr lang="en-US" sz="1200" b="0" dirty="0" err="1">
                <a:solidFill>
                  <a:srgbClr val="009900"/>
                </a:solidFill>
                <a:effectLst/>
                <a:highlight>
                  <a:srgbClr val="FFFF00"/>
                </a:highlight>
                <a:latin typeface="Consolas" panose="020B0609020204030204" pitchFamily="49" charset="0"/>
              </a:rPr>
              <a:t>userCtrl.remove</a:t>
            </a:r>
            <a:r>
              <a:rPr lang="en-US" sz="1200" b="0" dirty="0">
                <a:solidFill>
                  <a:srgbClr val="009900"/>
                </a:solidFill>
                <a:effectLst/>
                <a:highlight>
                  <a:srgbClr val="FFFF00"/>
                </a:highlight>
                <a:latin typeface="Consolas" panose="020B0609020204030204" pitchFamily="49" charset="0"/>
              </a:rPr>
              <a:t>)</a:t>
            </a:r>
          </a:p>
          <a:p>
            <a:pPr marL="0" indent="0">
              <a:buNone/>
            </a:pPr>
            <a:r>
              <a:rPr lang="en-US" sz="1200" b="0" dirty="0" err="1">
                <a:solidFill>
                  <a:srgbClr val="009900"/>
                </a:solidFill>
                <a:effectLst/>
                <a:latin typeface="Consolas" panose="020B0609020204030204" pitchFamily="49" charset="0"/>
              </a:rPr>
              <a:t>router.param</a:t>
            </a:r>
            <a:r>
              <a:rPr lang="en-US" sz="1200" b="0" dirty="0">
                <a:solidFill>
                  <a:srgbClr val="009900"/>
                </a:solidFill>
                <a:effectLst/>
                <a:latin typeface="Consolas" panose="020B0609020204030204" pitchFamily="49" charset="0"/>
              </a:rPr>
              <a:t>('</a:t>
            </a:r>
            <a:r>
              <a:rPr lang="en-US" sz="1200" b="0" dirty="0" err="1">
                <a:solidFill>
                  <a:srgbClr val="009900"/>
                </a:solidFill>
                <a:effectLst/>
                <a:latin typeface="Consolas" panose="020B0609020204030204" pitchFamily="49" charset="0"/>
              </a:rPr>
              <a:t>userId</a:t>
            </a:r>
            <a:r>
              <a:rPr lang="en-US" sz="1200" b="0" dirty="0">
                <a:solidFill>
                  <a:srgbClr val="009900"/>
                </a:solidFill>
                <a:effectLst/>
                <a:latin typeface="Consolas" panose="020B0609020204030204" pitchFamily="49" charset="0"/>
              </a:rPr>
              <a:t>', </a:t>
            </a:r>
            <a:r>
              <a:rPr lang="en-US" sz="1200" b="0" dirty="0" err="1">
                <a:solidFill>
                  <a:srgbClr val="009900"/>
                </a:solidFill>
                <a:effectLst/>
                <a:latin typeface="Consolas" panose="020B0609020204030204" pitchFamily="49" charset="0"/>
              </a:rPr>
              <a:t>userCtrl.userByID</a:t>
            </a:r>
            <a:r>
              <a:rPr lang="en-US" sz="1200" b="0" dirty="0">
                <a:solidFill>
                  <a:srgbClr val="009900"/>
                </a:solidFill>
                <a:effectLst/>
                <a:latin typeface="Consolas" panose="020B0609020204030204" pitchFamily="49" charset="0"/>
              </a:rPr>
              <a:t>)</a:t>
            </a:r>
          </a:p>
          <a:p>
            <a:pPr marL="0" indent="0">
              <a:buNone/>
            </a:pPr>
            <a:r>
              <a:rPr lang="en-US" sz="1200" b="0" dirty="0" err="1">
                <a:solidFill>
                  <a:srgbClr val="009900"/>
                </a:solidFill>
                <a:effectLst/>
                <a:latin typeface="Consolas" panose="020B0609020204030204" pitchFamily="49" charset="0"/>
              </a:rPr>
              <a:t>router.route</a:t>
            </a:r>
            <a:r>
              <a:rPr lang="en-US" sz="1200" b="0" dirty="0">
                <a:solidFill>
                  <a:srgbClr val="009900"/>
                </a:solidFill>
                <a:effectLst/>
                <a:latin typeface="Consolas" panose="020B0609020204030204" pitchFamily="49" charset="0"/>
              </a:rPr>
              <a:t>('/</a:t>
            </a:r>
            <a:r>
              <a:rPr lang="en-US" sz="1200" b="0" dirty="0" err="1">
                <a:solidFill>
                  <a:srgbClr val="009900"/>
                </a:solidFill>
                <a:effectLst/>
                <a:latin typeface="Consolas" panose="020B0609020204030204" pitchFamily="49" charset="0"/>
              </a:rPr>
              <a:t>api</a:t>
            </a:r>
            <a:r>
              <a:rPr lang="en-US" sz="1200" b="0" dirty="0">
                <a:solidFill>
                  <a:srgbClr val="009900"/>
                </a:solidFill>
                <a:effectLst/>
                <a:latin typeface="Consolas" panose="020B0609020204030204" pitchFamily="49" charset="0"/>
              </a:rPr>
              <a:t>/users/:</a:t>
            </a:r>
            <a:r>
              <a:rPr lang="en-US" sz="1200" b="0" dirty="0" err="1">
                <a:solidFill>
                  <a:srgbClr val="009900"/>
                </a:solidFill>
                <a:effectLst/>
                <a:latin typeface="Consolas" panose="020B0609020204030204" pitchFamily="49" charset="0"/>
              </a:rPr>
              <a:t>userId</a:t>
            </a:r>
            <a:r>
              <a:rPr lang="en-US" sz="1200" b="0" dirty="0">
                <a:solidFill>
                  <a:srgbClr val="009900"/>
                </a:solidFill>
                <a:effectLst/>
                <a:latin typeface="Consolas" panose="020B0609020204030204" pitchFamily="49" charset="0"/>
              </a:rPr>
              <a:t>').get(</a:t>
            </a:r>
            <a:r>
              <a:rPr lang="en-US" sz="1200" b="0" dirty="0" err="1">
                <a:solidFill>
                  <a:srgbClr val="009900"/>
                </a:solidFill>
                <a:effectLst/>
                <a:latin typeface="Consolas" panose="020B0609020204030204" pitchFamily="49" charset="0"/>
              </a:rPr>
              <a:t>userCtrl.read</a:t>
            </a:r>
            <a:r>
              <a:rPr lang="en-US" sz="1200" b="0" dirty="0">
                <a:solidFill>
                  <a:srgbClr val="009900"/>
                </a:solidFill>
                <a:effectLst/>
                <a:latin typeface="Consolas" panose="020B0609020204030204" pitchFamily="49" charset="0"/>
              </a:rPr>
              <a:t>)</a:t>
            </a:r>
          </a:p>
          <a:p>
            <a:pPr marL="0" indent="0">
              <a:buNone/>
            </a:pPr>
            <a:r>
              <a:rPr lang="en-US" sz="1200" b="0" dirty="0" err="1">
                <a:solidFill>
                  <a:srgbClr val="009900"/>
                </a:solidFill>
                <a:effectLst/>
                <a:latin typeface="Consolas" panose="020B0609020204030204" pitchFamily="49" charset="0"/>
              </a:rPr>
              <a:t>router.route</a:t>
            </a:r>
            <a:r>
              <a:rPr lang="en-US" sz="1200" b="0" dirty="0">
                <a:solidFill>
                  <a:srgbClr val="009900"/>
                </a:solidFill>
                <a:effectLst/>
                <a:latin typeface="Consolas" panose="020B0609020204030204" pitchFamily="49" charset="0"/>
              </a:rPr>
              <a:t>('/</a:t>
            </a:r>
            <a:r>
              <a:rPr lang="en-US" sz="1200" b="0" dirty="0" err="1">
                <a:solidFill>
                  <a:srgbClr val="009900"/>
                </a:solidFill>
                <a:effectLst/>
                <a:latin typeface="Consolas" panose="020B0609020204030204" pitchFamily="49" charset="0"/>
              </a:rPr>
              <a:t>api</a:t>
            </a:r>
            <a:r>
              <a:rPr lang="en-US" sz="1200" b="0" dirty="0">
                <a:solidFill>
                  <a:srgbClr val="009900"/>
                </a:solidFill>
                <a:effectLst/>
                <a:latin typeface="Consolas" panose="020B0609020204030204" pitchFamily="49" charset="0"/>
              </a:rPr>
              <a:t>/users/:</a:t>
            </a:r>
            <a:r>
              <a:rPr lang="en-US" sz="1200" b="0" dirty="0" err="1">
                <a:solidFill>
                  <a:srgbClr val="009900"/>
                </a:solidFill>
                <a:effectLst/>
                <a:latin typeface="Consolas" panose="020B0609020204030204" pitchFamily="49" charset="0"/>
              </a:rPr>
              <a:t>userId</a:t>
            </a:r>
            <a:r>
              <a:rPr lang="en-US" sz="1200" b="0" dirty="0">
                <a:solidFill>
                  <a:srgbClr val="009900"/>
                </a:solidFill>
                <a:effectLst/>
                <a:latin typeface="Consolas" panose="020B0609020204030204" pitchFamily="49" charset="0"/>
              </a:rPr>
              <a:t>').put(</a:t>
            </a:r>
            <a:r>
              <a:rPr lang="en-US" sz="1200" b="0" dirty="0" err="1">
                <a:solidFill>
                  <a:srgbClr val="009900"/>
                </a:solidFill>
                <a:effectLst/>
                <a:latin typeface="Consolas" panose="020B0609020204030204" pitchFamily="49" charset="0"/>
              </a:rPr>
              <a:t>userCtrl.update</a:t>
            </a:r>
            <a:r>
              <a:rPr lang="en-US" sz="1200" b="0" dirty="0">
                <a:solidFill>
                  <a:srgbClr val="009900"/>
                </a:solidFill>
                <a:effectLst/>
                <a:latin typeface="Consolas" panose="020B0609020204030204" pitchFamily="49" charset="0"/>
              </a:rPr>
              <a:t>)</a:t>
            </a:r>
          </a:p>
          <a:p>
            <a:pPr marL="0" indent="0">
              <a:buNone/>
            </a:pPr>
            <a:r>
              <a:rPr lang="en-US" sz="1200" b="0" dirty="0" err="1">
                <a:solidFill>
                  <a:srgbClr val="009900"/>
                </a:solidFill>
                <a:effectLst/>
                <a:latin typeface="Consolas" panose="020B0609020204030204" pitchFamily="49" charset="0"/>
              </a:rPr>
              <a:t>router.route</a:t>
            </a:r>
            <a:r>
              <a:rPr lang="en-US" sz="1200" b="0" dirty="0">
                <a:solidFill>
                  <a:srgbClr val="009900"/>
                </a:solidFill>
                <a:effectLst/>
                <a:latin typeface="Consolas" panose="020B0609020204030204" pitchFamily="49" charset="0"/>
              </a:rPr>
              <a:t>('/</a:t>
            </a:r>
            <a:r>
              <a:rPr lang="en-US" sz="1200" b="0" dirty="0" err="1">
                <a:solidFill>
                  <a:srgbClr val="009900"/>
                </a:solidFill>
                <a:effectLst/>
                <a:latin typeface="Consolas" panose="020B0609020204030204" pitchFamily="49" charset="0"/>
              </a:rPr>
              <a:t>api</a:t>
            </a:r>
            <a:r>
              <a:rPr lang="en-US" sz="1200" b="0" dirty="0">
                <a:solidFill>
                  <a:srgbClr val="009900"/>
                </a:solidFill>
                <a:effectLst/>
                <a:latin typeface="Consolas" panose="020B0609020204030204" pitchFamily="49" charset="0"/>
              </a:rPr>
              <a:t>/users/:</a:t>
            </a:r>
            <a:r>
              <a:rPr lang="en-US" sz="1200" b="0" dirty="0" err="1">
                <a:solidFill>
                  <a:srgbClr val="009900"/>
                </a:solidFill>
                <a:effectLst/>
                <a:latin typeface="Consolas" panose="020B0609020204030204" pitchFamily="49" charset="0"/>
              </a:rPr>
              <a:t>userId</a:t>
            </a:r>
            <a:r>
              <a:rPr lang="en-US" sz="1200" b="0" dirty="0">
                <a:solidFill>
                  <a:srgbClr val="009900"/>
                </a:solidFill>
                <a:effectLst/>
                <a:latin typeface="Consolas" panose="020B0609020204030204" pitchFamily="49" charset="0"/>
              </a:rPr>
              <a:t>').delete(</a:t>
            </a:r>
            <a:r>
              <a:rPr lang="en-US" sz="1200" b="0" dirty="0" err="1">
                <a:solidFill>
                  <a:srgbClr val="009900"/>
                </a:solidFill>
                <a:effectLst/>
                <a:latin typeface="Consolas" panose="020B0609020204030204" pitchFamily="49" charset="0"/>
              </a:rPr>
              <a:t>userCtrl.remove</a:t>
            </a:r>
            <a:r>
              <a:rPr lang="en-US" sz="1200" b="0" dirty="0">
                <a:solidFill>
                  <a:srgbClr val="009900"/>
                </a:solidFill>
                <a:effectLst/>
                <a:latin typeface="Consolas" panose="020B0609020204030204" pitchFamily="49" charset="0"/>
              </a:rPr>
              <a:t>)</a:t>
            </a:r>
          </a:p>
          <a:p>
            <a:pPr marL="0" indent="0">
              <a:buNone/>
            </a:pPr>
            <a:br>
              <a:rPr lang="en-US" sz="1200" b="0" dirty="0">
                <a:solidFill>
                  <a:srgbClr val="009900"/>
                </a:solidFill>
                <a:effectLst/>
                <a:latin typeface="Consolas" panose="020B0609020204030204" pitchFamily="49" charset="0"/>
              </a:rPr>
            </a:br>
            <a:r>
              <a:rPr lang="en-US" sz="1200" b="0" dirty="0">
                <a:solidFill>
                  <a:srgbClr val="009900"/>
                </a:solidFill>
                <a:effectLst/>
                <a:latin typeface="Consolas" panose="020B0609020204030204" pitchFamily="49" charset="0"/>
              </a:rPr>
              <a:t>export default router</a:t>
            </a:r>
          </a:p>
          <a:p>
            <a:pPr marL="0" indent="0">
              <a:buNone/>
            </a:pPr>
            <a:br>
              <a:rPr lang="en-US" sz="1200" b="0" dirty="0">
                <a:solidFill>
                  <a:srgbClr val="009900"/>
                </a:solidFill>
                <a:effectLst/>
                <a:latin typeface="Consolas" panose="020B0609020204030204" pitchFamily="49" charset="0"/>
              </a:rPr>
            </a:br>
            <a:endParaRPr lang="en-US" sz="1200" b="0" dirty="0">
              <a:solidFill>
                <a:srgbClr val="0099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47E9A828-7E4B-3789-C5B1-6981A118CEE0}"/>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64928E1F-8AB4-8023-17E9-FE2DDF377C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18FAC7-A696-4501-9C95-26C50015D288}"/>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1890312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91EC-D91C-ABF8-B180-F0B52E1B53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10D03-6C68-C7FE-AD12-3341840F7D3D}"/>
              </a:ext>
            </a:extLst>
          </p:cNvPr>
          <p:cNvSpPr>
            <a:spLocks noGrp="1"/>
          </p:cNvSpPr>
          <p:nvPr>
            <p:ph idx="1"/>
          </p:nvPr>
        </p:nvSpPr>
        <p:spPr/>
        <p:txBody>
          <a:bodyPr/>
          <a:lstStyle/>
          <a:p>
            <a:r>
              <a:rPr lang="en-US" dirty="0"/>
              <a:t>The route to read a user's information only needs authentication verification, whereas the update and delete routes should check for both authentication and authorization before these CRUD operations are executed. </a:t>
            </a:r>
          </a:p>
          <a:p>
            <a:r>
              <a:rPr lang="en-US" dirty="0"/>
              <a:t>We will look into the implementation of the </a:t>
            </a:r>
            <a:r>
              <a:rPr lang="en-US" dirty="0" err="1"/>
              <a:t>requireSignin</a:t>
            </a:r>
            <a:r>
              <a:rPr lang="en-US" dirty="0"/>
              <a:t> method, which checks authentication, and the </a:t>
            </a:r>
            <a:r>
              <a:rPr lang="en-US" dirty="0" err="1"/>
              <a:t>hasAuthorization</a:t>
            </a:r>
            <a:r>
              <a:rPr lang="en-US" dirty="0"/>
              <a:t> method, which check authorization, in the next section.</a:t>
            </a:r>
          </a:p>
        </p:txBody>
      </p:sp>
      <p:sp>
        <p:nvSpPr>
          <p:cNvPr id="4" name="Date Placeholder 3">
            <a:extLst>
              <a:ext uri="{FF2B5EF4-FFF2-40B4-BE49-F238E27FC236}">
                <a16:creationId xmlns:a16="http://schemas.microsoft.com/office/drawing/2014/main" id="{8579BA72-7B8D-E509-2566-F0C89BEE7B6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9F4F15CE-FB46-A251-9B50-F53B746F55F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6D25D1-73A7-52B3-44BB-6B2921A4D7B3}"/>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494456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AAFA-4857-396D-EC1D-300A0AFD712A}"/>
              </a:ext>
            </a:extLst>
          </p:cNvPr>
          <p:cNvSpPr>
            <a:spLocks noGrp="1"/>
          </p:cNvSpPr>
          <p:nvPr>
            <p:ph type="title"/>
          </p:nvPr>
        </p:nvSpPr>
        <p:spPr/>
        <p:txBody>
          <a:bodyPr/>
          <a:lstStyle/>
          <a:p>
            <a:r>
              <a:rPr lang="en-US" dirty="0"/>
              <a:t>Requiring sign-in</a:t>
            </a:r>
          </a:p>
        </p:txBody>
      </p:sp>
      <p:sp>
        <p:nvSpPr>
          <p:cNvPr id="3" name="Content Placeholder 2">
            <a:extLst>
              <a:ext uri="{FF2B5EF4-FFF2-40B4-BE49-F238E27FC236}">
                <a16:creationId xmlns:a16="http://schemas.microsoft.com/office/drawing/2014/main" id="{812CFE70-02FB-87B5-1556-6F43C49C7767}"/>
              </a:ext>
            </a:extLst>
          </p:cNvPr>
          <p:cNvSpPr>
            <a:spLocks noGrp="1"/>
          </p:cNvSpPr>
          <p:nvPr>
            <p:ph idx="1"/>
          </p:nvPr>
        </p:nvSpPr>
        <p:spPr/>
        <p:txBody>
          <a:bodyPr/>
          <a:lstStyle/>
          <a:p>
            <a:r>
              <a:rPr lang="en-US" dirty="0"/>
              <a:t>The </a:t>
            </a:r>
            <a:r>
              <a:rPr lang="en-US" dirty="0" err="1"/>
              <a:t>requireSignin</a:t>
            </a:r>
            <a:r>
              <a:rPr lang="en-US" dirty="0"/>
              <a:t> method in auth.controller.js uses express-</a:t>
            </a:r>
            <a:r>
              <a:rPr lang="en-US" dirty="0" err="1"/>
              <a:t>jwt</a:t>
            </a:r>
            <a:r>
              <a:rPr lang="en-US" dirty="0"/>
              <a:t> to verify that the incoming request has a valid JWT in the Authorization header. </a:t>
            </a:r>
          </a:p>
          <a:p>
            <a:r>
              <a:rPr lang="en-US" dirty="0"/>
              <a:t>If the token is valid, it appends the verified user's ID in an 'auth' key to the request object; otherwise, it throws an authentication error.</a:t>
            </a:r>
          </a:p>
        </p:txBody>
      </p:sp>
      <p:sp>
        <p:nvSpPr>
          <p:cNvPr id="4" name="Date Placeholder 3">
            <a:extLst>
              <a:ext uri="{FF2B5EF4-FFF2-40B4-BE49-F238E27FC236}">
                <a16:creationId xmlns:a16="http://schemas.microsoft.com/office/drawing/2014/main" id="{DBA39526-E124-515C-CBDD-95EC15C1A650}"/>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C36B4559-36F1-A71F-526E-F2C28309CF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A932907-145F-CBB1-249A-545A5FAD2380}"/>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1670932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7DAA-1357-1AFD-4347-B83C7217953C}"/>
              </a:ext>
            </a:extLst>
          </p:cNvPr>
          <p:cNvSpPr>
            <a:spLocks noGrp="1"/>
          </p:cNvSpPr>
          <p:nvPr>
            <p:ph type="title"/>
          </p:nvPr>
        </p:nvSpPr>
        <p:spPr/>
        <p:txBody>
          <a:bodyPr/>
          <a:lstStyle/>
          <a:p>
            <a:r>
              <a:rPr lang="en-US" sz="2000" dirty="0"/>
              <a:t>Updated </a:t>
            </a:r>
            <a:r>
              <a:rPr lang="en-US" sz="2000" dirty="0" err="1"/>
              <a:t>mern</a:t>
            </a:r>
            <a:r>
              <a:rPr lang="en-US" sz="2000" dirty="0"/>
              <a:t>-skeleton/server/controllers/auth.controller.js:</a:t>
            </a:r>
          </a:p>
        </p:txBody>
      </p:sp>
      <p:sp>
        <p:nvSpPr>
          <p:cNvPr id="3" name="Content Placeholder 2">
            <a:extLst>
              <a:ext uri="{FF2B5EF4-FFF2-40B4-BE49-F238E27FC236}">
                <a16:creationId xmlns:a16="http://schemas.microsoft.com/office/drawing/2014/main" id="{EA84405F-FB64-A74F-34EC-1E7AE221B632}"/>
              </a:ext>
            </a:extLst>
          </p:cNvPr>
          <p:cNvSpPr>
            <a:spLocks noGrp="1"/>
          </p:cNvSpPr>
          <p:nvPr>
            <p:ph idx="1"/>
          </p:nvPr>
        </p:nvSpPr>
        <p:spPr/>
        <p:txBody>
          <a:bodyPr/>
          <a:lstStyle/>
          <a:p>
            <a:r>
              <a:rPr lang="en-US" sz="600" b="0" dirty="0">
                <a:solidFill>
                  <a:srgbClr val="008000"/>
                </a:solidFill>
                <a:effectLst/>
                <a:latin typeface="Consolas" panose="020B0609020204030204" pitchFamily="49" charset="0"/>
              </a:rPr>
              <a:t>import User from '../models/</a:t>
            </a:r>
            <a:r>
              <a:rPr lang="en-US" sz="600" b="0" dirty="0" err="1">
                <a:solidFill>
                  <a:srgbClr val="008000"/>
                </a:solidFill>
                <a:effectLst/>
                <a:latin typeface="Consolas" panose="020B0609020204030204" pitchFamily="49" charset="0"/>
              </a:rPr>
              <a:t>user.model</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jwt</a:t>
            </a:r>
            <a:r>
              <a:rPr lang="en-US" sz="600" b="0" dirty="0">
                <a:solidFill>
                  <a:srgbClr val="008000"/>
                </a:solidFill>
                <a:effectLst/>
                <a:latin typeface="Consolas" panose="020B0609020204030204" pitchFamily="49" charset="0"/>
              </a:rPr>
              <a:t> from '</a:t>
            </a:r>
            <a:r>
              <a:rPr lang="en-US" sz="600" b="0" dirty="0" err="1">
                <a:solidFill>
                  <a:srgbClr val="008000"/>
                </a:solidFill>
                <a:effectLst/>
                <a:latin typeface="Consolas" panose="020B0609020204030204" pitchFamily="49" charset="0"/>
              </a:rPr>
              <a:t>jsonwebtoken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import </a:t>
            </a:r>
            <a:r>
              <a:rPr lang="en-US" sz="600" b="0" dirty="0" err="1">
                <a:solidFill>
                  <a:srgbClr val="008000"/>
                </a:solidFill>
                <a:effectLst/>
                <a:latin typeface="Consolas" panose="020B0609020204030204" pitchFamily="49" charset="0"/>
              </a:rPr>
              <a:t>expressJwt</a:t>
            </a:r>
            <a:r>
              <a:rPr lang="en-US" sz="600" b="0" dirty="0">
                <a:solidFill>
                  <a:srgbClr val="008000"/>
                </a:solidFill>
                <a:effectLst/>
                <a:latin typeface="Consolas" panose="020B0609020204030204" pitchFamily="49" charset="0"/>
              </a:rPr>
              <a:t> from 'express-</a:t>
            </a:r>
            <a:r>
              <a:rPr lang="en-US" sz="600" b="0" dirty="0" err="1">
                <a:solidFill>
                  <a:srgbClr val="008000"/>
                </a:solidFill>
                <a:effectLst/>
                <a:latin typeface="Consolas" panose="020B0609020204030204" pitchFamily="49" charset="0"/>
              </a:rPr>
              <a:t>jwt</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import config from './../../config/config'</a:t>
            </a:r>
          </a:p>
          <a:p>
            <a:br>
              <a:rPr lang="en-US" sz="600" b="0" dirty="0">
                <a:solidFill>
                  <a:srgbClr val="008000"/>
                </a:solidFill>
                <a:effectLst/>
                <a:latin typeface="Consolas" panose="020B0609020204030204" pitchFamily="49" charset="0"/>
              </a:rPr>
            </a:br>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a:t>
            </a:r>
            <a:r>
              <a:rPr lang="en-US" sz="600" b="0" dirty="0" err="1">
                <a:solidFill>
                  <a:srgbClr val="008000"/>
                </a:solidFill>
                <a:effectLst/>
                <a:latin typeface="Consolas" panose="020B0609020204030204" pitchFamily="49" charset="0"/>
              </a:rPr>
              <a:t>signin</a:t>
            </a:r>
            <a:r>
              <a:rPr lang="en-US" sz="600" b="0" dirty="0">
                <a:solidFill>
                  <a:srgbClr val="008000"/>
                </a:solidFill>
                <a:effectLst/>
                <a:latin typeface="Consolas" panose="020B0609020204030204" pitchFamily="49" charset="0"/>
              </a:rPr>
              <a:t> = async (req, res) =&gt; { </a:t>
            </a:r>
          </a:p>
          <a:p>
            <a:r>
              <a:rPr lang="en-US" sz="600" b="0" dirty="0">
                <a:solidFill>
                  <a:srgbClr val="008000"/>
                </a:solidFill>
                <a:effectLst/>
                <a:latin typeface="Consolas" panose="020B0609020204030204" pitchFamily="49" charset="0"/>
              </a:rPr>
              <a:t>try {</a:t>
            </a:r>
          </a:p>
          <a:p>
            <a:r>
              <a:rPr lang="en-US" sz="600" b="0" dirty="0">
                <a:solidFill>
                  <a:srgbClr val="008000"/>
                </a:solidFill>
                <a:effectLst/>
                <a:latin typeface="Consolas" panose="020B0609020204030204" pitchFamily="49" charset="0"/>
              </a:rPr>
              <a:t>let user = await </a:t>
            </a:r>
            <a:r>
              <a:rPr lang="en-US" sz="600" b="0" dirty="0" err="1">
                <a:solidFill>
                  <a:srgbClr val="008000"/>
                </a:solidFill>
                <a:effectLst/>
                <a:latin typeface="Consolas" panose="020B0609020204030204" pitchFamily="49" charset="0"/>
              </a:rPr>
              <a:t>User.findOne</a:t>
            </a:r>
            <a:r>
              <a:rPr lang="en-US" sz="600" b="0" dirty="0">
                <a:solidFill>
                  <a:srgbClr val="008000"/>
                </a:solidFill>
                <a:effectLst/>
                <a:latin typeface="Consolas" panose="020B0609020204030204" pitchFamily="49" charset="0"/>
              </a:rPr>
              <a:t>({ "email": </a:t>
            </a:r>
            <a:r>
              <a:rPr lang="en-US" sz="600" b="0" dirty="0" err="1">
                <a:solidFill>
                  <a:srgbClr val="008000"/>
                </a:solidFill>
                <a:effectLst/>
                <a:latin typeface="Consolas" panose="020B0609020204030204" pitchFamily="49" charset="0"/>
              </a:rPr>
              <a:t>req.body.email</a:t>
            </a:r>
            <a:r>
              <a:rPr lang="en-US" sz="600" b="0" dirty="0">
                <a:solidFill>
                  <a:srgbClr val="008000"/>
                </a:solidFill>
                <a:effectLst/>
                <a:latin typeface="Consolas" panose="020B0609020204030204" pitchFamily="49" charset="0"/>
              </a:rPr>
              <a:t> }) </a:t>
            </a:r>
          </a:p>
          <a:p>
            <a:r>
              <a:rPr lang="en-US" sz="600" b="0" dirty="0">
                <a:solidFill>
                  <a:srgbClr val="008000"/>
                </a:solidFill>
                <a:effectLst/>
                <a:latin typeface="Consolas" panose="020B0609020204030204" pitchFamily="49" charset="0"/>
              </a:rPr>
              <a:t>if (!user)</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('401').</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 error: "User not found" }) </a:t>
            </a:r>
          </a:p>
          <a:p>
            <a:r>
              <a:rPr lang="en-US" sz="600" b="0" dirty="0">
                <a:solidFill>
                  <a:srgbClr val="008000"/>
                </a:solidFill>
                <a:effectLst/>
                <a:latin typeface="Consolas" panose="020B0609020204030204" pitchFamily="49" charset="0"/>
              </a:rPr>
              <a:t>if (!</a:t>
            </a:r>
            <a:r>
              <a:rPr lang="en-US" sz="600" b="0" dirty="0" err="1">
                <a:solidFill>
                  <a:srgbClr val="008000"/>
                </a:solidFill>
                <a:effectLst/>
                <a:latin typeface="Consolas" panose="020B0609020204030204" pitchFamily="49" charset="0"/>
              </a:rPr>
              <a:t>user.authenticate</a:t>
            </a:r>
            <a:r>
              <a:rPr lang="en-US" sz="600" b="0" dirty="0">
                <a:solidFill>
                  <a:srgbClr val="008000"/>
                </a:solidFill>
                <a:effectLst/>
                <a:latin typeface="Consolas" panose="020B0609020204030204" pitchFamily="49" charset="0"/>
              </a:rPr>
              <a:t>(</a:t>
            </a:r>
            <a:r>
              <a:rPr lang="en-US" sz="600" b="0" dirty="0" err="1">
                <a:solidFill>
                  <a:srgbClr val="008000"/>
                </a:solidFill>
                <a:effectLst/>
                <a:latin typeface="Consolas" panose="020B0609020204030204" pitchFamily="49" charset="0"/>
              </a:rPr>
              <a:t>req.body.password</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('401').send({ error: "Email and password don't match."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const token = </a:t>
            </a:r>
            <a:r>
              <a:rPr lang="en-US" sz="600" b="0" dirty="0" err="1">
                <a:solidFill>
                  <a:srgbClr val="008000"/>
                </a:solidFill>
                <a:effectLst/>
                <a:latin typeface="Consolas" panose="020B0609020204030204" pitchFamily="49" charset="0"/>
              </a:rPr>
              <a:t>jwt.sign</a:t>
            </a:r>
            <a:r>
              <a:rPr lang="en-US" sz="600" b="0" dirty="0">
                <a:solidFill>
                  <a:srgbClr val="008000"/>
                </a:solidFill>
                <a:effectLst/>
                <a:latin typeface="Consolas" panose="020B0609020204030204" pitchFamily="49" charset="0"/>
              </a:rPr>
              <a:t>({ _id: </a:t>
            </a:r>
            <a:r>
              <a:rPr lang="en-US" sz="600" b="0" dirty="0" err="1">
                <a:solidFill>
                  <a:srgbClr val="008000"/>
                </a:solidFill>
                <a:effectLst/>
                <a:latin typeface="Consolas" panose="020B0609020204030204" pitchFamily="49" charset="0"/>
              </a:rPr>
              <a:t>user._id</a:t>
            </a:r>
            <a:r>
              <a:rPr lang="en-US" sz="600" b="0" dirty="0">
                <a:solidFill>
                  <a:srgbClr val="008000"/>
                </a:solidFill>
                <a:effectLst/>
                <a:latin typeface="Consolas" panose="020B0609020204030204" pitchFamily="49" charset="0"/>
              </a:rPr>
              <a:t> }, </a:t>
            </a:r>
            <a:r>
              <a:rPr lang="en-US" sz="600" b="0" dirty="0" err="1">
                <a:solidFill>
                  <a:srgbClr val="008000"/>
                </a:solidFill>
                <a:effectLst/>
                <a:latin typeface="Consolas" panose="020B0609020204030204" pitchFamily="49" charset="0"/>
              </a:rPr>
              <a:t>config.jwtSecret</a:t>
            </a:r>
            <a:r>
              <a:rPr lang="en-US" sz="600" b="0" dirty="0">
                <a:solidFill>
                  <a:srgbClr val="008000"/>
                </a:solidFill>
                <a:effectLst/>
                <a:latin typeface="Consolas" panose="020B0609020204030204" pitchFamily="49" charset="0"/>
              </a:rPr>
              <a:t>) </a:t>
            </a:r>
          </a:p>
          <a:p>
            <a:r>
              <a:rPr lang="en-US" sz="600" b="0" dirty="0" err="1">
                <a:solidFill>
                  <a:srgbClr val="008000"/>
                </a:solidFill>
                <a:effectLst/>
                <a:latin typeface="Consolas" panose="020B0609020204030204" pitchFamily="49" charset="0"/>
              </a:rPr>
              <a:t>res.cookie</a:t>
            </a:r>
            <a:r>
              <a:rPr lang="en-US" sz="600" b="0" dirty="0">
                <a:solidFill>
                  <a:srgbClr val="008000"/>
                </a:solidFill>
                <a:effectLst/>
                <a:latin typeface="Consolas" panose="020B0609020204030204" pitchFamily="49" charset="0"/>
              </a:rPr>
              <a:t>('t', token, { expire: new Date() + 9999 }) </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res.json</a:t>
            </a:r>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token, </a:t>
            </a:r>
          </a:p>
          <a:p>
            <a:r>
              <a:rPr lang="en-US" sz="600" b="0" dirty="0">
                <a:solidFill>
                  <a:srgbClr val="008000"/>
                </a:solidFill>
                <a:effectLst/>
                <a:latin typeface="Consolas" panose="020B0609020204030204" pitchFamily="49" charset="0"/>
              </a:rPr>
              <a:t>user: {</a:t>
            </a:r>
          </a:p>
          <a:p>
            <a:r>
              <a:rPr lang="en-US" sz="600" b="0" dirty="0">
                <a:solidFill>
                  <a:srgbClr val="008000"/>
                </a:solidFill>
                <a:effectLst/>
                <a:latin typeface="Consolas" panose="020B0609020204030204" pitchFamily="49" charset="0"/>
              </a:rPr>
              <a:t>_id: </a:t>
            </a:r>
            <a:r>
              <a:rPr lang="en-US" sz="600" b="0" dirty="0" err="1">
                <a:solidFill>
                  <a:srgbClr val="008000"/>
                </a:solidFill>
                <a:effectLst/>
                <a:latin typeface="Consolas" panose="020B0609020204030204" pitchFamily="49" charset="0"/>
              </a:rPr>
              <a:t>user._id</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name: user.name,</a:t>
            </a:r>
          </a:p>
          <a:p>
            <a:r>
              <a:rPr lang="en-US" sz="600" b="0" dirty="0">
                <a:solidFill>
                  <a:srgbClr val="008000"/>
                </a:solidFill>
                <a:effectLst/>
                <a:latin typeface="Consolas" panose="020B0609020204030204" pitchFamily="49" charset="0"/>
              </a:rPr>
              <a:t>email: </a:t>
            </a:r>
            <a:r>
              <a:rPr lang="en-US" sz="600" b="0" dirty="0" err="1">
                <a:solidFill>
                  <a:srgbClr val="008000"/>
                </a:solidFill>
                <a:effectLst/>
                <a:latin typeface="Consolas" panose="020B0609020204030204" pitchFamily="49" charset="0"/>
              </a:rPr>
              <a:t>user.email</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 catch (err) {</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('401').</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 error: "Could not sign in" }) </a:t>
            </a:r>
          </a:p>
          <a:p>
            <a:r>
              <a:rPr lang="en-US" sz="600" b="0" dirty="0">
                <a:solidFill>
                  <a:srgbClr val="008000"/>
                </a:solidFill>
                <a:effectLst/>
                <a:latin typeface="Consolas" panose="020B0609020204030204" pitchFamily="49" charset="0"/>
              </a:rPr>
              <a:t>}</a:t>
            </a:r>
          </a:p>
          <a:p>
            <a:r>
              <a:rPr lang="en-US" sz="600" b="0" dirty="0">
                <a:solidFill>
                  <a:srgbClr val="008000"/>
                </a:solidFill>
                <a:effectLst/>
                <a:latin typeface="Consolas" panose="020B0609020204030204" pitchFamily="49" charset="0"/>
              </a:rPr>
              <a:t>}</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const </a:t>
            </a:r>
            <a:r>
              <a:rPr lang="en-US" sz="600" b="0" dirty="0" err="1">
                <a:solidFill>
                  <a:srgbClr val="008000"/>
                </a:solidFill>
                <a:effectLst/>
                <a:latin typeface="Consolas" panose="020B0609020204030204" pitchFamily="49" charset="0"/>
              </a:rPr>
              <a:t>signout</a:t>
            </a:r>
            <a:r>
              <a:rPr lang="en-US" sz="600" b="0" dirty="0">
                <a:solidFill>
                  <a:srgbClr val="008000"/>
                </a:solidFill>
                <a:effectLst/>
                <a:latin typeface="Consolas" panose="020B0609020204030204" pitchFamily="49" charset="0"/>
              </a:rPr>
              <a:t> = (req, res) =&gt; { </a:t>
            </a:r>
          </a:p>
          <a:p>
            <a:r>
              <a:rPr lang="en-US" sz="600" b="0" dirty="0" err="1">
                <a:solidFill>
                  <a:srgbClr val="008000"/>
                </a:solidFill>
                <a:effectLst/>
                <a:latin typeface="Consolas" panose="020B0609020204030204" pitchFamily="49" charset="0"/>
              </a:rPr>
              <a:t>res.clearCookie</a:t>
            </a:r>
            <a:r>
              <a:rPr lang="en-US" sz="600" b="0" dirty="0">
                <a:solidFill>
                  <a:srgbClr val="008000"/>
                </a:solidFill>
                <a:effectLst/>
                <a:latin typeface="Consolas" panose="020B0609020204030204" pitchFamily="49" charset="0"/>
              </a:rPr>
              <a:t>("t")</a:t>
            </a:r>
          </a:p>
          <a:p>
            <a:r>
              <a:rPr lang="en-US" sz="600" b="0" dirty="0">
                <a:solidFill>
                  <a:srgbClr val="008000"/>
                </a:solidFill>
                <a:effectLst/>
                <a:latin typeface="Consolas" panose="020B0609020204030204" pitchFamily="49" charset="0"/>
              </a:rPr>
              <a:t>return </a:t>
            </a:r>
            <a:r>
              <a:rPr lang="en-US" sz="600" b="0" dirty="0" err="1">
                <a:solidFill>
                  <a:srgbClr val="008000"/>
                </a:solidFill>
                <a:effectLst/>
                <a:latin typeface="Consolas" panose="020B0609020204030204" pitchFamily="49" charset="0"/>
              </a:rPr>
              <a:t>res.status</a:t>
            </a:r>
            <a:r>
              <a:rPr lang="en-US" sz="600" b="0" dirty="0">
                <a:solidFill>
                  <a:srgbClr val="008000"/>
                </a:solidFill>
                <a:effectLst/>
                <a:latin typeface="Consolas" panose="020B0609020204030204" pitchFamily="49" charset="0"/>
              </a:rPr>
              <a:t>('200').</a:t>
            </a:r>
            <a:r>
              <a:rPr lang="en-US" sz="600" b="0" dirty="0" err="1">
                <a:solidFill>
                  <a:srgbClr val="008000"/>
                </a:solidFill>
                <a:effectLst/>
                <a:latin typeface="Consolas" panose="020B0609020204030204" pitchFamily="49" charset="0"/>
              </a:rPr>
              <a:t>json</a:t>
            </a: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message: "signed out"</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a:t>
            </a:r>
          </a:p>
          <a:p>
            <a:r>
              <a:rPr lang="en-US" sz="600" b="0" dirty="0">
                <a:solidFill>
                  <a:srgbClr val="008000"/>
                </a:solidFill>
                <a:effectLst/>
                <a:highlight>
                  <a:srgbClr val="FFFF00"/>
                </a:highlight>
                <a:latin typeface="Consolas" panose="020B0609020204030204" pitchFamily="49" charset="0"/>
              </a:rPr>
              <a:t>const </a:t>
            </a:r>
            <a:r>
              <a:rPr lang="en-US" sz="600" b="0" dirty="0" err="1">
                <a:solidFill>
                  <a:srgbClr val="008000"/>
                </a:solidFill>
                <a:effectLst/>
                <a:highlight>
                  <a:srgbClr val="FFFF00"/>
                </a:highlight>
                <a:latin typeface="Consolas" panose="020B0609020204030204" pitchFamily="49" charset="0"/>
              </a:rPr>
              <a:t>requireSignin</a:t>
            </a:r>
            <a:r>
              <a:rPr lang="en-US" sz="600" b="0" dirty="0">
                <a:solidFill>
                  <a:srgbClr val="008000"/>
                </a:solidFill>
                <a:effectLst/>
                <a:highlight>
                  <a:srgbClr val="FFFF00"/>
                </a:highlight>
                <a:latin typeface="Consolas" panose="020B0609020204030204" pitchFamily="49" charset="0"/>
              </a:rPr>
              <a:t> = </a:t>
            </a:r>
            <a:r>
              <a:rPr lang="en-US" sz="600" b="0" dirty="0" err="1">
                <a:solidFill>
                  <a:srgbClr val="008000"/>
                </a:solidFill>
                <a:effectLst/>
                <a:highlight>
                  <a:srgbClr val="FFFF00"/>
                </a:highlight>
                <a:latin typeface="Consolas" panose="020B0609020204030204" pitchFamily="49" charset="0"/>
              </a:rPr>
              <a:t>expressJwt</a:t>
            </a:r>
            <a:r>
              <a:rPr lang="en-US" sz="600" b="0" dirty="0">
                <a:solidFill>
                  <a:srgbClr val="008000"/>
                </a:solidFill>
                <a:effectLst/>
                <a:highlight>
                  <a:srgbClr val="FFFF00"/>
                </a:highlight>
                <a:latin typeface="Consolas" panose="020B0609020204030204" pitchFamily="49" charset="0"/>
              </a:rPr>
              <a:t>({ </a:t>
            </a:r>
          </a:p>
          <a:p>
            <a:r>
              <a:rPr lang="en-US" sz="600" b="0" dirty="0">
                <a:solidFill>
                  <a:srgbClr val="008000"/>
                </a:solidFill>
                <a:effectLst/>
                <a:highlight>
                  <a:srgbClr val="FFFF00"/>
                </a:highlight>
                <a:latin typeface="Consolas" panose="020B0609020204030204" pitchFamily="49" charset="0"/>
              </a:rPr>
              <a:t>secret: </a:t>
            </a:r>
            <a:r>
              <a:rPr lang="en-US" sz="600" b="0" dirty="0" err="1">
                <a:solidFill>
                  <a:srgbClr val="008000"/>
                </a:solidFill>
                <a:effectLst/>
                <a:highlight>
                  <a:srgbClr val="FFFF00"/>
                </a:highlight>
                <a:latin typeface="Consolas" panose="020B0609020204030204" pitchFamily="49" charset="0"/>
              </a:rPr>
              <a:t>config.jwtSecret</a:t>
            </a:r>
            <a:r>
              <a:rPr lang="en-US" sz="600" b="0" dirty="0">
                <a:solidFill>
                  <a:srgbClr val="008000"/>
                </a:solidFill>
                <a:effectLst/>
                <a:highlight>
                  <a:srgbClr val="FFFF00"/>
                </a:highlight>
                <a:latin typeface="Consolas" panose="020B0609020204030204" pitchFamily="49" charset="0"/>
              </a:rPr>
              <a:t>, </a:t>
            </a:r>
          </a:p>
          <a:p>
            <a:r>
              <a:rPr lang="en-US" sz="600" b="0" dirty="0" err="1">
                <a:solidFill>
                  <a:srgbClr val="008000"/>
                </a:solidFill>
                <a:effectLst/>
                <a:highlight>
                  <a:srgbClr val="FFFF00"/>
                </a:highlight>
                <a:latin typeface="Consolas" panose="020B0609020204030204" pitchFamily="49" charset="0"/>
              </a:rPr>
              <a:t>userProperty</a:t>
            </a:r>
            <a:r>
              <a:rPr lang="en-US" sz="600" b="0" dirty="0">
                <a:solidFill>
                  <a:srgbClr val="008000"/>
                </a:solidFill>
                <a:effectLst/>
                <a:highlight>
                  <a:srgbClr val="FFFF00"/>
                </a:highlight>
                <a:latin typeface="Consolas" panose="020B0609020204030204" pitchFamily="49" charset="0"/>
              </a:rPr>
              <a:t>: 'auth'</a:t>
            </a:r>
          </a:p>
          <a:p>
            <a:r>
              <a:rPr lang="en-US" sz="600" b="0" dirty="0">
                <a:solidFill>
                  <a:srgbClr val="008000"/>
                </a:solidFill>
                <a:effectLst/>
                <a:highlight>
                  <a:srgbClr val="FFFF00"/>
                </a:highlight>
                <a:latin typeface="Consolas" panose="020B0609020204030204" pitchFamily="49" charset="0"/>
              </a:rPr>
              <a:t>})</a:t>
            </a:r>
          </a:p>
          <a:p>
            <a:r>
              <a:rPr lang="en-US" sz="600" b="0" dirty="0">
                <a:solidFill>
                  <a:srgbClr val="008000"/>
                </a:solidFill>
                <a:effectLst/>
                <a:latin typeface="Consolas" panose="020B0609020204030204" pitchFamily="49" charset="0"/>
              </a:rPr>
              <a:t>const </a:t>
            </a:r>
            <a:r>
              <a:rPr lang="en-US" sz="600" b="0" dirty="0" err="1">
                <a:solidFill>
                  <a:srgbClr val="008000"/>
                </a:solidFill>
                <a:effectLst/>
                <a:latin typeface="Consolas" panose="020B0609020204030204" pitchFamily="49" charset="0"/>
              </a:rPr>
              <a:t>hasAuthorization</a:t>
            </a:r>
            <a:r>
              <a:rPr lang="en-US" sz="600" b="0" dirty="0">
                <a:solidFill>
                  <a:srgbClr val="008000"/>
                </a:solidFill>
                <a:effectLst/>
                <a:latin typeface="Consolas" panose="020B0609020204030204" pitchFamily="49" charset="0"/>
              </a:rPr>
              <a:t> = (req, res) =&gt; { </a:t>
            </a:r>
          </a:p>
          <a:p>
            <a:br>
              <a:rPr lang="en-US" sz="600" b="0" dirty="0">
                <a:solidFill>
                  <a:srgbClr val="008000"/>
                </a:solidFill>
                <a:effectLst/>
                <a:latin typeface="Consolas" panose="020B0609020204030204" pitchFamily="49" charset="0"/>
              </a:rPr>
            </a:br>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 }</a:t>
            </a:r>
          </a:p>
          <a:p>
            <a:r>
              <a:rPr lang="en-US" sz="600" b="0" dirty="0">
                <a:solidFill>
                  <a:srgbClr val="008000"/>
                </a:solidFill>
                <a:effectLst/>
                <a:latin typeface="Consolas" panose="020B0609020204030204" pitchFamily="49" charset="0"/>
              </a:rPr>
              <a:t>export default { </a:t>
            </a:r>
            <a:r>
              <a:rPr lang="en-US" sz="600" b="0" dirty="0" err="1">
                <a:solidFill>
                  <a:srgbClr val="008000"/>
                </a:solidFill>
                <a:effectLst/>
                <a:latin typeface="Consolas" panose="020B0609020204030204" pitchFamily="49" charset="0"/>
              </a:rPr>
              <a:t>signin</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signout</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requireSignin</a:t>
            </a:r>
            <a:r>
              <a:rPr lang="en-US" sz="600" b="0" dirty="0">
                <a:solidFill>
                  <a:srgbClr val="008000"/>
                </a:solidFill>
                <a:effectLst/>
                <a:latin typeface="Consolas" panose="020B0609020204030204" pitchFamily="49" charset="0"/>
              </a:rPr>
              <a:t>, </a:t>
            </a:r>
            <a:r>
              <a:rPr lang="en-US" sz="600" b="0" dirty="0" err="1">
                <a:solidFill>
                  <a:srgbClr val="008000"/>
                </a:solidFill>
                <a:effectLst/>
                <a:latin typeface="Consolas" panose="020B0609020204030204" pitchFamily="49" charset="0"/>
              </a:rPr>
              <a:t>hasAuthorization</a:t>
            </a:r>
            <a:r>
              <a:rPr lang="en-US" sz="6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E30718EA-E11B-53CF-F560-64962A4E5263}"/>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B89345F-69D8-DA7E-B2F2-FC776B76ED0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172C28C-FD53-C16D-6E8B-F2395EDD27FF}"/>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2927916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CE52-BB08-76C7-EDA2-0D2216264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F56BEE-2EDD-E227-6213-572CF060C800}"/>
              </a:ext>
            </a:extLst>
          </p:cNvPr>
          <p:cNvSpPr>
            <a:spLocks noGrp="1"/>
          </p:cNvSpPr>
          <p:nvPr>
            <p:ph idx="1"/>
          </p:nvPr>
        </p:nvSpPr>
        <p:spPr/>
        <p:txBody>
          <a:bodyPr/>
          <a:lstStyle/>
          <a:p>
            <a:r>
              <a:rPr lang="en-US" dirty="0"/>
              <a:t>We can add </a:t>
            </a:r>
            <a:r>
              <a:rPr lang="en-US" dirty="0" err="1"/>
              <a:t>requireSignin</a:t>
            </a:r>
            <a:r>
              <a:rPr lang="en-US" dirty="0"/>
              <a:t> to any route that should be protected against unauthenticated access.</a:t>
            </a:r>
          </a:p>
        </p:txBody>
      </p:sp>
      <p:sp>
        <p:nvSpPr>
          <p:cNvPr id="4" name="Date Placeholder 3">
            <a:extLst>
              <a:ext uri="{FF2B5EF4-FFF2-40B4-BE49-F238E27FC236}">
                <a16:creationId xmlns:a16="http://schemas.microsoft.com/office/drawing/2014/main" id="{2B61ECE4-3243-5739-3774-A58E75556652}"/>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A66654AB-CA07-2692-4E97-0313C63DCE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BB4965-AF91-3602-A19D-B4E1714E7CE7}"/>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1892041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9960-A6C1-6668-3859-999FF389A61F}"/>
              </a:ext>
            </a:extLst>
          </p:cNvPr>
          <p:cNvSpPr>
            <a:spLocks noGrp="1"/>
          </p:cNvSpPr>
          <p:nvPr>
            <p:ph type="title"/>
          </p:nvPr>
        </p:nvSpPr>
        <p:spPr/>
        <p:txBody>
          <a:bodyPr/>
          <a:lstStyle/>
          <a:p>
            <a:r>
              <a:rPr lang="en-US" dirty="0"/>
              <a:t>Authorizing signed in users</a:t>
            </a:r>
          </a:p>
        </p:txBody>
      </p:sp>
      <p:sp>
        <p:nvSpPr>
          <p:cNvPr id="3" name="Content Placeholder 2">
            <a:extLst>
              <a:ext uri="{FF2B5EF4-FFF2-40B4-BE49-F238E27FC236}">
                <a16:creationId xmlns:a16="http://schemas.microsoft.com/office/drawing/2014/main" id="{F965E60B-0D20-CB1E-8AAB-94750147A8B1}"/>
              </a:ext>
            </a:extLst>
          </p:cNvPr>
          <p:cNvSpPr>
            <a:spLocks noGrp="1"/>
          </p:cNvSpPr>
          <p:nvPr>
            <p:ph idx="1"/>
          </p:nvPr>
        </p:nvSpPr>
        <p:spPr/>
        <p:txBody>
          <a:bodyPr/>
          <a:lstStyle/>
          <a:p>
            <a:r>
              <a:rPr lang="en-US" dirty="0"/>
              <a:t>For some of the protected routes, such as update and delete, on top of checking for authentication we also want to make sure the requesting user is only updating or deleting their own user information.</a:t>
            </a:r>
          </a:p>
          <a:p>
            <a:r>
              <a:rPr lang="en-US" dirty="0"/>
              <a:t>To achieve this, the </a:t>
            </a:r>
            <a:r>
              <a:rPr lang="en-US" dirty="0" err="1"/>
              <a:t>hasAuthorization</a:t>
            </a:r>
            <a:r>
              <a:rPr lang="en-US" dirty="0"/>
              <a:t> function defined in auth.controller.js will check whether the authenticated user is the same as the user being updated or deleted before the corresponding CRUD controller function is allowed to proceed.</a:t>
            </a:r>
          </a:p>
        </p:txBody>
      </p:sp>
      <p:sp>
        <p:nvSpPr>
          <p:cNvPr id="4" name="Date Placeholder 3">
            <a:extLst>
              <a:ext uri="{FF2B5EF4-FFF2-40B4-BE49-F238E27FC236}">
                <a16:creationId xmlns:a16="http://schemas.microsoft.com/office/drawing/2014/main" id="{7A0AADAB-1D4A-8EDB-13E3-189F9508FD63}"/>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268280D-4635-546F-6142-C4C5E90869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C32B5A6-1ECA-5EAF-B04F-8D83A6E50AB1}"/>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spTree>
    <p:extLst>
      <p:ext uri="{BB962C8B-B14F-4D97-AF65-F5344CB8AC3E}">
        <p14:creationId xmlns:p14="http://schemas.microsoft.com/office/powerpoint/2010/main" val="1062524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690F-018C-4490-A810-72FA9A5D06A3}"/>
              </a:ext>
            </a:extLst>
          </p:cNvPr>
          <p:cNvSpPr>
            <a:spLocks noGrp="1"/>
          </p:cNvSpPr>
          <p:nvPr>
            <p:ph type="title"/>
          </p:nvPr>
        </p:nvSpPr>
        <p:spPr/>
        <p:txBody>
          <a:bodyPr/>
          <a:lstStyle/>
          <a:p>
            <a:r>
              <a:rPr lang="en-US" sz="2000" dirty="0"/>
              <a:t>Updated </a:t>
            </a:r>
            <a:r>
              <a:rPr lang="en-US" sz="2000" dirty="0" err="1"/>
              <a:t>mern</a:t>
            </a:r>
            <a:r>
              <a:rPr lang="en-US" sz="2000" dirty="0"/>
              <a:t>-skeleton/server/controllers/auth.controller.js</a:t>
            </a:r>
            <a:r>
              <a:rPr lang="en-US" dirty="0"/>
              <a:t>:</a:t>
            </a:r>
          </a:p>
        </p:txBody>
      </p:sp>
      <p:sp>
        <p:nvSpPr>
          <p:cNvPr id="3" name="Content Placeholder 2">
            <a:extLst>
              <a:ext uri="{FF2B5EF4-FFF2-40B4-BE49-F238E27FC236}">
                <a16:creationId xmlns:a16="http://schemas.microsoft.com/office/drawing/2014/main" id="{5722A555-530E-4FA4-5D90-83417A8C00E2}"/>
              </a:ext>
            </a:extLst>
          </p:cNvPr>
          <p:cNvSpPr>
            <a:spLocks noGrp="1"/>
          </p:cNvSpPr>
          <p:nvPr>
            <p:ph idx="1"/>
          </p:nvPr>
        </p:nvSpPr>
        <p:spPr/>
        <p:txBody>
          <a:bodyPr/>
          <a:lstStyle/>
          <a:p>
            <a:r>
              <a:rPr lang="en-US" sz="550" b="0" dirty="0">
                <a:solidFill>
                  <a:srgbClr val="009900"/>
                </a:solidFill>
                <a:effectLst/>
                <a:latin typeface="Consolas" panose="020B0609020204030204" pitchFamily="49" charset="0"/>
              </a:rPr>
              <a:t>import User from '../models/</a:t>
            </a:r>
            <a:r>
              <a:rPr lang="en-US" sz="550" b="0" dirty="0" err="1">
                <a:solidFill>
                  <a:srgbClr val="009900"/>
                </a:solidFill>
                <a:effectLst/>
                <a:latin typeface="Consolas" panose="020B0609020204030204" pitchFamily="49" charset="0"/>
              </a:rPr>
              <a:t>user.model</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import </a:t>
            </a:r>
            <a:r>
              <a:rPr lang="en-US" sz="550" b="0" dirty="0" err="1">
                <a:solidFill>
                  <a:srgbClr val="009900"/>
                </a:solidFill>
                <a:effectLst/>
                <a:latin typeface="Consolas" panose="020B0609020204030204" pitchFamily="49" charset="0"/>
              </a:rPr>
              <a:t>jwt</a:t>
            </a:r>
            <a:r>
              <a:rPr lang="en-US" sz="550" b="0" dirty="0">
                <a:solidFill>
                  <a:srgbClr val="009900"/>
                </a:solidFill>
                <a:effectLst/>
                <a:latin typeface="Consolas" panose="020B0609020204030204" pitchFamily="49" charset="0"/>
              </a:rPr>
              <a:t> from '</a:t>
            </a:r>
            <a:r>
              <a:rPr lang="en-US" sz="550" b="0" dirty="0" err="1">
                <a:solidFill>
                  <a:srgbClr val="009900"/>
                </a:solidFill>
                <a:effectLst/>
                <a:latin typeface="Consolas" panose="020B0609020204030204" pitchFamily="49" charset="0"/>
              </a:rPr>
              <a:t>jsonwebtoken</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import </a:t>
            </a:r>
            <a:r>
              <a:rPr lang="en-US" sz="550" b="0" dirty="0" err="1">
                <a:solidFill>
                  <a:srgbClr val="009900"/>
                </a:solidFill>
                <a:effectLst/>
                <a:latin typeface="Consolas" panose="020B0609020204030204" pitchFamily="49" charset="0"/>
              </a:rPr>
              <a:t>expressJwt</a:t>
            </a:r>
            <a:r>
              <a:rPr lang="en-US" sz="550" b="0" dirty="0">
                <a:solidFill>
                  <a:srgbClr val="009900"/>
                </a:solidFill>
                <a:effectLst/>
                <a:latin typeface="Consolas" panose="020B0609020204030204" pitchFamily="49" charset="0"/>
              </a:rPr>
              <a:t> from 'express-</a:t>
            </a:r>
            <a:r>
              <a:rPr lang="en-US" sz="550" b="0" dirty="0" err="1">
                <a:solidFill>
                  <a:srgbClr val="009900"/>
                </a:solidFill>
                <a:effectLst/>
                <a:latin typeface="Consolas" panose="020B0609020204030204" pitchFamily="49" charset="0"/>
              </a:rPr>
              <a:t>jwt</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import config from './../../config/config'</a:t>
            </a:r>
          </a:p>
          <a:p>
            <a:br>
              <a:rPr lang="en-US" sz="550" b="0" dirty="0">
                <a:solidFill>
                  <a:srgbClr val="009900"/>
                </a:solidFill>
                <a:effectLst/>
                <a:latin typeface="Consolas" panose="020B0609020204030204" pitchFamily="49" charset="0"/>
              </a:rPr>
            </a:br>
            <a:br>
              <a:rPr lang="en-US" sz="550" b="0" dirty="0">
                <a:solidFill>
                  <a:srgbClr val="009900"/>
                </a:solidFill>
                <a:effectLst/>
                <a:latin typeface="Consolas" panose="020B0609020204030204" pitchFamily="49" charset="0"/>
              </a:rPr>
            </a:br>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signin</a:t>
            </a:r>
            <a:r>
              <a:rPr lang="en-US" sz="550" b="0" dirty="0">
                <a:solidFill>
                  <a:srgbClr val="009900"/>
                </a:solidFill>
                <a:effectLst/>
                <a:latin typeface="Consolas" panose="020B0609020204030204" pitchFamily="49" charset="0"/>
              </a:rPr>
              <a:t> = async (req, res) =&gt; { </a:t>
            </a:r>
          </a:p>
          <a:p>
            <a:r>
              <a:rPr lang="en-US" sz="550" b="0" dirty="0">
                <a:solidFill>
                  <a:srgbClr val="009900"/>
                </a:solidFill>
                <a:effectLst/>
                <a:latin typeface="Consolas" panose="020B0609020204030204" pitchFamily="49" charset="0"/>
              </a:rPr>
              <a:t>try {</a:t>
            </a:r>
          </a:p>
          <a:p>
            <a:r>
              <a:rPr lang="en-US" sz="550" b="0" dirty="0">
                <a:solidFill>
                  <a:srgbClr val="009900"/>
                </a:solidFill>
                <a:effectLst/>
                <a:latin typeface="Consolas" panose="020B0609020204030204" pitchFamily="49" charset="0"/>
              </a:rPr>
              <a:t>let user = await </a:t>
            </a:r>
            <a:r>
              <a:rPr lang="en-US" sz="550" b="0" dirty="0" err="1">
                <a:solidFill>
                  <a:srgbClr val="009900"/>
                </a:solidFill>
                <a:effectLst/>
                <a:latin typeface="Consolas" panose="020B0609020204030204" pitchFamily="49" charset="0"/>
              </a:rPr>
              <a:t>User.findOne</a:t>
            </a:r>
            <a:r>
              <a:rPr lang="en-US" sz="550" b="0" dirty="0">
                <a:solidFill>
                  <a:srgbClr val="009900"/>
                </a:solidFill>
                <a:effectLst/>
                <a:latin typeface="Consolas" panose="020B0609020204030204" pitchFamily="49" charset="0"/>
              </a:rPr>
              <a:t>({ "email": </a:t>
            </a:r>
            <a:r>
              <a:rPr lang="en-US" sz="550" b="0" dirty="0" err="1">
                <a:solidFill>
                  <a:srgbClr val="009900"/>
                </a:solidFill>
                <a:effectLst/>
                <a:latin typeface="Consolas" panose="020B0609020204030204" pitchFamily="49" charset="0"/>
              </a:rPr>
              <a:t>req.body.email</a:t>
            </a:r>
            <a:r>
              <a:rPr lang="en-US" sz="550" b="0" dirty="0">
                <a:solidFill>
                  <a:srgbClr val="009900"/>
                </a:solidFill>
                <a:effectLst/>
                <a:latin typeface="Consolas" panose="020B0609020204030204" pitchFamily="49" charset="0"/>
              </a:rPr>
              <a:t> }) </a:t>
            </a:r>
          </a:p>
          <a:p>
            <a:r>
              <a:rPr lang="en-US" sz="550" b="0" dirty="0">
                <a:solidFill>
                  <a:srgbClr val="009900"/>
                </a:solidFill>
                <a:effectLst/>
                <a:latin typeface="Consolas" panose="020B0609020204030204" pitchFamily="49" charset="0"/>
              </a:rPr>
              <a:t>if (!user)</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error: "User not found" }) </a:t>
            </a:r>
          </a:p>
          <a:p>
            <a:r>
              <a:rPr lang="en-US" sz="550" b="0" dirty="0">
                <a:solidFill>
                  <a:srgbClr val="009900"/>
                </a:solidFill>
                <a:effectLst/>
                <a:latin typeface="Consolas" panose="020B0609020204030204" pitchFamily="49" charset="0"/>
              </a:rPr>
              <a:t>if (!</a:t>
            </a:r>
            <a:r>
              <a:rPr lang="en-US" sz="550" b="0" dirty="0" err="1">
                <a:solidFill>
                  <a:srgbClr val="009900"/>
                </a:solidFill>
                <a:effectLst/>
                <a:latin typeface="Consolas" panose="020B0609020204030204" pitchFamily="49" charset="0"/>
              </a:rPr>
              <a:t>user.authenticate</a:t>
            </a:r>
            <a:r>
              <a:rPr lang="en-US" sz="550" b="0" dirty="0">
                <a:solidFill>
                  <a:srgbClr val="009900"/>
                </a:solidFill>
                <a:effectLst/>
                <a:latin typeface="Consolas" panose="020B0609020204030204" pitchFamily="49" charset="0"/>
              </a:rPr>
              <a:t>(</a:t>
            </a:r>
            <a:r>
              <a:rPr lang="en-US" sz="550" b="0" dirty="0" err="1">
                <a:solidFill>
                  <a:srgbClr val="009900"/>
                </a:solidFill>
                <a:effectLst/>
                <a:latin typeface="Consolas" panose="020B0609020204030204" pitchFamily="49" charset="0"/>
              </a:rPr>
              <a:t>req.body.password</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('401').send({ error: "Email and password don't match."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const token = </a:t>
            </a:r>
            <a:r>
              <a:rPr lang="en-US" sz="550" b="0" dirty="0" err="1">
                <a:solidFill>
                  <a:srgbClr val="009900"/>
                </a:solidFill>
                <a:effectLst/>
                <a:latin typeface="Consolas" panose="020B0609020204030204" pitchFamily="49" charset="0"/>
              </a:rPr>
              <a:t>jwt.sign</a:t>
            </a:r>
            <a:r>
              <a:rPr lang="en-US" sz="550" b="0" dirty="0">
                <a:solidFill>
                  <a:srgbClr val="009900"/>
                </a:solidFill>
                <a:effectLst/>
                <a:latin typeface="Consolas" panose="020B0609020204030204" pitchFamily="49" charset="0"/>
              </a:rPr>
              <a:t>({ _id: </a:t>
            </a:r>
            <a:r>
              <a:rPr lang="en-US" sz="550" b="0" dirty="0" err="1">
                <a:solidFill>
                  <a:srgbClr val="009900"/>
                </a:solidFill>
                <a:effectLst/>
                <a:latin typeface="Consolas" panose="020B0609020204030204" pitchFamily="49" charset="0"/>
              </a:rPr>
              <a:t>user._id</a:t>
            </a:r>
            <a:r>
              <a:rPr lang="en-US" sz="550" b="0" dirty="0">
                <a:solidFill>
                  <a:srgbClr val="009900"/>
                </a:solidFill>
                <a:effectLst/>
                <a:latin typeface="Consolas" panose="020B0609020204030204" pitchFamily="49" charset="0"/>
              </a:rPr>
              <a:t> }, </a:t>
            </a:r>
            <a:r>
              <a:rPr lang="en-US" sz="550" b="0" dirty="0" err="1">
                <a:solidFill>
                  <a:srgbClr val="009900"/>
                </a:solidFill>
                <a:effectLst/>
                <a:latin typeface="Consolas" panose="020B0609020204030204" pitchFamily="49" charset="0"/>
              </a:rPr>
              <a:t>config.jwtSecret</a:t>
            </a:r>
            <a:r>
              <a:rPr lang="en-US" sz="550" b="0" dirty="0">
                <a:solidFill>
                  <a:srgbClr val="009900"/>
                </a:solidFill>
                <a:effectLst/>
                <a:latin typeface="Consolas" panose="020B0609020204030204" pitchFamily="49" charset="0"/>
              </a:rPr>
              <a:t>) </a:t>
            </a:r>
          </a:p>
          <a:p>
            <a:r>
              <a:rPr lang="en-US" sz="550" b="0" dirty="0" err="1">
                <a:solidFill>
                  <a:srgbClr val="009900"/>
                </a:solidFill>
                <a:effectLst/>
                <a:latin typeface="Consolas" panose="020B0609020204030204" pitchFamily="49" charset="0"/>
              </a:rPr>
              <a:t>res.cookie</a:t>
            </a:r>
            <a:r>
              <a:rPr lang="en-US" sz="550" b="0" dirty="0">
                <a:solidFill>
                  <a:srgbClr val="009900"/>
                </a:solidFill>
                <a:effectLst/>
                <a:latin typeface="Consolas" panose="020B0609020204030204" pitchFamily="49" charset="0"/>
              </a:rPr>
              <a:t>('t', token, { expire: new Date() + 9999 })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res.json</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token, </a:t>
            </a:r>
          </a:p>
          <a:p>
            <a:r>
              <a:rPr lang="en-US" sz="550" b="0" dirty="0">
                <a:solidFill>
                  <a:srgbClr val="009900"/>
                </a:solidFill>
                <a:effectLst/>
                <a:latin typeface="Consolas" panose="020B0609020204030204" pitchFamily="49" charset="0"/>
              </a:rPr>
              <a:t>user: {</a:t>
            </a:r>
          </a:p>
          <a:p>
            <a:r>
              <a:rPr lang="en-US" sz="550" b="0" dirty="0">
                <a:solidFill>
                  <a:srgbClr val="009900"/>
                </a:solidFill>
                <a:effectLst/>
                <a:latin typeface="Consolas" panose="020B0609020204030204" pitchFamily="49" charset="0"/>
              </a:rPr>
              <a:t>_id: </a:t>
            </a:r>
            <a:r>
              <a:rPr lang="en-US" sz="550" b="0" dirty="0" err="1">
                <a:solidFill>
                  <a:srgbClr val="009900"/>
                </a:solidFill>
                <a:effectLst/>
                <a:latin typeface="Consolas" panose="020B0609020204030204" pitchFamily="49" charset="0"/>
              </a:rPr>
              <a:t>user._id</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name: user.name,</a:t>
            </a:r>
          </a:p>
          <a:p>
            <a:r>
              <a:rPr lang="en-US" sz="550" b="0" dirty="0">
                <a:solidFill>
                  <a:srgbClr val="009900"/>
                </a:solidFill>
                <a:effectLst/>
                <a:latin typeface="Consolas" panose="020B0609020204030204" pitchFamily="49" charset="0"/>
              </a:rPr>
              <a:t>email: </a:t>
            </a:r>
            <a:r>
              <a:rPr lang="en-US" sz="550" b="0" dirty="0" err="1">
                <a:solidFill>
                  <a:srgbClr val="009900"/>
                </a:solidFill>
                <a:effectLst/>
                <a:latin typeface="Consolas" panose="020B0609020204030204" pitchFamily="49" charset="0"/>
              </a:rPr>
              <a:t>user.email</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 catch (err)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error: "Could not sign in" })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a:t>
            </a:r>
          </a:p>
          <a:p>
            <a:br>
              <a:rPr lang="en-US" sz="550" b="0" dirty="0">
                <a:solidFill>
                  <a:srgbClr val="009900"/>
                </a:solidFill>
                <a:effectLst/>
                <a:latin typeface="Consolas" panose="020B0609020204030204" pitchFamily="49" charset="0"/>
              </a:rPr>
            </a:br>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signout</a:t>
            </a:r>
            <a:r>
              <a:rPr lang="en-US" sz="550" b="0" dirty="0">
                <a:solidFill>
                  <a:srgbClr val="009900"/>
                </a:solidFill>
                <a:effectLst/>
                <a:latin typeface="Consolas" panose="020B0609020204030204" pitchFamily="49" charset="0"/>
              </a:rPr>
              <a:t> = (req, res) =&gt; { </a:t>
            </a:r>
          </a:p>
          <a:p>
            <a:r>
              <a:rPr lang="en-US" sz="550" b="0" dirty="0" err="1">
                <a:solidFill>
                  <a:srgbClr val="009900"/>
                </a:solidFill>
                <a:effectLst/>
                <a:latin typeface="Consolas" panose="020B0609020204030204" pitchFamily="49" charset="0"/>
              </a:rPr>
              <a:t>res.clearCookie</a:t>
            </a:r>
            <a:r>
              <a:rPr lang="en-US" sz="550" b="0" dirty="0">
                <a:solidFill>
                  <a:srgbClr val="009900"/>
                </a:solidFill>
                <a:effectLst/>
                <a:latin typeface="Consolas" panose="020B0609020204030204" pitchFamily="49" charset="0"/>
              </a:rPr>
              <a:t>("t")</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('200').</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message: "signed out"</a:t>
            </a:r>
          </a:p>
          <a:p>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requireSignin</a:t>
            </a:r>
            <a:r>
              <a:rPr lang="en-US" sz="550" b="0" dirty="0">
                <a:solidFill>
                  <a:srgbClr val="009900"/>
                </a:solidFill>
                <a:effectLst/>
                <a:latin typeface="Consolas" panose="020B0609020204030204" pitchFamily="49" charset="0"/>
              </a:rPr>
              <a:t> = </a:t>
            </a:r>
            <a:r>
              <a:rPr lang="en-US" sz="550" b="0" dirty="0" err="1">
                <a:solidFill>
                  <a:srgbClr val="009900"/>
                </a:solidFill>
                <a:effectLst/>
                <a:latin typeface="Consolas" panose="020B0609020204030204" pitchFamily="49" charset="0"/>
              </a:rPr>
              <a:t>expressJwt</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secret: </a:t>
            </a:r>
            <a:r>
              <a:rPr lang="en-US" sz="550" b="0" dirty="0" err="1">
                <a:solidFill>
                  <a:srgbClr val="009900"/>
                </a:solidFill>
                <a:effectLst/>
                <a:latin typeface="Consolas" panose="020B0609020204030204" pitchFamily="49" charset="0"/>
              </a:rPr>
              <a:t>config.jwtSecret</a:t>
            </a:r>
            <a:r>
              <a:rPr lang="en-US" sz="550" b="0" dirty="0">
                <a:solidFill>
                  <a:srgbClr val="009900"/>
                </a:solidFill>
                <a:effectLst/>
                <a:latin typeface="Consolas" panose="020B0609020204030204" pitchFamily="49" charset="0"/>
              </a:rPr>
              <a:t>, </a:t>
            </a:r>
          </a:p>
          <a:p>
            <a:r>
              <a:rPr lang="en-US" sz="550" b="0" dirty="0" err="1">
                <a:solidFill>
                  <a:srgbClr val="009900"/>
                </a:solidFill>
                <a:effectLst/>
                <a:latin typeface="Consolas" panose="020B0609020204030204" pitchFamily="49" charset="0"/>
              </a:rPr>
              <a:t>userProperty</a:t>
            </a:r>
            <a:r>
              <a:rPr lang="en-US" sz="550" b="0" dirty="0">
                <a:solidFill>
                  <a:srgbClr val="009900"/>
                </a:solidFill>
                <a:effectLst/>
                <a:latin typeface="Consolas" panose="020B0609020204030204" pitchFamily="49" charset="0"/>
              </a:rPr>
              <a:t>: 'auth'</a:t>
            </a:r>
          </a:p>
          <a:p>
            <a:r>
              <a:rPr lang="en-US" sz="550" b="0" dirty="0">
                <a:solidFill>
                  <a:srgbClr val="009900"/>
                </a:solidFill>
                <a:effectLst/>
                <a:latin typeface="Consolas" panose="020B0609020204030204" pitchFamily="49" charset="0"/>
              </a:rPr>
              <a:t>})</a:t>
            </a:r>
          </a:p>
          <a:p>
            <a:r>
              <a:rPr lang="en-US" sz="550" b="0" dirty="0">
                <a:solidFill>
                  <a:srgbClr val="009900"/>
                </a:solidFill>
                <a:effectLst/>
                <a:highlight>
                  <a:srgbClr val="FFFF00"/>
                </a:highlight>
                <a:latin typeface="Consolas" panose="020B0609020204030204" pitchFamily="49" charset="0"/>
              </a:rPr>
              <a:t>const </a:t>
            </a:r>
            <a:r>
              <a:rPr lang="en-US" sz="550" b="0" dirty="0" err="1">
                <a:solidFill>
                  <a:srgbClr val="009900"/>
                </a:solidFill>
                <a:effectLst/>
                <a:highlight>
                  <a:srgbClr val="FFFF00"/>
                </a:highlight>
                <a:latin typeface="Consolas" panose="020B0609020204030204" pitchFamily="49" charset="0"/>
              </a:rPr>
              <a:t>hasAuthorization</a:t>
            </a:r>
            <a:r>
              <a:rPr lang="en-US" sz="550" b="0" dirty="0">
                <a:solidFill>
                  <a:srgbClr val="009900"/>
                </a:solidFill>
                <a:effectLst/>
                <a:highlight>
                  <a:srgbClr val="FFFF00"/>
                </a:highlight>
                <a:latin typeface="Consolas" panose="020B0609020204030204" pitchFamily="49" charset="0"/>
              </a:rPr>
              <a:t> = (req, res, next) =&gt; { </a:t>
            </a:r>
          </a:p>
          <a:p>
            <a:r>
              <a:rPr lang="en-US" sz="550" b="0" dirty="0">
                <a:solidFill>
                  <a:srgbClr val="009900"/>
                </a:solidFill>
                <a:effectLst/>
                <a:highlight>
                  <a:srgbClr val="FFFF00"/>
                </a:highlight>
                <a:latin typeface="Consolas" panose="020B0609020204030204" pitchFamily="49" charset="0"/>
              </a:rPr>
              <a:t>const authorized = </a:t>
            </a:r>
            <a:r>
              <a:rPr lang="en-US" sz="550" b="0" dirty="0" err="1">
                <a:solidFill>
                  <a:srgbClr val="009900"/>
                </a:solidFill>
                <a:effectLst/>
                <a:highlight>
                  <a:srgbClr val="FFFF00"/>
                </a:highlight>
                <a:latin typeface="Consolas" panose="020B0609020204030204" pitchFamily="49" charset="0"/>
              </a:rPr>
              <a:t>req.profile</a:t>
            </a:r>
            <a:r>
              <a:rPr lang="en-US" sz="550" b="0" dirty="0">
                <a:solidFill>
                  <a:srgbClr val="009900"/>
                </a:solidFill>
                <a:effectLst/>
                <a:highlight>
                  <a:srgbClr val="FFFF00"/>
                </a:highlight>
                <a:latin typeface="Consolas" panose="020B0609020204030204" pitchFamily="49" charset="0"/>
              </a:rPr>
              <a:t> &amp;&amp; </a:t>
            </a:r>
            <a:r>
              <a:rPr lang="en-US" sz="550" b="0" dirty="0" err="1">
                <a:solidFill>
                  <a:srgbClr val="009900"/>
                </a:solidFill>
                <a:effectLst/>
                <a:highlight>
                  <a:srgbClr val="FFFF00"/>
                </a:highlight>
                <a:latin typeface="Consolas" panose="020B0609020204030204" pitchFamily="49" charset="0"/>
              </a:rPr>
              <a:t>req.auth</a:t>
            </a:r>
            <a:endParaRPr lang="en-US" sz="550" b="0" dirty="0">
              <a:solidFill>
                <a:srgbClr val="009900"/>
              </a:solidFill>
              <a:effectLst/>
              <a:highlight>
                <a:srgbClr val="FFFF00"/>
              </a:highlight>
              <a:latin typeface="Consolas" panose="020B0609020204030204" pitchFamily="49" charset="0"/>
            </a:endParaRPr>
          </a:p>
          <a:p>
            <a:r>
              <a:rPr lang="en-US" sz="550" b="0" dirty="0">
                <a:solidFill>
                  <a:srgbClr val="009900"/>
                </a:solidFill>
                <a:effectLst/>
                <a:highlight>
                  <a:srgbClr val="FFFF00"/>
                </a:highlight>
                <a:latin typeface="Consolas" panose="020B0609020204030204" pitchFamily="49" charset="0"/>
              </a:rPr>
              <a:t>&amp;&amp; </a:t>
            </a:r>
            <a:r>
              <a:rPr lang="en-US" sz="550" b="0" dirty="0" err="1">
                <a:solidFill>
                  <a:srgbClr val="009900"/>
                </a:solidFill>
                <a:effectLst/>
                <a:highlight>
                  <a:srgbClr val="FFFF00"/>
                </a:highlight>
                <a:latin typeface="Consolas" panose="020B0609020204030204" pitchFamily="49" charset="0"/>
              </a:rPr>
              <a:t>req.profile._id</a:t>
            </a:r>
            <a:r>
              <a:rPr lang="en-US" sz="550" b="0" dirty="0">
                <a:solidFill>
                  <a:srgbClr val="009900"/>
                </a:solidFill>
                <a:effectLst/>
                <a:highlight>
                  <a:srgbClr val="FFFF00"/>
                </a:highlight>
                <a:latin typeface="Consolas" panose="020B0609020204030204" pitchFamily="49" charset="0"/>
              </a:rPr>
              <a:t> ==  </a:t>
            </a:r>
            <a:r>
              <a:rPr lang="en-US" sz="550" b="0" dirty="0" err="1">
                <a:solidFill>
                  <a:srgbClr val="009900"/>
                </a:solidFill>
                <a:effectLst/>
                <a:highlight>
                  <a:srgbClr val="FFFF00"/>
                </a:highlight>
                <a:latin typeface="Consolas" panose="020B0609020204030204" pitchFamily="49" charset="0"/>
              </a:rPr>
              <a:t>req.auth._id</a:t>
            </a:r>
            <a:r>
              <a:rPr lang="en-US" sz="550" b="0" dirty="0">
                <a:solidFill>
                  <a:srgbClr val="009900"/>
                </a:solidFill>
                <a:effectLst/>
                <a:highlight>
                  <a:srgbClr val="FFFF00"/>
                </a:highlight>
                <a:latin typeface="Consolas" panose="020B0609020204030204" pitchFamily="49" charset="0"/>
              </a:rPr>
              <a:t> </a:t>
            </a:r>
          </a:p>
          <a:p>
            <a:r>
              <a:rPr lang="en-US" sz="550" b="0" dirty="0">
                <a:solidFill>
                  <a:srgbClr val="009900"/>
                </a:solidFill>
                <a:effectLst/>
                <a:highlight>
                  <a:srgbClr val="FFFF00"/>
                </a:highlight>
                <a:latin typeface="Consolas" panose="020B0609020204030204" pitchFamily="49" charset="0"/>
              </a:rPr>
              <a:t>if (!(authorized)) {</a:t>
            </a:r>
          </a:p>
          <a:p>
            <a:r>
              <a:rPr lang="en-US" sz="550" b="0" dirty="0">
                <a:solidFill>
                  <a:srgbClr val="009900"/>
                </a:solidFill>
                <a:effectLst/>
                <a:highlight>
                  <a:srgbClr val="FFFF00"/>
                </a:highlight>
                <a:latin typeface="Consolas" panose="020B0609020204030204" pitchFamily="49" charset="0"/>
              </a:rPr>
              <a:t>return </a:t>
            </a:r>
            <a:r>
              <a:rPr lang="en-US" sz="550" b="0" dirty="0" err="1">
                <a:solidFill>
                  <a:srgbClr val="009900"/>
                </a:solidFill>
                <a:effectLst/>
                <a:highlight>
                  <a:srgbClr val="FFFF00"/>
                </a:highlight>
                <a:latin typeface="Consolas" panose="020B0609020204030204" pitchFamily="49" charset="0"/>
              </a:rPr>
              <a:t>res.status</a:t>
            </a:r>
            <a:r>
              <a:rPr lang="en-US" sz="550" b="0" dirty="0">
                <a:solidFill>
                  <a:srgbClr val="009900"/>
                </a:solidFill>
                <a:effectLst/>
                <a:highlight>
                  <a:srgbClr val="FFFF00"/>
                </a:highlight>
                <a:latin typeface="Consolas" panose="020B0609020204030204" pitchFamily="49" charset="0"/>
              </a:rPr>
              <a:t>('403').</a:t>
            </a:r>
            <a:r>
              <a:rPr lang="en-US" sz="550" b="0" dirty="0" err="1">
                <a:solidFill>
                  <a:srgbClr val="009900"/>
                </a:solidFill>
                <a:effectLst/>
                <a:highlight>
                  <a:srgbClr val="FFFF00"/>
                </a:highlight>
                <a:latin typeface="Consolas" panose="020B0609020204030204" pitchFamily="49" charset="0"/>
              </a:rPr>
              <a:t>json</a:t>
            </a:r>
            <a:r>
              <a:rPr lang="en-US" sz="550" b="0" dirty="0">
                <a:solidFill>
                  <a:srgbClr val="009900"/>
                </a:solidFill>
                <a:effectLst/>
                <a:highlight>
                  <a:srgbClr val="FFFF00"/>
                </a:highlight>
                <a:latin typeface="Consolas" panose="020B0609020204030204" pitchFamily="49" charset="0"/>
              </a:rPr>
              <a:t>({ </a:t>
            </a:r>
          </a:p>
          <a:p>
            <a:r>
              <a:rPr lang="en-US" sz="550" b="0" dirty="0">
                <a:solidFill>
                  <a:srgbClr val="009900"/>
                </a:solidFill>
                <a:effectLst/>
                <a:highlight>
                  <a:srgbClr val="FFFF00"/>
                </a:highlight>
                <a:latin typeface="Consolas" panose="020B0609020204030204" pitchFamily="49" charset="0"/>
              </a:rPr>
              <a:t>error: "User is not authorized"</a:t>
            </a:r>
          </a:p>
          <a:p>
            <a:r>
              <a:rPr lang="en-US" sz="550" b="0" dirty="0">
                <a:solidFill>
                  <a:srgbClr val="009900"/>
                </a:solidFill>
                <a:effectLst/>
                <a:highlight>
                  <a:srgbClr val="FFFF00"/>
                </a:highlight>
                <a:latin typeface="Consolas" panose="020B0609020204030204" pitchFamily="49" charset="0"/>
              </a:rPr>
              <a:t>}) </a:t>
            </a:r>
          </a:p>
          <a:p>
            <a:r>
              <a:rPr lang="en-US" sz="550" b="0" dirty="0">
                <a:solidFill>
                  <a:srgbClr val="009900"/>
                </a:solidFill>
                <a:effectLst/>
                <a:highlight>
                  <a:srgbClr val="FFFF00"/>
                </a:highlight>
                <a:latin typeface="Consolas" panose="020B0609020204030204" pitchFamily="49" charset="0"/>
              </a:rPr>
              <a:t>} </a:t>
            </a:r>
          </a:p>
          <a:p>
            <a:r>
              <a:rPr lang="en-US" sz="550" b="0" dirty="0">
                <a:solidFill>
                  <a:srgbClr val="009900"/>
                </a:solidFill>
                <a:effectLst/>
                <a:highlight>
                  <a:srgbClr val="FFFF00"/>
                </a:highlight>
                <a:latin typeface="Consolas" panose="020B0609020204030204" pitchFamily="49" charset="0"/>
              </a:rPr>
              <a:t>next()</a:t>
            </a:r>
          </a:p>
          <a:p>
            <a:r>
              <a:rPr lang="en-US" sz="550" b="0" dirty="0">
                <a:solidFill>
                  <a:srgbClr val="009900"/>
                </a:solidFill>
                <a:effectLst/>
                <a:highlight>
                  <a:srgbClr val="FFFF00"/>
                </a:highlight>
                <a:latin typeface="Consolas" panose="020B0609020204030204" pitchFamily="49" charset="0"/>
              </a:rPr>
              <a:t>}</a:t>
            </a:r>
          </a:p>
          <a:p>
            <a:r>
              <a:rPr lang="en-US" sz="550" b="0" dirty="0">
                <a:solidFill>
                  <a:srgbClr val="009900"/>
                </a:solidFill>
                <a:effectLst/>
                <a:latin typeface="Consolas" panose="020B0609020204030204" pitchFamily="49" charset="0"/>
              </a:rPr>
              <a:t>export default { </a:t>
            </a:r>
            <a:r>
              <a:rPr lang="en-US" sz="550" b="0" dirty="0" err="1">
                <a:solidFill>
                  <a:srgbClr val="009900"/>
                </a:solidFill>
                <a:effectLst/>
                <a:latin typeface="Consolas" panose="020B0609020204030204" pitchFamily="49" charset="0"/>
              </a:rPr>
              <a:t>signin</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signout</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requireSignin</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hasAuthorization</a:t>
            </a:r>
            <a:r>
              <a:rPr lang="en-US" sz="550" b="0" dirty="0">
                <a:solidFill>
                  <a:srgbClr val="0099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C0A31F70-33A7-CFC1-45A6-8CFB5586029D}"/>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884C5FD4-710B-DAC4-9CE6-5A090A8BA5C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38DAB5E-25AE-39BE-43F8-CB96226DBE69}"/>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1839992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D670-8A17-4D38-5016-9CADC2045F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07AD8-6596-B398-6E7B-265F15730E46}"/>
              </a:ext>
            </a:extLst>
          </p:cNvPr>
          <p:cNvSpPr>
            <a:spLocks noGrp="1"/>
          </p:cNvSpPr>
          <p:nvPr>
            <p:ph idx="1"/>
          </p:nvPr>
        </p:nvSpPr>
        <p:spPr/>
        <p:txBody>
          <a:bodyPr/>
          <a:lstStyle/>
          <a:p>
            <a:r>
              <a:rPr lang="en-US" dirty="0"/>
              <a:t>The </a:t>
            </a:r>
            <a:r>
              <a:rPr lang="en-US" dirty="0" err="1"/>
              <a:t>req.auth</a:t>
            </a:r>
            <a:r>
              <a:rPr lang="en-US" dirty="0"/>
              <a:t> object is populated by express-</a:t>
            </a:r>
            <a:r>
              <a:rPr lang="en-US" dirty="0" err="1"/>
              <a:t>jwt</a:t>
            </a:r>
            <a:r>
              <a:rPr lang="en-US" dirty="0"/>
              <a:t> in </a:t>
            </a:r>
            <a:r>
              <a:rPr lang="en-US" dirty="0" err="1"/>
              <a:t>requireSignin</a:t>
            </a:r>
            <a:r>
              <a:rPr lang="en-US" dirty="0"/>
              <a:t> after authentication verification, while </a:t>
            </a:r>
            <a:r>
              <a:rPr lang="en-US" dirty="0" err="1"/>
              <a:t>req.profile</a:t>
            </a:r>
            <a:r>
              <a:rPr lang="en-US" dirty="0"/>
              <a:t> is populated by the </a:t>
            </a:r>
            <a:r>
              <a:rPr lang="en-US" dirty="0" err="1"/>
              <a:t>userByID</a:t>
            </a:r>
            <a:r>
              <a:rPr lang="en-US" dirty="0"/>
              <a:t> function in user.controller.js. </a:t>
            </a:r>
          </a:p>
          <a:p>
            <a:r>
              <a:rPr lang="en-US" dirty="0"/>
              <a:t>We will add the </a:t>
            </a:r>
            <a:r>
              <a:rPr lang="en-US" dirty="0" err="1"/>
              <a:t>hasAuthorization</a:t>
            </a:r>
            <a:r>
              <a:rPr lang="en-US" dirty="0"/>
              <a:t> function to routes that require both authentication and authorization.</a:t>
            </a:r>
          </a:p>
        </p:txBody>
      </p:sp>
      <p:sp>
        <p:nvSpPr>
          <p:cNvPr id="4" name="Date Placeholder 3">
            <a:extLst>
              <a:ext uri="{FF2B5EF4-FFF2-40B4-BE49-F238E27FC236}">
                <a16:creationId xmlns:a16="http://schemas.microsoft.com/office/drawing/2014/main" id="{071ED84C-1BF9-3802-D734-7D5A2744057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72D86D4B-3229-22F6-9DF5-11028B3073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7964DF-DEA9-9E84-3757-819CE3C238F8}"/>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224041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CAB-B1E0-4FFB-49A4-21B131A8CF58}"/>
              </a:ext>
            </a:extLst>
          </p:cNvPr>
          <p:cNvSpPr>
            <a:spLocks noGrp="1"/>
          </p:cNvSpPr>
          <p:nvPr>
            <p:ph type="title"/>
          </p:nvPr>
        </p:nvSpPr>
        <p:spPr/>
        <p:txBody>
          <a:bodyPr/>
          <a:lstStyle/>
          <a:p>
            <a:r>
              <a:rPr lang="en-US" dirty="0"/>
              <a:t>How JWT works</a:t>
            </a:r>
          </a:p>
        </p:txBody>
      </p:sp>
      <p:sp>
        <p:nvSpPr>
          <p:cNvPr id="3" name="Content Placeholder 2">
            <a:extLst>
              <a:ext uri="{FF2B5EF4-FFF2-40B4-BE49-F238E27FC236}">
                <a16:creationId xmlns:a16="http://schemas.microsoft.com/office/drawing/2014/main" id="{97A5C462-990E-F5D1-769F-3773DB5707B8}"/>
              </a:ext>
            </a:extLst>
          </p:cNvPr>
          <p:cNvSpPr>
            <a:spLocks noGrp="1"/>
          </p:cNvSpPr>
          <p:nvPr>
            <p:ph idx="1"/>
          </p:nvPr>
        </p:nvSpPr>
        <p:spPr/>
        <p:txBody>
          <a:bodyPr/>
          <a:lstStyle/>
          <a:p>
            <a:r>
              <a:rPr lang="en-US" dirty="0"/>
              <a:t>Before diving into the implementation of authentication with JWT in the MERN stack, we will look at how this mechanism generally works across a client-server application, as outlined in the following diagram:</a:t>
            </a:r>
          </a:p>
          <a:p>
            <a:endParaRPr lang="en-US" dirty="0"/>
          </a:p>
        </p:txBody>
      </p:sp>
      <p:sp>
        <p:nvSpPr>
          <p:cNvPr id="4" name="Date Placeholder 3">
            <a:extLst>
              <a:ext uri="{FF2B5EF4-FFF2-40B4-BE49-F238E27FC236}">
                <a16:creationId xmlns:a16="http://schemas.microsoft.com/office/drawing/2014/main" id="{001A8BC6-7371-A188-BE70-48158C085BA6}"/>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792BCD8-5BBB-02BE-E10A-C92D7B58ED5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EF431A-688B-4A05-F7FD-5C34A58BF4E8}"/>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388961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637B-92A2-FE48-2684-1D548EC65130}"/>
              </a:ext>
            </a:extLst>
          </p:cNvPr>
          <p:cNvSpPr>
            <a:spLocks noGrp="1"/>
          </p:cNvSpPr>
          <p:nvPr>
            <p:ph type="title"/>
          </p:nvPr>
        </p:nvSpPr>
        <p:spPr/>
        <p:txBody>
          <a:bodyPr/>
          <a:lstStyle/>
          <a:p>
            <a:r>
              <a:rPr lang="en-US" dirty="0"/>
              <a:t>Auth error handling for express-</a:t>
            </a:r>
            <a:r>
              <a:rPr lang="en-US" dirty="0" err="1"/>
              <a:t>jwt</a:t>
            </a:r>
            <a:endParaRPr lang="en-US" dirty="0"/>
          </a:p>
        </p:txBody>
      </p:sp>
      <p:sp>
        <p:nvSpPr>
          <p:cNvPr id="3" name="Content Placeholder 2">
            <a:extLst>
              <a:ext uri="{FF2B5EF4-FFF2-40B4-BE49-F238E27FC236}">
                <a16:creationId xmlns:a16="http://schemas.microsoft.com/office/drawing/2014/main" id="{276035D9-0E45-1947-4E8F-0E183E38B9A8}"/>
              </a:ext>
            </a:extLst>
          </p:cNvPr>
          <p:cNvSpPr>
            <a:spLocks noGrp="1"/>
          </p:cNvSpPr>
          <p:nvPr>
            <p:ph idx="1"/>
          </p:nvPr>
        </p:nvSpPr>
        <p:spPr/>
        <p:txBody>
          <a:bodyPr/>
          <a:lstStyle/>
          <a:p>
            <a:r>
              <a:rPr lang="en-US" dirty="0"/>
              <a:t>To handle auth-related errors thrown by express-</a:t>
            </a:r>
            <a:r>
              <a:rPr lang="en-US" dirty="0" err="1"/>
              <a:t>jwt</a:t>
            </a:r>
            <a:r>
              <a:rPr lang="en-US" dirty="0"/>
              <a:t> when it tries to validate JWT tokens in incoming requests, we need to add the following error-catching code to the Express app configuration in </a:t>
            </a:r>
            <a:r>
              <a:rPr lang="en-US" b="1" dirty="0" err="1"/>
              <a:t>mern</a:t>
            </a:r>
            <a:r>
              <a:rPr lang="en-US" b="1" dirty="0"/>
              <a:t>-skeleton/server/express.js</a:t>
            </a:r>
            <a:r>
              <a:rPr lang="en-US" dirty="0"/>
              <a:t>, near the end of the code, after the routes are mounted and before the app is exported:</a:t>
            </a:r>
          </a:p>
        </p:txBody>
      </p:sp>
      <p:sp>
        <p:nvSpPr>
          <p:cNvPr id="4" name="Date Placeholder 3">
            <a:extLst>
              <a:ext uri="{FF2B5EF4-FFF2-40B4-BE49-F238E27FC236}">
                <a16:creationId xmlns:a16="http://schemas.microsoft.com/office/drawing/2014/main" id="{0564DED9-C82D-7896-CFDD-5B5B756A0731}"/>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EEEA3520-75BF-7527-AABC-7772964ED5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E255FC7-3694-5961-6FEC-381D348DCBC7}"/>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24297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40D0-91F4-6489-1723-8448F3EAB4F9}"/>
              </a:ext>
            </a:extLst>
          </p:cNvPr>
          <p:cNvSpPr>
            <a:spLocks noGrp="1"/>
          </p:cNvSpPr>
          <p:nvPr>
            <p:ph type="title"/>
          </p:nvPr>
        </p:nvSpPr>
        <p:spPr/>
        <p:txBody>
          <a:bodyPr/>
          <a:lstStyle/>
          <a:p>
            <a:r>
              <a:rPr lang="en-US" dirty="0" err="1"/>
              <a:t>mern</a:t>
            </a:r>
            <a:r>
              <a:rPr lang="en-US" dirty="0"/>
              <a:t>-skeleton/server/express.js</a:t>
            </a:r>
          </a:p>
        </p:txBody>
      </p:sp>
      <p:sp>
        <p:nvSpPr>
          <p:cNvPr id="3" name="Content Placeholder 2">
            <a:extLst>
              <a:ext uri="{FF2B5EF4-FFF2-40B4-BE49-F238E27FC236}">
                <a16:creationId xmlns:a16="http://schemas.microsoft.com/office/drawing/2014/main" id="{0860A34D-C46C-7282-145A-B6E535061705}"/>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express from 'express'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bodyParser</a:t>
            </a:r>
            <a:r>
              <a:rPr lang="en-US" sz="700" b="0" dirty="0">
                <a:solidFill>
                  <a:srgbClr val="008000"/>
                </a:solidFill>
                <a:effectLst/>
                <a:latin typeface="Consolas" panose="020B0609020204030204" pitchFamily="49" charset="0"/>
              </a:rPr>
              <a:t> from 'body-parser'</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 from 'cookie-parser'</a:t>
            </a:r>
          </a:p>
          <a:p>
            <a:r>
              <a:rPr lang="en-US" sz="700" b="0" dirty="0">
                <a:solidFill>
                  <a:srgbClr val="008000"/>
                </a:solidFill>
                <a:effectLst/>
                <a:latin typeface="Consolas" panose="020B0609020204030204" pitchFamily="49" charset="0"/>
              </a:rPr>
              <a:t>import compress from 'compression'</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 from '</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helmet from 'helmet'</a:t>
            </a:r>
          </a:p>
          <a:p>
            <a:r>
              <a:rPr lang="en-US" sz="700" b="0" dirty="0">
                <a:solidFill>
                  <a:srgbClr val="008000"/>
                </a:solidFill>
                <a:effectLst/>
                <a:latin typeface="Consolas" panose="020B0609020204030204" pitchFamily="49" charset="0"/>
              </a:rPr>
              <a:t>import Template from './../template.js'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 from './routes/user.routes.js'</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 from './routes/</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a:t>
            </a:r>
            <a:r>
              <a:rPr lang="en-US" sz="700" b="0" dirty="0" err="1">
                <a:solidFill>
                  <a:srgbClr val="008000"/>
                </a:solidFill>
                <a:effectLst/>
                <a:latin typeface="Consolas" panose="020B0609020204030204" pitchFamily="49" charset="0"/>
              </a:rPr>
              <a:t>devBundle</a:t>
            </a:r>
            <a:r>
              <a:rPr lang="en-US" sz="700" b="0" dirty="0">
                <a:solidFill>
                  <a:srgbClr val="008000"/>
                </a:solidFill>
                <a:effectLst/>
                <a:latin typeface="Consolas" panose="020B0609020204030204" pitchFamily="49" charset="0"/>
              </a:rPr>
              <a:t> from './</a:t>
            </a:r>
            <a:r>
              <a:rPr lang="en-US" sz="700" b="0" dirty="0" err="1">
                <a:solidFill>
                  <a:srgbClr val="008000"/>
                </a:solidFill>
                <a:effectLst/>
                <a:latin typeface="Consolas" panose="020B0609020204030204" pitchFamily="49" charset="0"/>
              </a:rPr>
              <a:t>devBundle</a:t>
            </a:r>
            <a:r>
              <a:rPr lang="en-US" sz="700" b="0" dirty="0">
                <a:solidFill>
                  <a:srgbClr val="008000"/>
                </a:solidFill>
                <a:effectLst/>
                <a:latin typeface="Consolas" panose="020B0609020204030204" pitchFamily="49" charset="0"/>
              </a:rPr>
              <a:t>' </a:t>
            </a:r>
          </a:p>
          <a:p>
            <a:r>
              <a:rPr lang="en-US" sz="700" b="0" dirty="0">
                <a:solidFill>
                  <a:srgbClr val="008000"/>
                </a:solidFill>
                <a:effectLst/>
                <a:latin typeface="Consolas" panose="020B0609020204030204" pitchFamily="49" charset="0"/>
              </a:rPr>
              <a:t>import path from 'path'</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const app = express()</a:t>
            </a:r>
          </a:p>
          <a:p>
            <a:r>
              <a:rPr lang="en-US" sz="700" b="0" dirty="0">
                <a:solidFill>
                  <a:srgbClr val="008000"/>
                </a:solidFill>
                <a:effectLst/>
                <a:latin typeface="Consolas" panose="020B0609020204030204" pitchFamily="49" charset="0"/>
              </a:rPr>
              <a:t>const CURRENT_WORKING_DIR = </a:t>
            </a:r>
            <a:r>
              <a:rPr lang="en-US" sz="700" b="0" dirty="0" err="1">
                <a:solidFill>
                  <a:srgbClr val="008000"/>
                </a:solidFill>
                <a:effectLst/>
                <a:latin typeface="Consolas" panose="020B0609020204030204" pitchFamily="49" charset="0"/>
              </a:rPr>
              <a:t>process.cwd</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devBundle.compile</a:t>
            </a:r>
            <a:r>
              <a:rPr lang="en-US" sz="700" b="0" dirty="0">
                <a:solidFill>
                  <a:srgbClr val="008000"/>
                </a:solidFill>
                <a:effectLst/>
                <a:latin typeface="Consolas" panose="020B0609020204030204" pitchFamily="49" charset="0"/>
              </a:rPr>
              <a:t>(app)</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app.get</a:t>
            </a:r>
            <a:r>
              <a:rPr lang="en-US" sz="700" b="0" dirty="0">
                <a:solidFill>
                  <a:srgbClr val="008000"/>
                </a:solidFill>
                <a:effectLst/>
                <a:latin typeface="Consolas" panose="020B0609020204030204" pitchFamily="49" charset="0"/>
              </a:rPr>
              <a:t>('/', (req, res) =&gt; {</a:t>
            </a:r>
          </a:p>
          <a:p>
            <a:r>
              <a:rPr lang="en-US" sz="700" b="0" dirty="0" err="1">
                <a:solidFill>
                  <a:srgbClr val="008000"/>
                </a:solidFill>
                <a:effectLst/>
                <a:latin typeface="Consolas" panose="020B0609020204030204" pitchFamily="49" charset="0"/>
              </a:rPr>
              <a:t>res.status</a:t>
            </a:r>
            <a:r>
              <a:rPr lang="en-US" sz="700" b="0" dirty="0">
                <a:solidFill>
                  <a:srgbClr val="008000"/>
                </a:solidFill>
                <a:effectLst/>
                <a:latin typeface="Consolas" panose="020B0609020204030204" pitchFamily="49" charset="0"/>
              </a:rPr>
              <a:t>(200).send(Template()) </a:t>
            </a:r>
          </a:p>
          <a:p>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express.static</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path.join</a:t>
            </a:r>
            <a:r>
              <a:rPr lang="en-US" sz="700" b="0" dirty="0">
                <a:solidFill>
                  <a:srgbClr val="008000"/>
                </a:solidFill>
                <a:effectLst/>
                <a:latin typeface="Consolas" panose="020B0609020204030204" pitchFamily="49" charset="0"/>
              </a:rPr>
              <a:t>(CURRENT_WORKING_DIR, '</a:t>
            </a:r>
            <a:r>
              <a:rPr lang="en-US" sz="700" b="0" dirty="0" err="1">
                <a:solidFill>
                  <a:srgbClr val="008000"/>
                </a:solidFill>
                <a:effectLst/>
                <a:latin typeface="Consolas" panose="020B0609020204030204" pitchFamily="49" charset="0"/>
              </a:rPr>
              <a:t>dist</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express.urlencoded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userRoutes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 </a:t>
            </a:r>
            <a:r>
              <a:rPr lang="en-US" sz="700" b="0" dirty="0" err="1">
                <a:solidFill>
                  <a:srgbClr val="008000"/>
                </a:solidFill>
                <a:effectLst/>
                <a:latin typeface="Consolas" panose="020B0609020204030204" pitchFamily="49" charset="0"/>
              </a:rPr>
              <a:t>authRoutes</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bodyParser.json</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bodyParser.urlencoded</a:t>
            </a:r>
            <a:r>
              <a:rPr lang="en-US" sz="700" b="0" dirty="0">
                <a:solidFill>
                  <a:srgbClr val="008000"/>
                </a:solidFill>
                <a:effectLst/>
                <a:latin typeface="Consolas" panose="020B0609020204030204" pitchFamily="49" charset="0"/>
              </a:rPr>
              <a:t>({ extended: true }))</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cookieParser</a:t>
            </a:r>
            <a:r>
              <a:rPr lang="en-US" sz="700" b="0" dirty="0">
                <a:solidFill>
                  <a:srgbClr val="008000"/>
                </a:solidFill>
                <a:effectLst/>
                <a:latin typeface="Consolas" panose="020B0609020204030204" pitchFamily="49" charset="0"/>
              </a:rPr>
              <a: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(compress())</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(helmet())</a:t>
            </a:r>
          </a:p>
          <a:p>
            <a:r>
              <a:rPr lang="en-US" sz="700" b="0" dirty="0" err="1">
                <a:solidFill>
                  <a:srgbClr val="008000"/>
                </a:solidFill>
                <a:effectLst/>
                <a:latin typeface="Consolas" panose="020B0609020204030204" pitchFamily="49" charset="0"/>
              </a:rPr>
              <a:t>app.use</a:t>
            </a:r>
            <a:r>
              <a:rPr lang="en-US" sz="700" b="0" dirty="0">
                <a:solidFill>
                  <a:srgbClr val="008000"/>
                </a:solidFill>
                <a:effectLst/>
                <a:latin typeface="Consolas" panose="020B0609020204030204" pitchFamily="49" charset="0"/>
              </a:rPr>
              <a:t>(</a:t>
            </a:r>
            <a:r>
              <a:rPr lang="en-US" sz="700" b="0" dirty="0" err="1">
                <a:solidFill>
                  <a:srgbClr val="008000"/>
                </a:solidFill>
                <a:effectLst/>
                <a:latin typeface="Consolas" panose="020B0609020204030204" pitchFamily="49" charset="0"/>
              </a:rPr>
              <a:t>cors</a:t>
            </a:r>
            <a:r>
              <a:rPr lang="en-US" sz="700" b="0" dirty="0">
                <a:solidFill>
                  <a:srgbClr val="008000"/>
                </a:solidFill>
                <a:effectLst/>
                <a:latin typeface="Consolas" panose="020B0609020204030204" pitchFamily="49" charset="0"/>
              </a:rPr>
              <a:t>())</a:t>
            </a:r>
          </a:p>
          <a:p>
            <a:r>
              <a:rPr lang="en-US" sz="700" b="0" dirty="0" err="1">
                <a:solidFill>
                  <a:srgbClr val="008000"/>
                </a:solidFill>
                <a:effectLst/>
                <a:highlight>
                  <a:srgbClr val="FFFF00"/>
                </a:highlight>
                <a:latin typeface="Consolas" panose="020B0609020204030204" pitchFamily="49" charset="0"/>
              </a:rPr>
              <a:t>app.use</a:t>
            </a:r>
            <a:r>
              <a:rPr lang="en-US" sz="700" b="0" dirty="0">
                <a:solidFill>
                  <a:srgbClr val="008000"/>
                </a:solidFill>
                <a:effectLst/>
                <a:highlight>
                  <a:srgbClr val="FFFF00"/>
                </a:highlight>
                <a:latin typeface="Consolas" panose="020B0609020204030204" pitchFamily="49" charset="0"/>
              </a:rPr>
              <a:t>((err, req, res, next) =&gt; {</a:t>
            </a:r>
          </a:p>
          <a:p>
            <a:r>
              <a:rPr lang="en-US" sz="700" b="0" dirty="0">
                <a:solidFill>
                  <a:srgbClr val="008000"/>
                </a:solidFill>
                <a:effectLst/>
                <a:highlight>
                  <a:srgbClr val="FFFF00"/>
                </a:highlight>
                <a:latin typeface="Consolas" panose="020B0609020204030204" pitchFamily="49" charset="0"/>
              </a:rPr>
              <a:t>if (err.name === '</a:t>
            </a:r>
            <a:r>
              <a:rPr lang="en-US" sz="700" b="0" dirty="0" err="1">
                <a:solidFill>
                  <a:srgbClr val="008000"/>
                </a:solidFill>
                <a:effectLst/>
                <a:highlight>
                  <a:srgbClr val="FFFF00"/>
                </a:highlight>
                <a:latin typeface="Consolas" panose="020B0609020204030204" pitchFamily="49" charset="0"/>
              </a:rPr>
              <a:t>UnauthorizedError</a:t>
            </a:r>
            <a:r>
              <a:rPr lang="en-US" sz="700" b="0" dirty="0">
                <a:solidFill>
                  <a:srgbClr val="008000"/>
                </a:solidFill>
                <a:effectLst/>
                <a:highlight>
                  <a:srgbClr val="FFFF00"/>
                </a:highlight>
                <a:latin typeface="Consolas" panose="020B0609020204030204" pitchFamily="49" charset="0"/>
              </a:rPr>
              <a:t>') {</a:t>
            </a:r>
          </a:p>
          <a:p>
            <a:r>
              <a:rPr lang="en-US" sz="700" b="0" dirty="0" err="1">
                <a:solidFill>
                  <a:srgbClr val="008000"/>
                </a:solidFill>
                <a:effectLst/>
                <a:highlight>
                  <a:srgbClr val="FFFF00"/>
                </a:highlight>
                <a:latin typeface="Consolas" panose="020B0609020204030204" pitchFamily="49" charset="0"/>
              </a:rPr>
              <a:t>res.status</a:t>
            </a:r>
            <a:r>
              <a:rPr lang="en-US" sz="700" b="0" dirty="0">
                <a:solidFill>
                  <a:srgbClr val="008000"/>
                </a:solidFill>
                <a:effectLst/>
                <a:highlight>
                  <a:srgbClr val="FFFF00"/>
                </a:highlight>
                <a:latin typeface="Consolas" panose="020B0609020204030204" pitchFamily="49" charset="0"/>
              </a:rPr>
              <a:t>(401).</a:t>
            </a:r>
            <a:r>
              <a:rPr lang="en-US" sz="700" b="0" dirty="0" err="1">
                <a:solidFill>
                  <a:srgbClr val="008000"/>
                </a:solidFill>
                <a:effectLst/>
                <a:highlight>
                  <a:srgbClr val="FFFF00"/>
                </a:highlight>
                <a:latin typeface="Consolas" panose="020B0609020204030204" pitchFamily="49" charset="0"/>
              </a:rPr>
              <a:t>json</a:t>
            </a:r>
            <a:r>
              <a:rPr lang="en-US" sz="700" b="0" dirty="0">
                <a:solidFill>
                  <a:srgbClr val="008000"/>
                </a:solidFill>
                <a:effectLst/>
                <a:highlight>
                  <a:srgbClr val="FFFF00"/>
                </a:highlight>
                <a:latin typeface="Consolas" panose="020B0609020204030204" pitchFamily="49" charset="0"/>
              </a:rPr>
              <a:t>({"error" : err.name + ": " + </a:t>
            </a:r>
            <a:r>
              <a:rPr lang="en-US" sz="700" b="0" dirty="0" err="1">
                <a:solidFill>
                  <a:srgbClr val="008000"/>
                </a:solidFill>
                <a:effectLst/>
                <a:highlight>
                  <a:srgbClr val="FFFF00"/>
                </a:highlight>
                <a:latin typeface="Consolas" panose="020B0609020204030204" pitchFamily="49" charset="0"/>
              </a:rPr>
              <a:t>err.message</a:t>
            </a:r>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}else if (err) {</a:t>
            </a:r>
          </a:p>
          <a:p>
            <a:r>
              <a:rPr lang="en-US" sz="700" b="0" dirty="0" err="1">
                <a:solidFill>
                  <a:srgbClr val="008000"/>
                </a:solidFill>
                <a:effectLst/>
                <a:highlight>
                  <a:srgbClr val="FFFF00"/>
                </a:highlight>
                <a:latin typeface="Consolas" panose="020B0609020204030204" pitchFamily="49" charset="0"/>
              </a:rPr>
              <a:t>res.status</a:t>
            </a:r>
            <a:r>
              <a:rPr lang="en-US" sz="700" b="0" dirty="0">
                <a:solidFill>
                  <a:srgbClr val="008000"/>
                </a:solidFill>
                <a:effectLst/>
                <a:highlight>
                  <a:srgbClr val="FFFF00"/>
                </a:highlight>
                <a:latin typeface="Consolas" panose="020B0609020204030204" pitchFamily="49" charset="0"/>
              </a:rPr>
              <a:t>(400).</a:t>
            </a:r>
            <a:r>
              <a:rPr lang="en-US" sz="700" b="0" dirty="0" err="1">
                <a:solidFill>
                  <a:srgbClr val="008000"/>
                </a:solidFill>
                <a:effectLst/>
                <a:highlight>
                  <a:srgbClr val="FFFF00"/>
                </a:highlight>
                <a:latin typeface="Consolas" panose="020B0609020204030204" pitchFamily="49" charset="0"/>
              </a:rPr>
              <a:t>json</a:t>
            </a:r>
            <a:r>
              <a:rPr lang="en-US" sz="700" b="0" dirty="0">
                <a:solidFill>
                  <a:srgbClr val="008000"/>
                </a:solidFill>
                <a:effectLst/>
                <a:highlight>
                  <a:srgbClr val="FFFF00"/>
                </a:highlight>
                <a:latin typeface="Consolas" panose="020B0609020204030204" pitchFamily="49" charset="0"/>
              </a:rPr>
              <a:t>({"error" : err.name + ": " + </a:t>
            </a:r>
            <a:r>
              <a:rPr lang="en-US" sz="700" b="0" dirty="0" err="1">
                <a:solidFill>
                  <a:srgbClr val="008000"/>
                </a:solidFill>
                <a:effectLst/>
                <a:highlight>
                  <a:srgbClr val="FFFF00"/>
                </a:highlight>
                <a:latin typeface="Consolas" panose="020B0609020204030204" pitchFamily="49" charset="0"/>
              </a:rPr>
              <a:t>err.message</a:t>
            </a:r>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console.log(err)</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a:t>
            </a:r>
          </a:p>
          <a:p>
            <a:r>
              <a:rPr lang="en-US" sz="700" b="0" dirty="0">
                <a:solidFill>
                  <a:srgbClr val="008000"/>
                </a:solidFill>
                <a:effectLst/>
                <a:latin typeface="Consolas" panose="020B0609020204030204" pitchFamily="49" charset="0"/>
              </a:rPr>
              <a:t>export default app</a:t>
            </a:r>
          </a:p>
          <a:p>
            <a:br>
              <a:rPr lang="en-US" sz="700" b="0" dirty="0">
                <a:solidFill>
                  <a:srgbClr val="008000"/>
                </a:solidFill>
                <a:effectLst/>
                <a:latin typeface="Consolas" panose="020B0609020204030204" pitchFamily="49" charset="0"/>
              </a:rPr>
            </a:br>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59A7C60-22B2-72A7-6079-72C15FA38D9C}"/>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7CAD5ED-60FD-2C7A-69CC-4991778806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336BE1D-C040-F75F-F33E-01157AE5B0A3}"/>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751771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C2FB-FA85-845F-E50C-575ECB6E0824}"/>
              </a:ext>
            </a:extLst>
          </p:cNvPr>
          <p:cNvSpPr>
            <a:spLocks noGrp="1"/>
          </p:cNvSpPr>
          <p:nvPr>
            <p:ph type="title"/>
          </p:nvPr>
        </p:nvSpPr>
        <p:spPr/>
        <p:txBody>
          <a:bodyPr/>
          <a:lstStyle/>
          <a:p>
            <a:r>
              <a:rPr lang="en-US" dirty="0"/>
              <a:t>Updated express.js</a:t>
            </a:r>
          </a:p>
        </p:txBody>
      </p:sp>
      <p:sp>
        <p:nvSpPr>
          <p:cNvPr id="3" name="Content Placeholder 2">
            <a:extLst>
              <a:ext uri="{FF2B5EF4-FFF2-40B4-BE49-F238E27FC236}">
                <a16:creationId xmlns:a16="http://schemas.microsoft.com/office/drawing/2014/main" id="{77388420-A12D-8DD0-E3E2-D4985552CCA7}"/>
              </a:ext>
            </a:extLst>
          </p:cNvPr>
          <p:cNvSpPr>
            <a:spLocks noGrp="1"/>
          </p:cNvSpPr>
          <p:nvPr>
            <p:ph idx="1"/>
          </p:nvPr>
        </p:nvSpPr>
        <p:spPr>
          <a:xfrm>
            <a:off x="990600" y="914400"/>
            <a:ext cx="8077200" cy="6096000"/>
          </a:xfrm>
        </p:spPr>
        <p:txBody>
          <a:bodyPr/>
          <a:lstStyle/>
          <a:p>
            <a:r>
              <a:rPr lang="en-US" sz="800" b="0" dirty="0" err="1">
                <a:solidFill>
                  <a:schemeClr val="tx1"/>
                </a:solidFill>
                <a:effectLst/>
                <a:latin typeface="Consolas" panose="020B0609020204030204" pitchFamily="49" charset="0"/>
              </a:rPr>
              <a:t>mport</a:t>
            </a:r>
            <a:r>
              <a:rPr lang="en-US" sz="800" b="0" dirty="0">
                <a:solidFill>
                  <a:schemeClr val="tx1"/>
                </a:solidFill>
                <a:effectLst/>
                <a:latin typeface="Consolas" panose="020B0609020204030204" pitchFamily="49" charset="0"/>
              </a:rPr>
              <a:t> express from 'express'</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bodyParser</a:t>
            </a:r>
            <a:r>
              <a:rPr lang="en-US" sz="800" b="0" dirty="0">
                <a:solidFill>
                  <a:schemeClr val="tx1"/>
                </a:solidFill>
                <a:effectLst/>
                <a:latin typeface="Consolas" panose="020B0609020204030204" pitchFamily="49" charset="0"/>
              </a:rPr>
              <a:t> from 'body-parser'</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cookieParser</a:t>
            </a:r>
            <a:r>
              <a:rPr lang="en-US" sz="800" b="0" dirty="0">
                <a:solidFill>
                  <a:schemeClr val="tx1"/>
                </a:solidFill>
                <a:effectLst/>
                <a:latin typeface="Consolas" panose="020B0609020204030204" pitchFamily="49" charset="0"/>
              </a:rPr>
              <a:t> from 'cookie-parser'</a:t>
            </a:r>
          </a:p>
          <a:p>
            <a:r>
              <a:rPr lang="en-US" sz="800" b="0" dirty="0">
                <a:solidFill>
                  <a:schemeClr val="tx1"/>
                </a:solidFill>
                <a:effectLst/>
                <a:latin typeface="Consolas" panose="020B0609020204030204" pitchFamily="49" charset="0"/>
              </a:rPr>
              <a:t>import compress from 'compression'</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 from '</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import helmet from 'helmet'</a:t>
            </a:r>
          </a:p>
          <a:p>
            <a:r>
              <a:rPr lang="en-US" sz="800" b="0" dirty="0">
                <a:solidFill>
                  <a:schemeClr val="tx1"/>
                </a:solidFill>
                <a:effectLst/>
                <a:latin typeface="Consolas" panose="020B0609020204030204" pitchFamily="49" charset="0"/>
              </a:rPr>
              <a:t>import Template from './../template.js'</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userRoutes</a:t>
            </a:r>
            <a:r>
              <a:rPr lang="en-US" sz="800" b="0" dirty="0">
                <a:solidFill>
                  <a:schemeClr val="tx1"/>
                </a:solidFill>
                <a:effectLst/>
                <a:latin typeface="Consolas" panose="020B0609020204030204" pitchFamily="49" charset="0"/>
              </a:rPr>
              <a:t> from './routes/user.routes.js'</a:t>
            </a:r>
          </a:p>
          <a:p>
            <a:r>
              <a:rPr lang="en-US" sz="800" b="0" dirty="0">
                <a:solidFill>
                  <a:schemeClr val="tx1"/>
                </a:solidFill>
                <a:effectLst/>
                <a:highlight>
                  <a:srgbClr val="FFFF00"/>
                </a:highlight>
                <a:latin typeface="Consolas" panose="020B0609020204030204" pitchFamily="49" charset="0"/>
              </a:rPr>
              <a:t>import </a:t>
            </a:r>
            <a:r>
              <a:rPr lang="en-US" sz="800" b="0" dirty="0" err="1">
                <a:solidFill>
                  <a:schemeClr val="tx1"/>
                </a:solidFill>
                <a:effectLst/>
                <a:highlight>
                  <a:srgbClr val="FFFF00"/>
                </a:highlight>
                <a:latin typeface="Consolas" panose="020B0609020204030204" pitchFamily="49" charset="0"/>
              </a:rPr>
              <a:t>authRoutes</a:t>
            </a:r>
            <a:r>
              <a:rPr lang="en-US" sz="800" b="0" dirty="0">
                <a:solidFill>
                  <a:schemeClr val="tx1"/>
                </a:solidFill>
                <a:effectLst/>
                <a:highlight>
                  <a:srgbClr val="FFFF00"/>
                </a:highlight>
                <a:latin typeface="Consolas" panose="020B0609020204030204" pitchFamily="49" charset="0"/>
              </a:rPr>
              <a:t> from './routes/auth.routes.js'</a:t>
            </a:r>
          </a:p>
          <a:p>
            <a:r>
              <a:rPr lang="en-US" sz="800" b="0" dirty="0">
                <a:solidFill>
                  <a:schemeClr val="tx1"/>
                </a:solidFill>
                <a:effectLst/>
                <a:latin typeface="Consolas" panose="020B0609020204030204" pitchFamily="49" charset="0"/>
              </a:rPr>
              <a:t>//import </a:t>
            </a:r>
            <a:r>
              <a:rPr lang="en-US" sz="800" b="0" dirty="0" err="1">
                <a:solidFill>
                  <a:schemeClr val="tx1"/>
                </a:solidFill>
                <a:effectLst/>
                <a:latin typeface="Consolas" panose="020B0609020204030204" pitchFamily="49" charset="0"/>
              </a:rPr>
              <a:t>devBundle</a:t>
            </a:r>
            <a:r>
              <a:rPr lang="en-US" sz="800" b="0" dirty="0">
                <a:solidFill>
                  <a:schemeClr val="tx1"/>
                </a:solidFill>
                <a:effectLst/>
                <a:latin typeface="Consolas" panose="020B0609020204030204" pitchFamily="49" charset="0"/>
              </a:rPr>
              <a:t> from './</a:t>
            </a:r>
            <a:r>
              <a:rPr lang="en-US" sz="800" b="0" dirty="0" err="1">
                <a:solidFill>
                  <a:schemeClr val="tx1"/>
                </a:solidFill>
                <a:effectLst/>
                <a:latin typeface="Consolas" panose="020B0609020204030204" pitchFamily="49" charset="0"/>
              </a:rPr>
              <a:t>devBundle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import path from 'path'</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const app = express()</a:t>
            </a:r>
          </a:p>
          <a:p>
            <a:r>
              <a:rPr lang="en-US" sz="800" b="0" dirty="0">
                <a:solidFill>
                  <a:schemeClr val="tx1"/>
                </a:solidFill>
                <a:effectLst/>
                <a:latin typeface="Consolas" panose="020B0609020204030204" pitchFamily="49" charset="0"/>
              </a:rPr>
              <a:t>const CURRENT_WORKING_DIR = </a:t>
            </a:r>
            <a:r>
              <a:rPr lang="en-US" sz="800" b="0" dirty="0" err="1">
                <a:solidFill>
                  <a:schemeClr val="tx1"/>
                </a:solidFill>
                <a:effectLst/>
                <a:latin typeface="Consolas" panose="020B0609020204030204" pitchFamily="49" charset="0"/>
              </a:rPr>
              <a:t>process.cwd</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devBundle.compile</a:t>
            </a:r>
            <a:r>
              <a:rPr lang="en-US" sz="800" b="0" dirty="0">
                <a:solidFill>
                  <a:schemeClr val="tx1"/>
                </a:solidFill>
                <a:effectLst/>
                <a:latin typeface="Consolas" panose="020B0609020204030204" pitchFamily="49" charset="0"/>
              </a:rPr>
              <a:t>(app)</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app.get</a:t>
            </a:r>
            <a:r>
              <a:rPr lang="en-US" sz="800" b="0" dirty="0">
                <a:solidFill>
                  <a:schemeClr val="tx1"/>
                </a:solidFill>
                <a:effectLst/>
                <a:latin typeface="Consolas" panose="020B0609020204030204" pitchFamily="49" charset="0"/>
              </a:rPr>
              <a:t>('/', (req, res) =&gt; {</a:t>
            </a:r>
          </a:p>
          <a:p>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(200).send(Template())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dist</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express.static</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path.join</a:t>
            </a:r>
            <a:r>
              <a:rPr lang="en-US" sz="800" b="0" dirty="0">
                <a:solidFill>
                  <a:schemeClr val="tx1"/>
                </a:solidFill>
                <a:effectLst/>
                <a:latin typeface="Consolas" panose="020B0609020204030204" pitchFamily="49" charset="0"/>
              </a:rPr>
              <a:t>(CURRENT_WORKING_DIR, '</a:t>
            </a:r>
            <a:r>
              <a:rPr lang="en-US" sz="800" b="0" dirty="0" err="1">
                <a:solidFill>
                  <a:schemeClr val="tx1"/>
                </a:solidFill>
                <a:effectLst/>
                <a:latin typeface="Consolas" panose="020B0609020204030204" pitchFamily="49" charset="0"/>
              </a:rPr>
              <a:t>dist</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express.json</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express.urlencoded</a:t>
            </a:r>
            <a:r>
              <a:rPr lang="en-US" sz="800" b="0" dirty="0">
                <a:solidFill>
                  <a:schemeClr val="tx1"/>
                </a:solidFill>
                <a:effectLst/>
                <a:latin typeface="Consolas" panose="020B0609020204030204" pitchFamily="49" charset="0"/>
              </a:rPr>
              <a:t>({ extended: true }));</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userRoutes</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authRoutes</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bodyParser.json</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bodyParser.urlencoded</a:t>
            </a:r>
            <a:r>
              <a:rPr lang="en-US" sz="800" b="0" dirty="0">
                <a:solidFill>
                  <a:schemeClr val="tx1"/>
                </a:solidFill>
                <a:effectLst/>
                <a:latin typeface="Consolas" panose="020B0609020204030204" pitchFamily="49" charset="0"/>
              </a:rPr>
              <a:t>({ extended: true }))</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cookieParser</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(compress())</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(helmet())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a:t>
            </a:r>
            <a:r>
              <a:rPr lang="en-US" sz="800" b="0" dirty="0" err="1">
                <a:solidFill>
                  <a:schemeClr val="tx1"/>
                </a:solidFill>
                <a:effectLst/>
                <a:latin typeface="Consolas" panose="020B0609020204030204" pitchFamily="49" charset="0"/>
              </a:rPr>
              <a:t>cors</a:t>
            </a:r>
            <a:r>
              <a:rPr lang="en-US" sz="800" b="0" dirty="0">
                <a:solidFill>
                  <a:schemeClr val="tx1"/>
                </a:solidFill>
                <a:effectLst/>
                <a:latin typeface="Consolas" panose="020B0609020204030204" pitchFamily="49" charset="0"/>
              </a:rPr>
              <a:t>())</a:t>
            </a:r>
          </a:p>
          <a:p>
            <a:r>
              <a:rPr lang="en-US" sz="800" b="0" dirty="0" err="1">
                <a:solidFill>
                  <a:schemeClr val="tx1"/>
                </a:solidFill>
                <a:effectLst/>
                <a:latin typeface="Consolas" panose="020B0609020204030204" pitchFamily="49" charset="0"/>
              </a:rPr>
              <a:t>app.use</a:t>
            </a:r>
            <a:r>
              <a:rPr lang="en-US" sz="800" b="0" dirty="0">
                <a:solidFill>
                  <a:schemeClr val="tx1"/>
                </a:solidFill>
                <a:effectLst/>
                <a:latin typeface="Consolas" panose="020B0609020204030204" pitchFamily="49" charset="0"/>
              </a:rPr>
              <a:t>((err, req, res, next) =&gt; {</a:t>
            </a:r>
          </a:p>
          <a:p>
            <a:r>
              <a:rPr lang="en-US" sz="800" b="0" dirty="0">
                <a:solidFill>
                  <a:schemeClr val="tx1"/>
                </a:solidFill>
                <a:effectLst/>
                <a:latin typeface="Consolas" panose="020B0609020204030204" pitchFamily="49" charset="0"/>
              </a:rPr>
              <a:t>if (err.name === '</a:t>
            </a:r>
            <a:r>
              <a:rPr lang="en-US" sz="800" b="0" dirty="0" err="1">
                <a:solidFill>
                  <a:schemeClr val="tx1"/>
                </a:solidFill>
                <a:effectLst/>
                <a:latin typeface="Consolas" panose="020B0609020204030204" pitchFamily="49" charset="0"/>
              </a:rPr>
              <a:t>UnauthorizedError</a:t>
            </a:r>
            <a:r>
              <a:rPr lang="en-US" sz="800" b="0" dirty="0">
                <a:solidFill>
                  <a:schemeClr val="tx1"/>
                </a:solidFill>
                <a:effectLst/>
                <a:latin typeface="Consolas" panose="020B0609020204030204" pitchFamily="49" charset="0"/>
              </a:rPr>
              <a:t>') {</a:t>
            </a:r>
          </a:p>
          <a:p>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(401).</a:t>
            </a:r>
            <a:r>
              <a:rPr lang="en-US" sz="800" b="0" dirty="0" err="1">
                <a:solidFill>
                  <a:schemeClr val="tx1"/>
                </a:solidFill>
                <a:effectLst/>
                <a:latin typeface="Consolas" panose="020B0609020204030204" pitchFamily="49" charset="0"/>
              </a:rPr>
              <a:t>json</a:t>
            </a:r>
            <a:r>
              <a:rPr lang="en-US" sz="800" b="0" dirty="0">
                <a:solidFill>
                  <a:schemeClr val="tx1"/>
                </a:solidFill>
                <a:effectLst/>
                <a:latin typeface="Consolas" panose="020B0609020204030204" pitchFamily="49" charset="0"/>
              </a:rPr>
              <a:t>({"error" : err.name + ": " + </a:t>
            </a:r>
            <a:r>
              <a:rPr lang="en-US" sz="800" b="0" dirty="0" err="1">
                <a:solidFill>
                  <a:schemeClr val="tx1"/>
                </a:solidFill>
                <a:effectLst/>
                <a:latin typeface="Consolas" panose="020B0609020204030204" pitchFamily="49" charset="0"/>
              </a:rPr>
              <a:t>err.message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}else if (err) {</a:t>
            </a:r>
          </a:p>
          <a:p>
            <a:r>
              <a:rPr lang="en-US" sz="800" b="0" dirty="0" err="1">
                <a:solidFill>
                  <a:schemeClr val="tx1"/>
                </a:solidFill>
                <a:effectLst/>
                <a:latin typeface="Consolas" panose="020B0609020204030204" pitchFamily="49" charset="0"/>
              </a:rPr>
              <a:t>res.status</a:t>
            </a:r>
            <a:r>
              <a:rPr lang="en-US" sz="800" b="0" dirty="0">
                <a:solidFill>
                  <a:schemeClr val="tx1"/>
                </a:solidFill>
                <a:effectLst/>
                <a:latin typeface="Consolas" panose="020B0609020204030204" pitchFamily="49" charset="0"/>
              </a:rPr>
              <a:t>(400).</a:t>
            </a:r>
            <a:r>
              <a:rPr lang="en-US" sz="800" b="0" dirty="0" err="1">
                <a:solidFill>
                  <a:schemeClr val="tx1"/>
                </a:solidFill>
                <a:effectLst/>
                <a:latin typeface="Consolas" panose="020B0609020204030204" pitchFamily="49" charset="0"/>
              </a:rPr>
              <a:t>json</a:t>
            </a:r>
            <a:r>
              <a:rPr lang="en-US" sz="800" b="0" dirty="0">
                <a:solidFill>
                  <a:schemeClr val="tx1"/>
                </a:solidFill>
                <a:effectLst/>
                <a:latin typeface="Consolas" panose="020B0609020204030204" pitchFamily="49" charset="0"/>
              </a:rPr>
              <a:t>({"error" : err.name + ": " + </a:t>
            </a:r>
            <a:r>
              <a:rPr lang="en-US" sz="800" b="0" dirty="0" err="1">
                <a:solidFill>
                  <a:schemeClr val="tx1"/>
                </a:solidFill>
                <a:effectLst/>
                <a:latin typeface="Consolas" panose="020B0609020204030204" pitchFamily="49" charset="0"/>
              </a:rPr>
              <a:t>err.message</a:t>
            </a:r>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console.log(err)</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export default app</a:t>
            </a:r>
          </a:p>
          <a:p>
            <a:br>
              <a:rPr lang="en-US" sz="800" b="0" dirty="0">
                <a:solidFill>
                  <a:schemeClr val="tx1"/>
                </a:solidFill>
                <a:effectLst/>
                <a:latin typeface="Consolas" panose="020B0609020204030204" pitchFamily="49" charset="0"/>
              </a:rPr>
            </a:br>
            <a:br>
              <a:rPr lang="en-US" sz="800" b="0" dirty="0">
                <a:solidFill>
                  <a:schemeClr val="tx1"/>
                </a:solidFill>
                <a:effectLst/>
                <a:latin typeface="Consolas" panose="020B0609020204030204" pitchFamily="49" charset="0"/>
              </a:rPr>
            </a:br>
            <a:endParaRPr lang="en-US" sz="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3DE1BE41-28A1-8BF0-F655-E6462C6608AF}"/>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DC25DD37-5AA2-93A4-A2DA-BF8EE74838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7AB7FE2-B9AB-BC2F-B445-BB1CFC616FA0}"/>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2009783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28D2-54A0-9CB2-72E5-09C75A160666}"/>
              </a:ext>
            </a:extLst>
          </p:cNvPr>
          <p:cNvSpPr>
            <a:spLocks noGrp="1"/>
          </p:cNvSpPr>
          <p:nvPr>
            <p:ph type="title"/>
          </p:nvPr>
        </p:nvSpPr>
        <p:spPr/>
        <p:txBody>
          <a:bodyPr/>
          <a:lstStyle/>
          <a:p>
            <a:r>
              <a:rPr lang="en-US" dirty="0"/>
              <a:t>Updated user.routes.js</a:t>
            </a:r>
          </a:p>
        </p:txBody>
      </p:sp>
      <p:sp>
        <p:nvSpPr>
          <p:cNvPr id="3" name="Content Placeholder 2">
            <a:extLst>
              <a:ext uri="{FF2B5EF4-FFF2-40B4-BE49-F238E27FC236}">
                <a16:creationId xmlns:a16="http://schemas.microsoft.com/office/drawing/2014/main" id="{C7876085-48A9-4253-7F3D-81260DC8BE20}"/>
              </a:ext>
            </a:extLst>
          </p:cNvPr>
          <p:cNvSpPr>
            <a:spLocks noGrp="1"/>
          </p:cNvSpPr>
          <p:nvPr>
            <p:ph idx="1"/>
          </p:nvPr>
        </p:nvSpPr>
        <p:spPr/>
        <p:txBody>
          <a:bodyPr/>
          <a:lstStyle/>
          <a:p>
            <a:pPr marL="0" indent="0">
              <a:buNone/>
            </a:pPr>
            <a:r>
              <a:rPr lang="en-US" sz="1100" b="0" dirty="0">
                <a:solidFill>
                  <a:srgbClr val="009900"/>
                </a:solidFill>
                <a:effectLst/>
                <a:latin typeface="Consolas" panose="020B0609020204030204" pitchFamily="49" charset="0"/>
              </a:rPr>
              <a:t>import express from 'express'</a:t>
            </a:r>
          </a:p>
          <a:p>
            <a:pPr marL="0" indent="0">
              <a:buNone/>
            </a:pPr>
            <a:r>
              <a:rPr lang="en-US" sz="1100" b="0" dirty="0">
                <a:solidFill>
                  <a:srgbClr val="009900"/>
                </a:solidFill>
                <a:effectLst/>
                <a:latin typeface="Consolas" panose="020B0609020204030204" pitchFamily="49" charset="0"/>
              </a:rPr>
              <a:t>import </a:t>
            </a:r>
            <a:r>
              <a:rPr lang="en-US" sz="1100" b="0" dirty="0" err="1">
                <a:solidFill>
                  <a:srgbClr val="009900"/>
                </a:solidFill>
                <a:effectLst/>
                <a:latin typeface="Consolas" panose="020B0609020204030204" pitchFamily="49" charset="0"/>
              </a:rPr>
              <a:t>userCtrl</a:t>
            </a:r>
            <a:r>
              <a:rPr lang="en-US" sz="1100" b="0" dirty="0">
                <a:solidFill>
                  <a:srgbClr val="009900"/>
                </a:solidFill>
                <a:effectLst/>
                <a:latin typeface="Consolas" panose="020B0609020204030204" pitchFamily="49" charset="0"/>
              </a:rPr>
              <a:t> from '../controllers/user.controller.js' </a:t>
            </a:r>
          </a:p>
          <a:p>
            <a:pPr marL="0" indent="0">
              <a:buNone/>
            </a:pPr>
            <a:r>
              <a:rPr lang="en-US" sz="1100" b="0" dirty="0">
                <a:solidFill>
                  <a:srgbClr val="009900"/>
                </a:solidFill>
                <a:effectLst/>
                <a:highlight>
                  <a:srgbClr val="FFFF00"/>
                </a:highlight>
                <a:latin typeface="Consolas" panose="020B0609020204030204" pitchFamily="49" charset="0"/>
              </a:rPr>
              <a:t>    import </a:t>
            </a:r>
            <a:r>
              <a:rPr lang="en-US" sz="1100" b="0" dirty="0" err="1">
                <a:solidFill>
                  <a:srgbClr val="009900"/>
                </a:solidFill>
                <a:effectLst/>
                <a:highlight>
                  <a:srgbClr val="FFFF00"/>
                </a:highlight>
                <a:latin typeface="Consolas" panose="020B0609020204030204" pitchFamily="49" charset="0"/>
              </a:rPr>
              <a:t>authCtrl</a:t>
            </a:r>
            <a:r>
              <a:rPr lang="en-US" sz="1100" b="0" dirty="0">
                <a:solidFill>
                  <a:srgbClr val="009900"/>
                </a:solidFill>
                <a:effectLst/>
                <a:highlight>
                  <a:srgbClr val="FFFF00"/>
                </a:highlight>
                <a:latin typeface="Consolas" panose="020B0609020204030204" pitchFamily="49" charset="0"/>
              </a:rPr>
              <a:t> from '../controllers/auth.controller.js'</a:t>
            </a:r>
          </a:p>
          <a:p>
            <a:pPr marL="0" indent="0">
              <a:buNone/>
            </a:pPr>
            <a:r>
              <a:rPr lang="en-US" sz="1100" b="0" dirty="0">
                <a:solidFill>
                  <a:srgbClr val="009900"/>
                </a:solidFill>
                <a:effectLst/>
                <a:latin typeface="Consolas" panose="020B0609020204030204" pitchFamily="49" charset="0"/>
              </a:rPr>
              <a:t>    const router = </a:t>
            </a:r>
            <a:r>
              <a:rPr lang="en-US" sz="1100" b="0" dirty="0" err="1">
                <a:solidFill>
                  <a:srgbClr val="009900"/>
                </a:solidFill>
                <a:effectLst/>
                <a:latin typeface="Consolas" panose="020B0609020204030204" pitchFamily="49" charset="0"/>
              </a:rPr>
              <a:t>express.Router</a:t>
            </a:r>
            <a:r>
              <a:rPr lang="en-US" sz="1100" b="0" dirty="0">
                <a:solidFill>
                  <a:srgbClr val="009900"/>
                </a:solidFill>
                <a:effectLst/>
                <a:latin typeface="Consolas" panose="020B0609020204030204" pitchFamily="49" charset="0"/>
              </a:rPr>
              <a:t>()</a:t>
            </a:r>
          </a:p>
          <a:p>
            <a:pPr marL="0" indent="0">
              <a:buNone/>
            </a:pP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router.route</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api</a:t>
            </a:r>
            <a:r>
              <a:rPr lang="en-US" sz="1100" b="0" dirty="0">
                <a:solidFill>
                  <a:srgbClr val="009900"/>
                </a:solidFill>
                <a:effectLst/>
                <a:latin typeface="Consolas" panose="020B0609020204030204" pitchFamily="49" charset="0"/>
              </a:rPr>
              <a:t>/users') </a:t>
            </a:r>
          </a:p>
          <a:p>
            <a:pPr marL="0" indent="0">
              <a:buNone/>
            </a:pPr>
            <a:r>
              <a:rPr lang="en-US" sz="1100" b="0" dirty="0">
                <a:solidFill>
                  <a:srgbClr val="009900"/>
                </a:solidFill>
                <a:effectLst/>
                <a:latin typeface="Consolas" panose="020B0609020204030204" pitchFamily="49" charset="0"/>
              </a:rPr>
              <a:t>    .get(</a:t>
            </a:r>
            <a:r>
              <a:rPr lang="en-US" sz="1100" b="0" dirty="0" err="1">
                <a:solidFill>
                  <a:srgbClr val="009900"/>
                </a:solidFill>
                <a:effectLst/>
                <a:latin typeface="Consolas" panose="020B0609020204030204" pitchFamily="49" charset="0"/>
              </a:rPr>
              <a:t>userCtrl.list</a:t>
            </a:r>
            <a:r>
              <a:rPr lang="en-US" sz="1100" b="0" dirty="0">
                <a:solidFill>
                  <a:srgbClr val="009900"/>
                </a:solidFill>
                <a:effectLst/>
                <a:latin typeface="Consolas" panose="020B0609020204030204" pitchFamily="49" charset="0"/>
              </a:rPr>
              <a:t>)</a:t>
            </a:r>
          </a:p>
          <a:p>
            <a:pPr marL="0" indent="0">
              <a:buNone/>
            </a:pPr>
            <a:r>
              <a:rPr lang="en-US" sz="1100" b="0" dirty="0">
                <a:solidFill>
                  <a:srgbClr val="009900"/>
                </a:solidFill>
                <a:effectLst/>
                <a:latin typeface="Consolas" panose="020B0609020204030204" pitchFamily="49" charset="0"/>
              </a:rPr>
              <a:t>    .post(</a:t>
            </a:r>
            <a:r>
              <a:rPr lang="en-US" sz="1100" b="0" dirty="0" err="1">
                <a:solidFill>
                  <a:srgbClr val="009900"/>
                </a:solidFill>
                <a:effectLst/>
                <a:latin typeface="Consolas" panose="020B0609020204030204" pitchFamily="49" charset="0"/>
              </a:rPr>
              <a:t>userCtrl.create</a:t>
            </a:r>
            <a:r>
              <a:rPr lang="en-US" sz="1100" b="0" dirty="0">
                <a:solidFill>
                  <a:srgbClr val="009900"/>
                </a:solidFill>
                <a:effectLst/>
                <a:latin typeface="Consolas" panose="020B0609020204030204" pitchFamily="49" charset="0"/>
              </a:rPr>
              <a:t>)</a:t>
            </a:r>
          </a:p>
          <a:p>
            <a:pPr marL="0" indent="0">
              <a:buNone/>
            </a:pPr>
            <a:endParaRPr lang="en-US" sz="1100" b="0" dirty="0">
              <a:solidFill>
                <a:srgbClr val="009900"/>
              </a:solidFill>
              <a:effectLst/>
              <a:latin typeface="Consolas" panose="020B0609020204030204" pitchFamily="49" charset="0"/>
            </a:endParaRPr>
          </a:p>
          <a:p>
            <a:pPr marL="0" indent="0">
              <a:buNone/>
            </a:pP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router.route</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api</a:t>
            </a:r>
            <a:r>
              <a:rPr lang="en-US" sz="1100" b="0" dirty="0">
                <a:solidFill>
                  <a:srgbClr val="009900"/>
                </a:solidFill>
                <a:effectLst/>
                <a:latin typeface="Consolas" panose="020B0609020204030204" pitchFamily="49" charset="0"/>
              </a:rPr>
              <a:t>/users/:</a:t>
            </a:r>
            <a:r>
              <a:rPr lang="en-US" sz="1100" b="0" dirty="0" err="1">
                <a:solidFill>
                  <a:srgbClr val="009900"/>
                </a:solidFill>
                <a:effectLst/>
                <a:latin typeface="Consolas" panose="020B0609020204030204" pitchFamily="49" charset="0"/>
              </a:rPr>
              <a:t>userId</a:t>
            </a:r>
            <a:r>
              <a:rPr lang="en-US" sz="1100" b="0" dirty="0">
                <a:solidFill>
                  <a:srgbClr val="009900"/>
                </a:solidFill>
                <a:effectLst/>
                <a:latin typeface="Consolas" panose="020B0609020204030204" pitchFamily="49" charset="0"/>
              </a:rPr>
              <a:t>')</a:t>
            </a:r>
          </a:p>
          <a:p>
            <a:pPr marL="0" indent="0">
              <a:buNone/>
            </a:pPr>
            <a:r>
              <a:rPr lang="en-US" sz="1100" b="0" dirty="0">
                <a:solidFill>
                  <a:srgbClr val="009900"/>
                </a:solidFill>
                <a:effectLst/>
                <a:latin typeface="Consolas" panose="020B0609020204030204" pitchFamily="49" charset="0"/>
              </a:rPr>
              <a:t>.get(</a:t>
            </a:r>
            <a:r>
              <a:rPr lang="en-US" sz="1100" b="0" dirty="0" err="1">
                <a:solidFill>
                  <a:srgbClr val="009900"/>
                </a:solidFill>
                <a:effectLst/>
                <a:latin typeface="Consolas" panose="020B0609020204030204" pitchFamily="49" charset="0"/>
              </a:rPr>
              <a:t>authCtrl.requireSignin</a:t>
            </a: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userCtrl.read</a:t>
            </a:r>
            <a:r>
              <a:rPr lang="en-US" sz="1100" b="0" dirty="0">
                <a:solidFill>
                  <a:srgbClr val="009900"/>
                </a:solidFill>
                <a:effectLst/>
                <a:latin typeface="Consolas" panose="020B0609020204030204" pitchFamily="49" charset="0"/>
              </a:rPr>
              <a:t>)</a:t>
            </a:r>
          </a:p>
          <a:p>
            <a:pPr marL="0" indent="0">
              <a:buNone/>
            </a:pPr>
            <a:r>
              <a:rPr lang="en-US" sz="1100" b="0" dirty="0">
                <a:solidFill>
                  <a:srgbClr val="009900"/>
                </a:solidFill>
                <a:effectLst/>
                <a:latin typeface="Consolas" panose="020B0609020204030204" pitchFamily="49" charset="0"/>
              </a:rPr>
              <a:t>.put(</a:t>
            </a:r>
            <a:r>
              <a:rPr lang="en-US" sz="1100" b="0" dirty="0" err="1">
                <a:solidFill>
                  <a:srgbClr val="009900"/>
                </a:solidFill>
                <a:effectLst/>
                <a:latin typeface="Consolas" panose="020B0609020204030204" pitchFamily="49" charset="0"/>
              </a:rPr>
              <a:t>authCtrl.requireSignin</a:t>
            </a: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authCtrl.hasAuthorization</a:t>
            </a:r>
            <a:r>
              <a:rPr lang="en-US" sz="1100" b="0" dirty="0">
                <a:solidFill>
                  <a:srgbClr val="009900"/>
                </a:solidFill>
                <a:effectLst/>
                <a:latin typeface="Consolas" panose="020B0609020204030204" pitchFamily="49" charset="0"/>
              </a:rPr>
              <a:t>, </a:t>
            </a:r>
          </a:p>
          <a:p>
            <a:pPr marL="0" indent="0">
              <a:buNone/>
            </a:pPr>
            <a:r>
              <a:rPr lang="en-US" sz="1100" b="0" dirty="0" err="1">
                <a:solidFill>
                  <a:srgbClr val="009900"/>
                </a:solidFill>
                <a:effectLst/>
                <a:latin typeface="Consolas" panose="020B0609020204030204" pitchFamily="49" charset="0"/>
              </a:rPr>
              <a:t>userCtrl.update</a:t>
            </a:r>
            <a:r>
              <a:rPr lang="en-US" sz="1100" b="0" dirty="0">
                <a:solidFill>
                  <a:srgbClr val="009900"/>
                </a:solidFill>
                <a:effectLst/>
                <a:latin typeface="Consolas" panose="020B0609020204030204" pitchFamily="49" charset="0"/>
              </a:rPr>
              <a:t>)</a:t>
            </a:r>
          </a:p>
          <a:p>
            <a:pPr marL="0" indent="0">
              <a:buNone/>
            </a:pPr>
            <a:r>
              <a:rPr lang="en-US" sz="1100" b="0" dirty="0">
                <a:solidFill>
                  <a:srgbClr val="009900"/>
                </a:solidFill>
                <a:effectLst/>
                <a:latin typeface="Consolas" panose="020B0609020204030204" pitchFamily="49" charset="0"/>
              </a:rPr>
              <a:t>.delete(</a:t>
            </a:r>
            <a:r>
              <a:rPr lang="en-US" sz="1100" b="0" dirty="0" err="1">
                <a:solidFill>
                  <a:srgbClr val="009900"/>
                </a:solidFill>
                <a:effectLst/>
                <a:latin typeface="Consolas" panose="020B0609020204030204" pitchFamily="49" charset="0"/>
              </a:rPr>
              <a:t>authCtrl.requireSignin</a:t>
            </a: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authCtrl.hasAuthorization</a:t>
            </a:r>
            <a:r>
              <a:rPr lang="en-US" sz="1100" b="0" dirty="0">
                <a:solidFill>
                  <a:srgbClr val="009900"/>
                </a:solidFill>
                <a:effectLst/>
                <a:latin typeface="Consolas" panose="020B0609020204030204" pitchFamily="49" charset="0"/>
              </a:rPr>
              <a:t>, </a:t>
            </a:r>
          </a:p>
          <a:p>
            <a:pPr marL="0" indent="0">
              <a:buNone/>
            </a:pPr>
            <a:r>
              <a:rPr lang="en-US" sz="1100" b="0" dirty="0" err="1">
                <a:solidFill>
                  <a:srgbClr val="009900"/>
                </a:solidFill>
                <a:effectLst/>
                <a:latin typeface="Consolas" panose="020B0609020204030204" pitchFamily="49" charset="0"/>
              </a:rPr>
              <a:t>userCtrl.remove</a:t>
            </a:r>
            <a:r>
              <a:rPr lang="en-US" sz="1100" b="0" dirty="0">
                <a:solidFill>
                  <a:srgbClr val="009900"/>
                </a:solidFill>
                <a:effectLst/>
                <a:latin typeface="Consolas" panose="020B0609020204030204" pitchFamily="49" charset="0"/>
              </a:rPr>
              <a:t>)</a:t>
            </a:r>
          </a:p>
          <a:p>
            <a:pPr marL="0" indent="0">
              <a:buNone/>
            </a:pPr>
            <a:endParaRPr lang="en-US" sz="1100" b="0" dirty="0">
              <a:solidFill>
                <a:srgbClr val="009900"/>
              </a:solidFill>
              <a:effectLst/>
              <a:latin typeface="Consolas" panose="020B0609020204030204" pitchFamily="49" charset="0"/>
            </a:endParaRPr>
          </a:p>
          <a:p>
            <a:pPr marL="0" indent="0">
              <a:buNone/>
            </a:pPr>
            <a:r>
              <a:rPr lang="en-US" sz="1100" b="0" dirty="0" err="1">
                <a:solidFill>
                  <a:srgbClr val="009900"/>
                </a:solidFill>
                <a:effectLst/>
                <a:latin typeface="Consolas" panose="020B0609020204030204" pitchFamily="49" charset="0"/>
              </a:rPr>
              <a:t>router.param</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userId</a:t>
            </a:r>
            <a:r>
              <a:rPr lang="en-US" sz="1100" b="0" dirty="0">
                <a:solidFill>
                  <a:srgbClr val="009900"/>
                </a:solidFill>
                <a:effectLst/>
                <a:latin typeface="Consolas" panose="020B0609020204030204" pitchFamily="49" charset="0"/>
              </a:rPr>
              <a:t>', </a:t>
            </a:r>
            <a:r>
              <a:rPr lang="en-US" sz="1100" b="0" dirty="0" err="1">
                <a:solidFill>
                  <a:srgbClr val="009900"/>
                </a:solidFill>
                <a:effectLst/>
                <a:latin typeface="Consolas" panose="020B0609020204030204" pitchFamily="49" charset="0"/>
              </a:rPr>
              <a:t>userCtrl.userByID</a:t>
            </a:r>
            <a:r>
              <a:rPr lang="en-US" sz="1100" b="0" dirty="0">
                <a:solidFill>
                  <a:srgbClr val="009900"/>
                </a:solidFill>
                <a:effectLst/>
                <a:latin typeface="Consolas" panose="020B0609020204030204" pitchFamily="49" charset="0"/>
              </a:rPr>
              <a:t>)</a:t>
            </a:r>
          </a:p>
          <a:p>
            <a:pPr marL="0" indent="0">
              <a:buNone/>
            </a:pPr>
            <a:r>
              <a:rPr lang="en-US" sz="1100" b="0" dirty="0" err="1">
                <a:solidFill>
                  <a:srgbClr val="009900"/>
                </a:solidFill>
                <a:effectLst/>
                <a:latin typeface="Consolas" panose="020B0609020204030204" pitchFamily="49" charset="0"/>
              </a:rPr>
              <a:t>router.route</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api</a:t>
            </a:r>
            <a:r>
              <a:rPr lang="en-US" sz="1100" b="0" dirty="0">
                <a:solidFill>
                  <a:srgbClr val="009900"/>
                </a:solidFill>
                <a:effectLst/>
                <a:latin typeface="Consolas" panose="020B0609020204030204" pitchFamily="49" charset="0"/>
              </a:rPr>
              <a:t>/users/:</a:t>
            </a:r>
            <a:r>
              <a:rPr lang="en-US" sz="1100" b="0" dirty="0" err="1">
                <a:solidFill>
                  <a:srgbClr val="009900"/>
                </a:solidFill>
                <a:effectLst/>
                <a:latin typeface="Consolas" panose="020B0609020204030204" pitchFamily="49" charset="0"/>
              </a:rPr>
              <a:t>userId</a:t>
            </a:r>
            <a:r>
              <a:rPr lang="en-US" sz="1100" b="0" dirty="0">
                <a:solidFill>
                  <a:srgbClr val="009900"/>
                </a:solidFill>
                <a:effectLst/>
                <a:latin typeface="Consolas" panose="020B0609020204030204" pitchFamily="49" charset="0"/>
              </a:rPr>
              <a:t>').get(</a:t>
            </a:r>
            <a:r>
              <a:rPr lang="en-US" sz="1100" b="0" dirty="0" err="1">
                <a:solidFill>
                  <a:srgbClr val="009900"/>
                </a:solidFill>
                <a:effectLst/>
                <a:latin typeface="Consolas" panose="020B0609020204030204" pitchFamily="49" charset="0"/>
              </a:rPr>
              <a:t>userCtrl.read</a:t>
            </a:r>
            <a:r>
              <a:rPr lang="en-US" sz="1100" b="0" dirty="0">
                <a:solidFill>
                  <a:srgbClr val="009900"/>
                </a:solidFill>
                <a:effectLst/>
                <a:latin typeface="Consolas" panose="020B0609020204030204" pitchFamily="49" charset="0"/>
              </a:rPr>
              <a:t>)</a:t>
            </a:r>
          </a:p>
          <a:p>
            <a:pPr marL="0" indent="0">
              <a:buNone/>
            </a:pPr>
            <a:r>
              <a:rPr lang="en-US" sz="1100" b="0" dirty="0" err="1">
                <a:solidFill>
                  <a:srgbClr val="009900"/>
                </a:solidFill>
                <a:effectLst/>
                <a:latin typeface="Consolas" panose="020B0609020204030204" pitchFamily="49" charset="0"/>
              </a:rPr>
              <a:t>router.route</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api</a:t>
            </a:r>
            <a:r>
              <a:rPr lang="en-US" sz="1100" b="0" dirty="0">
                <a:solidFill>
                  <a:srgbClr val="009900"/>
                </a:solidFill>
                <a:effectLst/>
                <a:latin typeface="Consolas" panose="020B0609020204030204" pitchFamily="49" charset="0"/>
              </a:rPr>
              <a:t>/users/:</a:t>
            </a:r>
            <a:r>
              <a:rPr lang="en-US" sz="1100" b="0" dirty="0" err="1">
                <a:solidFill>
                  <a:srgbClr val="009900"/>
                </a:solidFill>
                <a:effectLst/>
                <a:latin typeface="Consolas" panose="020B0609020204030204" pitchFamily="49" charset="0"/>
              </a:rPr>
              <a:t>userId</a:t>
            </a:r>
            <a:r>
              <a:rPr lang="en-US" sz="1100" b="0" dirty="0">
                <a:solidFill>
                  <a:srgbClr val="009900"/>
                </a:solidFill>
                <a:effectLst/>
                <a:latin typeface="Consolas" panose="020B0609020204030204" pitchFamily="49" charset="0"/>
              </a:rPr>
              <a:t>').put(</a:t>
            </a:r>
            <a:r>
              <a:rPr lang="en-US" sz="1100" b="0" dirty="0" err="1">
                <a:solidFill>
                  <a:srgbClr val="009900"/>
                </a:solidFill>
                <a:effectLst/>
                <a:latin typeface="Consolas" panose="020B0609020204030204" pitchFamily="49" charset="0"/>
              </a:rPr>
              <a:t>userCtrl.update</a:t>
            </a:r>
            <a:r>
              <a:rPr lang="en-US" sz="1100" b="0" dirty="0">
                <a:solidFill>
                  <a:srgbClr val="009900"/>
                </a:solidFill>
                <a:effectLst/>
                <a:latin typeface="Consolas" panose="020B0609020204030204" pitchFamily="49" charset="0"/>
              </a:rPr>
              <a:t>)</a:t>
            </a:r>
          </a:p>
          <a:p>
            <a:pPr marL="0" indent="0">
              <a:buNone/>
            </a:pPr>
            <a:r>
              <a:rPr lang="en-US" sz="1100" b="0" dirty="0" err="1">
                <a:solidFill>
                  <a:srgbClr val="009900"/>
                </a:solidFill>
                <a:effectLst/>
                <a:latin typeface="Consolas" panose="020B0609020204030204" pitchFamily="49" charset="0"/>
              </a:rPr>
              <a:t>router.route</a:t>
            </a:r>
            <a:r>
              <a:rPr lang="en-US" sz="1100" b="0" dirty="0">
                <a:solidFill>
                  <a:srgbClr val="009900"/>
                </a:solidFill>
                <a:effectLst/>
                <a:latin typeface="Consolas" panose="020B0609020204030204" pitchFamily="49" charset="0"/>
              </a:rPr>
              <a:t>('/</a:t>
            </a:r>
            <a:r>
              <a:rPr lang="en-US" sz="1100" b="0" dirty="0" err="1">
                <a:solidFill>
                  <a:srgbClr val="009900"/>
                </a:solidFill>
                <a:effectLst/>
                <a:latin typeface="Consolas" panose="020B0609020204030204" pitchFamily="49" charset="0"/>
              </a:rPr>
              <a:t>api</a:t>
            </a:r>
            <a:r>
              <a:rPr lang="en-US" sz="1100" b="0" dirty="0">
                <a:solidFill>
                  <a:srgbClr val="009900"/>
                </a:solidFill>
                <a:effectLst/>
                <a:latin typeface="Consolas" panose="020B0609020204030204" pitchFamily="49" charset="0"/>
              </a:rPr>
              <a:t>/users/:</a:t>
            </a:r>
            <a:r>
              <a:rPr lang="en-US" sz="1100" b="0" dirty="0" err="1">
                <a:solidFill>
                  <a:srgbClr val="009900"/>
                </a:solidFill>
                <a:effectLst/>
                <a:latin typeface="Consolas" panose="020B0609020204030204" pitchFamily="49" charset="0"/>
              </a:rPr>
              <a:t>userId</a:t>
            </a:r>
            <a:r>
              <a:rPr lang="en-US" sz="1100" b="0" dirty="0">
                <a:solidFill>
                  <a:srgbClr val="009900"/>
                </a:solidFill>
                <a:effectLst/>
                <a:latin typeface="Consolas" panose="020B0609020204030204" pitchFamily="49" charset="0"/>
              </a:rPr>
              <a:t>').delete(</a:t>
            </a:r>
            <a:r>
              <a:rPr lang="en-US" sz="1100" b="0" dirty="0" err="1">
                <a:solidFill>
                  <a:srgbClr val="009900"/>
                </a:solidFill>
                <a:effectLst/>
                <a:latin typeface="Consolas" panose="020B0609020204030204" pitchFamily="49" charset="0"/>
              </a:rPr>
              <a:t>userCtrl.remove</a:t>
            </a:r>
            <a:r>
              <a:rPr lang="en-US" sz="1100" b="0" dirty="0">
                <a:solidFill>
                  <a:srgbClr val="009900"/>
                </a:solidFill>
                <a:effectLst/>
                <a:latin typeface="Consolas" panose="020B0609020204030204" pitchFamily="49" charset="0"/>
              </a:rPr>
              <a:t>)</a:t>
            </a:r>
          </a:p>
          <a:p>
            <a:pPr marL="0" indent="0">
              <a:buNone/>
            </a:pPr>
            <a:br>
              <a:rPr lang="en-US" sz="1100" b="0" dirty="0">
                <a:solidFill>
                  <a:srgbClr val="009900"/>
                </a:solidFill>
                <a:effectLst/>
                <a:latin typeface="Consolas" panose="020B0609020204030204" pitchFamily="49" charset="0"/>
              </a:rPr>
            </a:br>
            <a:r>
              <a:rPr lang="en-US" sz="1100" b="0" dirty="0">
                <a:solidFill>
                  <a:srgbClr val="009900"/>
                </a:solidFill>
                <a:effectLst/>
                <a:latin typeface="Consolas" panose="020B0609020204030204" pitchFamily="49" charset="0"/>
              </a:rPr>
              <a:t>    </a:t>
            </a:r>
          </a:p>
          <a:p>
            <a:pPr marL="0" indent="0">
              <a:buNone/>
            </a:pPr>
            <a:r>
              <a:rPr lang="en-US" sz="1100" b="0" dirty="0">
                <a:solidFill>
                  <a:srgbClr val="009900"/>
                </a:solidFill>
                <a:effectLst/>
                <a:latin typeface="Consolas" panose="020B0609020204030204" pitchFamily="49" charset="0"/>
              </a:rPr>
              <a:t>export default router</a:t>
            </a:r>
          </a:p>
          <a:p>
            <a:pPr marL="0" indent="0">
              <a:buNone/>
            </a:pPr>
            <a:endParaRPr lang="en-US" sz="1100" b="0" dirty="0">
              <a:solidFill>
                <a:srgbClr val="0099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81F68795-A9A9-E307-4A6E-0CD5B092831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D01E9BF7-2FC6-78A0-DB0E-570A50CC729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EEBDDF2-7A87-AE13-2348-192FC86FE4FA}"/>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457994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D577-6D00-9CAA-DB1A-2D474862B9C1}"/>
              </a:ext>
            </a:extLst>
          </p:cNvPr>
          <p:cNvSpPr>
            <a:spLocks noGrp="1"/>
          </p:cNvSpPr>
          <p:nvPr>
            <p:ph type="title"/>
          </p:nvPr>
        </p:nvSpPr>
        <p:spPr/>
        <p:txBody>
          <a:bodyPr/>
          <a:lstStyle/>
          <a:p>
            <a:r>
              <a:rPr lang="en-US" dirty="0"/>
              <a:t>Updated auth.routes.js</a:t>
            </a:r>
          </a:p>
        </p:txBody>
      </p:sp>
      <p:sp>
        <p:nvSpPr>
          <p:cNvPr id="3" name="Content Placeholder 2">
            <a:extLst>
              <a:ext uri="{FF2B5EF4-FFF2-40B4-BE49-F238E27FC236}">
                <a16:creationId xmlns:a16="http://schemas.microsoft.com/office/drawing/2014/main" id="{25A7B62D-A797-703A-FBF9-0B00CE89542F}"/>
              </a:ext>
            </a:extLst>
          </p:cNvPr>
          <p:cNvSpPr>
            <a:spLocks noGrp="1"/>
          </p:cNvSpPr>
          <p:nvPr>
            <p:ph idx="1"/>
          </p:nvPr>
        </p:nvSpPr>
        <p:spPr/>
        <p:txBody>
          <a:bodyPr/>
          <a:lstStyle/>
          <a:p>
            <a:r>
              <a:rPr lang="en-US" b="0" dirty="0">
                <a:solidFill>
                  <a:srgbClr val="008000"/>
                </a:solidFill>
                <a:effectLst/>
                <a:latin typeface="Consolas" panose="020B0609020204030204" pitchFamily="49" charset="0"/>
              </a:rPr>
              <a:t>import express from 'express'</a:t>
            </a:r>
          </a:p>
          <a:p>
            <a:r>
              <a:rPr lang="en-US" b="0" dirty="0">
                <a:solidFill>
                  <a:srgbClr val="008000"/>
                </a:solidFill>
                <a:effectLst/>
                <a:highlight>
                  <a:srgbClr val="FFFF00"/>
                </a:highlight>
                <a:latin typeface="Consolas" panose="020B0609020204030204" pitchFamily="49" charset="0"/>
              </a:rPr>
              <a:t>import </a:t>
            </a:r>
            <a:r>
              <a:rPr lang="en-US" b="0" dirty="0" err="1">
                <a:solidFill>
                  <a:srgbClr val="008000"/>
                </a:solidFill>
                <a:effectLst/>
                <a:highlight>
                  <a:srgbClr val="FFFF00"/>
                </a:highlight>
                <a:latin typeface="Consolas" panose="020B0609020204030204" pitchFamily="49" charset="0"/>
              </a:rPr>
              <a:t>authCtrl</a:t>
            </a:r>
            <a:r>
              <a:rPr lang="en-US" b="0" dirty="0">
                <a:solidFill>
                  <a:srgbClr val="008000"/>
                </a:solidFill>
                <a:effectLst/>
                <a:highlight>
                  <a:srgbClr val="FFFF00"/>
                </a:highlight>
                <a:latin typeface="Consolas" panose="020B0609020204030204" pitchFamily="49" charset="0"/>
              </a:rPr>
              <a:t> from '../controllers/auth.controller.js' </a:t>
            </a:r>
          </a:p>
          <a:p>
            <a:r>
              <a:rPr lang="en-US" b="0" dirty="0">
                <a:solidFill>
                  <a:srgbClr val="008000"/>
                </a:solidFill>
                <a:effectLst/>
                <a:latin typeface="Consolas" panose="020B0609020204030204" pitchFamily="49" charset="0"/>
              </a:rPr>
              <a:t>const router = </a:t>
            </a:r>
            <a:r>
              <a:rPr lang="en-US" b="0" dirty="0" err="1">
                <a:solidFill>
                  <a:srgbClr val="008000"/>
                </a:solidFill>
                <a:effectLst/>
                <a:latin typeface="Consolas" panose="020B0609020204030204" pitchFamily="49" charset="0"/>
              </a:rPr>
              <a:t>express.Router</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('/auth/</a:t>
            </a:r>
            <a:r>
              <a:rPr lang="en-US" b="0" dirty="0" err="1">
                <a:solidFill>
                  <a:srgbClr val="008000"/>
                </a:solidFill>
                <a:effectLst/>
                <a:latin typeface="Consolas" panose="020B0609020204030204" pitchFamily="49" charset="0"/>
              </a:rPr>
              <a:t>signin</a:t>
            </a:r>
            <a:r>
              <a:rPr lang="en-US" b="0" dirty="0">
                <a:solidFill>
                  <a:srgbClr val="008000"/>
                </a:solidFill>
                <a:effectLst/>
                <a:latin typeface="Consolas" panose="020B0609020204030204" pitchFamily="49" charset="0"/>
              </a:rPr>
              <a:t>') .post(</a:t>
            </a:r>
            <a:r>
              <a:rPr lang="en-US" b="0" dirty="0" err="1">
                <a:solidFill>
                  <a:srgbClr val="008000"/>
                </a:solidFill>
                <a:effectLst/>
                <a:latin typeface="Consolas" panose="020B0609020204030204" pitchFamily="49" charset="0"/>
              </a:rPr>
              <a:t>authCtrl.signin</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('/auth/</a:t>
            </a:r>
            <a:r>
              <a:rPr lang="en-US" b="0" dirty="0" err="1">
                <a:solidFill>
                  <a:srgbClr val="008000"/>
                </a:solidFill>
                <a:effectLst/>
                <a:latin typeface="Consolas" panose="020B0609020204030204" pitchFamily="49" charset="0"/>
              </a:rPr>
              <a:t>signin</a:t>
            </a:r>
            <a:r>
              <a:rPr lang="en-US" b="0" dirty="0">
                <a:solidFill>
                  <a:srgbClr val="008000"/>
                </a:solidFill>
                <a:effectLst/>
                <a:latin typeface="Consolas" panose="020B0609020204030204" pitchFamily="49" charset="0"/>
              </a:rPr>
              <a:t>').post(</a:t>
            </a:r>
            <a:r>
              <a:rPr lang="en-US" b="0" dirty="0" err="1">
                <a:solidFill>
                  <a:srgbClr val="008000"/>
                </a:solidFill>
                <a:effectLst/>
                <a:latin typeface="Consolas" panose="020B0609020204030204" pitchFamily="49" charset="0"/>
              </a:rPr>
              <a:t>authCtrl.signin</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('/auth/</a:t>
            </a:r>
            <a:r>
              <a:rPr lang="en-US" b="0" dirty="0" err="1">
                <a:solidFill>
                  <a:srgbClr val="008000"/>
                </a:solidFill>
                <a:effectLst/>
                <a:latin typeface="Consolas" panose="020B0609020204030204" pitchFamily="49" charset="0"/>
              </a:rPr>
              <a:t>signout</a:t>
            </a:r>
            <a:r>
              <a:rPr lang="en-US" b="0" dirty="0">
                <a:solidFill>
                  <a:srgbClr val="008000"/>
                </a:solidFill>
                <a:effectLst/>
                <a:latin typeface="Consolas" panose="020B0609020204030204" pitchFamily="49" charset="0"/>
              </a:rPr>
              <a:t>').get(</a:t>
            </a:r>
            <a:r>
              <a:rPr lang="en-US" b="0" dirty="0" err="1">
                <a:solidFill>
                  <a:srgbClr val="008000"/>
                </a:solidFill>
                <a:effectLst/>
                <a:latin typeface="Consolas" panose="020B0609020204030204" pitchFamily="49" charset="0"/>
              </a:rPr>
              <a:t>authCtrl.signout</a:t>
            </a:r>
            <a:r>
              <a:rPr lang="en-US" b="0" dirty="0">
                <a:solidFill>
                  <a:srgbClr val="008000"/>
                </a:solidFill>
                <a:effectLst/>
                <a:latin typeface="Consolas" panose="020B0609020204030204" pitchFamily="49" charset="0"/>
              </a:rPr>
              <a:t>)</a:t>
            </a:r>
          </a:p>
          <a:p>
            <a:r>
              <a:rPr lang="en-US" b="0" dirty="0" err="1">
                <a:solidFill>
                  <a:srgbClr val="008000"/>
                </a:solidFill>
                <a:effectLst/>
                <a:latin typeface="Consolas" panose="020B0609020204030204" pitchFamily="49" charset="0"/>
              </a:rPr>
              <a:t>router.route</a:t>
            </a:r>
            <a:r>
              <a:rPr lang="en-US" b="0" dirty="0">
                <a:solidFill>
                  <a:srgbClr val="008000"/>
                </a:solidFill>
                <a:effectLst/>
                <a:latin typeface="Consolas" panose="020B0609020204030204" pitchFamily="49" charset="0"/>
              </a:rPr>
              <a:t>('/auth/</a:t>
            </a:r>
            <a:r>
              <a:rPr lang="en-US" b="0" dirty="0" err="1">
                <a:solidFill>
                  <a:srgbClr val="008000"/>
                </a:solidFill>
                <a:effectLst/>
                <a:latin typeface="Consolas" panose="020B0609020204030204" pitchFamily="49" charset="0"/>
              </a:rPr>
              <a:t>signout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.get(</a:t>
            </a:r>
            <a:r>
              <a:rPr lang="en-US" b="0" dirty="0" err="1">
                <a:solidFill>
                  <a:srgbClr val="008000"/>
                </a:solidFill>
                <a:effectLst/>
                <a:latin typeface="Consolas" panose="020B0609020204030204" pitchFamily="49" charset="0"/>
              </a:rPr>
              <a:t>authCtrl.signout</a:t>
            </a:r>
            <a:r>
              <a:rPr lang="en-US" b="0" dirty="0">
                <a:solidFill>
                  <a:srgbClr val="008000"/>
                </a:solidFill>
                <a:effectLst/>
                <a:latin typeface="Consolas" panose="020B0609020204030204" pitchFamily="49" charset="0"/>
              </a:rPr>
              <a:t>)</a:t>
            </a:r>
          </a:p>
          <a:p>
            <a:r>
              <a:rPr lang="en-US" b="0" dirty="0">
                <a:solidFill>
                  <a:srgbClr val="008000"/>
                </a:solidFill>
                <a:effectLst/>
                <a:latin typeface="Consolas" panose="020B0609020204030204" pitchFamily="49" charset="0"/>
              </a:rPr>
              <a:t>export default router</a:t>
            </a:r>
          </a:p>
          <a:p>
            <a:endParaRPr lang="en-US" dirty="0"/>
          </a:p>
        </p:txBody>
      </p:sp>
      <p:sp>
        <p:nvSpPr>
          <p:cNvPr id="4" name="Date Placeholder 3">
            <a:extLst>
              <a:ext uri="{FF2B5EF4-FFF2-40B4-BE49-F238E27FC236}">
                <a16:creationId xmlns:a16="http://schemas.microsoft.com/office/drawing/2014/main" id="{5BB5E301-7EC9-EDAB-0F6A-7600CEC47DA2}"/>
              </a:ext>
            </a:extLst>
          </p:cNvPr>
          <p:cNvSpPr>
            <a:spLocks noGrp="1"/>
          </p:cNvSpPr>
          <p:nvPr>
            <p:ph type="dt" sz="half" idx="10"/>
          </p:nvPr>
        </p:nvSpPr>
        <p:spPr/>
        <p:txBody>
          <a:bodyPr/>
          <a:lstStyle/>
          <a:p>
            <a:pPr>
              <a:defRPr/>
            </a:pPr>
            <a:fld id="{C9C54A8A-EC83-4BC5-B48C-A23671E55882}" type="datetime1">
              <a:rPr lang="en-US" smtClean="0"/>
              <a:t>6/26/2024</a:t>
            </a:fld>
            <a:endParaRPr lang="en-US" dirty="0"/>
          </a:p>
        </p:txBody>
      </p:sp>
      <p:sp>
        <p:nvSpPr>
          <p:cNvPr id="5" name="Footer Placeholder 4">
            <a:extLst>
              <a:ext uri="{FF2B5EF4-FFF2-40B4-BE49-F238E27FC236}">
                <a16:creationId xmlns:a16="http://schemas.microsoft.com/office/drawing/2014/main" id="{91863835-6C16-A0FB-9E7C-EC5D9497E0C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B23388-47C7-F6F6-B882-62384CA8954D}"/>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44941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A9C2-94AD-0DA5-4153-CCACB6E34BCB}"/>
              </a:ext>
            </a:extLst>
          </p:cNvPr>
          <p:cNvSpPr>
            <a:spLocks noGrp="1"/>
          </p:cNvSpPr>
          <p:nvPr>
            <p:ph type="title"/>
          </p:nvPr>
        </p:nvSpPr>
        <p:spPr/>
        <p:txBody>
          <a:bodyPr/>
          <a:lstStyle/>
          <a:p>
            <a:r>
              <a:rPr lang="en-US" dirty="0"/>
              <a:t>Updated auth.controller.js</a:t>
            </a:r>
          </a:p>
        </p:txBody>
      </p:sp>
      <p:sp>
        <p:nvSpPr>
          <p:cNvPr id="3" name="Content Placeholder 2">
            <a:extLst>
              <a:ext uri="{FF2B5EF4-FFF2-40B4-BE49-F238E27FC236}">
                <a16:creationId xmlns:a16="http://schemas.microsoft.com/office/drawing/2014/main" id="{BD18A503-0C53-A2EC-C278-B1EBBF237F41}"/>
              </a:ext>
            </a:extLst>
          </p:cNvPr>
          <p:cNvSpPr>
            <a:spLocks noGrp="1"/>
          </p:cNvSpPr>
          <p:nvPr>
            <p:ph idx="1"/>
          </p:nvPr>
        </p:nvSpPr>
        <p:spPr/>
        <p:txBody>
          <a:bodyPr/>
          <a:lstStyle/>
          <a:p>
            <a:r>
              <a:rPr lang="en-US" sz="550" b="0" dirty="0">
                <a:solidFill>
                  <a:srgbClr val="009900"/>
                </a:solidFill>
                <a:effectLst/>
                <a:highlight>
                  <a:srgbClr val="FFFF00"/>
                </a:highlight>
                <a:latin typeface="Consolas" panose="020B0609020204030204" pitchFamily="49" charset="0"/>
              </a:rPr>
              <a:t>import User from '../models/user.model.js'</a:t>
            </a:r>
          </a:p>
          <a:p>
            <a:r>
              <a:rPr lang="en-US" sz="550" b="0" dirty="0">
                <a:solidFill>
                  <a:srgbClr val="009900"/>
                </a:solidFill>
                <a:effectLst/>
                <a:latin typeface="Consolas" panose="020B0609020204030204" pitchFamily="49" charset="0"/>
              </a:rPr>
              <a:t>import </a:t>
            </a:r>
            <a:r>
              <a:rPr lang="en-US" sz="550" b="0" dirty="0" err="1">
                <a:solidFill>
                  <a:srgbClr val="009900"/>
                </a:solidFill>
                <a:effectLst/>
                <a:latin typeface="Consolas" panose="020B0609020204030204" pitchFamily="49" charset="0"/>
              </a:rPr>
              <a:t>jwt</a:t>
            </a:r>
            <a:r>
              <a:rPr lang="en-US" sz="550" b="0" dirty="0">
                <a:solidFill>
                  <a:srgbClr val="009900"/>
                </a:solidFill>
                <a:effectLst/>
                <a:latin typeface="Consolas" panose="020B0609020204030204" pitchFamily="49" charset="0"/>
              </a:rPr>
              <a:t> from '</a:t>
            </a:r>
            <a:r>
              <a:rPr lang="en-US" sz="550" b="0" dirty="0" err="1">
                <a:solidFill>
                  <a:srgbClr val="009900"/>
                </a:solidFill>
                <a:effectLst/>
                <a:latin typeface="Consolas" panose="020B0609020204030204" pitchFamily="49" charset="0"/>
              </a:rPr>
              <a:t>jsonwebtoken</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import </a:t>
            </a:r>
            <a:r>
              <a:rPr lang="en-US" sz="550" b="0" dirty="0" err="1">
                <a:solidFill>
                  <a:srgbClr val="009900"/>
                </a:solidFill>
                <a:effectLst/>
                <a:latin typeface="Consolas" panose="020B0609020204030204" pitchFamily="49" charset="0"/>
              </a:rPr>
              <a:t>expressJwt</a:t>
            </a:r>
            <a:r>
              <a:rPr lang="en-US" sz="550" b="0" dirty="0">
                <a:solidFill>
                  <a:srgbClr val="009900"/>
                </a:solidFill>
                <a:effectLst/>
                <a:latin typeface="Consolas" panose="020B0609020204030204" pitchFamily="49" charset="0"/>
              </a:rPr>
              <a:t> from 'express-</a:t>
            </a:r>
            <a:r>
              <a:rPr lang="en-US" sz="550" b="0" dirty="0" err="1">
                <a:solidFill>
                  <a:srgbClr val="009900"/>
                </a:solidFill>
                <a:effectLst/>
                <a:latin typeface="Consolas" panose="020B0609020204030204" pitchFamily="49" charset="0"/>
              </a:rPr>
              <a:t>jwt</a:t>
            </a:r>
            <a:r>
              <a:rPr lang="en-US" sz="550" b="0" dirty="0">
                <a:solidFill>
                  <a:srgbClr val="009900"/>
                </a:solidFill>
                <a:effectLst/>
                <a:latin typeface="Consolas" panose="020B0609020204030204" pitchFamily="49" charset="0"/>
              </a:rPr>
              <a:t>'</a:t>
            </a:r>
          </a:p>
          <a:p>
            <a:r>
              <a:rPr lang="en-US" sz="550" b="0" dirty="0">
                <a:solidFill>
                  <a:srgbClr val="009900"/>
                </a:solidFill>
                <a:effectLst/>
                <a:highlight>
                  <a:srgbClr val="FFFF00"/>
                </a:highlight>
                <a:latin typeface="Consolas" panose="020B0609020204030204" pitchFamily="49" charset="0"/>
              </a:rPr>
              <a:t>import config from './../../config/config.js'</a:t>
            </a:r>
          </a:p>
          <a:p>
            <a:br>
              <a:rPr lang="en-US" sz="550" b="0" dirty="0">
                <a:solidFill>
                  <a:srgbClr val="009900"/>
                </a:solidFill>
                <a:effectLst/>
                <a:latin typeface="Consolas" panose="020B0609020204030204" pitchFamily="49" charset="0"/>
              </a:rPr>
            </a:br>
            <a:br>
              <a:rPr lang="en-US" sz="550" b="0" dirty="0">
                <a:solidFill>
                  <a:srgbClr val="009900"/>
                </a:solidFill>
                <a:effectLst/>
                <a:latin typeface="Consolas" panose="020B0609020204030204" pitchFamily="49" charset="0"/>
              </a:rPr>
            </a:br>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signin</a:t>
            </a:r>
            <a:r>
              <a:rPr lang="en-US" sz="550" b="0" dirty="0">
                <a:solidFill>
                  <a:srgbClr val="009900"/>
                </a:solidFill>
                <a:effectLst/>
                <a:latin typeface="Consolas" panose="020B0609020204030204" pitchFamily="49" charset="0"/>
              </a:rPr>
              <a:t> = async (req, res) =&gt; { </a:t>
            </a:r>
          </a:p>
          <a:p>
            <a:r>
              <a:rPr lang="en-US" sz="550" b="0" dirty="0">
                <a:solidFill>
                  <a:srgbClr val="009900"/>
                </a:solidFill>
                <a:effectLst/>
                <a:latin typeface="Consolas" panose="020B0609020204030204" pitchFamily="49" charset="0"/>
              </a:rPr>
              <a:t>try {</a:t>
            </a:r>
          </a:p>
          <a:p>
            <a:r>
              <a:rPr lang="en-US" sz="550" b="0" dirty="0">
                <a:solidFill>
                  <a:srgbClr val="009900"/>
                </a:solidFill>
                <a:effectLst/>
                <a:latin typeface="Consolas" panose="020B0609020204030204" pitchFamily="49" charset="0"/>
              </a:rPr>
              <a:t>let user = await </a:t>
            </a:r>
            <a:r>
              <a:rPr lang="en-US" sz="550" b="0" dirty="0" err="1">
                <a:solidFill>
                  <a:srgbClr val="009900"/>
                </a:solidFill>
                <a:effectLst/>
                <a:latin typeface="Consolas" panose="020B0609020204030204" pitchFamily="49" charset="0"/>
              </a:rPr>
              <a:t>User.findOne</a:t>
            </a:r>
            <a:r>
              <a:rPr lang="en-US" sz="550" b="0" dirty="0">
                <a:solidFill>
                  <a:srgbClr val="009900"/>
                </a:solidFill>
                <a:effectLst/>
                <a:latin typeface="Consolas" panose="020B0609020204030204" pitchFamily="49" charset="0"/>
              </a:rPr>
              <a:t>({ "email": </a:t>
            </a:r>
            <a:r>
              <a:rPr lang="en-US" sz="550" b="0" dirty="0" err="1">
                <a:solidFill>
                  <a:srgbClr val="009900"/>
                </a:solidFill>
                <a:effectLst/>
                <a:latin typeface="Consolas" panose="020B0609020204030204" pitchFamily="49" charset="0"/>
              </a:rPr>
              <a:t>req.body.email</a:t>
            </a:r>
            <a:r>
              <a:rPr lang="en-US" sz="550" b="0" dirty="0">
                <a:solidFill>
                  <a:srgbClr val="009900"/>
                </a:solidFill>
                <a:effectLst/>
                <a:latin typeface="Consolas" panose="020B0609020204030204" pitchFamily="49" charset="0"/>
              </a:rPr>
              <a:t> }) </a:t>
            </a:r>
          </a:p>
          <a:p>
            <a:r>
              <a:rPr lang="en-US" sz="550" b="0" dirty="0">
                <a:solidFill>
                  <a:srgbClr val="009900"/>
                </a:solidFill>
                <a:effectLst/>
                <a:latin typeface="Consolas" panose="020B0609020204030204" pitchFamily="49" charset="0"/>
              </a:rPr>
              <a:t>if (!user)</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error: "User not found" }) </a:t>
            </a:r>
          </a:p>
          <a:p>
            <a:r>
              <a:rPr lang="en-US" sz="550" b="0" dirty="0">
                <a:solidFill>
                  <a:srgbClr val="009900"/>
                </a:solidFill>
                <a:effectLst/>
                <a:latin typeface="Consolas" panose="020B0609020204030204" pitchFamily="49" charset="0"/>
              </a:rPr>
              <a:t>if (!</a:t>
            </a:r>
            <a:r>
              <a:rPr lang="en-US" sz="550" b="0" dirty="0" err="1">
                <a:solidFill>
                  <a:srgbClr val="009900"/>
                </a:solidFill>
                <a:effectLst/>
                <a:latin typeface="Consolas" panose="020B0609020204030204" pitchFamily="49" charset="0"/>
              </a:rPr>
              <a:t>user.authenticate</a:t>
            </a:r>
            <a:r>
              <a:rPr lang="en-US" sz="550" b="0" dirty="0">
                <a:solidFill>
                  <a:srgbClr val="009900"/>
                </a:solidFill>
                <a:effectLst/>
                <a:latin typeface="Consolas" panose="020B0609020204030204" pitchFamily="49" charset="0"/>
              </a:rPr>
              <a:t>(</a:t>
            </a:r>
            <a:r>
              <a:rPr lang="en-US" sz="550" b="0" dirty="0" err="1">
                <a:solidFill>
                  <a:srgbClr val="009900"/>
                </a:solidFill>
                <a:effectLst/>
                <a:latin typeface="Consolas" panose="020B0609020204030204" pitchFamily="49" charset="0"/>
              </a:rPr>
              <a:t>req.body.password</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('401').send({ error: "Email and password don't match."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const token = </a:t>
            </a:r>
            <a:r>
              <a:rPr lang="en-US" sz="550" b="0" dirty="0" err="1">
                <a:solidFill>
                  <a:srgbClr val="009900"/>
                </a:solidFill>
                <a:effectLst/>
                <a:latin typeface="Consolas" panose="020B0609020204030204" pitchFamily="49" charset="0"/>
              </a:rPr>
              <a:t>jwt.sign</a:t>
            </a:r>
            <a:r>
              <a:rPr lang="en-US" sz="550" b="0" dirty="0">
                <a:solidFill>
                  <a:srgbClr val="009900"/>
                </a:solidFill>
                <a:effectLst/>
                <a:latin typeface="Consolas" panose="020B0609020204030204" pitchFamily="49" charset="0"/>
              </a:rPr>
              <a:t>({ _id: </a:t>
            </a:r>
            <a:r>
              <a:rPr lang="en-US" sz="550" b="0" dirty="0" err="1">
                <a:solidFill>
                  <a:srgbClr val="009900"/>
                </a:solidFill>
                <a:effectLst/>
                <a:latin typeface="Consolas" panose="020B0609020204030204" pitchFamily="49" charset="0"/>
              </a:rPr>
              <a:t>user._id</a:t>
            </a:r>
            <a:r>
              <a:rPr lang="en-US" sz="550" b="0" dirty="0">
                <a:solidFill>
                  <a:srgbClr val="009900"/>
                </a:solidFill>
                <a:effectLst/>
                <a:latin typeface="Consolas" panose="020B0609020204030204" pitchFamily="49" charset="0"/>
              </a:rPr>
              <a:t> }, </a:t>
            </a:r>
            <a:r>
              <a:rPr lang="en-US" sz="550" b="0" dirty="0" err="1">
                <a:solidFill>
                  <a:srgbClr val="009900"/>
                </a:solidFill>
                <a:effectLst/>
                <a:latin typeface="Consolas" panose="020B0609020204030204" pitchFamily="49" charset="0"/>
              </a:rPr>
              <a:t>config.jwtSecret</a:t>
            </a:r>
            <a:r>
              <a:rPr lang="en-US" sz="550" b="0" dirty="0">
                <a:solidFill>
                  <a:srgbClr val="009900"/>
                </a:solidFill>
                <a:effectLst/>
                <a:latin typeface="Consolas" panose="020B0609020204030204" pitchFamily="49" charset="0"/>
              </a:rPr>
              <a:t>) </a:t>
            </a:r>
          </a:p>
          <a:p>
            <a:r>
              <a:rPr lang="en-US" sz="550" b="0" dirty="0" err="1">
                <a:solidFill>
                  <a:srgbClr val="009900"/>
                </a:solidFill>
                <a:effectLst/>
                <a:latin typeface="Consolas" panose="020B0609020204030204" pitchFamily="49" charset="0"/>
              </a:rPr>
              <a:t>res.cookie</a:t>
            </a:r>
            <a:r>
              <a:rPr lang="en-US" sz="550" b="0" dirty="0">
                <a:solidFill>
                  <a:srgbClr val="009900"/>
                </a:solidFill>
                <a:effectLst/>
                <a:latin typeface="Consolas" panose="020B0609020204030204" pitchFamily="49" charset="0"/>
              </a:rPr>
              <a:t>('t', token, { expire: new Date() + 9999 })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res.json</a:t>
            </a:r>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token, </a:t>
            </a:r>
          </a:p>
          <a:p>
            <a:r>
              <a:rPr lang="en-US" sz="550" b="0" dirty="0">
                <a:solidFill>
                  <a:srgbClr val="009900"/>
                </a:solidFill>
                <a:effectLst/>
                <a:latin typeface="Consolas" panose="020B0609020204030204" pitchFamily="49" charset="0"/>
              </a:rPr>
              <a:t>user: {</a:t>
            </a:r>
          </a:p>
          <a:p>
            <a:r>
              <a:rPr lang="en-US" sz="550" b="0" dirty="0">
                <a:solidFill>
                  <a:srgbClr val="009900"/>
                </a:solidFill>
                <a:effectLst/>
                <a:latin typeface="Consolas" panose="020B0609020204030204" pitchFamily="49" charset="0"/>
              </a:rPr>
              <a:t>_id: </a:t>
            </a:r>
            <a:r>
              <a:rPr lang="en-US" sz="550" b="0" dirty="0" err="1">
                <a:solidFill>
                  <a:srgbClr val="009900"/>
                </a:solidFill>
                <a:effectLst/>
                <a:latin typeface="Consolas" panose="020B0609020204030204" pitchFamily="49" charset="0"/>
              </a:rPr>
              <a:t>user._id</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name: user.name,</a:t>
            </a:r>
          </a:p>
          <a:p>
            <a:r>
              <a:rPr lang="en-US" sz="550" b="0" dirty="0">
                <a:solidFill>
                  <a:srgbClr val="009900"/>
                </a:solidFill>
                <a:effectLst/>
                <a:latin typeface="Consolas" panose="020B0609020204030204" pitchFamily="49" charset="0"/>
              </a:rPr>
              <a:t>email: </a:t>
            </a:r>
            <a:r>
              <a:rPr lang="en-US" sz="550" b="0" dirty="0" err="1">
                <a:solidFill>
                  <a:srgbClr val="009900"/>
                </a:solidFill>
                <a:effectLst/>
                <a:latin typeface="Consolas" panose="020B0609020204030204" pitchFamily="49" charset="0"/>
              </a:rPr>
              <a:t>user.email</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 catch (err)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('401').</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error: "Could not sign in" })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a:t>
            </a:r>
          </a:p>
          <a:p>
            <a:br>
              <a:rPr lang="en-US" sz="550" b="0" dirty="0">
                <a:solidFill>
                  <a:srgbClr val="009900"/>
                </a:solidFill>
                <a:effectLst/>
                <a:latin typeface="Consolas" panose="020B0609020204030204" pitchFamily="49" charset="0"/>
              </a:rPr>
            </a:br>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signout</a:t>
            </a:r>
            <a:r>
              <a:rPr lang="en-US" sz="550" b="0" dirty="0">
                <a:solidFill>
                  <a:srgbClr val="009900"/>
                </a:solidFill>
                <a:effectLst/>
                <a:latin typeface="Consolas" panose="020B0609020204030204" pitchFamily="49" charset="0"/>
              </a:rPr>
              <a:t> = (req, res) =&gt; { </a:t>
            </a:r>
          </a:p>
          <a:p>
            <a:r>
              <a:rPr lang="en-US" sz="550" b="0" dirty="0" err="1">
                <a:solidFill>
                  <a:srgbClr val="009900"/>
                </a:solidFill>
                <a:effectLst/>
                <a:latin typeface="Consolas" panose="020B0609020204030204" pitchFamily="49" charset="0"/>
              </a:rPr>
              <a:t>res.clearCookie</a:t>
            </a:r>
            <a:r>
              <a:rPr lang="en-US" sz="550" b="0" dirty="0">
                <a:solidFill>
                  <a:srgbClr val="009900"/>
                </a:solidFill>
                <a:effectLst/>
                <a:latin typeface="Consolas" panose="020B0609020204030204" pitchFamily="49" charset="0"/>
              </a:rPr>
              <a:t>("t")</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('200').</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message: "signed out"</a:t>
            </a:r>
          </a:p>
          <a:p>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requireSignin</a:t>
            </a:r>
            <a:r>
              <a:rPr lang="en-US" sz="550" b="0" dirty="0">
                <a:solidFill>
                  <a:srgbClr val="009900"/>
                </a:solidFill>
                <a:effectLst/>
                <a:latin typeface="Consolas" panose="020B0609020204030204" pitchFamily="49" charset="0"/>
              </a:rPr>
              <a:t> = </a:t>
            </a:r>
            <a:r>
              <a:rPr lang="en-US" sz="550" b="0" dirty="0" err="1">
                <a:solidFill>
                  <a:srgbClr val="009900"/>
                </a:solidFill>
                <a:effectLst/>
                <a:latin typeface="Consolas" panose="020B0609020204030204" pitchFamily="49" charset="0"/>
              </a:rPr>
              <a:t>expressJwt</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secret: </a:t>
            </a:r>
            <a:r>
              <a:rPr lang="en-US" sz="550" b="0" dirty="0" err="1">
                <a:solidFill>
                  <a:srgbClr val="009900"/>
                </a:solidFill>
                <a:effectLst/>
                <a:latin typeface="Consolas" panose="020B0609020204030204" pitchFamily="49" charset="0"/>
              </a:rPr>
              <a:t>config.jwtSecret</a:t>
            </a:r>
            <a:r>
              <a:rPr lang="en-US" sz="550" b="0" dirty="0">
                <a:solidFill>
                  <a:srgbClr val="009900"/>
                </a:solidFill>
                <a:effectLst/>
                <a:latin typeface="Consolas" panose="020B0609020204030204" pitchFamily="49" charset="0"/>
              </a:rPr>
              <a:t>, </a:t>
            </a:r>
          </a:p>
          <a:p>
            <a:r>
              <a:rPr lang="en-US" sz="550" b="0" dirty="0" err="1">
                <a:solidFill>
                  <a:srgbClr val="009900"/>
                </a:solidFill>
                <a:effectLst/>
                <a:latin typeface="Consolas" panose="020B0609020204030204" pitchFamily="49" charset="0"/>
              </a:rPr>
              <a:t>userProperty</a:t>
            </a:r>
            <a:r>
              <a:rPr lang="en-US" sz="550" b="0" dirty="0">
                <a:solidFill>
                  <a:srgbClr val="009900"/>
                </a:solidFill>
                <a:effectLst/>
                <a:latin typeface="Consolas" panose="020B0609020204030204" pitchFamily="49" charset="0"/>
              </a:rPr>
              <a:t>: 'auth'</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const </a:t>
            </a:r>
            <a:r>
              <a:rPr lang="en-US" sz="550" b="0" dirty="0" err="1">
                <a:solidFill>
                  <a:srgbClr val="009900"/>
                </a:solidFill>
                <a:effectLst/>
                <a:latin typeface="Consolas" panose="020B0609020204030204" pitchFamily="49" charset="0"/>
              </a:rPr>
              <a:t>hasAuthorization</a:t>
            </a:r>
            <a:r>
              <a:rPr lang="en-US" sz="550" b="0" dirty="0">
                <a:solidFill>
                  <a:srgbClr val="009900"/>
                </a:solidFill>
                <a:effectLst/>
                <a:latin typeface="Consolas" panose="020B0609020204030204" pitchFamily="49" charset="0"/>
              </a:rPr>
              <a:t> = (req, res, next) =&gt; { </a:t>
            </a:r>
          </a:p>
          <a:p>
            <a:r>
              <a:rPr lang="en-US" sz="550" b="0" dirty="0">
                <a:solidFill>
                  <a:srgbClr val="009900"/>
                </a:solidFill>
                <a:effectLst/>
                <a:latin typeface="Consolas" panose="020B0609020204030204" pitchFamily="49" charset="0"/>
              </a:rPr>
              <a:t>const authorized = </a:t>
            </a:r>
            <a:r>
              <a:rPr lang="en-US" sz="550" b="0" dirty="0" err="1">
                <a:solidFill>
                  <a:srgbClr val="009900"/>
                </a:solidFill>
                <a:effectLst/>
                <a:latin typeface="Consolas" panose="020B0609020204030204" pitchFamily="49" charset="0"/>
              </a:rPr>
              <a:t>req.profile</a:t>
            </a:r>
            <a:r>
              <a:rPr lang="en-US" sz="550" b="0" dirty="0">
                <a:solidFill>
                  <a:srgbClr val="009900"/>
                </a:solidFill>
                <a:effectLst/>
                <a:latin typeface="Consolas" panose="020B0609020204030204" pitchFamily="49" charset="0"/>
              </a:rPr>
              <a:t> &amp;&amp; </a:t>
            </a:r>
            <a:r>
              <a:rPr lang="en-US" sz="550" b="0" dirty="0" err="1">
                <a:solidFill>
                  <a:srgbClr val="009900"/>
                </a:solidFill>
                <a:effectLst/>
                <a:latin typeface="Consolas" panose="020B0609020204030204" pitchFamily="49" charset="0"/>
              </a:rPr>
              <a:t>req.auth</a:t>
            </a:r>
            <a:endParaRPr lang="en-US" sz="550" b="0" dirty="0">
              <a:solidFill>
                <a:srgbClr val="009900"/>
              </a:solidFill>
              <a:effectLst/>
              <a:latin typeface="Consolas" panose="020B0609020204030204" pitchFamily="49" charset="0"/>
            </a:endParaRPr>
          </a:p>
          <a:p>
            <a:r>
              <a:rPr lang="en-US" sz="550" b="0" dirty="0">
                <a:solidFill>
                  <a:srgbClr val="009900"/>
                </a:solidFill>
                <a:effectLst/>
                <a:latin typeface="Consolas" panose="020B0609020204030204" pitchFamily="49" charset="0"/>
              </a:rPr>
              <a:t>&amp;&amp; </a:t>
            </a:r>
            <a:r>
              <a:rPr lang="en-US" sz="550" b="0" dirty="0" err="1">
                <a:solidFill>
                  <a:srgbClr val="009900"/>
                </a:solidFill>
                <a:effectLst/>
                <a:latin typeface="Consolas" panose="020B0609020204030204" pitchFamily="49" charset="0"/>
              </a:rPr>
              <a:t>req.profile._id</a:t>
            </a:r>
            <a:r>
              <a:rPr lang="en-US" sz="550" b="0" dirty="0">
                <a:solidFill>
                  <a:srgbClr val="009900"/>
                </a:solidFill>
                <a:effectLst/>
                <a:latin typeface="Consolas" panose="020B0609020204030204" pitchFamily="49" charset="0"/>
              </a:rPr>
              <a:t> ==  </a:t>
            </a:r>
            <a:r>
              <a:rPr lang="en-US" sz="550" b="0" dirty="0" err="1">
                <a:solidFill>
                  <a:srgbClr val="009900"/>
                </a:solidFill>
                <a:effectLst/>
                <a:latin typeface="Consolas" panose="020B0609020204030204" pitchFamily="49" charset="0"/>
              </a:rPr>
              <a:t>req.auth._id</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if (!(authorized)) {</a:t>
            </a:r>
          </a:p>
          <a:p>
            <a:r>
              <a:rPr lang="en-US" sz="550" b="0" dirty="0">
                <a:solidFill>
                  <a:srgbClr val="009900"/>
                </a:solidFill>
                <a:effectLst/>
                <a:latin typeface="Consolas" panose="020B0609020204030204" pitchFamily="49" charset="0"/>
              </a:rPr>
              <a:t>return </a:t>
            </a:r>
            <a:r>
              <a:rPr lang="en-US" sz="550" b="0" dirty="0" err="1">
                <a:solidFill>
                  <a:srgbClr val="009900"/>
                </a:solidFill>
                <a:effectLst/>
                <a:latin typeface="Consolas" panose="020B0609020204030204" pitchFamily="49" charset="0"/>
              </a:rPr>
              <a:t>res.status</a:t>
            </a:r>
            <a:r>
              <a:rPr lang="en-US" sz="550" b="0" dirty="0">
                <a:solidFill>
                  <a:srgbClr val="009900"/>
                </a:solidFill>
                <a:effectLst/>
                <a:latin typeface="Consolas" panose="020B0609020204030204" pitchFamily="49" charset="0"/>
              </a:rPr>
              <a:t>('403').</a:t>
            </a:r>
            <a:r>
              <a:rPr lang="en-US" sz="550" b="0" dirty="0" err="1">
                <a:solidFill>
                  <a:srgbClr val="009900"/>
                </a:solidFill>
                <a:effectLst/>
                <a:latin typeface="Consolas" panose="020B0609020204030204" pitchFamily="49" charset="0"/>
              </a:rPr>
              <a:t>json</a:t>
            </a:r>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error: "User is not authorized"</a:t>
            </a:r>
          </a:p>
          <a:p>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 </a:t>
            </a:r>
          </a:p>
          <a:p>
            <a:r>
              <a:rPr lang="en-US" sz="550" b="0" dirty="0">
                <a:solidFill>
                  <a:srgbClr val="009900"/>
                </a:solidFill>
                <a:effectLst/>
                <a:latin typeface="Consolas" panose="020B0609020204030204" pitchFamily="49" charset="0"/>
              </a:rPr>
              <a:t>next()</a:t>
            </a:r>
          </a:p>
          <a:p>
            <a:r>
              <a:rPr lang="en-US" sz="550" b="0" dirty="0">
                <a:solidFill>
                  <a:srgbClr val="009900"/>
                </a:solidFill>
                <a:effectLst/>
                <a:latin typeface="Consolas" panose="020B0609020204030204" pitchFamily="49" charset="0"/>
              </a:rPr>
              <a:t>}</a:t>
            </a:r>
          </a:p>
          <a:p>
            <a:r>
              <a:rPr lang="en-US" sz="550" b="0" dirty="0">
                <a:solidFill>
                  <a:srgbClr val="009900"/>
                </a:solidFill>
                <a:effectLst/>
                <a:latin typeface="Consolas" panose="020B0609020204030204" pitchFamily="49" charset="0"/>
              </a:rPr>
              <a:t>export default { </a:t>
            </a:r>
            <a:r>
              <a:rPr lang="en-US" sz="550" b="0" dirty="0" err="1">
                <a:solidFill>
                  <a:srgbClr val="009900"/>
                </a:solidFill>
                <a:effectLst/>
                <a:latin typeface="Consolas" panose="020B0609020204030204" pitchFamily="49" charset="0"/>
              </a:rPr>
              <a:t>signin</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signout</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requireSignin</a:t>
            </a:r>
            <a:r>
              <a:rPr lang="en-US" sz="550" b="0" dirty="0">
                <a:solidFill>
                  <a:srgbClr val="009900"/>
                </a:solidFill>
                <a:effectLst/>
                <a:latin typeface="Consolas" panose="020B0609020204030204" pitchFamily="49" charset="0"/>
              </a:rPr>
              <a:t>, </a:t>
            </a:r>
            <a:r>
              <a:rPr lang="en-US" sz="550" b="0" dirty="0" err="1">
                <a:solidFill>
                  <a:srgbClr val="009900"/>
                </a:solidFill>
                <a:effectLst/>
                <a:latin typeface="Consolas" panose="020B0609020204030204" pitchFamily="49" charset="0"/>
              </a:rPr>
              <a:t>hasAuthorization</a:t>
            </a:r>
            <a:r>
              <a:rPr lang="en-US" sz="550" b="0" dirty="0">
                <a:solidFill>
                  <a:srgbClr val="0099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EC0DF6D0-61D9-F31B-AB4D-2FE95D5026A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4840B7E-5B79-6113-40FF-7D3B178AE2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F6DAE2-A7C2-C01D-7BAF-A639C8B3DBD6}"/>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spTree>
    <p:extLst>
      <p:ext uri="{BB962C8B-B14F-4D97-AF65-F5344CB8AC3E}">
        <p14:creationId xmlns:p14="http://schemas.microsoft.com/office/powerpoint/2010/main" val="2990294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8B12-45A7-F67E-F43D-E6F606633532}"/>
              </a:ext>
            </a:extLst>
          </p:cNvPr>
          <p:cNvSpPr>
            <a:spLocks noGrp="1"/>
          </p:cNvSpPr>
          <p:nvPr>
            <p:ph type="title"/>
          </p:nvPr>
        </p:nvSpPr>
        <p:spPr/>
        <p:txBody>
          <a:bodyPr/>
          <a:lstStyle/>
          <a:p>
            <a:r>
              <a:rPr lang="en-US" dirty="0"/>
              <a:t>Updated auth.controller.js</a:t>
            </a:r>
          </a:p>
        </p:txBody>
      </p:sp>
      <p:sp>
        <p:nvSpPr>
          <p:cNvPr id="3" name="Content Placeholder 2">
            <a:extLst>
              <a:ext uri="{FF2B5EF4-FFF2-40B4-BE49-F238E27FC236}">
                <a16:creationId xmlns:a16="http://schemas.microsoft.com/office/drawing/2014/main" id="{5CECFE94-B07D-7F6B-E557-0F173AE8F335}"/>
              </a:ext>
            </a:extLst>
          </p:cNvPr>
          <p:cNvSpPr>
            <a:spLocks noGrp="1"/>
          </p:cNvSpPr>
          <p:nvPr>
            <p:ph idx="1"/>
          </p:nvPr>
        </p:nvSpPr>
        <p:spPr/>
        <p:txBody>
          <a:bodyPr/>
          <a:lstStyle/>
          <a:p>
            <a:r>
              <a:rPr lang="en-US" sz="500" b="0" dirty="0">
                <a:solidFill>
                  <a:srgbClr val="008000"/>
                </a:solidFill>
                <a:effectLst/>
                <a:latin typeface="Consolas" panose="020B0609020204030204" pitchFamily="49" charset="0"/>
              </a:rPr>
              <a:t>import User from '../models/user.model.js'</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jwt</a:t>
            </a:r>
            <a:r>
              <a:rPr lang="en-US" sz="500" b="0" dirty="0">
                <a:solidFill>
                  <a:srgbClr val="008000"/>
                </a:solidFill>
                <a:effectLst/>
                <a:latin typeface="Consolas" panose="020B0609020204030204" pitchFamily="49" charset="0"/>
              </a:rPr>
              <a:t> from '</a:t>
            </a:r>
            <a:r>
              <a:rPr lang="en-US" sz="500" b="0" dirty="0" err="1">
                <a:solidFill>
                  <a:srgbClr val="008000"/>
                </a:solidFill>
                <a:effectLst/>
                <a:latin typeface="Consolas" panose="020B0609020204030204" pitchFamily="49" charset="0"/>
              </a:rPr>
              <a:t>jsonwebtoken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//import </a:t>
            </a:r>
            <a:r>
              <a:rPr lang="en-US" sz="500" b="0" dirty="0" err="1">
                <a:solidFill>
                  <a:srgbClr val="008000"/>
                </a:solidFill>
                <a:effectLst/>
                <a:latin typeface="Consolas" panose="020B0609020204030204" pitchFamily="49" charset="0"/>
              </a:rPr>
              <a:t>expressJwt</a:t>
            </a:r>
            <a:r>
              <a:rPr lang="en-US" sz="500" b="0" dirty="0">
                <a:solidFill>
                  <a:srgbClr val="008000"/>
                </a:solidFill>
                <a:effectLst/>
                <a:latin typeface="Consolas" panose="020B0609020204030204" pitchFamily="49" charset="0"/>
              </a:rPr>
              <a:t> from 'express-</a:t>
            </a:r>
            <a:r>
              <a:rPr lang="en-US" sz="500" b="0" dirty="0" err="1">
                <a:solidFill>
                  <a:srgbClr val="008000"/>
                </a:solidFill>
                <a:effectLst/>
                <a:latin typeface="Consolas" panose="020B0609020204030204" pitchFamily="49" charset="0"/>
              </a:rPr>
              <a:t>jwt</a:t>
            </a:r>
            <a:r>
              <a:rPr lang="en-US" sz="500" b="0" dirty="0">
                <a:solidFill>
                  <a:srgbClr val="008000"/>
                </a:solidFill>
                <a:effectLst/>
                <a:latin typeface="Consolas" panose="020B0609020204030204" pitchFamily="49" charset="0"/>
              </a:rPr>
              <a:t>'</a:t>
            </a:r>
          </a:p>
          <a:p>
            <a:r>
              <a:rPr lang="en-US" sz="500" b="0" dirty="0">
                <a:solidFill>
                  <a:srgbClr val="008000"/>
                </a:solidFill>
                <a:effectLst/>
                <a:highlight>
                  <a:srgbClr val="FFFF00"/>
                </a:highlight>
                <a:latin typeface="Consolas" panose="020B0609020204030204" pitchFamily="49" charset="0"/>
              </a:rPr>
              <a:t>import { </a:t>
            </a:r>
            <a:r>
              <a:rPr lang="en-US" sz="500" b="0" dirty="0" err="1">
                <a:solidFill>
                  <a:srgbClr val="008000"/>
                </a:solidFill>
                <a:effectLst/>
                <a:highlight>
                  <a:srgbClr val="FFFF00"/>
                </a:highlight>
                <a:latin typeface="Consolas" panose="020B0609020204030204" pitchFamily="49" charset="0"/>
              </a:rPr>
              <a:t>expressjwt</a:t>
            </a:r>
            <a:r>
              <a:rPr lang="en-US" sz="500" b="0" dirty="0">
                <a:solidFill>
                  <a:srgbClr val="008000"/>
                </a:solidFill>
                <a:effectLst/>
                <a:highlight>
                  <a:srgbClr val="FFFF00"/>
                </a:highlight>
                <a:latin typeface="Consolas" panose="020B0609020204030204" pitchFamily="49" charset="0"/>
              </a:rPr>
              <a:t> } from "express-</a:t>
            </a:r>
            <a:r>
              <a:rPr lang="en-US" sz="500" b="0" dirty="0" err="1">
                <a:solidFill>
                  <a:srgbClr val="008000"/>
                </a:solidFill>
                <a:effectLst/>
                <a:highlight>
                  <a:srgbClr val="FFFF00"/>
                </a:highlight>
                <a:latin typeface="Consolas" panose="020B0609020204030204" pitchFamily="49" charset="0"/>
              </a:rPr>
              <a:t>jwt</a:t>
            </a:r>
            <a:r>
              <a:rPr lang="en-US" sz="500" b="0" dirty="0">
                <a:solidFill>
                  <a:srgbClr val="008000"/>
                </a:solidFill>
                <a:effectLst/>
                <a:highlight>
                  <a:srgbClr val="FFFF00"/>
                </a:highlight>
                <a:latin typeface="Consolas" panose="020B0609020204030204" pitchFamily="49" charset="0"/>
              </a:rPr>
              <a:t>";</a:t>
            </a:r>
          </a:p>
          <a:p>
            <a:r>
              <a:rPr lang="en-US" sz="500" b="0" dirty="0">
                <a:solidFill>
                  <a:srgbClr val="008000"/>
                </a:solidFill>
                <a:effectLst/>
                <a:latin typeface="Consolas" panose="020B0609020204030204" pitchFamily="49" charset="0"/>
              </a:rPr>
              <a:t>import config from './../../config/config.js'</a:t>
            </a:r>
          </a:p>
          <a:p>
            <a:br>
              <a:rPr lang="en-US" sz="500" b="0" dirty="0">
                <a:solidFill>
                  <a:srgbClr val="008000"/>
                </a:solidFill>
                <a:effectLst/>
                <a:latin typeface="Consolas" panose="020B0609020204030204" pitchFamily="49" charset="0"/>
              </a:rPr>
            </a:br>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signin</a:t>
            </a:r>
            <a:r>
              <a:rPr lang="en-US" sz="500" b="0" dirty="0">
                <a:solidFill>
                  <a:srgbClr val="008000"/>
                </a:solidFill>
                <a:effectLst/>
                <a:latin typeface="Consolas" panose="020B0609020204030204" pitchFamily="49" charset="0"/>
              </a:rPr>
              <a:t> = </a:t>
            </a:r>
            <a:r>
              <a:rPr lang="en-US" sz="500" b="0" dirty="0">
                <a:solidFill>
                  <a:srgbClr val="008000"/>
                </a:solidFill>
                <a:effectLst/>
                <a:highlight>
                  <a:srgbClr val="FFFF00"/>
                </a:highlight>
                <a:latin typeface="Consolas" panose="020B0609020204030204" pitchFamily="49" charset="0"/>
              </a:rPr>
              <a:t>async</a:t>
            </a:r>
            <a:r>
              <a:rPr lang="en-US" sz="500" b="0" dirty="0">
                <a:solidFill>
                  <a:srgbClr val="008000"/>
                </a:solidFill>
                <a:effectLst/>
                <a:latin typeface="Consolas" panose="020B0609020204030204" pitchFamily="49" charset="0"/>
              </a:rPr>
              <a:t> (req, res) =&gt; { </a:t>
            </a:r>
          </a:p>
          <a:p>
            <a:r>
              <a:rPr lang="en-US" sz="500" b="0" dirty="0">
                <a:solidFill>
                  <a:srgbClr val="008000"/>
                </a:solidFill>
                <a:effectLst/>
                <a:latin typeface="Consolas" panose="020B0609020204030204" pitchFamily="49" charset="0"/>
              </a:rPr>
              <a:t>try {</a:t>
            </a:r>
          </a:p>
          <a:p>
            <a:r>
              <a:rPr lang="en-US" sz="500" b="0" dirty="0">
                <a:solidFill>
                  <a:srgbClr val="008000"/>
                </a:solidFill>
                <a:effectLst/>
                <a:latin typeface="Consolas" panose="020B0609020204030204" pitchFamily="49" charset="0"/>
              </a:rPr>
              <a:t>let user = await </a:t>
            </a:r>
            <a:r>
              <a:rPr lang="en-US" sz="500" b="0" dirty="0" err="1">
                <a:solidFill>
                  <a:srgbClr val="008000"/>
                </a:solidFill>
                <a:effectLst/>
                <a:latin typeface="Consolas" panose="020B0609020204030204" pitchFamily="49" charset="0"/>
              </a:rPr>
              <a:t>User.findOne</a:t>
            </a:r>
            <a:r>
              <a:rPr lang="en-US" sz="500" b="0" dirty="0">
                <a:solidFill>
                  <a:srgbClr val="008000"/>
                </a:solidFill>
                <a:effectLst/>
                <a:latin typeface="Consolas" panose="020B0609020204030204" pitchFamily="49" charset="0"/>
              </a:rPr>
              <a:t>({ "email": </a:t>
            </a:r>
            <a:r>
              <a:rPr lang="en-US" sz="500" b="0" dirty="0" err="1">
                <a:solidFill>
                  <a:srgbClr val="008000"/>
                </a:solidFill>
                <a:effectLst/>
                <a:latin typeface="Consolas" panose="020B0609020204030204" pitchFamily="49" charset="0"/>
              </a:rPr>
              <a:t>req.body.email</a:t>
            </a:r>
            <a:r>
              <a:rPr lang="en-US" sz="500" b="0" dirty="0">
                <a:solidFill>
                  <a:srgbClr val="008000"/>
                </a:solidFill>
                <a:effectLst/>
                <a:latin typeface="Consolas" panose="020B0609020204030204" pitchFamily="49" charset="0"/>
              </a:rPr>
              <a:t> }) </a:t>
            </a:r>
          </a:p>
          <a:p>
            <a:r>
              <a:rPr lang="en-US" sz="500" b="0" dirty="0">
                <a:solidFill>
                  <a:srgbClr val="008000"/>
                </a:solidFill>
                <a:effectLst/>
                <a:latin typeface="Consolas" panose="020B0609020204030204" pitchFamily="49" charset="0"/>
              </a:rPr>
              <a:t>if (!user)</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res.status</a:t>
            </a:r>
            <a:r>
              <a:rPr lang="en-US" sz="500" b="0" dirty="0">
                <a:solidFill>
                  <a:srgbClr val="008000"/>
                </a:solidFill>
                <a:effectLst/>
                <a:latin typeface="Consolas" panose="020B0609020204030204" pitchFamily="49" charset="0"/>
              </a:rPr>
              <a:t>('401').</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 error: "User not found" }) </a:t>
            </a:r>
          </a:p>
          <a:p>
            <a:r>
              <a:rPr lang="en-US" sz="500" b="0" dirty="0">
                <a:solidFill>
                  <a:srgbClr val="008000"/>
                </a:solidFill>
                <a:effectLst/>
                <a:latin typeface="Consolas" panose="020B0609020204030204" pitchFamily="49" charset="0"/>
              </a:rPr>
              <a:t>if (!</a:t>
            </a:r>
            <a:r>
              <a:rPr lang="en-US" sz="500" b="0" dirty="0" err="1">
                <a:solidFill>
                  <a:srgbClr val="008000"/>
                </a:solidFill>
                <a:effectLst/>
                <a:latin typeface="Consolas" panose="020B0609020204030204" pitchFamily="49" charset="0"/>
              </a:rPr>
              <a:t>user.authenticate</a:t>
            </a:r>
            <a:r>
              <a:rPr lang="en-US" sz="500" b="0" dirty="0">
                <a:solidFill>
                  <a:srgbClr val="008000"/>
                </a:solidFill>
                <a:effectLst/>
                <a:latin typeface="Consolas" panose="020B0609020204030204" pitchFamily="49" charset="0"/>
              </a:rPr>
              <a:t>(</a:t>
            </a:r>
            <a:r>
              <a:rPr lang="en-US" sz="500" b="0" dirty="0" err="1">
                <a:solidFill>
                  <a:srgbClr val="008000"/>
                </a:solidFill>
                <a:effectLst/>
                <a:latin typeface="Consolas" panose="020B0609020204030204" pitchFamily="49" charset="0"/>
              </a:rPr>
              <a:t>req.body.password</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res.status</a:t>
            </a:r>
            <a:r>
              <a:rPr lang="en-US" sz="500" b="0" dirty="0">
                <a:solidFill>
                  <a:srgbClr val="008000"/>
                </a:solidFill>
                <a:effectLst/>
                <a:latin typeface="Consolas" panose="020B0609020204030204" pitchFamily="49" charset="0"/>
              </a:rPr>
              <a:t>('401').send({ error: "Email and password don't match."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token = </a:t>
            </a:r>
            <a:r>
              <a:rPr lang="en-US" sz="500" b="0" dirty="0" err="1">
                <a:solidFill>
                  <a:srgbClr val="008000"/>
                </a:solidFill>
                <a:effectLst/>
                <a:latin typeface="Consolas" panose="020B0609020204030204" pitchFamily="49" charset="0"/>
              </a:rPr>
              <a:t>jwt.sign</a:t>
            </a:r>
            <a:r>
              <a:rPr lang="en-US" sz="500" b="0" dirty="0">
                <a:solidFill>
                  <a:srgbClr val="008000"/>
                </a:solidFill>
                <a:effectLst/>
                <a:latin typeface="Consolas" panose="020B0609020204030204" pitchFamily="49" charset="0"/>
              </a:rPr>
              <a:t>({ _id: </a:t>
            </a:r>
            <a:r>
              <a:rPr lang="en-US" sz="500" b="0" dirty="0" err="1">
                <a:solidFill>
                  <a:srgbClr val="008000"/>
                </a:solidFill>
                <a:effectLst/>
                <a:latin typeface="Consolas" panose="020B0609020204030204" pitchFamily="49" charset="0"/>
              </a:rPr>
              <a:t>user._id</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config.jwtSecret</a:t>
            </a:r>
            <a:r>
              <a:rPr lang="en-US" sz="500" b="0" dirty="0">
                <a:solidFill>
                  <a:srgbClr val="008000"/>
                </a:solidFill>
                <a:effectLst/>
                <a:latin typeface="Consolas" panose="020B0609020204030204" pitchFamily="49" charset="0"/>
              </a:rPr>
              <a:t>) </a:t>
            </a:r>
          </a:p>
          <a:p>
            <a:r>
              <a:rPr lang="en-US" sz="500" b="0" dirty="0" err="1">
                <a:solidFill>
                  <a:srgbClr val="008000"/>
                </a:solidFill>
                <a:effectLst/>
                <a:latin typeface="Consolas" panose="020B0609020204030204" pitchFamily="49" charset="0"/>
              </a:rPr>
              <a:t>res.cookie</a:t>
            </a:r>
            <a:r>
              <a:rPr lang="en-US" sz="500" b="0" dirty="0">
                <a:solidFill>
                  <a:srgbClr val="008000"/>
                </a:solidFill>
                <a:effectLst/>
                <a:latin typeface="Consolas" panose="020B0609020204030204" pitchFamily="49" charset="0"/>
              </a:rPr>
              <a:t>('t', token, { expire: new Date() + 9999 }) </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res.json</a:t>
            </a:r>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token, </a:t>
            </a:r>
          </a:p>
          <a:p>
            <a:r>
              <a:rPr lang="en-US" sz="500" b="0" dirty="0">
                <a:solidFill>
                  <a:srgbClr val="008000"/>
                </a:solidFill>
                <a:effectLst/>
                <a:latin typeface="Consolas" panose="020B0609020204030204" pitchFamily="49" charset="0"/>
              </a:rPr>
              <a:t>user: {</a:t>
            </a:r>
          </a:p>
          <a:p>
            <a:r>
              <a:rPr lang="en-US" sz="500" b="0" dirty="0">
                <a:solidFill>
                  <a:srgbClr val="008000"/>
                </a:solidFill>
                <a:effectLst/>
                <a:latin typeface="Consolas" panose="020B0609020204030204" pitchFamily="49" charset="0"/>
              </a:rPr>
              <a:t>_id: </a:t>
            </a:r>
            <a:r>
              <a:rPr lang="en-US" sz="500" b="0" dirty="0" err="1">
                <a:solidFill>
                  <a:srgbClr val="008000"/>
                </a:solidFill>
                <a:effectLst/>
                <a:latin typeface="Consolas" panose="020B0609020204030204" pitchFamily="49" charset="0"/>
              </a:rPr>
              <a:t>user._id</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name: user.name,</a:t>
            </a:r>
          </a:p>
          <a:p>
            <a:r>
              <a:rPr lang="en-US" sz="500" b="0" dirty="0">
                <a:solidFill>
                  <a:srgbClr val="008000"/>
                </a:solidFill>
                <a:effectLst/>
                <a:latin typeface="Consolas" panose="020B0609020204030204" pitchFamily="49" charset="0"/>
              </a:rPr>
              <a:t>email: </a:t>
            </a:r>
            <a:r>
              <a:rPr lang="en-US" sz="500" b="0" dirty="0" err="1">
                <a:solidFill>
                  <a:srgbClr val="008000"/>
                </a:solidFill>
                <a:effectLst/>
                <a:latin typeface="Consolas" panose="020B0609020204030204" pitchFamily="49" charset="0"/>
              </a:rPr>
              <a:t>user.email</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 catch (err) {</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res.status</a:t>
            </a:r>
            <a:r>
              <a:rPr lang="en-US" sz="500" b="0" dirty="0">
                <a:solidFill>
                  <a:srgbClr val="008000"/>
                </a:solidFill>
                <a:effectLst/>
                <a:latin typeface="Consolas" panose="020B0609020204030204" pitchFamily="49" charset="0"/>
              </a:rPr>
              <a:t>('401').</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 error: "Could not sign in" })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a:t>
            </a:r>
          </a:p>
          <a:p>
            <a:br>
              <a:rPr lang="en-US" sz="500" b="0" dirty="0">
                <a:solidFill>
                  <a:srgbClr val="008000"/>
                </a:solidFill>
                <a:effectLst/>
                <a:latin typeface="Consolas" panose="020B0609020204030204" pitchFamily="49" charset="0"/>
              </a:rPr>
            </a:br>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signout</a:t>
            </a:r>
            <a:r>
              <a:rPr lang="en-US" sz="500" b="0" dirty="0">
                <a:solidFill>
                  <a:srgbClr val="008000"/>
                </a:solidFill>
                <a:effectLst/>
                <a:latin typeface="Consolas" panose="020B0609020204030204" pitchFamily="49" charset="0"/>
              </a:rPr>
              <a:t> = (req, res) =&gt; { </a:t>
            </a:r>
          </a:p>
          <a:p>
            <a:r>
              <a:rPr lang="en-US" sz="500" b="0" dirty="0" err="1">
                <a:solidFill>
                  <a:srgbClr val="008000"/>
                </a:solidFill>
                <a:effectLst/>
                <a:latin typeface="Consolas" panose="020B0609020204030204" pitchFamily="49" charset="0"/>
              </a:rPr>
              <a:t>res.clearCookie</a:t>
            </a:r>
            <a:r>
              <a:rPr lang="en-US" sz="500" b="0" dirty="0">
                <a:solidFill>
                  <a:srgbClr val="008000"/>
                </a:solidFill>
                <a:effectLst/>
                <a:latin typeface="Consolas" panose="020B0609020204030204" pitchFamily="49" charset="0"/>
              </a:rPr>
              <a:t>("t")</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res.status</a:t>
            </a:r>
            <a:r>
              <a:rPr lang="en-US" sz="500" b="0" dirty="0">
                <a:solidFill>
                  <a:srgbClr val="008000"/>
                </a:solidFill>
                <a:effectLst/>
                <a:latin typeface="Consolas" panose="020B0609020204030204" pitchFamily="49" charset="0"/>
              </a:rPr>
              <a:t>('200').</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message: "signed out"</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requireSignin</a:t>
            </a:r>
            <a:r>
              <a:rPr lang="en-US" sz="500" b="0" dirty="0">
                <a:solidFill>
                  <a:srgbClr val="008000"/>
                </a:solidFill>
                <a:effectLst/>
                <a:latin typeface="Consolas" panose="020B0609020204030204" pitchFamily="49" charset="0"/>
              </a:rPr>
              <a:t> = </a:t>
            </a:r>
            <a:r>
              <a:rPr lang="en-US" sz="500" b="0" dirty="0" err="1">
                <a:solidFill>
                  <a:srgbClr val="008000"/>
                </a:solidFill>
                <a:effectLst/>
                <a:highlight>
                  <a:srgbClr val="FFFF00"/>
                </a:highlight>
                <a:latin typeface="Consolas" panose="020B0609020204030204" pitchFamily="49" charset="0"/>
              </a:rPr>
              <a:t>expressjwt</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secret: </a:t>
            </a:r>
            <a:r>
              <a:rPr lang="en-US" sz="500" b="0" dirty="0" err="1">
                <a:solidFill>
                  <a:srgbClr val="008000"/>
                </a:solidFill>
                <a:effectLst/>
                <a:latin typeface="Consolas" panose="020B0609020204030204" pitchFamily="49" charset="0"/>
              </a:rPr>
              <a:t>config.jwtSecret</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r>
              <a:rPr lang="en-US" sz="500" b="0" dirty="0">
                <a:solidFill>
                  <a:srgbClr val="008000"/>
                </a:solidFill>
                <a:effectLst/>
                <a:highlight>
                  <a:srgbClr val="FFFF00"/>
                </a:highlight>
                <a:latin typeface="Consolas" panose="020B0609020204030204" pitchFamily="49" charset="0"/>
              </a:rPr>
              <a:t>algorithms: ["HS256"],</a:t>
            </a:r>
          </a:p>
          <a:p>
            <a:r>
              <a:rPr lang="en-US" sz="500" b="0" dirty="0" err="1">
                <a:solidFill>
                  <a:srgbClr val="008000"/>
                </a:solidFill>
                <a:effectLst/>
                <a:latin typeface="Consolas" panose="020B0609020204030204" pitchFamily="49" charset="0"/>
              </a:rPr>
              <a:t>userProperty</a:t>
            </a:r>
            <a:r>
              <a:rPr lang="en-US" sz="500" b="0" dirty="0">
                <a:solidFill>
                  <a:srgbClr val="008000"/>
                </a:solidFill>
                <a:effectLst/>
                <a:latin typeface="Consolas" panose="020B0609020204030204" pitchFamily="49" charset="0"/>
              </a:rPr>
              <a:t>: 'auth'</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const </a:t>
            </a:r>
            <a:r>
              <a:rPr lang="en-US" sz="500" b="0" dirty="0" err="1">
                <a:solidFill>
                  <a:srgbClr val="008000"/>
                </a:solidFill>
                <a:effectLst/>
                <a:latin typeface="Consolas" panose="020B0609020204030204" pitchFamily="49" charset="0"/>
              </a:rPr>
              <a:t>hasAuthorization</a:t>
            </a:r>
            <a:r>
              <a:rPr lang="en-US" sz="500" b="0" dirty="0">
                <a:solidFill>
                  <a:srgbClr val="008000"/>
                </a:solidFill>
                <a:effectLst/>
                <a:latin typeface="Consolas" panose="020B0609020204030204" pitchFamily="49" charset="0"/>
              </a:rPr>
              <a:t> = (req, res, next) =&gt; { </a:t>
            </a:r>
          </a:p>
          <a:p>
            <a:r>
              <a:rPr lang="en-US" sz="500" b="0" dirty="0">
                <a:solidFill>
                  <a:srgbClr val="008000"/>
                </a:solidFill>
                <a:effectLst/>
                <a:latin typeface="Consolas" panose="020B0609020204030204" pitchFamily="49" charset="0"/>
              </a:rPr>
              <a:t>const authorized = </a:t>
            </a:r>
            <a:r>
              <a:rPr lang="en-US" sz="500" b="0" dirty="0" err="1">
                <a:solidFill>
                  <a:srgbClr val="008000"/>
                </a:solidFill>
                <a:effectLst/>
                <a:latin typeface="Consolas" panose="020B0609020204030204" pitchFamily="49" charset="0"/>
              </a:rPr>
              <a:t>req.profile</a:t>
            </a:r>
            <a:r>
              <a:rPr lang="en-US" sz="500" b="0" dirty="0">
                <a:solidFill>
                  <a:srgbClr val="008000"/>
                </a:solidFill>
                <a:effectLst/>
                <a:latin typeface="Consolas" panose="020B0609020204030204" pitchFamily="49" charset="0"/>
              </a:rPr>
              <a:t> &amp;&amp; </a:t>
            </a:r>
            <a:r>
              <a:rPr lang="en-US" sz="500" b="0" dirty="0" err="1">
                <a:solidFill>
                  <a:srgbClr val="008000"/>
                </a:solidFill>
                <a:effectLst/>
                <a:latin typeface="Consolas" panose="020B0609020204030204" pitchFamily="49" charset="0"/>
              </a:rPr>
              <a:t>req.auth</a:t>
            </a:r>
            <a:endParaRPr lang="en-US" sz="500" b="0" dirty="0">
              <a:solidFill>
                <a:srgbClr val="008000"/>
              </a:solidFill>
              <a:effectLst/>
              <a:latin typeface="Consolas" panose="020B0609020204030204" pitchFamily="49" charset="0"/>
            </a:endParaRPr>
          </a:p>
          <a:p>
            <a:r>
              <a:rPr lang="en-US" sz="500" b="0" dirty="0">
                <a:solidFill>
                  <a:srgbClr val="008000"/>
                </a:solidFill>
                <a:effectLst/>
                <a:latin typeface="Consolas" panose="020B0609020204030204" pitchFamily="49" charset="0"/>
              </a:rPr>
              <a:t>&amp;&amp; </a:t>
            </a:r>
            <a:r>
              <a:rPr lang="en-US" sz="500" b="0" dirty="0" err="1">
                <a:solidFill>
                  <a:srgbClr val="008000"/>
                </a:solidFill>
                <a:effectLst/>
                <a:latin typeface="Consolas" panose="020B0609020204030204" pitchFamily="49" charset="0"/>
              </a:rPr>
              <a:t>req.profile._id</a:t>
            </a:r>
            <a:r>
              <a:rPr lang="en-US" sz="500" b="0" dirty="0">
                <a:solidFill>
                  <a:srgbClr val="008000"/>
                </a:solidFill>
                <a:effectLst/>
                <a:latin typeface="Consolas" panose="020B0609020204030204" pitchFamily="49" charset="0"/>
              </a:rPr>
              <a:t> ==  </a:t>
            </a:r>
            <a:r>
              <a:rPr lang="en-US" sz="500" b="0" dirty="0" err="1">
                <a:solidFill>
                  <a:srgbClr val="008000"/>
                </a:solidFill>
                <a:effectLst/>
                <a:latin typeface="Consolas" panose="020B0609020204030204" pitchFamily="49" charset="0"/>
              </a:rPr>
              <a:t>req.auth._id</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if (!(authorized)) {</a:t>
            </a:r>
          </a:p>
          <a:p>
            <a:r>
              <a:rPr lang="en-US" sz="500" b="0" dirty="0">
                <a:solidFill>
                  <a:srgbClr val="008000"/>
                </a:solidFill>
                <a:effectLst/>
                <a:latin typeface="Consolas" panose="020B0609020204030204" pitchFamily="49" charset="0"/>
              </a:rPr>
              <a:t>return </a:t>
            </a:r>
            <a:r>
              <a:rPr lang="en-US" sz="500" b="0" dirty="0" err="1">
                <a:solidFill>
                  <a:srgbClr val="008000"/>
                </a:solidFill>
                <a:effectLst/>
                <a:latin typeface="Consolas" panose="020B0609020204030204" pitchFamily="49" charset="0"/>
              </a:rPr>
              <a:t>res.status</a:t>
            </a:r>
            <a:r>
              <a:rPr lang="en-US" sz="500" b="0" dirty="0">
                <a:solidFill>
                  <a:srgbClr val="008000"/>
                </a:solidFill>
                <a:effectLst/>
                <a:latin typeface="Consolas" panose="020B0609020204030204" pitchFamily="49" charset="0"/>
              </a:rPr>
              <a:t>('403').</a:t>
            </a:r>
            <a:r>
              <a:rPr lang="en-US" sz="500" b="0" dirty="0" err="1">
                <a:solidFill>
                  <a:srgbClr val="008000"/>
                </a:solidFill>
                <a:effectLst/>
                <a:latin typeface="Consolas" panose="020B0609020204030204" pitchFamily="49" charset="0"/>
              </a:rPr>
              <a:t>json</a:t>
            </a:r>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error: "User is not authorized"</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 </a:t>
            </a:r>
          </a:p>
          <a:p>
            <a:r>
              <a:rPr lang="en-US" sz="500" b="0" dirty="0">
                <a:solidFill>
                  <a:srgbClr val="008000"/>
                </a:solidFill>
                <a:effectLst/>
                <a:latin typeface="Consolas" panose="020B0609020204030204" pitchFamily="49" charset="0"/>
              </a:rPr>
              <a:t>next()</a:t>
            </a:r>
          </a:p>
          <a:p>
            <a:r>
              <a:rPr lang="en-US" sz="500" b="0" dirty="0">
                <a:solidFill>
                  <a:srgbClr val="008000"/>
                </a:solidFill>
                <a:effectLst/>
                <a:latin typeface="Consolas" panose="020B0609020204030204" pitchFamily="49" charset="0"/>
              </a:rPr>
              <a:t>}</a:t>
            </a:r>
          </a:p>
          <a:p>
            <a:r>
              <a:rPr lang="en-US" sz="500" b="0" dirty="0">
                <a:solidFill>
                  <a:srgbClr val="008000"/>
                </a:solidFill>
                <a:effectLst/>
                <a:latin typeface="Consolas" panose="020B0609020204030204" pitchFamily="49" charset="0"/>
              </a:rPr>
              <a:t>export default { </a:t>
            </a:r>
            <a:r>
              <a:rPr lang="en-US" sz="500" b="0" dirty="0" err="1">
                <a:solidFill>
                  <a:srgbClr val="008000"/>
                </a:solidFill>
                <a:effectLst/>
                <a:latin typeface="Consolas" panose="020B0609020204030204" pitchFamily="49" charset="0"/>
              </a:rPr>
              <a:t>signin</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signout</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requireSignin</a:t>
            </a:r>
            <a:r>
              <a:rPr lang="en-US" sz="500" b="0" dirty="0">
                <a:solidFill>
                  <a:srgbClr val="008000"/>
                </a:solidFill>
                <a:effectLst/>
                <a:latin typeface="Consolas" panose="020B0609020204030204" pitchFamily="49" charset="0"/>
              </a:rPr>
              <a:t>, </a:t>
            </a:r>
            <a:r>
              <a:rPr lang="en-US" sz="500" b="0" dirty="0" err="1">
                <a:solidFill>
                  <a:srgbClr val="008000"/>
                </a:solidFill>
                <a:effectLst/>
                <a:latin typeface="Consolas" panose="020B0609020204030204" pitchFamily="49" charset="0"/>
              </a:rPr>
              <a:t>hasAuthorization</a:t>
            </a:r>
            <a:r>
              <a:rPr lang="en-US" sz="500" b="0" dirty="0">
                <a:solidFill>
                  <a:srgbClr val="008000"/>
                </a:solidFill>
                <a:effectLst/>
                <a:latin typeface="Consolas" panose="020B0609020204030204" pitchFamily="49" charset="0"/>
              </a:rPr>
              <a:t> }</a:t>
            </a:r>
          </a:p>
          <a:p>
            <a:endParaRPr lang="en-US" dirty="0"/>
          </a:p>
        </p:txBody>
      </p:sp>
      <p:sp>
        <p:nvSpPr>
          <p:cNvPr id="4" name="Date Placeholder 3">
            <a:extLst>
              <a:ext uri="{FF2B5EF4-FFF2-40B4-BE49-F238E27FC236}">
                <a16:creationId xmlns:a16="http://schemas.microsoft.com/office/drawing/2014/main" id="{D5356481-68F8-7404-E03E-C14EFE4FA6E5}"/>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36A18ED-EF9A-85F8-389B-BE8A92ACD09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02D98D4-5962-4D97-B46C-9E9AA4278C3D}"/>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1251022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1B28-1701-15A6-4BE6-8FC603B7FC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99B7DC-E474-84C8-B019-F1C2DB09193E}"/>
              </a:ext>
            </a:extLst>
          </p:cNvPr>
          <p:cNvSpPr>
            <a:spLocks noGrp="1"/>
          </p:cNvSpPr>
          <p:nvPr>
            <p:ph idx="1"/>
          </p:nvPr>
        </p:nvSpPr>
        <p:spPr/>
        <p:txBody>
          <a:bodyPr/>
          <a:lstStyle/>
          <a:p>
            <a:r>
              <a:rPr lang="en-US" dirty="0"/>
              <a:t>express-</a:t>
            </a:r>
            <a:r>
              <a:rPr lang="en-US" dirty="0" err="1"/>
              <a:t>jwt</a:t>
            </a:r>
            <a:r>
              <a:rPr lang="en-US" dirty="0"/>
              <a:t> throws an error named </a:t>
            </a:r>
            <a:r>
              <a:rPr lang="en-US" dirty="0" err="1"/>
              <a:t>UnauthorizedError</a:t>
            </a:r>
            <a:r>
              <a:rPr lang="en-US" dirty="0"/>
              <a:t> when a token cannot be validated for some reason. </a:t>
            </a:r>
          </a:p>
          <a:p>
            <a:r>
              <a:rPr lang="en-US" dirty="0"/>
              <a:t>We catch this error here to return a 401 status back to the requesting client. </a:t>
            </a:r>
          </a:p>
          <a:p>
            <a:r>
              <a:rPr lang="en-US" dirty="0"/>
              <a:t>We also add a response to be sent if other server-side errors are generated and caught here.</a:t>
            </a:r>
          </a:p>
          <a:p>
            <a:r>
              <a:rPr lang="en-US" dirty="0"/>
              <a:t>With user auth implemented for protecting routes, we have covered all the desired features of a working backend for our skeleton MERN application. </a:t>
            </a:r>
          </a:p>
          <a:p>
            <a:r>
              <a:rPr lang="en-US" dirty="0"/>
              <a:t>In the next section, we will look at how we can check whether this standalone backend is functioning as desired without implementing a frontend.</a:t>
            </a:r>
          </a:p>
        </p:txBody>
      </p:sp>
      <p:sp>
        <p:nvSpPr>
          <p:cNvPr id="4" name="Date Placeholder 3">
            <a:extLst>
              <a:ext uri="{FF2B5EF4-FFF2-40B4-BE49-F238E27FC236}">
                <a16:creationId xmlns:a16="http://schemas.microsoft.com/office/drawing/2014/main" id="{8A2D55BE-8B1B-36E4-33C2-4570706B375F}"/>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82BD4A7C-0768-773F-4AF9-68B897EAF08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1F75CFF-4E6F-5191-82C3-5A672A84ACD2}"/>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887394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6F27-E39B-B654-4967-12CF2D4CA11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14D6E1-9E2F-45CD-6626-57F22E598299}"/>
              </a:ext>
            </a:extLst>
          </p:cNvPr>
          <p:cNvSpPr>
            <a:spLocks noGrp="1"/>
          </p:cNvSpPr>
          <p:nvPr>
            <p:ph idx="1"/>
          </p:nvPr>
        </p:nvSpPr>
        <p:spPr/>
        <p:txBody>
          <a:bodyPr/>
          <a:lstStyle/>
          <a:p>
            <a:r>
              <a:rPr lang="en-US" dirty="0"/>
              <a:t>Install crypto in the server side (cd server) as follows:</a:t>
            </a:r>
          </a:p>
          <a:p>
            <a:r>
              <a:rPr lang="en-US" b="1" dirty="0"/>
              <a:t>Yarn add crypto</a:t>
            </a:r>
          </a:p>
          <a:p>
            <a:r>
              <a:rPr lang="en-US" dirty="0"/>
              <a:t>Import it in the </a:t>
            </a:r>
          </a:p>
          <a:p>
            <a:r>
              <a:rPr lang="en-US" dirty="0"/>
              <a:t>server/models/user.model.js</a:t>
            </a:r>
          </a:p>
          <a:p>
            <a:r>
              <a:rPr lang="en-US" dirty="0"/>
              <a:t>Remove or mark as comment the following line of script </a:t>
            </a:r>
          </a:p>
          <a:p>
            <a:pPr marL="0" indent="0">
              <a:buNone/>
            </a:pP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this.hashed_password</a:t>
            </a:r>
            <a:r>
              <a:rPr lang="en-US" b="0" dirty="0">
                <a:solidFill>
                  <a:srgbClr val="6A9955"/>
                </a:solidFill>
                <a:effectLst/>
                <a:latin typeface="Consolas" panose="020B0609020204030204" pitchFamily="49" charset="0"/>
              </a:rPr>
              <a:t> = password;</a:t>
            </a:r>
            <a:endParaRPr lang="en-US"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4516C2A-239B-4F7C-8218-FA3B039A9C7D}"/>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A1E51221-9BBC-1541-2A36-26F9466A403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65C48A6-8212-6E5B-9ACC-72A1A8213F5C}"/>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844879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6DC1-313F-DEAC-BB22-2DDCD71325D0}"/>
              </a:ext>
            </a:extLst>
          </p:cNvPr>
          <p:cNvSpPr>
            <a:spLocks noGrp="1"/>
          </p:cNvSpPr>
          <p:nvPr>
            <p:ph type="title"/>
          </p:nvPr>
        </p:nvSpPr>
        <p:spPr/>
        <p:txBody>
          <a:bodyPr/>
          <a:lstStyle/>
          <a:p>
            <a:br>
              <a:rPr lang="en-US" dirty="0"/>
            </a:br>
            <a:r>
              <a:rPr lang="en-US" dirty="0"/>
              <a:t>Updated server/models/user.model.js</a:t>
            </a:r>
            <a:br>
              <a:rPr lang="en-US" dirty="0"/>
            </a:br>
            <a:endParaRPr lang="en-US" dirty="0"/>
          </a:p>
        </p:txBody>
      </p:sp>
      <p:sp>
        <p:nvSpPr>
          <p:cNvPr id="3" name="Content Placeholder 2">
            <a:extLst>
              <a:ext uri="{FF2B5EF4-FFF2-40B4-BE49-F238E27FC236}">
                <a16:creationId xmlns:a16="http://schemas.microsoft.com/office/drawing/2014/main" id="{F1995914-AE32-8BF2-7A43-69BA808B8E16}"/>
              </a:ext>
            </a:extLst>
          </p:cNvPr>
          <p:cNvSpPr>
            <a:spLocks noGrp="1"/>
          </p:cNvSpPr>
          <p:nvPr>
            <p:ph idx="1"/>
          </p:nvPr>
        </p:nvSpPr>
        <p:spPr/>
        <p:txBody>
          <a:bodyPr/>
          <a:lstStyle/>
          <a:p>
            <a:r>
              <a:rPr lang="en-US" sz="340" b="1" dirty="0">
                <a:solidFill>
                  <a:srgbClr val="008000"/>
                </a:solidFill>
                <a:effectLst/>
                <a:latin typeface="Consolas" panose="020B0609020204030204" pitchFamily="49" charset="0"/>
              </a:rPr>
              <a:t>//const mongoose = require('mongoose');</a:t>
            </a:r>
          </a:p>
          <a:p>
            <a:r>
              <a:rPr lang="en-US" sz="340" b="1" dirty="0">
                <a:solidFill>
                  <a:srgbClr val="008000"/>
                </a:solidFill>
                <a:effectLst/>
                <a:latin typeface="Consolas" panose="020B0609020204030204" pitchFamily="49" charset="0"/>
              </a:rPr>
              <a:t>import mongoose from 'mongoose'</a:t>
            </a:r>
          </a:p>
          <a:p>
            <a:r>
              <a:rPr lang="en-US" sz="340" b="1" dirty="0">
                <a:solidFill>
                  <a:srgbClr val="008000"/>
                </a:solidFill>
                <a:effectLst/>
                <a:highlight>
                  <a:srgbClr val="FFFF00"/>
                </a:highlight>
                <a:latin typeface="Consolas" panose="020B0609020204030204" pitchFamily="49" charset="0"/>
              </a:rPr>
              <a:t>import crypto from 'crypto'</a:t>
            </a:r>
          </a:p>
          <a:p>
            <a:r>
              <a:rPr lang="en-US" sz="340" b="1" dirty="0">
                <a:solidFill>
                  <a:srgbClr val="008000"/>
                </a:solidFill>
                <a:effectLst/>
                <a:latin typeface="Consolas" panose="020B0609020204030204" pitchFamily="49" charset="0"/>
              </a:rPr>
              <a:t>       const </a:t>
            </a:r>
            <a:r>
              <a:rPr lang="en-US" sz="340" b="1" dirty="0" err="1">
                <a:solidFill>
                  <a:srgbClr val="008000"/>
                </a:solidFill>
                <a:effectLst/>
                <a:latin typeface="Consolas" panose="020B0609020204030204" pitchFamily="49" charset="0"/>
              </a:rPr>
              <a:t>UserSchema</a:t>
            </a:r>
            <a:r>
              <a:rPr lang="en-US" sz="340" b="1" dirty="0">
                <a:solidFill>
                  <a:srgbClr val="008000"/>
                </a:solidFill>
                <a:effectLst/>
                <a:latin typeface="Consolas" panose="020B0609020204030204" pitchFamily="49" charset="0"/>
              </a:rPr>
              <a:t> = new </a:t>
            </a:r>
            <a:r>
              <a:rPr lang="en-US" sz="340" b="1" dirty="0" err="1">
                <a:solidFill>
                  <a:srgbClr val="008000"/>
                </a:solidFill>
                <a:effectLst/>
                <a:latin typeface="Consolas" panose="020B0609020204030204" pitchFamily="49" charset="0"/>
              </a:rPr>
              <a:t>mongoose.Schema</a:t>
            </a:r>
            <a:r>
              <a:rPr lang="en-US" sz="340" b="1" dirty="0">
                <a:solidFill>
                  <a:srgbClr val="008000"/>
                </a:solidFill>
                <a:effectLst/>
                <a:latin typeface="Consolas" panose="020B0609020204030204" pitchFamily="49" charset="0"/>
              </a:rPr>
              <a:t>({</a:t>
            </a:r>
          </a:p>
          <a:p>
            <a:r>
              <a:rPr lang="en-US" sz="340" b="1" dirty="0">
                <a:solidFill>
                  <a:srgbClr val="008000"/>
                </a:solidFill>
                <a:effectLst/>
                <a:latin typeface="Consolas" panose="020B0609020204030204" pitchFamily="49" charset="0"/>
              </a:rPr>
              <a:t>       name: {</a:t>
            </a:r>
          </a:p>
          <a:p>
            <a:r>
              <a:rPr lang="en-US" sz="340" b="1" dirty="0">
                <a:solidFill>
                  <a:srgbClr val="008000"/>
                </a:solidFill>
                <a:effectLst/>
                <a:latin typeface="Consolas" panose="020B0609020204030204" pitchFamily="49" charset="0"/>
              </a:rPr>
              <a:t>         type: String,</a:t>
            </a:r>
          </a:p>
          <a:p>
            <a:r>
              <a:rPr lang="en-US" sz="340" b="1" dirty="0">
                <a:solidFill>
                  <a:srgbClr val="008000"/>
                </a:solidFill>
                <a:effectLst/>
                <a:latin typeface="Consolas" panose="020B0609020204030204" pitchFamily="49" charset="0"/>
              </a:rPr>
              <a:t>         trim: true,</a:t>
            </a:r>
          </a:p>
          <a:p>
            <a:r>
              <a:rPr lang="en-US" sz="340" b="1" dirty="0">
                <a:solidFill>
                  <a:srgbClr val="008000"/>
                </a:solidFill>
                <a:effectLst/>
                <a:latin typeface="Consolas" panose="020B0609020204030204" pitchFamily="49" charset="0"/>
              </a:rPr>
              <a:t>         required: 'Name is required'</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email: {</a:t>
            </a:r>
          </a:p>
          <a:p>
            <a:r>
              <a:rPr lang="en-US" sz="340" b="1" dirty="0">
                <a:solidFill>
                  <a:srgbClr val="008000"/>
                </a:solidFill>
                <a:effectLst/>
                <a:latin typeface="Consolas" panose="020B0609020204030204" pitchFamily="49" charset="0"/>
              </a:rPr>
              <a:t>             type: String,</a:t>
            </a:r>
          </a:p>
          <a:p>
            <a:r>
              <a:rPr lang="en-US" sz="340" b="1" dirty="0">
                <a:solidFill>
                  <a:srgbClr val="008000"/>
                </a:solidFill>
                <a:effectLst/>
                <a:latin typeface="Consolas" panose="020B0609020204030204" pitchFamily="49" charset="0"/>
              </a:rPr>
              <a:t>              trim: true,</a:t>
            </a:r>
          </a:p>
          <a:p>
            <a:r>
              <a:rPr lang="en-US" sz="340" b="1" dirty="0">
                <a:solidFill>
                  <a:srgbClr val="008000"/>
                </a:solidFill>
                <a:effectLst/>
                <a:latin typeface="Consolas" panose="020B0609020204030204" pitchFamily="49" charset="0"/>
              </a:rPr>
              <a:t>            unique: 'Email already exists',</a:t>
            </a:r>
          </a:p>
          <a:p>
            <a:r>
              <a:rPr lang="en-US" sz="340" b="1" dirty="0">
                <a:solidFill>
                  <a:srgbClr val="008000"/>
                </a:solidFill>
                <a:effectLst/>
                <a:latin typeface="Consolas" panose="020B0609020204030204" pitchFamily="49" charset="0"/>
              </a:rPr>
              <a:t>            match: [/.+\@.+\..+/, 'Please fill a valid email address'],</a:t>
            </a:r>
          </a:p>
          <a:p>
            <a:r>
              <a:rPr lang="en-US" sz="340" b="1" dirty="0">
                <a:solidFill>
                  <a:srgbClr val="008000"/>
                </a:solidFill>
                <a:effectLst/>
                <a:latin typeface="Consolas" panose="020B0609020204030204" pitchFamily="49" charset="0"/>
              </a:rPr>
              <a:t>            required: 'Email is required'</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created: {</a:t>
            </a:r>
          </a:p>
          <a:p>
            <a:r>
              <a:rPr lang="en-US" sz="340" b="1" dirty="0">
                <a:solidFill>
                  <a:srgbClr val="008000"/>
                </a:solidFill>
                <a:effectLst/>
                <a:latin typeface="Consolas" panose="020B0609020204030204" pitchFamily="49" charset="0"/>
              </a:rPr>
              <a:t>            type: Date,</a:t>
            </a:r>
          </a:p>
          <a:p>
            <a:r>
              <a:rPr lang="en-US" sz="340" b="1" dirty="0">
                <a:solidFill>
                  <a:srgbClr val="008000"/>
                </a:solidFill>
                <a:effectLst/>
                <a:latin typeface="Consolas" panose="020B0609020204030204" pitchFamily="49" charset="0"/>
              </a:rPr>
              <a:t>            default: </a:t>
            </a:r>
            <a:r>
              <a:rPr lang="en-US" sz="340" b="1" dirty="0" err="1">
                <a:solidFill>
                  <a:srgbClr val="008000"/>
                </a:solidFill>
                <a:effectLst/>
                <a:latin typeface="Consolas" panose="020B0609020204030204" pitchFamily="49" charset="0"/>
              </a:rPr>
              <a:t>Date.now</a:t>
            </a:r>
            <a:endParaRPr lang="en-US" sz="340" b="1" dirty="0">
              <a:solidFill>
                <a:srgbClr val="008000"/>
              </a:solidFill>
              <a:effectLst/>
              <a:latin typeface="Consolas" panose="020B0609020204030204" pitchFamily="49" charset="0"/>
            </a:endParaRP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updated: {</a:t>
            </a:r>
          </a:p>
          <a:p>
            <a:r>
              <a:rPr lang="en-US" sz="340" b="1" dirty="0">
                <a:solidFill>
                  <a:srgbClr val="008000"/>
                </a:solidFill>
                <a:effectLst/>
                <a:latin typeface="Consolas" panose="020B0609020204030204" pitchFamily="49" charset="0"/>
              </a:rPr>
              <a:t>            type: Date,</a:t>
            </a:r>
          </a:p>
          <a:p>
            <a:r>
              <a:rPr lang="en-US" sz="340" b="1" dirty="0">
                <a:solidFill>
                  <a:srgbClr val="008000"/>
                </a:solidFill>
                <a:effectLst/>
                <a:latin typeface="Consolas" panose="020B0609020204030204" pitchFamily="49" charset="0"/>
              </a:rPr>
              <a:t>            default: </a:t>
            </a:r>
            <a:r>
              <a:rPr lang="en-US" sz="340" b="1" dirty="0" err="1">
                <a:solidFill>
                  <a:srgbClr val="008000"/>
                </a:solidFill>
                <a:effectLst/>
                <a:latin typeface="Consolas" panose="020B0609020204030204" pitchFamily="49" charset="0"/>
              </a:rPr>
              <a:t>Date.now</a:t>
            </a:r>
            <a:endParaRPr lang="en-US" sz="340" b="1" dirty="0">
              <a:solidFill>
                <a:srgbClr val="008000"/>
              </a:solidFill>
              <a:effectLst/>
              <a:latin typeface="Consolas" panose="020B0609020204030204" pitchFamily="49" charset="0"/>
            </a:endParaRP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hashed_password</a:t>
            </a:r>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type: String,</a:t>
            </a:r>
          </a:p>
          <a:p>
            <a:r>
              <a:rPr lang="en-US" sz="340" b="1" dirty="0">
                <a:solidFill>
                  <a:srgbClr val="008000"/>
                </a:solidFill>
                <a:effectLst/>
                <a:latin typeface="Consolas" panose="020B0609020204030204" pitchFamily="49" charset="0"/>
              </a:rPr>
              <a:t>            required: 'Password is required'</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salt: String</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UserSchema.virtual</a:t>
            </a:r>
            <a:r>
              <a:rPr lang="en-US" sz="340" b="1" dirty="0">
                <a:solidFill>
                  <a:srgbClr val="008000"/>
                </a:solidFill>
                <a:effectLst/>
                <a:latin typeface="Consolas" panose="020B0609020204030204" pitchFamily="49" charset="0"/>
              </a:rPr>
              <a:t>('password')</a:t>
            </a:r>
          </a:p>
          <a:p>
            <a:r>
              <a:rPr lang="en-US" sz="340" b="1" dirty="0">
                <a:solidFill>
                  <a:srgbClr val="008000"/>
                </a:solidFill>
                <a:effectLst/>
                <a:latin typeface="Consolas" panose="020B0609020204030204" pitchFamily="49" charset="0"/>
              </a:rPr>
              <a:t>      .set(function(password)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this._password</a:t>
            </a:r>
            <a:r>
              <a:rPr lang="en-US" sz="340" b="1" dirty="0">
                <a:solidFill>
                  <a:srgbClr val="008000"/>
                </a:solidFill>
                <a:effectLst/>
                <a:latin typeface="Consolas" panose="020B0609020204030204" pitchFamily="49" charset="0"/>
              </a:rPr>
              <a:t> = password;</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this.salt</a:t>
            </a:r>
            <a:r>
              <a:rPr lang="en-US" sz="340" b="1" dirty="0">
                <a:solidFill>
                  <a:srgbClr val="008000"/>
                </a:solidFill>
                <a:effectLst/>
                <a:latin typeface="Consolas" panose="020B0609020204030204" pitchFamily="49" charset="0"/>
              </a:rPr>
              <a:t> = </a:t>
            </a:r>
            <a:r>
              <a:rPr lang="en-US" sz="340" b="1" dirty="0" err="1">
                <a:solidFill>
                  <a:srgbClr val="008000"/>
                </a:solidFill>
                <a:effectLst/>
                <a:latin typeface="Consolas" panose="020B0609020204030204" pitchFamily="49" charset="0"/>
              </a:rPr>
              <a:t>this.makeSalt</a:t>
            </a:r>
            <a:r>
              <a:rPr lang="en-US" sz="340" b="1" dirty="0">
                <a:solidFill>
                  <a:srgbClr val="008000"/>
                </a:solidFill>
                <a:effectLst/>
                <a:latin typeface="Consolas" panose="020B0609020204030204" pitchFamily="49" charset="0"/>
              </a:rPr>
              <a:t>();</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this.hashed_password</a:t>
            </a:r>
            <a:r>
              <a:rPr lang="en-US" sz="340" b="1" dirty="0">
                <a:solidFill>
                  <a:srgbClr val="008000"/>
                </a:solidFill>
                <a:effectLst/>
                <a:latin typeface="Consolas" panose="020B0609020204030204" pitchFamily="49" charset="0"/>
              </a:rPr>
              <a:t> = </a:t>
            </a:r>
            <a:r>
              <a:rPr lang="en-US" sz="340" b="1" dirty="0" err="1">
                <a:solidFill>
                  <a:srgbClr val="008000"/>
                </a:solidFill>
                <a:effectLst/>
                <a:latin typeface="Consolas" panose="020B0609020204030204" pitchFamily="49" charset="0"/>
              </a:rPr>
              <a:t>this.encryptPassword</a:t>
            </a:r>
            <a:r>
              <a:rPr lang="en-US" sz="340" b="1" dirty="0">
                <a:solidFill>
                  <a:srgbClr val="008000"/>
                </a:solidFill>
                <a:effectLst/>
                <a:latin typeface="Consolas" panose="020B0609020204030204" pitchFamily="49" charset="0"/>
              </a:rPr>
              <a:t>(password);</a:t>
            </a:r>
          </a:p>
          <a:p>
            <a:r>
              <a:rPr lang="en-US" sz="340" b="1" dirty="0">
                <a:solidFill>
                  <a:srgbClr val="008000"/>
                </a:solidFill>
                <a:effectLst/>
                <a:highlight>
                  <a:srgbClr val="FFFF00"/>
                </a:highlight>
                <a:latin typeface="Consolas" panose="020B0609020204030204" pitchFamily="49" charset="0"/>
              </a:rPr>
              <a:t>    //</a:t>
            </a:r>
            <a:r>
              <a:rPr lang="en-US" sz="340" b="1" dirty="0" err="1">
                <a:solidFill>
                  <a:srgbClr val="008000"/>
                </a:solidFill>
                <a:effectLst/>
                <a:highlight>
                  <a:srgbClr val="FFFF00"/>
                </a:highlight>
                <a:latin typeface="Consolas" panose="020B0609020204030204" pitchFamily="49" charset="0"/>
              </a:rPr>
              <a:t>this.hashed_password</a:t>
            </a:r>
            <a:r>
              <a:rPr lang="en-US" sz="340" b="1" dirty="0">
                <a:solidFill>
                  <a:srgbClr val="008000"/>
                </a:solidFill>
                <a:effectLst/>
                <a:highlight>
                  <a:srgbClr val="FFFF00"/>
                </a:highlight>
                <a:latin typeface="Consolas" panose="020B0609020204030204" pitchFamily="49" charset="0"/>
              </a:rPr>
              <a:t> = password;</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.get(function() {</a:t>
            </a:r>
          </a:p>
          <a:p>
            <a:r>
              <a:rPr lang="en-US" sz="340" b="1" dirty="0">
                <a:solidFill>
                  <a:srgbClr val="008000"/>
                </a:solidFill>
                <a:effectLst/>
                <a:latin typeface="Consolas" panose="020B0609020204030204" pitchFamily="49" charset="0"/>
              </a:rPr>
              <a:t>      return </a:t>
            </a:r>
            <a:r>
              <a:rPr lang="en-US" sz="340" b="1" dirty="0" err="1">
                <a:solidFill>
                  <a:srgbClr val="008000"/>
                </a:solidFill>
                <a:effectLst/>
                <a:latin typeface="Consolas" panose="020B0609020204030204" pitchFamily="49" charset="0"/>
              </a:rPr>
              <a:t>this._password</a:t>
            </a:r>
            <a:r>
              <a:rPr lang="en-US" sz="340" b="1" dirty="0">
                <a:solidFill>
                  <a:srgbClr val="008000"/>
                </a:solidFill>
                <a:effectLst/>
                <a:latin typeface="Consolas" panose="020B0609020204030204" pitchFamily="49" charset="0"/>
              </a:rPr>
              <a:t>;</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UserSchema.path</a:t>
            </a:r>
            <a:r>
              <a:rPr lang="en-US" sz="340" b="1" dirty="0">
                <a:solidFill>
                  <a:srgbClr val="008000"/>
                </a:solidFill>
                <a:effectLst/>
                <a:latin typeface="Consolas" panose="020B0609020204030204" pitchFamily="49" charset="0"/>
              </a:rPr>
              <a:t>('</a:t>
            </a:r>
            <a:r>
              <a:rPr lang="en-US" sz="340" b="1" dirty="0" err="1">
                <a:solidFill>
                  <a:srgbClr val="008000"/>
                </a:solidFill>
                <a:effectLst/>
                <a:latin typeface="Consolas" panose="020B0609020204030204" pitchFamily="49" charset="0"/>
              </a:rPr>
              <a:t>hashed_password</a:t>
            </a:r>
            <a:r>
              <a:rPr lang="en-US" sz="340" b="1" dirty="0">
                <a:solidFill>
                  <a:srgbClr val="008000"/>
                </a:solidFill>
                <a:effectLst/>
                <a:latin typeface="Consolas" panose="020B0609020204030204" pitchFamily="49" charset="0"/>
              </a:rPr>
              <a:t>').validate(function(v) {</a:t>
            </a:r>
          </a:p>
          <a:p>
            <a:r>
              <a:rPr lang="en-US" sz="340" b="1" dirty="0">
                <a:solidFill>
                  <a:srgbClr val="008000"/>
                </a:solidFill>
                <a:effectLst/>
                <a:latin typeface="Consolas" panose="020B0609020204030204" pitchFamily="49" charset="0"/>
              </a:rPr>
              <a:t>      if (</a:t>
            </a:r>
            <a:r>
              <a:rPr lang="en-US" sz="340" b="1" dirty="0" err="1">
                <a:solidFill>
                  <a:srgbClr val="008000"/>
                </a:solidFill>
                <a:effectLst/>
                <a:latin typeface="Consolas" panose="020B0609020204030204" pitchFamily="49" charset="0"/>
              </a:rPr>
              <a:t>this._password</a:t>
            </a:r>
            <a:r>
              <a:rPr lang="en-US" sz="340" b="1" dirty="0">
                <a:solidFill>
                  <a:srgbClr val="008000"/>
                </a:solidFill>
                <a:effectLst/>
                <a:latin typeface="Consolas" panose="020B0609020204030204" pitchFamily="49" charset="0"/>
              </a:rPr>
              <a:t> &amp;&amp; this._</a:t>
            </a:r>
            <a:r>
              <a:rPr lang="en-US" sz="340" b="1" dirty="0" err="1">
                <a:solidFill>
                  <a:srgbClr val="008000"/>
                </a:solidFill>
                <a:effectLst/>
                <a:latin typeface="Consolas" panose="020B0609020204030204" pitchFamily="49" charset="0"/>
              </a:rPr>
              <a:t>password.length</a:t>
            </a:r>
            <a:r>
              <a:rPr lang="en-US" sz="340" b="1" dirty="0">
                <a:solidFill>
                  <a:srgbClr val="008000"/>
                </a:solidFill>
                <a:effectLst/>
                <a:latin typeface="Consolas" panose="020B0609020204030204" pitchFamily="49" charset="0"/>
              </a:rPr>
              <a:t> &lt; 6)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this.invalidate</a:t>
            </a:r>
            <a:r>
              <a:rPr lang="en-US" sz="340" b="1" dirty="0">
                <a:solidFill>
                  <a:srgbClr val="008000"/>
                </a:solidFill>
                <a:effectLst/>
                <a:latin typeface="Consolas" panose="020B0609020204030204" pitchFamily="49" charset="0"/>
              </a:rPr>
              <a:t>('password', 'Password must be at least 6 characters.');</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if (</a:t>
            </a:r>
            <a:r>
              <a:rPr lang="en-US" sz="340" b="1" dirty="0" err="1">
                <a:solidFill>
                  <a:srgbClr val="008000"/>
                </a:solidFill>
                <a:effectLst/>
                <a:latin typeface="Consolas" panose="020B0609020204030204" pitchFamily="49" charset="0"/>
              </a:rPr>
              <a:t>this.isNew</a:t>
            </a:r>
            <a:r>
              <a:rPr lang="en-US" sz="340" b="1" dirty="0">
                <a:solidFill>
                  <a:srgbClr val="008000"/>
                </a:solidFill>
                <a:effectLst/>
                <a:latin typeface="Consolas" panose="020B0609020204030204" pitchFamily="49" charset="0"/>
              </a:rPr>
              <a:t> &amp;&amp; !</a:t>
            </a:r>
            <a:r>
              <a:rPr lang="en-US" sz="340" b="1" dirty="0" err="1">
                <a:solidFill>
                  <a:srgbClr val="008000"/>
                </a:solidFill>
                <a:effectLst/>
                <a:latin typeface="Consolas" panose="020B0609020204030204" pitchFamily="49" charset="0"/>
              </a:rPr>
              <a:t>this._password</a:t>
            </a:r>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this.invalidate</a:t>
            </a:r>
            <a:r>
              <a:rPr lang="en-US" sz="340" b="1" dirty="0">
                <a:solidFill>
                  <a:srgbClr val="008000"/>
                </a:solidFill>
                <a:effectLst/>
                <a:latin typeface="Consolas" panose="020B0609020204030204" pitchFamily="49" charset="0"/>
              </a:rPr>
              <a:t>('password', 'Password is required');</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 null);</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UserSchema.methods</a:t>
            </a:r>
            <a:r>
              <a:rPr lang="en-US" sz="340" b="1" dirty="0">
                <a:solidFill>
                  <a:srgbClr val="008000"/>
                </a:solidFill>
                <a:effectLst/>
                <a:latin typeface="Consolas" panose="020B0609020204030204" pitchFamily="49" charset="0"/>
              </a:rPr>
              <a:t> = {</a:t>
            </a:r>
          </a:p>
          <a:p>
            <a:r>
              <a:rPr lang="en-US" sz="340" b="1" dirty="0">
                <a:solidFill>
                  <a:srgbClr val="008000"/>
                </a:solidFill>
                <a:effectLst/>
                <a:latin typeface="Consolas" panose="020B0609020204030204" pitchFamily="49" charset="0"/>
              </a:rPr>
              <a:t>        authenticate: function(</a:t>
            </a:r>
            <a:r>
              <a:rPr lang="en-US" sz="340" b="1" dirty="0" err="1">
                <a:solidFill>
                  <a:srgbClr val="008000"/>
                </a:solidFill>
                <a:effectLst/>
                <a:latin typeface="Consolas" panose="020B0609020204030204" pitchFamily="49" charset="0"/>
              </a:rPr>
              <a:t>plainText</a:t>
            </a:r>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return </a:t>
            </a:r>
            <a:r>
              <a:rPr lang="en-US" sz="340" b="1" dirty="0" err="1">
                <a:solidFill>
                  <a:srgbClr val="008000"/>
                </a:solidFill>
                <a:effectLst/>
                <a:latin typeface="Consolas" panose="020B0609020204030204" pitchFamily="49" charset="0"/>
              </a:rPr>
              <a:t>this.encryptPassword</a:t>
            </a:r>
            <a:r>
              <a:rPr lang="en-US" sz="340" b="1" dirty="0">
                <a:solidFill>
                  <a:srgbClr val="008000"/>
                </a:solidFill>
                <a:effectLst/>
                <a:latin typeface="Consolas" panose="020B0609020204030204" pitchFamily="49" charset="0"/>
              </a:rPr>
              <a:t>(</a:t>
            </a:r>
            <a:r>
              <a:rPr lang="en-US" sz="340" b="1" dirty="0" err="1">
                <a:solidFill>
                  <a:srgbClr val="008000"/>
                </a:solidFill>
                <a:effectLst/>
                <a:latin typeface="Consolas" panose="020B0609020204030204" pitchFamily="49" charset="0"/>
              </a:rPr>
              <a:t>plainText</a:t>
            </a:r>
            <a:r>
              <a:rPr lang="en-US" sz="340" b="1" dirty="0">
                <a:solidFill>
                  <a:srgbClr val="008000"/>
                </a:solidFill>
                <a:effectLst/>
                <a:latin typeface="Consolas" panose="020B0609020204030204" pitchFamily="49" charset="0"/>
              </a:rPr>
              <a:t>) === </a:t>
            </a:r>
            <a:r>
              <a:rPr lang="en-US" sz="340" b="1" dirty="0" err="1">
                <a:solidFill>
                  <a:srgbClr val="008000"/>
                </a:solidFill>
                <a:effectLst/>
                <a:latin typeface="Consolas" panose="020B0609020204030204" pitchFamily="49" charset="0"/>
              </a:rPr>
              <a:t>this.hashed_password</a:t>
            </a:r>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encryptPassword</a:t>
            </a:r>
            <a:r>
              <a:rPr lang="en-US" sz="340" b="1" dirty="0">
                <a:solidFill>
                  <a:srgbClr val="008000"/>
                </a:solidFill>
                <a:effectLst/>
                <a:latin typeface="Consolas" panose="020B0609020204030204" pitchFamily="49" charset="0"/>
              </a:rPr>
              <a:t>: function(password) { </a:t>
            </a:r>
          </a:p>
          <a:p>
            <a:r>
              <a:rPr lang="en-US" sz="340" b="1" dirty="0">
                <a:solidFill>
                  <a:srgbClr val="008000"/>
                </a:solidFill>
                <a:effectLst/>
                <a:latin typeface="Consolas" panose="020B0609020204030204" pitchFamily="49" charset="0"/>
              </a:rPr>
              <a:t>        if (!password) return ''</a:t>
            </a:r>
          </a:p>
          <a:p>
            <a:r>
              <a:rPr lang="en-US" sz="340" b="1" dirty="0">
                <a:solidFill>
                  <a:srgbClr val="008000"/>
                </a:solidFill>
                <a:effectLst/>
                <a:latin typeface="Consolas" panose="020B0609020204030204" pitchFamily="49" charset="0"/>
              </a:rPr>
              <a:t>        try {</a:t>
            </a:r>
          </a:p>
          <a:p>
            <a:r>
              <a:rPr lang="en-US" sz="340" b="1" dirty="0">
                <a:solidFill>
                  <a:srgbClr val="008000"/>
                </a:solidFill>
                <a:effectLst/>
                <a:latin typeface="Consolas" panose="020B0609020204030204" pitchFamily="49" charset="0"/>
              </a:rPr>
              <a:t>        return crypto</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createHmac</a:t>
            </a:r>
            <a:r>
              <a:rPr lang="en-US" sz="340" b="1" dirty="0">
                <a:solidFill>
                  <a:srgbClr val="008000"/>
                </a:solidFill>
                <a:effectLst/>
                <a:latin typeface="Consolas" panose="020B0609020204030204" pitchFamily="49" charset="0"/>
              </a:rPr>
              <a:t>('sha1', </a:t>
            </a:r>
            <a:r>
              <a:rPr lang="en-US" sz="340" b="1" dirty="0" err="1">
                <a:solidFill>
                  <a:srgbClr val="008000"/>
                </a:solidFill>
                <a:effectLst/>
                <a:latin typeface="Consolas" panose="020B0609020204030204" pitchFamily="49" charset="0"/>
              </a:rPr>
              <a:t>this.salt</a:t>
            </a:r>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.update(password)</a:t>
            </a:r>
          </a:p>
          <a:p>
            <a:r>
              <a:rPr lang="en-US" sz="340" b="1" dirty="0">
                <a:solidFill>
                  <a:srgbClr val="008000"/>
                </a:solidFill>
                <a:effectLst/>
                <a:latin typeface="Consolas" panose="020B0609020204030204" pitchFamily="49" charset="0"/>
              </a:rPr>
              <a:t>        .digest('hex') </a:t>
            </a:r>
          </a:p>
          <a:p>
            <a:r>
              <a:rPr lang="en-US" sz="340" b="1" dirty="0">
                <a:solidFill>
                  <a:srgbClr val="008000"/>
                </a:solidFill>
                <a:effectLst/>
                <a:latin typeface="Consolas" panose="020B0609020204030204" pitchFamily="49" charset="0"/>
              </a:rPr>
              <a:t>        } catch (err) {</a:t>
            </a:r>
          </a:p>
          <a:p>
            <a:r>
              <a:rPr lang="en-US" sz="340" b="1" dirty="0">
                <a:solidFill>
                  <a:srgbClr val="008000"/>
                </a:solidFill>
                <a:effectLst/>
                <a:latin typeface="Consolas" panose="020B0609020204030204" pitchFamily="49" charset="0"/>
              </a:rPr>
              <a:t>        return ''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makeSalt</a:t>
            </a:r>
            <a:r>
              <a:rPr lang="en-US" sz="340" b="1" dirty="0">
                <a:solidFill>
                  <a:srgbClr val="008000"/>
                </a:solidFill>
                <a:effectLst/>
                <a:latin typeface="Consolas" panose="020B0609020204030204" pitchFamily="49" charset="0"/>
              </a:rPr>
              <a:t>: function() {</a:t>
            </a:r>
          </a:p>
          <a:p>
            <a:r>
              <a:rPr lang="en-US" sz="340" b="1" dirty="0">
                <a:solidFill>
                  <a:srgbClr val="008000"/>
                </a:solidFill>
                <a:effectLst/>
                <a:latin typeface="Consolas" panose="020B0609020204030204" pitchFamily="49" charset="0"/>
              </a:rPr>
              <a:t>        return </a:t>
            </a:r>
            <a:r>
              <a:rPr lang="en-US" sz="340" b="1" dirty="0" err="1">
                <a:solidFill>
                  <a:srgbClr val="008000"/>
                </a:solidFill>
                <a:effectLst/>
                <a:latin typeface="Consolas" panose="020B0609020204030204" pitchFamily="49" charset="0"/>
              </a:rPr>
              <a:t>Math.round</a:t>
            </a:r>
            <a:r>
              <a:rPr lang="en-US" sz="340" b="1" dirty="0">
                <a:solidFill>
                  <a:srgbClr val="008000"/>
                </a:solidFill>
                <a:effectLst/>
                <a:latin typeface="Consolas" panose="020B0609020204030204" pitchFamily="49" charset="0"/>
              </a:rPr>
              <a:t>((new Date().</a:t>
            </a:r>
            <a:r>
              <a:rPr lang="en-US" sz="340" b="1" dirty="0" err="1">
                <a:solidFill>
                  <a:srgbClr val="008000"/>
                </a:solidFill>
                <a:effectLst/>
                <a:latin typeface="Consolas" panose="020B0609020204030204" pitchFamily="49" charset="0"/>
              </a:rPr>
              <a:t>valueOf</a:t>
            </a:r>
            <a:r>
              <a:rPr lang="en-US" sz="340" b="1" dirty="0">
                <a:solidFill>
                  <a:srgbClr val="008000"/>
                </a:solidFill>
                <a:effectLst/>
                <a:latin typeface="Consolas" panose="020B0609020204030204" pitchFamily="49" charset="0"/>
              </a:rPr>
              <a:t>() * </a:t>
            </a:r>
            <a:r>
              <a:rPr lang="en-US" sz="340" b="1" dirty="0" err="1">
                <a:solidFill>
                  <a:srgbClr val="008000"/>
                </a:solidFill>
                <a:effectLst/>
                <a:latin typeface="Consolas" panose="020B0609020204030204" pitchFamily="49" charset="0"/>
              </a:rPr>
              <a:t>Math.random</a:t>
            </a:r>
            <a:r>
              <a:rPr lang="en-US" sz="340" b="1" dirty="0">
                <a:solidFill>
                  <a:srgbClr val="008000"/>
                </a:solidFill>
                <a:effectLst/>
                <a:latin typeface="Consolas" panose="020B0609020204030204" pitchFamily="49" charset="0"/>
              </a:rPr>
              <a:t>())) + ''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p>
          <a:p>
            <a:r>
              <a:rPr lang="en-US" sz="340" b="1" dirty="0">
                <a:solidFill>
                  <a:srgbClr val="008000"/>
                </a:solidFill>
                <a:effectLst/>
                <a:latin typeface="Consolas" panose="020B0609020204030204" pitchFamily="49" charset="0"/>
              </a:rPr>
              <a:t>      //</a:t>
            </a:r>
            <a:r>
              <a:rPr lang="en-US" sz="340" b="1" dirty="0" err="1">
                <a:solidFill>
                  <a:srgbClr val="008000"/>
                </a:solidFill>
                <a:effectLst/>
                <a:latin typeface="Consolas" panose="020B0609020204030204" pitchFamily="49" charset="0"/>
              </a:rPr>
              <a:t>module.exports</a:t>
            </a:r>
            <a:r>
              <a:rPr lang="en-US" sz="340" b="1" dirty="0">
                <a:solidFill>
                  <a:srgbClr val="008000"/>
                </a:solidFill>
                <a:effectLst/>
                <a:latin typeface="Consolas" panose="020B0609020204030204" pitchFamily="49" charset="0"/>
              </a:rPr>
              <a:t> = </a:t>
            </a:r>
            <a:r>
              <a:rPr lang="en-US" sz="340" b="1" dirty="0" err="1">
                <a:solidFill>
                  <a:srgbClr val="008000"/>
                </a:solidFill>
                <a:effectLst/>
                <a:latin typeface="Consolas" panose="020B0609020204030204" pitchFamily="49" charset="0"/>
              </a:rPr>
              <a:t>mongoose.model</a:t>
            </a:r>
            <a:r>
              <a:rPr lang="en-US" sz="340" b="1" dirty="0">
                <a:solidFill>
                  <a:srgbClr val="008000"/>
                </a:solidFill>
                <a:effectLst/>
                <a:latin typeface="Consolas" panose="020B0609020204030204" pitchFamily="49" charset="0"/>
              </a:rPr>
              <a:t>('User', </a:t>
            </a:r>
            <a:r>
              <a:rPr lang="en-US" sz="340" b="1" dirty="0" err="1">
                <a:solidFill>
                  <a:srgbClr val="008000"/>
                </a:solidFill>
                <a:effectLst/>
                <a:latin typeface="Consolas" panose="020B0609020204030204" pitchFamily="49" charset="0"/>
              </a:rPr>
              <a:t>UserSchema</a:t>
            </a:r>
            <a:r>
              <a:rPr lang="en-US" sz="340" b="1" dirty="0">
                <a:solidFill>
                  <a:srgbClr val="008000"/>
                </a:solidFill>
                <a:effectLst/>
                <a:latin typeface="Consolas" panose="020B0609020204030204" pitchFamily="49" charset="0"/>
              </a:rPr>
              <a:t>);</a:t>
            </a:r>
          </a:p>
          <a:p>
            <a:r>
              <a:rPr lang="en-US" sz="340" b="1" dirty="0">
                <a:solidFill>
                  <a:srgbClr val="008000"/>
                </a:solidFill>
                <a:effectLst/>
                <a:latin typeface="Consolas" panose="020B0609020204030204" pitchFamily="49" charset="0"/>
              </a:rPr>
              <a:t>      export default </a:t>
            </a:r>
            <a:r>
              <a:rPr lang="en-US" sz="340" b="1" dirty="0" err="1">
                <a:solidFill>
                  <a:srgbClr val="008000"/>
                </a:solidFill>
                <a:effectLst/>
                <a:latin typeface="Consolas" panose="020B0609020204030204" pitchFamily="49" charset="0"/>
              </a:rPr>
              <a:t>mongoose.model</a:t>
            </a:r>
            <a:r>
              <a:rPr lang="en-US" sz="340" b="1" dirty="0">
                <a:solidFill>
                  <a:srgbClr val="008000"/>
                </a:solidFill>
                <a:effectLst/>
                <a:latin typeface="Consolas" panose="020B0609020204030204" pitchFamily="49" charset="0"/>
              </a:rPr>
              <a:t>('User', </a:t>
            </a:r>
            <a:r>
              <a:rPr lang="en-US" sz="340" b="1" dirty="0" err="1">
                <a:solidFill>
                  <a:srgbClr val="008000"/>
                </a:solidFill>
                <a:effectLst/>
                <a:latin typeface="Consolas" panose="020B0609020204030204" pitchFamily="49" charset="0"/>
              </a:rPr>
              <a:t>UserSchema</a:t>
            </a:r>
            <a:r>
              <a:rPr lang="en-US" sz="340" b="1" dirty="0">
                <a:solidFill>
                  <a:srgbClr val="008000"/>
                </a:solidFill>
                <a:effectLst/>
                <a:latin typeface="Consolas" panose="020B0609020204030204" pitchFamily="49" charset="0"/>
              </a:rPr>
              <a:t>);</a:t>
            </a:r>
          </a:p>
          <a:p>
            <a:br>
              <a:rPr lang="en-US" sz="340" b="1" dirty="0">
                <a:solidFill>
                  <a:srgbClr val="008000"/>
                </a:solidFill>
                <a:effectLst/>
                <a:latin typeface="Consolas" panose="020B0609020204030204" pitchFamily="49" charset="0"/>
              </a:rPr>
            </a:br>
            <a:br>
              <a:rPr lang="en-US" sz="340" b="1" dirty="0">
                <a:solidFill>
                  <a:srgbClr val="008000"/>
                </a:solidFill>
                <a:effectLst/>
                <a:latin typeface="Consolas" panose="020B0609020204030204" pitchFamily="49" charset="0"/>
              </a:rPr>
            </a:br>
            <a:br>
              <a:rPr lang="en-US" sz="340" b="1" dirty="0">
                <a:solidFill>
                  <a:srgbClr val="008000"/>
                </a:solidFill>
                <a:effectLst/>
                <a:latin typeface="Consolas" panose="020B0609020204030204" pitchFamily="49" charset="0"/>
              </a:rPr>
            </a:br>
            <a:endParaRPr lang="en-US" sz="340" b="1"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1BC9B96-B773-6533-0C96-AAF39FEAE27E}"/>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7E64EAD8-0416-8611-01B8-6360BE33E0B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5D98500-FD09-17EC-65D2-6FD468ED753F}"/>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189253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FF02-B89C-606F-3773-B44B5830BEA2}"/>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F6E6278F-3E5A-0D0C-793B-7266FFE42256}"/>
              </a:ext>
            </a:extLst>
          </p:cNvPr>
          <p:cNvPicPr>
            <a:picLocks noGrp="1" noChangeAspect="1"/>
          </p:cNvPicPr>
          <p:nvPr>
            <p:ph idx="1"/>
          </p:nvPr>
        </p:nvPicPr>
        <p:blipFill>
          <a:blip r:embed="rId2"/>
          <a:stretch>
            <a:fillRect/>
          </a:stretch>
        </p:blipFill>
        <p:spPr>
          <a:xfrm>
            <a:off x="1066800" y="914399"/>
            <a:ext cx="7620000" cy="5807075"/>
          </a:xfrm>
        </p:spPr>
      </p:pic>
      <p:sp>
        <p:nvSpPr>
          <p:cNvPr id="4" name="Date Placeholder 3">
            <a:extLst>
              <a:ext uri="{FF2B5EF4-FFF2-40B4-BE49-F238E27FC236}">
                <a16:creationId xmlns:a16="http://schemas.microsoft.com/office/drawing/2014/main" id="{8A88633B-D18A-6951-C8A5-F454B7806A5D}"/>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F0D2C765-71ED-A2DB-7385-F863CD9B4A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E8EA96-E1FF-1808-E4C1-1A9D6669AD92}"/>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757933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56D3-4E3F-ECDB-937B-6FF50E2594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11D4E9-CFCF-5B64-7DB5-E6DED9C73989}"/>
              </a:ext>
            </a:extLst>
          </p:cNvPr>
          <p:cNvSpPr>
            <a:spLocks noGrp="1"/>
          </p:cNvSpPr>
          <p:nvPr>
            <p:ph idx="1"/>
          </p:nvPr>
        </p:nvSpPr>
        <p:spPr/>
        <p:txBody>
          <a:bodyPr/>
          <a:lstStyle/>
          <a:p>
            <a:r>
              <a:rPr lang="en-US" dirty="0"/>
              <a:t>Switch to the client side.</a:t>
            </a:r>
          </a:p>
          <a:p>
            <a:r>
              <a:rPr lang="en-US" dirty="0"/>
              <a:t>Run the application -  yarn dev</a:t>
            </a:r>
          </a:p>
        </p:txBody>
      </p:sp>
      <p:sp>
        <p:nvSpPr>
          <p:cNvPr id="4" name="Date Placeholder 3">
            <a:extLst>
              <a:ext uri="{FF2B5EF4-FFF2-40B4-BE49-F238E27FC236}">
                <a16:creationId xmlns:a16="http://schemas.microsoft.com/office/drawing/2014/main" id="{99DF3D74-0146-9246-B178-97687DD3C1A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32143328-5D4E-DCD6-AF48-85FEBB66F9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4C5ECA9-6E9C-1995-2AF7-29F58718D382}"/>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114546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633C-299E-9AB4-496C-3B40DDA57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1018BB-6188-F4C2-26AB-3EA464EC101C}"/>
              </a:ext>
            </a:extLst>
          </p:cNvPr>
          <p:cNvSpPr>
            <a:spLocks noGrp="1"/>
          </p:cNvSpPr>
          <p:nvPr>
            <p:ph idx="1"/>
          </p:nvPr>
        </p:nvSpPr>
        <p:spPr/>
        <p:txBody>
          <a:bodyPr/>
          <a:lstStyle/>
          <a:p>
            <a:r>
              <a:rPr lang="en-US" sz="2300" dirty="0"/>
              <a:t>Initially, when a user signs in using their credentials, the server-side generates a JWT signed with a secret key and a unique user detail. </a:t>
            </a:r>
          </a:p>
          <a:p>
            <a:pPr marL="0" indent="0">
              <a:buNone/>
            </a:pPr>
            <a:endParaRPr lang="en-US" sz="2300" dirty="0"/>
          </a:p>
          <a:p>
            <a:r>
              <a:rPr lang="en-US" sz="2300" dirty="0"/>
              <a:t>Then, this token is returned to the requesting client to be saved locally either in </a:t>
            </a:r>
            <a:r>
              <a:rPr lang="en-US" sz="2300" dirty="0" err="1"/>
              <a:t>localStorage</a:t>
            </a:r>
            <a:r>
              <a:rPr lang="en-US" sz="2300" dirty="0"/>
              <a:t>, </a:t>
            </a:r>
            <a:r>
              <a:rPr lang="en-US" sz="2300" dirty="0" err="1"/>
              <a:t>sessionStorage</a:t>
            </a:r>
            <a:r>
              <a:rPr lang="en-US" sz="2300" dirty="0"/>
              <a:t> or a cookie in the browser, essentially handing over the responsibility for maintaining user state to the client-side.</a:t>
            </a:r>
          </a:p>
          <a:p>
            <a:pPr marL="0" indent="0">
              <a:buNone/>
            </a:pPr>
            <a:endParaRPr lang="en-US" sz="2300" dirty="0"/>
          </a:p>
        </p:txBody>
      </p:sp>
      <p:sp>
        <p:nvSpPr>
          <p:cNvPr id="4" name="Date Placeholder 3">
            <a:extLst>
              <a:ext uri="{FF2B5EF4-FFF2-40B4-BE49-F238E27FC236}">
                <a16:creationId xmlns:a16="http://schemas.microsoft.com/office/drawing/2014/main" id="{EB4A0FA6-95F9-0C6F-353F-4A4901BA7770}"/>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5601678A-21F1-6390-C448-D08377F561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6A93FA-12B5-CDE3-3FDB-FAAC2E8E8E76}"/>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276462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BE36-CD8C-896D-8587-EA59B10BB3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05615F-1349-9864-7C4D-5232697318C3}"/>
              </a:ext>
            </a:extLst>
          </p:cNvPr>
          <p:cNvSpPr>
            <a:spLocks noGrp="1"/>
          </p:cNvSpPr>
          <p:nvPr>
            <p:ph idx="1"/>
          </p:nvPr>
        </p:nvSpPr>
        <p:spPr/>
        <p:txBody>
          <a:bodyPr/>
          <a:lstStyle/>
          <a:p>
            <a:r>
              <a:rPr lang="en-US" sz="2400" dirty="0"/>
              <a:t>For HTTP requests that are made following a successful sign-in, especially requests for API endpoints that are protected and have restricted access, the client-side has to attach this token to the request. </a:t>
            </a:r>
          </a:p>
          <a:p>
            <a:r>
              <a:rPr lang="en-US" sz="2400" dirty="0"/>
              <a:t>More specifically, the JSON Web Token must be included in the request Authorization header as a Bearer:</a:t>
            </a:r>
          </a:p>
          <a:p>
            <a:pPr marL="0" indent="0">
              <a:buNone/>
            </a:pPr>
            <a:r>
              <a:rPr lang="en-US" sz="2400" dirty="0"/>
              <a:t>    Authorization: Bearer &lt;JSON Web Token&gt;</a:t>
            </a:r>
          </a:p>
          <a:p>
            <a:pPr marL="0" indent="0">
              <a:buNone/>
            </a:pPr>
            <a:endParaRPr lang="en-US" sz="2400" dirty="0"/>
          </a:p>
          <a:p>
            <a:endParaRPr lang="en-US" dirty="0"/>
          </a:p>
        </p:txBody>
      </p:sp>
      <p:sp>
        <p:nvSpPr>
          <p:cNvPr id="4" name="Date Placeholder 3">
            <a:extLst>
              <a:ext uri="{FF2B5EF4-FFF2-40B4-BE49-F238E27FC236}">
                <a16:creationId xmlns:a16="http://schemas.microsoft.com/office/drawing/2014/main" id="{E2822C00-6646-EA9A-D903-85DBE18A93AB}"/>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B8354F1D-641D-1600-C913-DCFB497193D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68B774-5248-5A06-28E2-C9E74EEF7F56}"/>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32752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F76-0F93-5C9F-7FDA-B2F3CD6DAA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C3B15E-DABC-B4C5-3D45-AB651E718FFB}"/>
              </a:ext>
            </a:extLst>
          </p:cNvPr>
          <p:cNvSpPr>
            <a:spLocks noGrp="1"/>
          </p:cNvSpPr>
          <p:nvPr>
            <p:ph idx="1"/>
          </p:nvPr>
        </p:nvSpPr>
        <p:spPr/>
        <p:txBody>
          <a:bodyPr/>
          <a:lstStyle/>
          <a:p>
            <a:r>
              <a:rPr lang="en-US" dirty="0"/>
              <a:t>When the server receives a request for a protected API endpoint, it checks the Authorization header of the request for a valid JWT, then verifies the signature to identify the sender and ensures the request data was not corrupted. </a:t>
            </a:r>
          </a:p>
          <a:p>
            <a:pPr marL="0" indent="0">
              <a:buNone/>
            </a:pPr>
            <a:endParaRPr lang="en-US" dirty="0"/>
          </a:p>
          <a:p>
            <a:r>
              <a:rPr lang="en-US" dirty="0"/>
              <a:t>If the token is valid, the requesting client is given access to the associated operation or resource;  otherwise, an authorization error is returned.</a:t>
            </a:r>
          </a:p>
        </p:txBody>
      </p:sp>
      <p:sp>
        <p:nvSpPr>
          <p:cNvPr id="4" name="Date Placeholder 3">
            <a:extLst>
              <a:ext uri="{FF2B5EF4-FFF2-40B4-BE49-F238E27FC236}">
                <a16:creationId xmlns:a16="http://schemas.microsoft.com/office/drawing/2014/main" id="{8C7015F3-2D1F-4BDA-3FB9-253D8A8BD162}"/>
              </a:ext>
            </a:extLst>
          </p:cNvPr>
          <p:cNvSpPr>
            <a:spLocks noGrp="1"/>
          </p:cNvSpPr>
          <p:nvPr>
            <p:ph type="dt" sz="half" idx="10"/>
          </p:nvPr>
        </p:nvSpPr>
        <p:spPr/>
        <p:txBody>
          <a:bodyPr/>
          <a:lstStyle/>
          <a:p>
            <a:pPr>
              <a:defRPr/>
            </a:pPr>
            <a:fld id="{C9C54A8A-EC83-4BC5-B48C-A23671E55882}" type="datetime1">
              <a:rPr lang="en-US" smtClean="0"/>
              <a:t>6/26/2024</a:t>
            </a:fld>
            <a:endParaRPr lang="en-US"/>
          </a:p>
        </p:txBody>
      </p:sp>
      <p:sp>
        <p:nvSpPr>
          <p:cNvPr id="5" name="Footer Placeholder 4">
            <a:extLst>
              <a:ext uri="{FF2B5EF4-FFF2-40B4-BE49-F238E27FC236}">
                <a16:creationId xmlns:a16="http://schemas.microsoft.com/office/drawing/2014/main" id="{C96D50F1-8235-6C5D-8BF5-142EEE5E77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4E4C03-234F-D7CF-DA0D-D0DFB46BE083}"/>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4297694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14392</TotalTime>
  <Words>7335</Words>
  <Application>Microsoft Office PowerPoint</Application>
  <PresentationFormat>On-screen Show (4:3)</PresentationFormat>
  <Paragraphs>957</Paragraphs>
  <Slides>60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Consolas</vt:lpstr>
      <vt:lpstr>Roboto Slab</vt:lpstr>
      <vt:lpstr>Times New Roman</vt:lpstr>
      <vt:lpstr>Wingdings</vt:lpstr>
      <vt:lpstr>Default Design</vt:lpstr>
      <vt:lpstr>Web Application Development</vt:lpstr>
      <vt:lpstr>AUTHENTICATION</vt:lpstr>
      <vt:lpstr>Auth with JSON Web Tokens</vt:lpstr>
      <vt:lpstr>PowerPoint Presentation</vt:lpstr>
      <vt:lpstr>How JWT works</vt:lpstr>
      <vt:lpstr>PowerPoint Presentation</vt:lpstr>
      <vt:lpstr>PowerPoint Presentation</vt:lpstr>
      <vt:lpstr>PowerPoint Presentation</vt:lpstr>
      <vt:lpstr>PowerPoint Presentation</vt:lpstr>
      <vt:lpstr>PowerPoint Presentation</vt:lpstr>
      <vt:lpstr>Folder and file structure</vt:lpstr>
      <vt:lpstr>Handling the password string as a  virtual field</vt:lpstr>
      <vt:lpstr>Handling the password string as a  virtual field</vt:lpstr>
      <vt:lpstr>Handling the password string as a  virtual field</vt:lpstr>
      <vt:lpstr>Encryption and authentication</vt:lpstr>
      <vt:lpstr>Updated user.model.js</vt:lpstr>
      <vt:lpstr>PowerPoint Presentation</vt:lpstr>
      <vt:lpstr>PowerPoint Presentation</vt:lpstr>
      <vt:lpstr>PowerPoint Presentation</vt:lpstr>
      <vt:lpstr>PowerPoint Presentation</vt:lpstr>
      <vt:lpstr>Integrating user auth and protected  routes</vt:lpstr>
      <vt:lpstr>Updated server/express.js</vt:lpstr>
      <vt:lpstr>PowerPoint Presentation</vt:lpstr>
      <vt:lpstr>Auth routes</vt:lpstr>
      <vt:lpstr>mern-skeleton/server/routes/auth.routes.js</vt:lpstr>
      <vt:lpstr>PowerPoint Presentation</vt:lpstr>
      <vt:lpstr>Auth controller</vt:lpstr>
      <vt:lpstr> mern-skeleton/server/controllers/auth.controller.js</vt:lpstr>
      <vt:lpstr>PowerPoint Presentation</vt:lpstr>
      <vt:lpstr>Sign-in</vt:lpstr>
      <vt:lpstr>PowerPoint Presentation</vt:lpstr>
      <vt:lpstr>mern-skeleton/server/controllers/auth.controller.js:</vt:lpstr>
      <vt:lpstr>PowerPoint Presentation</vt:lpstr>
      <vt:lpstr>PowerPoint Presentation</vt:lpstr>
      <vt:lpstr>Signout</vt:lpstr>
      <vt:lpstr>PowerPoint Presentation</vt:lpstr>
      <vt:lpstr>mern-skeleton/server/controllers/auth.controller.js:</vt:lpstr>
      <vt:lpstr>PowerPoint Presentation</vt:lpstr>
      <vt:lpstr>PowerPoint Presentation</vt:lpstr>
      <vt:lpstr>Protecting routes with express-jwt</vt:lpstr>
      <vt:lpstr>Protecting user routes</vt:lpstr>
      <vt:lpstr>Updated mern-skeleton/server/routes/user.routes.js:</vt:lpstr>
      <vt:lpstr>PowerPoint Presentation</vt:lpstr>
      <vt:lpstr>Requiring sign-in</vt:lpstr>
      <vt:lpstr>Updated mern-skeleton/server/controllers/auth.controller.js:</vt:lpstr>
      <vt:lpstr>PowerPoint Presentation</vt:lpstr>
      <vt:lpstr>Authorizing signed in users</vt:lpstr>
      <vt:lpstr>Updated mern-skeleton/server/controllers/auth.controller.js:</vt:lpstr>
      <vt:lpstr>PowerPoint Presentation</vt:lpstr>
      <vt:lpstr>Auth error handling for express-jwt</vt:lpstr>
      <vt:lpstr>mern-skeleton/server/express.js</vt:lpstr>
      <vt:lpstr>Updated express.js</vt:lpstr>
      <vt:lpstr>Updated user.routes.js</vt:lpstr>
      <vt:lpstr>Updated auth.routes.js</vt:lpstr>
      <vt:lpstr>Updated auth.controller.js</vt:lpstr>
      <vt:lpstr>Updated auth.controller.js</vt:lpstr>
      <vt:lpstr>PowerPoint Presentation</vt:lpstr>
      <vt:lpstr>PowerPoint Presentation</vt:lpstr>
      <vt:lpstr> Updated server/models/user.model.js </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1251</cp:revision>
  <cp:lastPrinted>2023-06-28T21:28:43Z</cp:lastPrinted>
  <dcterms:created xsi:type="dcterms:W3CDTF">2008-05-26T16:51:35Z</dcterms:created>
  <dcterms:modified xsi:type="dcterms:W3CDTF">2024-06-27T04:20:27Z</dcterms:modified>
</cp:coreProperties>
</file>