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7"/>
  </p:notesMasterIdLst>
  <p:handoutMasterIdLst>
    <p:handoutMasterId r:id="rId6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5" r:id="rId19"/>
    <p:sldId id="277" r:id="rId20"/>
    <p:sldId id="278" r:id="rId21"/>
    <p:sldId id="279" r:id="rId22"/>
    <p:sldId id="280" r:id="rId23"/>
    <p:sldId id="281" r:id="rId24"/>
    <p:sldId id="282" r:id="rId25"/>
    <p:sldId id="283" r:id="rId26"/>
    <p:sldId id="284" r:id="rId27"/>
    <p:sldId id="285" r:id="rId28"/>
    <p:sldId id="286" r:id="rId29"/>
    <p:sldId id="288" r:id="rId30"/>
    <p:sldId id="287" r:id="rId31"/>
    <p:sldId id="289" r:id="rId32"/>
    <p:sldId id="290" r:id="rId33"/>
    <p:sldId id="291" r:id="rId34"/>
    <p:sldId id="292" r:id="rId35"/>
    <p:sldId id="333" r:id="rId36"/>
    <p:sldId id="294" r:id="rId37"/>
    <p:sldId id="295" r:id="rId38"/>
    <p:sldId id="296" r:id="rId39"/>
    <p:sldId id="297" r:id="rId40"/>
    <p:sldId id="303" r:id="rId41"/>
    <p:sldId id="301" r:id="rId42"/>
    <p:sldId id="305" r:id="rId43"/>
    <p:sldId id="306" r:id="rId44"/>
    <p:sldId id="308" r:id="rId45"/>
    <p:sldId id="309" r:id="rId46"/>
    <p:sldId id="332" r:id="rId47"/>
    <p:sldId id="310" r:id="rId48"/>
    <p:sldId id="311" r:id="rId49"/>
    <p:sldId id="312" r:id="rId50"/>
    <p:sldId id="313" r:id="rId51"/>
    <p:sldId id="314" r:id="rId52"/>
    <p:sldId id="315" r:id="rId53"/>
    <p:sldId id="316" r:id="rId54"/>
    <p:sldId id="327" r:id="rId55"/>
    <p:sldId id="318" r:id="rId56"/>
    <p:sldId id="319" r:id="rId57"/>
    <p:sldId id="320" r:id="rId58"/>
    <p:sldId id="322" r:id="rId59"/>
    <p:sldId id="323" r:id="rId60"/>
    <p:sldId id="328" r:id="rId61"/>
    <p:sldId id="334" r:id="rId62"/>
    <p:sldId id="329" r:id="rId63"/>
    <p:sldId id="330" r:id="rId64"/>
    <p:sldId id="331" r:id="rId65"/>
    <p:sldId id="326" r:id="rId6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9900"/>
    <a:srgbClr val="F0FFF0"/>
    <a:srgbClr val="3333FF"/>
    <a:srgbClr val="3333CC"/>
    <a:srgbClr val="339966"/>
    <a:srgbClr val="808080"/>
    <a:srgbClr val="8FFFD2"/>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3" d="100"/>
          <a:sy n="83" d="100"/>
        </p:scale>
        <p:origin x="1406" y="67"/>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7/13/2024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7/13/2024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7/13/2024</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react.dev/blog/2023/03/16/introducing-react-dev"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material-ui.com/" TargetMode="External"/><Relationship Id="rId2" Type="http://schemas.openxmlformats.org/officeDocument/2006/relationships/hyperlink" Target="http://cssinjs.org/?v=v9.8.1"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localhost:517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438400"/>
            <a:ext cx="5562600" cy="16319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7E68-821B-641D-3840-204490C7B7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12BD2F-349F-39C1-316C-6D2FE5F61A58}"/>
              </a:ext>
            </a:extLst>
          </p:cNvPr>
          <p:cNvSpPr>
            <a:spLocks noGrp="1"/>
          </p:cNvSpPr>
          <p:nvPr>
            <p:ph idx="1"/>
          </p:nvPr>
        </p:nvSpPr>
        <p:spPr/>
        <p:txBody>
          <a:bodyPr/>
          <a:lstStyle/>
          <a:p>
            <a:r>
              <a:rPr lang="en-US" dirty="0" err="1"/>
              <a:t>MainRouter</a:t>
            </a:r>
            <a:r>
              <a:rPr lang="en-US" dirty="0"/>
              <a:t> will be the main React component. This contains all the other custom </a:t>
            </a:r>
          </a:p>
          <a:p>
            <a:r>
              <a:rPr lang="en-US" dirty="0"/>
              <a:t>React views in the application. Home, Signup, </a:t>
            </a:r>
            <a:r>
              <a:rPr lang="en-US" dirty="0" err="1"/>
              <a:t>Signin</a:t>
            </a:r>
            <a:r>
              <a:rPr lang="en-US" dirty="0"/>
              <a:t>, Users, </a:t>
            </a:r>
            <a:r>
              <a:rPr lang="en-US" dirty="0" err="1"/>
              <a:t>Profile,and</a:t>
            </a:r>
            <a:r>
              <a:rPr lang="en-US" dirty="0"/>
              <a:t> </a:t>
            </a:r>
            <a:r>
              <a:rPr lang="en-US" dirty="0" err="1"/>
              <a:t>EditProfile</a:t>
            </a:r>
            <a:r>
              <a:rPr lang="en-US" dirty="0"/>
              <a:t> will render at individual routes declared with React Router, whereas the Menu component will render across all these views. </a:t>
            </a:r>
          </a:p>
          <a:p>
            <a:r>
              <a:rPr lang="en-US" dirty="0" err="1"/>
              <a:t>DeleteUser</a:t>
            </a:r>
            <a:r>
              <a:rPr lang="en-US" dirty="0"/>
              <a:t> will be a part of the Profile view.</a:t>
            </a:r>
          </a:p>
        </p:txBody>
      </p:sp>
      <p:sp>
        <p:nvSpPr>
          <p:cNvPr id="4" name="Date Placeholder 3">
            <a:extLst>
              <a:ext uri="{FF2B5EF4-FFF2-40B4-BE49-F238E27FC236}">
                <a16:creationId xmlns:a16="http://schemas.microsoft.com/office/drawing/2014/main" id="{C18239A4-CC07-84A7-8806-76D1AE0FE3C4}"/>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4C47A59C-FADF-E7A6-D7AB-38DE8D1167C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13A47DC-6983-9C29-FC45-29EBB7D115F6}"/>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spTree>
    <p:extLst>
      <p:ext uri="{BB962C8B-B14F-4D97-AF65-F5344CB8AC3E}">
        <p14:creationId xmlns:p14="http://schemas.microsoft.com/office/powerpoint/2010/main" val="3824530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5F05F-656F-8A8B-7568-5D5ABA551ACE}"/>
              </a:ext>
            </a:extLst>
          </p:cNvPr>
          <p:cNvSpPr>
            <a:spLocks noGrp="1"/>
          </p:cNvSpPr>
          <p:nvPr>
            <p:ph type="title"/>
          </p:nvPr>
        </p:nvSpPr>
        <p:spPr/>
        <p:txBody>
          <a:bodyPr/>
          <a:lstStyle/>
          <a:p>
            <a:r>
              <a:rPr lang="en-US" dirty="0"/>
              <a:t>Folder and file structure</a:t>
            </a:r>
          </a:p>
        </p:txBody>
      </p:sp>
      <p:sp>
        <p:nvSpPr>
          <p:cNvPr id="3" name="Content Placeholder 2">
            <a:extLst>
              <a:ext uri="{FF2B5EF4-FFF2-40B4-BE49-F238E27FC236}">
                <a16:creationId xmlns:a16="http://schemas.microsoft.com/office/drawing/2014/main" id="{B3BABC56-59B7-09C9-FDBE-DECBA4D338FB}"/>
              </a:ext>
            </a:extLst>
          </p:cNvPr>
          <p:cNvSpPr>
            <a:spLocks noGrp="1"/>
          </p:cNvSpPr>
          <p:nvPr>
            <p:ph idx="1"/>
          </p:nvPr>
        </p:nvSpPr>
        <p:spPr/>
        <p:txBody>
          <a:bodyPr/>
          <a:lstStyle/>
          <a:p>
            <a:r>
              <a:rPr lang="en-US" dirty="0"/>
              <a:t>The following folder structure shows the new folders and files to be added to the skeleton project we started implementing previously in order to complete it with a React frontend:</a:t>
            </a:r>
          </a:p>
          <a:p>
            <a:endParaRPr lang="en-US" dirty="0"/>
          </a:p>
        </p:txBody>
      </p:sp>
      <p:sp>
        <p:nvSpPr>
          <p:cNvPr id="4" name="Date Placeholder 3">
            <a:extLst>
              <a:ext uri="{FF2B5EF4-FFF2-40B4-BE49-F238E27FC236}">
                <a16:creationId xmlns:a16="http://schemas.microsoft.com/office/drawing/2014/main" id="{80407EC6-6384-5C7F-6A92-B64306EC15CE}"/>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061A8193-A2AB-BB2C-4851-6CE0FF4699F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A1A9F7C-866F-43F9-7D2F-AB7252CB34BB}"/>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pic>
        <p:nvPicPr>
          <p:cNvPr id="8" name="Picture 7">
            <a:extLst>
              <a:ext uri="{FF2B5EF4-FFF2-40B4-BE49-F238E27FC236}">
                <a16:creationId xmlns:a16="http://schemas.microsoft.com/office/drawing/2014/main" id="{E83DFADF-EBD4-88B3-B689-67628D58A2EB}"/>
              </a:ext>
            </a:extLst>
          </p:cNvPr>
          <p:cNvPicPr>
            <a:picLocks noChangeAspect="1"/>
          </p:cNvPicPr>
          <p:nvPr/>
        </p:nvPicPr>
        <p:blipFill>
          <a:blip r:embed="rId2"/>
          <a:stretch>
            <a:fillRect/>
          </a:stretch>
        </p:blipFill>
        <p:spPr>
          <a:xfrm>
            <a:off x="1030550" y="2438400"/>
            <a:ext cx="7696200" cy="3605599"/>
          </a:xfrm>
          <a:prstGeom prst="rect">
            <a:avLst/>
          </a:prstGeom>
        </p:spPr>
      </p:pic>
    </p:spTree>
    <p:extLst>
      <p:ext uri="{BB962C8B-B14F-4D97-AF65-F5344CB8AC3E}">
        <p14:creationId xmlns:p14="http://schemas.microsoft.com/office/powerpoint/2010/main" val="1971737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30C6-685D-4C3D-19F7-6AD50B0A4A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03CCBF-DCB3-4B72-0A59-F38F4088924F}"/>
              </a:ext>
            </a:extLst>
          </p:cNvPr>
          <p:cNvSpPr>
            <a:spLocks noGrp="1"/>
          </p:cNvSpPr>
          <p:nvPr>
            <p:ph idx="1"/>
          </p:nvPr>
        </p:nvSpPr>
        <p:spPr/>
        <p:txBody>
          <a:bodyPr/>
          <a:lstStyle/>
          <a:p>
            <a:r>
              <a:rPr lang="en-US" dirty="0"/>
              <a:t>The client folder will contain the React components, helpers, and frontend assets, such as images and CSS. </a:t>
            </a:r>
          </a:p>
          <a:p>
            <a:r>
              <a:rPr lang="en-US" dirty="0"/>
              <a:t>Besides this folder and the Webpack configuration files </a:t>
            </a:r>
          </a:p>
          <a:p>
            <a:r>
              <a:rPr lang="en-US" dirty="0"/>
              <a:t>for compiling and bundling the client code, we will also modify some of the other existing files to finish up the integration of the complete skeleton application in </a:t>
            </a:r>
          </a:p>
          <a:p>
            <a:r>
              <a:rPr lang="en-US" dirty="0"/>
              <a:t>Before we start implementing the specific frontend features, we need to get set up for React development by installing the necessary modules and adding configuration to compile, bundle, and load the React views. </a:t>
            </a:r>
          </a:p>
        </p:txBody>
      </p:sp>
      <p:sp>
        <p:nvSpPr>
          <p:cNvPr id="4" name="Date Placeholder 3">
            <a:extLst>
              <a:ext uri="{FF2B5EF4-FFF2-40B4-BE49-F238E27FC236}">
                <a16:creationId xmlns:a16="http://schemas.microsoft.com/office/drawing/2014/main" id="{83E28291-5998-BCCC-74E2-29FA5BEBD196}"/>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335B9728-1F0D-2BAE-2FCC-329D8F2AB78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A092E5F-CE81-7BCC-C019-6CCB6DAF342A}"/>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spTree>
    <p:extLst>
      <p:ext uri="{BB962C8B-B14F-4D97-AF65-F5344CB8AC3E}">
        <p14:creationId xmlns:p14="http://schemas.microsoft.com/office/powerpoint/2010/main" val="130920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975C-DAC5-661D-B00C-38FFBF6B599F}"/>
              </a:ext>
            </a:extLst>
          </p:cNvPr>
          <p:cNvSpPr>
            <a:spLocks noGrp="1"/>
          </p:cNvSpPr>
          <p:nvPr>
            <p:ph type="title"/>
          </p:nvPr>
        </p:nvSpPr>
        <p:spPr/>
        <p:txBody>
          <a:bodyPr/>
          <a:lstStyle/>
          <a:p>
            <a:r>
              <a:rPr lang="en-US" dirty="0"/>
              <a:t>Setting up for React development</a:t>
            </a:r>
          </a:p>
        </p:txBody>
      </p:sp>
      <p:sp>
        <p:nvSpPr>
          <p:cNvPr id="3" name="Content Placeholder 2">
            <a:extLst>
              <a:ext uri="{FF2B5EF4-FFF2-40B4-BE49-F238E27FC236}">
                <a16:creationId xmlns:a16="http://schemas.microsoft.com/office/drawing/2014/main" id="{0DDBA42A-C715-AD2E-247C-B63E3EE9F0A7}"/>
              </a:ext>
            </a:extLst>
          </p:cNvPr>
          <p:cNvSpPr>
            <a:spLocks noGrp="1"/>
          </p:cNvSpPr>
          <p:nvPr>
            <p:ph idx="1"/>
          </p:nvPr>
        </p:nvSpPr>
        <p:spPr/>
        <p:txBody>
          <a:bodyPr/>
          <a:lstStyle/>
          <a:p>
            <a:r>
              <a:rPr lang="en-US" dirty="0"/>
              <a:t>Before we can start developing with React in our existing skeleton codebase, we need to </a:t>
            </a:r>
          </a:p>
          <a:p>
            <a:r>
              <a:rPr lang="en-US" dirty="0"/>
              <a:t>add configuration to compile and bundle the frontend code,</a:t>
            </a:r>
          </a:p>
          <a:p>
            <a:r>
              <a:rPr lang="en-US" dirty="0"/>
              <a:t>add the React- related dependencies that are necessary to build the interactive interface, and tie this all together in the MERN development flow.</a:t>
            </a:r>
          </a:p>
          <a:p>
            <a:r>
              <a:rPr lang="en-US" dirty="0"/>
              <a:t>To achieve this, we will add frontend configuration for Babel, Webpack, and React </a:t>
            </a:r>
          </a:p>
          <a:p>
            <a:r>
              <a:rPr lang="en-US" dirty="0"/>
              <a:t>Hot Loader to compile, bundle, and hot reload the code. </a:t>
            </a:r>
          </a:p>
          <a:p>
            <a:r>
              <a:rPr lang="en-US" dirty="0"/>
              <a:t>Next, we will modify the server code to initiate code bundling for both the frontend and backend in one </a:t>
            </a:r>
          </a:p>
          <a:p>
            <a:r>
              <a:rPr lang="en-US" dirty="0"/>
              <a:t>command to make the development flow simple. </a:t>
            </a:r>
          </a:p>
        </p:txBody>
      </p:sp>
      <p:sp>
        <p:nvSpPr>
          <p:cNvPr id="4" name="Date Placeholder 3">
            <a:extLst>
              <a:ext uri="{FF2B5EF4-FFF2-40B4-BE49-F238E27FC236}">
                <a16:creationId xmlns:a16="http://schemas.microsoft.com/office/drawing/2014/main" id="{0AD5CD02-3345-7BC8-965E-D5E8DCB34AB1}"/>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C0A93DBA-6561-0F69-9820-192B0767E3D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45ABB93-1186-DCBD-54A7-AFB1B0C30D37}"/>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Tree>
    <p:extLst>
      <p:ext uri="{BB962C8B-B14F-4D97-AF65-F5344CB8AC3E}">
        <p14:creationId xmlns:p14="http://schemas.microsoft.com/office/powerpoint/2010/main" val="2720571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4C62C-5A04-8723-A41E-C3F4C12D39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9E53B9-0A0A-93AF-B983-B61441BC3A36}"/>
              </a:ext>
            </a:extLst>
          </p:cNvPr>
          <p:cNvSpPr>
            <a:spLocks noGrp="1"/>
          </p:cNvSpPr>
          <p:nvPr>
            <p:ph idx="1"/>
          </p:nvPr>
        </p:nvSpPr>
        <p:spPr/>
        <p:txBody>
          <a:bodyPr/>
          <a:lstStyle/>
          <a:p>
            <a:r>
              <a:rPr lang="en-US" dirty="0"/>
              <a:t>Then, we will update the code further so that it serves the bundled code from the server when the application runs in the browser.</a:t>
            </a:r>
          </a:p>
          <a:p>
            <a:r>
              <a:rPr lang="en-US" dirty="0"/>
              <a:t> Finally, we will finish setting up by installing the React dependencies that are necessary to start implementing the frontend.</a:t>
            </a:r>
          </a:p>
          <a:p>
            <a:endParaRPr lang="en-US" dirty="0"/>
          </a:p>
        </p:txBody>
      </p:sp>
      <p:sp>
        <p:nvSpPr>
          <p:cNvPr id="4" name="Date Placeholder 3">
            <a:extLst>
              <a:ext uri="{FF2B5EF4-FFF2-40B4-BE49-F238E27FC236}">
                <a16:creationId xmlns:a16="http://schemas.microsoft.com/office/drawing/2014/main" id="{505E40E9-A340-A88B-8634-EBCCFA78E87A}"/>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5A89BC62-07A0-3A14-8BE6-BDCF1C19944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FD11A7E-3C6E-36D7-C460-344E2BA9BEF0}"/>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Tree>
    <p:extLst>
      <p:ext uri="{BB962C8B-B14F-4D97-AF65-F5344CB8AC3E}">
        <p14:creationId xmlns:p14="http://schemas.microsoft.com/office/powerpoint/2010/main" val="1862637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D8D3-76C7-423A-CE85-7AB00BB2C820}"/>
              </a:ext>
            </a:extLst>
          </p:cNvPr>
          <p:cNvSpPr>
            <a:spLocks noGrp="1"/>
          </p:cNvSpPr>
          <p:nvPr>
            <p:ph type="title"/>
          </p:nvPr>
        </p:nvSpPr>
        <p:spPr/>
        <p:txBody>
          <a:bodyPr/>
          <a:lstStyle/>
          <a:p>
            <a:r>
              <a:rPr lang="en-US" dirty="0"/>
              <a:t>Configuring Babel</a:t>
            </a:r>
          </a:p>
        </p:txBody>
      </p:sp>
      <p:sp>
        <p:nvSpPr>
          <p:cNvPr id="3" name="Content Placeholder 2">
            <a:extLst>
              <a:ext uri="{FF2B5EF4-FFF2-40B4-BE49-F238E27FC236}">
                <a16:creationId xmlns:a16="http://schemas.microsoft.com/office/drawing/2014/main" id="{DD7A399B-1303-ABA2-667B-1FDD5052008C}"/>
              </a:ext>
            </a:extLst>
          </p:cNvPr>
          <p:cNvSpPr>
            <a:spLocks noGrp="1"/>
          </p:cNvSpPr>
          <p:nvPr>
            <p:ph idx="1"/>
          </p:nvPr>
        </p:nvSpPr>
        <p:spPr/>
        <p:txBody>
          <a:bodyPr/>
          <a:lstStyle/>
          <a:p>
            <a:pPr marL="0" indent="0">
              <a:buNone/>
            </a:pPr>
            <a:r>
              <a:rPr lang="en-US" dirty="0"/>
              <a:t>Babel</a:t>
            </a:r>
          </a:p>
          <a:p>
            <a:r>
              <a:rPr lang="en-US" dirty="0"/>
              <a:t>To compile React, first, install the Babel React preset module as a development dependency by running the following command from the command line </a:t>
            </a:r>
            <a:r>
              <a:rPr lang="en-US" dirty="0" err="1"/>
              <a:t>i.e</a:t>
            </a:r>
            <a:r>
              <a:rPr lang="en-US" dirty="0"/>
              <a:t> root or terminal if you do not have the .</a:t>
            </a:r>
            <a:r>
              <a:rPr lang="en-US" dirty="0" err="1"/>
              <a:t>babelrc</a:t>
            </a:r>
            <a:r>
              <a:rPr lang="en-US" dirty="0"/>
              <a:t> file:</a:t>
            </a:r>
          </a:p>
          <a:p>
            <a:r>
              <a:rPr lang="en-US" b="1" dirty="0"/>
              <a:t>yarn add --dev @babel/preset-react</a:t>
            </a:r>
          </a:p>
          <a:p>
            <a:r>
              <a:rPr lang="en-US" dirty="0"/>
              <a:t>Then, update .</a:t>
            </a:r>
            <a:r>
              <a:rPr lang="en-US" dirty="0" err="1"/>
              <a:t>babelrc</a:t>
            </a:r>
            <a:r>
              <a:rPr lang="en-US" dirty="0"/>
              <a:t> with the following code. This will include the module and also configure the react-hot-loader Babel plugin as required for the react-hot- loader module.</a:t>
            </a:r>
          </a:p>
        </p:txBody>
      </p:sp>
      <p:sp>
        <p:nvSpPr>
          <p:cNvPr id="4" name="Date Placeholder 3">
            <a:extLst>
              <a:ext uri="{FF2B5EF4-FFF2-40B4-BE49-F238E27FC236}">
                <a16:creationId xmlns:a16="http://schemas.microsoft.com/office/drawing/2014/main" id="{5EE84D0A-AFBD-BA3F-2E60-D42D638F2081}"/>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61BE62D0-1086-F173-2535-DD2CEA3F843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1D0293C-2087-DF6A-264A-9BA307ECAF43}"/>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spTree>
    <p:extLst>
      <p:ext uri="{BB962C8B-B14F-4D97-AF65-F5344CB8AC3E}">
        <p14:creationId xmlns:p14="http://schemas.microsoft.com/office/powerpoint/2010/main" val="3222206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B477-FE24-B875-977B-E8D07D951F50}"/>
              </a:ext>
            </a:extLst>
          </p:cNvPr>
          <p:cNvSpPr>
            <a:spLocks noGrp="1"/>
          </p:cNvSpPr>
          <p:nvPr>
            <p:ph type="title"/>
          </p:nvPr>
        </p:nvSpPr>
        <p:spPr/>
        <p:txBody>
          <a:bodyPr/>
          <a:lstStyle/>
          <a:p>
            <a:r>
              <a:rPr lang="en-US" dirty="0"/>
              <a:t>updated .</a:t>
            </a:r>
            <a:r>
              <a:rPr lang="en-US" dirty="0" err="1"/>
              <a:t>babelrc</a:t>
            </a:r>
            <a:endParaRPr lang="en-US" dirty="0"/>
          </a:p>
        </p:txBody>
      </p:sp>
      <p:sp>
        <p:nvSpPr>
          <p:cNvPr id="3" name="Content Placeholder 2">
            <a:extLst>
              <a:ext uri="{FF2B5EF4-FFF2-40B4-BE49-F238E27FC236}">
                <a16:creationId xmlns:a16="http://schemas.microsoft.com/office/drawing/2014/main" id="{1129A5DD-5AA5-5822-A0AD-20910C7C950E}"/>
              </a:ext>
            </a:extLst>
          </p:cNvPr>
          <p:cNvSpPr>
            <a:spLocks noGrp="1"/>
          </p:cNvSpPr>
          <p:nvPr>
            <p:ph idx="1"/>
          </p:nvPr>
        </p:nvSpPr>
        <p:spPr/>
        <p:txBody>
          <a:bodyPr/>
          <a:lstStyle/>
          <a:p>
            <a:r>
              <a:rPr lang="en-US" sz="1800" dirty="0" err="1"/>
              <a:t>mern</a:t>
            </a:r>
            <a:r>
              <a:rPr lang="en-US" sz="1800" dirty="0"/>
              <a:t>-skeleton/.</a:t>
            </a:r>
            <a:r>
              <a:rPr lang="en-US" sz="1800" dirty="0" err="1"/>
              <a:t>babelrc</a:t>
            </a:r>
            <a:r>
              <a:rPr lang="en-US" sz="1800" dirty="0"/>
              <a:t>:</a:t>
            </a:r>
          </a:p>
          <a:p>
            <a:r>
              <a:rPr lang="en-US" sz="1800" dirty="0">
                <a:highlight>
                  <a:srgbClr val="FFFF00"/>
                </a:highlight>
              </a:rPr>
              <a:t>{</a:t>
            </a:r>
          </a:p>
          <a:p>
            <a:r>
              <a:rPr lang="en-US" sz="1800" dirty="0">
                <a:highlight>
                  <a:srgbClr val="FFFF00"/>
                </a:highlight>
              </a:rPr>
              <a:t>"presets": [</a:t>
            </a:r>
          </a:p>
          <a:p>
            <a:r>
              <a:rPr lang="en-US" sz="1800" dirty="0">
                <a:highlight>
                  <a:srgbClr val="FFFF00"/>
                </a:highlight>
              </a:rPr>
              <a:t>["@babel/preset-env", </a:t>
            </a:r>
          </a:p>
          <a:p>
            <a:r>
              <a:rPr lang="en-US" sz="1800" dirty="0">
                <a:highlight>
                  <a:srgbClr val="FFFF00"/>
                </a:highlight>
              </a:rPr>
              <a:t>{</a:t>
            </a:r>
          </a:p>
          <a:p>
            <a:r>
              <a:rPr lang="en-US" sz="1800" dirty="0">
                <a:highlight>
                  <a:srgbClr val="FFFF00"/>
                </a:highlight>
              </a:rPr>
              <a:t>"targets": {</a:t>
            </a:r>
          </a:p>
          <a:p>
            <a:r>
              <a:rPr lang="en-US" sz="1800" dirty="0">
                <a:highlight>
                  <a:srgbClr val="FFFF00"/>
                </a:highlight>
              </a:rPr>
              <a:t>"node": "current" </a:t>
            </a:r>
          </a:p>
          <a:p>
            <a:r>
              <a:rPr lang="en-US" sz="1800" dirty="0">
                <a:highlight>
                  <a:srgbClr val="FFFF00"/>
                </a:highlight>
              </a:rPr>
              <a:t>}</a:t>
            </a:r>
          </a:p>
          <a:p>
            <a:r>
              <a:rPr lang="en-US" sz="1800" dirty="0">
                <a:highlight>
                  <a:srgbClr val="FFFF00"/>
                </a:highlight>
              </a:rPr>
              <a:t>} </a:t>
            </a:r>
          </a:p>
          <a:p>
            <a:r>
              <a:rPr lang="en-US" sz="1800" dirty="0">
                <a:highlight>
                  <a:srgbClr val="FFFF00"/>
                </a:highlight>
              </a:rPr>
              <a:t>],</a:t>
            </a:r>
          </a:p>
          <a:p>
            <a:r>
              <a:rPr lang="en-US" sz="1800" dirty="0">
                <a:highlight>
                  <a:srgbClr val="FFFF00"/>
                </a:highlight>
              </a:rPr>
              <a:t>"@babel/preset-react" </a:t>
            </a:r>
          </a:p>
          <a:p>
            <a:r>
              <a:rPr lang="en-US" sz="1800" dirty="0">
                <a:highlight>
                  <a:srgbClr val="FFFF00"/>
                </a:highlight>
              </a:rPr>
              <a:t>],</a:t>
            </a:r>
          </a:p>
          <a:p>
            <a:r>
              <a:rPr lang="en-US" sz="1800" dirty="0">
                <a:highlight>
                  <a:srgbClr val="FFFF00"/>
                </a:highlight>
              </a:rPr>
              <a:t>"plugins": [</a:t>
            </a:r>
          </a:p>
          <a:p>
            <a:r>
              <a:rPr lang="en-US" sz="1800" dirty="0">
                <a:highlight>
                  <a:srgbClr val="FFFF00"/>
                </a:highlight>
              </a:rPr>
              <a:t>"react-hot-loader/babel" </a:t>
            </a:r>
          </a:p>
          <a:p>
            <a:r>
              <a:rPr lang="en-US" sz="1800" dirty="0">
                <a:highlight>
                  <a:srgbClr val="FFFF00"/>
                </a:highlight>
              </a:rPr>
              <a:t>]</a:t>
            </a:r>
          </a:p>
          <a:p>
            <a:r>
              <a:rPr lang="en-US" sz="1800" dirty="0">
                <a:highlight>
                  <a:srgbClr val="FFFF00"/>
                </a:highlight>
              </a:rPr>
              <a:t>}</a:t>
            </a:r>
          </a:p>
        </p:txBody>
      </p:sp>
      <p:sp>
        <p:nvSpPr>
          <p:cNvPr id="4" name="Date Placeholder 3">
            <a:extLst>
              <a:ext uri="{FF2B5EF4-FFF2-40B4-BE49-F238E27FC236}">
                <a16:creationId xmlns:a16="http://schemas.microsoft.com/office/drawing/2014/main" id="{7512ECC5-4314-C267-0269-0CC22EFC1259}"/>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1C90FE61-4557-56D3-813A-04D2B392A5E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85DCFB0-FEF5-F371-60D4-A688C6E80F3D}"/>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spTree>
    <p:extLst>
      <p:ext uri="{BB962C8B-B14F-4D97-AF65-F5344CB8AC3E}">
        <p14:creationId xmlns:p14="http://schemas.microsoft.com/office/powerpoint/2010/main" val="219703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89A3-3AEA-B0CB-B234-52E24D4514DA}"/>
              </a:ext>
            </a:extLst>
          </p:cNvPr>
          <p:cNvSpPr>
            <a:spLocks noGrp="1"/>
          </p:cNvSpPr>
          <p:nvPr>
            <p:ph type="title"/>
          </p:nvPr>
        </p:nvSpPr>
        <p:spPr/>
        <p:txBody>
          <a:bodyPr/>
          <a:lstStyle/>
          <a:p>
            <a:r>
              <a:rPr lang="en-US" dirty="0"/>
              <a:t>Loading bundled frontend code</a:t>
            </a:r>
          </a:p>
        </p:txBody>
      </p:sp>
      <p:sp>
        <p:nvSpPr>
          <p:cNvPr id="3" name="Content Placeholder 2">
            <a:extLst>
              <a:ext uri="{FF2B5EF4-FFF2-40B4-BE49-F238E27FC236}">
                <a16:creationId xmlns:a16="http://schemas.microsoft.com/office/drawing/2014/main" id="{DDFB87B1-FF72-939C-1875-5518CEF39BD4}"/>
              </a:ext>
            </a:extLst>
          </p:cNvPr>
          <p:cNvSpPr>
            <a:spLocks noGrp="1"/>
          </p:cNvSpPr>
          <p:nvPr>
            <p:ph idx="1"/>
          </p:nvPr>
        </p:nvSpPr>
        <p:spPr/>
        <p:txBody>
          <a:bodyPr/>
          <a:lstStyle/>
          <a:p>
            <a:r>
              <a:rPr lang="en-US" dirty="0"/>
              <a:t>The frontend views that we will see rendered in the browser will load from the bundled files in the </a:t>
            </a:r>
            <a:r>
              <a:rPr lang="en-US" dirty="0" err="1"/>
              <a:t>dist</a:t>
            </a:r>
            <a:r>
              <a:rPr lang="en-US" dirty="0"/>
              <a:t> folder. </a:t>
            </a:r>
          </a:p>
          <a:p>
            <a:r>
              <a:rPr lang="en-US" dirty="0"/>
              <a:t>For it to be possible to add these bundled files to the HTML view containing our frontend, we need to configure the Express app so that it serves static files, which are files that aren't generated dynamically by server-side code.</a:t>
            </a:r>
          </a:p>
        </p:txBody>
      </p:sp>
      <p:sp>
        <p:nvSpPr>
          <p:cNvPr id="4" name="Date Placeholder 3">
            <a:extLst>
              <a:ext uri="{FF2B5EF4-FFF2-40B4-BE49-F238E27FC236}">
                <a16:creationId xmlns:a16="http://schemas.microsoft.com/office/drawing/2014/main" id="{6D1425DB-F922-2DFE-04E6-772EE6E8F297}"/>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4FF162F2-56A2-24C4-675C-E24A9191D02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21C2FF8-2CAB-46CB-78D5-18A4F9B842D7}"/>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2421925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A6262-49C0-2831-E077-A72ACB37AD2E}"/>
              </a:ext>
            </a:extLst>
          </p:cNvPr>
          <p:cNvSpPr>
            <a:spLocks noGrp="1"/>
          </p:cNvSpPr>
          <p:nvPr>
            <p:ph type="title"/>
          </p:nvPr>
        </p:nvSpPr>
        <p:spPr/>
        <p:txBody>
          <a:bodyPr/>
          <a:lstStyle/>
          <a:p>
            <a:r>
              <a:rPr lang="en-US" dirty="0"/>
              <a:t>Server/</a:t>
            </a:r>
            <a:r>
              <a:rPr lang="en-US" dirty="0" err="1"/>
              <a:t>dist</a:t>
            </a:r>
            <a:r>
              <a:rPr lang="en-US" dirty="0"/>
              <a:t> folder</a:t>
            </a:r>
          </a:p>
        </p:txBody>
      </p:sp>
      <p:sp>
        <p:nvSpPr>
          <p:cNvPr id="3" name="Content Placeholder 2">
            <a:extLst>
              <a:ext uri="{FF2B5EF4-FFF2-40B4-BE49-F238E27FC236}">
                <a16:creationId xmlns:a16="http://schemas.microsoft.com/office/drawing/2014/main" id="{2618891C-DACA-3AB6-D2DC-46EA3AB80765}"/>
              </a:ext>
            </a:extLst>
          </p:cNvPr>
          <p:cNvSpPr>
            <a:spLocks noGrp="1"/>
          </p:cNvSpPr>
          <p:nvPr>
            <p:ph idx="1"/>
          </p:nvPr>
        </p:nvSpPr>
        <p:spPr/>
        <p:txBody>
          <a:bodyPr/>
          <a:lstStyle/>
          <a:p>
            <a:r>
              <a:rPr lang="en-US" dirty="0"/>
              <a:t>Create a </a:t>
            </a:r>
            <a:r>
              <a:rPr lang="en-US" dirty="0" err="1"/>
              <a:t>dist</a:t>
            </a:r>
            <a:r>
              <a:rPr lang="en-US" dirty="0"/>
              <a:t> folder in the server</a:t>
            </a:r>
          </a:p>
          <a:p>
            <a:r>
              <a:rPr lang="en-US" dirty="0"/>
              <a:t>we will configure the Express server app so that it serves the static files from this </a:t>
            </a:r>
            <a:r>
              <a:rPr lang="en-US" dirty="0" err="1"/>
              <a:t>dist</a:t>
            </a:r>
            <a:r>
              <a:rPr lang="en-US" dirty="0"/>
              <a:t> folder. </a:t>
            </a:r>
          </a:p>
          <a:p>
            <a:r>
              <a:rPr lang="en-US" dirty="0"/>
              <a:t>This will ensure that the bundled React code can be loaded in the browser.</a:t>
            </a:r>
          </a:p>
          <a:p>
            <a:r>
              <a:rPr lang="en-US" dirty="0"/>
              <a:t>Create a folder called </a:t>
            </a:r>
            <a:r>
              <a:rPr lang="en-US" dirty="0" err="1"/>
              <a:t>dist</a:t>
            </a:r>
            <a:r>
              <a:rPr lang="en-US" dirty="0"/>
              <a:t> in the server folder</a:t>
            </a:r>
          </a:p>
        </p:txBody>
      </p:sp>
      <p:sp>
        <p:nvSpPr>
          <p:cNvPr id="4" name="Date Placeholder 3">
            <a:extLst>
              <a:ext uri="{FF2B5EF4-FFF2-40B4-BE49-F238E27FC236}">
                <a16:creationId xmlns:a16="http://schemas.microsoft.com/office/drawing/2014/main" id="{6305D91D-37EE-3C01-8E60-688A02E13B4C}"/>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E68417B9-3837-C8C1-7CE9-7A5FDF590D1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A570DD6-7525-E8C4-9F44-073E743B824B}"/>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spTree>
    <p:extLst>
      <p:ext uri="{BB962C8B-B14F-4D97-AF65-F5344CB8AC3E}">
        <p14:creationId xmlns:p14="http://schemas.microsoft.com/office/powerpoint/2010/main" val="4068359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47AF-A1AB-B2D4-D563-E3D9C16B9B33}"/>
              </a:ext>
            </a:extLst>
          </p:cNvPr>
          <p:cNvSpPr>
            <a:spLocks noGrp="1"/>
          </p:cNvSpPr>
          <p:nvPr>
            <p:ph type="title"/>
          </p:nvPr>
        </p:nvSpPr>
        <p:spPr/>
        <p:txBody>
          <a:bodyPr/>
          <a:lstStyle/>
          <a:p>
            <a:r>
              <a:rPr lang="en-US" dirty="0"/>
              <a:t>Serving static files with Express</a:t>
            </a:r>
          </a:p>
        </p:txBody>
      </p:sp>
      <p:sp>
        <p:nvSpPr>
          <p:cNvPr id="3" name="Content Placeholder 2">
            <a:extLst>
              <a:ext uri="{FF2B5EF4-FFF2-40B4-BE49-F238E27FC236}">
                <a16:creationId xmlns:a16="http://schemas.microsoft.com/office/drawing/2014/main" id="{E68722C7-3A56-6A0F-6580-96DC259CD31C}"/>
              </a:ext>
            </a:extLst>
          </p:cNvPr>
          <p:cNvSpPr>
            <a:spLocks noGrp="1"/>
          </p:cNvSpPr>
          <p:nvPr>
            <p:ph idx="1"/>
          </p:nvPr>
        </p:nvSpPr>
        <p:spPr/>
        <p:txBody>
          <a:bodyPr/>
          <a:lstStyle/>
          <a:p>
            <a:r>
              <a:rPr lang="en-US" dirty="0"/>
              <a:t>To ensure that the Express server properly handles the requests to static files such as CSS files, images, or the bundled client-side JS, we will configure it so that it serves static files from the </a:t>
            </a:r>
            <a:r>
              <a:rPr lang="en-US" dirty="0" err="1"/>
              <a:t>dist</a:t>
            </a:r>
            <a:r>
              <a:rPr lang="en-US" dirty="0"/>
              <a:t> folder by adding the following configuration in express.js.</a:t>
            </a:r>
          </a:p>
          <a:p>
            <a:endParaRPr lang="en-US" dirty="0"/>
          </a:p>
          <a:p>
            <a:r>
              <a:rPr lang="en-US" dirty="0" err="1"/>
              <a:t>mern</a:t>
            </a:r>
            <a:r>
              <a:rPr lang="en-US" dirty="0"/>
              <a:t>-skeleton/server/express.js:</a:t>
            </a:r>
          </a:p>
          <a:p>
            <a:pPr marL="0" indent="0">
              <a:buNone/>
            </a:pPr>
            <a:r>
              <a:rPr lang="en-US" dirty="0"/>
              <a:t>import path from 'path'</a:t>
            </a:r>
          </a:p>
          <a:p>
            <a:pPr marL="0" indent="0">
              <a:buNone/>
            </a:pPr>
            <a:r>
              <a:rPr lang="en-US" dirty="0"/>
              <a:t>const CURRENT_WORKING_DIR = </a:t>
            </a:r>
            <a:r>
              <a:rPr lang="en-US" dirty="0" err="1"/>
              <a:t>process.cwd</a:t>
            </a:r>
            <a:r>
              <a:rPr lang="en-US" dirty="0"/>
              <a:t>()</a:t>
            </a:r>
          </a:p>
          <a:p>
            <a:pPr marL="0" indent="0">
              <a:buNone/>
            </a:pPr>
            <a:r>
              <a:rPr lang="en-US" dirty="0" err="1"/>
              <a:t>app.use</a:t>
            </a:r>
            <a:r>
              <a:rPr lang="en-US" dirty="0"/>
              <a:t>('/</a:t>
            </a:r>
            <a:r>
              <a:rPr lang="en-US" dirty="0" err="1"/>
              <a:t>dist</a:t>
            </a:r>
            <a:r>
              <a:rPr lang="en-US" dirty="0"/>
              <a:t>', </a:t>
            </a:r>
            <a:r>
              <a:rPr lang="en-US" dirty="0" err="1"/>
              <a:t>express.static</a:t>
            </a:r>
            <a:r>
              <a:rPr lang="en-US" dirty="0"/>
              <a:t>(</a:t>
            </a:r>
            <a:r>
              <a:rPr lang="en-US" dirty="0" err="1"/>
              <a:t>path.join</a:t>
            </a:r>
            <a:r>
              <a:rPr lang="en-US" dirty="0"/>
              <a:t>(CURRENT_WORKING_DIR, '</a:t>
            </a:r>
            <a:r>
              <a:rPr lang="en-US" dirty="0" err="1"/>
              <a:t>dist</a:t>
            </a:r>
            <a:r>
              <a:rPr lang="en-US" dirty="0"/>
              <a:t>')))</a:t>
            </a:r>
          </a:p>
        </p:txBody>
      </p:sp>
      <p:sp>
        <p:nvSpPr>
          <p:cNvPr id="4" name="Date Placeholder 3">
            <a:extLst>
              <a:ext uri="{FF2B5EF4-FFF2-40B4-BE49-F238E27FC236}">
                <a16:creationId xmlns:a16="http://schemas.microsoft.com/office/drawing/2014/main" id="{77491C6E-C2E2-5F45-84CF-47A273AAE819}"/>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55E286DF-AD00-CF1B-1FEB-536D5880C44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53FC80A-89B2-1A1D-D520-F5D81CF939CB}"/>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spTree>
    <p:extLst>
      <p:ext uri="{BB962C8B-B14F-4D97-AF65-F5344CB8AC3E}">
        <p14:creationId xmlns:p14="http://schemas.microsoft.com/office/powerpoint/2010/main" val="109838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AA8E9-4A2A-1E58-C03C-216028D0BE81}"/>
              </a:ext>
            </a:extLst>
          </p:cNvPr>
          <p:cNvSpPr>
            <a:spLocks noGrp="1"/>
          </p:cNvSpPr>
          <p:nvPr>
            <p:ph type="title"/>
          </p:nvPr>
        </p:nvSpPr>
        <p:spPr/>
        <p:txBody>
          <a:bodyPr/>
          <a:lstStyle/>
          <a:p>
            <a:r>
              <a:rPr lang="en-US" dirty="0"/>
              <a:t>Adding a React Frontend to </a:t>
            </a:r>
            <a:br>
              <a:rPr lang="en-US" dirty="0"/>
            </a:br>
            <a:r>
              <a:rPr lang="en-US" dirty="0"/>
              <a:t>Complete MERN</a:t>
            </a:r>
          </a:p>
        </p:txBody>
      </p:sp>
      <p:sp>
        <p:nvSpPr>
          <p:cNvPr id="3" name="Content Placeholder 2">
            <a:extLst>
              <a:ext uri="{FF2B5EF4-FFF2-40B4-BE49-F238E27FC236}">
                <a16:creationId xmlns:a16="http://schemas.microsoft.com/office/drawing/2014/main" id="{F493D259-520F-6E72-E5B7-4CFD11CE1B98}"/>
              </a:ext>
            </a:extLst>
          </p:cNvPr>
          <p:cNvSpPr>
            <a:spLocks noGrp="1"/>
          </p:cNvSpPr>
          <p:nvPr>
            <p:ph idx="1"/>
          </p:nvPr>
        </p:nvSpPr>
        <p:spPr/>
        <p:txBody>
          <a:bodyPr/>
          <a:lstStyle/>
          <a:p>
            <a:r>
              <a:rPr lang="en-US" dirty="0"/>
              <a:t>A web application is incomplete without a frontend. It is the part that users interact with and it is crucial to any web experience. </a:t>
            </a:r>
          </a:p>
          <a:p>
            <a:r>
              <a:rPr lang="en-US" dirty="0"/>
              <a:t>we will use React to add an interactive user interface to the basic user and auth features that have been implemented for the backend of the MERN skeleton application, which we started building.</a:t>
            </a:r>
          </a:p>
          <a:p>
            <a:r>
              <a:rPr lang="en-US" dirty="0"/>
              <a:t>This functional frontend will add React components that connect to the backend API and allow users to navigate seamlessly within the application based on authorization.</a:t>
            </a:r>
          </a:p>
          <a:p>
            <a:endParaRPr lang="en-US" dirty="0"/>
          </a:p>
        </p:txBody>
      </p:sp>
      <p:sp>
        <p:nvSpPr>
          <p:cNvPr id="4" name="Date Placeholder 3">
            <a:extLst>
              <a:ext uri="{FF2B5EF4-FFF2-40B4-BE49-F238E27FC236}">
                <a16:creationId xmlns:a16="http://schemas.microsoft.com/office/drawing/2014/main" id="{22BF31C1-DBC3-35DE-D02D-8B362A79A043}"/>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DDE70FA2-2494-0147-8CF2-E7347025EF7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5BD2A79-7F0B-CB72-DE24-EF3DA6539B16}"/>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2532080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F298-181A-1820-A00A-7B1CE6FC8EC7}"/>
              </a:ext>
            </a:extLst>
          </p:cNvPr>
          <p:cNvSpPr>
            <a:spLocks noGrp="1"/>
          </p:cNvSpPr>
          <p:nvPr>
            <p:ph type="title"/>
          </p:nvPr>
        </p:nvSpPr>
        <p:spPr/>
        <p:txBody>
          <a:bodyPr/>
          <a:lstStyle/>
          <a:p>
            <a:r>
              <a:rPr lang="en-US" dirty="0"/>
              <a:t>Updated express.js file.</a:t>
            </a:r>
          </a:p>
        </p:txBody>
      </p:sp>
      <p:sp>
        <p:nvSpPr>
          <p:cNvPr id="3" name="Content Placeholder 2">
            <a:extLst>
              <a:ext uri="{FF2B5EF4-FFF2-40B4-BE49-F238E27FC236}">
                <a16:creationId xmlns:a16="http://schemas.microsoft.com/office/drawing/2014/main" id="{3692BC8D-8723-D022-A8AD-2D3F97A1BE73}"/>
              </a:ext>
            </a:extLst>
          </p:cNvPr>
          <p:cNvSpPr>
            <a:spLocks noGrp="1"/>
          </p:cNvSpPr>
          <p:nvPr>
            <p:ph idx="1"/>
          </p:nvPr>
        </p:nvSpPr>
        <p:spPr/>
        <p:txBody>
          <a:bodyPr/>
          <a:lstStyle/>
          <a:p>
            <a:br>
              <a:rPr lang="en-US" sz="600" b="0" dirty="0">
                <a:solidFill>
                  <a:schemeClr val="tx1"/>
                </a:solidFill>
                <a:effectLst/>
                <a:latin typeface="Consolas" panose="020B0609020204030204" pitchFamily="49" charset="0"/>
              </a:rPr>
            </a:br>
            <a:r>
              <a:rPr lang="en-US" sz="600" b="0" dirty="0">
                <a:solidFill>
                  <a:schemeClr val="tx1"/>
                </a:solidFill>
                <a:effectLst/>
                <a:latin typeface="Consolas" panose="020B0609020204030204" pitchFamily="49" charset="0"/>
              </a:rPr>
              <a:t>import express from 'express'</a:t>
            </a:r>
          </a:p>
          <a:p>
            <a:r>
              <a:rPr lang="en-US" sz="600" b="0" dirty="0">
                <a:solidFill>
                  <a:schemeClr val="tx1"/>
                </a:solidFill>
                <a:effectLst/>
                <a:latin typeface="Consolas" panose="020B0609020204030204" pitchFamily="49" charset="0"/>
              </a:rPr>
              <a:t>import </a:t>
            </a:r>
            <a:r>
              <a:rPr lang="en-US" sz="600" b="0" dirty="0" err="1">
                <a:solidFill>
                  <a:schemeClr val="tx1"/>
                </a:solidFill>
                <a:effectLst/>
                <a:latin typeface="Consolas" panose="020B0609020204030204" pitchFamily="49" charset="0"/>
              </a:rPr>
              <a:t>bodyParser</a:t>
            </a:r>
            <a:r>
              <a:rPr lang="en-US" sz="600" b="0" dirty="0">
                <a:solidFill>
                  <a:schemeClr val="tx1"/>
                </a:solidFill>
                <a:effectLst/>
                <a:latin typeface="Consolas" panose="020B0609020204030204" pitchFamily="49" charset="0"/>
              </a:rPr>
              <a:t> from 'body-parser'</a:t>
            </a:r>
          </a:p>
          <a:p>
            <a:r>
              <a:rPr lang="en-US" sz="600" b="0" dirty="0">
                <a:solidFill>
                  <a:schemeClr val="tx1"/>
                </a:solidFill>
                <a:effectLst/>
                <a:latin typeface="Consolas" panose="020B0609020204030204" pitchFamily="49" charset="0"/>
              </a:rPr>
              <a:t>import </a:t>
            </a:r>
            <a:r>
              <a:rPr lang="en-US" sz="600" b="0" dirty="0" err="1">
                <a:solidFill>
                  <a:schemeClr val="tx1"/>
                </a:solidFill>
                <a:effectLst/>
                <a:latin typeface="Consolas" panose="020B0609020204030204" pitchFamily="49" charset="0"/>
              </a:rPr>
              <a:t>cookieParser</a:t>
            </a:r>
            <a:r>
              <a:rPr lang="en-US" sz="600" b="0" dirty="0">
                <a:solidFill>
                  <a:schemeClr val="tx1"/>
                </a:solidFill>
                <a:effectLst/>
                <a:latin typeface="Consolas" panose="020B0609020204030204" pitchFamily="49" charset="0"/>
              </a:rPr>
              <a:t> from 'cookie-parser'</a:t>
            </a:r>
          </a:p>
          <a:p>
            <a:r>
              <a:rPr lang="en-US" sz="600" b="0" dirty="0">
                <a:solidFill>
                  <a:schemeClr val="tx1"/>
                </a:solidFill>
                <a:effectLst/>
                <a:latin typeface="Consolas" panose="020B0609020204030204" pitchFamily="49" charset="0"/>
              </a:rPr>
              <a:t>import compress from 'compression'</a:t>
            </a:r>
          </a:p>
          <a:p>
            <a:r>
              <a:rPr lang="en-US" sz="600" b="0" dirty="0">
                <a:solidFill>
                  <a:schemeClr val="tx1"/>
                </a:solidFill>
                <a:effectLst/>
                <a:latin typeface="Consolas" panose="020B0609020204030204" pitchFamily="49" charset="0"/>
              </a:rPr>
              <a:t>import </a:t>
            </a:r>
            <a:r>
              <a:rPr lang="en-US" sz="600" b="0" dirty="0" err="1">
                <a:solidFill>
                  <a:schemeClr val="tx1"/>
                </a:solidFill>
                <a:effectLst/>
                <a:latin typeface="Consolas" panose="020B0609020204030204" pitchFamily="49" charset="0"/>
              </a:rPr>
              <a:t>cors</a:t>
            </a:r>
            <a:r>
              <a:rPr lang="en-US" sz="600" b="0" dirty="0">
                <a:solidFill>
                  <a:schemeClr val="tx1"/>
                </a:solidFill>
                <a:effectLst/>
                <a:latin typeface="Consolas" panose="020B0609020204030204" pitchFamily="49" charset="0"/>
              </a:rPr>
              <a:t> from '</a:t>
            </a:r>
            <a:r>
              <a:rPr lang="en-US" sz="600" b="0" dirty="0" err="1">
                <a:solidFill>
                  <a:schemeClr val="tx1"/>
                </a:solidFill>
                <a:effectLst/>
                <a:latin typeface="Consolas" panose="020B0609020204030204" pitchFamily="49" charset="0"/>
              </a:rPr>
              <a:t>cors</a:t>
            </a:r>
            <a:r>
              <a:rPr lang="en-US" sz="600" b="0" dirty="0">
                <a:solidFill>
                  <a:schemeClr val="tx1"/>
                </a:solidFill>
                <a:effectLst/>
                <a:latin typeface="Consolas" panose="020B0609020204030204" pitchFamily="49" charset="0"/>
              </a:rPr>
              <a:t>'</a:t>
            </a:r>
          </a:p>
          <a:p>
            <a:r>
              <a:rPr lang="en-US" sz="600" b="0" dirty="0">
                <a:solidFill>
                  <a:schemeClr val="tx1"/>
                </a:solidFill>
                <a:effectLst/>
                <a:latin typeface="Consolas" panose="020B0609020204030204" pitchFamily="49" charset="0"/>
              </a:rPr>
              <a:t>import helmet from 'helmet'</a:t>
            </a:r>
          </a:p>
          <a:p>
            <a:r>
              <a:rPr lang="en-US" sz="600" b="0" dirty="0">
                <a:solidFill>
                  <a:schemeClr val="tx1"/>
                </a:solidFill>
                <a:effectLst/>
                <a:latin typeface="Consolas" panose="020B0609020204030204" pitchFamily="49" charset="0"/>
              </a:rPr>
              <a:t>import Template from './../template.js'</a:t>
            </a:r>
          </a:p>
          <a:p>
            <a:r>
              <a:rPr lang="en-US" sz="600" b="0" dirty="0">
                <a:solidFill>
                  <a:schemeClr val="tx1"/>
                </a:solidFill>
                <a:effectLst/>
                <a:latin typeface="Consolas" panose="020B0609020204030204" pitchFamily="49" charset="0"/>
              </a:rPr>
              <a:t>import </a:t>
            </a:r>
            <a:r>
              <a:rPr lang="en-US" sz="600" b="0" dirty="0" err="1">
                <a:solidFill>
                  <a:schemeClr val="tx1"/>
                </a:solidFill>
                <a:effectLst/>
                <a:latin typeface="Consolas" panose="020B0609020204030204" pitchFamily="49" charset="0"/>
              </a:rPr>
              <a:t>userRoutes</a:t>
            </a:r>
            <a:r>
              <a:rPr lang="en-US" sz="600" b="0" dirty="0">
                <a:solidFill>
                  <a:schemeClr val="tx1"/>
                </a:solidFill>
                <a:effectLst/>
                <a:latin typeface="Consolas" panose="020B0609020204030204" pitchFamily="49" charset="0"/>
              </a:rPr>
              <a:t> from './routes/user.routes.js'</a:t>
            </a:r>
          </a:p>
          <a:p>
            <a:r>
              <a:rPr lang="en-US" sz="600" b="0" dirty="0">
                <a:solidFill>
                  <a:schemeClr val="tx1"/>
                </a:solidFill>
                <a:effectLst/>
                <a:latin typeface="Consolas" panose="020B0609020204030204" pitchFamily="49" charset="0"/>
              </a:rPr>
              <a:t>//import </a:t>
            </a:r>
            <a:r>
              <a:rPr lang="en-US" sz="600" b="0" dirty="0" err="1">
                <a:solidFill>
                  <a:schemeClr val="tx1"/>
                </a:solidFill>
                <a:effectLst/>
                <a:latin typeface="Consolas" panose="020B0609020204030204" pitchFamily="49" charset="0"/>
              </a:rPr>
              <a:t>devBundle</a:t>
            </a:r>
            <a:r>
              <a:rPr lang="en-US" sz="600" b="0" dirty="0">
                <a:solidFill>
                  <a:schemeClr val="tx1"/>
                </a:solidFill>
                <a:effectLst/>
                <a:latin typeface="Consolas" panose="020B0609020204030204" pitchFamily="49" charset="0"/>
              </a:rPr>
              <a:t> from './</a:t>
            </a:r>
            <a:r>
              <a:rPr lang="en-US" sz="600" b="0" dirty="0" err="1">
                <a:solidFill>
                  <a:schemeClr val="tx1"/>
                </a:solidFill>
                <a:effectLst/>
                <a:latin typeface="Consolas" panose="020B0609020204030204" pitchFamily="49" charset="0"/>
              </a:rPr>
              <a:t>devBundle</a:t>
            </a:r>
            <a:r>
              <a:rPr lang="en-US" sz="600" b="0" dirty="0">
                <a:solidFill>
                  <a:schemeClr val="tx1"/>
                </a:solidFill>
                <a:effectLst/>
                <a:latin typeface="Consolas" panose="020B0609020204030204" pitchFamily="49" charset="0"/>
              </a:rPr>
              <a:t>' </a:t>
            </a:r>
          </a:p>
          <a:p>
            <a:r>
              <a:rPr lang="en-US" sz="600" b="0" dirty="0">
                <a:solidFill>
                  <a:schemeClr val="tx1"/>
                </a:solidFill>
                <a:effectLst/>
                <a:highlight>
                  <a:srgbClr val="FFFF00"/>
                </a:highlight>
                <a:latin typeface="Consolas" panose="020B0609020204030204" pitchFamily="49" charset="0"/>
              </a:rPr>
              <a:t>import path from 'path'</a:t>
            </a:r>
          </a:p>
          <a:p>
            <a:br>
              <a:rPr lang="en-US" sz="600" b="0" dirty="0">
                <a:solidFill>
                  <a:schemeClr val="tx1"/>
                </a:solidFill>
                <a:effectLst/>
                <a:latin typeface="Consolas" panose="020B0609020204030204" pitchFamily="49" charset="0"/>
              </a:rPr>
            </a:br>
            <a:r>
              <a:rPr lang="en-US" sz="600" b="0" dirty="0">
                <a:solidFill>
                  <a:schemeClr val="tx1"/>
                </a:solidFill>
                <a:effectLst/>
                <a:latin typeface="Consolas" panose="020B0609020204030204" pitchFamily="49" charset="0"/>
              </a:rPr>
              <a:t>const app = express()</a:t>
            </a:r>
          </a:p>
          <a:p>
            <a:r>
              <a:rPr lang="en-US" sz="600" b="0" dirty="0">
                <a:solidFill>
                  <a:schemeClr val="tx1"/>
                </a:solidFill>
                <a:effectLst/>
                <a:highlight>
                  <a:srgbClr val="FFFF00"/>
                </a:highlight>
                <a:latin typeface="Consolas" panose="020B0609020204030204" pitchFamily="49" charset="0"/>
              </a:rPr>
              <a:t>const CURRENT_WORKING_DIR = </a:t>
            </a:r>
            <a:r>
              <a:rPr lang="en-US" sz="600" b="0" dirty="0" err="1">
                <a:solidFill>
                  <a:schemeClr val="tx1"/>
                </a:solidFill>
                <a:effectLst/>
                <a:highlight>
                  <a:srgbClr val="FFFF00"/>
                </a:highlight>
                <a:latin typeface="Consolas" panose="020B0609020204030204" pitchFamily="49" charset="0"/>
              </a:rPr>
              <a:t>process.cwd</a:t>
            </a:r>
            <a:r>
              <a:rPr lang="en-US" sz="600" b="0" dirty="0">
                <a:solidFill>
                  <a:schemeClr val="tx1"/>
                </a:solidFill>
                <a:effectLst/>
                <a:highlight>
                  <a:srgbClr val="FFFF00"/>
                </a:highlight>
                <a:latin typeface="Consolas" panose="020B0609020204030204" pitchFamily="49" charset="0"/>
              </a:rPr>
              <a:t>()</a:t>
            </a:r>
          </a:p>
          <a:p>
            <a:r>
              <a:rPr lang="en-US" sz="600" b="0" dirty="0">
                <a:solidFill>
                  <a:schemeClr val="tx1"/>
                </a:solidFill>
                <a:effectLst/>
                <a:latin typeface="Consolas" panose="020B0609020204030204" pitchFamily="49" charset="0"/>
              </a:rPr>
              <a:t>//</a:t>
            </a:r>
            <a:r>
              <a:rPr lang="en-US" sz="600" b="0" dirty="0" err="1">
                <a:solidFill>
                  <a:schemeClr val="tx1"/>
                </a:solidFill>
                <a:effectLst/>
                <a:latin typeface="Consolas" panose="020B0609020204030204" pitchFamily="49" charset="0"/>
              </a:rPr>
              <a:t>devBundle.compile</a:t>
            </a:r>
            <a:r>
              <a:rPr lang="en-US" sz="600" b="0" dirty="0">
                <a:solidFill>
                  <a:schemeClr val="tx1"/>
                </a:solidFill>
                <a:effectLst/>
                <a:latin typeface="Consolas" panose="020B0609020204030204" pitchFamily="49" charset="0"/>
              </a:rPr>
              <a:t>(app)</a:t>
            </a:r>
          </a:p>
          <a:p>
            <a:br>
              <a:rPr lang="en-US" sz="600" b="0" dirty="0">
                <a:solidFill>
                  <a:schemeClr val="tx1"/>
                </a:solidFill>
                <a:effectLst/>
                <a:latin typeface="Consolas" panose="020B0609020204030204" pitchFamily="49" charset="0"/>
              </a:rPr>
            </a:br>
            <a:r>
              <a:rPr lang="en-US" sz="600" b="0" dirty="0">
                <a:solidFill>
                  <a:schemeClr val="tx1"/>
                </a:solidFill>
                <a:effectLst/>
                <a:latin typeface="Consolas" panose="020B0609020204030204" pitchFamily="49" charset="0"/>
              </a:rPr>
              <a:t>//...</a:t>
            </a:r>
          </a:p>
          <a:p>
            <a:r>
              <a:rPr lang="en-US" sz="600" b="0" dirty="0" err="1">
                <a:solidFill>
                  <a:schemeClr val="tx1"/>
                </a:solidFill>
                <a:effectLst/>
                <a:latin typeface="Consolas" panose="020B0609020204030204" pitchFamily="49" charset="0"/>
              </a:rPr>
              <a:t>app.get</a:t>
            </a:r>
            <a:r>
              <a:rPr lang="en-US" sz="600" b="0" dirty="0">
                <a:solidFill>
                  <a:schemeClr val="tx1"/>
                </a:solidFill>
                <a:effectLst/>
                <a:latin typeface="Consolas" panose="020B0609020204030204" pitchFamily="49" charset="0"/>
              </a:rPr>
              <a:t>('/', (req, res) =&gt; {</a:t>
            </a:r>
          </a:p>
          <a:p>
            <a:r>
              <a:rPr lang="en-US" sz="600" b="0" dirty="0" err="1">
                <a:solidFill>
                  <a:schemeClr val="tx1"/>
                </a:solidFill>
                <a:effectLst/>
                <a:latin typeface="Consolas" panose="020B0609020204030204" pitchFamily="49" charset="0"/>
              </a:rPr>
              <a:t>res.status</a:t>
            </a:r>
            <a:r>
              <a:rPr lang="en-US" sz="600" b="0" dirty="0">
                <a:solidFill>
                  <a:schemeClr val="tx1"/>
                </a:solidFill>
                <a:effectLst/>
                <a:latin typeface="Consolas" panose="020B0609020204030204" pitchFamily="49" charset="0"/>
              </a:rPr>
              <a:t>(200).send(Template()) </a:t>
            </a:r>
          </a:p>
          <a:p>
            <a:r>
              <a:rPr lang="en-US" sz="600" b="0" dirty="0">
                <a:solidFill>
                  <a:schemeClr val="tx1"/>
                </a:solidFill>
                <a:effectLst/>
                <a:latin typeface="Consolas" panose="020B0609020204030204" pitchFamily="49" charset="0"/>
              </a:rPr>
              <a:t>})</a:t>
            </a:r>
          </a:p>
          <a:p>
            <a:r>
              <a:rPr lang="en-US" sz="600" b="0" dirty="0">
                <a:solidFill>
                  <a:schemeClr val="tx1"/>
                </a:solidFill>
                <a:effectLst/>
                <a:latin typeface="Consolas" panose="020B0609020204030204" pitchFamily="49" charset="0"/>
              </a:rPr>
              <a:t>//...</a:t>
            </a:r>
          </a:p>
          <a:p>
            <a:r>
              <a:rPr lang="en-US" sz="600" b="0" dirty="0" err="1">
                <a:solidFill>
                  <a:schemeClr val="tx1"/>
                </a:solidFill>
                <a:effectLst/>
                <a:highlight>
                  <a:srgbClr val="FFFF00"/>
                </a:highlight>
                <a:latin typeface="Consolas" panose="020B0609020204030204" pitchFamily="49" charset="0"/>
              </a:rPr>
              <a:t>app.use</a:t>
            </a:r>
            <a:r>
              <a:rPr lang="en-US" sz="600" b="0" dirty="0">
                <a:solidFill>
                  <a:schemeClr val="tx1"/>
                </a:solidFill>
                <a:effectLst/>
                <a:highlight>
                  <a:srgbClr val="FFFF00"/>
                </a:highlight>
                <a:latin typeface="Consolas" panose="020B0609020204030204" pitchFamily="49" charset="0"/>
              </a:rPr>
              <a:t>('/</a:t>
            </a:r>
            <a:r>
              <a:rPr lang="en-US" sz="600" b="0" dirty="0" err="1">
                <a:solidFill>
                  <a:schemeClr val="tx1"/>
                </a:solidFill>
                <a:effectLst/>
                <a:highlight>
                  <a:srgbClr val="FFFF00"/>
                </a:highlight>
                <a:latin typeface="Consolas" panose="020B0609020204030204" pitchFamily="49" charset="0"/>
              </a:rPr>
              <a:t>dist</a:t>
            </a:r>
            <a:r>
              <a:rPr lang="en-US" sz="600" b="0" dirty="0">
                <a:solidFill>
                  <a:schemeClr val="tx1"/>
                </a:solidFill>
                <a:effectLst/>
                <a:highlight>
                  <a:srgbClr val="FFFF00"/>
                </a:highlight>
                <a:latin typeface="Consolas" panose="020B0609020204030204" pitchFamily="49" charset="0"/>
              </a:rPr>
              <a:t>', </a:t>
            </a:r>
            <a:r>
              <a:rPr lang="en-US" sz="600" b="0" dirty="0" err="1">
                <a:solidFill>
                  <a:schemeClr val="tx1"/>
                </a:solidFill>
                <a:effectLst/>
                <a:highlight>
                  <a:srgbClr val="FFFF00"/>
                </a:highlight>
                <a:latin typeface="Consolas" panose="020B0609020204030204" pitchFamily="49" charset="0"/>
              </a:rPr>
              <a:t>express.static</a:t>
            </a:r>
            <a:r>
              <a:rPr lang="en-US" sz="600" b="0" dirty="0">
                <a:solidFill>
                  <a:schemeClr val="tx1"/>
                </a:solidFill>
                <a:effectLst/>
                <a:highlight>
                  <a:srgbClr val="FFFF00"/>
                </a:highlight>
                <a:latin typeface="Consolas" panose="020B0609020204030204" pitchFamily="49" charset="0"/>
              </a:rPr>
              <a:t>(</a:t>
            </a:r>
            <a:r>
              <a:rPr lang="en-US" sz="600" b="0" dirty="0" err="1">
                <a:solidFill>
                  <a:schemeClr val="tx1"/>
                </a:solidFill>
                <a:effectLst/>
                <a:highlight>
                  <a:srgbClr val="FFFF00"/>
                </a:highlight>
                <a:latin typeface="Consolas" panose="020B0609020204030204" pitchFamily="49" charset="0"/>
              </a:rPr>
              <a:t>path.join</a:t>
            </a:r>
            <a:r>
              <a:rPr lang="en-US" sz="600" b="0" dirty="0">
                <a:solidFill>
                  <a:schemeClr val="tx1"/>
                </a:solidFill>
                <a:effectLst/>
                <a:highlight>
                  <a:srgbClr val="FFFF00"/>
                </a:highlight>
                <a:latin typeface="Consolas" panose="020B0609020204030204" pitchFamily="49" charset="0"/>
              </a:rPr>
              <a:t>(CURRENT_WORKING_DIR, '</a:t>
            </a:r>
            <a:r>
              <a:rPr lang="en-US" sz="600" b="0" dirty="0" err="1">
                <a:solidFill>
                  <a:schemeClr val="tx1"/>
                </a:solidFill>
                <a:effectLst/>
                <a:highlight>
                  <a:srgbClr val="FFFF00"/>
                </a:highlight>
                <a:latin typeface="Consolas" panose="020B0609020204030204" pitchFamily="49" charset="0"/>
              </a:rPr>
              <a:t>dist</a:t>
            </a:r>
            <a:r>
              <a:rPr lang="en-US" sz="600" b="0" dirty="0">
                <a:solidFill>
                  <a:schemeClr val="tx1"/>
                </a:solidFill>
                <a:effectLst/>
                <a:highlight>
                  <a:srgbClr val="FFFF00"/>
                </a:highlight>
                <a:latin typeface="Consolas" panose="020B0609020204030204" pitchFamily="49" charset="0"/>
              </a:rPr>
              <a:t>')))</a:t>
            </a:r>
          </a:p>
          <a:p>
            <a:r>
              <a:rPr lang="en-US" sz="600" b="0" dirty="0" err="1">
                <a:solidFill>
                  <a:schemeClr val="tx1"/>
                </a:solidFill>
                <a:effectLst/>
                <a:latin typeface="Consolas" panose="020B0609020204030204" pitchFamily="49" charset="0"/>
              </a:rPr>
              <a:t>app.use</a:t>
            </a:r>
            <a:r>
              <a:rPr lang="en-US" sz="600" b="0" dirty="0">
                <a:solidFill>
                  <a:schemeClr val="tx1"/>
                </a:solidFill>
                <a:effectLst/>
                <a:latin typeface="Consolas" panose="020B0609020204030204" pitchFamily="49" charset="0"/>
              </a:rPr>
              <a:t>(</a:t>
            </a:r>
            <a:r>
              <a:rPr lang="en-US" sz="600" b="0" dirty="0" err="1">
                <a:solidFill>
                  <a:schemeClr val="tx1"/>
                </a:solidFill>
                <a:effectLst/>
                <a:latin typeface="Consolas" panose="020B0609020204030204" pitchFamily="49" charset="0"/>
              </a:rPr>
              <a:t>express.json</a:t>
            </a:r>
            <a:r>
              <a:rPr lang="en-US" sz="600" b="0" dirty="0">
                <a:solidFill>
                  <a:schemeClr val="tx1"/>
                </a:solidFill>
                <a:effectLst/>
                <a:latin typeface="Consolas" panose="020B0609020204030204" pitchFamily="49" charset="0"/>
              </a:rPr>
              <a:t>());</a:t>
            </a:r>
          </a:p>
          <a:p>
            <a:r>
              <a:rPr lang="en-US" sz="600" b="0" dirty="0" err="1">
                <a:solidFill>
                  <a:schemeClr val="tx1"/>
                </a:solidFill>
                <a:effectLst/>
                <a:latin typeface="Consolas" panose="020B0609020204030204" pitchFamily="49" charset="0"/>
              </a:rPr>
              <a:t>app.use</a:t>
            </a:r>
            <a:r>
              <a:rPr lang="en-US" sz="600" b="0" dirty="0">
                <a:solidFill>
                  <a:schemeClr val="tx1"/>
                </a:solidFill>
                <a:effectLst/>
                <a:latin typeface="Consolas" panose="020B0609020204030204" pitchFamily="49" charset="0"/>
              </a:rPr>
              <a:t>(</a:t>
            </a:r>
            <a:r>
              <a:rPr lang="en-US" sz="600" b="0" dirty="0" err="1">
                <a:solidFill>
                  <a:schemeClr val="tx1"/>
                </a:solidFill>
                <a:effectLst/>
                <a:latin typeface="Consolas" panose="020B0609020204030204" pitchFamily="49" charset="0"/>
              </a:rPr>
              <a:t>express.urlencoded</a:t>
            </a:r>
            <a:r>
              <a:rPr lang="en-US" sz="600" b="0" dirty="0">
                <a:solidFill>
                  <a:schemeClr val="tx1"/>
                </a:solidFill>
                <a:effectLst/>
                <a:latin typeface="Consolas" panose="020B0609020204030204" pitchFamily="49" charset="0"/>
              </a:rPr>
              <a:t>({ extended: true }));</a:t>
            </a:r>
          </a:p>
          <a:p>
            <a:r>
              <a:rPr lang="en-US" sz="600" b="0" dirty="0" err="1">
                <a:solidFill>
                  <a:schemeClr val="tx1"/>
                </a:solidFill>
                <a:effectLst/>
                <a:latin typeface="Consolas" panose="020B0609020204030204" pitchFamily="49" charset="0"/>
              </a:rPr>
              <a:t>app.use</a:t>
            </a:r>
            <a:r>
              <a:rPr lang="en-US" sz="600" b="0" dirty="0">
                <a:solidFill>
                  <a:schemeClr val="tx1"/>
                </a:solidFill>
                <a:effectLst/>
                <a:latin typeface="Consolas" panose="020B0609020204030204" pitchFamily="49" charset="0"/>
              </a:rPr>
              <a:t>('/', </a:t>
            </a:r>
            <a:r>
              <a:rPr lang="en-US" sz="600" b="0" dirty="0" err="1">
                <a:solidFill>
                  <a:schemeClr val="tx1"/>
                </a:solidFill>
                <a:effectLst/>
                <a:latin typeface="Consolas" panose="020B0609020204030204" pitchFamily="49" charset="0"/>
              </a:rPr>
              <a:t>userRoutes</a:t>
            </a:r>
            <a:r>
              <a:rPr lang="en-US" sz="600" b="0" dirty="0">
                <a:solidFill>
                  <a:schemeClr val="tx1"/>
                </a:solidFill>
                <a:effectLst/>
                <a:latin typeface="Consolas" panose="020B0609020204030204" pitchFamily="49" charset="0"/>
              </a:rPr>
              <a:t>)</a:t>
            </a:r>
          </a:p>
          <a:p>
            <a:r>
              <a:rPr lang="en-US" sz="600" b="0" dirty="0" err="1">
                <a:solidFill>
                  <a:schemeClr val="tx1"/>
                </a:solidFill>
                <a:effectLst/>
                <a:latin typeface="Consolas" panose="020B0609020204030204" pitchFamily="49" charset="0"/>
              </a:rPr>
              <a:t>app.use</a:t>
            </a:r>
            <a:r>
              <a:rPr lang="en-US" sz="600" b="0" dirty="0">
                <a:solidFill>
                  <a:schemeClr val="tx1"/>
                </a:solidFill>
                <a:effectLst/>
                <a:latin typeface="Consolas" panose="020B0609020204030204" pitchFamily="49" charset="0"/>
              </a:rPr>
              <a:t>(</a:t>
            </a:r>
            <a:r>
              <a:rPr lang="en-US" sz="600" b="0" dirty="0" err="1">
                <a:solidFill>
                  <a:schemeClr val="tx1"/>
                </a:solidFill>
                <a:effectLst/>
                <a:latin typeface="Consolas" panose="020B0609020204030204" pitchFamily="49" charset="0"/>
              </a:rPr>
              <a:t>bodyParser.json</a:t>
            </a:r>
            <a:r>
              <a:rPr lang="en-US" sz="600" b="0" dirty="0">
                <a:solidFill>
                  <a:schemeClr val="tx1"/>
                </a:solidFill>
                <a:effectLst/>
                <a:latin typeface="Consolas" panose="020B0609020204030204" pitchFamily="49" charset="0"/>
              </a:rPr>
              <a:t>())</a:t>
            </a:r>
          </a:p>
          <a:p>
            <a:r>
              <a:rPr lang="en-US" sz="600" b="0" dirty="0" err="1">
                <a:solidFill>
                  <a:schemeClr val="tx1"/>
                </a:solidFill>
                <a:effectLst/>
                <a:latin typeface="Consolas" panose="020B0609020204030204" pitchFamily="49" charset="0"/>
              </a:rPr>
              <a:t>app.use</a:t>
            </a:r>
            <a:r>
              <a:rPr lang="en-US" sz="600" b="0" dirty="0">
                <a:solidFill>
                  <a:schemeClr val="tx1"/>
                </a:solidFill>
                <a:effectLst/>
                <a:latin typeface="Consolas" panose="020B0609020204030204" pitchFamily="49" charset="0"/>
              </a:rPr>
              <a:t>(</a:t>
            </a:r>
            <a:r>
              <a:rPr lang="en-US" sz="600" b="0" dirty="0" err="1">
                <a:solidFill>
                  <a:schemeClr val="tx1"/>
                </a:solidFill>
                <a:effectLst/>
                <a:latin typeface="Consolas" panose="020B0609020204030204" pitchFamily="49" charset="0"/>
              </a:rPr>
              <a:t>bodyParser.urlencoded</a:t>
            </a:r>
            <a:r>
              <a:rPr lang="en-US" sz="600" b="0" dirty="0">
                <a:solidFill>
                  <a:schemeClr val="tx1"/>
                </a:solidFill>
                <a:effectLst/>
                <a:latin typeface="Consolas" panose="020B0609020204030204" pitchFamily="49" charset="0"/>
              </a:rPr>
              <a:t>({ extended: true }))</a:t>
            </a:r>
          </a:p>
          <a:p>
            <a:r>
              <a:rPr lang="en-US" sz="600" b="0" dirty="0" err="1">
                <a:solidFill>
                  <a:schemeClr val="tx1"/>
                </a:solidFill>
                <a:effectLst/>
                <a:latin typeface="Consolas" panose="020B0609020204030204" pitchFamily="49" charset="0"/>
              </a:rPr>
              <a:t>app.use</a:t>
            </a:r>
            <a:r>
              <a:rPr lang="en-US" sz="600" b="0" dirty="0">
                <a:solidFill>
                  <a:schemeClr val="tx1"/>
                </a:solidFill>
                <a:effectLst/>
                <a:latin typeface="Consolas" panose="020B0609020204030204" pitchFamily="49" charset="0"/>
              </a:rPr>
              <a:t>(</a:t>
            </a:r>
            <a:r>
              <a:rPr lang="en-US" sz="600" b="0" dirty="0" err="1">
                <a:solidFill>
                  <a:schemeClr val="tx1"/>
                </a:solidFill>
                <a:effectLst/>
                <a:latin typeface="Consolas" panose="020B0609020204030204" pitchFamily="49" charset="0"/>
              </a:rPr>
              <a:t>cookieParser</a:t>
            </a:r>
            <a:r>
              <a:rPr lang="en-US" sz="600" b="0" dirty="0">
                <a:solidFill>
                  <a:schemeClr val="tx1"/>
                </a:solidFill>
                <a:effectLst/>
                <a:latin typeface="Consolas" panose="020B0609020204030204" pitchFamily="49" charset="0"/>
              </a:rPr>
              <a:t>())</a:t>
            </a:r>
          </a:p>
          <a:p>
            <a:r>
              <a:rPr lang="en-US" sz="600" b="0" dirty="0" err="1">
                <a:solidFill>
                  <a:schemeClr val="tx1"/>
                </a:solidFill>
                <a:effectLst/>
                <a:latin typeface="Consolas" panose="020B0609020204030204" pitchFamily="49" charset="0"/>
              </a:rPr>
              <a:t>app.use</a:t>
            </a:r>
            <a:r>
              <a:rPr lang="en-US" sz="600" b="0" dirty="0">
                <a:solidFill>
                  <a:schemeClr val="tx1"/>
                </a:solidFill>
                <a:effectLst/>
                <a:latin typeface="Consolas" panose="020B0609020204030204" pitchFamily="49" charset="0"/>
              </a:rPr>
              <a:t>(compress())</a:t>
            </a:r>
          </a:p>
          <a:p>
            <a:r>
              <a:rPr lang="en-US" sz="600" b="0" dirty="0" err="1">
                <a:solidFill>
                  <a:schemeClr val="tx1"/>
                </a:solidFill>
                <a:effectLst/>
                <a:latin typeface="Consolas" panose="020B0609020204030204" pitchFamily="49" charset="0"/>
              </a:rPr>
              <a:t>app.use</a:t>
            </a:r>
            <a:r>
              <a:rPr lang="en-US" sz="600" b="0" dirty="0">
                <a:solidFill>
                  <a:schemeClr val="tx1"/>
                </a:solidFill>
                <a:effectLst/>
                <a:latin typeface="Consolas" panose="020B0609020204030204" pitchFamily="49" charset="0"/>
              </a:rPr>
              <a:t>(helmet())</a:t>
            </a:r>
          </a:p>
          <a:p>
            <a:r>
              <a:rPr lang="en-US" sz="600" b="0" dirty="0" err="1">
                <a:solidFill>
                  <a:schemeClr val="tx1"/>
                </a:solidFill>
                <a:effectLst/>
                <a:latin typeface="Consolas" panose="020B0609020204030204" pitchFamily="49" charset="0"/>
              </a:rPr>
              <a:t>app.use</a:t>
            </a:r>
            <a:r>
              <a:rPr lang="en-US" sz="600" b="0" dirty="0">
                <a:solidFill>
                  <a:schemeClr val="tx1"/>
                </a:solidFill>
                <a:effectLst/>
                <a:latin typeface="Consolas" panose="020B0609020204030204" pitchFamily="49" charset="0"/>
              </a:rPr>
              <a:t>(</a:t>
            </a:r>
            <a:r>
              <a:rPr lang="en-US" sz="600" b="0" dirty="0" err="1">
                <a:solidFill>
                  <a:schemeClr val="tx1"/>
                </a:solidFill>
                <a:effectLst/>
                <a:latin typeface="Consolas" panose="020B0609020204030204" pitchFamily="49" charset="0"/>
              </a:rPr>
              <a:t>cors</a:t>
            </a:r>
            <a:r>
              <a:rPr lang="en-US" sz="600" b="0" dirty="0">
                <a:solidFill>
                  <a:schemeClr val="tx1"/>
                </a:solidFill>
                <a:effectLst/>
                <a:latin typeface="Consolas" panose="020B0609020204030204" pitchFamily="49" charset="0"/>
              </a:rPr>
              <a:t>())</a:t>
            </a:r>
          </a:p>
          <a:p>
            <a:r>
              <a:rPr lang="en-US" sz="600" b="0" dirty="0">
                <a:solidFill>
                  <a:schemeClr val="tx1"/>
                </a:solidFill>
                <a:effectLst/>
                <a:latin typeface="Consolas" panose="020B0609020204030204" pitchFamily="49" charset="0"/>
              </a:rPr>
              <a:t>export default app</a:t>
            </a:r>
          </a:p>
          <a:p>
            <a:br>
              <a:rPr lang="en-US" sz="600" b="0" dirty="0">
                <a:solidFill>
                  <a:schemeClr val="tx1"/>
                </a:solidFill>
                <a:effectLst/>
                <a:latin typeface="Consolas" panose="020B0609020204030204" pitchFamily="49" charset="0"/>
              </a:rPr>
            </a:br>
            <a:endParaRPr lang="en-US" sz="6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44CCB5EB-07D2-A6F8-3118-A1A83C8BBDEF}"/>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9A1FF6F8-070C-A09C-D335-DF9BAE75F1E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157144F-411F-4D10-3820-AEAF52917938}"/>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spTree>
    <p:extLst>
      <p:ext uri="{BB962C8B-B14F-4D97-AF65-F5344CB8AC3E}">
        <p14:creationId xmlns:p14="http://schemas.microsoft.com/office/powerpoint/2010/main" val="2401863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95AC3-1952-FD7A-226E-4046199D9E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D88F4D-04CF-19CE-2EEE-79DEA7003566}"/>
              </a:ext>
            </a:extLst>
          </p:cNvPr>
          <p:cNvSpPr>
            <a:spLocks noGrp="1"/>
          </p:cNvSpPr>
          <p:nvPr>
            <p:ph idx="1"/>
          </p:nvPr>
        </p:nvSpPr>
        <p:spPr/>
        <p:txBody>
          <a:bodyPr/>
          <a:lstStyle/>
          <a:p>
            <a:r>
              <a:rPr lang="en-US" dirty="0"/>
              <a:t>With this configuration in place, when the Express app receives a request at a route starting with /</a:t>
            </a:r>
            <a:r>
              <a:rPr lang="en-US" dirty="0" err="1"/>
              <a:t>dist</a:t>
            </a:r>
            <a:r>
              <a:rPr lang="en-US" dirty="0"/>
              <a:t>, it will know to look for the requested static resource in the </a:t>
            </a:r>
            <a:r>
              <a:rPr lang="en-US" dirty="0" err="1"/>
              <a:t>dist</a:t>
            </a:r>
            <a:r>
              <a:rPr lang="en-US" dirty="0"/>
              <a:t> folder before returning the resource in the response. </a:t>
            </a:r>
          </a:p>
          <a:p>
            <a:r>
              <a:rPr lang="en-US" dirty="0"/>
              <a:t>Now, we can load the bundled files from the </a:t>
            </a:r>
            <a:r>
              <a:rPr lang="en-US" dirty="0" err="1"/>
              <a:t>dist</a:t>
            </a:r>
            <a:r>
              <a:rPr lang="en-US" dirty="0"/>
              <a:t> folder in the frontend.</a:t>
            </a:r>
          </a:p>
          <a:p>
            <a:r>
              <a:rPr lang="en-US" dirty="0"/>
              <a:t>Create a file called bundle.js in the </a:t>
            </a:r>
            <a:r>
              <a:rPr lang="en-US" dirty="0" err="1"/>
              <a:t>dist</a:t>
            </a:r>
            <a:r>
              <a:rPr lang="en-US" dirty="0"/>
              <a:t> folder</a:t>
            </a:r>
          </a:p>
        </p:txBody>
      </p:sp>
      <p:sp>
        <p:nvSpPr>
          <p:cNvPr id="4" name="Date Placeholder 3">
            <a:extLst>
              <a:ext uri="{FF2B5EF4-FFF2-40B4-BE49-F238E27FC236}">
                <a16:creationId xmlns:a16="http://schemas.microsoft.com/office/drawing/2014/main" id="{B010F636-C5A8-A7D3-E76C-29DA0F0217B1}"/>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3C7F4648-27CD-602A-CB2C-B59979F6343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98C46E9-D04E-E3BC-567E-122A83C5B5A0}"/>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spTree>
    <p:extLst>
      <p:ext uri="{BB962C8B-B14F-4D97-AF65-F5344CB8AC3E}">
        <p14:creationId xmlns:p14="http://schemas.microsoft.com/office/powerpoint/2010/main" val="18863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3DEB-7B98-D3C4-E280-F3C4AF768965}"/>
              </a:ext>
            </a:extLst>
          </p:cNvPr>
          <p:cNvSpPr>
            <a:spLocks noGrp="1"/>
          </p:cNvSpPr>
          <p:nvPr>
            <p:ph type="title"/>
          </p:nvPr>
        </p:nvSpPr>
        <p:spPr/>
        <p:txBody>
          <a:bodyPr/>
          <a:lstStyle/>
          <a:p>
            <a:r>
              <a:rPr lang="en-US" dirty="0"/>
              <a:t>Updating the template to load a </a:t>
            </a:r>
            <a:br>
              <a:rPr lang="en-US" dirty="0"/>
            </a:br>
            <a:r>
              <a:rPr lang="en-US" dirty="0"/>
              <a:t>bundled script</a:t>
            </a:r>
          </a:p>
        </p:txBody>
      </p:sp>
      <p:sp>
        <p:nvSpPr>
          <p:cNvPr id="3" name="Content Placeholder 2">
            <a:extLst>
              <a:ext uri="{FF2B5EF4-FFF2-40B4-BE49-F238E27FC236}">
                <a16:creationId xmlns:a16="http://schemas.microsoft.com/office/drawing/2014/main" id="{F7D4FD19-17E1-95D8-0C8A-DB5F19A7324A}"/>
              </a:ext>
            </a:extLst>
          </p:cNvPr>
          <p:cNvSpPr>
            <a:spLocks noGrp="1"/>
          </p:cNvSpPr>
          <p:nvPr>
            <p:ph idx="1"/>
          </p:nvPr>
        </p:nvSpPr>
        <p:spPr/>
        <p:txBody>
          <a:bodyPr/>
          <a:lstStyle/>
          <a:p>
            <a:r>
              <a:rPr lang="en-US" dirty="0"/>
              <a:t>To add the bundled frontend code in the HTML to render our React frontend, we will update the template.js file so that it adds the script file from the </a:t>
            </a:r>
            <a:r>
              <a:rPr lang="en-US" dirty="0" err="1"/>
              <a:t>dist</a:t>
            </a:r>
            <a:r>
              <a:rPr lang="en-US" dirty="0"/>
              <a:t> folder to the end of the &lt;body&gt; tag.</a:t>
            </a:r>
          </a:p>
          <a:p>
            <a:pPr marL="0" indent="0">
              <a:buNone/>
            </a:pPr>
            <a:r>
              <a:rPr lang="en-US" dirty="0" err="1"/>
              <a:t>mern</a:t>
            </a:r>
            <a:r>
              <a:rPr lang="en-US" dirty="0"/>
              <a:t>-skeleton/template.js:</a:t>
            </a:r>
          </a:p>
          <a:p>
            <a:r>
              <a:rPr lang="en-US" dirty="0"/>
              <a:t>...</a:t>
            </a:r>
          </a:p>
          <a:p>
            <a:r>
              <a:rPr lang="en-US" dirty="0"/>
              <a:t>&lt;body&gt;</a:t>
            </a:r>
          </a:p>
          <a:p>
            <a:r>
              <a:rPr lang="en-US" dirty="0"/>
              <a:t>&lt;div id="root"&gt;Hello World&lt;/div&gt;</a:t>
            </a:r>
          </a:p>
          <a:p>
            <a:r>
              <a:rPr lang="en-US" dirty="0"/>
              <a:t>&lt;script type="text/</a:t>
            </a:r>
            <a:r>
              <a:rPr lang="en-US" dirty="0" err="1"/>
              <a:t>javascript</a:t>
            </a:r>
            <a:r>
              <a:rPr lang="en-US" dirty="0"/>
              <a:t>“ </a:t>
            </a:r>
            <a:r>
              <a:rPr lang="en-US" dirty="0" err="1"/>
              <a:t>src</a:t>
            </a:r>
            <a:r>
              <a:rPr lang="en-US" dirty="0"/>
              <a:t>="/</a:t>
            </a:r>
            <a:r>
              <a:rPr lang="en-US" dirty="0" err="1"/>
              <a:t>dist</a:t>
            </a:r>
            <a:r>
              <a:rPr lang="en-US" dirty="0"/>
              <a:t>/bundle.js"&gt;&lt;/script&gt; </a:t>
            </a:r>
          </a:p>
          <a:p>
            <a:r>
              <a:rPr lang="en-US" dirty="0"/>
              <a:t>&lt;/body&gt;</a:t>
            </a:r>
          </a:p>
        </p:txBody>
      </p:sp>
      <p:sp>
        <p:nvSpPr>
          <p:cNvPr id="4" name="Date Placeholder 3">
            <a:extLst>
              <a:ext uri="{FF2B5EF4-FFF2-40B4-BE49-F238E27FC236}">
                <a16:creationId xmlns:a16="http://schemas.microsoft.com/office/drawing/2014/main" id="{8369C349-20C7-51B7-FED0-367FF4F90328}"/>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3FDBDA39-33BA-009B-3CDF-A2901E5A32F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1999EAB-E1E6-E3BE-945E-C2992D6F55F5}"/>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spTree>
    <p:extLst>
      <p:ext uri="{BB962C8B-B14F-4D97-AF65-F5344CB8AC3E}">
        <p14:creationId xmlns:p14="http://schemas.microsoft.com/office/powerpoint/2010/main" val="227449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6E0D-54DF-636B-0D62-9F92225189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54673C-5A7A-047F-451D-466B5AC09A18}"/>
              </a:ext>
            </a:extLst>
          </p:cNvPr>
          <p:cNvSpPr>
            <a:spLocks noGrp="1"/>
          </p:cNvSpPr>
          <p:nvPr>
            <p:ph idx="1"/>
          </p:nvPr>
        </p:nvSpPr>
        <p:spPr/>
        <p:txBody>
          <a:bodyPr/>
          <a:lstStyle/>
          <a:p>
            <a:r>
              <a:rPr lang="en-US" dirty="0"/>
              <a:t>This script tag will load our React frontend code in the browser when we visit the root URL '/' with the server running.</a:t>
            </a:r>
          </a:p>
          <a:p>
            <a:r>
              <a:rPr lang="en-US" dirty="0"/>
              <a:t>We are ready to see this in action and can start installing the dependencies that will add the React views.</a:t>
            </a:r>
          </a:p>
        </p:txBody>
      </p:sp>
      <p:sp>
        <p:nvSpPr>
          <p:cNvPr id="4" name="Date Placeholder 3">
            <a:extLst>
              <a:ext uri="{FF2B5EF4-FFF2-40B4-BE49-F238E27FC236}">
                <a16:creationId xmlns:a16="http://schemas.microsoft.com/office/drawing/2014/main" id="{E77D1B9B-40D2-FBBB-6A4A-1B4DE20D4F96}"/>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0ABD7097-C4CB-9371-E3C1-EA0A54DC84D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41F26B3-B2E6-80A9-DE30-28DCF70FB337}"/>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a:p>
        </p:txBody>
      </p:sp>
    </p:spTree>
    <p:extLst>
      <p:ext uri="{BB962C8B-B14F-4D97-AF65-F5344CB8AC3E}">
        <p14:creationId xmlns:p14="http://schemas.microsoft.com/office/powerpoint/2010/main" val="3515454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6684-97E2-3BF7-C245-F4927A39C141}"/>
              </a:ext>
            </a:extLst>
          </p:cNvPr>
          <p:cNvSpPr>
            <a:spLocks noGrp="1"/>
          </p:cNvSpPr>
          <p:nvPr>
            <p:ph type="title"/>
          </p:nvPr>
        </p:nvSpPr>
        <p:spPr/>
        <p:txBody>
          <a:bodyPr/>
          <a:lstStyle/>
          <a:p>
            <a:r>
              <a:rPr lang="en-US" dirty="0"/>
              <a:t>Adding React dependencies</a:t>
            </a:r>
          </a:p>
        </p:txBody>
      </p:sp>
      <p:sp>
        <p:nvSpPr>
          <p:cNvPr id="3" name="Content Placeholder 2">
            <a:extLst>
              <a:ext uri="{FF2B5EF4-FFF2-40B4-BE49-F238E27FC236}">
                <a16:creationId xmlns:a16="http://schemas.microsoft.com/office/drawing/2014/main" id="{5E6E04CB-130D-80DB-2CBA-AD8A2963E952}"/>
              </a:ext>
            </a:extLst>
          </p:cNvPr>
          <p:cNvSpPr>
            <a:spLocks noGrp="1"/>
          </p:cNvSpPr>
          <p:nvPr>
            <p:ph idx="1"/>
          </p:nvPr>
        </p:nvSpPr>
        <p:spPr/>
        <p:txBody>
          <a:bodyPr/>
          <a:lstStyle/>
          <a:p>
            <a:r>
              <a:rPr lang="en-US" dirty="0"/>
              <a:t>The frontend views in our skeleton application will primarily be implemented using React. </a:t>
            </a:r>
          </a:p>
          <a:p>
            <a:r>
              <a:rPr lang="en-US" dirty="0"/>
              <a:t>In addition, to enable client-side routing, we will use React Router, and to enhance the user experience with </a:t>
            </a:r>
            <a:r>
              <a:rPr lang="en-US" b="1" dirty="0"/>
              <a:t>a sleek look and feel, we will use Material-UI</a:t>
            </a:r>
            <a:r>
              <a:rPr lang="en-US" dirty="0"/>
              <a:t>. </a:t>
            </a:r>
          </a:p>
          <a:p>
            <a:r>
              <a:rPr lang="en-US" dirty="0"/>
              <a:t>To add these libraries, we will install the following modules in this section:</a:t>
            </a:r>
          </a:p>
          <a:p>
            <a:pPr>
              <a:buFont typeface="Arial" panose="020B0604020202020204" pitchFamily="34" charset="0"/>
              <a:buChar char="•"/>
            </a:pPr>
            <a:r>
              <a:rPr lang="en-US" b="1" dirty="0"/>
              <a:t>Core React modules</a:t>
            </a:r>
            <a:r>
              <a:rPr lang="en-US" dirty="0"/>
              <a:t>: react and react-</a:t>
            </a:r>
            <a:r>
              <a:rPr lang="en-US" dirty="0" err="1"/>
              <a:t>dom</a:t>
            </a:r>
            <a:endParaRPr lang="en-US" dirty="0"/>
          </a:p>
          <a:p>
            <a:pPr>
              <a:buFont typeface="Arial" panose="020B0604020202020204" pitchFamily="34" charset="0"/>
              <a:buChar char="•"/>
            </a:pPr>
            <a:r>
              <a:rPr lang="en-US" b="1" dirty="0"/>
              <a:t>React Router modules</a:t>
            </a:r>
            <a:r>
              <a:rPr lang="en-US" dirty="0"/>
              <a:t>: react-router and react-router-</a:t>
            </a:r>
            <a:r>
              <a:rPr lang="en-US" dirty="0" err="1"/>
              <a:t>dom</a:t>
            </a:r>
            <a:endParaRPr lang="en-US" dirty="0"/>
          </a:p>
          <a:p>
            <a:pPr>
              <a:buFont typeface="Arial" panose="020B0604020202020204" pitchFamily="34" charset="0"/>
              <a:buChar char="•"/>
            </a:pPr>
            <a:r>
              <a:rPr lang="en-US" b="1" dirty="0"/>
              <a:t>Material-UI modules</a:t>
            </a:r>
            <a:r>
              <a:rPr lang="en-US" dirty="0"/>
              <a:t>: @material-ui/core and @material-ui/icons</a:t>
            </a:r>
          </a:p>
        </p:txBody>
      </p:sp>
      <p:sp>
        <p:nvSpPr>
          <p:cNvPr id="4" name="Date Placeholder 3">
            <a:extLst>
              <a:ext uri="{FF2B5EF4-FFF2-40B4-BE49-F238E27FC236}">
                <a16:creationId xmlns:a16="http://schemas.microsoft.com/office/drawing/2014/main" id="{A533404F-C689-7ADE-BA5E-CC7CD6D94DF5}"/>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1B2DCC02-FA21-C32F-281E-556CAAA4BFC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F85800B-6021-9C81-FF39-DC4A9145C5B4}"/>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spTree>
    <p:extLst>
      <p:ext uri="{BB962C8B-B14F-4D97-AF65-F5344CB8AC3E}">
        <p14:creationId xmlns:p14="http://schemas.microsoft.com/office/powerpoint/2010/main" val="2881992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C4C6-F5D5-2892-D9C5-19883CB4E8EE}"/>
              </a:ext>
            </a:extLst>
          </p:cNvPr>
          <p:cNvSpPr>
            <a:spLocks noGrp="1"/>
          </p:cNvSpPr>
          <p:nvPr>
            <p:ph type="title"/>
          </p:nvPr>
        </p:nvSpPr>
        <p:spPr/>
        <p:txBody>
          <a:bodyPr/>
          <a:lstStyle/>
          <a:p>
            <a:r>
              <a:rPr lang="en-US" dirty="0"/>
              <a:t>React</a:t>
            </a:r>
          </a:p>
        </p:txBody>
      </p:sp>
      <p:sp>
        <p:nvSpPr>
          <p:cNvPr id="3" name="Content Placeholder 2">
            <a:extLst>
              <a:ext uri="{FF2B5EF4-FFF2-40B4-BE49-F238E27FC236}">
                <a16:creationId xmlns:a16="http://schemas.microsoft.com/office/drawing/2014/main" id="{CDC56E44-864B-9461-2338-0B41427D5665}"/>
              </a:ext>
            </a:extLst>
          </p:cNvPr>
          <p:cNvSpPr>
            <a:spLocks noGrp="1"/>
          </p:cNvSpPr>
          <p:nvPr>
            <p:ph idx="1"/>
          </p:nvPr>
        </p:nvSpPr>
        <p:spPr/>
        <p:txBody>
          <a:bodyPr/>
          <a:lstStyle/>
          <a:p>
            <a:r>
              <a:rPr lang="en-US" dirty="0"/>
              <a:t>To start writing the React component code, we will need to install the following modules as regular dependencies:</a:t>
            </a:r>
            <a:r>
              <a:rPr lang="en-US" b="1" dirty="0"/>
              <a:t> (cd client)</a:t>
            </a:r>
          </a:p>
          <a:p>
            <a:pPr marL="0" indent="0">
              <a:buNone/>
            </a:pPr>
            <a:endParaRPr lang="en-US" dirty="0"/>
          </a:p>
          <a:p>
            <a:pPr marL="0" indent="0">
              <a:buNone/>
            </a:pPr>
            <a:r>
              <a:rPr lang="en-US" b="1" dirty="0"/>
              <a:t>yarn add react react-</a:t>
            </a:r>
            <a:r>
              <a:rPr lang="en-US" b="1" dirty="0" err="1"/>
              <a:t>dom</a:t>
            </a:r>
            <a:endParaRPr lang="en-US" b="1" dirty="0"/>
          </a:p>
          <a:p>
            <a:pPr marL="0" indent="0">
              <a:buNone/>
            </a:pPr>
            <a:endParaRPr lang="en-US" dirty="0"/>
          </a:p>
          <a:p>
            <a:r>
              <a:rPr lang="en-US" dirty="0"/>
              <a:t>These are the core React library modules that are necessary for implementing the React-based web frontend. </a:t>
            </a:r>
          </a:p>
          <a:p>
            <a:r>
              <a:rPr lang="en-US" dirty="0"/>
              <a:t>With other additional modules, we will add more functionality on top of React.</a:t>
            </a:r>
          </a:p>
        </p:txBody>
      </p:sp>
      <p:sp>
        <p:nvSpPr>
          <p:cNvPr id="4" name="Date Placeholder 3">
            <a:extLst>
              <a:ext uri="{FF2B5EF4-FFF2-40B4-BE49-F238E27FC236}">
                <a16:creationId xmlns:a16="http://schemas.microsoft.com/office/drawing/2014/main" id="{45E0A0F7-77D1-49F7-EE92-C2CCDD11BF20}"/>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838C837F-2232-21C4-AD84-8038FE997A6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170A290-7782-A682-B6A0-9C2B2494DED6}"/>
              </a:ext>
            </a:extLst>
          </p:cNvPr>
          <p:cNvSpPr>
            <a:spLocks noGrp="1"/>
          </p:cNvSpPr>
          <p:nvPr>
            <p:ph type="sldNum" sz="quarter" idx="12"/>
          </p:nvPr>
        </p:nvSpPr>
        <p:spPr/>
        <p:txBody>
          <a:bodyPr/>
          <a:lstStyle/>
          <a:p>
            <a:fld id="{7C5CF243-786F-4254-B068-4C9F0B6EA12F}" type="slidenum">
              <a:rPr lang="en-US" altLang="en-US" smtClean="0"/>
              <a:pPr/>
              <a:t>25</a:t>
            </a:fld>
            <a:endParaRPr lang="en-US" altLang="en-US"/>
          </a:p>
        </p:txBody>
      </p:sp>
    </p:spTree>
    <p:extLst>
      <p:ext uri="{BB962C8B-B14F-4D97-AF65-F5344CB8AC3E}">
        <p14:creationId xmlns:p14="http://schemas.microsoft.com/office/powerpoint/2010/main" val="2289006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FC15-CB7A-C520-5951-07FD50F0215D}"/>
              </a:ext>
            </a:extLst>
          </p:cNvPr>
          <p:cNvSpPr>
            <a:spLocks noGrp="1"/>
          </p:cNvSpPr>
          <p:nvPr>
            <p:ph type="title"/>
          </p:nvPr>
        </p:nvSpPr>
        <p:spPr/>
        <p:txBody>
          <a:bodyPr/>
          <a:lstStyle/>
          <a:p>
            <a:r>
              <a:rPr lang="en-US" dirty="0"/>
              <a:t>React Router</a:t>
            </a:r>
          </a:p>
        </p:txBody>
      </p:sp>
      <p:sp>
        <p:nvSpPr>
          <p:cNvPr id="3" name="Content Placeholder 2">
            <a:extLst>
              <a:ext uri="{FF2B5EF4-FFF2-40B4-BE49-F238E27FC236}">
                <a16:creationId xmlns:a16="http://schemas.microsoft.com/office/drawing/2014/main" id="{4A6B9904-FC8E-0A28-E0AF-F07BCF23F42A}"/>
              </a:ext>
            </a:extLst>
          </p:cNvPr>
          <p:cNvSpPr>
            <a:spLocks noGrp="1"/>
          </p:cNvSpPr>
          <p:nvPr>
            <p:ph idx="1"/>
          </p:nvPr>
        </p:nvSpPr>
        <p:spPr/>
        <p:txBody>
          <a:bodyPr/>
          <a:lstStyle/>
          <a:p>
            <a:r>
              <a:rPr lang="en-US" dirty="0"/>
              <a:t>React Router provides a collection of navigational components that enable routing on the frontend for React applications. </a:t>
            </a:r>
            <a:r>
              <a:rPr lang="en-US" b="1" dirty="0"/>
              <a:t>(cd client)</a:t>
            </a:r>
          </a:p>
          <a:p>
            <a:r>
              <a:rPr lang="en-US" dirty="0"/>
              <a:t>We will add the following React Router modules:</a:t>
            </a:r>
          </a:p>
          <a:p>
            <a:pPr marL="0" indent="0">
              <a:buNone/>
            </a:pPr>
            <a:endParaRPr lang="en-US" dirty="0"/>
          </a:p>
          <a:p>
            <a:pPr marL="0" indent="0">
              <a:buNone/>
            </a:pPr>
            <a:r>
              <a:rPr lang="en-US" b="1" dirty="0"/>
              <a:t>yarn add react-router react-router-</a:t>
            </a:r>
            <a:r>
              <a:rPr lang="en-US" b="1" dirty="0" err="1"/>
              <a:t>dom</a:t>
            </a:r>
            <a:endParaRPr lang="en-US" b="1" dirty="0"/>
          </a:p>
          <a:p>
            <a:pPr marL="0" indent="0">
              <a:buNone/>
            </a:pPr>
            <a:endParaRPr lang="en-US" dirty="0"/>
          </a:p>
          <a:p>
            <a:r>
              <a:rPr lang="en-US" dirty="0"/>
              <a:t>These modules will let us utilize declarative routing and have bookmarkable URL routes in the frontend.</a:t>
            </a:r>
          </a:p>
        </p:txBody>
      </p:sp>
      <p:sp>
        <p:nvSpPr>
          <p:cNvPr id="4" name="Date Placeholder 3">
            <a:extLst>
              <a:ext uri="{FF2B5EF4-FFF2-40B4-BE49-F238E27FC236}">
                <a16:creationId xmlns:a16="http://schemas.microsoft.com/office/drawing/2014/main" id="{49C6C25E-8C47-7574-C8E1-1C63F5AB2AFB}"/>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20F76A4E-8ADC-D427-2545-51FDA720049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99620E4-B624-9E98-8D02-0DE3904D9B03}"/>
              </a:ext>
            </a:extLst>
          </p:cNvPr>
          <p:cNvSpPr>
            <a:spLocks noGrp="1"/>
          </p:cNvSpPr>
          <p:nvPr>
            <p:ph type="sldNum" sz="quarter" idx="12"/>
          </p:nvPr>
        </p:nvSpPr>
        <p:spPr/>
        <p:txBody>
          <a:bodyPr/>
          <a:lstStyle/>
          <a:p>
            <a:fld id="{7C5CF243-786F-4254-B068-4C9F0B6EA12F}" type="slidenum">
              <a:rPr lang="en-US" altLang="en-US" smtClean="0"/>
              <a:pPr/>
              <a:t>26</a:t>
            </a:fld>
            <a:endParaRPr lang="en-US" altLang="en-US"/>
          </a:p>
        </p:txBody>
      </p:sp>
    </p:spTree>
    <p:extLst>
      <p:ext uri="{BB962C8B-B14F-4D97-AF65-F5344CB8AC3E}">
        <p14:creationId xmlns:p14="http://schemas.microsoft.com/office/powerpoint/2010/main" val="2933079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E4A7-40D8-A27A-27D0-9CA195D94626}"/>
              </a:ext>
            </a:extLst>
          </p:cNvPr>
          <p:cNvSpPr>
            <a:spLocks noGrp="1"/>
          </p:cNvSpPr>
          <p:nvPr>
            <p:ph type="title"/>
          </p:nvPr>
        </p:nvSpPr>
        <p:spPr/>
        <p:txBody>
          <a:bodyPr/>
          <a:lstStyle/>
          <a:p>
            <a:r>
              <a:rPr lang="en-US" dirty="0"/>
              <a:t>Material-UI</a:t>
            </a:r>
          </a:p>
        </p:txBody>
      </p:sp>
      <p:sp>
        <p:nvSpPr>
          <p:cNvPr id="3" name="Content Placeholder 2">
            <a:extLst>
              <a:ext uri="{FF2B5EF4-FFF2-40B4-BE49-F238E27FC236}">
                <a16:creationId xmlns:a16="http://schemas.microsoft.com/office/drawing/2014/main" id="{B9CD17BF-6635-FE59-62BA-60D73F0EF840}"/>
              </a:ext>
            </a:extLst>
          </p:cNvPr>
          <p:cNvSpPr>
            <a:spLocks noGrp="1"/>
          </p:cNvSpPr>
          <p:nvPr>
            <p:ph idx="1"/>
          </p:nvPr>
        </p:nvSpPr>
        <p:spPr/>
        <p:txBody>
          <a:bodyPr/>
          <a:lstStyle/>
          <a:p>
            <a:r>
              <a:rPr lang="en-US" dirty="0"/>
              <a:t>In order to keep the UI in our MERN applications sleek without delving too much into UI design and implementation, we will utilize the Material-UI library. </a:t>
            </a:r>
          </a:p>
          <a:p>
            <a:r>
              <a:rPr lang="en-US" dirty="0"/>
              <a:t>It provides ready to use and customizable React components that implement Google's material design. To start using Material-UI components to make the frontend, </a:t>
            </a:r>
            <a:r>
              <a:rPr lang="en-US" b="1" dirty="0"/>
              <a:t>(cd client) </a:t>
            </a:r>
            <a:r>
              <a:rPr lang="en-US" dirty="0"/>
              <a:t>we need to install the following modules:</a:t>
            </a:r>
          </a:p>
          <a:p>
            <a:pPr marL="0" indent="0">
              <a:buNone/>
            </a:pPr>
            <a:endParaRPr lang="en-US" b="1" dirty="0"/>
          </a:p>
          <a:p>
            <a:pPr marL="0" indent="0">
              <a:buNone/>
            </a:pPr>
            <a:r>
              <a:rPr lang="en-US" b="1" dirty="0"/>
              <a:t>yarn add @material-ui/core @material-ui/icons</a:t>
            </a:r>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409FF457-6E60-AF0C-C2A3-352C0C684DB7}"/>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08B20D79-7EA8-8F23-5AAB-885385CE854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CAD3750-24F5-6E26-0430-6B548A1E48C3}"/>
              </a:ext>
            </a:extLst>
          </p:cNvPr>
          <p:cNvSpPr>
            <a:spLocks noGrp="1"/>
          </p:cNvSpPr>
          <p:nvPr>
            <p:ph type="sldNum" sz="quarter" idx="12"/>
          </p:nvPr>
        </p:nvSpPr>
        <p:spPr/>
        <p:txBody>
          <a:bodyPr/>
          <a:lstStyle/>
          <a:p>
            <a:fld id="{7C5CF243-786F-4254-B068-4C9F0B6EA12F}" type="slidenum">
              <a:rPr lang="en-US" altLang="en-US" smtClean="0"/>
              <a:pPr/>
              <a:t>27</a:t>
            </a:fld>
            <a:endParaRPr lang="en-US" altLang="en-US"/>
          </a:p>
        </p:txBody>
      </p:sp>
    </p:spTree>
    <p:extLst>
      <p:ext uri="{BB962C8B-B14F-4D97-AF65-F5344CB8AC3E}">
        <p14:creationId xmlns:p14="http://schemas.microsoft.com/office/powerpoint/2010/main" val="857704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7E305-07E5-E423-BE44-1BBA7A27F7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9EDC58-A1BF-F3B0-32E8-7DD32C013230}"/>
              </a:ext>
            </a:extLst>
          </p:cNvPr>
          <p:cNvSpPr>
            <a:spLocks noGrp="1"/>
          </p:cNvSpPr>
          <p:nvPr>
            <p:ph idx="1"/>
          </p:nvPr>
        </p:nvSpPr>
        <p:spPr/>
        <p:txBody>
          <a:bodyPr/>
          <a:lstStyle/>
          <a:p>
            <a:r>
              <a:rPr lang="en-US" dirty="0"/>
              <a:t>At the time of writing, the latest version of Material-UI is 4.9.8. It is recommended that you install this exact version in order to ensure the code for the example projects does not break.</a:t>
            </a:r>
          </a:p>
          <a:p>
            <a:r>
              <a:rPr lang="en-US" dirty="0"/>
              <a:t>To add the Roboto fonts that are recommended by Material-UI and to use the Material-UI icons, we will add the relevant style links into </a:t>
            </a:r>
          </a:p>
          <a:p>
            <a:r>
              <a:rPr lang="en-US" dirty="0"/>
              <a:t>the template.js file, in the HTML document's &lt;head&gt; section:</a:t>
            </a:r>
          </a:p>
          <a:p>
            <a:pPr marL="0" indent="0">
              <a:buNone/>
            </a:pPr>
            <a:r>
              <a:rPr lang="en-US" sz="1900" dirty="0"/>
              <a:t>&lt;link </a:t>
            </a:r>
            <a:r>
              <a:rPr lang="en-US" sz="1900" dirty="0" err="1"/>
              <a:t>rel</a:t>
            </a:r>
            <a:r>
              <a:rPr lang="en-US" sz="1900" dirty="0"/>
              <a:t>="stylesheet"</a:t>
            </a:r>
          </a:p>
          <a:p>
            <a:pPr marL="0" indent="0">
              <a:buNone/>
            </a:pPr>
            <a:r>
              <a:rPr lang="en-US" sz="1900" dirty="0" err="1"/>
              <a:t>href</a:t>
            </a:r>
            <a:r>
              <a:rPr lang="en-US" sz="1900" dirty="0"/>
              <a:t>="https://fonts.googleapis.com/</a:t>
            </a:r>
            <a:r>
              <a:rPr lang="en-US" sz="1900" dirty="0" err="1"/>
              <a:t>css?family</a:t>
            </a:r>
            <a:r>
              <a:rPr lang="en-US" sz="1900" dirty="0"/>
              <a:t>=Roboto:100,300,400"&gt; </a:t>
            </a:r>
          </a:p>
          <a:p>
            <a:pPr marL="0" indent="0">
              <a:buNone/>
            </a:pPr>
            <a:r>
              <a:rPr lang="en-US" sz="1900" dirty="0"/>
              <a:t>&lt;link </a:t>
            </a:r>
            <a:r>
              <a:rPr lang="en-US" sz="1900" dirty="0" err="1"/>
              <a:t>href</a:t>
            </a:r>
            <a:r>
              <a:rPr lang="en-US" sz="1900" dirty="0"/>
              <a:t>="https://fonts.googleapis.com/</a:t>
            </a:r>
            <a:r>
              <a:rPr lang="en-US" sz="1900" dirty="0" err="1"/>
              <a:t>icon?family</a:t>
            </a:r>
            <a:r>
              <a:rPr lang="en-US" sz="1900" dirty="0"/>
              <a:t>=</a:t>
            </a:r>
            <a:r>
              <a:rPr lang="en-US" sz="1900" dirty="0" err="1"/>
              <a:t>Material+Icons</a:t>
            </a:r>
            <a:r>
              <a:rPr lang="en-US" sz="1900" dirty="0"/>
              <a:t>" </a:t>
            </a:r>
          </a:p>
          <a:p>
            <a:pPr marL="0" indent="0">
              <a:buNone/>
            </a:pPr>
            <a:r>
              <a:rPr lang="en-US" sz="1900" dirty="0" err="1"/>
              <a:t>rel</a:t>
            </a:r>
            <a:r>
              <a:rPr lang="en-US" sz="1900" dirty="0"/>
              <a:t>="stylesheet"&gt;</a:t>
            </a:r>
          </a:p>
        </p:txBody>
      </p:sp>
      <p:sp>
        <p:nvSpPr>
          <p:cNvPr id="4" name="Date Placeholder 3">
            <a:extLst>
              <a:ext uri="{FF2B5EF4-FFF2-40B4-BE49-F238E27FC236}">
                <a16:creationId xmlns:a16="http://schemas.microsoft.com/office/drawing/2014/main" id="{6F28F02F-83F9-3964-5EAA-A3AEDF5EC7BD}"/>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A8AEF469-4B40-03DF-A984-5923B93DA15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7654576-3CB1-231A-6895-E253B07D1D9D}"/>
              </a:ext>
            </a:extLst>
          </p:cNvPr>
          <p:cNvSpPr>
            <a:spLocks noGrp="1"/>
          </p:cNvSpPr>
          <p:nvPr>
            <p:ph type="sldNum" sz="quarter" idx="12"/>
          </p:nvPr>
        </p:nvSpPr>
        <p:spPr/>
        <p:txBody>
          <a:bodyPr/>
          <a:lstStyle/>
          <a:p>
            <a:fld id="{7C5CF243-786F-4254-B068-4C9F0B6EA12F}" type="slidenum">
              <a:rPr lang="en-US" altLang="en-US" smtClean="0"/>
              <a:pPr/>
              <a:t>28</a:t>
            </a:fld>
            <a:endParaRPr lang="en-US" altLang="en-US"/>
          </a:p>
        </p:txBody>
      </p:sp>
    </p:spTree>
    <p:extLst>
      <p:ext uri="{BB962C8B-B14F-4D97-AF65-F5344CB8AC3E}">
        <p14:creationId xmlns:p14="http://schemas.microsoft.com/office/powerpoint/2010/main" val="987983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ADFDB-7A16-6E81-FF4D-AA61E17181DD}"/>
              </a:ext>
            </a:extLst>
          </p:cNvPr>
          <p:cNvSpPr>
            <a:spLocks noGrp="1"/>
          </p:cNvSpPr>
          <p:nvPr>
            <p:ph type="title"/>
          </p:nvPr>
        </p:nvSpPr>
        <p:spPr/>
        <p:txBody>
          <a:bodyPr/>
          <a:lstStyle/>
          <a:p>
            <a:r>
              <a:rPr lang="en-US" dirty="0"/>
              <a:t>Updated template.js</a:t>
            </a:r>
          </a:p>
        </p:txBody>
      </p:sp>
      <p:sp>
        <p:nvSpPr>
          <p:cNvPr id="3" name="Content Placeholder 2">
            <a:extLst>
              <a:ext uri="{FF2B5EF4-FFF2-40B4-BE49-F238E27FC236}">
                <a16:creationId xmlns:a16="http://schemas.microsoft.com/office/drawing/2014/main" id="{685C7B63-7991-B700-BAD2-3A45362A86AC}"/>
              </a:ext>
            </a:extLst>
          </p:cNvPr>
          <p:cNvSpPr>
            <a:spLocks noGrp="1"/>
          </p:cNvSpPr>
          <p:nvPr>
            <p:ph idx="1"/>
          </p:nvPr>
        </p:nvSpPr>
        <p:spPr/>
        <p:txBody>
          <a:bodyPr/>
          <a:lstStyle/>
          <a:p>
            <a:r>
              <a:rPr lang="en-US" sz="1400" b="0" dirty="0">
                <a:solidFill>
                  <a:schemeClr val="tx1"/>
                </a:solidFill>
                <a:effectLst/>
                <a:latin typeface="Consolas" panose="020B0609020204030204" pitchFamily="49" charset="0"/>
              </a:rPr>
              <a:t>export default () =&gt; { </a:t>
            </a:r>
          </a:p>
          <a:p>
            <a:r>
              <a:rPr lang="en-US" sz="1400" b="0" dirty="0">
                <a:solidFill>
                  <a:schemeClr val="tx1"/>
                </a:solidFill>
                <a:effectLst/>
                <a:latin typeface="Consolas" panose="020B0609020204030204" pitchFamily="49" charset="0"/>
              </a:rPr>
              <a:t>return `&lt;!doctype html&gt;</a:t>
            </a:r>
          </a:p>
          <a:p>
            <a:r>
              <a:rPr lang="en-US" sz="1400" b="0" dirty="0">
                <a:solidFill>
                  <a:schemeClr val="tx1"/>
                </a:solidFill>
                <a:effectLst/>
                <a:latin typeface="Consolas" panose="020B0609020204030204" pitchFamily="49" charset="0"/>
              </a:rPr>
              <a:t>&lt;html lang="</a:t>
            </a:r>
            <a:r>
              <a:rPr lang="en-US" sz="1400" b="0" dirty="0" err="1">
                <a:solidFill>
                  <a:schemeClr val="tx1"/>
                </a:solidFill>
                <a:effectLst/>
                <a:latin typeface="Consolas" panose="020B0609020204030204" pitchFamily="49" charset="0"/>
              </a:rPr>
              <a:t>en</a:t>
            </a:r>
            <a:r>
              <a:rPr lang="en-US" sz="1400" b="0" dirty="0">
                <a:solidFill>
                  <a:schemeClr val="tx1"/>
                </a:solidFill>
                <a:effectLst/>
                <a:latin typeface="Consolas" panose="020B0609020204030204" pitchFamily="49" charset="0"/>
              </a:rPr>
              <a:t>"&gt; </a:t>
            </a:r>
          </a:p>
          <a:p>
            <a:r>
              <a:rPr lang="en-US" sz="1400" b="0" dirty="0">
                <a:solidFill>
                  <a:schemeClr val="tx1"/>
                </a:solidFill>
                <a:effectLst/>
                <a:latin typeface="Consolas" panose="020B0609020204030204" pitchFamily="49" charset="0"/>
              </a:rPr>
              <a:t>&lt;head&gt;</a:t>
            </a:r>
          </a:p>
          <a:p>
            <a:r>
              <a:rPr lang="en-US" sz="1400" b="0" dirty="0">
                <a:solidFill>
                  <a:schemeClr val="tx1"/>
                </a:solidFill>
                <a:effectLst/>
                <a:latin typeface="Consolas" panose="020B0609020204030204" pitchFamily="49" charset="0"/>
              </a:rPr>
              <a:t>&lt;meta charset="utf-8"&gt;</a:t>
            </a:r>
          </a:p>
          <a:p>
            <a:r>
              <a:rPr lang="en-US" sz="1400" b="0" dirty="0">
                <a:solidFill>
                  <a:schemeClr val="tx1"/>
                </a:solidFill>
                <a:effectLst/>
                <a:latin typeface="Consolas" panose="020B0609020204030204" pitchFamily="49" charset="0"/>
              </a:rPr>
              <a:t>&lt;title&gt;MERN Skeleton&lt;/title&gt; </a:t>
            </a:r>
          </a:p>
          <a:p>
            <a:r>
              <a:rPr lang="en-US" sz="1400" b="0" dirty="0">
                <a:solidFill>
                  <a:schemeClr val="tx1"/>
                </a:solidFill>
                <a:effectLst/>
                <a:highlight>
                  <a:srgbClr val="FFFF00"/>
                </a:highlight>
                <a:latin typeface="Consolas" panose="020B0609020204030204" pitchFamily="49" charset="0"/>
              </a:rPr>
              <a:t>&lt;link </a:t>
            </a:r>
            <a:r>
              <a:rPr lang="en-US" sz="1400" b="0" dirty="0" err="1">
                <a:solidFill>
                  <a:schemeClr val="tx1"/>
                </a:solidFill>
                <a:effectLst/>
                <a:highlight>
                  <a:srgbClr val="FFFF00"/>
                </a:highlight>
                <a:latin typeface="Consolas" panose="020B0609020204030204" pitchFamily="49" charset="0"/>
              </a:rPr>
              <a:t>rel</a:t>
            </a:r>
            <a:r>
              <a:rPr lang="en-US" sz="1400" b="0" dirty="0">
                <a:solidFill>
                  <a:schemeClr val="tx1"/>
                </a:solidFill>
                <a:effectLst/>
                <a:highlight>
                  <a:srgbClr val="FFFF00"/>
                </a:highlight>
                <a:latin typeface="Consolas" panose="020B0609020204030204" pitchFamily="49" charset="0"/>
              </a:rPr>
              <a:t>="stylesheet"</a:t>
            </a:r>
          </a:p>
          <a:p>
            <a:r>
              <a:rPr lang="en-US" sz="1400" b="0" dirty="0" err="1">
                <a:solidFill>
                  <a:schemeClr val="tx1"/>
                </a:solidFill>
                <a:effectLst/>
                <a:highlight>
                  <a:srgbClr val="FFFF00"/>
                </a:highlight>
                <a:latin typeface="Consolas" panose="020B0609020204030204" pitchFamily="49" charset="0"/>
              </a:rPr>
              <a:t>href</a:t>
            </a:r>
            <a:r>
              <a:rPr lang="en-US" sz="1400" b="0" dirty="0">
                <a:solidFill>
                  <a:schemeClr val="tx1"/>
                </a:solidFill>
                <a:effectLst/>
                <a:highlight>
                  <a:srgbClr val="FFFF00"/>
                </a:highlight>
                <a:latin typeface="Consolas" panose="020B0609020204030204" pitchFamily="49" charset="0"/>
              </a:rPr>
              <a:t>="https://fonts.googleapis.com/</a:t>
            </a:r>
            <a:r>
              <a:rPr lang="en-US" sz="1400" b="0" dirty="0" err="1">
                <a:solidFill>
                  <a:schemeClr val="tx1"/>
                </a:solidFill>
                <a:effectLst/>
                <a:highlight>
                  <a:srgbClr val="FFFF00"/>
                </a:highlight>
                <a:latin typeface="Consolas" panose="020B0609020204030204" pitchFamily="49" charset="0"/>
              </a:rPr>
              <a:t>css?family</a:t>
            </a:r>
            <a:r>
              <a:rPr lang="en-US" sz="1400" b="0" dirty="0">
                <a:solidFill>
                  <a:schemeClr val="tx1"/>
                </a:solidFill>
                <a:effectLst/>
                <a:highlight>
                  <a:srgbClr val="FFFF00"/>
                </a:highlight>
                <a:latin typeface="Consolas" panose="020B0609020204030204" pitchFamily="49" charset="0"/>
              </a:rPr>
              <a:t>=Roboto:100,300,400"&gt; </a:t>
            </a:r>
          </a:p>
          <a:p>
            <a:r>
              <a:rPr lang="en-US" sz="1400" b="0" dirty="0">
                <a:solidFill>
                  <a:schemeClr val="tx1"/>
                </a:solidFill>
                <a:effectLst/>
                <a:highlight>
                  <a:srgbClr val="FFFF00"/>
                </a:highlight>
                <a:latin typeface="Consolas" panose="020B0609020204030204" pitchFamily="49" charset="0"/>
              </a:rPr>
              <a:t>&lt;link </a:t>
            </a:r>
            <a:r>
              <a:rPr lang="en-US" sz="1400" b="0" dirty="0" err="1">
                <a:solidFill>
                  <a:schemeClr val="tx1"/>
                </a:solidFill>
                <a:effectLst/>
                <a:highlight>
                  <a:srgbClr val="FFFF00"/>
                </a:highlight>
                <a:latin typeface="Consolas" panose="020B0609020204030204" pitchFamily="49" charset="0"/>
              </a:rPr>
              <a:t>href</a:t>
            </a:r>
            <a:r>
              <a:rPr lang="en-US" sz="1400" b="0" dirty="0">
                <a:solidFill>
                  <a:schemeClr val="tx1"/>
                </a:solidFill>
                <a:effectLst/>
                <a:highlight>
                  <a:srgbClr val="FFFF00"/>
                </a:highlight>
                <a:latin typeface="Consolas" panose="020B0609020204030204" pitchFamily="49" charset="0"/>
              </a:rPr>
              <a:t>="https://fonts.googleapis.com/</a:t>
            </a:r>
            <a:r>
              <a:rPr lang="en-US" sz="1400" b="0" dirty="0" err="1">
                <a:solidFill>
                  <a:schemeClr val="tx1"/>
                </a:solidFill>
                <a:effectLst/>
                <a:highlight>
                  <a:srgbClr val="FFFF00"/>
                </a:highlight>
                <a:latin typeface="Consolas" panose="020B0609020204030204" pitchFamily="49" charset="0"/>
              </a:rPr>
              <a:t>icon?family</a:t>
            </a:r>
            <a:r>
              <a:rPr lang="en-US" sz="1400" b="0" dirty="0">
                <a:solidFill>
                  <a:schemeClr val="tx1"/>
                </a:solidFill>
                <a:effectLst/>
                <a:highlight>
                  <a:srgbClr val="FFFF00"/>
                </a:highlight>
                <a:latin typeface="Consolas" panose="020B0609020204030204" pitchFamily="49" charset="0"/>
              </a:rPr>
              <a:t>=</a:t>
            </a:r>
            <a:r>
              <a:rPr lang="en-US" sz="1400" b="0" dirty="0" err="1">
                <a:solidFill>
                  <a:schemeClr val="tx1"/>
                </a:solidFill>
                <a:effectLst/>
                <a:highlight>
                  <a:srgbClr val="FFFF00"/>
                </a:highlight>
                <a:latin typeface="Consolas" panose="020B0609020204030204" pitchFamily="49" charset="0"/>
              </a:rPr>
              <a:t>Material+Icons</a:t>
            </a:r>
            <a:r>
              <a:rPr lang="en-US" sz="1400" b="0" dirty="0">
                <a:solidFill>
                  <a:schemeClr val="tx1"/>
                </a:solidFill>
                <a:effectLst/>
                <a:highlight>
                  <a:srgbClr val="FFFF00"/>
                </a:highlight>
                <a:latin typeface="Consolas" panose="020B0609020204030204" pitchFamily="49" charset="0"/>
              </a:rPr>
              <a:t>" </a:t>
            </a:r>
          </a:p>
          <a:p>
            <a:r>
              <a:rPr lang="en-US" sz="1400" b="0" dirty="0" err="1">
                <a:solidFill>
                  <a:schemeClr val="tx1"/>
                </a:solidFill>
                <a:effectLst/>
                <a:highlight>
                  <a:srgbClr val="FFFF00"/>
                </a:highlight>
                <a:latin typeface="Consolas" panose="020B0609020204030204" pitchFamily="49" charset="0"/>
              </a:rPr>
              <a:t>rel</a:t>
            </a:r>
            <a:r>
              <a:rPr lang="en-US" sz="1400" b="0" dirty="0">
                <a:solidFill>
                  <a:schemeClr val="tx1"/>
                </a:solidFill>
                <a:effectLst/>
                <a:highlight>
                  <a:srgbClr val="FFFF00"/>
                </a:highlight>
                <a:latin typeface="Consolas" panose="020B0609020204030204" pitchFamily="49" charset="0"/>
              </a:rPr>
              <a:t>="stylesheet"&gt;</a:t>
            </a:r>
          </a:p>
          <a:p>
            <a:br>
              <a:rPr lang="en-US" sz="1400" b="0" dirty="0">
                <a:solidFill>
                  <a:schemeClr val="tx1"/>
                </a:solidFill>
                <a:effectLst/>
                <a:latin typeface="Consolas" panose="020B0609020204030204" pitchFamily="49" charset="0"/>
              </a:rPr>
            </a:br>
            <a:r>
              <a:rPr lang="en-US" sz="1400" b="0" dirty="0">
                <a:solidFill>
                  <a:schemeClr val="tx1"/>
                </a:solidFill>
                <a:effectLst/>
                <a:latin typeface="Consolas" panose="020B0609020204030204" pitchFamily="49" charset="0"/>
              </a:rPr>
              <a:t>&lt;/head&gt;</a:t>
            </a:r>
          </a:p>
          <a:p>
            <a:r>
              <a:rPr lang="en-US" sz="1400" b="0" dirty="0">
                <a:solidFill>
                  <a:schemeClr val="tx1"/>
                </a:solidFill>
                <a:effectLst/>
                <a:latin typeface="Consolas" panose="020B0609020204030204" pitchFamily="49" charset="0"/>
              </a:rPr>
              <a:t>&lt;body&gt;</a:t>
            </a:r>
          </a:p>
          <a:p>
            <a:r>
              <a:rPr lang="en-US" sz="1400" b="0" dirty="0">
                <a:solidFill>
                  <a:schemeClr val="tx1"/>
                </a:solidFill>
                <a:effectLst/>
                <a:latin typeface="Consolas" panose="020B0609020204030204" pitchFamily="49" charset="0"/>
              </a:rPr>
              <a:t>&lt;div id="root"&gt;Hello World&lt;/div&gt; </a:t>
            </a:r>
          </a:p>
          <a:p>
            <a:r>
              <a:rPr lang="en-US" sz="1400" b="0" dirty="0">
                <a:solidFill>
                  <a:schemeClr val="tx1"/>
                </a:solidFill>
                <a:effectLst/>
                <a:latin typeface="Consolas" panose="020B0609020204030204" pitchFamily="49" charset="0"/>
              </a:rPr>
              <a:t>&lt;script type="text/</a:t>
            </a:r>
            <a:r>
              <a:rPr lang="en-US" sz="1400" b="0" dirty="0" err="1">
                <a:solidFill>
                  <a:schemeClr val="tx1"/>
                </a:solidFill>
                <a:effectLst/>
                <a:latin typeface="Consolas" panose="020B0609020204030204" pitchFamily="49" charset="0"/>
              </a:rPr>
              <a:t>javascript</a:t>
            </a:r>
            <a:r>
              <a:rPr lang="en-US" sz="1400" b="0" dirty="0">
                <a:solidFill>
                  <a:schemeClr val="tx1"/>
                </a:solidFill>
                <a:effectLst/>
                <a:latin typeface="Consolas" panose="020B0609020204030204" pitchFamily="49" charset="0"/>
              </a:rPr>
              <a:t>" </a:t>
            </a:r>
            <a:r>
              <a:rPr lang="en-US" sz="1400" b="0" dirty="0" err="1">
                <a:solidFill>
                  <a:schemeClr val="tx1"/>
                </a:solidFill>
                <a:effectLst/>
                <a:latin typeface="Consolas" panose="020B0609020204030204" pitchFamily="49" charset="0"/>
              </a:rPr>
              <a:t>src</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dist</a:t>
            </a:r>
            <a:r>
              <a:rPr lang="en-US" sz="1400" b="0" dirty="0">
                <a:solidFill>
                  <a:schemeClr val="tx1"/>
                </a:solidFill>
                <a:effectLst/>
                <a:latin typeface="Consolas" panose="020B0609020204030204" pitchFamily="49" charset="0"/>
              </a:rPr>
              <a:t>/bundle.js"&gt;&lt;/script&gt;</a:t>
            </a:r>
          </a:p>
          <a:p>
            <a:r>
              <a:rPr lang="en-US" sz="1400" b="0" dirty="0">
                <a:solidFill>
                  <a:schemeClr val="tx1"/>
                </a:solidFill>
                <a:effectLst/>
                <a:latin typeface="Consolas" panose="020B0609020204030204" pitchFamily="49" charset="0"/>
              </a:rPr>
              <a:t>&lt;/body&gt;</a:t>
            </a:r>
          </a:p>
          <a:p>
            <a:r>
              <a:rPr lang="en-US" sz="1400" b="0" dirty="0">
                <a:solidFill>
                  <a:schemeClr val="tx1"/>
                </a:solidFill>
                <a:effectLst/>
                <a:latin typeface="Consolas" panose="020B0609020204030204" pitchFamily="49" charset="0"/>
              </a:rPr>
              <a:t>&lt;/html&gt;` </a:t>
            </a:r>
          </a:p>
          <a:p>
            <a:r>
              <a:rPr lang="en-US" sz="1400" b="0" dirty="0">
                <a:solidFill>
                  <a:schemeClr val="tx1"/>
                </a:solidFill>
                <a:effectLst/>
                <a:latin typeface="Consolas" panose="020B0609020204030204" pitchFamily="49" charset="0"/>
              </a:rPr>
              <a:t>}</a:t>
            </a:r>
          </a:p>
          <a:p>
            <a:br>
              <a:rPr lang="en-US" sz="1400" b="0" dirty="0">
                <a:solidFill>
                  <a:schemeClr val="tx1"/>
                </a:solidFill>
                <a:effectLst/>
                <a:latin typeface="Consolas" panose="020B0609020204030204" pitchFamily="49" charset="0"/>
              </a:rPr>
            </a:br>
            <a:endParaRPr lang="en-US" sz="14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E49FEEF-699B-F600-91FA-35C76249B90F}"/>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022C086A-7EE3-DCE3-309E-E23437D6A4A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D499A2C-4239-73BF-4606-8C0971828BF9}"/>
              </a:ext>
            </a:extLst>
          </p:cNvPr>
          <p:cNvSpPr>
            <a:spLocks noGrp="1"/>
          </p:cNvSpPr>
          <p:nvPr>
            <p:ph type="sldNum" sz="quarter" idx="12"/>
          </p:nvPr>
        </p:nvSpPr>
        <p:spPr/>
        <p:txBody>
          <a:bodyPr/>
          <a:lstStyle/>
          <a:p>
            <a:fld id="{7C5CF243-786F-4254-B068-4C9F0B6EA12F}" type="slidenum">
              <a:rPr lang="en-US" altLang="en-US" smtClean="0"/>
              <a:pPr/>
              <a:t>29</a:t>
            </a:fld>
            <a:endParaRPr lang="en-US" altLang="en-US"/>
          </a:p>
        </p:txBody>
      </p:sp>
    </p:spTree>
    <p:extLst>
      <p:ext uri="{BB962C8B-B14F-4D97-AF65-F5344CB8AC3E}">
        <p14:creationId xmlns:p14="http://schemas.microsoft.com/office/powerpoint/2010/main" val="1182696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96A01-281C-7F3B-B793-65936059BF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E249DA-6DB5-34A8-F07B-CE5136BD7537}"/>
              </a:ext>
            </a:extLst>
          </p:cNvPr>
          <p:cNvSpPr>
            <a:spLocks noGrp="1"/>
          </p:cNvSpPr>
          <p:nvPr>
            <p:ph idx="1"/>
          </p:nvPr>
        </p:nvSpPr>
        <p:spPr/>
        <p:txBody>
          <a:bodyPr/>
          <a:lstStyle/>
          <a:p>
            <a:r>
              <a:rPr lang="en-US" dirty="0"/>
              <a:t>By the end of this chapter, you will have learned how to easily integrate a React client-side with a Node-Express-MongoDB server-side to make a full-stack web application.</a:t>
            </a:r>
          </a:p>
        </p:txBody>
      </p:sp>
      <p:sp>
        <p:nvSpPr>
          <p:cNvPr id="4" name="Date Placeholder 3">
            <a:extLst>
              <a:ext uri="{FF2B5EF4-FFF2-40B4-BE49-F238E27FC236}">
                <a16:creationId xmlns:a16="http://schemas.microsoft.com/office/drawing/2014/main" id="{23468F03-33C4-1CCC-FF7A-5699EED30E0C}"/>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7DB0CF70-A00D-B67C-30DB-8BB0F1D7AEC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8414E25-DD4C-E5EA-4A10-03E460C3EFAC}"/>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2106388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149EC-9E0A-90B6-95C1-8E121471E5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262D0D-B59E-AB0B-BC30-835E9D5F5967}"/>
              </a:ext>
            </a:extLst>
          </p:cNvPr>
          <p:cNvSpPr>
            <a:spLocks noGrp="1"/>
          </p:cNvSpPr>
          <p:nvPr>
            <p:ph idx="1"/>
          </p:nvPr>
        </p:nvSpPr>
        <p:spPr/>
        <p:txBody>
          <a:bodyPr/>
          <a:lstStyle/>
          <a:p>
            <a:r>
              <a:rPr lang="en-US" dirty="0"/>
              <a:t>With the development configuration all set up and the necessary React modules added to the code base, we can now implement the custom React components, starting with a home page. </a:t>
            </a:r>
          </a:p>
          <a:p>
            <a:r>
              <a:rPr lang="en-US" dirty="0"/>
              <a:t>This should load up as the first view of the complete application.</a:t>
            </a:r>
          </a:p>
        </p:txBody>
      </p:sp>
      <p:sp>
        <p:nvSpPr>
          <p:cNvPr id="4" name="Date Placeholder 3">
            <a:extLst>
              <a:ext uri="{FF2B5EF4-FFF2-40B4-BE49-F238E27FC236}">
                <a16:creationId xmlns:a16="http://schemas.microsoft.com/office/drawing/2014/main" id="{A6914080-1DC2-3393-1690-2155D37C9724}"/>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681532CE-0405-36F2-77CC-ECCD332908E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22E7908-B608-B7DC-8E56-F1372003352D}"/>
              </a:ext>
            </a:extLst>
          </p:cNvPr>
          <p:cNvSpPr>
            <a:spLocks noGrp="1"/>
          </p:cNvSpPr>
          <p:nvPr>
            <p:ph type="sldNum" sz="quarter" idx="12"/>
          </p:nvPr>
        </p:nvSpPr>
        <p:spPr/>
        <p:txBody>
          <a:bodyPr/>
          <a:lstStyle/>
          <a:p>
            <a:fld id="{7C5CF243-786F-4254-B068-4C9F0B6EA12F}" type="slidenum">
              <a:rPr lang="en-US" altLang="en-US" smtClean="0"/>
              <a:pPr/>
              <a:t>30</a:t>
            </a:fld>
            <a:endParaRPr lang="en-US" altLang="en-US"/>
          </a:p>
        </p:txBody>
      </p:sp>
    </p:spTree>
    <p:extLst>
      <p:ext uri="{BB962C8B-B14F-4D97-AF65-F5344CB8AC3E}">
        <p14:creationId xmlns:p14="http://schemas.microsoft.com/office/powerpoint/2010/main" val="1980968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7C08-D761-9F08-625D-379C8F49E36B}"/>
              </a:ext>
            </a:extLst>
          </p:cNvPr>
          <p:cNvSpPr>
            <a:spLocks noGrp="1"/>
          </p:cNvSpPr>
          <p:nvPr>
            <p:ph type="title"/>
          </p:nvPr>
        </p:nvSpPr>
        <p:spPr/>
        <p:txBody>
          <a:bodyPr/>
          <a:lstStyle/>
          <a:p>
            <a:r>
              <a:rPr lang="en-US" dirty="0"/>
              <a:t>Rendering a home page view</a:t>
            </a:r>
          </a:p>
        </p:txBody>
      </p:sp>
      <p:sp>
        <p:nvSpPr>
          <p:cNvPr id="3" name="Content Placeholder 2">
            <a:extLst>
              <a:ext uri="{FF2B5EF4-FFF2-40B4-BE49-F238E27FC236}">
                <a16:creationId xmlns:a16="http://schemas.microsoft.com/office/drawing/2014/main" id="{CF172B01-46A8-4376-52C6-988B243C03A5}"/>
              </a:ext>
            </a:extLst>
          </p:cNvPr>
          <p:cNvSpPr>
            <a:spLocks noGrp="1"/>
          </p:cNvSpPr>
          <p:nvPr>
            <p:ph idx="1"/>
          </p:nvPr>
        </p:nvSpPr>
        <p:spPr/>
        <p:txBody>
          <a:bodyPr/>
          <a:lstStyle/>
          <a:p>
            <a:r>
              <a:rPr lang="en-US" dirty="0"/>
              <a:t>To demonstrate how to implement a functional frontend for this MERN skeleton, we will start by detailing how to render a simple home page at the root route of the  application, before covering backend API integration, user auth integration, and implementing the other view components</a:t>
            </a:r>
          </a:p>
          <a:p>
            <a:r>
              <a:rPr lang="en-US" dirty="0"/>
              <a:t>The process of implementing and rendering a working Home component at the root route will also expose the basic structure of the frontend code in the skeleton. </a:t>
            </a:r>
          </a:p>
          <a:p>
            <a:r>
              <a:rPr lang="en-US" dirty="0"/>
              <a:t>We will start with the top-level entry component that houses the whole React app and renders the main router component, which links all the React components in the application.</a:t>
            </a:r>
          </a:p>
        </p:txBody>
      </p:sp>
      <p:sp>
        <p:nvSpPr>
          <p:cNvPr id="4" name="Date Placeholder 3">
            <a:extLst>
              <a:ext uri="{FF2B5EF4-FFF2-40B4-BE49-F238E27FC236}">
                <a16:creationId xmlns:a16="http://schemas.microsoft.com/office/drawing/2014/main" id="{C9098FB4-E1F4-5045-5864-66DBEB72E0A2}"/>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50A99813-134A-785D-27C1-9FD55565287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6931D7E-B59D-CC36-DD6F-7DF6988E2F25}"/>
              </a:ext>
            </a:extLst>
          </p:cNvPr>
          <p:cNvSpPr>
            <a:spLocks noGrp="1"/>
          </p:cNvSpPr>
          <p:nvPr>
            <p:ph type="sldNum" sz="quarter" idx="12"/>
          </p:nvPr>
        </p:nvSpPr>
        <p:spPr/>
        <p:txBody>
          <a:bodyPr/>
          <a:lstStyle/>
          <a:p>
            <a:fld id="{7C5CF243-786F-4254-B068-4C9F0B6EA12F}" type="slidenum">
              <a:rPr lang="en-US" altLang="en-US" smtClean="0"/>
              <a:pPr/>
              <a:t>31</a:t>
            </a:fld>
            <a:endParaRPr lang="en-US" altLang="en-US"/>
          </a:p>
        </p:txBody>
      </p:sp>
    </p:spTree>
    <p:extLst>
      <p:ext uri="{BB962C8B-B14F-4D97-AF65-F5344CB8AC3E}">
        <p14:creationId xmlns:p14="http://schemas.microsoft.com/office/powerpoint/2010/main" val="1441556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B67F-01C7-8B8A-AECD-CA49A9D9DF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9F0DBE-71F3-62C4-E90C-C776F7041860}"/>
              </a:ext>
            </a:extLst>
          </p:cNvPr>
          <p:cNvSpPr>
            <a:spLocks noGrp="1"/>
          </p:cNvSpPr>
          <p:nvPr>
            <p:ph idx="1"/>
          </p:nvPr>
        </p:nvSpPr>
        <p:spPr/>
        <p:txBody>
          <a:bodyPr/>
          <a:lstStyle/>
          <a:p>
            <a:r>
              <a:rPr lang="en-US" dirty="0"/>
              <a:t>In the following sections, we will begin implementing the React frontend. </a:t>
            </a:r>
          </a:p>
          <a:p>
            <a:r>
              <a:rPr lang="en-US" dirty="0"/>
              <a:t>First, we will add the root React component, which is integrated with React Router and Material-UI and configured for hot reloading. </a:t>
            </a:r>
          </a:p>
          <a:p>
            <a:r>
              <a:rPr lang="en-US" dirty="0"/>
              <a:t>We will also learn how to customize the Material-UI theme and make the theme available to all our components. </a:t>
            </a:r>
          </a:p>
          <a:p>
            <a:r>
              <a:rPr lang="en-US" dirty="0"/>
              <a:t>Finally, we will implement and load the React component representing the home page, in turn demonstrating how to add and render React views in this application</a:t>
            </a:r>
          </a:p>
        </p:txBody>
      </p:sp>
      <p:sp>
        <p:nvSpPr>
          <p:cNvPr id="4" name="Date Placeholder 3">
            <a:extLst>
              <a:ext uri="{FF2B5EF4-FFF2-40B4-BE49-F238E27FC236}">
                <a16:creationId xmlns:a16="http://schemas.microsoft.com/office/drawing/2014/main" id="{1C1D27D3-528D-25E6-8E8D-D25F3806FD5A}"/>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6F60250C-ECC2-581E-27CB-5CCFFD09F71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3F8E9CF-ECA6-B659-ED93-EF03C6D19724}"/>
              </a:ext>
            </a:extLst>
          </p:cNvPr>
          <p:cNvSpPr>
            <a:spLocks noGrp="1"/>
          </p:cNvSpPr>
          <p:nvPr>
            <p:ph type="sldNum" sz="quarter" idx="12"/>
          </p:nvPr>
        </p:nvSpPr>
        <p:spPr/>
        <p:txBody>
          <a:bodyPr/>
          <a:lstStyle/>
          <a:p>
            <a:fld id="{7C5CF243-786F-4254-B068-4C9F0B6EA12F}" type="slidenum">
              <a:rPr lang="en-US" altLang="en-US" smtClean="0"/>
              <a:pPr/>
              <a:t>32</a:t>
            </a:fld>
            <a:endParaRPr lang="en-US" altLang="en-US"/>
          </a:p>
        </p:txBody>
      </p:sp>
    </p:spTree>
    <p:extLst>
      <p:ext uri="{BB962C8B-B14F-4D97-AF65-F5344CB8AC3E}">
        <p14:creationId xmlns:p14="http://schemas.microsoft.com/office/powerpoint/2010/main" val="1581917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4FA2-4ABA-68F9-3BF1-1F3BC297E8F4}"/>
              </a:ext>
            </a:extLst>
          </p:cNvPr>
          <p:cNvSpPr>
            <a:spLocks noGrp="1"/>
          </p:cNvSpPr>
          <p:nvPr>
            <p:ph type="title"/>
          </p:nvPr>
        </p:nvSpPr>
        <p:spPr/>
        <p:txBody>
          <a:bodyPr/>
          <a:lstStyle/>
          <a:p>
            <a:r>
              <a:rPr lang="en-US" dirty="0"/>
              <a:t>Entry point at </a:t>
            </a:r>
            <a:r>
              <a:rPr lang="en-US" dirty="0" err="1"/>
              <a:t>main.jsx</a:t>
            </a:r>
            <a:endParaRPr lang="en-US" dirty="0"/>
          </a:p>
        </p:txBody>
      </p:sp>
      <p:sp>
        <p:nvSpPr>
          <p:cNvPr id="3" name="Content Placeholder 2">
            <a:extLst>
              <a:ext uri="{FF2B5EF4-FFF2-40B4-BE49-F238E27FC236}">
                <a16:creationId xmlns:a16="http://schemas.microsoft.com/office/drawing/2014/main" id="{87CC6C7D-935F-72E5-99CB-DCAA11C758BF}"/>
              </a:ext>
            </a:extLst>
          </p:cNvPr>
          <p:cNvSpPr>
            <a:spLocks noGrp="1"/>
          </p:cNvSpPr>
          <p:nvPr>
            <p:ph idx="1"/>
          </p:nvPr>
        </p:nvSpPr>
        <p:spPr/>
        <p:txBody>
          <a:bodyPr/>
          <a:lstStyle/>
          <a:p>
            <a:r>
              <a:rPr lang="en-US" dirty="0"/>
              <a:t>The </a:t>
            </a:r>
            <a:r>
              <a:rPr lang="en-US" b="1" dirty="0"/>
              <a:t>client/</a:t>
            </a:r>
            <a:r>
              <a:rPr lang="en-US" b="1" dirty="0" err="1"/>
              <a:t>src</a:t>
            </a:r>
            <a:r>
              <a:rPr lang="en-US" b="1" dirty="0"/>
              <a:t>/</a:t>
            </a:r>
            <a:r>
              <a:rPr lang="en-US" b="1" dirty="0" err="1"/>
              <a:t>main.jsx</a:t>
            </a:r>
            <a:r>
              <a:rPr lang="en-US" b="1" dirty="0"/>
              <a:t> </a:t>
            </a:r>
            <a:r>
              <a:rPr lang="en-US" dirty="0"/>
              <a:t>file in the client folder will be the entry point to render the complete React app.</a:t>
            </a:r>
          </a:p>
          <a:p>
            <a:r>
              <a:rPr lang="en-US" dirty="0"/>
              <a:t>In </a:t>
            </a:r>
            <a:r>
              <a:rPr lang="en-US" b="1" dirty="0"/>
              <a:t>client/</a:t>
            </a:r>
            <a:r>
              <a:rPr lang="en-US" b="1" dirty="0" err="1"/>
              <a:t>src</a:t>
            </a:r>
            <a:r>
              <a:rPr lang="en-US" b="1" dirty="0"/>
              <a:t>/</a:t>
            </a:r>
            <a:r>
              <a:rPr lang="en-US" b="1" dirty="0" err="1"/>
              <a:t>main.jsx</a:t>
            </a:r>
            <a:r>
              <a:rPr lang="en-US" dirty="0"/>
              <a:t>, we import the root or top-level React component that will contain the whole frontend and render it to the div element with the 'root' ID specified in the HTML document in template.js.</a:t>
            </a:r>
          </a:p>
        </p:txBody>
      </p:sp>
      <p:sp>
        <p:nvSpPr>
          <p:cNvPr id="4" name="Date Placeholder 3">
            <a:extLst>
              <a:ext uri="{FF2B5EF4-FFF2-40B4-BE49-F238E27FC236}">
                <a16:creationId xmlns:a16="http://schemas.microsoft.com/office/drawing/2014/main" id="{3B384210-4D96-8525-9B55-6675924E838A}"/>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76A062BC-A88D-B417-07CE-FD5F18EE56F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6DBBDC4-B1ED-5038-4DE2-4C54825FD3A8}"/>
              </a:ext>
            </a:extLst>
          </p:cNvPr>
          <p:cNvSpPr>
            <a:spLocks noGrp="1"/>
          </p:cNvSpPr>
          <p:nvPr>
            <p:ph type="sldNum" sz="quarter" idx="12"/>
          </p:nvPr>
        </p:nvSpPr>
        <p:spPr/>
        <p:txBody>
          <a:bodyPr/>
          <a:lstStyle/>
          <a:p>
            <a:fld id="{7C5CF243-786F-4254-B068-4C9F0B6EA12F}" type="slidenum">
              <a:rPr lang="en-US" altLang="en-US" smtClean="0"/>
              <a:pPr/>
              <a:t>33</a:t>
            </a:fld>
            <a:endParaRPr lang="en-US" altLang="en-US"/>
          </a:p>
        </p:txBody>
      </p:sp>
    </p:spTree>
    <p:extLst>
      <p:ext uri="{BB962C8B-B14F-4D97-AF65-F5344CB8AC3E}">
        <p14:creationId xmlns:p14="http://schemas.microsoft.com/office/powerpoint/2010/main" val="7068046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6CFD0-E0DC-C9B4-A523-4951F4655649}"/>
              </a:ext>
            </a:extLst>
          </p:cNvPr>
          <p:cNvSpPr>
            <a:spLocks noGrp="1"/>
          </p:cNvSpPr>
          <p:nvPr>
            <p:ph type="title"/>
          </p:nvPr>
        </p:nvSpPr>
        <p:spPr/>
        <p:txBody>
          <a:bodyPr/>
          <a:lstStyle/>
          <a:p>
            <a:br>
              <a:rPr lang="en-US" dirty="0"/>
            </a:br>
            <a:r>
              <a:rPr lang="en-US" dirty="0" err="1"/>
              <a:t>mern</a:t>
            </a:r>
            <a:r>
              <a:rPr lang="en-US" dirty="0"/>
              <a:t>-skeleton/client/</a:t>
            </a:r>
            <a:r>
              <a:rPr lang="en-US" dirty="0" err="1"/>
              <a:t>src</a:t>
            </a:r>
            <a:r>
              <a:rPr lang="en-US" dirty="0"/>
              <a:t>/</a:t>
            </a:r>
            <a:r>
              <a:rPr lang="en-US" dirty="0" err="1"/>
              <a:t>main.jsx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28F1688D-E7F5-41D1-CBC6-AEBB6907F23B}"/>
              </a:ext>
            </a:extLst>
          </p:cNvPr>
          <p:cNvSpPr>
            <a:spLocks noGrp="1"/>
          </p:cNvSpPr>
          <p:nvPr>
            <p:ph idx="1"/>
          </p:nvPr>
        </p:nvSpPr>
        <p:spPr/>
        <p:txBody>
          <a:bodyPr/>
          <a:lstStyle/>
          <a:p>
            <a:pPr marL="0" indent="0">
              <a:buNone/>
            </a:pPr>
            <a:r>
              <a:rPr lang="en-US" dirty="0"/>
              <a:t>import React from 'react'</a:t>
            </a:r>
          </a:p>
          <a:p>
            <a:pPr marL="0" indent="0">
              <a:buNone/>
            </a:pPr>
            <a:r>
              <a:rPr lang="en-US" dirty="0"/>
              <a:t>import { render } from 'react-</a:t>
            </a:r>
            <a:r>
              <a:rPr lang="en-US" dirty="0" err="1"/>
              <a:t>dom</a:t>
            </a:r>
            <a:r>
              <a:rPr lang="en-US" dirty="0"/>
              <a:t>'</a:t>
            </a:r>
          </a:p>
          <a:p>
            <a:pPr marL="0" indent="0">
              <a:buNone/>
            </a:pPr>
            <a:r>
              <a:rPr lang="en-US" dirty="0"/>
              <a:t>import App from './App'</a:t>
            </a:r>
          </a:p>
          <a:p>
            <a:pPr marL="0" indent="0">
              <a:buNone/>
            </a:pPr>
            <a:r>
              <a:rPr lang="en-US" dirty="0"/>
              <a:t>render(&lt;App/&gt;, </a:t>
            </a:r>
            <a:r>
              <a:rPr lang="en-US" dirty="0" err="1"/>
              <a:t>document.getElementById</a:t>
            </a:r>
            <a:r>
              <a:rPr lang="en-US" dirty="0"/>
              <a:t>('root’))</a:t>
            </a:r>
          </a:p>
          <a:p>
            <a:pPr marL="0" indent="0">
              <a:buNone/>
            </a:pPr>
            <a:endParaRPr lang="en-US" dirty="0"/>
          </a:p>
          <a:p>
            <a:r>
              <a:rPr lang="en-US" dirty="0"/>
              <a:t>Here, the top-level root React component is the App component and it is being rendered in the HTML. </a:t>
            </a:r>
          </a:p>
          <a:p>
            <a:r>
              <a:rPr lang="en-US" dirty="0"/>
              <a:t>The App component is defined in </a:t>
            </a:r>
            <a:r>
              <a:rPr lang="en-US" b="1" dirty="0"/>
              <a:t>client/</a:t>
            </a:r>
            <a:r>
              <a:rPr lang="en-US" b="1" dirty="0" err="1"/>
              <a:t>src</a:t>
            </a:r>
            <a:r>
              <a:rPr lang="en-US" b="1" dirty="0"/>
              <a:t>/</a:t>
            </a:r>
            <a:r>
              <a:rPr lang="en-US" b="1" dirty="0" err="1"/>
              <a:t>App.jsx</a:t>
            </a:r>
            <a:endParaRPr lang="en-US" b="1" dirty="0"/>
          </a:p>
        </p:txBody>
      </p:sp>
      <p:sp>
        <p:nvSpPr>
          <p:cNvPr id="4" name="Date Placeholder 3">
            <a:extLst>
              <a:ext uri="{FF2B5EF4-FFF2-40B4-BE49-F238E27FC236}">
                <a16:creationId xmlns:a16="http://schemas.microsoft.com/office/drawing/2014/main" id="{69886755-6D35-BC4B-F35F-F5AE48BE4BD2}"/>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9E20328E-6C53-01CE-5F5C-558E3CD7165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D989845-738D-15EB-1D0A-D1B5CBD491F8}"/>
              </a:ext>
            </a:extLst>
          </p:cNvPr>
          <p:cNvSpPr>
            <a:spLocks noGrp="1"/>
          </p:cNvSpPr>
          <p:nvPr>
            <p:ph type="sldNum" sz="quarter" idx="12"/>
          </p:nvPr>
        </p:nvSpPr>
        <p:spPr/>
        <p:txBody>
          <a:bodyPr/>
          <a:lstStyle/>
          <a:p>
            <a:fld id="{7C5CF243-786F-4254-B068-4C9F0B6EA12F}" type="slidenum">
              <a:rPr lang="en-US" altLang="en-US" smtClean="0"/>
              <a:pPr/>
              <a:t>34</a:t>
            </a:fld>
            <a:endParaRPr lang="en-US" altLang="en-US"/>
          </a:p>
        </p:txBody>
      </p:sp>
    </p:spTree>
    <p:extLst>
      <p:ext uri="{BB962C8B-B14F-4D97-AF65-F5344CB8AC3E}">
        <p14:creationId xmlns:p14="http://schemas.microsoft.com/office/powerpoint/2010/main" val="3140977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FEC3E-AC1A-BCB8-5061-E821AC7C82E3}"/>
              </a:ext>
            </a:extLst>
          </p:cNvPr>
          <p:cNvSpPr>
            <a:spLocks noGrp="1"/>
          </p:cNvSpPr>
          <p:nvPr>
            <p:ph type="title"/>
          </p:nvPr>
        </p:nvSpPr>
        <p:spPr/>
        <p:txBody>
          <a:bodyPr/>
          <a:lstStyle/>
          <a:p>
            <a:r>
              <a:rPr lang="en-US" dirty="0"/>
              <a:t>Updated </a:t>
            </a:r>
            <a:r>
              <a:rPr lang="en-US" dirty="0" err="1"/>
              <a:t>mern</a:t>
            </a:r>
            <a:r>
              <a:rPr lang="en-US" dirty="0"/>
              <a:t>-skeleton/client/</a:t>
            </a:r>
            <a:r>
              <a:rPr lang="en-US" dirty="0" err="1"/>
              <a:t>src</a:t>
            </a:r>
            <a:r>
              <a:rPr lang="en-US" dirty="0"/>
              <a:t>/</a:t>
            </a:r>
            <a:r>
              <a:rPr lang="en-US" dirty="0" err="1"/>
              <a:t>main.jsx</a:t>
            </a:r>
            <a:r>
              <a:rPr lang="en-US" dirty="0"/>
              <a:t>:</a:t>
            </a:r>
          </a:p>
        </p:txBody>
      </p:sp>
      <p:sp>
        <p:nvSpPr>
          <p:cNvPr id="3" name="Content Placeholder 2">
            <a:extLst>
              <a:ext uri="{FF2B5EF4-FFF2-40B4-BE49-F238E27FC236}">
                <a16:creationId xmlns:a16="http://schemas.microsoft.com/office/drawing/2014/main" id="{10239A38-FC46-685C-E8F2-7AA9EAE9AF09}"/>
              </a:ext>
            </a:extLst>
          </p:cNvPr>
          <p:cNvSpPr>
            <a:spLocks noGrp="1"/>
          </p:cNvSpPr>
          <p:nvPr>
            <p:ph idx="1"/>
          </p:nvPr>
        </p:nvSpPr>
        <p:spPr/>
        <p:txBody>
          <a:bodyPr/>
          <a:lstStyle/>
          <a:p>
            <a:r>
              <a:rPr lang="en-US" dirty="0">
                <a:solidFill>
                  <a:schemeClr val="tx1"/>
                </a:solidFill>
                <a:effectLst/>
                <a:latin typeface="Consolas" panose="020B0609020204030204" pitchFamily="49" charset="0"/>
              </a:rPr>
              <a:t>import React from 'react'</a:t>
            </a:r>
          </a:p>
          <a:p>
            <a:r>
              <a:rPr lang="en-US" dirty="0">
                <a:solidFill>
                  <a:schemeClr val="tx1"/>
                </a:solidFill>
                <a:effectLst/>
                <a:latin typeface="Consolas" panose="020B0609020204030204" pitchFamily="49" charset="0"/>
              </a:rPr>
              <a:t>import App from './</a:t>
            </a:r>
            <a:r>
              <a:rPr lang="en-US" dirty="0" err="1">
                <a:solidFill>
                  <a:schemeClr val="tx1"/>
                </a:solidFill>
                <a:effectLst/>
                <a:latin typeface="Consolas" panose="020B0609020204030204" pitchFamily="49" charset="0"/>
              </a:rPr>
              <a:t>App.jsx</a:t>
            </a:r>
            <a:r>
              <a:rPr lang="en-US" dirty="0">
                <a:solidFill>
                  <a:schemeClr val="tx1"/>
                </a:solidFill>
                <a:effectLst/>
                <a:latin typeface="Consolas" panose="020B0609020204030204" pitchFamily="49" charset="0"/>
              </a:rPr>
              <a:t>'</a:t>
            </a:r>
          </a:p>
          <a:p>
            <a:r>
              <a:rPr lang="en-US" dirty="0">
                <a:solidFill>
                  <a:schemeClr val="tx1"/>
                </a:solidFill>
                <a:effectLst/>
                <a:latin typeface="Consolas" panose="020B0609020204030204" pitchFamily="49" charset="0"/>
              </a:rPr>
              <a:t>import { </a:t>
            </a:r>
            <a:r>
              <a:rPr lang="en-US" dirty="0" err="1">
                <a:solidFill>
                  <a:schemeClr val="tx1"/>
                </a:solidFill>
                <a:effectLst/>
                <a:latin typeface="Consolas" panose="020B0609020204030204" pitchFamily="49" charset="0"/>
              </a:rPr>
              <a:t>createRoot</a:t>
            </a:r>
            <a:r>
              <a:rPr lang="en-US" dirty="0">
                <a:solidFill>
                  <a:schemeClr val="tx1"/>
                </a:solidFill>
                <a:effectLst/>
                <a:latin typeface="Consolas" panose="020B0609020204030204" pitchFamily="49" charset="0"/>
              </a:rPr>
              <a:t> } from 'react-</a:t>
            </a:r>
            <a:r>
              <a:rPr lang="en-US" dirty="0" err="1">
                <a:solidFill>
                  <a:schemeClr val="tx1"/>
                </a:solidFill>
                <a:effectLst/>
                <a:latin typeface="Consolas" panose="020B0609020204030204" pitchFamily="49" charset="0"/>
              </a:rPr>
              <a:t>dom</a:t>
            </a:r>
            <a:r>
              <a:rPr lang="en-US" dirty="0">
                <a:solidFill>
                  <a:schemeClr val="tx1"/>
                </a:solidFill>
                <a:effectLst/>
                <a:latin typeface="Consolas" panose="020B0609020204030204" pitchFamily="49" charset="0"/>
              </a:rPr>
              <a:t>/client';</a:t>
            </a:r>
          </a:p>
          <a:p>
            <a:r>
              <a:rPr lang="en-US" dirty="0">
                <a:solidFill>
                  <a:schemeClr val="tx1"/>
                </a:solidFill>
                <a:effectLst/>
                <a:latin typeface="Consolas" panose="020B0609020204030204" pitchFamily="49" charset="0"/>
              </a:rPr>
              <a:t>const container = </a:t>
            </a:r>
            <a:r>
              <a:rPr lang="en-US" dirty="0" err="1">
                <a:solidFill>
                  <a:schemeClr val="tx1"/>
                </a:solidFill>
                <a:effectLst/>
                <a:latin typeface="Consolas" panose="020B0609020204030204" pitchFamily="49" charset="0"/>
              </a:rPr>
              <a:t>document.getElementById</a:t>
            </a:r>
            <a:r>
              <a:rPr lang="en-US" dirty="0">
                <a:solidFill>
                  <a:schemeClr val="tx1"/>
                </a:solidFill>
                <a:effectLst/>
                <a:latin typeface="Consolas" panose="020B0609020204030204" pitchFamily="49" charset="0"/>
              </a:rPr>
              <a:t>('root');</a:t>
            </a:r>
          </a:p>
          <a:p>
            <a:r>
              <a:rPr lang="en-US" dirty="0">
                <a:solidFill>
                  <a:schemeClr val="tx1"/>
                </a:solidFill>
                <a:effectLst/>
                <a:latin typeface="Consolas" panose="020B0609020204030204" pitchFamily="49" charset="0"/>
              </a:rPr>
              <a:t>const root = </a:t>
            </a:r>
            <a:r>
              <a:rPr lang="en-US" dirty="0" err="1">
                <a:solidFill>
                  <a:schemeClr val="tx1"/>
                </a:solidFill>
                <a:effectLst/>
                <a:latin typeface="Consolas" panose="020B0609020204030204" pitchFamily="49" charset="0"/>
              </a:rPr>
              <a:t>createRoot</a:t>
            </a:r>
            <a:r>
              <a:rPr lang="en-US" dirty="0">
                <a:solidFill>
                  <a:schemeClr val="tx1"/>
                </a:solidFill>
                <a:effectLst/>
                <a:latin typeface="Consolas" panose="020B0609020204030204" pitchFamily="49" charset="0"/>
              </a:rPr>
              <a:t>(container);</a:t>
            </a:r>
          </a:p>
          <a:p>
            <a:r>
              <a:rPr lang="en-US" dirty="0" err="1">
                <a:solidFill>
                  <a:schemeClr val="tx1"/>
                </a:solidFill>
                <a:effectLst/>
                <a:latin typeface="Consolas" panose="020B0609020204030204" pitchFamily="49" charset="0"/>
              </a:rPr>
              <a:t>root.render</a:t>
            </a:r>
            <a:r>
              <a:rPr lang="en-US" dirty="0">
                <a:solidFill>
                  <a:schemeClr val="tx1"/>
                </a:solidFill>
                <a:effectLst/>
                <a:latin typeface="Consolas" panose="020B0609020204030204" pitchFamily="49" charset="0"/>
              </a:rPr>
              <a:t>(&lt;App tab="home" /&gt;)</a:t>
            </a:r>
          </a:p>
          <a:p>
            <a:endParaRPr lang="en-US" dirty="0"/>
          </a:p>
        </p:txBody>
      </p:sp>
      <p:sp>
        <p:nvSpPr>
          <p:cNvPr id="4" name="Date Placeholder 3">
            <a:extLst>
              <a:ext uri="{FF2B5EF4-FFF2-40B4-BE49-F238E27FC236}">
                <a16:creationId xmlns:a16="http://schemas.microsoft.com/office/drawing/2014/main" id="{634DC1E9-2E1D-A487-E825-D576B9245B82}"/>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B7345993-571E-210F-3C42-9F4C142CC2B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736671D-2C29-F3BD-089E-1D2ED6E514AC}"/>
              </a:ext>
            </a:extLst>
          </p:cNvPr>
          <p:cNvSpPr>
            <a:spLocks noGrp="1"/>
          </p:cNvSpPr>
          <p:nvPr>
            <p:ph type="sldNum" sz="quarter" idx="12"/>
          </p:nvPr>
        </p:nvSpPr>
        <p:spPr/>
        <p:txBody>
          <a:bodyPr/>
          <a:lstStyle/>
          <a:p>
            <a:fld id="{7C5CF243-786F-4254-B068-4C9F0B6EA12F}" type="slidenum">
              <a:rPr lang="en-US" altLang="en-US" smtClean="0"/>
              <a:pPr/>
              <a:t>35</a:t>
            </a:fld>
            <a:endParaRPr lang="en-US" altLang="en-US"/>
          </a:p>
        </p:txBody>
      </p:sp>
    </p:spTree>
    <p:extLst>
      <p:ext uri="{BB962C8B-B14F-4D97-AF65-F5344CB8AC3E}">
        <p14:creationId xmlns:p14="http://schemas.microsoft.com/office/powerpoint/2010/main" val="2144708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656F-A82C-BFD6-AC46-80CF880B50B9}"/>
              </a:ext>
            </a:extLst>
          </p:cNvPr>
          <p:cNvSpPr>
            <a:spLocks noGrp="1"/>
          </p:cNvSpPr>
          <p:nvPr>
            <p:ph type="title"/>
          </p:nvPr>
        </p:nvSpPr>
        <p:spPr/>
        <p:txBody>
          <a:bodyPr/>
          <a:lstStyle/>
          <a:p>
            <a:r>
              <a:rPr lang="en-US" dirty="0"/>
              <a:t>Root React component</a:t>
            </a:r>
          </a:p>
        </p:txBody>
      </p:sp>
      <p:sp>
        <p:nvSpPr>
          <p:cNvPr id="3" name="Content Placeholder 2">
            <a:extLst>
              <a:ext uri="{FF2B5EF4-FFF2-40B4-BE49-F238E27FC236}">
                <a16:creationId xmlns:a16="http://schemas.microsoft.com/office/drawing/2014/main" id="{02A1C616-CA82-40A2-D30F-B59D3732ABA5}"/>
              </a:ext>
            </a:extLst>
          </p:cNvPr>
          <p:cNvSpPr>
            <a:spLocks noGrp="1"/>
          </p:cNvSpPr>
          <p:nvPr>
            <p:ph idx="1"/>
          </p:nvPr>
        </p:nvSpPr>
        <p:spPr/>
        <p:txBody>
          <a:bodyPr/>
          <a:lstStyle/>
          <a:p>
            <a:r>
              <a:rPr lang="en-US" dirty="0"/>
              <a:t>The top-level React component that will contain all the components for the application's frontend is defined in the </a:t>
            </a:r>
            <a:r>
              <a:rPr lang="en-US" b="1" dirty="0"/>
              <a:t>client/</a:t>
            </a:r>
            <a:r>
              <a:rPr lang="en-US" b="1" dirty="0" err="1"/>
              <a:t>src</a:t>
            </a:r>
            <a:r>
              <a:rPr lang="en-US" b="1" dirty="0"/>
              <a:t>/</a:t>
            </a:r>
            <a:r>
              <a:rPr lang="en-US" b="1" dirty="0" err="1"/>
              <a:t>App.jsx</a:t>
            </a:r>
            <a:r>
              <a:rPr lang="en-US" b="1" dirty="0"/>
              <a:t> </a:t>
            </a:r>
            <a:r>
              <a:rPr lang="en-US" dirty="0"/>
              <a:t>file. </a:t>
            </a:r>
          </a:p>
          <a:p>
            <a:r>
              <a:rPr lang="en-US" dirty="0"/>
              <a:t>In this file, we configure the React app so that it renders the view components with a customized Material- UI theme, enables frontend routing, and ensures that the React Hot Loader can instantly load changes as we develop the components.</a:t>
            </a:r>
          </a:p>
          <a:p>
            <a:r>
              <a:rPr lang="en-US" dirty="0"/>
              <a:t>In the following sections, we will add code to customize the theme, make this theme and React Router capabilities available to our React components, and configure the root component for hot reloading.</a:t>
            </a:r>
          </a:p>
        </p:txBody>
      </p:sp>
      <p:sp>
        <p:nvSpPr>
          <p:cNvPr id="4" name="Date Placeholder 3">
            <a:extLst>
              <a:ext uri="{FF2B5EF4-FFF2-40B4-BE49-F238E27FC236}">
                <a16:creationId xmlns:a16="http://schemas.microsoft.com/office/drawing/2014/main" id="{9D6345D9-846F-AE2F-59E1-5AC62109DE1E}"/>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CCC67605-8C53-3E00-118A-3E135289175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965287C-396F-E2FF-A810-7BDE95C996FD}"/>
              </a:ext>
            </a:extLst>
          </p:cNvPr>
          <p:cNvSpPr>
            <a:spLocks noGrp="1"/>
          </p:cNvSpPr>
          <p:nvPr>
            <p:ph type="sldNum" sz="quarter" idx="12"/>
          </p:nvPr>
        </p:nvSpPr>
        <p:spPr/>
        <p:txBody>
          <a:bodyPr/>
          <a:lstStyle/>
          <a:p>
            <a:fld id="{7C5CF243-786F-4254-B068-4C9F0B6EA12F}" type="slidenum">
              <a:rPr lang="en-US" altLang="en-US" smtClean="0"/>
              <a:pPr/>
              <a:t>36</a:t>
            </a:fld>
            <a:endParaRPr lang="en-US" altLang="en-US"/>
          </a:p>
        </p:txBody>
      </p:sp>
    </p:spTree>
    <p:extLst>
      <p:ext uri="{BB962C8B-B14F-4D97-AF65-F5344CB8AC3E}">
        <p14:creationId xmlns:p14="http://schemas.microsoft.com/office/powerpoint/2010/main" val="3664453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8894-E657-9CB0-EB73-C3578BCE0EBC}"/>
              </a:ext>
            </a:extLst>
          </p:cNvPr>
          <p:cNvSpPr>
            <a:spLocks noGrp="1"/>
          </p:cNvSpPr>
          <p:nvPr>
            <p:ph type="title"/>
          </p:nvPr>
        </p:nvSpPr>
        <p:spPr/>
        <p:txBody>
          <a:bodyPr/>
          <a:lstStyle/>
          <a:p>
            <a:r>
              <a:rPr lang="en-US" dirty="0"/>
              <a:t>Customizing the Material-UI theme</a:t>
            </a:r>
          </a:p>
        </p:txBody>
      </p:sp>
      <p:sp>
        <p:nvSpPr>
          <p:cNvPr id="3" name="Content Placeholder 2">
            <a:extLst>
              <a:ext uri="{FF2B5EF4-FFF2-40B4-BE49-F238E27FC236}">
                <a16:creationId xmlns:a16="http://schemas.microsoft.com/office/drawing/2014/main" id="{A9097CA8-FD87-909C-FEA9-39D460D17EEF}"/>
              </a:ext>
            </a:extLst>
          </p:cNvPr>
          <p:cNvSpPr>
            <a:spLocks noGrp="1"/>
          </p:cNvSpPr>
          <p:nvPr>
            <p:ph idx="1"/>
          </p:nvPr>
        </p:nvSpPr>
        <p:spPr/>
        <p:txBody>
          <a:bodyPr/>
          <a:lstStyle/>
          <a:p>
            <a:r>
              <a:rPr lang="en-US" dirty="0"/>
              <a:t>The Material-UI theme can be easily customized using  the </a:t>
            </a:r>
            <a:r>
              <a:rPr lang="en-US" dirty="0" err="1"/>
              <a:t>ThemeProvider</a:t>
            </a:r>
            <a:r>
              <a:rPr lang="en-US" dirty="0"/>
              <a:t> component. </a:t>
            </a:r>
          </a:p>
          <a:p>
            <a:r>
              <a:rPr lang="en-US" dirty="0"/>
              <a:t>It can also be used to configure the custom values of theme variables in </a:t>
            </a:r>
            <a:r>
              <a:rPr lang="en-US" dirty="0" err="1"/>
              <a:t>createMuiTheme</a:t>
            </a:r>
            <a:r>
              <a:rPr lang="en-US" dirty="0"/>
              <a:t>() or </a:t>
            </a:r>
            <a:r>
              <a:rPr lang="en-US" dirty="0" err="1"/>
              <a:t>createTheme</a:t>
            </a:r>
            <a:r>
              <a:rPr lang="en-US" dirty="0"/>
              <a:t>. </a:t>
            </a:r>
          </a:p>
          <a:p>
            <a:r>
              <a:rPr lang="en-US" dirty="0"/>
              <a:t>We will define a custom theme for the skeleton application in </a:t>
            </a:r>
            <a:r>
              <a:rPr lang="en-US" b="1" dirty="0"/>
              <a:t>client/</a:t>
            </a:r>
            <a:r>
              <a:rPr lang="en-US" b="1" dirty="0" err="1"/>
              <a:t>theme.jsx</a:t>
            </a:r>
            <a:r>
              <a:rPr lang="en-US" b="1" dirty="0"/>
              <a:t> </a:t>
            </a:r>
            <a:r>
              <a:rPr lang="en-US" dirty="0"/>
              <a:t>using </a:t>
            </a:r>
            <a:r>
              <a:rPr lang="en-US" dirty="0" err="1"/>
              <a:t>createMuiTheme</a:t>
            </a:r>
            <a:r>
              <a:rPr lang="en-US" dirty="0"/>
              <a:t> or </a:t>
            </a:r>
            <a:r>
              <a:rPr lang="en-US" dirty="0" err="1"/>
              <a:t>createTheme</a:t>
            </a:r>
            <a:r>
              <a:rPr lang="en-US" dirty="0"/>
              <a:t>, and then export it so that it can be used in the App component.</a:t>
            </a:r>
          </a:p>
        </p:txBody>
      </p:sp>
      <p:sp>
        <p:nvSpPr>
          <p:cNvPr id="4" name="Date Placeholder 3">
            <a:extLst>
              <a:ext uri="{FF2B5EF4-FFF2-40B4-BE49-F238E27FC236}">
                <a16:creationId xmlns:a16="http://schemas.microsoft.com/office/drawing/2014/main" id="{2A039412-CD0F-1541-C2A2-BE27C8F7F611}"/>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5C481A85-9F5F-D1AA-9918-28BA6DCC2E7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38B4997-21B9-476E-F0CE-003A744A34FC}"/>
              </a:ext>
            </a:extLst>
          </p:cNvPr>
          <p:cNvSpPr>
            <a:spLocks noGrp="1"/>
          </p:cNvSpPr>
          <p:nvPr>
            <p:ph type="sldNum" sz="quarter" idx="12"/>
          </p:nvPr>
        </p:nvSpPr>
        <p:spPr/>
        <p:txBody>
          <a:bodyPr/>
          <a:lstStyle/>
          <a:p>
            <a:fld id="{7C5CF243-786F-4254-B068-4C9F0B6EA12F}" type="slidenum">
              <a:rPr lang="en-US" altLang="en-US" smtClean="0"/>
              <a:pPr/>
              <a:t>37</a:t>
            </a:fld>
            <a:endParaRPr lang="en-US" altLang="en-US"/>
          </a:p>
        </p:txBody>
      </p:sp>
    </p:spTree>
    <p:extLst>
      <p:ext uri="{BB962C8B-B14F-4D97-AF65-F5344CB8AC3E}">
        <p14:creationId xmlns:p14="http://schemas.microsoft.com/office/powerpoint/2010/main" val="2380118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6F34-4C04-8666-FEE2-CF9BB012A1FA}"/>
              </a:ext>
            </a:extLst>
          </p:cNvPr>
          <p:cNvSpPr>
            <a:spLocks noGrp="1"/>
          </p:cNvSpPr>
          <p:nvPr>
            <p:ph type="title"/>
          </p:nvPr>
        </p:nvSpPr>
        <p:spPr/>
        <p:txBody>
          <a:bodyPr/>
          <a:lstStyle/>
          <a:p>
            <a:r>
              <a:rPr lang="en-US" dirty="0" err="1"/>
              <a:t>mern</a:t>
            </a:r>
            <a:r>
              <a:rPr lang="en-US" dirty="0"/>
              <a:t>-skeleton/client/</a:t>
            </a:r>
            <a:r>
              <a:rPr lang="en-US" dirty="0" err="1"/>
              <a:t>theme.jsx</a:t>
            </a:r>
            <a:r>
              <a:rPr lang="en-US" dirty="0"/>
              <a:t>:</a:t>
            </a:r>
          </a:p>
        </p:txBody>
      </p:sp>
      <p:sp>
        <p:nvSpPr>
          <p:cNvPr id="3" name="Content Placeholder 2">
            <a:extLst>
              <a:ext uri="{FF2B5EF4-FFF2-40B4-BE49-F238E27FC236}">
                <a16:creationId xmlns:a16="http://schemas.microsoft.com/office/drawing/2014/main" id="{B11BC059-6581-EA9C-A06E-BFB08E4287EF}"/>
              </a:ext>
            </a:extLst>
          </p:cNvPr>
          <p:cNvSpPr>
            <a:spLocks noGrp="1"/>
          </p:cNvSpPr>
          <p:nvPr>
            <p:ph idx="1"/>
          </p:nvPr>
        </p:nvSpPr>
        <p:spPr/>
        <p:txBody>
          <a:bodyPr/>
          <a:lstStyle/>
          <a:p>
            <a:r>
              <a:rPr lang="en-US" sz="1050" b="0" dirty="0">
                <a:solidFill>
                  <a:schemeClr val="tx1"/>
                </a:solidFill>
                <a:effectLst/>
                <a:latin typeface="Consolas" panose="020B0609020204030204" pitchFamily="49" charset="0"/>
              </a:rPr>
              <a:t>import { </a:t>
            </a:r>
            <a:r>
              <a:rPr lang="en-US" sz="1050" b="0" dirty="0" err="1">
                <a:solidFill>
                  <a:schemeClr val="tx1"/>
                </a:solidFill>
                <a:effectLst/>
                <a:latin typeface="Consolas" panose="020B0609020204030204" pitchFamily="49" charset="0"/>
              </a:rPr>
              <a:t>createTheme</a:t>
            </a:r>
            <a:r>
              <a:rPr lang="en-US" sz="1050" b="0" dirty="0">
                <a:solidFill>
                  <a:schemeClr val="tx1"/>
                </a:solidFill>
                <a:effectLst/>
                <a:latin typeface="Consolas" panose="020B0609020204030204" pitchFamily="49" charset="0"/>
              </a:rPr>
              <a:t> } from '@material-</a:t>
            </a:r>
            <a:r>
              <a:rPr lang="en-US" sz="1050" b="0" dirty="0" err="1">
                <a:solidFill>
                  <a:schemeClr val="tx1"/>
                </a:solidFill>
                <a:effectLst/>
                <a:latin typeface="Consolas" panose="020B0609020204030204" pitchFamily="49" charset="0"/>
              </a:rPr>
              <a:t>ui</a:t>
            </a:r>
            <a:r>
              <a:rPr lang="en-US" sz="1050" b="0" dirty="0">
                <a:solidFill>
                  <a:schemeClr val="tx1"/>
                </a:solidFill>
                <a:effectLst/>
                <a:latin typeface="Consolas" panose="020B0609020204030204" pitchFamily="49" charset="0"/>
              </a:rPr>
              <a:t>/core/styles' </a:t>
            </a:r>
          </a:p>
          <a:p>
            <a:r>
              <a:rPr lang="en-US" sz="1050" b="0" dirty="0">
                <a:solidFill>
                  <a:schemeClr val="tx1"/>
                </a:solidFill>
                <a:effectLst/>
                <a:latin typeface="Consolas" panose="020B0609020204030204" pitchFamily="49" charset="0"/>
              </a:rPr>
              <a:t>import { pink } from '@material-</a:t>
            </a:r>
            <a:r>
              <a:rPr lang="en-US" sz="1050" b="0" dirty="0" err="1">
                <a:solidFill>
                  <a:schemeClr val="tx1"/>
                </a:solidFill>
                <a:effectLst/>
                <a:latin typeface="Consolas" panose="020B0609020204030204" pitchFamily="49" charset="0"/>
              </a:rPr>
              <a:t>ui</a:t>
            </a:r>
            <a:r>
              <a:rPr lang="en-US" sz="1050" b="0" dirty="0">
                <a:solidFill>
                  <a:schemeClr val="tx1"/>
                </a:solidFill>
                <a:effectLst/>
                <a:latin typeface="Consolas" panose="020B0609020204030204" pitchFamily="49" charset="0"/>
              </a:rPr>
              <a:t>/core/colors'</a:t>
            </a:r>
          </a:p>
          <a:p>
            <a:r>
              <a:rPr lang="en-US" sz="1050" b="0" dirty="0">
                <a:solidFill>
                  <a:schemeClr val="tx1"/>
                </a:solidFill>
                <a:effectLst/>
                <a:latin typeface="Consolas" panose="020B0609020204030204" pitchFamily="49" charset="0"/>
              </a:rPr>
              <a:t>const theme = </a:t>
            </a:r>
            <a:r>
              <a:rPr lang="en-US" sz="1050" b="0" dirty="0" err="1">
                <a:solidFill>
                  <a:schemeClr val="tx1"/>
                </a:solidFill>
                <a:effectLst/>
                <a:latin typeface="Consolas" panose="020B0609020204030204" pitchFamily="49" charset="0"/>
              </a:rPr>
              <a:t>createTheme</a:t>
            </a:r>
            <a:r>
              <a:rPr lang="en-US" sz="1050" b="0" dirty="0">
                <a:solidFill>
                  <a:schemeClr val="tx1"/>
                </a:solidFill>
                <a:effectLst/>
                <a:latin typeface="Consolas" panose="020B0609020204030204" pitchFamily="49" charset="0"/>
              </a:rPr>
              <a:t>({ </a:t>
            </a:r>
          </a:p>
          <a:p>
            <a:r>
              <a:rPr lang="en-US" sz="1050" b="0" dirty="0">
                <a:solidFill>
                  <a:schemeClr val="tx1"/>
                </a:solidFill>
                <a:effectLst/>
                <a:latin typeface="Consolas" panose="020B0609020204030204" pitchFamily="49" charset="0"/>
              </a:rPr>
              <a:t>typography: {</a:t>
            </a:r>
          </a:p>
          <a:p>
            <a:r>
              <a:rPr lang="en-US" sz="1050" b="0" dirty="0" err="1">
                <a:solidFill>
                  <a:schemeClr val="tx1"/>
                </a:solidFill>
                <a:effectLst/>
                <a:latin typeface="Consolas" panose="020B0609020204030204" pitchFamily="49" charset="0"/>
              </a:rPr>
              <a:t>useNextVariants</a:t>
            </a:r>
            <a:r>
              <a:rPr lang="en-US" sz="1050" b="0" dirty="0">
                <a:solidFill>
                  <a:schemeClr val="tx1"/>
                </a:solidFill>
                <a:effectLst/>
                <a:latin typeface="Consolas" panose="020B0609020204030204" pitchFamily="49" charset="0"/>
              </a:rPr>
              <a:t>: true, </a:t>
            </a:r>
          </a:p>
          <a:p>
            <a:r>
              <a:rPr lang="en-US" sz="1050" b="0" dirty="0">
                <a:solidFill>
                  <a:schemeClr val="tx1"/>
                </a:solidFill>
                <a:effectLst/>
                <a:latin typeface="Consolas" panose="020B0609020204030204" pitchFamily="49" charset="0"/>
              </a:rPr>
              <a:t>},</a:t>
            </a:r>
          </a:p>
          <a:p>
            <a:r>
              <a:rPr lang="en-US" sz="1050" b="0" dirty="0">
                <a:solidFill>
                  <a:schemeClr val="tx1"/>
                </a:solidFill>
                <a:effectLst/>
                <a:latin typeface="Consolas" panose="020B0609020204030204" pitchFamily="49" charset="0"/>
              </a:rPr>
              <a:t>palette: {</a:t>
            </a:r>
          </a:p>
          <a:p>
            <a:r>
              <a:rPr lang="en-US" sz="1050" b="0" dirty="0">
                <a:solidFill>
                  <a:schemeClr val="tx1"/>
                </a:solidFill>
                <a:effectLst/>
                <a:latin typeface="Consolas" panose="020B0609020204030204" pitchFamily="49" charset="0"/>
              </a:rPr>
              <a:t>primary: {</a:t>
            </a:r>
          </a:p>
          <a:p>
            <a:r>
              <a:rPr lang="en-US" sz="1050" b="0" dirty="0">
                <a:solidFill>
                  <a:schemeClr val="tx1"/>
                </a:solidFill>
                <a:effectLst/>
                <a:latin typeface="Consolas" panose="020B0609020204030204" pitchFamily="49" charset="0"/>
              </a:rPr>
              <a:t>light: '#5c67a3', </a:t>
            </a:r>
          </a:p>
          <a:p>
            <a:r>
              <a:rPr lang="en-US" sz="1050" b="0" dirty="0">
                <a:solidFill>
                  <a:schemeClr val="tx1"/>
                </a:solidFill>
                <a:effectLst/>
                <a:latin typeface="Consolas" panose="020B0609020204030204" pitchFamily="49" charset="0"/>
              </a:rPr>
              <a:t>main: '#3f4771', </a:t>
            </a:r>
          </a:p>
          <a:p>
            <a:r>
              <a:rPr lang="en-US" sz="1050" b="0" dirty="0">
                <a:solidFill>
                  <a:schemeClr val="tx1"/>
                </a:solidFill>
                <a:effectLst/>
                <a:latin typeface="Consolas" panose="020B0609020204030204" pitchFamily="49" charset="0"/>
              </a:rPr>
              <a:t>dark: '#2e355b', </a:t>
            </a:r>
          </a:p>
          <a:p>
            <a:r>
              <a:rPr lang="en-US" sz="1050" b="0" dirty="0" err="1">
                <a:solidFill>
                  <a:schemeClr val="tx1"/>
                </a:solidFill>
                <a:effectLst/>
                <a:latin typeface="Consolas" panose="020B0609020204030204" pitchFamily="49" charset="0"/>
              </a:rPr>
              <a:t>contrastText</a:t>
            </a:r>
            <a:r>
              <a:rPr lang="en-US" sz="1050" b="0" dirty="0">
                <a:solidFill>
                  <a:schemeClr val="tx1"/>
                </a:solidFill>
                <a:effectLst/>
                <a:latin typeface="Consolas" panose="020B0609020204030204" pitchFamily="49" charset="0"/>
              </a:rPr>
              <a:t>: '#</a:t>
            </a:r>
            <a:r>
              <a:rPr lang="en-US" sz="1050" b="0" dirty="0" err="1">
                <a:solidFill>
                  <a:schemeClr val="tx1"/>
                </a:solidFill>
                <a:effectLst/>
                <a:latin typeface="Consolas" panose="020B0609020204030204" pitchFamily="49" charset="0"/>
              </a:rPr>
              <a:t>fff</a:t>
            </a:r>
            <a:r>
              <a:rPr lang="en-US" sz="1050" b="0" dirty="0">
                <a:solidFill>
                  <a:schemeClr val="tx1"/>
                </a:solidFill>
                <a:effectLst/>
                <a:latin typeface="Consolas" panose="020B0609020204030204" pitchFamily="49" charset="0"/>
              </a:rPr>
              <a:t>',</a:t>
            </a:r>
          </a:p>
          <a:p>
            <a:r>
              <a:rPr lang="en-US" sz="1050" b="0" dirty="0">
                <a:solidFill>
                  <a:schemeClr val="tx1"/>
                </a:solidFill>
                <a:effectLst/>
                <a:latin typeface="Consolas" panose="020B0609020204030204" pitchFamily="49" charset="0"/>
              </a:rPr>
              <a:t>},</a:t>
            </a:r>
          </a:p>
          <a:p>
            <a:r>
              <a:rPr lang="en-US" sz="1050" b="0" dirty="0">
                <a:solidFill>
                  <a:schemeClr val="tx1"/>
                </a:solidFill>
                <a:effectLst/>
                <a:latin typeface="Consolas" panose="020B0609020204030204" pitchFamily="49" charset="0"/>
              </a:rPr>
              <a:t>secondary: {</a:t>
            </a:r>
          </a:p>
          <a:p>
            <a:r>
              <a:rPr lang="en-US" sz="1050" b="0" dirty="0">
                <a:solidFill>
                  <a:schemeClr val="tx1"/>
                </a:solidFill>
                <a:effectLst/>
                <a:latin typeface="Consolas" panose="020B0609020204030204" pitchFamily="49" charset="0"/>
              </a:rPr>
              <a:t>light: '#ff79b0', </a:t>
            </a:r>
          </a:p>
          <a:p>
            <a:r>
              <a:rPr lang="en-US" sz="1050" b="0" dirty="0">
                <a:solidFill>
                  <a:schemeClr val="tx1"/>
                </a:solidFill>
                <a:effectLst/>
                <a:latin typeface="Consolas" panose="020B0609020204030204" pitchFamily="49" charset="0"/>
              </a:rPr>
              <a:t>main: '#ff4081', </a:t>
            </a:r>
          </a:p>
          <a:p>
            <a:r>
              <a:rPr lang="en-US" sz="1050" b="0" dirty="0">
                <a:solidFill>
                  <a:schemeClr val="tx1"/>
                </a:solidFill>
                <a:effectLst/>
                <a:latin typeface="Consolas" panose="020B0609020204030204" pitchFamily="49" charset="0"/>
              </a:rPr>
              <a:t>dark: '#c60055', </a:t>
            </a:r>
          </a:p>
          <a:p>
            <a:r>
              <a:rPr lang="en-US" sz="1050" b="0" dirty="0" err="1">
                <a:solidFill>
                  <a:schemeClr val="tx1"/>
                </a:solidFill>
                <a:effectLst/>
                <a:latin typeface="Consolas" panose="020B0609020204030204" pitchFamily="49" charset="0"/>
              </a:rPr>
              <a:t>contrastText</a:t>
            </a:r>
            <a:r>
              <a:rPr lang="en-US" sz="1050" b="0" dirty="0">
                <a:solidFill>
                  <a:schemeClr val="tx1"/>
                </a:solidFill>
                <a:effectLst/>
                <a:latin typeface="Consolas" panose="020B0609020204030204" pitchFamily="49" charset="0"/>
              </a:rPr>
              <a:t>: '#000',</a:t>
            </a:r>
          </a:p>
          <a:p>
            <a:r>
              <a:rPr lang="en-US" sz="1050" b="0" dirty="0">
                <a:solidFill>
                  <a:schemeClr val="tx1"/>
                </a:solidFill>
                <a:effectLst/>
                <a:latin typeface="Consolas" panose="020B0609020204030204" pitchFamily="49" charset="0"/>
              </a:rPr>
              <a:t>},</a:t>
            </a:r>
          </a:p>
          <a:p>
            <a:r>
              <a:rPr lang="en-US" sz="1050" b="0" dirty="0" err="1">
                <a:solidFill>
                  <a:schemeClr val="tx1"/>
                </a:solidFill>
                <a:effectLst/>
                <a:latin typeface="Consolas" panose="020B0609020204030204" pitchFamily="49" charset="0"/>
              </a:rPr>
              <a:t>openTitle</a:t>
            </a:r>
            <a:r>
              <a:rPr lang="en-US" sz="1050" b="0" dirty="0">
                <a:solidFill>
                  <a:schemeClr val="tx1"/>
                </a:solidFill>
                <a:effectLst/>
                <a:latin typeface="Consolas" panose="020B0609020204030204" pitchFamily="49" charset="0"/>
              </a:rPr>
              <a:t>: '#3f4771', </a:t>
            </a:r>
          </a:p>
          <a:p>
            <a:r>
              <a:rPr lang="en-US" sz="1050" b="0" dirty="0" err="1">
                <a:solidFill>
                  <a:schemeClr val="tx1"/>
                </a:solidFill>
                <a:effectLst/>
                <a:latin typeface="Consolas" panose="020B0609020204030204" pitchFamily="49" charset="0"/>
              </a:rPr>
              <a:t>protectedTitle</a:t>
            </a:r>
            <a:r>
              <a:rPr lang="en-US" sz="1050" b="0" dirty="0">
                <a:solidFill>
                  <a:schemeClr val="tx1"/>
                </a:solidFill>
                <a:effectLst/>
                <a:latin typeface="Consolas" panose="020B0609020204030204" pitchFamily="49" charset="0"/>
              </a:rPr>
              <a:t>: pink['400'], </a:t>
            </a:r>
          </a:p>
          <a:p>
            <a:r>
              <a:rPr lang="en-US" sz="1050" b="0" dirty="0">
                <a:solidFill>
                  <a:schemeClr val="tx1"/>
                </a:solidFill>
                <a:effectLst/>
                <a:latin typeface="Consolas" panose="020B0609020204030204" pitchFamily="49" charset="0"/>
              </a:rPr>
              <a:t>type: 'light'</a:t>
            </a:r>
          </a:p>
          <a:p>
            <a:r>
              <a:rPr lang="en-US" sz="1050" b="0" dirty="0">
                <a:solidFill>
                  <a:schemeClr val="tx1"/>
                </a:solidFill>
                <a:effectLst/>
                <a:latin typeface="Consolas" panose="020B0609020204030204" pitchFamily="49" charset="0"/>
              </a:rPr>
              <a:t>} </a:t>
            </a:r>
          </a:p>
          <a:p>
            <a:r>
              <a:rPr lang="en-US" sz="1050" b="0" dirty="0">
                <a:solidFill>
                  <a:schemeClr val="tx1"/>
                </a:solidFill>
                <a:effectLst/>
                <a:latin typeface="Consolas" panose="020B0609020204030204" pitchFamily="49" charset="0"/>
              </a:rPr>
              <a:t>})</a:t>
            </a:r>
          </a:p>
          <a:p>
            <a:r>
              <a:rPr lang="en-US" sz="1050" b="0" dirty="0">
                <a:solidFill>
                  <a:schemeClr val="tx1"/>
                </a:solidFill>
                <a:effectLst/>
                <a:latin typeface="Consolas" panose="020B0609020204030204" pitchFamily="49" charset="0"/>
              </a:rPr>
              <a:t>export default theme</a:t>
            </a:r>
          </a:p>
          <a:p>
            <a:endParaRPr lang="en-US" dirty="0"/>
          </a:p>
        </p:txBody>
      </p:sp>
      <p:sp>
        <p:nvSpPr>
          <p:cNvPr id="4" name="Date Placeholder 3">
            <a:extLst>
              <a:ext uri="{FF2B5EF4-FFF2-40B4-BE49-F238E27FC236}">
                <a16:creationId xmlns:a16="http://schemas.microsoft.com/office/drawing/2014/main" id="{D7687B93-85BE-B7AE-4B2F-AF637E1EF806}"/>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380A25AE-CAED-1F79-FFA5-194FE3D247B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97DB920-AA89-300C-35D1-841AFB09CBA8}"/>
              </a:ext>
            </a:extLst>
          </p:cNvPr>
          <p:cNvSpPr>
            <a:spLocks noGrp="1"/>
          </p:cNvSpPr>
          <p:nvPr>
            <p:ph type="sldNum" sz="quarter" idx="12"/>
          </p:nvPr>
        </p:nvSpPr>
        <p:spPr/>
        <p:txBody>
          <a:bodyPr/>
          <a:lstStyle/>
          <a:p>
            <a:fld id="{7C5CF243-786F-4254-B068-4C9F0B6EA12F}" type="slidenum">
              <a:rPr lang="en-US" altLang="en-US" smtClean="0"/>
              <a:pPr/>
              <a:t>38</a:t>
            </a:fld>
            <a:endParaRPr lang="en-US" altLang="en-US"/>
          </a:p>
        </p:txBody>
      </p:sp>
    </p:spTree>
    <p:extLst>
      <p:ext uri="{BB962C8B-B14F-4D97-AF65-F5344CB8AC3E}">
        <p14:creationId xmlns:p14="http://schemas.microsoft.com/office/powerpoint/2010/main" val="38240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1D1C-B06E-F488-12A8-73BFE26CBF4D}"/>
              </a:ext>
            </a:extLst>
          </p:cNvPr>
          <p:cNvSpPr>
            <a:spLocks noGrp="1"/>
          </p:cNvSpPr>
          <p:nvPr>
            <p:ph type="title"/>
          </p:nvPr>
        </p:nvSpPr>
        <p:spPr/>
        <p:txBody>
          <a:bodyPr/>
          <a:lstStyle/>
          <a:p>
            <a:r>
              <a:rPr lang="en-US" dirty="0"/>
              <a:t>Wrapping the root component with </a:t>
            </a:r>
            <a:br>
              <a:rPr lang="en-US" dirty="0"/>
            </a:br>
            <a:r>
              <a:rPr lang="en-US" dirty="0" err="1"/>
              <a:t>ThemeProvider</a:t>
            </a:r>
            <a:r>
              <a:rPr lang="en-US" dirty="0"/>
              <a:t> and </a:t>
            </a:r>
            <a:r>
              <a:rPr lang="en-US" dirty="0" err="1"/>
              <a:t>BrowserRouter</a:t>
            </a:r>
            <a:endParaRPr lang="en-US" dirty="0"/>
          </a:p>
        </p:txBody>
      </p:sp>
      <p:sp>
        <p:nvSpPr>
          <p:cNvPr id="3" name="Content Placeholder 2">
            <a:extLst>
              <a:ext uri="{FF2B5EF4-FFF2-40B4-BE49-F238E27FC236}">
                <a16:creationId xmlns:a16="http://schemas.microsoft.com/office/drawing/2014/main" id="{E250E9F0-F6C4-FD81-9CDB-A5EF493D76BD}"/>
              </a:ext>
            </a:extLst>
          </p:cNvPr>
          <p:cNvSpPr>
            <a:spLocks noGrp="1"/>
          </p:cNvSpPr>
          <p:nvPr>
            <p:ph idx="1"/>
          </p:nvPr>
        </p:nvSpPr>
        <p:spPr/>
        <p:txBody>
          <a:bodyPr/>
          <a:lstStyle/>
          <a:p>
            <a:r>
              <a:rPr lang="en-US" dirty="0"/>
              <a:t>The custom React components that we will create to make up the user interface will be accessed with the frontend routes specified in the </a:t>
            </a:r>
            <a:r>
              <a:rPr lang="en-US" dirty="0" err="1"/>
              <a:t>MainRouter</a:t>
            </a:r>
            <a:r>
              <a:rPr lang="en-US" dirty="0"/>
              <a:t> component. </a:t>
            </a:r>
          </a:p>
          <a:p>
            <a:r>
              <a:rPr lang="en-US" dirty="0"/>
              <a:t>Essentially, this component houses all the custom views that have been developed for the application and needs to be given the theme values and routing features. </a:t>
            </a:r>
          </a:p>
          <a:p>
            <a:r>
              <a:rPr lang="en-US" dirty="0"/>
              <a:t>This component will be our core component in the root App component, which is defined in the following code.</a:t>
            </a:r>
          </a:p>
        </p:txBody>
      </p:sp>
      <p:sp>
        <p:nvSpPr>
          <p:cNvPr id="4" name="Date Placeholder 3">
            <a:extLst>
              <a:ext uri="{FF2B5EF4-FFF2-40B4-BE49-F238E27FC236}">
                <a16:creationId xmlns:a16="http://schemas.microsoft.com/office/drawing/2014/main" id="{26F40831-85C8-41B6-8353-47C1250AA20A}"/>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F00D4AC8-44DF-2E76-4E0D-8F57C3132C0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03BB4A1-59D3-4E31-D1F1-3246DA8B9A0D}"/>
              </a:ext>
            </a:extLst>
          </p:cNvPr>
          <p:cNvSpPr>
            <a:spLocks noGrp="1"/>
          </p:cNvSpPr>
          <p:nvPr>
            <p:ph type="sldNum" sz="quarter" idx="12"/>
          </p:nvPr>
        </p:nvSpPr>
        <p:spPr/>
        <p:txBody>
          <a:bodyPr/>
          <a:lstStyle/>
          <a:p>
            <a:fld id="{7C5CF243-786F-4254-B068-4C9F0B6EA12F}" type="slidenum">
              <a:rPr lang="en-US" altLang="en-US" smtClean="0"/>
              <a:pPr/>
              <a:t>39</a:t>
            </a:fld>
            <a:endParaRPr lang="en-US" altLang="en-US"/>
          </a:p>
        </p:txBody>
      </p:sp>
    </p:spTree>
    <p:extLst>
      <p:ext uri="{BB962C8B-B14F-4D97-AF65-F5344CB8AC3E}">
        <p14:creationId xmlns:p14="http://schemas.microsoft.com/office/powerpoint/2010/main" val="4229901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7E461-E11D-F37F-1182-736377796BA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D96406EA-47BD-17A0-94EC-90C949346450}"/>
              </a:ext>
            </a:extLst>
          </p:cNvPr>
          <p:cNvSpPr>
            <a:spLocks noGrp="1"/>
          </p:cNvSpPr>
          <p:nvPr>
            <p:ph idx="1"/>
          </p:nvPr>
        </p:nvSpPr>
        <p:spPr/>
        <p:txBody>
          <a:bodyPr/>
          <a:lstStyle/>
          <a:p>
            <a:r>
              <a:rPr lang="en-US" dirty="0"/>
              <a:t>Frontend features of the skeleton</a:t>
            </a:r>
          </a:p>
          <a:p>
            <a:r>
              <a:rPr lang="en-US" dirty="0"/>
              <a:t>Setting up development with React, React Router, and Material-UI </a:t>
            </a:r>
          </a:p>
          <a:p>
            <a:r>
              <a:rPr lang="en-US" dirty="0"/>
              <a:t>Rendering a home page built with React</a:t>
            </a:r>
          </a:p>
        </p:txBody>
      </p:sp>
      <p:sp>
        <p:nvSpPr>
          <p:cNvPr id="4" name="Date Placeholder 3">
            <a:extLst>
              <a:ext uri="{FF2B5EF4-FFF2-40B4-BE49-F238E27FC236}">
                <a16:creationId xmlns:a16="http://schemas.microsoft.com/office/drawing/2014/main" id="{5D51B1F4-6EA8-DB68-96BF-B83B90D6EB54}"/>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7E851D7C-507C-6B60-4308-DD1B75D7FCC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4310084-CA12-CC49-A553-BEC0BF2CBFF2}"/>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Tree>
    <p:extLst>
      <p:ext uri="{BB962C8B-B14F-4D97-AF65-F5344CB8AC3E}">
        <p14:creationId xmlns:p14="http://schemas.microsoft.com/office/powerpoint/2010/main" val="11485921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037E9-5BF7-F9C1-99F0-D8CE13BBB3FE}"/>
              </a:ext>
            </a:extLst>
          </p:cNvPr>
          <p:cNvSpPr>
            <a:spLocks noGrp="1"/>
          </p:cNvSpPr>
          <p:nvPr>
            <p:ph type="title"/>
          </p:nvPr>
        </p:nvSpPr>
        <p:spPr/>
        <p:txBody>
          <a:bodyPr/>
          <a:lstStyle/>
          <a:p>
            <a:r>
              <a:rPr lang="en-US" dirty="0"/>
              <a:t>Updated </a:t>
            </a:r>
            <a:r>
              <a:rPr lang="en-US" dirty="0" err="1"/>
              <a:t>mern</a:t>
            </a:r>
            <a:r>
              <a:rPr lang="en-US" dirty="0"/>
              <a:t>-skeleton/client/</a:t>
            </a:r>
            <a:r>
              <a:rPr lang="en-US" dirty="0" err="1"/>
              <a:t>src</a:t>
            </a:r>
            <a:r>
              <a:rPr lang="en-US" dirty="0"/>
              <a:t>/</a:t>
            </a:r>
            <a:r>
              <a:rPr lang="en-US" dirty="0" err="1"/>
              <a:t>App.jsx</a:t>
            </a:r>
            <a:r>
              <a:rPr lang="en-US" dirty="0"/>
              <a:t>:</a:t>
            </a:r>
          </a:p>
        </p:txBody>
      </p:sp>
      <p:sp>
        <p:nvSpPr>
          <p:cNvPr id="3" name="Content Placeholder 2">
            <a:extLst>
              <a:ext uri="{FF2B5EF4-FFF2-40B4-BE49-F238E27FC236}">
                <a16:creationId xmlns:a16="http://schemas.microsoft.com/office/drawing/2014/main" id="{26E49762-0D48-574B-FF2F-7BA67FF1906A}"/>
              </a:ext>
            </a:extLst>
          </p:cNvPr>
          <p:cNvSpPr>
            <a:spLocks noGrp="1"/>
          </p:cNvSpPr>
          <p:nvPr>
            <p:ph idx="1"/>
          </p:nvPr>
        </p:nvSpPr>
        <p:spPr/>
        <p:txBody>
          <a:bodyPr/>
          <a:lstStyle/>
          <a:p>
            <a:r>
              <a:rPr lang="en-US" sz="1600" b="0" dirty="0">
                <a:solidFill>
                  <a:schemeClr val="tx1"/>
                </a:solidFill>
                <a:effectLst/>
                <a:latin typeface="Consolas" panose="020B0609020204030204" pitchFamily="49" charset="0"/>
              </a:rPr>
              <a:t>import React from 'react';</a:t>
            </a:r>
          </a:p>
          <a:p>
            <a:r>
              <a:rPr lang="en-US" sz="1600" b="0" dirty="0">
                <a:solidFill>
                  <a:schemeClr val="tx1"/>
                </a:solidFill>
                <a:effectLst/>
                <a:latin typeface="Consolas" panose="020B0609020204030204" pitchFamily="49" charset="0"/>
              </a:rPr>
              <a:t>import { </a:t>
            </a:r>
            <a:r>
              <a:rPr lang="en-US" sz="1600" b="0" dirty="0" err="1">
                <a:solidFill>
                  <a:schemeClr val="tx1"/>
                </a:solidFill>
                <a:effectLst/>
                <a:latin typeface="Consolas" panose="020B0609020204030204" pitchFamily="49" charset="0"/>
              </a:rPr>
              <a:t>BrowserRouter</a:t>
            </a:r>
            <a:r>
              <a:rPr lang="en-US" sz="1600" b="0" dirty="0">
                <a:solidFill>
                  <a:schemeClr val="tx1"/>
                </a:solidFill>
                <a:effectLst/>
                <a:latin typeface="Consolas" panose="020B0609020204030204" pitchFamily="49" charset="0"/>
              </a:rPr>
              <a:t> as Router } from 'react-router-</a:t>
            </a:r>
            <a:r>
              <a:rPr lang="en-US" sz="1600" b="0" dirty="0" err="1">
                <a:solidFill>
                  <a:schemeClr val="tx1"/>
                </a:solidFill>
                <a:effectLst/>
                <a:latin typeface="Consolas" panose="020B0609020204030204" pitchFamily="49" charset="0"/>
              </a:rPr>
              <a:t>dom</a:t>
            </a:r>
            <a:r>
              <a:rPr lang="en-US" sz="1600" b="0" dirty="0">
                <a:solidFill>
                  <a:schemeClr val="tx1"/>
                </a:solidFill>
                <a:effectLst/>
                <a:latin typeface="Consolas" panose="020B0609020204030204" pitchFamily="49" charset="0"/>
              </a:rPr>
              <a:t>';</a:t>
            </a:r>
          </a:p>
          <a:p>
            <a:r>
              <a:rPr lang="en-US" sz="1600" b="0" dirty="0">
                <a:solidFill>
                  <a:schemeClr val="tx1"/>
                </a:solidFill>
                <a:effectLst/>
                <a:latin typeface="Consolas" panose="020B0609020204030204" pitchFamily="49" charset="0"/>
              </a:rPr>
              <a:t>import { </a:t>
            </a:r>
            <a:r>
              <a:rPr lang="en-US" sz="1600" b="0" dirty="0" err="1">
                <a:solidFill>
                  <a:schemeClr val="tx1"/>
                </a:solidFill>
                <a:effectLst/>
                <a:latin typeface="Consolas" panose="020B0609020204030204" pitchFamily="49" charset="0"/>
              </a:rPr>
              <a:t>ThemeProvider</a:t>
            </a:r>
            <a:r>
              <a:rPr lang="en-US" sz="1600" b="0" dirty="0">
                <a:solidFill>
                  <a:schemeClr val="tx1"/>
                </a:solidFill>
                <a:effectLst/>
                <a:latin typeface="Consolas" panose="020B0609020204030204" pitchFamily="49" charset="0"/>
              </a:rPr>
              <a:t> } from '@material-</a:t>
            </a:r>
            <a:r>
              <a:rPr lang="en-US" sz="1600" b="0" dirty="0" err="1">
                <a:solidFill>
                  <a:schemeClr val="tx1"/>
                </a:solidFill>
                <a:effectLst/>
                <a:latin typeface="Consolas" panose="020B0609020204030204" pitchFamily="49" charset="0"/>
              </a:rPr>
              <a:t>ui</a:t>
            </a:r>
            <a:r>
              <a:rPr lang="en-US" sz="1600" b="0" dirty="0">
                <a:solidFill>
                  <a:schemeClr val="tx1"/>
                </a:solidFill>
                <a:effectLst/>
                <a:latin typeface="Consolas" panose="020B0609020204030204" pitchFamily="49" charset="0"/>
              </a:rPr>
              <a:t>/styles';</a:t>
            </a:r>
          </a:p>
          <a:p>
            <a:r>
              <a:rPr lang="en-US" sz="1600" b="0" dirty="0">
                <a:solidFill>
                  <a:schemeClr val="tx1"/>
                </a:solidFill>
                <a:effectLst/>
                <a:latin typeface="Consolas" panose="020B0609020204030204" pitchFamily="49" charset="0"/>
              </a:rPr>
              <a:t>import </a:t>
            </a:r>
            <a:r>
              <a:rPr lang="en-US" sz="1600" b="0" dirty="0" err="1">
                <a:solidFill>
                  <a:schemeClr val="tx1"/>
                </a:solidFill>
                <a:effectLst/>
                <a:latin typeface="Consolas" panose="020B0609020204030204" pitchFamily="49" charset="0"/>
              </a:rPr>
              <a:t>MainRouter</a:t>
            </a:r>
            <a:r>
              <a:rPr lang="en-US" sz="1600" b="0" dirty="0">
                <a:solidFill>
                  <a:schemeClr val="tx1"/>
                </a:solidFill>
                <a:effectLst/>
                <a:latin typeface="Consolas" panose="020B0609020204030204" pitchFamily="49" charset="0"/>
              </a:rPr>
              <a:t> from '../</a:t>
            </a:r>
            <a:r>
              <a:rPr lang="en-US" sz="1600" b="0" dirty="0" err="1">
                <a:solidFill>
                  <a:schemeClr val="tx1"/>
                </a:solidFill>
                <a:effectLst/>
                <a:latin typeface="Consolas" panose="020B0609020204030204" pitchFamily="49" charset="0"/>
              </a:rPr>
              <a:t>MainRouter</a:t>
            </a:r>
            <a:r>
              <a:rPr lang="en-US" sz="1600" b="0" dirty="0">
                <a:solidFill>
                  <a:schemeClr val="tx1"/>
                </a:solidFill>
                <a:effectLst/>
                <a:latin typeface="Consolas" panose="020B0609020204030204" pitchFamily="49" charset="0"/>
              </a:rPr>
              <a:t>';</a:t>
            </a:r>
          </a:p>
          <a:p>
            <a:r>
              <a:rPr lang="en-US" sz="1600" b="0" dirty="0">
                <a:solidFill>
                  <a:schemeClr val="tx1"/>
                </a:solidFill>
                <a:effectLst/>
                <a:latin typeface="Consolas" panose="020B0609020204030204" pitchFamily="49" charset="0"/>
              </a:rPr>
              <a:t>import theme from '../theme';</a:t>
            </a:r>
          </a:p>
          <a:p>
            <a:r>
              <a:rPr lang="en-US" sz="1600" b="0" dirty="0">
                <a:solidFill>
                  <a:schemeClr val="tx1"/>
                </a:solidFill>
                <a:effectLst/>
                <a:latin typeface="Consolas" panose="020B0609020204030204" pitchFamily="49" charset="0"/>
              </a:rPr>
              <a:t>//import { hot } from 'react-hot-loader'</a:t>
            </a:r>
          </a:p>
          <a:p>
            <a:br>
              <a:rPr lang="en-US" sz="1600" b="0" dirty="0">
                <a:solidFill>
                  <a:schemeClr val="tx1"/>
                </a:solidFill>
                <a:effectLst/>
                <a:latin typeface="Consolas" panose="020B0609020204030204" pitchFamily="49" charset="0"/>
              </a:rPr>
            </a:br>
            <a:r>
              <a:rPr lang="en-US" sz="1600" b="0" dirty="0">
                <a:solidFill>
                  <a:schemeClr val="tx1"/>
                </a:solidFill>
                <a:effectLst/>
                <a:latin typeface="Consolas" panose="020B0609020204030204" pitchFamily="49" charset="0"/>
              </a:rPr>
              <a:t>const App = () =&gt; {</a:t>
            </a:r>
          </a:p>
          <a:p>
            <a:r>
              <a:rPr lang="en-US" sz="1600" b="0" dirty="0">
                <a:solidFill>
                  <a:schemeClr val="tx1"/>
                </a:solidFill>
                <a:effectLst/>
                <a:latin typeface="Consolas" panose="020B0609020204030204" pitchFamily="49" charset="0"/>
              </a:rPr>
              <a:t>  return (</a:t>
            </a:r>
          </a:p>
          <a:p>
            <a:r>
              <a:rPr lang="en-US" sz="1600" b="0" dirty="0">
                <a:solidFill>
                  <a:schemeClr val="tx1"/>
                </a:solidFill>
                <a:effectLst/>
                <a:latin typeface="Consolas" panose="020B0609020204030204" pitchFamily="49" charset="0"/>
              </a:rPr>
              <a:t>    &lt;Router&gt;</a:t>
            </a:r>
          </a:p>
          <a:p>
            <a:r>
              <a:rPr lang="en-US" sz="1600" b="0" dirty="0">
                <a:solidFill>
                  <a:schemeClr val="tx1"/>
                </a:solidFill>
                <a:effectLst/>
                <a:latin typeface="Consolas" panose="020B0609020204030204" pitchFamily="49" charset="0"/>
              </a:rPr>
              <a:t>      &lt;</a:t>
            </a:r>
            <a:r>
              <a:rPr lang="en-US" sz="1600" b="0" dirty="0" err="1">
                <a:solidFill>
                  <a:schemeClr val="tx1"/>
                </a:solidFill>
                <a:effectLst/>
                <a:latin typeface="Consolas" panose="020B0609020204030204" pitchFamily="49" charset="0"/>
              </a:rPr>
              <a:t>ThemeProvider</a:t>
            </a:r>
            <a:r>
              <a:rPr lang="en-US" sz="1600" b="0" dirty="0">
                <a:solidFill>
                  <a:schemeClr val="tx1"/>
                </a:solidFill>
                <a:effectLst/>
                <a:latin typeface="Consolas" panose="020B0609020204030204" pitchFamily="49" charset="0"/>
              </a:rPr>
              <a:t> theme={theme}&gt;</a:t>
            </a:r>
          </a:p>
          <a:p>
            <a:r>
              <a:rPr lang="en-US" sz="1600" b="0" dirty="0">
                <a:solidFill>
                  <a:schemeClr val="tx1"/>
                </a:solidFill>
                <a:effectLst/>
                <a:latin typeface="Consolas" panose="020B0609020204030204" pitchFamily="49" charset="0"/>
              </a:rPr>
              <a:t>        &lt;</a:t>
            </a:r>
            <a:r>
              <a:rPr lang="en-US" sz="1600" b="0" dirty="0" err="1">
                <a:solidFill>
                  <a:schemeClr val="tx1"/>
                </a:solidFill>
                <a:effectLst/>
                <a:latin typeface="Consolas" panose="020B0609020204030204" pitchFamily="49" charset="0"/>
              </a:rPr>
              <a:t>MainRouter</a:t>
            </a:r>
            <a:r>
              <a:rPr lang="en-US" sz="1600" b="0" dirty="0">
                <a:solidFill>
                  <a:schemeClr val="tx1"/>
                </a:solidFill>
                <a:effectLst/>
                <a:latin typeface="Consolas" panose="020B0609020204030204" pitchFamily="49" charset="0"/>
              </a:rPr>
              <a:t> /&gt;</a:t>
            </a:r>
          </a:p>
          <a:p>
            <a:r>
              <a:rPr lang="en-US" sz="1600" b="0" dirty="0">
                <a:solidFill>
                  <a:schemeClr val="tx1"/>
                </a:solidFill>
                <a:effectLst/>
                <a:latin typeface="Consolas" panose="020B0609020204030204" pitchFamily="49" charset="0"/>
              </a:rPr>
              <a:t>      &lt;/</a:t>
            </a:r>
            <a:r>
              <a:rPr lang="en-US" sz="1600" b="0" dirty="0" err="1">
                <a:solidFill>
                  <a:schemeClr val="tx1"/>
                </a:solidFill>
                <a:effectLst/>
                <a:latin typeface="Consolas" panose="020B0609020204030204" pitchFamily="49" charset="0"/>
              </a:rPr>
              <a:t>ThemeProvider</a:t>
            </a:r>
            <a:r>
              <a:rPr lang="en-US" sz="1600" b="0" dirty="0">
                <a:solidFill>
                  <a:schemeClr val="tx1"/>
                </a:solidFill>
                <a:effectLst/>
                <a:latin typeface="Consolas" panose="020B0609020204030204" pitchFamily="49" charset="0"/>
              </a:rPr>
              <a:t>&gt;</a:t>
            </a:r>
          </a:p>
          <a:p>
            <a:r>
              <a:rPr lang="en-US" sz="1600" b="0" dirty="0">
                <a:solidFill>
                  <a:schemeClr val="tx1"/>
                </a:solidFill>
                <a:effectLst/>
                <a:latin typeface="Consolas" panose="020B0609020204030204" pitchFamily="49" charset="0"/>
              </a:rPr>
              <a:t>    &lt;/Router&gt;</a:t>
            </a:r>
          </a:p>
          <a:p>
            <a:r>
              <a:rPr lang="en-US" sz="1600" b="0" dirty="0">
                <a:solidFill>
                  <a:schemeClr val="tx1"/>
                </a:solidFill>
                <a:effectLst/>
                <a:latin typeface="Consolas" panose="020B0609020204030204" pitchFamily="49" charset="0"/>
              </a:rPr>
              <a:t>  );</a:t>
            </a:r>
          </a:p>
          <a:p>
            <a:r>
              <a:rPr lang="en-US" sz="1600" b="0" dirty="0">
                <a:solidFill>
                  <a:schemeClr val="tx1"/>
                </a:solidFill>
                <a:effectLst/>
                <a:latin typeface="Consolas" panose="020B0609020204030204" pitchFamily="49" charset="0"/>
              </a:rPr>
              <a:t>};</a:t>
            </a:r>
          </a:p>
          <a:p>
            <a:br>
              <a:rPr lang="en-US" sz="1600" b="0" dirty="0">
                <a:solidFill>
                  <a:schemeClr val="tx1"/>
                </a:solidFill>
                <a:effectLst/>
                <a:latin typeface="Consolas" panose="020B0609020204030204" pitchFamily="49" charset="0"/>
              </a:rPr>
            </a:br>
            <a:r>
              <a:rPr lang="en-US" sz="1600" b="0" dirty="0">
                <a:solidFill>
                  <a:schemeClr val="tx1"/>
                </a:solidFill>
                <a:effectLst/>
                <a:latin typeface="Consolas" panose="020B0609020204030204" pitchFamily="49" charset="0"/>
              </a:rPr>
              <a:t>export default App;</a:t>
            </a:r>
          </a:p>
          <a:p>
            <a:br>
              <a:rPr lang="en-US" sz="1600" b="0" dirty="0">
                <a:solidFill>
                  <a:schemeClr val="tx1"/>
                </a:solidFill>
                <a:effectLst/>
                <a:latin typeface="Consolas" panose="020B0609020204030204" pitchFamily="49" charset="0"/>
              </a:rPr>
            </a:br>
            <a:endParaRPr lang="en-US" sz="1600" b="0" dirty="0">
              <a:solidFill>
                <a:schemeClr val="tx1"/>
              </a:solidFill>
              <a:effectLst/>
              <a:latin typeface="Consolas" panose="020B0609020204030204" pitchFamily="49" charset="0"/>
            </a:endParaRPr>
          </a:p>
          <a:p>
            <a:br>
              <a:rPr lang="en-US" sz="1600" b="0" dirty="0">
                <a:solidFill>
                  <a:schemeClr val="tx1"/>
                </a:solidFill>
                <a:effectLst/>
                <a:latin typeface="Consolas" panose="020B0609020204030204" pitchFamily="49" charset="0"/>
              </a:rPr>
            </a:br>
            <a:endParaRPr lang="en-US" sz="16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A908A3AC-6A50-A02E-BF77-BCEA68C842DA}"/>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4B1543A9-8536-9838-0264-8844CAC6016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18F35CA-C514-79F5-9C95-6DE8277BCB8C}"/>
              </a:ext>
            </a:extLst>
          </p:cNvPr>
          <p:cNvSpPr>
            <a:spLocks noGrp="1"/>
          </p:cNvSpPr>
          <p:nvPr>
            <p:ph type="sldNum" sz="quarter" idx="12"/>
          </p:nvPr>
        </p:nvSpPr>
        <p:spPr/>
        <p:txBody>
          <a:bodyPr/>
          <a:lstStyle/>
          <a:p>
            <a:fld id="{7C5CF243-786F-4254-B068-4C9F0B6EA12F}" type="slidenum">
              <a:rPr lang="en-US" altLang="en-US" smtClean="0"/>
              <a:pPr/>
              <a:t>40</a:t>
            </a:fld>
            <a:endParaRPr lang="en-US" altLang="en-US"/>
          </a:p>
        </p:txBody>
      </p:sp>
    </p:spTree>
    <p:extLst>
      <p:ext uri="{BB962C8B-B14F-4D97-AF65-F5344CB8AC3E}">
        <p14:creationId xmlns:p14="http://schemas.microsoft.com/office/powerpoint/2010/main" val="1616821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2E51-1E59-A05C-09B2-EEA925BD88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9996C4-69F1-7A99-3629-F8ABDDADE382}"/>
              </a:ext>
            </a:extLst>
          </p:cNvPr>
          <p:cNvSpPr>
            <a:spLocks noGrp="1"/>
          </p:cNvSpPr>
          <p:nvPr>
            <p:ph idx="1"/>
          </p:nvPr>
        </p:nvSpPr>
        <p:spPr/>
        <p:txBody>
          <a:bodyPr/>
          <a:lstStyle/>
          <a:p>
            <a:r>
              <a:rPr lang="en-US" dirty="0"/>
              <a:t>When defining this root component in </a:t>
            </a:r>
            <a:r>
              <a:rPr lang="en-US" dirty="0" err="1"/>
              <a:t>App.jsx</a:t>
            </a:r>
            <a:r>
              <a:rPr lang="en-US" dirty="0"/>
              <a:t>, we wrap the </a:t>
            </a:r>
            <a:r>
              <a:rPr lang="en-US" dirty="0" err="1"/>
              <a:t>MainRouter</a:t>
            </a:r>
            <a:r>
              <a:rPr lang="en-US" dirty="0"/>
              <a:t> component with </a:t>
            </a:r>
            <a:r>
              <a:rPr lang="en-US" dirty="0" err="1"/>
              <a:t>ThemeProvider</a:t>
            </a:r>
            <a:r>
              <a:rPr lang="en-US" dirty="0"/>
              <a:t>, which gives it access to the Material-UI theme, and </a:t>
            </a:r>
            <a:r>
              <a:rPr lang="en-US" dirty="0" err="1"/>
              <a:t>BrowserRouter</a:t>
            </a:r>
            <a:r>
              <a:rPr lang="en-US" dirty="0"/>
              <a:t>, which enables frontend routing with React Router. </a:t>
            </a:r>
          </a:p>
          <a:p>
            <a:r>
              <a:rPr lang="en-US" dirty="0"/>
              <a:t>The custom theme variables we defined previously are passed as a prop to </a:t>
            </a:r>
            <a:r>
              <a:rPr lang="en-US" dirty="0" err="1"/>
              <a:t>ThemeProvider</a:t>
            </a:r>
            <a:r>
              <a:rPr lang="en-US" dirty="0"/>
              <a:t>, making the theme available in all our custom React components. </a:t>
            </a:r>
          </a:p>
          <a:p>
            <a:r>
              <a:rPr lang="en-US" dirty="0"/>
              <a:t>Finally, in the </a:t>
            </a:r>
            <a:r>
              <a:rPr lang="en-US" dirty="0" err="1"/>
              <a:t>App.jsx</a:t>
            </a:r>
            <a:r>
              <a:rPr lang="en-US" dirty="0"/>
              <a:t> file, we need to export this App component so that it can be imported and used in </a:t>
            </a:r>
            <a:r>
              <a:rPr lang="en-US" dirty="0" err="1"/>
              <a:t>main.jsx</a:t>
            </a:r>
            <a:r>
              <a:rPr lang="en-US" dirty="0"/>
              <a:t>.</a:t>
            </a:r>
          </a:p>
        </p:txBody>
      </p:sp>
      <p:sp>
        <p:nvSpPr>
          <p:cNvPr id="4" name="Date Placeholder 3">
            <a:extLst>
              <a:ext uri="{FF2B5EF4-FFF2-40B4-BE49-F238E27FC236}">
                <a16:creationId xmlns:a16="http://schemas.microsoft.com/office/drawing/2014/main" id="{64FFDFD7-942C-BDE3-6876-932E52CA8484}"/>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9926BDE8-0B61-DE5A-FD48-00C8FC26526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8B53D37-309A-AB90-D9D4-F5D20F254F0F}"/>
              </a:ext>
            </a:extLst>
          </p:cNvPr>
          <p:cNvSpPr>
            <a:spLocks noGrp="1"/>
          </p:cNvSpPr>
          <p:nvPr>
            <p:ph type="sldNum" sz="quarter" idx="12"/>
          </p:nvPr>
        </p:nvSpPr>
        <p:spPr/>
        <p:txBody>
          <a:bodyPr/>
          <a:lstStyle/>
          <a:p>
            <a:fld id="{7C5CF243-786F-4254-B068-4C9F0B6EA12F}" type="slidenum">
              <a:rPr lang="en-US" altLang="en-US" smtClean="0"/>
              <a:pPr/>
              <a:t>41</a:t>
            </a:fld>
            <a:endParaRPr lang="en-US" altLang="en-US"/>
          </a:p>
        </p:txBody>
      </p:sp>
    </p:spTree>
    <p:extLst>
      <p:ext uri="{BB962C8B-B14F-4D97-AF65-F5344CB8AC3E}">
        <p14:creationId xmlns:p14="http://schemas.microsoft.com/office/powerpoint/2010/main" val="27091304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5D5C-1643-1842-45C6-6266B219DF6E}"/>
              </a:ext>
            </a:extLst>
          </p:cNvPr>
          <p:cNvSpPr>
            <a:spLocks noGrp="1"/>
          </p:cNvSpPr>
          <p:nvPr>
            <p:ph type="title"/>
          </p:nvPr>
        </p:nvSpPr>
        <p:spPr/>
        <p:txBody>
          <a:bodyPr/>
          <a:lstStyle/>
          <a:p>
            <a:r>
              <a:rPr lang="en-US" dirty="0"/>
              <a:t>Adding a home route to </a:t>
            </a:r>
            <a:br>
              <a:rPr lang="en-US" dirty="0"/>
            </a:br>
            <a:r>
              <a:rPr lang="en-US" dirty="0" err="1"/>
              <a:t>MainRouter.jsx</a:t>
            </a:r>
            <a:endParaRPr lang="en-US" dirty="0"/>
          </a:p>
        </p:txBody>
      </p:sp>
      <p:sp>
        <p:nvSpPr>
          <p:cNvPr id="3" name="Content Placeholder 2">
            <a:extLst>
              <a:ext uri="{FF2B5EF4-FFF2-40B4-BE49-F238E27FC236}">
                <a16:creationId xmlns:a16="http://schemas.microsoft.com/office/drawing/2014/main" id="{DCED0327-226B-8871-2EA8-0F439B61093E}"/>
              </a:ext>
            </a:extLst>
          </p:cNvPr>
          <p:cNvSpPr>
            <a:spLocks noGrp="1"/>
          </p:cNvSpPr>
          <p:nvPr>
            <p:ph idx="1"/>
          </p:nvPr>
        </p:nvSpPr>
        <p:spPr/>
        <p:txBody>
          <a:bodyPr/>
          <a:lstStyle/>
          <a:p>
            <a:r>
              <a:rPr lang="en-US" dirty="0"/>
              <a:t>The </a:t>
            </a:r>
            <a:r>
              <a:rPr lang="en-US" dirty="0" err="1"/>
              <a:t>MainRouter.jsx</a:t>
            </a:r>
            <a:r>
              <a:rPr lang="en-US" dirty="0"/>
              <a:t> code will help render our custom React components with respect to the routes or locations in the application. </a:t>
            </a:r>
          </a:p>
          <a:p>
            <a:r>
              <a:rPr lang="en-US" dirty="0"/>
              <a:t>In this first version, we will only add the root route for rendering the Home component.</a:t>
            </a:r>
          </a:p>
          <a:p>
            <a:r>
              <a:rPr lang="en-US" dirty="0"/>
              <a:t>Create a file called </a:t>
            </a:r>
            <a:r>
              <a:rPr lang="en-US" dirty="0" err="1"/>
              <a:t>MainRouter.jsx</a:t>
            </a:r>
            <a:r>
              <a:rPr lang="en-US" dirty="0"/>
              <a:t> in the client folder as follows:</a:t>
            </a:r>
          </a:p>
        </p:txBody>
      </p:sp>
      <p:sp>
        <p:nvSpPr>
          <p:cNvPr id="4" name="Date Placeholder 3">
            <a:extLst>
              <a:ext uri="{FF2B5EF4-FFF2-40B4-BE49-F238E27FC236}">
                <a16:creationId xmlns:a16="http://schemas.microsoft.com/office/drawing/2014/main" id="{ED77EA7D-A645-D7D5-32F9-D2328D572C28}"/>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4E561E6C-02A2-F984-1A60-8EB4A42C245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8D8775A-75F9-D493-B885-CEC13255BDB5}"/>
              </a:ext>
            </a:extLst>
          </p:cNvPr>
          <p:cNvSpPr>
            <a:spLocks noGrp="1"/>
          </p:cNvSpPr>
          <p:nvPr>
            <p:ph type="sldNum" sz="quarter" idx="12"/>
          </p:nvPr>
        </p:nvSpPr>
        <p:spPr/>
        <p:txBody>
          <a:bodyPr/>
          <a:lstStyle/>
          <a:p>
            <a:fld id="{7C5CF243-786F-4254-B068-4C9F0B6EA12F}" type="slidenum">
              <a:rPr lang="en-US" altLang="en-US" smtClean="0"/>
              <a:pPr/>
              <a:t>42</a:t>
            </a:fld>
            <a:endParaRPr lang="en-US" altLang="en-US"/>
          </a:p>
        </p:txBody>
      </p:sp>
    </p:spTree>
    <p:extLst>
      <p:ext uri="{BB962C8B-B14F-4D97-AF65-F5344CB8AC3E}">
        <p14:creationId xmlns:p14="http://schemas.microsoft.com/office/powerpoint/2010/main" val="2542511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B0E8-BF15-9A50-1E6D-790D6C5DAC13}"/>
              </a:ext>
            </a:extLst>
          </p:cNvPr>
          <p:cNvSpPr>
            <a:spLocks noGrp="1"/>
          </p:cNvSpPr>
          <p:nvPr>
            <p:ph type="title"/>
          </p:nvPr>
        </p:nvSpPr>
        <p:spPr/>
        <p:txBody>
          <a:bodyPr/>
          <a:lstStyle/>
          <a:p>
            <a:r>
              <a:rPr lang="en-US" dirty="0" err="1"/>
              <a:t>mern</a:t>
            </a:r>
            <a:r>
              <a:rPr lang="en-US" dirty="0"/>
              <a:t>-skeleton/client/</a:t>
            </a:r>
            <a:r>
              <a:rPr lang="en-US" dirty="0" err="1"/>
              <a:t>MainRouter.jsx</a:t>
            </a:r>
            <a:endParaRPr lang="en-US" dirty="0"/>
          </a:p>
        </p:txBody>
      </p:sp>
      <p:sp>
        <p:nvSpPr>
          <p:cNvPr id="3" name="Content Placeholder 2">
            <a:extLst>
              <a:ext uri="{FF2B5EF4-FFF2-40B4-BE49-F238E27FC236}">
                <a16:creationId xmlns:a16="http://schemas.microsoft.com/office/drawing/2014/main" id="{D10E0206-1AA2-41E8-5106-EE720F671004}"/>
              </a:ext>
            </a:extLst>
          </p:cNvPr>
          <p:cNvSpPr>
            <a:spLocks noGrp="1"/>
          </p:cNvSpPr>
          <p:nvPr>
            <p:ph idx="1"/>
          </p:nvPr>
        </p:nvSpPr>
        <p:spPr/>
        <p:txBody>
          <a:bodyPr/>
          <a:lstStyle/>
          <a:p>
            <a:r>
              <a:rPr lang="en-US" sz="2000" b="0" dirty="0">
                <a:solidFill>
                  <a:schemeClr val="tx1"/>
                </a:solidFill>
                <a:effectLst/>
                <a:latin typeface="Consolas" panose="020B0609020204030204" pitchFamily="49" charset="0"/>
              </a:rPr>
              <a:t>import React from 'react'</a:t>
            </a:r>
          </a:p>
          <a:p>
            <a:r>
              <a:rPr lang="en-US" sz="2000" b="0" dirty="0">
                <a:solidFill>
                  <a:schemeClr val="tx1"/>
                </a:solidFill>
                <a:effectLst/>
                <a:latin typeface="Consolas" panose="020B0609020204030204" pitchFamily="49" charset="0"/>
              </a:rPr>
              <a:t>import {Route, Routes} from 'react-router-</a:t>
            </a:r>
            <a:r>
              <a:rPr lang="en-US" sz="2000" b="0" dirty="0" err="1">
                <a:solidFill>
                  <a:schemeClr val="tx1"/>
                </a:solidFill>
                <a:effectLst/>
                <a:latin typeface="Consolas" panose="020B0609020204030204" pitchFamily="49" charset="0"/>
              </a:rPr>
              <a:t>dom</a:t>
            </a:r>
            <a:r>
              <a:rPr lang="en-US" sz="2000" b="0" dirty="0">
                <a:solidFill>
                  <a:schemeClr val="tx1"/>
                </a:solidFill>
                <a:effectLst/>
                <a:latin typeface="Consolas" panose="020B0609020204030204" pitchFamily="49" charset="0"/>
              </a:rPr>
              <a:t>'</a:t>
            </a:r>
          </a:p>
          <a:p>
            <a:r>
              <a:rPr lang="en-US" sz="2000" b="0" dirty="0">
                <a:solidFill>
                  <a:schemeClr val="tx1"/>
                </a:solidFill>
                <a:effectLst/>
                <a:latin typeface="Consolas" panose="020B0609020204030204" pitchFamily="49" charset="0"/>
              </a:rPr>
              <a:t>import Home from './core/Home' </a:t>
            </a:r>
          </a:p>
          <a:p>
            <a:r>
              <a:rPr lang="en-US" sz="2000" b="0" dirty="0">
                <a:solidFill>
                  <a:schemeClr val="tx1"/>
                </a:solidFill>
                <a:effectLst/>
                <a:latin typeface="Consolas" panose="020B0609020204030204" pitchFamily="49" charset="0"/>
              </a:rPr>
              <a:t>const </a:t>
            </a:r>
            <a:r>
              <a:rPr lang="en-US" sz="2000" b="0" dirty="0" err="1">
                <a:solidFill>
                  <a:schemeClr val="tx1"/>
                </a:solidFill>
                <a:effectLst/>
                <a:latin typeface="Consolas" panose="020B0609020204030204" pitchFamily="49" charset="0"/>
              </a:rPr>
              <a:t>MainRouter</a:t>
            </a:r>
            <a:r>
              <a:rPr lang="en-US" sz="2000" b="0" dirty="0">
                <a:solidFill>
                  <a:schemeClr val="tx1"/>
                </a:solidFill>
                <a:effectLst/>
                <a:latin typeface="Consolas" panose="020B0609020204030204" pitchFamily="49" charset="0"/>
              </a:rPr>
              <a:t> = () =&gt; {</a:t>
            </a:r>
          </a:p>
          <a:p>
            <a:r>
              <a:rPr lang="en-US" sz="2000" b="0" dirty="0">
                <a:solidFill>
                  <a:schemeClr val="tx1"/>
                </a:solidFill>
                <a:effectLst/>
                <a:latin typeface="Consolas" panose="020B0609020204030204" pitchFamily="49" charset="0"/>
              </a:rPr>
              <a:t>return ( &lt;div&gt; </a:t>
            </a:r>
          </a:p>
          <a:p>
            <a:r>
              <a:rPr lang="en-US" sz="2000" b="0" dirty="0">
                <a:solidFill>
                  <a:schemeClr val="tx1"/>
                </a:solidFill>
                <a:effectLst/>
                <a:latin typeface="Consolas" panose="020B0609020204030204" pitchFamily="49" charset="0"/>
              </a:rPr>
              <a:t>&lt;Routes&gt;</a:t>
            </a:r>
          </a:p>
          <a:p>
            <a:r>
              <a:rPr lang="en-US" sz="2000" b="0" dirty="0">
                <a:solidFill>
                  <a:schemeClr val="tx1"/>
                </a:solidFill>
                <a:effectLst/>
                <a:latin typeface="Consolas" panose="020B0609020204030204" pitchFamily="49" charset="0"/>
              </a:rPr>
              <a:t>&lt;Route exact path="/" element={&lt;Home /&gt;}/&gt; </a:t>
            </a:r>
          </a:p>
          <a:p>
            <a:r>
              <a:rPr lang="en-US" sz="2000" b="0" dirty="0">
                <a:solidFill>
                  <a:schemeClr val="tx1"/>
                </a:solidFill>
                <a:effectLst/>
                <a:latin typeface="Consolas" panose="020B0609020204030204" pitchFamily="49" charset="0"/>
              </a:rPr>
              <a:t>&lt;/Routes&gt;</a:t>
            </a:r>
          </a:p>
          <a:p>
            <a:r>
              <a:rPr lang="en-US" sz="2000" b="0" dirty="0">
                <a:solidFill>
                  <a:schemeClr val="tx1"/>
                </a:solidFill>
                <a:effectLst/>
                <a:latin typeface="Consolas" panose="020B0609020204030204" pitchFamily="49" charset="0"/>
              </a:rPr>
              <a:t>&lt;/div&gt; </a:t>
            </a:r>
          </a:p>
          <a:p>
            <a:r>
              <a:rPr lang="en-US" sz="2000" b="0" dirty="0">
                <a:solidFill>
                  <a:schemeClr val="tx1"/>
                </a:solidFill>
                <a:effectLst/>
                <a:latin typeface="Consolas" panose="020B0609020204030204" pitchFamily="49" charset="0"/>
              </a:rPr>
              <a:t>)</a:t>
            </a:r>
          </a:p>
          <a:p>
            <a:r>
              <a:rPr lang="en-US" sz="2000" b="0" dirty="0">
                <a:solidFill>
                  <a:schemeClr val="tx1"/>
                </a:solidFill>
                <a:effectLst/>
                <a:latin typeface="Consolas" panose="020B0609020204030204" pitchFamily="49" charset="0"/>
              </a:rPr>
              <a:t>}</a:t>
            </a:r>
          </a:p>
          <a:p>
            <a:r>
              <a:rPr lang="en-US" sz="2000" b="0" dirty="0">
                <a:solidFill>
                  <a:schemeClr val="tx1"/>
                </a:solidFill>
                <a:effectLst/>
                <a:latin typeface="Consolas" panose="020B0609020204030204" pitchFamily="49" charset="0"/>
              </a:rPr>
              <a:t>export default </a:t>
            </a:r>
            <a:r>
              <a:rPr lang="en-US" sz="2000" b="0" dirty="0" err="1">
                <a:solidFill>
                  <a:schemeClr val="tx1"/>
                </a:solidFill>
                <a:effectLst/>
                <a:latin typeface="Consolas" panose="020B0609020204030204" pitchFamily="49" charset="0"/>
              </a:rPr>
              <a:t>MainRouter</a:t>
            </a:r>
            <a:endParaRPr lang="en-US" sz="20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81EB45A9-C093-97F5-7DA6-D08CA544EFC4}"/>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52B7E4D0-7F92-FDBB-8FF6-CBC66DF6E6B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C6CC2F4-0FE4-FFEB-747A-BA388E29A4B2}"/>
              </a:ext>
            </a:extLst>
          </p:cNvPr>
          <p:cNvSpPr>
            <a:spLocks noGrp="1"/>
          </p:cNvSpPr>
          <p:nvPr>
            <p:ph type="sldNum" sz="quarter" idx="12"/>
          </p:nvPr>
        </p:nvSpPr>
        <p:spPr/>
        <p:txBody>
          <a:bodyPr/>
          <a:lstStyle/>
          <a:p>
            <a:fld id="{7C5CF243-786F-4254-B068-4C9F0B6EA12F}" type="slidenum">
              <a:rPr lang="en-US" altLang="en-US" smtClean="0"/>
              <a:pPr/>
              <a:t>43</a:t>
            </a:fld>
            <a:endParaRPr lang="en-US" altLang="en-US"/>
          </a:p>
        </p:txBody>
      </p:sp>
    </p:spTree>
    <p:extLst>
      <p:ext uri="{BB962C8B-B14F-4D97-AF65-F5344CB8AC3E}">
        <p14:creationId xmlns:p14="http://schemas.microsoft.com/office/powerpoint/2010/main" val="3734647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B9660-961D-1171-D3F0-52E8093B57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AFF025-A97D-FD19-B6A6-A944DBA7B2AA}"/>
              </a:ext>
            </a:extLst>
          </p:cNvPr>
          <p:cNvSpPr>
            <a:spLocks noGrp="1"/>
          </p:cNvSpPr>
          <p:nvPr>
            <p:ph idx="1"/>
          </p:nvPr>
        </p:nvSpPr>
        <p:spPr/>
        <p:txBody>
          <a:bodyPr/>
          <a:lstStyle/>
          <a:p>
            <a:r>
              <a:rPr lang="en-US" dirty="0"/>
              <a:t>The Home component, which we added this route for in </a:t>
            </a:r>
            <a:r>
              <a:rPr lang="en-US" dirty="0" err="1"/>
              <a:t>MainRouter</a:t>
            </a:r>
            <a:r>
              <a:rPr lang="en-US" dirty="0"/>
              <a:t>, needs to be defined and exported</a:t>
            </a:r>
          </a:p>
        </p:txBody>
      </p:sp>
      <p:sp>
        <p:nvSpPr>
          <p:cNvPr id="4" name="Date Placeholder 3">
            <a:extLst>
              <a:ext uri="{FF2B5EF4-FFF2-40B4-BE49-F238E27FC236}">
                <a16:creationId xmlns:a16="http://schemas.microsoft.com/office/drawing/2014/main" id="{2AD7CE2C-E8F4-E1D6-CD12-FE7D6A722F71}"/>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D06DDDD8-26B0-2861-7F8B-ECE0341B551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90A5951-0BDF-3AD8-3DF3-2CC32EDAAB2C}"/>
              </a:ext>
            </a:extLst>
          </p:cNvPr>
          <p:cNvSpPr>
            <a:spLocks noGrp="1"/>
          </p:cNvSpPr>
          <p:nvPr>
            <p:ph type="sldNum" sz="quarter" idx="12"/>
          </p:nvPr>
        </p:nvSpPr>
        <p:spPr/>
        <p:txBody>
          <a:bodyPr/>
          <a:lstStyle/>
          <a:p>
            <a:fld id="{7C5CF243-786F-4254-B068-4C9F0B6EA12F}" type="slidenum">
              <a:rPr lang="en-US" altLang="en-US" smtClean="0"/>
              <a:pPr/>
              <a:t>44</a:t>
            </a:fld>
            <a:endParaRPr lang="en-US" altLang="en-US"/>
          </a:p>
        </p:txBody>
      </p:sp>
    </p:spTree>
    <p:extLst>
      <p:ext uri="{BB962C8B-B14F-4D97-AF65-F5344CB8AC3E}">
        <p14:creationId xmlns:p14="http://schemas.microsoft.com/office/powerpoint/2010/main" val="12825220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B704-4DDB-6A90-612F-19A5253E08DD}"/>
              </a:ext>
            </a:extLst>
          </p:cNvPr>
          <p:cNvSpPr>
            <a:spLocks noGrp="1"/>
          </p:cNvSpPr>
          <p:nvPr>
            <p:ph type="title"/>
          </p:nvPr>
        </p:nvSpPr>
        <p:spPr/>
        <p:txBody>
          <a:bodyPr/>
          <a:lstStyle/>
          <a:p>
            <a:r>
              <a:rPr lang="en-US" dirty="0"/>
              <a:t>The Home component</a:t>
            </a:r>
          </a:p>
        </p:txBody>
      </p:sp>
      <p:sp>
        <p:nvSpPr>
          <p:cNvPr id="3" name="Content Placeholder 2">
            <a:extLst>
              <a:ext uri="{FF2B5EF4-FFF2-40B4-BE49-F238E27FC236}">
                <a16:creationId xmlns:a16="http://schemas.microsoft.com/office/drawing/2014/main" id="{65B2C685-AF04-C829-28FC-43E12D0C6BA6}"/>
              </a:ext>
            </a:extLst>
          </p:cNvPr>
          <p:cNvSpPr>
            <a:spLocks noGrp="1"/>
          </p:cNvSpPr>
          <p:nvPr>
            <p:ph idx="1"/>
          </p:nvPr>
        </p:nvSpPr>
        <p:spPr/>
        <p:txBody>
          <a:bodyPr/>
          <a:lstStyle/>
          <a:p>
            <a:r>
              <a:rPr lang="en-US" dirty="0"/>
              <a:t>The Home component will be the React component containing the home page view of the skeleton application. </a:t>
            </a:r>
          </a:p>
          <a:p>
            <a:r>
              <a:rPr lang="en-US" dirty="0"/>
              <a:t>It will be rendered in the browser when the user visits the root route, and we will compose it with Material-UI components.</a:t>
            </a:r>
          </a:p>
          <a:p>
            <a:r>
              <a:rPr lang="en-US" dirty="0"/>
              <a:t>The following screenshot shows the Home component, as well as the Menu component, which will be implemented later in this chapter as an individual component that provides navigation across the application:</a:t>
            </a:r>
          </a:p>
        </p:txBody>
      </p:sp>
      <p:sp>
        <p:nvSpPr>
          <p:cNvPr id="4" name="Date Placeholder 3">
            <a:extLst>
              <a:ext uri="{FF2B5EF4-FFF2-40B4-BE49-F238E27FC236}">
                <a16:creationId xmlns:a16="http://schemas.microsoft.com/office/drawing/2014/main" id="{10C3F7D3-9DD7-82FA-CDAE-43014072F6E2}"/>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9769DDCD-421D-EF1B-FCD7-2A12A0E974D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CE3620F-D7BF-28B5-9409-3AD0BC2EB890}"/>
              </a:ext>
            </a:extLst>
          </p:cNvPr>
          <p:cNvSpPr>
            <a:spLocks noGrp="1"/>
          </p:cNvSpPr>
          <p:nvPr>
            <p:ph type="sldNum" sz="quarter" idx="12"/>
          </p:nvPr>
        </p:nvSpPr>
        <p:spPr/>
        <p:txBody>
          <a:bodyPr/>
          <a:lstStyle/>
          <a:p>
            <a:fld id="{7C5CF243-786F-4254-B068-4C9F0B6EA12F}" type="slidenum">
              <a:rPr lang="en-US" altLang="en-US" smtClean="0"/>
              <a:pPr/>
              <a:t>45</a:t>
            </a:fld>
            <a:endParaRPr lang="en-US" altLang="en-US"/>
          </a:p>
        </p:txBody>
      </p:sp>
    </p:spTree>
    <p:extLst>
      <p:ext uri="{BB962C8B-B14F-4D97-AF65-F5344CB8AC3E}">
        <p14:creationId xmlns:p14="http://schemas.microsoft.com/office/powerpoint/2010/main" val="2998344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4E043-C051-7CDA-F634-2D131E419B82}"/>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35275663-C8A8-434E-D0A3-A52F9CF87FB2}"/>
              </a:ext>
            </a:extLst>
          </p:cNvPr>
          <p:cNvPicPr>
            <a:picLocks noGrp="1" noChangeAspect="1"/>
          </p:cNvPicPr>
          <p:nvPr>
            <p:ph idx="1"/>
          </p:nvPr>
        </p:nvPicPr>
        <p:blipFill>
          <a:blip r:embed="rId2"/>
          <a:stretch>
            <a:fillRect/>
          </a:stretch>
        </p:blipFill>
        <p:spPr>
          <a:xfrm>
            <a:off x="1066800" y="990600"/>
            <a:ext cx="7315200" cy="5188760"/>
          </a:xfrm>
        </p:spPr>
      </p:pic>
      <p:sp>
        <p:nvSpPr>
          <p:cNvPr id="4" name="Date Placeholder 3">
            <a:extLst>
              <a:ext uri="{FF2B5EF4-FFF2-40B4-BE49-F238E27FC236}">
                <a16:creationId xmlns:a16="http://schemas.microsoft.com/office/drawing/2014/main" id="{091B252D-81AD-C562-AB21-EFAF655D8E5B}"/>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A4220243-9DA8-3E5A-C012-8C0F3FF69CD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693760B-4113-96C9-4557-1F48E0353816}"/>
              </a:ext>
            </a:extLst>
          </p:cNvPr>
          <p:cNvSpPr>
            <a:spLocks noGrp="1"/>
          </p:cNvSpPr>
          <p:nvPr>
            <p:ph type="sldNum" sz="quarter" idx="12"/>
          </p:nvPr>
        </p:nvSpPr>
        <p:spPr/>
        <p:txBody>
          <a:bodyPr/>
          <a:lstStyle/>
          <a:p>
            <a:fld id="{7C5CF243-786F-4254-B068-4C9F0B6EA12F}" type="slidenum">
              <a:rPr lang="en-US" altLang="en-US" smtClean="0"/>
              <a:pPr/>
              <a:t>46</a:t>
            </a:fld>
            <a:endParaRPr lang="en-US" altLang="en-US"/>
          </a:p>
        </p:txBody>
      </p:sp>
    </p:spTree>
    <p:extLst>
      <p:ext uri="{BB962C8B-B14F-4D97-AF65-F5344CB8AC3E}">
        <p14:creationId xmlns:p14="http://schemas.microsoft.com/office/powerpoint/2010/main" val="3470173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338D-9080-A9B4-EC7B-9B4CED8B6C80}"/>
              </a:ext>
            </a:extLst>
          </p:cNvPr>
          <p:cNvSpPr>
            <a:spLocks noGrp="1"/>
          </p:cNvSpPr>
          <p:nvPr>
            <p:ph type="title"/>
          </p:nvPr>
        </p:nvSpPr>
        <p:spPr/>
        <p:txBody>
          <a:bodyPr/>
          <a:lstStyle/>
          <a:p>
            <a:endParaRPr lang="en-US" dirty="0"/>
          </a:p>
        </p:txBody>
      </p:sp>
      <p:pic>
        <p:nvPicPr>
          <p:cNvPr id="8" name="Content Placeholder 7">
            <a:extLst>
              <a:ext uri="{FF2B5EF4-FFF2-40B4-BE49-F238E27FC236}">
                <a16:creationId xmlns:a16="http://schemas.microsoft.com/office/drawing/2014/main" id="{24A3EA42-929F-3FB2-9F82-C83B20AE3A18}"/>
              </a:ext>
            </a:extLst>
          </p:cNvPr>
          <p:cNvPicPr>
            <a:picLocks noGrp="1" noChangeAspect="1"/>
          </p:cNvPicPr>
          <p:nvPr>
            <p:ph idx="1"/>
          </p:nvPr>
        </p:nvPicPr>
        <p:blipFill>
          <a:blip r:embed="rId2"/>
          <a:stretch>
            <a:fillRect/>
          </a:stretch>
        </p:blipFill>
        <p:spPr>
          <a:xfrm>
            <a:off x="914400" y="914400"/>
            <a:ext cx="7696200" cy="5257800"/>
          </a:xfrm>
        </p:spPr>
      </p:pic>
      <p:sp>
        <p:nvSpPr>
          <p:cNvPr id="4" name="Date Placeholder 3">
            <a:extLst>
              <a:ext uri="{FF2B5EF4-FFF2-40B4-BE49-F238E27FC236}">
                <a16:creationId xmlns:a16="http://schemas.microsoft.com/office/drawing/2014/main" id="{A66A0529-9215-1216-1211-FFF37838BDC2}"/>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A206B573-EEEC-7E73-BA9B-BED0009E5C5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E22E768-3812-8667-E3CD-DD256081F81C}"/>
              </a:ext>
            </a:extLst>
          </p:cNvPr>
          <p:cNvSpPr>
            <a:spLocks noGrp="1"/>
          </p:cNvSpPr>
          <p:nvPr>
            <p:ph type="sldNum" sz="quarter" idx="12"/>
          </p:nvPr>
        </p:nvSpPr>
        <p:spPr/>
        <p:txBody>
          <a:bodyPr/>
          <a:lstStyle/>
          <a:p>
            <a:fld id="{7C5CF243-786F-4254-B068-4C9F0B6EA12F}" type="slidenum">
              <a:rPr lang="en-US" altLang="en-US" smtClean="0"/>
              <a:pPr/>
              <a:t>47</a:t>
            </a:fld>
            <a:endParaRPr lang="en-US" altLang="en-US"/>
          </a:p>
        </p:txBody>
      </p:sp>
    </p:spTree>
    <p:extLst>
      <p:ext uri="{BB962C8B-B14F-4D97-AF65-F5344CB8AC3E}">
        <p14:creationId xmlns:p14="http://schemas.microsoft.com/office/powerpoint/2010/main" val="22429889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D954-297A-21D5-3B08-3911E3A6CA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D47047-E7E7-7676-D14D-69FCF1E5D60A}"/>
              </a:ext>
            </a:extLst>
          </p:cNvPr>
          <p:cNvSpPr>
            <a:spLocks noGrp="1"/>
          </p:cNvSpPr>
          <p:nvPr>
            <p:ph idx="1"/>
          </p:nvPr>
        </p:nvSpPr>
        <p:spPr/>
        <p:txBody>
          <a:bodyPr/>
          <a:lstStyle/>
          <a:p>
            <a:r>
              <a:rPr lang="en-US" dirty="0"/>
              <a:t>The Home component and other view components that will be rendered in the browser for the user to interact with will follow a common code structure that contains the following parts in the given order:</a:t>
            </a:r>
          </a:p>
          <a:p>
            <a:endParaRPr lang="en-US" dirty="0"/>
          </a:p>
          <a:p>
            <a:r>
              <a:rPr lang="en-US" dirty="0"/>
              <a:t>Imports of libraries, modules, and files needed to construct the component </a:t>
            </a:r>
          </a:p>
          <a:p>
            <a:r>
              <a:rPr lang="en-US" dirty="0"/>
              <a:t>Style declarations to define the specific CSS styles for the component elements</a:t>
            </a:r>
          </a:p>
          <a:p>
            <a:r>
              <a:rPr lang="en-US" dirty="0"/>
              <a:t>A function that defines the React component</a:t>
            </a:r>
          </a:p>
        </p:txBody>
      </p:sp>
      <p:sp>
        <p:nvSpPr>
          <p:cNvPr id="4" name="Date Placeholder 3">
            <a:extLst>
              <a:ext uri="{FF2B5EF4-FFF2-40B4-BE49-F238E27FC236}">
                <a16:creationId xmlns:a16="http://schemas.microsoft.com/office/drawing/2014/main" id="{50A909FB-6F93-CE3C-9EBA-1CAFE389DEF5}"/>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8EF8E7FA-72CF-2DE6-1B1C-52EBE83D2BC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1C7211F-F457-6FC4-08D3-1C7610243847}"/>
              </a:ext>
            </a:extLst>
          </p:cNvPr>
          <p:cNvSpPr>
            <a:spLocks noGrp="1"/>
          </p:cNvSpPr>
          <p:nvPr>
            <p:ph type="sldNum" sz="quarter" idx="12"/>
          </p:nvPr>
        </p:nvSpPr>
        <p:spPr/>
        <p:txBody>
          <a:bodyPr/>
          <a:lstStyle/>
          <a:p>
            <a:fld id="{7C5CF243-786F-4254-B068-4C9F0B6EA12F}" type="slidenum">
              <a:rPr lang="en-US" altLang="en-US" smtClean="0"/>
              <a:pPr/>
              <a:t>48</a:t>
            </a:fld>
            <a:endParaRPr lang="en-US" altLang="en-US"/>
          </a:p>
        </p:txBody>
      </p:sp>
    </p:spTree>
    <p:extLst>
      <p:ext uri="{BB962C8B-B14F-4D97-AF65-F5344CB8AC3E}">
        <p14:creationId xmlns:p14="http://schemas.microsoft.com/office/powerpoint/2010/main" val="19986484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BF06-C091-392F-636B-8084AD234B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2230F8-B7CF-6A5B-4289-C2CBB8BAD722}"/>
              </a:ext>
            </a:extLst>
          </p:cNvPr>
          <p:cNvSpPr>
            <a:spLocks noGrp="1"/>
          </p:cNvSpPr>
          <p:nvPr>
            <p:ph idx="1"/>
          </p:nvPr>
        </p:nvSpPr>
        <p:spPr/>
        <p:txBody>
          <a:bodyPr/>
          <a:lstStyle/>
          <a:p>
            <a:r>
              <a:rPr lang="en-US" dirty="0"/>
              <a:t>as we develop new React components representing the </a:t>
            </a:r>
          </a:p>
          <a:p>
            <a:r>
              <a:rPr lang="en-US" dirty="0"/>
              <a:t>frontend views, we will focus mainly on the React component definition part. </a:t>
            </a:r>
          </a:p>
          <a:p>
            <a:r>
              <a:rPr lang="en-US" dirty="0"/>
              <a:t>But for our first implementation, we will elaborate on all these parts to introduce the necessary structure.</a:t>
            </a:r>
          </a:p>
        </p:txBody>
      </p:sp>
      <p:sp>
        <p:nvSpPr>
          <p:cNvPr id="4" name="Date Placeholder 3">
            <a:extLst>
              <a:ext uri="{FF2B5EF4-FFF2-40B4-BE49-F238E27FC236}">
                <a16:creationId xmlns:a16="http://schemas.microsoft.com/office/drawing/2014/main" id="{8C34CB0C-C3F6-435B-EF5A-543EF7855889}"/>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F46AA952-B5BB-6F36-4747-CBA38FA5B06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ACF146A-5677-7C87-99A3-85A43BD448A4}"/>
              </a:ext>
            </a:extLst>
          </p:cNvPr>
          <p:cNvSpPr>
            <a:spLocks noGrp="1"/>
          </p:cNvSpPr>
          <p:nvPr>
            <p:ph type="sldNum" sz="quarter" idx="12"/>
          </p:nvPr>
        </p:nvSpPr>
        <p:spPr/>
        <p:txBody>
          <a:bodyPr/>
          <a:lstStyle/>
          <a:p>
            <a:fld id="{7C5CF243-786F-4254-B068-4C9F0B6EA12F}" type="slidenum">
              <a:rPr lang="en-US" altLang="en-US" smtClean="0"/>
              <a:pPr/>
              <a:t>49</a:t>
            </a:fld>
            <a:endParaRPr lang="en-US" altLang="en-US"/>
          </a:p>
        </p:txBody>
      </p:sp>
    </p:spTree>
    <p:extLst>
      <p:ext uri="{BB962C8B-B14F-4D97-AF65-F5344CB8AC3E}">
        <p14:creationId xmlns:p14="http://schemas.microsoft.com/office/powerpoint/2010/main" val="3769420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37DD-9794-CA53-E872-EC1ED7A92F5D}"/>
              </a:ext>
            </a:extLst>
          </p:cNvPr>
          <p:cNvSpPr>
            <a:spLocks noGrp="1"/>
          </p:cNvSpPr>
          <p:nvPr>
            <p:ph type="title"/>
          </p:nvPr>
        </p:nvSpPr>
        <p:spPr/>
        <p:txBody>
          <a:bodyPr/>
          <a:lstStyle/>
          <a:p>
            <a:r>
              <a:rPr lang="en-US" dirty="0"/>
              <a:t>Defining the skeleton application </a:t>
            </a:r>
            <a:br>
              <a:rPr lang="en-US" dirty="0"/>
            </a:br>
            <a:r>
              <a:rPr lang="en-US" dirty="0"/>
              <a:t>frontend</a:t>
            </a:r>
          </a:p>
        </p:txBody>
      </p:sp>
      <p:sp>
        <p:nvSpPr>
          <p:cNvPr id="3" name="Content Placeholder 2">
            <a:extLst>
              <a:ext uri="{FF2B5EF4-FFF2-40B4-BE49-F238E27FC236}">
                <a16:creationId xmlns:a16="http://schemas.microsoft.com/office/drawing/2014/main" id="{640115FB-B428-2163-2B4F-66B48DF4719B}"/>
              </a:ext>
            </a:extLst>
          </p:cNvPr>
          <p:cNvSpPr>
            <a:spLocks noGrp="1"/>
          </p:cNvSpPr>
          <p:nvPr>
            <p:ph idx="1"/>
          </p:nvPr>
        </p:nvSpPr>
        <p:spPr/>
        <p:txBody>
          <a:bodyPr/>
          <a:lstStyle/>
          <a:p>
            <a:r>
              <a:rPr lang="en-US" dirty="0"/>
              <a:t>In order to fully implement the skeleton application features we discussed Building a Backend with MongoDB, Express, and Node, we will add the following user interface components to our base application:</a:t>
            </a:r>
          </a:p>
          <a:p>
            <a:endParaRPr lang="en-US" dirty="0"/>
          </a:p>
        </p:txBody>
      </p:sp>
      <p:sp>
        <p:nvSpPr>
          <p:cNvPr id="4" name="Date Placeholder 3">
            <a:extLst>
              <a:ext uri="{FF2B5EF4-FFF2-40B4-BE49-F238E27FC236}">
                <a16:creationId xmlns:a16="http://schemas.microsoft.com/office/drawing/2014/main" id="{F1F75C2D-0949-A535-7E2E-C86BA74C8921}"/>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24F5924D-6755-B23F-3189-E5A7C33CB52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BFC2278-590D-6BDF-B163-36B7E985E9ED}"/>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38414413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5F102-032B-24DC-FBE2-B95642C7765B}"/>
              </a:ext>
            </a:extLst>
          </p:cNvPr>
          <p:cNvSpPr>
            <a:spLocks noGrp="1"/>
          </p:cNvSpPr>
          <p:nvPr>
            <p:ph type="title"/>
          </p:nvPr>
        </p:nvSpPr>
        <p:spPr/>
        <p:txBody>
          <a:bodyPr/>
          <a:lstStyle/>
          <a:p>
            <a:r>
              <a:rPr lang="en-US" dirty="0"/>
              <a:t>Imports</a:t>
            </a:r>
          </a:p>
        </p:txBody>
      </p:sp>
      <p:sp>
        <p:nvSpPr>
          <p:cNvPr id="3" name="Content Placeholder 2">
            <a:extLst>
              <a:ext uri="{FF2B5EF4-FFF2-40B4-BE49-F238E27FC236}">
                <a16:creationId xmlns:a16="http://schemas.microsoft.com/office/drawing/2014/main" id="{39D1DA4C-C859-6C7A-7A78-9599D8E9042D}"/>
              </a:ext>
            </a:extLst>
          </p:cNvPr>
          <p:cNvSpPr>
            <a:spLocks noGrp="1"/>
          </p:cNvSpPr>
          <p:nvPr>
            <p:ph idx="1"/>
          </p:nvPr>
        </p:nvSpPr>
        <p:spPr/>
        <p:txBody>
          <a:bodyPr/>
          <a:lstStyle/>
          <a:p>
            <a:r>
              <a:rPr lang="en-US" sz="2200" dirty="0"/>
              <a:t>For each React component implementation, we need to import the libraries, modules, and files being used in the implementation code. </a:t>
            </a:r>
          </a:p>
          <a:p>
            <a:r>
              <a:rPr lang="en-US" sz="2200" dirty="0"/>
              <a:t>The component file will start with imports from React, Material-UI, React Router modules, images, CSS, API fetch, and the auth helpers from our code, as required by the specific component. </a:t>
            </a:r>
          </a:p>
          <a:p>
            <a:r>
              <a:rPr lang="en-US" sz="2200" b="1" dirty="0"/>
              <a:t>Create a folder called core in the client folder then create a file called </a:t>
            </a:r>
            <a:r>
              <a:rPr lang="en-US" sz="2200" b="1" dirty="0" err="1"/>
              <a:t>Home.jsx</a:t>
            </a:r>
            <a:endParaRPr lang="en-US" sz="2200" b="1" dirty="0"/>
          </a:p>
          <a:p>
            <a:r>
              <a:rPr lang="en-US" sz="2200" b="1" dirty="0"/>
              <a:t>In the client folder create a folder called assets, in the assets folder create another folder called images. In the images folder,</a:t>
            </a:r>
          </a:p>
          <a:p>
            <a:r>
              <a:rPr lang="en-US" sz="2200" b="1" dirty="0"/>
              <a:t>Add </a:t>
            </a:r>
            <a:r>
              <a:rPr lang="en-US" sz="2200" b="1" dirty="0">
                <a:solidFill>
                  <a:srgbClr val="008000"/>
                </a:solidFill>
              </a:rPr>
              <a:t>the </a:t>
            </a:r>
            <a:r>
              <a:rPr lang="en-US" sz="2200" b="1" dirty="0">
                <a:solidFill>
                  <a:srgbClr val="008000"/>
                </a:solidFill>
                <a:effectLst/>
                <a:latin typeface="Consolas" panose="020B0609020204030204" pitchFamily="49" charset="0"/>
              </a:rPr>
              <a:t>unicornbike.jpg image or any other image</a:t>
            </a:r>
          </a:p>
          <a:p>
            <a:r>
              <a:rPr lang="en-US" sz="2200" dirty="0"/>
              <a:t>For example, for the Home component code in </a:t>
            </a:r>
            <a:r>
              <a:rPr lang="en-US" sz="2200" dirty="0" err="1"/>
              <a:t>Home.jsx</a:t>
            </a:r>
            <a:r>
              <a:rPr lang="en-US" sz="2200" dirty="0"/>
              <a:t>, we use the following imports.</a:t>
            </a:r>
          </a:p>
        </p:txBody>
      </p:sp>
      <p:sp>
        <p:nvSpPr>
          <p:cNvPr id="4" name="Date Placeholder 3">
            <a:extLst>
              <a:ext uri="{FF2B5EF4-FFF2-40B4-BE49-F238E27FC236}">
                <a16:creationId xmlns:a16="http://schemas.microsoft.com/office/drawing/2014/main" id="{276E4050-FBCC-FC1C-6C36-2E4BEB4FED1A}"/>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0AE06F5F-69F5-1C35-0564-5CE8D9E9CB9C}"/>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9358A6EC-723F-84DE-8707-44787510A466}"/>
              </a:ext>
            </a:extLst>
          </p:cNvPr>
          <p:cNvSpPr>
            <a:spLocks noGrp="1"/>
          </p:cNvSpPr>
          <p:nvPr>
            <p:ph type="sldNum" sz="quarter" idx="12"/>
          </p:nvPr>
        </p:nvSpPr>
        <p:spPr/>
        <p:txBody>
          <a:bodyPr/>
          <a:lstStyle/>
          <a:p>
            <a:fld id="{7C5CF243-786F-4254-B068-4C9F0B6EA12F}" type="slidenum">
              <a:rPr lang="en-US" altLang="en-US" smtClean="0"/>
              <a:pPr/>
              <a:t>50</a:t>
            </a:fld>
            <a:endParaRPr lang="en-US" altLang="en-US"/>
          </a:p>
        </p:txBody>
      </p:sp>
    </p:spTree>
    <p:extLst>
      <p:ext uri="{BB962C8B-B14F-4D97-AF65-F5344CB8AC3E}">
        <p14:creationId xmlns:p14="http://schemas.microsoft.com/office/powerpoint/2010/main" val="24848842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BD688-38E7-966E-D5AE-4272FCBEB0E6}"/>
              </a:ext>
            </a:extLst>
          </p:cNvPr>
          <p:cNvSpPr>
            <a:spLocks noGrp="1"/>
          </p:cNvSpPr>
          <p:nvPr>
            <p:ph type="title"/>
          </p:nvPr>
        </p:nvSpPr>
        <p:spPr/>
        <p:txBody>
          <a:bodyPr/>
          <a:lstStyle/>
          <a:p>
            <a:r>
              <a:rPr lang="en-US" dirty="0" err="1"/>
              <a:t>mern</a:t>
            </a:r>
            <a:r>
              <a:rPr lang="en-US" dirty="0"/>
              <a:t>-skeleton/client/core/</a:t>
            </a:r>
            <a:r>
              <a:rPr lang="en-US" dirty="0" err="1"/>
              <a:t>Home.jsx</a:t>
            </a:r>
            <a:r>
              <a:rPr lang="en-US" dirty="0"/>
              <a:t>:</a:t>
            </a:r>
          </a:p>
        </p:txBody>
      </p:sp>
      <p:sp>
        <p:nvSpPr>
          <p:cNvPr id="3" name="Content Placeholder 2">
            <a:extLst>
              <a:ext uri="{FF2B5EF4-FFF2-40B4-BE49-F238E27FC236}">
                <a16:creationId xmlns:a16="http://schemas.microsoft.com/office/drawing/2014/main" id="{6BD04597-87B5-44DD-DEBD-905E2C9C4C2A}"/>
              </a:ext>
            </a:extLst>
          </p:cNvPr>
          <p:cNvSpPr>
            <a:spLocks noGrp="1"/>
          </p:cNvSpPr>
          <p:nvPr>
            <p:ph idx="1"/>
          </p:nvPr>
        </p:nvSpPr>
        <p:spPr/>
        <p:txBody>
          <a:bodyPr/>
          <a:lstStyle/>
          <a:p>
            <a:r>
              <a:rPr lang="en-US" b="0" dirty="0">
                <a:solidFill>
                  <a:schemeClr val="tx1"/>
                </a:solidFill>
                <a:effectLst/>
                <a:latin typeface="Consolas" panose="020B0609020204030204" pitchFamily="49" charset="0"/>
              </a:rPr>
              <a:t>import React from 'react'</a:t>
            </a:r>
          </a:p>
          <a:p>
            <a:r>
              <a:rPr lang="en-US" b="0" dirty="0">
                <a:solidFill>
                  <a:schemeClr val="tx1"/>
                </a:solidFill>
                <a:effectLst/>
                <a:latin typeface="Consolas" panose="020B0609020204030204" pitchFamily="49" charset="0"/>
              </a:rPr>
              <a:t>import { </a:t>
            </a:r>
            <a:r>
              <a:rPr lang="en-US" b="0" dirty="0" err="1">
                <a:solidFill>
                  <a:schemeClr val="tx1"/>
                </a:solidFill>
                <a:effectLst/>
                <a:latin typeface="Consolas" panose="020B0609020204030204" pitchFamily="49" charset="0"/>
              </a:rPr>
              <a:t>makeStyles</a:t>
            </a:r>
            <a:r>
              <a:rPr lang="en-US" b="0" dirty="0">
                <a:solidFill>
                  <a:schemeClr val="tx1"/>
                </a:solidFill>
                <a:effectLst/>
                <a:latin typeface="Consolas" panose="020B0609020204030204" pitchFamily="49" charset="0"/>
              </a:rPr>
              <a:t> } from '@material-</a:t>
            </a:r>
            <a:r>
              <a:rPr lang="en-US" b="0" dirty="0" err="1">
                <a:solidFill>
                  <a:schemeClr val="tx1"/>
                </a:solidFill>
                <a:effectLst/>
                <a:latin typeface="Consolas" panose="020B0609020204030204" pitchFamily="49" charset="0"/>
              </a:rPr>
              <a:t>ui</a:t>
            </a:r>
            <a:r>
              <a:rPr lang="en-US" b="0" dirty="0">
                <a:solidFill>
                  <a:schemeClr val="tx1"/>
                </a:solidFill>
                <a:effectLst/>
                <a:latin typeface="Consolas" panose="020B0609020204030204" pitchFamily="49" charset="0"/>
              </a:rPr>
              <a:t>/core/styles'</a:t>
            </a:r>
          </a:p>
          <a:p>
            <a:r>
              <a:rPr lang="en-US" b="0" dirty="0">
                <a:solidFill>
                  <a:schemeClr val="tx1"/>
                </a:solidFill>
                <a:effectLst/>
                <a:latin typeface="Consolas" panose="020B0609020204030204" pitchFamily="49" charset="0"/>
              </a:rPr>
              <a:t>import Card from '@material-</a:t>
            </a:r>
            <a:r>
              <a:rPr lang="en-US" b="0" dirty="0" err="1">
                <a:solidFill>
                  <a:schemeClr val="tx1"/>
                </a:solidFill>
                <a:effectLst/>
                <a:latin typeface="Consolas" panose="020B0609020204030204" pitchFamily="49" charset="0"/>
              </a:rPr>
              <a:t>ui</a:t>
            </a:r>
            <a:r>
              <a:rPr lang="en-US" b="0" dirty="0">
                <a:solidFill>
                  <a:schemeClr val="tx1"/>
                </a:solidFill>
                <a:effectLst/>
                <a:latin typeface="Consolas" panose="020B0609020204030204" pitchFamily="49" charset="0"/>
              </a:rPr>
              <a:t>/core/Card'</a:t>
            </a:r>
          </a:p>
          <a:p>
            <a:r>
              <a:rPr lang="en-US" b="0" dirty="0">
                <a:solidFill>
                  <a:schemeClr val="tx1"/>
                </a:solidFill>
                <a:effectLst/>
                <a:latin typeface="Consolas" panose="020B0609020204030204" pitchFamily="49" charset="0"/>
              </a:rPr>
              <a:t>import </a:t>
            </a:r>
            <a:r>
              <a:rPr lang="en-US" b="0" dirty="0" err="1">
                <a:solidFill>
                  <a:schemeClr val="tx1"/>
                </a:solidFill>
                <a:effectLst/>
                <a:latin typeface="Consolas" panose="020B0609020204030204" pitchFamily="49" charset="0"/>
              </a:rPr>
              <a:t>CardContent</a:t>
            </a:r>
            <a:r>
              <a:rPr lang="en-US" b="0" dirty="0">
                <a:solidFill>
                  <a:schemeClr val="tx1"/>
                </a:solidFill>
                <a:effectLst/>
                <a:latin typeface="Consolas" panose="020B0609020204030204" pitchFamily="49" charset="0"/>
              </a:rPr>
              <a:t> from '@material-</a:t>
            </a:r>
            <a:r>
              <a:rPr lang="en-US" b="0" dirty="0" err="1">
                <a:solidFill>
                  <a:schemeClr val="tx1"/>
                </a:solidFill>
                <a:effectLst/>
                <a:latin typeface="Consolas" panose="020B0609020204030204" pitchFamily="49" charset="0"/>
              </a:rPr>
              <a:t>ui</a:t>
            </a:r>
            <a:r>
              <a:rPr lang="en-US" b="0" dirty="0">
                <a:solidFill>
                  <a:schemeClr val="tx1"/>
                </a:solidFill>
                <a:effectLst/>
                <a:latin typeface="Consolas" panose="020B0609020204030204" pitchFamily="49" charset="0"/>
              </a:rPr>
              <a:t>/core/</a:t>
            </a:r>
            <a:r>
              <a:rPr lang="en-US" b="0" dirty="0" err="1">
                <a:solidFill>
                  <a:schemeClr val="tx1"/>
                </a:solidFill>
                <a:effectLst/>
                <a:latin typeface="Consolas" panose="020B0609020204030204" pitchFamily="49" charset="0"/>
              </a:rPr>
              <a:t>CardContent</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import </a:t>
            </a:r>
            <a:r>
              <a:rPr lang="en-US" b="0" dirty="0" err="1">
                <a:solidFill>
                  <a:schemeClr val="tx1"/>
                </a:solidFill>
                <a:effectLst/>
                <a:latin typeface="Consolas" panose="020B0609020204030204" pitchFamily="49" charset="0"/>
              </a:rPr>
              <a:t>CardMedia</a:t>
            </a:r>
            <a:r>
              <a:rPr lang="en-US" b="0" dirty="0">
                <a:solidFill>
                  <a:schemeClr val="tx1"/>
                </a:solidFill>
                <a:effectLst/>
                <a:latin typeface="Consolas" panose="020B0609020204030204" pitchFamily="49" charset="0"/>
              </a:rPr>
              <a:t> from '@material-</a:t>
            </a:r>
            <a:r>
              <a:rPr lang="en-US" b="0" dirty="0" err="1">
                <a:solidFill>
                  <a:schemeClr val="tx1"/>
                </a:solidFill>
                <a:effectLst/>
                <a:latin typeface="Consolas" panose="020B0609020204030204" pitchFamily="49" charset="0"/>
              </a:rPr>
              <a:t>ui</a:t>
            </a:r>
            <a:r>
              <a:rPr lang="en-US" b="0" dirty="0">
                <a:solidFill>
                  <a:schemeClr val="tx1"/>
                </a:solidFill>
                <a:effectLst/>
                <a:latin typeface="Consolas" panose="020B0609020204030204" pitchFamily="49" charset="0"/>
              </a:rPr>
              <a:t>/core/</a:t>
            </a:r>
            <a:r>
              <a:rPr lang="en-US" b="0" dirty="0" err="1">
                <a:solidFill>
                  <a:schemeClr val="tx1"/>
                </a:solidFill>
                <a:effectLst/>
                <a:latin typeface="Consolas" panose="020B0609020204030204" pitchFamily="49" charset="0"/>
              </a:rPr>
              <a:t>CardMedia</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import Typography from '@material-</a:t>
            </a:r>
            <a:r>
              <a:rPr lang="en-US" b="0" dirty="0" err="1">
                <a:solidFill>
                  <a:schemeClr val="tx1"/>
                </a:solidFill>
                <a:effectLst/>
                <a:latin typeface="Consolas" panose="020B0609020204030204" pitchFamily="49" charset="0"/>
              </a:rPr>
              <a:t>ui</a:t>
            </a:r>
            <a:r>
              <a:rPr lang="en-US" b="0" dirty="0">
                <a:solidFill>
                  <a:schemeClr val="tx1"/>
                </a:solidFill>
                <a:effectLst/>
                <a:latin typeface="Consolas" panose="020B0609020204030204" pitchFamily="49" charset="0"/>
              </a:rPr>
              <a:t>/core/Typography'</a:t>
            </a:r>
          </a:p>
          <a:p>
            <a:r>
              <a:rPr lang="en-US" b="0" dirty="0">
                <a:solidFill>
                  <a:schemeClr val="tx1"/>
                </a:solidFill>
                <a:effectLst/>
                <a:latin typeface="Consolas" panose="020B0609020204030204" pitchFamily="49" charset="0"/>
              </a:rPr>
              <a:t>import </a:t>
            </a:r>
            <a:r>
              <a:rPr lang="en-US" b="0" dirty="0" err="1">
                <a:solidFill>
                  <a:schemeClr val="tx1"/>
                </a:solidFill>
                <a:effectLst/>
                <a:latin typeface="Consolas" panose="020B0609020204030204" pitchFamily="49" charset="0"/>
              </a:rPr>
              <a:t>unicornbikeImg</a:t>
            </a:r>
            <a:r>
              <a:rPr lang="en-US" b="0" dirty="0">
                <a:solidFill>
                  <a:schemeClr val="tx1"/>
                </a:solidFill>
                <a:effectLst/>
                <a:latin typeface="Consolas" panose="020B0609020204030204" pitchFamily="49" charset="0"/>
              </a:rPr>
              <a:t> from './../assets/images/unicornbike.jpg'</a:t>
            </a:r>
          </a:p>
          <a:p>
            <a:endParaRPr lang="en-US" dirty="0"/>
          </a:p>
        </p:txBody>
      </p:sp>
      <p:sp>
        <p:nvSpPr>
          <p:cNvPr id="4" name="Date Placeholder 3">
            <a:extLst>
              <a:ext uri="{FF2B5EF4-FFF2-40B4-BE49-F238E27FC236}">
                <a16:creationId xmlns:a16="http://schemas.microsoft.com/office/drawing/2014/main" id="{3BFCE715-74BD-1513-FC1F-3E64621764DA}"/>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34A73D0E-4ADD-BE7E-9481-0D058FEF7B1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9671417-1CF5-0B33-3306-9CEEFD87BD25}"/>
              </a:ext>
            </a:extLst>
          </p:cNvPr>
          <p:cNvSpPr>
            <a:spLocks noGrp="1"/>
          </p:cNvSpPr>
          <p:nvPr>
            <p:ph type="sldNum" sz="quarter" idx="12"/>
          </p:nvPr>
        </p:nvSpPr>
        <p:spPr/>
        <p:txBody>
          <a:bodyPr/>
          <a:lstStyle/>
          <a:p>
            <a:fld id="{7C5CF243-786F-4254-B068-4C9F0B6EA12F}" type="slidenum">
              <a:rPr lang="en-US" altLang="en-US" smtClean="0"/>
              <a:pPr/>
              <a:t>51</a:t>
            </a:fld>
            <a:endParaRPr lang="en-US" altLang="en-US"/>
          </a:p>
        </p:txBody>
      </p:sp>
    </p:spTree>
    <p:extLst>
      <p:ext uri="{BB962C8B-B14F-4D97-AF65-F5344CB8AC3E}">
        <p14:creationId xmlns:p14="http://schemas.microsoft.com/office/powerpoint/2010/main" val="36287664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E203-0A93-80D5-232D-89CF716B56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F25B0B-562C-27C1-3199-65AA8EC01E87}"/>
              </a:ext>
            </a:extLst>
          </p:cNvPr>
          <p:cNvSpPr>
            <a:spLocks noGrp="1"/>
          </p:cNvSpPr>
          <p:nvPr>
            <p:ph idx="1"/>
          </p:nvPr>
        </p:nvSpPr>
        <p:spPr/>
        <p:txBody>
          <a:bodyPr/>
          <a:lstStyle/>
          <a:p>
            <a:r>
              <a:rPr lang="en-US" dirty="0"/>
              <a:t>The image file is kept in the client/assets/images/ folder and is imported so that it can be added to the Home component. </a:t>
            </a:r>
          </a:p>
          <a:p>
            <a:r>
              <a:rPr lang="en-US" dirty="0"/>
              <a:t>These imports will help us build the component and also define the styles to be used in the component.</a:t>
            </a:r>
          </a:p>
        </p:txBody>
      </p:sp>
      <p:sp>
        <p:nvSpPr>
          <p:cNvPr id="4" name="Date Placeholder 3">
            <a:extLst>
              <a:ext uri="{FF2B5EF4-FFF2-40B4-BE49-F238E27FC236}">
                <a16:creationId xmlns:a16="http://schemas.microsoft.com/office/drawing/2014/main" id="{C2BA796E-C759-E8B8-C0E6-14A30DEB9FC2}"/>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41379CC2-8428-96A9-A8B1-E030119927D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65B1B4D-7F00-1FC6-225C-D9DD5568BCE4}"/>
              </a:ext>
            </a:extLst>
          </p:cNvPr>
          <p:cNvSpPr>
            <a:spLocks noGrp="1"/>
          </p:cNvSpPr>
          <p:nvPr>
            <p:ph type="sldNum" sz="quarter" idx="12"/>
          </p:nvPr>
        </p:nvSpPr>
        <p:spPr/>
        <p:txBody>
          <a:bodyPr/>
          <a:lstStyle/>
          <a:p>
            <a:fld id="{7C5CF243-786F-4254-B068-4C9F0B6EA12F}" type="slidenum">
              <a:rPr lang="en-US" altLang="en-US" smtClean="0"/>
              <a:pPr/>
              <a:t>52</a:t>
            </a:fld>
            <a:endParaRPr lang="en-US" altLang="en-US"/>
          </a:p>
        </p:txBody>
      </p:sp>
    </p:spTree>
    <p:extLst>
      <p:ext uri="{BB962C8B-B14F-4D97-AF65-F5344CB8AC3E}">
        <p14:creationId xmlns:p14="http://schemas.microsoft.com/office/powerpoint/2010/main" val="21757597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D403C-E3C6-7AB0-D3C6-E12195F8939E}"/>
              </a:ext>
            </a:extLst>
          </p:cNvPr>
          <p:cNvSpPr>
            <a:spLocks noGrp="1"/>
          </p:cNvSpPr>
          <p:nvPr>
            <p:ph type="title"/>
          </p:nvPr>
        </p:nvSpPr>
        <p:spPr/>
        <p:txBody>
          <a:bodyPr/>
          <a:lstStyle/>
          <a:p>
            <a:r>
              <a:rPr lang="en-US" dirty="0"/>
              <a:t>Style declarations</a:t>
            </a:r>
          </a:p>
        </p:txBody>
      </p:sp>
      <p:sp>
        <p:nvSpPr>
          <p:cNvPr id="3" name="Content Placeholder 2">
            <a:extLst>
              <a:ext uri="{FF2B5EF4-FFF2-40B4-BE49-F238E27FC236}">
                <a16:creationId xmlns:a16="http://schemas.microsoft.com/office/drawing/2014/main" id="{29874A2A-8473-D113-7F7E-698D8BC4858C}"/>
              </a:ext>
            </a:extLst>
          </p:cNvPr>
          <p:cNvSpPr>
            <a:spLocks noGrp="1"/>
          </p:cNvSpPr>
          <p:nvPr>
            <p:ph idx="1"/>
          </p:nvPr>
        </p:nvSpPr>
        <p:spPr/>
        <p:txBody>
          <a:bodyPr/>
          <a:lstStyle/>
          <a:p>
            <a:r>
              <a:rPr lang="en-US" sz="2000" dirty="0"/>
              <a:t>After the imports, we will define the CSS styles that are required to style the elements in the component by utilizing the Material-UI theme variables and </a:t>
            </a:r>
            <a:r>
              <a:rPr lang="en-US" sz="2000" dirty="0" err="1"/>
              <a:t>makeStyles</a:t>
            </a:r>
            <a:r>
              <a:rPr lang="en-US" sz="2000" dirty="0"/>
              <a:t>, which is a custom React hook API provided by Material-UI. </a:t>
            </a:r>
          </a:p>
          <a:p>
            <a:r>
              <a:rPr lang="en-US" sz="2000" dirty="0"/>
              <a:t>Hooks are new to React. Hooks are functions that make it possible to use React state and life cycle features in function components, without having to write a class to define the component. </a:t>
            </a:r>
          </a:p>
          <a:p>
            <a:r>
              <a:rPr lang="en-US" sz="2000" dirty="0"/>
              <a:t>React provides some built-in hooks, but we can also build custom hooks as needed to reuse stateful behavior across different components. </a:t>
            </a:r>
          </a:p>
          <a:p>
            <a:r>
              <a:rPr lang="en-US" sz="2000" dirty="0"/>
              <a:t>To learn more about React Hooks, visit reactjs.org/docs/hooks-intro.html.</a:t>
            </a:r>
          </a:p>
          <a:p>
            <a:pPr marL="0" indent="0">
              <a:buNone/>
            </a:pPr>
            <a:r>
              <a:rPr lang="en-US" sz="2000" dirty="0"/>
              <a:t>OR</a:t>
            </a:r>
          </a:p>
          <a:p>
            <a:pPr marL="0" indent="0">
              <a:buNone/>
            </a:pPr>
            <a:r>
              <a:rPr lang="en-US" sz="2000" dirty="0">
                <a:hlinkClick r:id="rId2"/>
              </a:rPr>
              <a:t>https://react.dev/blog/2023/03/16/introducing-react-dev</a:t>
            </a:r>
            <a:endParaRPr lang="en-US" sz="2000" dirty="0"/>
          </a:p>
          <a:p>
            <a:pPr marL="0" indent="0">
              <a:buNone/>
            </a:pPr>
            <a:endParaRPr lang="en-US" sz="2000" dirty="0"/>
          </a:p>
          <a:p>
            <a:pPr marL="0" indent="0">
              <a:buNone/>
            </a:pPr>
            <a:endParaRPr lang="en-US" sz="2000" dirty="0"/>
          </a:p>
          <a:p>
            <a:endParaRPr lang="en-US" sz="2000" dirty="0"/>
          </a:p>
        </p:txBody>
      </p:sp>
      <p:sp>
        <p:nvSpPr>
          <p:cNvPr id="4" name="Date Placeholder 3">
            <a:extLst>
              <a:ext uri="{FF2B5EF4-FFF2-40B4-BE49-F238E27FC236}">
                <a16:creationId xmlns:a16="http://schemas.microsoft.com/office/drawing/2014/main" id="{2B17D205-C01B-4366-3F98-CC5B288F78DE}"/>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F7154BBC-15A4-EC20-BE2D-E30828F0274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50BB746-8282-99D9-5DD6-AEA113664629}"/>
              </a:ext>
            </a:extLst>
          </p:cNvPr>
          <p:cNvSpPr>
            <a:spLocks noGrp="1"/>
          </p:cNvSpPr>
          <p:nvPr>
            <p:ph type="sldNum" sz="quarter" idx="12"/>
          </p:nvPr>
        </p:nvSpPr>
        <p:spPr/>
        <p:txBody>
          <a:bodyPr/>
          <a:lstStyle/>
          <a:p>
            <a:fld id="{7C5CF243-786F-4254-B068-4C9F0B6EA12F}" type="slidenum">
              <a:rPr lang="en-US" altLang="en-US" smtClean="0"/>
              <a:pPr/>
              <a:t>53</a:t>
            </a:fld>
            <a:endParaRPr lang="en-US" altLang="en-US"/>
          </a:p>
        </p:txBody>
      </p:sp>
    </p:spTree>
    <p:extLst>
      <p:ext uri="{BB962C8B-B14F-4D97-AF65-F5344CB8AC3E}">
        <p14:creationId xmlns:p14="http://schemas.microsoft.com/office/powerpoint/2010/main" val="29066399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2B1E1-DD44-F3C6-FC24-66942B7CB908}"/>
              </a:ext>
            </a:extLst>
          </p:cNvPr>
          <p:cNvSpPr>
            <a:spLocks noGrp="1"/>
          </p:cNvSpPr>
          <p:nvPr>
            <p:ph type="title"/>
          </p:nvPr>
        </p:nvSpPr>
        <p:spPr/>
        <p:txBody>
          <a:bodyPr/>
          <a:lstStyle/>
          <a:p>
            <a:r>
              <a:rPr lang="en-US" dirty="0"/>
              <a:t>Updated </a:t>
            </a:r>
            <a:br>
              <a:rPr lang="en-US" dirty="0"/>
            </a:br>
            <a:r>
              <a:rPr lang="en-US" dirty="0" err="1"/>
              <a:t>mern</a:t>
            </a:r>
            <a:r>
              <a:rPr lang="en-US" dirty="0"/>
              <a:t>-skeleton/client/core/</a:t>
            </a:r>
            <a:r>
              <a:rPr lang="en-US" dirty="0" err="1"/>
              <a:t>Home.jsx</a:t>
            </a:r>
            <a:endParaRPr lang="en-US" dirty="0"/>
          </a:p>
        </p:txBody>
      </p:sp>
      <p:sp>
        <p:nvSpPr>
          <p:cNvPr id="3" name="Content Placeholder 2">
            <a:extLst>
              <a:ext uri="{FF2B5EF4-FFF2-40B4-BE49-F238E27FC236}">
                <a16:creationId xmlns:a16="http://schemas.microsoft.com/office/drawing/2014/main" id="{0F134022-46DD-5D82-ACB3-4A8E80FC02E1}"/>
              </a:ext>
            </a:extLst>
          </p:cNvPr>
          <p:cNvSpPr>
            <a:spLocks noGrp="1"/>
          </p:cNvSpPr>
          <p:nvPr>
            <p:ph idx="1"/>
          </p:nvPr>
        </p:nvSpPr>
        <p:spPr/>
        <p:txBody>
          <a:bodyPr/>
          <a:lstStyle/>
          <a:p>
            <a:r>
              <a:rPr lang="en-US" sz="700" b="0" dirty="0">
                <a:solidFill>
                  <a:schemeClr val="tx1"/>
                </a:solidFill>
                <a:effectLst/>
                <a:latin typeface="Consolas" panose="020B0609020204030204" pitchFamily="49" charset="0"/>
              </a:rPr>
              <a:t>import React from 'react';</a:t>
            </a:r>
          </a:p>
          <a:p>
            <a:r>
              <a:rPr lang="en-US" sz="700" b="0" dirty="0">
                <a:solidFill>
                  <a:schemeClr val="tx1"/>
                </a:solidFill>
                <a:effectLst/>
                <a:latin typeface="Consolas" panose="020B0609020204030204" pitchFamily="49" charset="0"/>
              </a:rPr>
              <a:t>import { </a:t>
            </a:r>
            <a:r>
              <a:rPr lang="en-US" sz="700" b="0" dirty="0" err="1">
                <a:solidFill>
                  <a:schemeClr val="tx1"/>
                </a:solidFill>
                <a:effectLst/>
                <a:latin typeface="Consolas" panose="020B0609020204030204" pitchFamily="49" charset="0"/>
              </a:rPr>
              <a:t>makeStyles</a:t>
            </a:r>
            <a:r>
              <a:rPr lang="en-US" sz="700" b="0" dirty="0">
                <a:solidFill>
                  <a:schemeClr val="tx1"/>
                </a:solidFill>
                <a:effectLst/>
                <a:latin typeface="Consolas" panose="020B0609020204030204" pitchFamily="49" charset="0"/>
              </a:rPr>
              <a:t> } from '@material-</a:t>
            </a:r>
            <a:r>
              <a:rPr lang="en-US" sz="700" b="0" dirty="0" err="1">
                <a:solidFill>
                  <a:schemeClr val="tx1"/>
                </a:solidFill>
                <a:effectLst/>
                <a:latin typeface="Consolas" panose="020B0609020204030204" pitchFamily="49" charset="0"/>
              </a:rPr>
              <a:t>ui</a:t>
            </a:r>
            <a:r>
              <a:rPr lang="en-US" sz="700" b="0" dirty="0">
                <a:solidFill>
                  <a:schemeClr val="tx1"/>
                </a:solidFill>
                <a:effectLst/>
                <a:latin typeface="Consolas" panose="020B0609020204030204" pitchFamily="49" charset="0"/>
              </a:rPr>
              <a:t>/core/styles';</a:t>
            </a:r>
          </a:p>
          <a:p>
            <a:r>
              <a:rPr lang="en-US" sz="700" b="0" dirty="0">
                <a:solidFill>
                  <a:schemeClr val="tx1"/>
                </a:solidFill>
                <a:effectLst/>
                <a:latin typeface="Consolas" panose="020B0609020204030204" pitchFamily="49" charset="0"/>
              </a:rPr>
              <a:t>import Card from '@material-</a:t>
            </a:r>
            <a:r>
              <a:rPr lang="en-US" sz="700" b="0" dirty="0" err="1">
                <a:solidFill>
                  <a:schemeClr val="tx1"/>
                </a:solidFill>
                <a:effectLst/>
                <a:latin typeface="Consolas" panose="020B0609020204030204" pitchFamily="49" charset="0"/>
              </a:rPr>
              <a:t>ui</a:t>
            </a:r>
            <a:r>
              <a:rPr lang="en-US" sz="700" b="0" dirty="0">
                <a:solidFill>
                  <a:schemeClr val="tx1"/>
                </a:solidFill>
                <a:effectLst/>
                <a:latin typeface="Consolas" panose="020B0609020204030204" pitchFamily="49" charset="0"/>
              </a:rPr>
              <a:t>/core/Card';</a:t>
            </a:r>
          </a:p>
          <a:p>
            <a:r>
              <a:rPr lang="en-US" sz="700" b="0" dirty="0">
                <a:solidFill>
                  <a:schemeClr val="tx1"/>
                </a:solidFill>
                <a:effectLst/>
                <a:latin typeface="Consolas" panose="020B0609020204030204" pitchFamily="49" charset="0"/>
              </a:rPr>
              <a:t>import </a:t>
            </a:r>
            <a:r>
              <a:rPr lang="en-US" sz="700" b="0" dirty="0" err="1">
                <a:solidFill>
                  <a:schemeClr val="tx1"/>
                </a:solidFill>
                <a:effectLst/>
                <a:latin typeface="Consolas" panose="020B0609020204030204" pitchFamily="49" charset="0"/>
              </a:rPr>
              <a:t>CardContent</a:t>
            </a:r>
            <a:r>
              <a:rPr lang="en-US" sz="700" b="0" dirty="0">
                <a:solidFill>
                  <a:schemeClr val="tx1"/>
                </a:solidFill>
                <a:effectLst/>
                <a:latin typeface="Consolas" panose="020B0609020204030204" pitchFamily="49" charset="0"/>
              </a:rPr>
              <a:t> from '@material-</a:t>
            </a:r>
            <a:r>
              <a:rPr lang="en-US" sz="700" b="0" dirty="0" err="1">
                <a:solidFill>
                  <a:schemeClr val="tx1"/>
                </a:solidFill>
                <a:effectLst/>
                <a:latin typeface="Consolas" panose="020B0609020204030204" pitchFamily="49" charset="0"/>
              </a:rPr>
              <a:t>ui</a:t>
            </a:r>
            <a:r>
              <a:rPr lang="en-US" sz="700" b="0" dirty="0">
                <a:solidFill>
                  <a:schemeClr val="tx1"/>
                </a:solidFill>
                <a:effectLst/>
                <a:latin typeface="Consolas" panose="020B0609020204030204" pitchFamily="49" charset="0"/>
              </a:rPr>
              <a:t>/core/</a:t>
            </a:r>
            <a:r>
              <a:rPr lang="en-US" sz="700" b="0" dirty="0" err="1">
                <a:solidFill>
                  <a:schemeClr val="tx1"/>
                </a:solidFill>
                <a:effectLst/>
                <a:latin typeface="Consolas" panose="020B0609020204030204" pitchFamily="49" charset="0"/>
              </a:rPr>
              <a:t>CardContent</a:t>
            </a:r>
            <a:r>
              <a:rPr lang="en-US" sz="700" b="0" dirty="0">
                <a:solidFill>
                  <a:schemeClr val="tx1"/>
                </a:solidFill>
                <a:effectLst/>
                <a:latin typeface="Consolas" panose="020B0609020204030204" pitchFamily="49" charset="0"/>
              </a:rPr>
              <a:t>';</a:t>
            </a:r>
          </a:p>
          <a:p>
            <a:r>
              <a:rPr lang="en-US" sz="700" b="0" dirty="0">
                <a:solidFill>
                  <a:schemeClr val="tx1"/>
                </a:solidFill>
                <a:effectLst/>
                <a:latin typeface="Consolas" panose="020B0609020204030204" pitchFamily="49" charset="0"/>
              </a:rPr>
              <a:t>import </a:t>
            </a:r>
            <a:r>
              <a:rPr lang="en-US" sz="700" b="0" dirty="0" err="1">
                <a:solidFill>
                  <a:schemeClr val="tx1"/>
                </a:solidFill>
                <a:effectLst/>
                <a:latin typeface="Consolas" panose="020B0609020204030204" pitchFamily="49" charset="0"/>
              </a:rPr>
              <a:t>CardMedia</a:t>
            </a:r>
            <a:r>
              <a:rPr lang="en-US" sz="700" b="0" dirty="0">
                <a:solidFill>
                  <a:schemeClr val="tx1"/>
                </a:solidFill>
                <a:effectLst/>
                <a:latin typeface="Consolas" panose="020B0609020204030204" pitchFamily="49" charset="0"/>
              </a:rPr>
              <a:t> from '@material-</a:t>
            </a:r>
            <a:r>
              <a:rPr lang="en-US" sz="700" b="0" dirty="0" err="1">
                <a:solidFill>
                  <a:schemeClr val="tx1"/>
                </a:solidFill>
                <a:effectLst/>
                <a:latin typeface="Consolas" panose="020B0609020204030204" pitchFamily="49" charset="0"/>
              </a:rPr>
              <a:t>ui</a:t>
            </a:r>
            <a:r>
              <a:rPr lang="en-US" sz="700" b="0" dirty="0">
                <a:solidFill>
                  <a:schemeClr val="tx1"/>
                </a:solidFill>
                <a:effectLst/>
                <a:latin typeface="Consolas" panose="020B0609020204030204" pitchFamily="49" charset="0"/>
              </a:rPr>
              <a:t>/core/</a:t>
            </a:r>
            <a:r>
              <a:rPr lang="en-US" sz="700" b="0" dirty="0" err="1">
                <a:solidFill>
                  <a:schemeClr val="tx1"/>
                </a:solidFill>
                <a:effectLst/>
                <a:latin typeface="Consolas" panose="020B0609020204030204" pitchFamily="49" charset="0"/>
              </a:rPr>
              <a:t>CardMedia</a:t>
            </a:r>
            <a:r>
              <a:rPr lang="en-US" sz="700" b="0" dirty="0">
                <a:solidFill>
                  <a:schemeClr val="tx1"/>
                </a:solidFill>
                <a:effectLst/>
                <a:latin typeface="Consolas" panose="020B0609020204030204" pitchFamily="49" charset="0"/>
              </a:rPr>
              <a:t>';</a:t>
            </a:r>
          </a:p>
          <a:p>
            <a:r>
              <a:rPr lang="en-US" sz="700" b="0" dirty="0">
                <a:solidFill>
                  <a:schemeClr val="tx1"/>
                </a:solidFill>
                <a:effectLst/>
                <a:latin typeface="Consolas" panose="020B0609020204030204" pitchFamily="49" charset="0"/>
              </a:rPr>
              <a:t>import Typography from '@material-</a:t>
            </a:r>
            <a:r>
              <a:rPr lang="en-US" sz="700" b="0" dirty="0" err="1">
                <a:solidFill>
                  <a:schemeClr val="tx1"/>
                </a:solidFill>
                <a:effectLst/>
                <a:latin typeface="Consolas" panose="020B0609020204030204" pitchFamily="49" charset="0"/>
              </a:rPr>
              <a:t>ui</a:t>
            </a:r>
            <a:r>
              <a:rPr lang="en-US" sz="700" b="0" dirty="0">
                <a:solidFill>
                  <a:schemeClr val="tx1"/>
                </a:solidFill>
                <a:effectLst/>
                <a:latin typeface="Consolas" panose="020B0609020204030204" pitchFamily="49" charset="0"/>
              </a:rPr>
              <a:t>/core/Typography';</a:t>
            </a:r>
          </a:p>
          <a:p>
            <a:r>
              <a:rPr lang="en-US" sz="700" b="0" dirty="0">
                <a:solidFill>
                  <a:schemeClr val="tx1"/>
                </a:solidFill>
                <a:effectLst/>
                <a:latin typeface="Consolas" panose="020B0609020204030204" pitchFamily="49" charset="0"/>
              </a:rPr>
              <a:t>import </a:t>
            </a:r>
            <a:r>
              <a:rPr lang="en-US" sz="700" b="0" dirty="0" err="1">
                <a:solidFill>
                  <a:schemeClr val="tx1"/>
                </a:solidFill>
                <a:effectLst/>
                <a:latin typeface="Consolas" panose="020B0609020204030204" pitchFamily="49" charset="0"/>
              </a:rPr>
              <a:t>unicornbikeImg</a:t>
            </a:r>
            <a:r>
              <a:rPr lang="en-US" sz="700" b="0" dirty="0">
                <a:solidFill>
                  <a:schemeClr val="tx1"/>
                </a:solidFill>
                <a:effectLst/>
                <a:latin typeface="Consolas" panose="020B0609020204030204" pitchFamily="49" charset="0"/>
              </a:rPr>
              <a:t> from './../assets/images/unicornbikeImg.jpg';</a:t>
            </a:r>
          </a:p>
          <a:p>
            <a:r>
              <a:rPr lang="en-US" sz="700" b="0" dirty="0">
                <a:solidFill>
                  <a:schemeClr val="tx1"/>
                </a:solidFill>
                <a:effectLst/>
                <a:latin typeface="Consolas" panose="020B0609020204030204" pitchFamily="49" charset="0"/>
              </a:rPr>
              <a:t>   </a:t>
            </a:r>
          </a:p>
          <a:p>
            <a:br>
              <a:rPr lang="en-US" sz="700" b="0" dirty="0">
                <a:solidFill>
                  <a:schemeClr val="tx1"/>
                </a:solidFill>
                <a:effectLst/>
                <a:latin typeface="Consolas" panose="020B0609020204030204" pitchFamily="49" charset="0"/>
              </a:rPr>
            </a:br>
            <a:r>
              <a:rPr lang="en-US" sz="700" b="0" dirty="0">
                <a:solidFill>
                  <a:schemeClr val="tx1"/>
                </a:solidFill>
                <a:effectLst/>
                <a:latin typeface="Consolas" panose="020B0609020204030204" pitchFamily="49" charset="0"/>
              </a:rPr>
              <a:t>const </a:t>
            </a:r>
            <a:r>
              <a:rPr lang="en-US" sz="700" b="0" dirty="0" err="1">
                <a:solidFill>
                  <a:schemeClr val="tx1"/>
                </a:solidFill>
                <a:effectLst/>
                <a:latin typeface="Consolas" panose="020B0609020204030204" pitchFamily="49" charset="0"/>
              </a:rPr>
              <a:t>useStyles</a:t>
            </a:r>
            <a:r>
              <a:rPr lang="en-US" sz="700" b="0" dirty="0">
                <a:solidFill>
                  <a:schemeClr val="tx1"/>
                </a:solidFill>
                <a:effectLst/>
                <a:latin typeface="Consolas" panose="020B0609020204030204" pitchFamily="49" charset="0"/>
              </a:rPr>
              <a:t> = </a:t>
            </a:r>
            <a:r>
              <a:rPr lang="en-US" sz="700" b="0" dirty="0" err="1">
                <a:solidFill>
                  <a:schemeClr val="tx1"/>
                </a:solidFill>
                <a:effectLst/>
                <a:latin typeface="Consolas" panose="020B0609020204030204" pitchFamily="49" charset="0"/>
              </a:rPr>
              <a:t>makeStyles</a:t>
            </a:r>
            <a:r>
              <a:rPr lang="en-US" sz="700" b="0" dirty="0">
                <a:solidFill>
                  <a:schemeClr val="tx1"/>
                </a:solidFill>
                <a:effectLst/>
                <a:latin typeface="Consolas" panose="020B0609020204030204" pitchFamily="49" charset="0"/>
              </a:rPr>
              <a:t>(theme =&gt; ({</a:t>
            </a:r>
          </a:p>
          <a:p>
            <a:r>
              <a:rPr lang="en-US" sz="700" b="0" dirty="0">
                <a:solidFill>
                  <a:schemeClr val="tx1"/>
                </a:solidFill>
                <a:effectLst/>
                <a:latin typeface="Consolas" panose="020B0609020204030204" pitchFamily="49" charset="0"/>
              </a:rPr>
              <a:t>  card: {</a:t>
            </a:r>
          </a:p>
          <a:p>
            <a:r>
              <a:rPr lang="en-US" sz="700" b="0" dirty="0">
                <a:solidFill>
                  <a:schemeClr val="tx1"/>
                </a:solidFill>
                <a:effectLst/>
                <a:latin typeface="Consolas" panose="020B0609020204030204" pitchFamily="49" charset="0"/>
              </a:rPr>
              <a:t>    </a:t>
            </a:r>
            <a:r>
              <a:rPr lang="en-US" sz="700" b="0" dirty="0" err="1">
                <a:solidFill>
                  <a:schemeClr val="tx1"/>
                </a:solidFill>
                <a:effectLst/>
                <a:latin typeface="Consolas" panose="020B0609020204030204" pitchFamily="49" charset="0"/>
              </a:rPr>
              <a:t>maxWidth</a:t>
            </a:r>
            <a:r>
              <a:rPr lang="en-US" sz="700" b="0" dirty="0">
                <a:solidFill>
                  <a:schemeClr val="tx1"/>
                </a:solidFill>
                <a:effectLst/>
                <a:latin typeface="Consolas" panose="020B0609020204030204" pitchFamily="49" charset="0"/>
              </a:rPr>
              <a:t>: 600,</a:t>
            </a:r>
          </a:p>
          <a:p>
            <a:r>
              <a:rPr lang="en-US" sz="700" b="0" dirty="0">
                <a:solidFill>
                  <a:schemeClr val="tx1"/>
                </a:solidFill>
                <a:effectLst/>
                <a:latin typeface="Consolas" panose="020B0609020204030204" pitchFamily="49" charset="0"/>
              </a:rPr>
              <a:t>    margin: 'auto',</a:t>
            </a:r>
          </a:p>
          <a:p>
            <a:r>
              <a:rPr lang="en-US" sz="700" b="0" dirty="0">
                <a:solidFill>
                  <a:schemeClr val="tx1"/>
                </a:solidFill>
                <a:effectLst/>
                <a:latin typeface="Consolas" panose="020B0609020204030204" pitchFamily="49" charset="0"/>
              </a:rPr>
              <a:t>    </a:t>
            </a:r>
            <a:r>
              <a:rPr lang="en-US" sz="700" b="0" dirty="0" err="1">
                <a:solidFill>
                  <a:schemeClr val="tx1"/>
                </a:solidFill>
                <a:effectLst/>
                <a:latin typeface="Consolas" panose="020B0609020204030204" pitchFamily="49" charset="0"/>
              </a:rPr>
              <a:t>marginTop</a:t>
            </a:r>
            <a:r>
              <a:rPr lang="en-US" sz="700" b="0" dirty="0">
                <a:solidFill>
                  <a:schemeClr val="tx1"/>
                </a:solidFill>
                <a:effectLst/>
                <a:latin typeface="Consolas" panose="020B0609020204030204" pitchFamily="49" charset="0"/>
              </a:rPr>
              <a:t>: </a:t>
            </a:r>
            <a:r>
              <a:rPr lang="en-US" sz="700" b="0" dirty="0" err="1">
                <a:solidFill>
                  <a:schemeClr val="tx1"/>
                </a:solidFill>
                <a:effectLst/>
                <a:latin typeface="Consolas" panose="020B0609020204030204" pitchFamily="49" charset="0"/>
              </a:rPr>
              <a:t>theme.spacing</a:t>
            </a:r>
            <a:r>
              <a:rPr lang="en-US" sz="700" b="0" dirty="0">
                <a:solidFill>
                  <a:schemeClr val="tx1"/>
                </a:solidFill>
                <a:effectLst/>
                <a:latin typeface="Consolas" panose="020B0609020204030204" pitchFamily="49" charset="0"/>
              </a:rPr>
              <a:t>(5),</a:t>
            </a:r>
          </a:p>
          <a:p>
            <a:r>
              <a:rPr lang="en-US" sz="700" b="0" dirty="0">
                <a:solidFill>
                  <a:schemeClr val="tx1"/>
                </a:solidFill>
                <a:effectLst/>
                <a:latin typeface="Consolas" panose="020B0609020204030204" pitchFamily="49" charset="0"/>
              </a:rPr>
              <a:t>  },</a:t>
            </a:r>
          </a:p>
          <a:p>
            <a:r>
              <a:rPr lang="en-US" sz="700" b="0" dirty="0">
                <a:solidFill>
                  <a:schemeClr val="tx1"/>
                </a:solidFill>
                <a:effectLst/>
                <a:latin typeface="Consolas" panose="020B0609020204030204" pitchFamily="49" charset="0"/>
              </a:rPr>
              <a:t>  title: {</a:t>
            </a:r>
          </a:p>
          <a:p>
            <a:r>
              <a:rPr lang="en-US" sz="700" b="0" dirty="0">
                <a:solidFill>
                  <a:schemeClr val="tx1"/>
                </a:solidFill>
                <a:effectLst/>
                <a:latin typeface="Consolas" panose="020B0609020204030204" pitchFamily="49" charset="0"/>
              </a:rPr>
              <a:t>    padding: </a:t>
            </a:r>
            <a:r>
              <a:rPr lang="en-US" sz="700" b="0" dirty="0" err="1">
                <a:solidFill>
                  <a:schemeClr val="tx1"/>
                </a:solidFill>
                <a:effectLst/>
                <a:latin typeface="Consolas" panose="020B0609020204030204" pitchFamily="49" charset="0"/>
              </a:rPr>
              <a:t>theme.spacing</a:t>
            </a:r>
            <a:r>
              <a:rPr lang="en-US" sz="700" b="0" dirty="0">
                <a:solidFill>
                  <a:schemeClr val="tx1"/>
                </a:solidFill>
                <a:effectLst/>
                <a:latin typeface="Consolas" panose="020B0609020204030204" pitchFamily="49" charset="0"/>
              </a:rPr>
              <a:t>(3, 2.5, 2),</a:t>
            </a:r>
          </a:p>
          <a:p>
            <a:r>
              <a:rPr lang="en-US" sz="700" b="0" dirty="0">
                <a:solidFill>
                  <a:schemeClr val="tx1"/>
                </a:solidFill>
                <a:effectLst/>
                <a:latin typeface="Consolas" panose="020B0609020204030204" pitchFamily="49" charset="0"/>
              </a:rPr>
              <a:t>    color: </a:t>
            </a:r>
            <a:r>
              <a:rPr lang="en-US" sz="700" b="0" dirty="0" err="1">
                <a:solidFill>
                  <a:schemeClr val="tx1"/>
                </a:solidFill>
                <a:effectLst/>
                <a:latin typeface="Consolas" panose="020B0609020204030204" pitchFamily="49" charset="0"/>
              </a:rPr>
              <a:t>theme.palette.openTitle</a:t>
            </a:r>
            <a:r>
              <a:rPr lang="en-US" sz="700" b="0" dirty="0">
                <a:solidFill>
                  <a:schemeClr val="tx1"/>
                </a:solidFill>
                <a:effectLst/>
                <a:latin typeface="Consolas" panose="020B0609020204030204" pitchFamily="49" charset="0"/>
              </a:rPr>
              <a:t>,</a:t>
            </a:r>
          </a:p>
          <a:p>
            <a:r>
              <a:rPr lang="en-US" sz="700" b="0" dirty="0">
                <a:solidFill>
                  <a:schemeClr val="tx1"/>
                </a:solidFill>
                <a:effectLst/>
                <a:latin typeface="Consolas" panose="020B0609020204030204" pitchFamily="49" charset="0"/>
              </a:rPr>
              <a:t>  },</a:t>
            </a:r>
          </a:p>
          <a:p>
            <a:r>
              <a:rPr lang="en-US" sz="700" b="0" dirty="0">
                <a:solidFill>
                  <a:schemeClr val="tx1"/>
                </a:solidFill>
                <a:effectLst/>
                <a:latin typeface="Consolas" panose="020B0609020204030204" pitchFamily="49" charset="0"/>
              </a:rPr>
              <a:t>  media: {</a:t>
            </a:r>
          </a:p>
          <a:p>
            <a:r>
              <a:rPr lang="en-US" sz="700" b="0" dirty="0">
                <a:solidFill>
                  <a:schemeClr val="tx1"/>
                </a:solidFill>
                <a:effectLst/>
                <a:latin typeface="Consolas" panose="020B0609020204030204" pitchFamily="49" charset="0"/>
              </a:rPr>
              <a:t>    </a:t>
            </a:r>
            <a:r>
              <a:rPr lang="en-US" sz="700" b="0" dirty="0" err="1">
                <a:solidFill>
                  <a:schemeClr val="tx1"/>
                </a:solidFill>
                <a:effectLst/>
                <a:latin typeface="Consolas" panose="020B0609020204030204" pitchFamily="49" charset="0"/>
              </a:rPr>
              <a:t>minHeight</a:t>
            </a:r>
            <a:r>
              <a:rPr lang="en-US" sz="700" b="0" dirty="0">
                <a:solidFill>
                  <a:schemeClr val="tx1"/>
                </a:solidFill>
                <a:effectLst/>
                <a:latin typeface="Consolas" panose="020B0609020204030204" pitchFamily="49" charset="0"/>
              </a:rPr>
              <a:t>: 400,</a:t>
            </a:r>
          </a:p>
          <a:p>
            <a:r>
              <a:rPr lang="en-US" sz="700" b="0" dirty="0">
                <a:solidFill>
                  <a:schemeClr val="tx1"/>
                </a:solidFill>
                <a:effectLst/>
                <a:latin typeface="Consolas" panose="020B0609020204030204" pitchFamily="49" charset="0"/>
              </a:rPr>
              <a:t>  },</a:t>
            </a:r>
          </a:p>
          <a:p>
            <a:r>
              <a:rPr lang="en-US" sz="700" b="0" dirty="0">
                <a:solidFill>
                  <a:schemeClr val="tx1"/>
                </a:solidFill>
                <a:effectLst/>
                <a:latin typeface="Consolas" panose="020B0609020204030204" pitchFamily="49" charset="0"/>
              </a:rPr>
              <a:t>}));</a:t>
            </a:r>
          </a:p>
          <a:p>
            <a:br>
              <a:rPr lang="en-US" sz="700" b="0" dirty="0">
                <a:solidFill>
                  <a:schemeClr val="tx1"/>
                </a:solidFill>
                <a:effectLst/>
                <a:latin typeface="Consolas" panose="020B0609020204030204" pitchFamily="49" charset="0"/>
              </a:rPr>
            </a:br>
            <a:r>
              <a:rPr lang="en-US" sz="700" b="0" dirty="0">
                <a:solidFill>
                  <a:schemeClr val="tx1"/>
                </a:solidFill>
                <a:effectLst/>
                <a:latin typeface="Consolas" panose="020B0609020204030204" pitchFamily="49" charset="0"/>
              </a:rPr>
              <a:t>export default function Home(){ </a:t>
            </a:r>
          </a:p>
          <a:p>
            <a:r>
              <a:rPr lang="en-US" sz="700" b="0" dirty="0">
                <a:solidFill>
                  <a:schemeClr val="tx1"/>
                </a:solidFill>
                <a:effectLst/>
                <a:latin typeface="Consolas" panose="020B0609020204030204" pitchFamily="49" charset="0"/>
              </a:rPr>
              <a:t>const classes = </a:t>
            </a:r>
            <a:r>
              <a:rPr lang="en-US" sz="700" b="0" dirty="0" err="1">
                <a:solidFill>
                  <a:schemeClr val="tx1"/>
                </a:solidFill>
                <a:effectLst/>
                <a:latin typeface="Consolas" panose="020B0609020204030204" pitchFamily="49" charset="0"/>
              </a:rPr>
              <a:t>useStyles</a:t>
            </a:r>
            <a:r>
              <a:rPr lang="en-US" sz="700" b="0" dirty="0">
                <a:solidFill>
                  <a:schemeClr val="tx1"/>
                </a:solidFill>
                <a:effectLst/>
                <a:latin typeface="Consolas" panose="020B0609020204030204" pitchFamily="49" charset="0"/>
              </a:rPr>
              <a:t>()</a:t>
            </a:r>
          </a:p>
          <a:p>
            <a:r>
              <a:rPr lang="en-US" sz="700" b="0" dirty="0">
                <a:solidFill>
                  <a:schemeClr val="tx1"/>
                </a:solidFill>
                <a:effectLst/>
                <a:latin typeface="Consolas" panose="020B0609020204030204" pitchFamily="49" charset="0"/>
              </a:rPr>
              <a:t>return (</a:t>
            </a:r>
          </a:p>
          <a:p>
            <a:r>
              <a:rPr lang="en-US" sz="700" b="0" dirty="0">
                <a:solidFill>
                  <a:schemeClr val="tx1"/>
                </a:solidFill>
                <a:effectLst/>
                <a:latin typeface="Consolas" panose="020B0609020204030204" pitchFamily="49" charset="0"/>
              </a:rPr>
              <a:t>&lt;Card </a:t>
            </a:r>
            <a:r>
              <a:rPr lang="en-US" sz="700" b="0" dirty="0" err="1">
                <a:solidFill>
                  <a:schemeClr val="tx1"/>
                </a:solidFill>
                <a:effectLst/>
                <a:latin typeface="Consolas" panose="020B0609020204030204" pitchFamily="49" charset="0"/>
              </a:rPr>
              <a:t>className</a:t>
            </a:r>
            <a:r>
              <a:rPr lang="en-US" sz="700" b="0" dirty="0">
                <a:solidFill>
                  <a:schemeClr val="tx1"/>
                </a:solidFill>
                <a:effectLst/>
                <a:latin typeface="Consolas" panose="020B0609020204030204" pitchFamily="49" charset="0"/>
              </a:rPr>
              <a:t>={</a:t>
            </a:r>
            <a:r>
              <a:rPr lang="en-US" sz="700" b="0" dirty="0" err="1">
                <a:solidFill>
                  <a:schemeClr val="tx1"/>
                </a:solidFill>
                <a:effectLst/>
                <a:latin typeface="Consolas" panose="020B0609020204030204" pitchFamily="49" charset="0"/>
              </a:rPr>
              <a:t>classes.card</a:t>
            </a:r>
            <a:r>
              <a:rPr lang="en-US" sz="700" b="0" dirty="0">
                <a:solidFill>
                  <a:schemeClr val="tx1"/>
                </a:solidFill>
                <a:effectLst/>
                <a:latin typeface="Consolas" panose="020B0609020204030204" pitchFamily="49" charset="0"/>
              </a:rPr>
              <a:t>}&gt;</a:t>
            </a:r>
          </a:p>
          <a:p>
            <a:r>
              <a:rPr lang="en-US" sz="700" b="0" dirty="0">
                <a:solidFill>
                  <a:schemeClr val="tx1"/>
                </a:solidFill>
                <a:effectLst/>
                <a:latin typeface="Consolas" panose="020B0609020204030204" pitchFamily="49" charset="0"/>
              </a:rPr>
              <a:t>   </a:t>
            </a:r>
          </a:p>
          <a:p>
            <a:r>
              <a:rPr lang="en-US" sz="700" b="0" dirty="0">
                <a:solidFill>
                  <a:schemeClr val="tx1"/>
                </a:solidFill>
                <a:effectLst/>
                <a:latin typeface="Consolas" panose="020B0609020204030204" pitchFamily="49" charset="0"/>
              </a:rPr>
              <a:t>  &lt;Typography variant="h6" </a:t>
            </a:r>
            <a:r>
              <a:rPr lang="en-US" sz="700" b="0" dirty="0" err="1">
                <a:solidFill>
                  <a:schemeClr val="tx1"/>
                </a:solidFill>
                <a:effectLst/>
                <a:latin typeface="Consolas" panose="020B0609020204030204" pitchFamily="49" charset="0"/>
              </a:rPr>
              <a:t>className</a:t>
            </a:r>
            <a:r>
              <a:rPr lang="en-US" sz="700" b="0" dirty="0">
                <a:solidFill>
                  <a:schemeClr val="tx1"/>
                </a:solidFill>
                <a:effectLst/>
                <a:latin typeface="Consolas" panose="020B0609020204030204" pitchFamily="49" charset="0"/>
              </a:rPr>
              <a:t>={</a:t>
            </a:r>
            <a:r>
              <a:rPr lang="en-US" sz="700" b="0" dirty="0" err="1">
                <a:solidFill>
                  <a:schemeClr val="tx1"/>
                </a:solidFill>
                <a:effectLst/>
                <a:latin typeface="Consolas" panose="020B0609020204030204" pitchFamily="49" charset="0"/>
              </a:rPr>
              <a:t>classes.title</a:t>
            </a:r>
            <a:r>
              <a:rPr lang="en-US" sz="700" b="0" dirty="0">
                <a:solidFill>
                  <a:schemeClr val="tx1"/>
                </a:solidFill>
                <a:effectLst/>
                <a:latin typeface="Consolas" panose="020B0609020204030204" pitchFamily="49" charset="0"/>
              </a:rPr>
              <a:t>}&gt;Home Page&lt;/Typography&gt;</a:t>
            </a:r>
          </a:p>
          <a:p>
            <a:r>
              <a:rPr lang="en-US" sz="700" b="0" dirty="0">
                <a:solidFill>
                  <a:schemeClr val="tx1"/>
                </a:solidFill>
                <a:effectLst/>
                <a:latin typeface="Consolas" panose="020B0609020204030204" pitchFamily="49" charset="0"/>
              </a:rPr>
              <a:t>&lt;</a:t>
            </a:r>
            <a:r>
              <a:rPr lang="en-US" sz="700" b="0" dirty="0" err="1">
                <a:solidFill>
                  <a:schemeClr val="tx1"/>
                </a:solidFill>
                <a:effectLst/>
                <a:latin typeface="Consolas" panose="020B0609020204030204" pitchFamily="49" charset="0"/>
              </a:rPr>
              <a:t>CardMedia</a:t>
            </a:r>
            <a:r>
              <a:rPr lang="en-US" sz="700" b="0" dirty="0">
                <a:solidFill>
                  <a:schemeClr val="tx1"/>
                </a:solidFill>
                <a:effectLst/>
                <a:latin typeface="Consolas" panose="020B0609020204030204" pitchFamily="49" charset="0"/>
              </a:rPr>
              <a:t> </a:t>
            </a:r>
            <a:r>
              <a:rPr lang="en-US" sz="700" b="0" dirty="0" err="1">
                <a:solidFill>
                  <a:schemeClr val="tx1"/>
                </a:solidFill>
                <a:effectLst/>
                <a:latin typeface="Consolas" panose="020B0609020204030204" pitchFamily="49" charset="0"/>
              </a:rPr>
              <a:t>className</a:t>
            </a:r>
            <a:r>
              <a:rPr lang="en-US" sz="700" b="0" dirty="0">
                <a:solidFill>
                  <a:schemeClr val="tx1"/>
                </a:solidFill>
                <a:effectLst/>
                <a:latin typeface="Consolas" panose="020B0609020204030204" pitchFamily="49" charset="0"/>
              </a:rPr>
              <a:t>={</a:t>
            </a:r>
            <a:r>
              <a:rPr lang="en-US" sz="700" b="0" dirty="0" err="1">
                <a:solidFill>
                  <a:schemeClr val="tx1"/>
                </a:solidFill>
                <a:effectLst/>
                <a:latin typeface="Consolas" panose="020B0609020204030204" pitchFamily="49" charset="0"/>
              </a:rPr>
              <a:t>classes.media</a:t>
            </a:r>
            <a:r>
              <a:rPr lang="en-US" sz="700" b="0" dirty="0">
                <a:solidFill>
                  <a:schemeClr val="tx1"/>
                </a:solidFill>
                <a:effectLst/>
                <a:latin typeface="Consolas" panose="020B0609020204030204" pitchFamily="49" charset="0"/>
              </a:rPr>
              <a:t>}</a:t>
            </a:r>
          </a:p>
          <a:p>
            <a:r>
              <a:rPr lang="en-US" sz="700" b="0" dirty="0">
                <a:solidFill>
                  <a:schemeClr val="tx1"/>
                </a:solidFill>
                <a:effectLst/>
                <a:latin typeface="Consolas" panose="020B0609020204030204" pitchFamily="49" charset="0"/>
              </a:rPr>
              <a:t>image={</a:t>
            </a:r>
            <a:r>
              <a:rPr lang="en-US" sz="700" b="0" dirty="0" err="1">
                <a:solidFill>
                  <a:schemeClr val="tx1"/>
                </a:solidFill>
                <a:effectLst/>
                <a:latin typeface="Consolas" panose="020B0609020204030204" pitchFamily="49" charset="0"/>
              </a:rPr>
              <a:t>unicornbikeImg</a:t>
            </a:r>
            <a:r>
              <a:rPr lang="en-US" sz="700" b="0" dirty="0">
                <a:solidFill>
                  <a:schemeClr val="tx1"/>
                </a:solidFill>
                <a:effectLst/>
                <a:latin typeface="Consolas" panose="020B0609020204030204" pitchFamily="49" charset="0"/>
              </a:rPr>
              <a:t>} title="Unicorn Bicycle"/&gt;</a:t>
            </a:r>
          </a:p>
          <a:p>
            <a:r>
              <a:rPr lang="en-US" sz="700" b="0" dirty="0">
                <a:solidFill>
                  <a:schemeClr val="tx1"/>
                </a:solidFill>
                <a:effectLst/>
                <a:latin typeface="Consolas" panose="020B0609020204030204" pitchFamily="49" charset="0"/>
              </a:rPr>
              <a:t>&lt;</a:t>
            </a:r>
            <a:r>
              <a:rPr lang="en-US" sz="700" b="0" dirty="0" err="1">
                <a:solidFill>
                  <a:schemeClr val="tx1"/>
                </a:solidFill>
                <a:effectLst/>
                <a:latin typeface="Consolas" panose="020B0609020204030204" pitchFamily="49" charset="0"/>
              </a:rPr>
              <a:t>CardContent</a:t>
            </a:r>
            <a:r>
              <a:rPr lang="en-US" sz="700" b="0" dirty="0">
                <a:solidFill>
                  <a:schemeClr val="tx1"/>
                </a:solidFill>
                <a:effectLst/>
                <a:latin typeface="Consolas" panose="020B0609020204030204" pitchFamily="49" charset="0"/>
              </a:rPr>
              <a:t>&gt;</a:t>
            </a:r>
          </a:p>
          <a:p>
            <a:r>
              <a:rPr lang="en-US" sz="700" b="0" dirty="0">
                <a:solidFill>
                  <a:schemeClr val="tx1"/>
                </a:solidFill>
                <a:effectLst/>
                <a:latin typeface="Consolas" panose="020B0609020204030204" pitchFamily="49" charset="0"/>
              </a:rPr>
              <a:t>&lt;Typography variant="body2" component="p"&gt; </a:t>
            </a:r>
          </a:p>
          <a:p>
            <a:r>
              <a:rPr lang="en-US" sz="700" b="0" dirty="0">
                <a:solidFill>
                  <a:schemeClr val="tx1"/>
                </a:solidFill>
                <a:effectLst/>
                <a:latin typeface="Consolas" panose="020B0609020204030204" pitchFamily="49" charset="0"/>
              </a:rPr>
              <a:t>Welcome to the MERN Skeleton home page.</a:t>
            </a:r>
          </a:p>
          <a:p>
            <a:r>
              <a:rPr lang="en-US" sz="700" b="0" dirty="0">
                <a:solidFill>
                  <a:schemeClr val="tx1"/>
                </a:solidFill>
                <a:effectLst/>
                <a:latin typeface="Consolas" panose="020B0609020204030204" pitchFamily="49" charset="0"/>
              </a:rPr>
              <a:t>&lt;/Typography&gt; </a:t>
            </a:r>
          </a:p>
          <a:p>
            <a:r>
              <a:rPr lang="en-US" sz="700" b="0" dirty="0">
                <a:solidFill>
                  <a:schemeClr val="tx1"/>
                </a:solidFill>
                <a:effectLst/>
                <a:latin typeface="Consolas" panose="020B0609020204030204" pitchFamily="49" charset="0"/>
              </a:rPr>
              <a:t>&lt;/</a:t>
            </a:r>
            <a:r>
              <a:rPr lang="en-US" sz="700" b="0" dirty="0" err="1">
                <a:solidFill>
                  <a:schemeClr val="tx1"/>
                </a:solidFill>
                <a:effectLst/>
                <a:latin typeface="Consolas" panose="020B0609020204030204" pitchFamily="49" charset="0"/>
              </a:rPr>
              <a:t>CardContent</a:t>
            </a:r>
            <a:r>
              <a:rPr lang="en-US" sz="700" b="0" dirty="0">
                <a:solidFill>
                  <a:schemeClr val="tx1"/>
                </a:solidFill>
                <a:effectLst/>
                <a:latin typeface="Consolas" panose="020B0609020204030204" pitchFamily="49" charset="0"/>
              </a:rPr>
              <a:t>&gt;</a:t>
            </a:r>
          </a:p>
          <a:p>
            <a:r>
              <a:rPr lang="en-US" sz="700" b="0" dirty="0">
                <a:solidFill>
                  <a:schemeClr val="tx1"/>
                </a:solidFill>
                <a:effectLst/>
                <a:latin typeface="Consolas" panose="020B0609020204030204" pitchFamily="49" charset="0"/>
              </a:rPr>
              <a:t>&lt;/Card&gt; </a:t>
            </a:r>
          </a:p>
          <a:p>
            <a:r>
              <a:rPr lang="en-US" sz="700" b="0" dirty="0">
                <a:solidFill>
                  <a:schemeClr val="tx1"/>
                </a:solidFill>
                <a:effectLst/>
                <a:latin typeface="Consolas" panose="020B0609020204030204" pitchFamily="49" charset="0"/>
              </a:rPr>
              <a:t>)</a:t>
            </a:r>
          </a:p>
          <a:p>
            <a:r>
              <a:rPr lang="en-US" sz="700" b="0" dirty="0">
                <a:solidFill>
                  <a:schemeClr val="tx1"/>
                </a:solidFill>
                <a:effectLst/>
                <a:latin typeface="Consolas" panose="020B0609020204030204" pitchFamily="49" charset="0"/>
              </a:rPr>
              <a:t>}</a:t>
            </a:r>
          </a:p>
          <a:p>
            <a:br>
              <a:rPr lang="en-US" sz="700" b="0" dirty="0">
                <a:solidFill>
                  <a:schemeClr val="tx1"/>
                </a:solidFill>
                <a:effectLst/>
                <a:latin typeface="Consolas" panose="020B0609020204030204" pitchFamily="49" charset="0"/>
              </a:rPr>
            </a:br>
            <a:endParaRPr lang="en-US" sz="7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8FA3507-CA5D-86A9-BEEA-221F22EE3225}"/>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E43BF395-4713-210D-8003-252879BCAE1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CA65DA2-8EE9-575D-DF2D-9C83505AA4B6}"/>
              </a:ext>
            </a:extLst>
          </p:cNvPr>
          <p:cNvSpPr>
            <a:spLocks noGrp="1"/>
          </p:cNvSpPr>
          <p:nvPr>
            <p:ph type="sldNum" sz="quarter" idx="12"/>
          </p:nvPr>
        </p:nvSpPr>
        <p:spPr/>
        <p:txBody>
          <a:bodyPr/>
          <a:lstStyle/>
          <a:p>
            <a:fld id="{7C5CF243-786F-4254-B068-4C9F0B6EA12F}" type="slidenum">
              <a:rPr lang="en-US" altLang="en-US" smtClean="0"/>
              <a:pPr/>
              <a:t>54</a:t>
            </a:fld>
            <a:endParaRPr lang="en-US" altLang="en-US"/>
          </a:p>
        </p:txBody>
      </p:sp>
    </p:spTree>
    <p:extLst>
      <p:ext uri="{BB962C8B-B14F-4D97-AF65-F5344CB8AC3E}">
        <p14:creationId xmlns:p14="http://schemas.microsoft.com/office/powerpoint/2010/main" val="21579878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B04F-C518-0831-99DC-6C0FA72D3F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098AD1-6379-AC1D-AA95-B571D797A393}"/>
              </a:ext>
            </a:extLst>
          </p:cNvPr>
          <p:cNvSpPr>
            <a:spLocks noGrp="1"/>
          </p:cNvSpPr>
          <p:nvPr>
            <p:ph idx="1"/>
          </p:nvPr>
        </p:nvSpPr>
        <p:spPr/>
        <p:txBody>
          <a:bodyPr/>
          <a:lstStyle/>
          <a:p>
            <a:r>
              <a:rPr lang="en-US" dirty="0"/>
              <a:t>The JSS style objects defined here will be injected into the component using the hook returned by </a:t>
            </a:r>
            <a:r>
              <a:rPr lang="en-US" dirty="0" err="1"/>
              <a:t>makeStyles</a:t>
            </a:r>
            <a:r>
              <a:rPr lang="en-US" dirty="0"/>
              <a:t>. </a:t>
            </a:r>
          </a:p>
          <a:p>
            <a:r>
              <a:rPr lang="en-US" dirty="0"/>
              <a:t>The </a:t>
            </a:r>
            <a:r>
              <a:rPr lang="en-US" dirty="0" err="1"/>
              <a:t>makeStyles</a:t>
            </a:r>
            <a:r>
              <a:rPr lang="en-US" dirty="0"/>
              <a:t> hook API takes a function as an argument and gives access to our custom theme variables, which we can use when defining the styles.</a:t>
            </a:r>
          </a:p>
          <a:p>
            <a:r>
              <a:rPr lang="en-US" dirty="0"/>
              <a:t>Material-UI uses JSS, which is a CSS-in-JS styling solution for adding styles to components. JSS uses JavaScript as a language to describe styles. </a:t>
            </a:r>
          </a:p>
          <a:p>
            <a:r>
              <a:rPr lang="en-US" dirty="0"/>
              <a:t>We will not cover CSS and styling implementations in detail. It will mostly rely on the default look and feel of Material-UI components. </a:t>
            </a:r>
          </a:p>
        </p:txBody>
      </p:sp>
      <p:sp>
        <p:nvSpPr>
          <p:cNvPr id="4" name="Date Placeholder 3">
            <a:extLst>
              <a:ext uri="{FF2B5EF4-FFF2-40B4-BE49-F238E27FC236}">
                <a16:creationId xmlns:a16="http://schemas.microsoft.com/office/drawing/2014/main" id="{10A24539-8BF9-F970-F1C2-B2382A1F7BA5}"/>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DB1FCFA7-00DA-8131-858D-4B281935A61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7A40A55-E2F5-AD07-E52B-9FF633ABAEE8}"/>
              </a:ext>
            </a:extLst>
          </p:cNvPr>
          <p:cNvSpPr>
            <a:spLocks noGrp="1"/>
          </p:cNvSpPr>
          <p:nvPr>
            <p:ph type="sldNum" sz="quarter" idx="12"/>
          </p:nvPr>
        </p:nvSpPr>
        <p:spPr/>
        <p:txBody>
          <a:bodyPr/>
          <a:lstStyle/>
          <a:p>
            <a:fld id="{7C5CF243-786F-4254-B068-4C9F0B6EA12F}" type="slidenum">
              <a:rPr lang="en-US" altLang="en-US" smtClean="0"/>
              <a:pPr/>
              <a:t>55</a:t>
            </a:fld>
            <a:endParaRPr lang="en-US" altLang="en-US"/>
          </a:p>
        </p:txBody>
      </p:sp>
    </p:spTree>
    <p:extLst>
      <p:ext uri="{BB962C8B-B14F-4D97-AF65-F5344CB8AC3E}">
        <p14:creationId xmlns:p14="http://schemas.microsoft.com/office/powerpoint/2010/main" val="5889497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5D01-BD05-6392-AFDB-65D0E2FC4E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849400-4C2A-A9E1-0ACD-E93D8AA1DE01}"/>
              </a:ext>
            </a:extLst>
          </p:cNvPr>
          <p:cNvSpPr>
            <a:spLocks noGrp="1"/>
          </p:cNvSpPr>
          <p:nvPr>
            <p:ph idx="1"/>
          </p:nvPr>
        </p:nvSpPr>
        <p:spPr/>
        <p:txBody>
          <a:bodyPr/>
          <a:lstStyle/>
          <a:p>
            <a:r>
              <a:rPr lang="en-US" dirty="0"/>
              <a:t>To learn more about JSS, visit </a:t>
            </a:r>
            <a:r>
              <a:rPr lang="en-US" dirty="0">
                <a:hlinkClick r:id="rId2"/>
              </a:rPr>
              <a:t>http://cssinjs.org/?v=v9.8.1</a:t>
            </a:r>
            <a:endParaRPr lang="en-US" dirty="0"/>
          </a:p>
          <a:p>
            <a:pPr marL="0" indent="0">
              <a:buNone/>
            </a:pPr>
            <a:endParaRPr lang="en-US" dirty="0"/>
          </a:p>
          <a:p>
            <a:r>
              <a:rPr lang="en-US" dirty="0"/>
              <a:t>For examples of how to customize the Material-UI component styles, check out the Material-UI documentation at </a:t>
            </a:r>
            <a:r>
              <a:rPr lang="en-US" dirty="0">
                <a:hlinkClick r:id="rId3"/>
              </a:rPr>
              <a:t>https://material-ui.com/</a:t>
            </a:r>
            <a:endParaRPr lang="en-US" dirty="0"/>
          </a:p>
          <a:p>
            <a:endParaRPr lang="en-US" dirty="0"/>
          </a:p>
          <a:p>
            <a:r>
              <a:rPr lang="en-US" dirty="0"/>
              <a:t>We can use these generated styles to style the elements in the component, as shown in the following Home component definition.</a:t>
            </a:r>
          </a:p>
          <a:p>
            <a:endParaRPr lang="en-US" dirty="0"/>
          </a:p>
        </p:txBody>
      </p:sp>
      <p:sp>
        <p:nvSpPr>
          <p:cNvPr id="4" name="Date Placeholder 3">
            <a:extLst>
              <a:ext uri="{FF2B5EF4-FFF2-40B4-BE49-F238E27FC236}">
                <a16:creationId xmlns:a16="http://schemas.microsoft.com/office/drawing/2014/main" id="{40726316-6335-7C97-C657-E81740855C32}"/>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C58A93AD-F325-8CF5-9DED-628FE83EEFF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7FF79C3-1B21-EBD7-2408-81689342261F}"/>
              </a:ext>
            </a:extLst>
          </p:cNvPr>
          <p:cNvSpPr>
            <a:spLocks noGrp="1"/>
          </p:cNvSpPr>
          <p:nvPr>
            <p:ph type="sldNum" sz="quarter" idx="12"/>
          </p:nvPr>
        </p:nvSpPr>
        <p:spPr/>
        <p:txBody>
          <a:bodyPr/>
          <a:lstStyle/>
          <a:p>
            <a:fld id="{7C5CF243-786F-4254-B068-4C9F0B6EA12F}" type="slidenum">
              <a:rPr lang="en-US" altLang="en-US" smtClean="0"/>
              <a:pPr/>
              <a:t>56</a:t>
            </a:fld>
            <a:endParaRPr lang="en-US" altLang="en-US"/>
          </a:p>
        </p:txBody>
      </p:sp>
    </p:spTree>
    <p:extLst>
      <p:ext uri="{BB962C8B-B14F-4D97-AF65-F5344CB8AC3E}">
        <p14:creationId xmlns:p14="http://schemas.microsoft.com/office/powerpoint/2010/main" val="7683420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1249-4967-7EDD-1B70-674383378D8C}"/>
              </a:ext>
            </a:extLst>
          </p:cNvPr>
          <p:cNvSpPr>
            <a:spLocks noGrp="1"/>
          </p:cNvSpPr>
          <p:nvPr>
            <p:ph type="title"/>
          </p:nvPr>
        </p:nvSpPr>
        <p:spPr/>
        <p:txBody>
          <a:bodyPr/>
          <a:lstStyle/>
          <a:p>
            <a:r>
              <a:rPr lang="en-US" dirty="0"/>
              <a:t>Component definition</a:t>
            </a:r>
          </a:p>
        </p:txBody>
      </p:sp>
      <p:sp>
        <p:nvSpPr>
          <p:cNvPr id="3" name="Content Placeholder 2">
            <a:extLst>
              <a:ext uri="{FF2B5EF4-FFF2-40B4-BE49-F238E27FC236}">
                <a16:creationId xmlns:a16="http://schemas.microsoft.com/office/drawing/2014/main" id="{1D210243-A4DD-FC53-AC46-365651B41087}"/>
              </a:ext>
            </a:extLst>
          </p:cNvPr>
          <p:cNvSpPr>
            <a:spLocks noGrp="1"/>
          </p:cNvSpPr>
          <p:nvPr>
            <p:ph idx="1"/>
          </p:nvPr>
        </p:nvSpPr>
        <p:spPr/>
        <p:txBody>
          <a:bodyPr/>
          <a:lstStyle/>
          <a:p>
            <a:r>
              <a:rPr lang="en-US" dirty="0"/>
              <a:t>While writing the function to define the component, we will compose the content and behavior of the component. </a:t>
            </a:r>
          </a:p>
          <a:p>
            <a:r>
              <a:rPr lang="en-US" dirty="0"/>
              <a:t>The Home component will contain a Material- UI Card with a headline, an image, and a caption, all styled with the styles we defined previously and returned by calling the </a:t>
            </a:r>
            <a:r>
              <a:rPr lang="en-US" dirty="0" err="1"/>
              <a:t>useStyles</a:t>
            </a:r>
            <a:r>
              <a:rPr lang="en-US" dirty="0"/>
              <a:t>() hook.</a:t>
            </a:r>
          </a:p>
        </p:txBody>
      </p:sp>
      <p:sp>
        <p:nvSpPr>
          <p:cNvPr id="4" name="Date Placeholder 3">
            <a:extLst>
              <a:ext uri="{FF2B5EF4-FFF2-40B4-BE49-F238E27FC236}">
                <a16:creationId xmlns:a16="http://schemas.microsoft.com/office/drawing/2014/main" id="{B22AA0CD-1D78-ADFD-1F55-807AE870BABC}"/>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2187FB1F-6C22-2804-2B20-95CEFE5C6F8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57405CD-1EF4-E6D7-F534-DAC2E11DE145}"/>
              </a:ext>
            </a:extLst>
          </p:cNvPr>
          <p:cNvSpPr>
            <a:spLocks noGrp="1"/>
          </p:cNvSpPr>
          <p:nvPr>
            <p:ph type="sldNum" sz="quarter" idx="12"/>
          </p:nvPr>
        </p:nvSpPr>
        <p:spPr/>
        <p:txBody>
          <a:bodyPr/>
          <a:lstStyle/>
          <a:p>
            <a:fld id="{7C5CF243-786F-4254-B068-4C9F0B6EA12F}" type="slidenum">
              <a:rPr lang="en-US" altLang="en-US" smtClean="0"/>
              <a:pPr/>
              <a:t>57</a:t>
            </a:fld>
            <a:endParaRPr lang="en-US" altLang="en-US"/>
          </a:p>
        </p:txBody>
      </p:sp>
    </p:spTree>
    <p:extLst>
      <p:ext uri="{BB962C8B-B14F-4D97-AF65-F5344CB8AC3E}">
        <p14:creationId xmlns:p14="http://schemas.microsoft.com/office/powerpoint/2010/main" val="709090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D962-D047-DDEC-9AA1-785FA4DA6C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A3AD4F-9A7A-442D-D1EE-8B18D85E56F6}"/>
              </a:ext>
            </a:extLst>
          </p:cNvPr>
          <p:cNvSpPr>
            <a:spLocks noGrp="1"/>
          </p:cNvSpPr>
          <p:nvPr>
            <p:ph idx="1"/>
          </p:nvPr>
        </p:nvSpPr>
        <p:spPr/>
        <p:txBody>
          <a:bodyPr/>
          <a:lstStyle/>
          <a:p>
            <a:r>
              <a:rPr lang="en-US" dirty="0"/>
              <a:t>In the preceding code, we defined and exported a function component named Home. </a:t>
            </a:r>
          </a:p>
          <a:p>
            <a:r>
              <a:rPr lang="en-US" dirty="0"/>
              <a:t>The exported component can now be used for composition within other components. </a:t>
            </a:r>
          </a:p>
          <a:p>
            <a:r>
              <a:rPr lang="en-US" dirty="0"/>
              <a:t>We already imported this Home component in a route in the </a:t>
            </a:r>
            <a:r>
              <a:rPr lang="en-US" dirty="0" err="1"/>
              <a:t>MainRouter</a:t>
            </a:r>
            <a:r>
              <a:rPr lang="en-US" dirty="0"/>
              <a:t> component, as we discussed earlier.</a:t>
            </a:r>
          </a:p>
          <a:p>
            <a:r>
              <a:rPr lang="en-US" dirty="0"/>
              <a:t>we will define all our React components as functional components. </a:t>
            </a:r>
          </a:p>
          <a:p>
            <a:r>
              <a:rPr lang="en-US" dirty="0"/>
              <a:t>We will utilize React Hooks, which is a new addition to React, to add state and life cycle features, instead of using class definitions to achieve the same.</a:t>
            </a:r>
          </a:p>
          <a:p>
            <a:r>
              <a:rPr lang="en-US" dirty="0"/>
              <a:t>The other view components to be implemented in our MERN applications will adhere to the same structure.</a:t>
            </a:r>
          </a:p>
        </p:txBody>
      </p:sp>
      <p:sp>
        <p:nvSpPr>
          <p:cNvPr id="4" name="Date Placeholder 3">
            <a:extLst>
              <a:ext uri="{FF2B5EF4-FFF2-40B4-BE49-F238E27FC236}">
                <a16:creationId xmlns:a16="http://schemas.microsoft.com/office/drawing/2014/main" id="{660EBD13-C722-FED1-78C3-7360A3F7BAC8}"/>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F7F3C666-BA4A-5554-7847-A2A1CD1DE5B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0714AE2-901A-6EC3-0478-81ED0EDC5AC6}"/>
              </a:ext>
            </a:extLst>
          </p:cNvPr>
          <p:cNvSpPr>
            <a:spLocks noGrp="1"/>
          </p:cNvSpPr>
          <p:nvPr>
            <p:ph type="sldNum" sz="quarter" idx="12"/>
          </p:nvPr>
        </p:nvSpPr>
        <p:spPr/>
        <p:txBody>
          <a:bodyPr/>
          <a:lstStyle/>
          <a:p>
            <a:fld id="{7C5CF243-786F-4254-B068-4C9F0B6EA12F}" type="slidenum">
              <a:rPr lang="en-US" altLang="en-US" smtClean="0"/>
              <a:pPr/>
              <a:t>58</a:t>
            </a:fld>
            <a:endParaRPr lang="en-US" altLang="en-US"/>
          </a:p>
        </p:txBody>
      </p:sp>
    </p:spTree>
    <p:extLst>
      <p:ext uri="{BB962C8B-B14F-4D97-AF65-F5344CB8AC3E}">
        <p14:creationId xmlns:p14="http://schemas.microsoft.com/office/powerpoint/2010/main" val="28880472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17C4-1899-4DC5-ACE1-53C88017F0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8990D1-2ADD-B5EB-DE08-D387FF92E336}"/>
              </a:ext>
            </a:extLst>
          </p:cNvPr>
          <p:cNvSpPr>
            <a:spLocks noGrp="1"/>
          </p:cNvSpPr>
          <p:nvPr>
            <p:ph idx="1"/>
          </p:nvPr>
        </p:nvSpPr>
        <p:spPr/>
        <p:txBody>
          <a:bodyPr/>
          <a:lstStyle/>
          <a:p>
            <a:r>
              <a:rPr lang="en-US" dirty="0"/>
              <a:t>we will focus mainly on the component definition, highlighting the unique aspects of the implemented component.</a:t>
            </a:r>
          </a:p>
          <a:p>
            <a:r>
              <a:rPr lang="en-US" dirty="0"/>
              <a:t>We are almost ready to run this code to render the home page component in the frontend. </a:t>
            </a:r>
          </a:p>
          <a:p>
            <a:endParaRPr lang="en-US" dirty="0"/>
          </a:p>
        </p:txBody>
      </p:sp>
      <p:sp>
        <p:nvSpPr>
          <p:cNvPr id="4" name="Date Placeholder 3">
            <a:extLst>
              <a:ext uri="{FF2B5EF4-FFF2-40B4-BE49-F238E27FC236}">
                <a16:creationId xmlns:a16="http://schemas.microsoft.com/office/drawing/2014/main" id="{68A2D768-E344-771C-E23D-B8ADFC1059D6}"/>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D8EE547F-2F67-2134-296F-2733B6F58E9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C4698DD-3C54-D5EE-5A2F-1BD10AF0B34D}"/>
              </a:ext>
            </a:extLst>
          </p:cNvPr>
          <p:cNvSpPr>
            <a:spLocks noGrp="1"/>
          </p:cNvSpPr>
          <p:nvPr>
            <p:ph type="sldNum" sz="quarter" idx="12"/>
          </p:nvPr>
        </p:nvSpPr>
        <p:spPr/>
        <p:txBody>
          <a:bodyPr/>
          <a:lstStyle/>
          <a:p>
            <a:fld id="{7C5CF243-786F-4254-B068-4C9F0B6EA12F}" type="slidenum">
              <a:rPr lang="en-US" altLang="en-US" smtClean="0"/>
              <a:pPr/>
              <a:t>59</a:t>
            </a:fld>
            <a:endParaRPr lang="en-US" altLang="en-US"/>
          </a:p>
        </p:txBody>
      </p:sp>
    </p:spTree>
    <p:extLst>
      <p:ext uri="{BB962C8B-B14F-4D97-AF65-F5344CB8AC3E}">
        <p14:creationId xmlns:p14="http://schemas.microsoft.com/office/powerpoint/2010/main" val="3747517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7EDCB-9DB3-3554-CB16-D7AE7CDDE9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D80AC8-0947-7E70-CB70-35B28C9DE069}"/>
              </a:ext>
            </a:extLst>
          </p:cNvPr>
          <p:cNvSpPr>
            <a:spLocks noGrp="1"/>
          </p:cNvSpPr>
          <p:nvPr>
            <p:ph idx="1"/>
          </p:nvPr>
        </p:nvSpPr>
        <p:spPr/>
        <p:txBody>
          <a:bodyPr/>
          <a:lstStyle/>
          <a:p>
            <a:r>
              <a:rPr lang="en-US" dirty="0"/>
              <a:t>Home page: A view that renders at the root URL to welcome users to the web application.</a:t>
            </a:r>
          </a:p>
          <a:p>
            <a:r>
              <a:rPr lang="en-US" dirty="0"/>
              <a:t>Sign-up page: A view with a form for user sign-up, allowing new users to create a user account and redirecting them to a sign-in page when successfully created.</a:t>
            </a:r>
          </a:p>
          <a:p>
            <a:r>
              <a:rPr lang="en-US" dirty="0"/>
              <a:t>Sign-in page: A view with a sign-in form that allows existing users to sign in so they have access to protected views and actions.</a:t>
            </a:r>
          </a:p>
          <a:p>
            <a:r>
              <a:rPr lang="en-US" dirty="0"/>
              <a:t>User list page: A view that fetches and shows a list of all the users in the database, and also links to individual user profiles.</a:t>
            </a:r>
          </a:p>
        </p:txBody>
      </p:sp>
      <p:sp>
        <p:nvSpPr>
          <p:cNvPr id="4" name="Date Placeholder 3">
            <a:extLst>
              <a:ext uri="{FF2B5EF4-FFF2-40B4-BE49-F238E27FC236}">
                <a16:creationId xmlns:a16="http://schemas.microsoft.com/office/drawing/2014/main" id="{7127C8F9-81FB-834F-6FCB-80FB7E36A856}"/>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C81C444D-9796-EABB-0F13-1265972DBA2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B462692-C445-B218-C985-36AA9C03DCE1}"/>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27251618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B523-DB07-7AF4-3F4B-BF621A9E16E4}"/>
              </a:ext>
            </a:extLst>
          </p:cNvPr>
          <p:cNvSpPr>
            <a:spLocks noGrp="1"/>
          </p:cNvSpPr>
          <p:nvPr>
            <p:ph type="title"/>
          </p:nvPr>
        </p:nvSpPr>
        <p:spPr/>
        <p:txBody>
          <a:bodyPr/>
          <a:lstStyle/>
          <a:p>
            <a:r>
              <a:rPr lang="en-US" dirty="0"/>
              <a:t>Updated index.html</a:t>
            </a:r>
          </a:p>
        </p:txBody>
      </p:sp>
      <p:sp>
        <p:nvSpPr>
          <p:cNvPr id="3" name="Content Placeholder 2">
            <a:extLst>
              <a:ext uri="{FF2B5EF4-FFF2-40B4-BE49-F238E27FC236}">
                <a16:creationId xmlns:a16="http://schemas.microsoft.com/office/drawing/2014/main" id="{EBBEFC8D-14EF-C849-647E-559E3F0CA7F0}"/>
              </a:ext>
            </a:extLst>
          </p:cNvPr>
          <p:cNvSpPr>
            <a:spLocks noGrp="1"/>
          </p:cNvSpPr>
          <p:nvPr>
            <p:ph idx="1"/>
          </p:nvPr>
        </p:nvSpPr>
        <p:spPr/>
        <p:txBody>
          <a:bodyPr/>
          <a:lstStyle/>
          <a:p>
            <a:r>
              <a:rPr lang="en-US" sz="1200" b="0" dirty="0">
                <a:solidFill>
                  <a:schemeClr val="tx1"/>
                </a:solidFill>
                <a:effectLst/>
                <a:latin typeface="Consolas" panose="020B0609020204030204" pitchFamily="49" charset="0"/>
              </a:rPr>
              <a:t>&lt;!DOCTYPE html&gt;</a:t>
            </a:r>
          </a:p>
          <a:p>
            <a:r>
              <a:rPr lang="en-US" sz="1200" b="0" dirty="0">
                <a:solidFill>
                  <a:schemeClr val="tx1"/>
                </a:solidFill>
                <a:effectLst/>
                <a:latin typeface="Consolas" panose="020B0609020204030204" pitchFamily="49" charset="0"/>
              </a:rPr>
              <a:t>&lt;html lang="</a:t>
            </a:r>
            <a:r>
              <a:rPr lang="en-US" sz="1200" b="0" dirty="0" err="1">
                <a:solidFill>
                  <a:schemeClr val="tx1"/>
                </a:solidFill>
                <a:effectLst/>
                <a:latin typeface="Consolas" panose="020B0609020204030204" pitchFamily="49" charset="0"/>
              </a:rPr>
              <a:t>en</a:t>
            </a:r>
            <a:r>
              <a:rPr lang="en-US" sz="1200" b="0" dirty="0">
                <a:solidFill>
                  <a:schemeClr val="tx1"/>
                </a:solidFill>
                <a:effectLst/>
                <a:latin typeface="Consolas" panose="020B0609020204030204" pitchFamily="49" charset="0"/>
              </a:rPr>
              <a:t>"&gt;</a:t>
            </a:r>
          </a:p>
          <a:p>
            <a:r>
              <a:rPr lang="en-US" sz="1200" b="0" dirty="0">
                <a:solidFill>
                  <a:schemeClr val="tx1"/>
                </a:solidFill>
                <a:effectLst/>
                <a:latin typeface="Consolas" panose="020B0609020204030204" pitchFamily="49" charset="0"/>
              </a:rPr>
              <a:t>  &lt;head&gt;</a:t>
            </a:r>
          </a:p>
          <a:p>
            <a:r>
              <a:rPr lang="en-US" sz="1200" b="0" dirty="0">
                <a:solidFill>
                  <a:schemeClr val="tx1"/>
                </a:solidFill>
                <a:effectLst/>
                <a:latin typeface="Consolas" panose="020B0609020204030204" pitchFamily="49" charset="0"/>
              </a:rPr>
              <a:t>    &lt;meta charset="UTF-8" /&gt;</a:t>
            </a:r>
          </a:p>
          <a:p>
            <a:r>
              <a:rPr lang="en-US" sz="1200" b="0" dirty="0">
                <a:solidFill>
                  <a:schemeClr val="tx1"/>
                </a:solidFill>
                <a:effectLst/>
                <a:latin typeface="Consolas" panose="020B0609020204030204" pitchFamily="49" charset="0"/>
              </a:rPr>
              <a:t>    &lt;link </a:t>
            </a:r>
            <a:r>
              <a:rPr lang="en-US" sz="1200" b="0" dirty="0" err="1">
                <a:solidFill>
                  <a:schemeClr val="tx1"/>
                </a:solidFill>
                <a:effectLst/>
                <a:latin typeface="Consolas" panose="020B0609020204030204" pitchFamily="49" charset="0"/>
              </a:rPr>
              <a:t>rel</a:t>
            </a:r>
            <a:r>
              <a:rPr lang="en-US" sz="1200" b="0" dirty="0">
                <a:solidFill>
                  <a:schemeClr val="tx1"/>
                </a:solidFill>
                <a:effectLst/>
                <a:latin typeface="Consolas" panose="020B0609020204030204" pitchFamily="49" charset="0"/>
              </a:rPr>
              <a:t>="icon" type="image/</a:t>
            </a:r>
            <a:r>
              <a:rPr lang="en-US" sz="1200" b="0" dirty="0" err="1">
                <a:solidFill>
                  <a:schemeClr val="tx1"/>
                </a:solidFill>
                <a:effectLst/>
                <a:latin typeface="Consolas" panose="020B0609020204030204" pitchFamily="49" charset="0"/>
              </a:rPr>
              <a:t>svg+xml</a:t>
            </a: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href</a:t>
            </a:r>
            <a:r>
              <a:rPr lang="en-US" sz="1200" b="0" dirty="0">
                <a:solidFill>
                  <a:schemeClr val="tx1"/>
                </a:solidFill>
                <a:effectLst/>
                <a:latin typeface="Consolas" panose="020B0609020204030204" pitchFamily="49" charset="0"/>
              </a:rPr>
              <a:t>="/</a:t>
            </a:r>
            <a:r>
              <a:rPr lang="en-US" sz="1200" b="0" dirty="0" err="1">
                <a:solidFill>
                  <a:schemeClr val="tx1"/>
                </a:solidFill>
                <a:effectLst/>
                <a:latin typeface="Consolas" panose="020B0609020204030204" pitchFamily="49" charset="0"/>
              </a:rPr>
              <a:t>favicon.svg</a:t>
            </a:r>
            <a:r>
              <a:rPr lang="en-US" sz="1200" b="0" dirty="0">
                <a:solidFill>
                  <a:schemeClr val="tx1"/>
                </a:solidFill>
                <a:effectLst/>
                <a:latin typeface="Consolas" panose="020B0609020204030204" pitchFamily="49" charset="0"/>
              </a:rPr>
              <a:t>" /&gt;</a:t>
            </a:r>
          </a:p>
          <a:p>
            <a:r>
              <a:rPr lang="en-US" sz="1200" b="0" dirty="0">
                <a:solidFill>
                  <a:schemeClr val="tx1"/>
                </a:solidFill>
                <a:effectLst/>
                <a:latin typeface="Consolas" panose="020B0609020204030204" pitchFamily="49" charset="0"/>
              </a:rPr>
              <a:t>    &lt;meta name="viewport" content="width=device-width, initial-scale=1.0" /&gt;</a:t>
            </a:r>
          </a:p>
          <a:p>
            <a:r>
              <a:rPr lang="en-US" sz="1200" b="0" dirty="0">
                <a:solidFill>
                  <a:schemeClr val="tx1"/>
                </a:solidFill>
                <a:effectLst/>
                <a:latin typeface="Consolas" panose="020B0609020204030204" pitchFamily="49" charset="0"/>
              </a:rPr>
              <a:t>    &lt;title&gt;</a:t>
            </a:r>
            <a:r>
              <a:rPr lang="en-US" sz="1200" b="0" dirty="0" err="1">
                <a:solidFill>
                  <a:schemeClr val="tx1"/>
                </a:solidFill>
                <a:effectLst/>
                <a:latin typeface="Consolas" panose="020B0609020204030204" pitchFamily="49" charset="0"/>
              </a:rPr>
              <a:t>Vite</a:t>
            </a:r>
            <a:r>
              <a:rPr lang="en-US" sz="1200" b="0" dirty="0">
                <a:solidFill>
                  <a:schemeClr val="tx1"/>
                </a:solidFill>
                <a:effectLst/>
                <a:latin typeface="Consolas" panose="020B0609020204030204" pitchFamily="49" charset="0"/>
              </a:rPr>
              <a:t> App&lt;/title&gt;</a:t>
            </a:r>
          </a:p>
          <a:p>
            <a:r>
              <a:rPr lang="en-US" sz="1200" b="0" dirty="0">
                <a:solidFill>
                  <a:schemeClr val="tx1"/>
                </a:solidFill>
                <a:effectLst/>
                <a:latin typeface="Consolas" panose="020B0609020204030204" pitchFamily="49" charset="0"/>
              </a:rPr>
              <a:t>  &lt;/head&gt;</a:t>
            </a:r>
          </a:p>
          <a:p>
            <a:r>
              <a:rPr lang="en-US" sz="1200" b="0" dirty="0">
                <a:solidFill>
                  <a:schemeClr val="tx1"/>
                </a:solidFill>
                <a:effectLst/>
                <a:latin typeface="Consolas" panose="020B0609020204030204" pitchFamily="49" charset="0"/>
              </a:rPr>
              <a:t>  &lt;body&gt;</a:t>
            </a:r>
          </a:p>
          <a:p>
            <a:r>
              <a:rPr lang="en-US" sz="1200" b="0" dirty="0">
                <a:solidFill>
                  <a:schemeClr val="tx1"/>
                </a:solidFill>
                <a:effectLst/>
                <a:latin typeface="Consolas" panose="020B0609020204030204" pitchFamily="49" charset="0"/>
              </a:rPr>
              <a:t>    &lt;div id="root"&gt;Welcome to Frontend</a:t>
            </a:r>
          </a:p>
          <a:p>
            <a:r>
              <a:rPr lang="en-US" sz="1200" b="0" dirty="0">
                <a:solidFill>
                  <a:schemeClr val="tx1"/>
                </a:solidFill>
                <a:effectLst/>
                <a:latin typeface="Consolas" panose="020B0609020204030204" pitchFamily="49" charset="0"/>
              </a:rPr>
              <a:t>      &lt;/div&gt;</a:t>
            </a:r>
          </a:p>
          <a:p>
            <a:r>
              <a:rPr lang="en-US" sz="1200" b="0" dirty="0">
                <a:solidFill>
                  <a:schemeClr val="tx1"/>
                </a:solidFill>
                <a:effectLst/>
                <a:latin typeface="Consolas" panose="020B0609020204030204" pitchFamily="49" charset="0"/>
              </a:rPr>
              <a:t>      </a:t>
            </a:r>
            <a:r>
              <a:rPr lang="en-US" sz="1200" b="0" dirty="0">
                <a:solidFill>
                  <a:schemeClr val="tx1"/>
                </a:solidFill>
                <a:effectLst/>
                <a:highlight>
                  <a:srgbClr val="FFFF00"/>
                </a:highlight>
                <a:latin typeface="Consolas" panose="020B0609020204030204" pitchFamily="49" charset="0"/>
              </a:rPr>
              <a:t>&lt;script type="module"&gt;</a:t>
            </a:r>
          </a:p>
          <a:p>
            <a:r>
              <a:rPr lang="en-US" sz="1200" b="0" dirty="0">
                <a:solidFill>
                  <a:schemeClr val="tx1"/>
                </a:solidFill>
                <a:effectLst/>
                <a:highlight>
                  <a:srgbClr val="FFFF00"/>
                </a:highlight>
                <a:latin typeface="Consolas" panose="020B0609020204030204" pitchFamily="49" charset="0"/>
              </a:rPr>
              <a:t>      import </a:t>
            </a:r>
            <a:r>
              <a:rPr lang="en-US" sz="1200" b="0" dirty="0" err="1">
                <a:solidFill>
                  <a:schemeClr val="tx1"/>
                </a:solidFill>
                <a:effectLst/>
                <a:highlight>
                  <a:srgbClr val="FFFF00"/>
                </a:highlight>
                <a:latin typeface="Consolas" panose="020B0609020204030204" pitchFamily="49" charset="0"/>
              </a:rPr>
              <a:t>RefreshRuntime</a:t>
            </a:r>
            <a:r>
              <a:rPr lang="en-US" sz="1200" b="0" dirty="0">
                <a:solidFill>
                  <a:schemeClr val="tx1"/>
                </a:solidFill>
                <a:effectLst/>
                <a:highlight>
                  <a:srgbClr val="FFFF00"/>
                </a:highlight>
                <a:latin typeface="Consolas" panose="020B0609020204030204" pitchFamily="49" charset="0"/>
              </a:rPr>
              <a:t> from "http://localhost:5173/@react-refresh";</a:t>
            </a:r>
          </a:p>
          <a:p>
            <a:r>
              <a:rPr lang="en-US" sz="1200" b="0" dirty="0">
                <a:solidFill>
                  <a:schemeClr val="tx1"/>
                </a:solidFill>
                <a:effectLst/>
                <a:highlight>
                  <a:srgbClr val="FFFF00"/>
                </a:highlight>
                <a:latin typeface="Consolas" panose="020B0609020204030204" pitchFamily="49" charset="0"/>
              </a:rPr>
              <a:t>      </a:t>
            </a:r>
            <a:r>
              <a:rPr lang="en-US" sz="1200" b="0" dirty="0" err="1">
                <a:solidFill>
                  <a:schemeClr val="tx1"/>
                </a:solidFill>
                <a:effectLst/>
                <a:highlight>
                  <a:srgbClr val="FFFF00"/>
                </a:highlight>
                <a:latin typeface="Consolas" panose="020B0609020204030204" pitchFamily="49" charset="0"/>
              </a:rPr>
              <a:t>RefreshRuntime.injectIntoGlobalHook</a:t>
            </a:r>
            <a:r>
              <a:rPr lang="en-US" sz="1200" b="0" dirty="0">
                <a:solidFill>
                  <a:schemeClr val="tx1"/>
                </a:solidFill>
                <a:effectLst/>
                <a:highlight>
                  <a:srgbClr val="FFFF00"/>
                </a:highlight>
                <a:latin typeface="Consolas" panose="020B0609020204030204" pitchFamily="49" charset="0"/>
              </a:rPr>
              <a:t>(window);</a:t>
            </a:r>
          </a:p>
          <a:p>
            <a:r>
              <a:rPr lang="en-US" sz="1200" b="0" dirty="0">
                <a:solidFill>
                  <a:schemeClr val="tx1"/>
                </a:solidFill>
                <a:effectLst/>
                <a:highlight>
                  <a:srgbClr val="FFFF00"/>
                </a:highlight>
                <a:latin typeface="Consolas" panose="020B0609020204030204" pitchFamily="49" charset="0"/>
              </a:rPr>
              <a:t>      window.$</a:t>
            </a:r>
            <a:r>
              <a:rPr lang="en-US" sz="1200" b="0" dirty="0" err="1">
                <a:solidFill>
                  <a:schemeClr val="tx1"/>
                </a:solidFill>
                <a:effectLst/>
                <a:highlight>
                  <a:srgbClr val="FFFF00"/>
                </a:highlight>
                <a:latin typeface="Consolas" panose="020B0609020204030204" pitchFamily="49" charset="0"/>
              </a:rPr>
              <a:t>RefreshReg</a:t>
            </a:r>
            <a:r>
              <a:rPr lang="en-US" sz="1200" b="0" dirty="0">
                <a:solidFill>
                  <a:schemeClr val="tx1"/>
                </a:solidFill>
                <a:effectLst/>
                <a:highlight>
                  <a:srgbClr val="FFFF00"/>
                </a:highlight>
                <a:latin typeface="Consolas" panose="020B0609020204030204" pitchFamily="49" charset="0"/>
              </a:rPr>
              <a:t>$ = () =&gt; {};</a:t>
            </a:r>
          </a:p>
          <a:p>
            <a:r>
              <a:rPr lang="en-US" sz="1200" b="0" dirty="0">
                <a:solidFill>
                  <a:schemeClr val="tx1"/>
                </a:solidFill>
                <a:effectLst/>
                <a:highlight>
                  <a:srgbClr val="FFFF00"/>
                </a:highlight>
                <a:latin typeface="Consolas" panose="020B0609020204030204" pitchFamily="49" charset="0"/>
              </a:rPr>
              <a:t>      window.$</a:t>
            </a:r>
            <a:r>
              <a:rPr lang="en-US" sz="1200" b="0" dirty="0" err="1">
                <a:solidFill>
                  <a:schemeClr val="tx1"/>
                </a:solidFill>
                <a:effectLst/>
                <a:highlight>
                  <a:srgbClr val="FFFF00"/>
                </a:highlight>
                <a:latin typeface="Consolas" panose="020B0609020204030204" pitchFamily="49" charset="0"/>
              </a:rPr>
              <a:t>RefreshSig</a:t>
            </a:r>
            <a:r>
              <a:rPr lang="en-US" sz="1200" b="0" dirty="0">
                <a:solidFill>
                  <a:schemeClr val="tx1"/>
                </a:solidFill>
                <a:effectLst/>
                <a:highlight>
                  <a:srgbClr val="FFFF00"/>
                </a:highlight>
                <a:latin typeface="Consolas" panose="020B0609020204030204" pitchFamily="49" charset="0"/>
              </a:rPr>
              <a:t>$ = () =&gt; (type) =&gt; type;</a:t>
            </a:r>
          </a:p>
          <a:p>
            <a:r>
              <a:rPr lang="en-US" sz="1200" b="0" dirty="0">
                <a:solidFill>
                  <a:schemeClr val="tx1"/>
                </a:solidFill>
                <a:effectLst/>
                <a:highlight>
                  <a:srgbClr val="FFFF00"/>
                </a:highlight>
                <a:latin typeface="Consolas" panose="020B0609020204030204" pitchFamily="49" charset="0"/>
              </a:rPr>
              <a:t>      window.__</a:t>
            </a:r>
            <a:r>
              <a:rPr lang="en-US" sz="1200" b="0" dirty="0" err="1">
                <a:solidFill>
                  <a:schemeClr val="tx1"/>
                </a:solidFill>
                <a:effectLst/>
                <a:highlight>
                  <a:srgbClr val="FFFF00"/>
                </a:highlight>
                <a:latin typeface="Consolas" panose="020B0609020204030204" pitchFamily="49" charset="0"/>
              </a:rPr>
              <a:t>vite_plugin_react_preamble_installed</a:t>
            </a:r>
            <a:r>
              <a:rPr lang="en-US" sz="1200" b="0" dirty="0">
                <a:solidFill>
                  <a:schemeClr val="tx1"/>
                </a:solidFill>
                <a:effectLst/>
                <a:highlight>
                  <a:srgbClr val="FFFF00"/>
                </a:highlight>
                <a:latin typeface="Consolas" panose="020B0609020204030204" pitchFamily="49" charset="0"/>
              </a:rPr>
              <a:t>__ = true;</a:t>
            </a:r>
          </a:p>
          <a:p>
            <a:r>
              <a:rPr lang="en-US" sz="1200" b="0" dirty="0">
                <a:solidFill>
                  <a:schemeClr val="tx1"/>
                </a:solidFill>
                <a:effectLst/>
                <a:highlight>
                  <a:srgbClr val="FFFF00"/>
                </a:highlight>
                <a:latin typeface="Consolas" panose="020B0609020204030204" pitchFamily="49" charset="0"/>
              </a:rPr>
              <a:t>      &lt;/script&gt;</a:t>
            </a:r>
          </a:p>
          <a:p>
            <a:r>
              <a:rPr lang="en-US" sz="1200" b="0" dirty="0">
                <a:solidFill>
                  <a:schemeClr val="tx1"/>
                </a:solidFill>
                <a:effectLst/>
                <a:latin typeface="Consolas" panose="020B0609020204030204" pitchFamily="49" charset="0"/>
              </a:rPr>
              <a:t>      </a:t>
            </a:r>
            <a:r>
              <a:rPr lang="en-US" sz="1200" b="0" dirty="0">
                <a:solidFill>
                  <a:schemeClr val="tx1"/>
                </a:solidFill>
                <a:effectLst/>
                <a:highlight>
                  <a:srgbClr val="FFFF00"/>
                </a:highlight>
                <a:latin typeface="Consolas" panose="020B0609020204030204" pitchFamily="49" charset="0"/>
              </a:rPr>
              <a:t>&lt;script type="module" </a:t>
            </a:r>
            <a:r>
              <a:rPr lang="en-US" sz="1200" b="0" dirty="0" err="1">
                <a:solidFill>
                  <a:schemeClr val="tx1"/>
                </a:solidFill>
                <a:effectLst/>
                <a:highlight>
                  <a:srgbClr val="FFFF00"/>
                </a:highlight>
                <a:latin typeface="Consolas" panose="020B0609020204030204" pitchFamily="49" charset="0"/>
              </a:rPr>
              <a:t>src</a:t>
            </a:r>
            <a:r>
              <a:rPr lang="en-US" sz="1200" b="0" dirty="0">
                <a:solidFill>
                  <a:schemeClr val="tx1"/>
                </a:solidFill>
                <a:effectLst/>
                <a:highlight>
                  <a:srgbClr val="FFFF00"/>
                </a:highlight>
                <a:latin typeface="Consolas" panose="020B0609020204030204" pitchFamily="49" charset="0"/>
              </a:rPr>
              <a:t>="http://localhost:5173/</a:t>
            </a:r>
            <a:r>
              <a:rPr lang="en-US" sz="1200" b="0" dirty="0" err="1">
                <a:solidFill>
                  <a:schemeClr val="tx1"/>
                </a:solidFill>
                <a:effectLst/>
                <a:highlight>
                  <a:srgbClr val="FFFF00"/>
                </a:highlight>
                <a:latin typeface="Consolas" panose="020B0609020204030204" pitchFamily="49" charset="0"/>
              </a:rPr>
              <a:t>src</a:t>
            </a:r>
            <a:r>
              <a:rPr lang="en-US" sz="1200" b="0" dirty="0">
                <a:solidFill>
                  <a:schemeClr val="tx1"/>
                </a:solidFill>
                <a:effectLst/>
                <a:highlight>
                  <a:srgbClr val="FFFF00"/>
                </a:highlight>
                <a:latin typeface="Consolas" panose="020B0609020204030204" pitchFamily="49" charset="0"/>
              </a:rPr>
              <a:t>/</a:t>
            </a:r>
            <a:r>
              <a:rPr lang="en-US" sz="1200" b="0" dirty="0" err="1">
                <a:solidFill>
                  <a:schemeClr val="tx1"/>
                </a:solidFill>
                <a:effectLst/>
                <a:highlight>
                  <a:srgbClr val="FFFF00"/>
                </a:highlight>
                <a:latin typeface="Consolas" panose="020B0609020204030204" pitchFamily="49" charset="0"/>
              </a:rPr>
              <a:t>main.jsx</a:t>
            </a:r>
            <a:r>
              <a:rPr lang="en-US" sz="1200" b="0" dirty="0">
                <a:solidFill>
                  <a:schemeClr val="tx1"/>
                </a:solidFill>
                <a:effectLst/>
                <a:highlight>
                  <a:srgbClr val="FFFF00"/>
                </a:highlight>
                <a:latin typeface="Consolas" panose="020B0609020204030204" pitchFamily="49" charset="0"/>
              </a:rPr>
              <a:t>"&gt;&lt;/script&gt;</a:t>
            </a:r>
          </a:p>
          <a:p>
            <a:r>
              <a:rPr lang="en-US" sz="1200" b="0" dirty="0">
                <a:solidFill>
                  <a:schemeClr val="tx1"/>
                </a:solidFill>
                <a:effectLst/>
                <a:latin typeface="Consolas" panose="020B0609020204030204" pitchFamily="49" charset="0"/>
              </a:rPr>
              <a:t>      </a:t>
            </a:r>
          </a:p>
          <a:p>
            <a:r>
              <a:rPr lang="en-US" sz="1200" b="0" dirty="0">
                <a:solidFill>
                  <a:schemeClr val="tx1"/>
                </a:solidFill>
                <a:effectLst/>
                <a:latin typeface="Consolas" panose="020B0609020204030204" pitchFamily="49" charset="0"/>
              </a:rPr>
              <a:t>    &lt;/body&gt;</a:t>
            </a:r>
          </a:p>
          <a:p>
            <a:r>
              <a:rPr lang="en-US" sz="1200" b="0" dirty="0">
                <a:solidFill>
                  <a:schemeClr val="tx1"/>
                </a:solidFill>
                <a:effectLst/>
                <a:latin typeface="Consolas" panose="020B0609020204030204" pitchFamily="49" charset="0"/>
              </a:rPr>
              <a:t>    &lt;/html&gt;</a:t>
            </a:r>
          </a:p>
          <a:p>
            <a:br>
              <a:rPr lang="en-US" sz="1200" b="0" dirty="0">
                <a:solidFill>
                  <a:schemeClr val="tx1"/>
                </a:solidFill>
                <a:effectLst/>
                <a:latin typeface="Consolas" panose="020B0609020204030204" pitchFamily="49" charset="0"/>
              </a:rPr>
            </a:br>
            <a:br>
              <a:rPr lang="en-US" sz="1200" b="0" dirty="0">
                <a:solidFill>
                  <a:schemeClr val="tx1"/>
                </a:solidFill>
                <a:effectLst/>
                <a:latin typeface="Consolas" panose="020B0609020204030204" pitchFamily="49" charset="0"/>
              </a:rPr>
            </a:br>
            <a:endParaRPr lang="en-US" sz="12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E782D6DB-2474-4DBB-A64C-7826E9E04F88}"/>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8E394B60-32CB-1118-7DDD-8CF85523545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30185D4-AA56-A1AE-76EC-C2E471290B91}"/>
              </a:ext>
            </a:extLst>
          </p:cNvPr>
          <p:cNvSpPr>
            <a:spLocks noGrp="1"/>
          </p:cNvSpPr>
          <p:nvPr>
            <p:ph type="sldNum" sz="quarter" idx="12"/>
          </p:nvPr>
        </p:nvSpPr>
        <p:spPr/>
        <p:txBody>
          <a:bodyPr/>
          <a:lstStyle/>
          <a:p>
            <a:fld id="{7C5CF243-786F-4254-B068-4C9F0B6EA12F}" type="slidenum">
              <a:rPr lang="en-US" altLang="en-US" smtClean="0"/>
              <a:pPr/>
              <a:t>60</a:t>
            </a:fld>
            <a:endParaRPr lang="en-US" altLang="en-US"/>
          </a:p>
        </p:txBody>
      </p:sp>
    </p:spTree>
    <p:extLst>
      <p:ext uri="{BB962C8B-B14F-4D97-AF65-F5344CB8AC3E}">
        <p14:creationId xmlns:p14="http://schemas.microsoft.com/office/powerpoint/2010/main" val="70793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146E6-BD38-35A9-E5BB-A4E31287765B}"/>
              </a:ext>
            </a:extLst>
          </p:cNvPr>
          <p:cNvSpPr>
            <a:spLocks noGrp="1"/>
          </p:cNvSpPr>
          <p:nvPr>
            <p:ph type="title"/>
          </p:nvPr>
        </p:nvSpPr>
        <p:spPr/>
        <p:txBody>
          <a:bodyPr/>
          <a:lstStyle/>
          <a:p>
            <a:r>
              <a:rPr lang="en-US" dirty="0"/>
              <a:t>Updated index.html</a:t>
            </a:r>
          </a:p>
        </p:txBody>
      </p:sp>
      <p:sp>
        <p:nvSpPr>
          <p:cNvPr id="3" name="Content Placeholder 2">
            <a:extLst>
              <a:ext uri="{FF2B5EF4-FFF2-40B4-BE49-F238E27FC236}">
                <a16:creationId xmlns:a16="http://schemas.microsoft.com/office/drawing/2014/main" id="{CAD64955-8A7E-0E05-C49A-6ECF97A153C1}"/>
              </a:ext>
            </a:extLst>
          </p:cNvPr>
          <p:cNvSpPr>
            <a:spLocks noGrp="1"/>
          </p:cNvSpPr>
          <p:nvPr>
            <p:ph idx="1"/>
          </p:nvPr>
        </p:nvSpPr>
        <p:spPr/>
        <p:txBody>
          <a:bodyPr/>
          <a:lstStyle/>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&lt;!DOCTYPE html&gt;</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&lt;html lang="</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en</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"&gt;</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&lt;head&gt;</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&lt;meta charset="UTF-8" /&gt;</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&lt;link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rel</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="icon" type="image/</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svg+xml</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href</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favicon.svg</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/&gt;</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&lt;meta name="viewport" content="width=device-width, initial-scale=1.0" /&gt;</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&lt;title&gt;</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Vite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App&lt;/title&gt;</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&lt;/head&gt;</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&lt;body&gt;</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&lt;div id="root"&gt;</a:t>
            </a:r>
          </a:p>
          <a:p>
            <a:pPr marL="0" marR="0">
              <a:lnSpc>
                <a:spcPct val="107000"/>
              </a:lnSpc>
              <a:spcBef>
                <a:spcPts val="0"/>
              </a:spcBef>
              <a:spcAft>
                <a:spcPts val="800"/>
              </a:spcAft>
            </a:pPr>
            <a:r>
              <a:rPr lang="en-US" sz="1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&lt;script type="module" </a:t>
            </a:r>
            <a:r>
              <a:rPr lang="en-US" sz="1400" kern="1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src</a:t>
            </a:r>
            <a:r>
              <a:rPr lang="en-US" sz="1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="http://localhost:5173/</a:t>
            </a:r>
            <a:r>
              <a:rPr lang="en-US" sz="1400" kern="1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src</a:t>
            </a:r>
            <a:r>
              <a:rPr lang="en-US" sz="1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US" sz="1400" kern="1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main.jsx</a:t>
            </a:r>
            <a:r>
              <a:rPr lang="en-US" sz="1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"&gt;&lt;/script&gt;</a:t>
            </a:r>
          </a:p>
          <a:p>
            <a:pPr marL="0" marR="0">
              <a:lnSpc>
                <a:spcPct val="107000"/>
              </a:lnSpc>
              <a:spcBef>
                <a:spcPts val="0"/>
              </a:spcBef>
              <a:spcAft>
                <a:spcPts val="800"/>
              </a:spcAft>
            </a:pPr>
            <a:r>
              <a:rPr lang="en-US" sz="1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&lt;/div&gt;</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&lt;/body&gt;</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&lt;/html&gt;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Date Placeholder 3">
            <a:extLst>
              <a:ext uri="{FF2B5EF4-FFF2-40B4-BE49-F238E27FC236}">
                <a16:creationId xmlns:a16="http://schemas.microsoft.com/office/drawing/2014/main" id="{D09B2150-3840-9E65-DA1C-401F6123477D}"/>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8E334F35-F87E-EFCA-D587-104B925BAE1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78DB3F3-17AD-40F7-0966-C282A97FF9BF}"/>
              </a:ext>
            </a:extLst>
          </p:cNvPr>
          <p:cNvSpPr>
            <a:spLocks noGrp="1"/>
          </p:cNvSpPr>
          <p:nvPr>
            <p:ph type="sldNum" sz="quarter" idx="12"/>
          </p:nvPr>
        </p:nvSpPr>
        <p:spPr/>
        <p:txBody>
          <a:bodyPr/>
          <a:lstStyle/>
          <a:p>
            <a:fld id="{7C5CF243-786F-4254-B068-4C9F0B6EA12F}" type="slidenum">
              <a:rPr lang="en-US" altLang="en-US" smtClean="0"/>
              <a:pPr/>
              <a:t>61</a:t>
            </a:fld>
            <a:endParaRPr lang="en-US" altLang="en-US"/>
          </a:p>
        </p:txBody>
      </p:sp>
    </p:spTree>
    <p:extLst>
      <p:ext uri="{BB962C8B-B14F-4D97-AF65-F5344CB8AC3E}">
        <p14:creationId xmlns:p14="http://schemas.microsoft.com/office/powerpoint/2010/main" val="18118040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8105-7A83-3190-F64A-E46568E9AE6C}"/>
              </a:ext>
            </a:extLst>
          </p:cNvPr>
          <p:cNvSpPr>
            <a:spLocks noGrp="1"/>
          </p:cNvSpPr>
          <p:nvPr>
            <p:ph type="title"/>
          </p:nvPr>
        </p:nvSpPr>
        <p:spPr/>
        <p:txBody>
          <a:bodyPr/>
          <a:lstStyle/>
          <a:p>
            <a:r>
              <a:rPr lang="en-US" dirty="0"/>
              <a:t>Updated client/</a:t>
            </a:r>
            <a:r>
              <a:rPr lang="en-US" dirty="0" err="1"/>
              <a:t>src</a:t>
            </a:r>
            <a:r>
              <a:rPr lang="en-US" dirty="0"/>
              <a:t>/</a:t>
            </a:r>
            <a:r>
              <a:rPr lang="en-US" dirty="0" err="1"/>
              <a:t>App.jsx</a:t>
            </a:r>
            <a:endParaRPr lang="en-US" dirty="0"/>
          </a:p>
        </p:txBody>
      </p:sp>
      <p:sp>
        <p:nvSpPr>
          <p:cNvPr id="3" name="Content Placeholder 2">
            <a:extLst>
              <a:ext uri="{FF2B5EF4-FFF2-40B4-BE49-F238E27FC236}">
                <a16:creationId xmlns:a16="http://schemas.microsoft.com/office/drawing/2014/main" id="{DEE858B6-1F05-9725-B38A-0B2D2F2F7E9E}"/>
              </a:ext>
            </a:extLst>
          </p:cNvPr>
          <p:cNvSpPr>
            <a:spLocks noGrp="1"/>
          </p:cNvSpPr>
          <p:nvPr>
            <p:ph idx="1"/>
          </p:nvPr>
        </p:nvSpPr>
        <p:spPr/>
        <p:txBody>
          <a:bodyPr/>
          <a:lstStyle/>
          <a:p>
            <a:r>
              <a:rPr lang="en-US" sz="1600" b="0" dirty="0">
                <a:solidFill>
                  <a:schemeClr val="tx1"/>
                </a:solidFill>
                <a:effectLst/>
                <a:latin typeface="Consolas" panose="020B0609020204030204" pitchFamily="49" charset="0"/>
              </a:rPr>
              <a:t>import React from 'react';</a:t>
            </a:r>
          </a:p>
          <a:p>
            <a:r>
              <a:rPr lang="en-US" sz="1600" b="0" dirty="0">
                <a:solidFill>
                  <a:schemeClr val="tx1"/>
                </a:solidFill>
                <a:effectLst/>
                <a:latin typeface="Consolas" panose="020B0609020204030204" pitchFamily="49" charset="0"/>
              </a:rPr>
              <a:t>import { </a:t>
            </a:r>
            <a:r>
              <a:rPr lang="en-US" sz="1600" b="0" dirty="0" err="1">
                <a:solidFill>
                  <a:schemeClr val="tx1"/>
                </a:solidFill>
                <a:effectLst/>
                <a:latin typeface="Consolas" panose="020B0609020204030204" pitchFamily="49" charset="0"/>
              </a:rPr>
              <a:t>BrowserRouter</a:t>
            </a:r>
            <a:r>
              <a:rPr lang="en-US" sz="1600" b="0" dirty="0">
                <a:solidFill>
                  <a:schemeClr val="tx1"/>
                </a:solidFill>
                <a:effectLst/>
                <a:latin typeface="Consolas" panose="020B0609020204030204" pitchFamily="49" charset="0"/>
              </a:rPr>
              <a:t> as Router } from 'react-router-</a:t>
            </a:r>
            <a:r>
              <a:rPr lang="en-US" sz="1600" b="0" dirty="0" err="1">
                <a:solidFill>
                  <a:schemeClr val="tx1"/>
                </a:solidFill>
                <a:effectLst/>
                <a:latin typeface="Consolas" panose="020B0609020204030204" pitchFamily="49" charset="0"/>
              </a:rPr>
              <a:t>dom</a:t>
            </a:r>
            <a:r>
              <a:rPr lang="en-US" sz="1600" b="0" dirty="0">
                <a:solidFill>
                  <a:schemeClr val="tx1"/>
                </a:solidFill>
                <a:effectLst/>
                <a:latin typeface="Consolas" panose="020B0609020204030204" pitchFamily="49" charset="0"/>
              </a:rPr>
              <a:t>';</a:t>
            </a:r>
          </a:p>
          <a:p>
            <a:r>
              <a:rPr lang="en-US" sz="1600" b="0" dirty="0">
                <a:solidFill>
                  <a:schemeClr val="tx1"/>
                </a:solidFill>
                <a:effectLst/>
                <a:latin typeface="Consolas" panose="020B0609020204030204" pitchFamily="49" charset="0"/>
              </a:rPr>
              <a:t>import { </a:t>
            </a:r>
            <a:r>
              <a:rPr lang="en-US" sz="1600" b="0" dirty="0" err="1">
                <a:solidFill>
                  <a:schemeClr val="tx1"/>
                </a:solidFill>
                <a:effectLst/>
                <a:latin typeface="Consolas" panose="020B0609020204030204" pitchFamily="49" charset="0"/>
              </a:rPr>
              <a:t>ThemeProvider</a:t>
            </a:r>
            <a:r>
              <a:rPr lang="en-US" sz="1600" b="0" dirty="0">
                <a:solidFill>
                  <a:schemeClr val="tx1"/>
                </a:solidFill>
                <a:effectLst/>
                <a:latin typeface="Consolas" panose="020B0609020204030204" pitchFamily="49" charset="0"/>
              </a:rPr>
              <a:t> } from '@material-</a:t>
            </a:r>
            <a:r>
              <a:rPr lang="en-US" sz="1600" b="0" dirty="0" err="1">
                <a:solidFill>
                  <a:schemeClr val="tx1"/>
                </a:solidFill>
                <a:effectLst/>
                <a:latin typeface="Consolas" panose="020B0609020204030204" pitchFamily="49" charset="0"/>
              </a:rPr>
              <a:t>ui</a:t>
            </a:r>
            <a:r>
              <a:rPr lang="en-US" sz="1600" b="0" dirty="0">
                <a:solidFill>
                  <a:schemeClr val="tx1"/>
                </a:solidFill>
                <a:effectLst/>
                <a:latin typeface="Consolas" panose="020B0609020204030204" pitchFamily="49" charset="0"/>
              </a:rPr>
              <a:t>/styles';</a:t>
            </a:r>
          </a:p>
          <a:p>
            <a:r>
              <a:rPr lang="en-US" sz="1600" b="0" dirty="0">
                <a:solidFill>
                  <a:schemeClr val="tx1"/>
                </a:solidFill>
                <a:effectLst/>
                <a:highlight>
                  <a:srgbClr val="FFFF00"/>
                </a:highlight>
                <a:latin typeface="Consolas" panose="020B0609020204030204" pitchFamily="49" charset="0"/>
              </a:rPr>
              <a:t>import </a:t>
            </a:r>
            <a:r>
              <a:rPr lang="en-US" sz="1600" b="0" dirty="0" err="1">
                <a:solidFill>
                  <a:schemeClr val="tx1"/>
                </a:solidFill>
                <a:effectLst/>
                <a:highlight>
                  <a:srgbClr val="FFFF00"/>
                </a:highlight>
                <a:latin typeface="Consolas" panose="020B0609020204030204" pitchFamily="49" charset="0"/>
              </a:rPr>
              <a:t>MainRouter</a:t>
            </a:r>
            <a:r>
              <a:rPr lang="en-US" sz="1600" b="0" dirty="0">
                <a:solidFill>
                  <a:schemeClr val="tx1"/>
                </a:solidFill>
                <a:effectLst/>
                <a:highlight>
                  <a:srgbClr val="FFFF00"/>
                </a:highlight>
                <a:latin typeface="Consolas" panose="020B0609020204030204" pitchFamily="49" charset="0"/>
              </a:rPr>
              <a:t> from '../</a:t>
            </a:r>
            <a:r>
              <a:rPr lang="en-US" sz="1600" b="0" dirty="0" err="1">
                <a:solidFill>
                  <a:schemeClr val="tx1"/>
                </a:solidFill>
                <a:effectLst/>
                <a:highlight>
                  <a:srgbClr val="FFFF00"/>
                </a:highlight>
                <a:latin typeface="Consolas" panose="020B0609020204030204" pitchFamily="49" charset="0"/>
              </a:rPr>
              <a:t>MainRouter</a:t>
            </a:r>
            <a:r>
              <a:rPr lang="en-US" sz="1600" b="0" dirty="0">
                <a:solidFill>
                  <a:schemeClr val="tx1"/>
                </a:solidFill>
                <a:effectLst/>
                <a:highlight>
                  <a:srgbClr val="FFFF00"/>
                </a:highlight>
                <a:latin typeface="Consolas" panose="020B0609020204030204" pitchFamily="49" charset="0"/>
              </a:rPr>
              <a:t>';</a:t>
            </a:r>
          </a:p>
          <a:p>
            <a:r>
              <a:rPr lang="en-US" sz="1600" b="0" dirty="0">
                <a:solidFill>
                  <a:schemeClr val="tx1"/>
                </a:solidFill>
                <a:effectLst/>
                <a:highlight>
                  <a:srgbClr val="FFFF00"/>
                </a:highlight>
                <a:latin typeface="Consolas" panose="020B0609020204030204" pitchFamily="49" charset="0"/>
              </a:rPr>
              <a:t>import theme from '../theme';</a:t>
            </a:r>
          </a:p>
          <a:p>
            <a:br>
              <a:rPr lang="en-US" sz="1600" b="0" dirty="0">
                <a:solidFill>
                  <a:schemeClr val="tx1"/>
                </a:solidFill>
                <a:effectLst/>
                <a:latin typeface="Consolas" panose="020B0609020204030204" pitchFamily="49" charset="0"/>
              </a:rPr>
            </a:br>
            <a:r>
              <a:rPr lang="en-US" sz="1600" b="0" dirty="0">
                <a:solidFill>
                  <a:schemeClr val="tx1"/>
                </a:solidFill>
                <a:effectLst/>
                <a:latin typeface="Consolas" panose="020B0609020204030204" pitchFamily="49" charset="0"/>
              </a:rPr>
              <a:t>const App = () =&gt; {</a:t>
            </a:r>
          </a:p>
          <a:p>
            <a:r>
              <a:rPr lang="en-US" sz="1600" b="0" dirty="0">
                <a:solidFill>
                  <a:schemeClr val="tx1"/>
                </a:solidFill>
                <a:effectLst/>
                <a:latin typeface="Consolas" panose="020B0609020204030204" pitchFamily="49" charset="0"/>
              </a:rPr>
              <a:t>  return (</a:t>
            </a:r>
          </a:p>
          <a:p>
            <a:r>
              <a:rPr lang="en-US" sz="1600" b="0" dirty="0">
                <a:solidFill>
                  <a:schemeClr val="tx1"/>
                </a:solidFill>
                <a:effectLst/>
                <a:latin typeface="Consolas" panose="020B0609020204030204" pitchFamily="49" charset="0"/>
              </a:rPr>
              <a:t>    &lt;Router&gt;</a:t>
            </a:r>
          </a:p>
          <a:p>
            <a:r>
              <a:rPr lang="en-US" sz="1600" b="0" dirty="0">
                <a:solidFill>
                  <a:schemeClr val="tx1"/>
                </a:solidFill>
                <a:effectLst/>
                <a:latin typeface="Consolas" panose="020B0609020204030204" pitchFamily="49" charset="0"/>
              </a:rPr>
              <a:t>      &lt;</a:t>
            </a:r>
            <a:r>
              <a:rPr lang="en-US" sz="1600" b="0" dirty="0" err="1">
                <a:solidFill>
                  <a:schemeClr val="tx1"/>
                </a:solidFill>
                <a:effectLst/>
                <a:latin typeface="Consolas" panose="020B0609020204030204" pitchFamily="49" charset="0"/>
              </a:rPr>
              <a:t>ThemeProvider</a:t>
            </a:r>
            <a:r>
              <a:rPr lang="en-US" sz="1600" b="0" dirty="0">
                <a:solidFill>
                  <a:schemeClr val="tx1"/>
                </a:solidFill>
                <a:effectLst/>
                <a:latin typeface="Consolas" panose="020B0609020204030204" pitchFamily="49" charset="0"/>
              </a:rPr>
              <a:t> theme={theme}&gt;</a:t>
            </a:r>
          </a:p>
          <a:p>
            <a:r>
              <a:rPr lang="en-US" sz="1600" b="0" dirty="0">
                <a:solidFill>
                  <a:schemeClr val="tx1"/>
                </a:solidFill>
                <a:effectLst/>
                <a:latin typeface="Consolas" panose="020B0609020204030204" pitchFamily="49" charset="0"/>
              </a:rPr>
              <a:t>        &lt;</a:t>
            </a:r>
            <a:r>
              <a:rPr lang="en-US" sz="1600" b="0" dirty="0" err="1">
                <a:solidFill>
                  <a:schemeClr val="tx1"/>
                </a:solidFill>
                <a:effectLst/>
                <a:latin typeface="Consolas" panose="020B0609020204030204" pitchFamily="49" charset="0"/>
              </a:rPr>
              <a:t>MainRouter</a:t>
            </a:r>
            <a:r>
              <a:rPr lang="en-US" sz="1600" b="0" dirty="0">
                <a:solidFill>
                  <a:schemeClr val="tx1"/>
                </a:solidFill>
                <a:effectLst/>
                <a:latin typeface="Consolas" panose="020B0609020204030204" pitchFamily="49" charset="0"/>
              </a:rPr>
              <a:t> /&gt;</a:t>
            </a:r>
          </a:p>
          <a:p>
            <a:r>
              <a:rPr lang="en-US" sz="1600" b="0" dirty="0">
                <a:solidFill>
                  <a:schemeClr val="tx1"/>
                </a:solidFill>
                <a:effectLst/>
                <a:latin typeface="Consolas" panose="020B0609020204030204" pitchFamily="49" charset="0"/>
              </a:rPr>
              <a:t>      &lt;/</a:t>
            </a:r>
            <a:r>
              <a:rPr lang="en-US" sz="1600" b="0" dirty="0" err="1">
                <a:solidFill>
                  <a:schemeClr val="tx1"/>
                </a:solidFill>
                <a:effectLst/>
                <a:latin typeface="Consolas" panose="020B0609020204030204" pitchFamily="49" charset="0"/>
              </a:rPr>
              <a:t>ThemeProvider</a:t>
            </a:r>
            <a:r>
              <a:rPr lang="en-US" sz="1600" b="0" dirty="0">
                <a:solidFill>
                  <a:schemeClr val="tx1"/>
                </a:solidFill>
                <a:effectLst/>
                <a:latin typeface="Consolas" panose="020B0609020204030204" pitchFamily="49" charset="0"/>
              </a:rPr>
              <a:t>&gt;</a:t>
            </a:r>
          </a:p>
          <a:p>
            <a:r>
              <a:rPr lang="en-US" sz="1600" b="0" dirty="0">
                <a:solidFill>
                  <a:schemeClr val="tx1"/>
                </a:solidFill>
                <a:effectLst/>
                <a:latin typeface="Consolas" panose="020B0609020204030204" pitchFamily="49" charset="0"/>
              </a:rPr>
              <a:t>    &lt;/Router&gt;</a:t>
            </a:r>
          </a:p>
          <a:p>
            <a:r>
              <a:rPr lang="en-US" sz="1600" b="0" dirty="0">
                <a:solidFill>
                  <a:schemeClr val="tx1"/>
                </a:solidFill>
                <a:effectLst/>
                <a:latin typeface="Consolas" panose="020B0609020204030204" pitchFamily="49" charset="0"/>
              </a:rPr>
              <a:t>  );</a:t>
            </a:r>
          </a:p>
          <a:p>
            <a:r>
              <a:rPr lang="en-US" sz="1600" b="0" dirty="0">
                <a:solidFill>
                  <a:schemeClr val="tx1"/>
                </a:solidFill>
                <a:effectLst/>
                <a:latin typeface="Consolas" panose="020B0609020204030204" pitchFamily="49" charset="0"/>
              </a:rPr>
              <a:t>};</a:t>
            </a:r>
          </a:p>
          <a:p>
            <a:br>
              <a:rPr lang="en-US" sz="1600" b="0" dirty="0">
                <a:solidFill>
                  <a:schemeClr val="tx1"/>
                </a:solidFill>
                <a:effectLst/>
                <a:latin typeface="Consolas" panose="020B0609020204030204" pitchFamily="49" charset="0"/>
              </a:rPr>
            </a:br>
            <a:r>
              <a:rPr lang="en-US" sz="1600" b="0" dirty="0">
                <a:solidFill>
                  <a:schemeClr val="tx1"/>
                </a:solidFill>
                <a:effectLst/>
                <a:highlight>
                  <a:srgbClr val="FFFF00"/>
                </a:highlight>
                <a:latin typeface="Consolas" panose="020B0609020204030204" pitchFamily="49" charset="0"/>
              </a:rPr>
              <a:t>export default App;</a:t>
            </a:r>
          </a:p>
          <a:p>
            <a:br>
              <a:rPr lang="en-US" sz="500" b="0" dirty="0">
                <a:solidFill>
                  <a:schemeClr val="tx1"/>
                </a:solidFill>
                <a:effectLst/>
                <a:latin typeface="Consolas" panose="020B0609020204030204" pitchFamily="49" charset="0"/>
              </a:rPr>
            </a:br>
            <a:endParaRPr lang="en-US" sz="5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9F57A04C-52BA-FDD9-F9DD-4736200FAB7A}"/>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9551461F-0288-670A-666E-3D92681DB90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74908BF-FD26-857A-DA4E-F1A1683EDA39}"/>
              </a:ext>
            </a:extLst>
          </p:cNvPr>
          <p:cNvSpPr>
            <a:spLocks noGrp="1"/>
          </p:cNvSpPr>
          <p:nvPr>
            <p:ph type="sldNum" sz="quarter" idx="12"/>
          </p:nvPr>
        </p:nvSpPr>
        <p:spPr/>
        <p:txBody>
          <a:bodyPr/>
          <a:lstStyle/>
          <a:p>
            <a:fld id="{7C5CF243-786F-4254-B068-4C9F0B6EA12F}" type="slidenum">
              <a:rPr lang="en-US" altLang="en-US" smtClean="0"/>
              <a:pPr/>
              <a:t>62</a:t>
            </a:fld>
            <a:endParaRPr lang="en-US" altLang="en-US"/>
          </a:p>
        </p:txBody>
      </p:sp>
    </p:spTree>
    <p:extLst>
      <p:ext uri="{BB962C8B-B14F-4D97-AF65-F5344CB8AC3E}">
        <p14:creationId xmlns:p14="http://schemas.microsoft.com/office/powerpoint/2010/main" val="21772885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A48D9-1132-1027-754E-66D50B641746}"/>
              </a:ext>
            </a:extLst>
          </p:cNvPr>
          <p:cNvSpPr>
            <a:spLocks noGrp="1"/>
          </p:cNvSpPr>
          <p:nvPr>
            <p:ph type="title"/>
          </p:nvPr>
        </p:nvSpPr>
        <p:spPr/>
        <p:txBody>
          <a:bodyPr/>
          <a:lstStyle/>
          <a:p>
            <a:r>
              <a:rPr lang="en-US" dirty="0"/>
              <a:t>Updated </a:t>
            </a:r>
            <a:r>
              <a:rPr lang="en-US" dirty="0" err="1"/>
              <a:t>main.jsx</a:t>
            </a:r>
            <a:endParaRPr lang="en-US" dirty="0"/>
          </a:p>
        </p:txBody>
      </p:sp>
      <p:sp>
        <p:nvSpPr>
          <p:cNvPr id="3" name="Content Placeholder 2">
            <a:extLst>
              <a:ext uri="{FF2B5EF4-FFF2-40B4-BE49-F238E27FC236}">
                <a16:creationId xmlns:a16="http://schemas.microsoft.com/office/drawing/2014/main" id="{7B473828-9E7A-EA4B-3DD4-CB98D3745C46}"/>
              </a:ext>
            </a:extLst>
          </p:cNvPr>
          <p:cNvSpPr>
            <a:spLocks noGrp="1"/>
          </p:cNvSpPr>
          <p:nvPr>
            <p:ph idx="1"/>
          </p:nvPr>
        </p:nvSpPr>
        <p:spPr/>
        <p:txBody>
          <a:bodyPr/>
          <a:lstStyle/>
          <a:p>
            <a:r>
              <a:rPr lang="en-US" b="0" dirty="0">
                <a:solidFill>
                  <a:schemeClr val="tx1"/>
                </a:solidFill>
                <a:effectLst/>
                <a:latin typeface="Consolas" panose="020B0609020204030204" pitchFamily="49" charset="0"/>
              </a:rPr>
              <a:t>import React from 'react'</a:t>
            </a:r>
          </a:p>
          <a:p>
            <a:r>
              <a:rPr lang="en-US" b="0" dirty="0">
                <a:solidFill>
                  <a:schemeClr val="tx1"/>
                </a:solidFill>
                <a:effectLst/>
                <a:latin typeface="Consolas" panose="020B0609020204030204" pitchFamily="49" charset="0"/>
              </a:rPr>
              <a:t>import App from './</a:t>
            </a:r>
            <a:r>
              <a:rPr lang="en-US" b="0" dirty="0" err="1">
                <a:solidFill>
                  <a:schemeClr val="tx1"/>
                </a:solidFill>
                <a:effectLst/>
                <a:latin typeface="Consolas" panose="020B0609020204030204" pitchFamily="49" charset="0"/>
              </a:rPr>
              <a:t>App.jsx</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import { </a:t>
            </a:r>
            <a:r>
              <a:rPr lang="en-US" b="0" dirty="0" err="1">
                <a:solidFill>
                  <a:schemeClr val="tx1"/>
                </a:solidFill>
                <a:effectLst/>
                <a:latin typeface="Consolas" panose="020B0609020204030204" pitchFamily="49" charset="0"/>
              </a:rPr>
              <a:t>createRoot</a:t>
            </a:r>
            <a:r>
              <a:rPr lang="en-US" b="0" dirty="0">
                <a:solidFill>
                  <a:schemeClr val="tx1"/>
                </a:solidFill>
                <a:effectLst/>
                <a:latin typeface="Consolas" panose="020B0609020204030204" pitchFamily="49" charset="0"/>
              </a:rPr>
              <a:t> } from 'react-</a:t>
            </a:r>
            <a:r>
              <a:rPr lang="en-US" b="0" dirty="0" err="1">
                <a:solidFill>
                  <a:schemeClr val="tx1"/>
                </a:solidFill>
                <a:effectLst/>
                <a:latin typeface="Consolas" panose="020B0609020204030204" pitchFamily="49" charset="0"/>
              </a:rPr>
              <a:t>dom</a:t>
            </a:r>
            <a:r>
              <a:rPr lang="en-US" b="0" dirty="0">
                <a:solidFill>
                  <a:schemeClr val="tx1"/>
                </a:solidFill>
                <a:effectLst/>
                <a:latin typeface="Consolas" panose="020B0609020204030204" pitchFamily="49" charset="0"/>
              </a:rPr>
              <a:t>/client';</a:t>
            </a:r>
          </a:p>
          <a:p>
            <a:r>
              <a:rPr lang="en-US" b="0" dirty="0">
                <a:solidFill>
                  <a:schemeClr val="tx1"/>
                </a:solidFill>
                <a:effectLst/>
                <a:latin typeface="Consolas" panose="020B0609020204030204" pitchFamily="49" charset="0"/>
              </a:rPr>
              <a:t>const container = </a:t>
            </a:r>
            <a:r>
              <a:rPr lang="en-US" b="0" dirty="0" err="1">
                <a:solidFill>
                  <a:schemeClr val="tx1"/>
                </a:solidFill>
                <a:effectLst/>
                <a:latin typeface="Consolas" panose="020B0609020204030204" pitchFamily="49" charset="0"/>
              </a:rPr>
              <a:t>document.getElementById</a:t>
            </a:r>
            <a:r>
              <a:rPr lang="en-US" b="0" dirty="0">
                <a:solidFill>
                  <a:schemeClr val="tx1"/>
                </a:solidFill>
                <a:effectLst/>
                <a:latin typeface="Consolas" panose="020B0609020204030204" pitchFamily="49" charset="0"/>
              </a:rPr>
              <a:t>('root');</a:t>
            </a:r>
          </a:p>
          <a:p>
            <a:r>
              <a:rPr lang="en-US" b="0" dirty="0">
                <a:solidFill>
                  <a:schemeClr val="tx1"/>
                </a:solidFill>
                <a:effectLst/>
                <a:latin typeface="Consolas" panose="020B0609020204030204" pitchFamily="49" charset="0"/>
              </a:rPr>
              <a:t>const root = </a:t>
            </a:r>
            <a:r>
              <a:rPr lang="en-US" b="0" dirty="0" err="1">
                <a:solidFill>
                  <a:schemeClr val="tx1"/>
                </a:solidFill>
                <a:effectLst/>
                <a:latin typeface="Consolas" panose="020B0609020204030204" pitchFamily="49" charset="0"/>
              </a:rPr>
              <a:t>createRoot</a:t>
            </a:r>
            <a:r>
              <a:rPr lang="en-US" b="0" dirty="0">
                <a:solidFill>
                  <a:schemeClr val="tx1"/>
                </a:solidFill>
                <a:effectLst/>
                <a:latin typeface="Consolas" panose="020B0609020204030204" pitchFamily="49" charset="0"/>
              </a:rPr>
              <a:t>(container);</a:t>
            </a:r>
          </a:p>
          <a:p>
            <a:r>
              <a:rPr lang="en-US" b="0" dirty="0" err="1">
                <a:solidFill>
                  <a:schemeClr val="tx1"/>
                </a:solidFill>
                <a:effectLst/>
                <a:latin typeface="Consolas" panose="020B0609020204030204" pitchFamily="49" charset="0"/>
              </a:rPr>
              <a:t>root.render</a:t>
            </a:r>
            <a:r>
              <a:rPr lang="en-US" b="0" dirty="0">
                <a:solidFill>
                  <a:schemeClr val="tx1"/>
                </a:solidFill>
                <a:effectLst/>
                <a:latin typeface="Consolas" panose="020B0609020204030204" pitchFamily="49" charset="0"/>
              </a:rPr>
              <a:t>(&lt;App tab="home" /&gt;)</a:t>
            </a:r>
          </a:p>
          <a:p>
            <a:endParaRPr lang="en-US" dirty="0"/>
          </a:p>
        </p:txBody>
      </p:sp>
      <p:sp>
        <p:nvSpPr>
          <p:cNvPr id="4" name="Date Placeholder 3">
            <a:extLst>
              <a:ext uri="{FF2B5EF4-FFF2-40B4-BE49-F238E27FC236}">
                <a16:creationId xmlns:a16="http://schemas.microsoft.com/office/drawing/2014/main" id="{8ACF8C68-8F8C-A7D6-354A-E80810957A25}"/>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569BC665-03E8-CB33-8C9E-E4EB71905AF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7FF8FD1-7BB9-3688-CFD4-10F53309FFE5}"/>
              </a:ext>
            </a:extLst>
          </p:cNvPr>
          <p:cNvSpPr>
            <a:spLocks noGrp="1"/>
          </p:cNvSpPr>
          <p:nvPr>
            <p:ph type="sldNum" sz="quarter" idx="12"/>
          </p:nvPr>
        </p:nvSpPr>
        <p:spPr/>
        <p:txBody>
          <a:bodyPr/>
          <a:lstStyle/>
          <a:p>
            <a:fld id="{7C5CF243-786F-4254-B068-4C9F0B6EA12F}" type="slidenum">
              <a:rPr lang="en-US" altLang="en-US" smtClean="0"/>
              <a:pPr/>
              <a:t>63</a:t>
            </a:fld>
            <a:endParaRPr lang="en-US" altLang="en-US"/>
          </a:p>
        </p:txBody>
      </p:sp>
    </p:spTree>
    <p:extLst>
      <p:ext uri="{BB962C8B-B14F-4D97-AF65-F5344CB8AC3E}">
        <p14:creationId xmlns:p14="http://schemas.microsoft.com/office/powerpoint/2010/main" val="33770541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A8AA-5E1E-E806-F302-1B16E72AFCB9}"/>
              </a:ext>
            </a:extLst>
          </p:cNvPr>
          <p:cNvSpPr>
            <a:spLocks noGrp="1"/>
          </p:cNvSpPr>
          <p:nvPr>
            <p:ph type="title"/>
          </p:nvPr>
        </p:nvSpPr>
        <p:spPr/>
        <p:txBody>
          <a:bodyPr/>
          <a:lstStyle/>
          <a:p>
            <a:r>
              <a:rPr lang="en-US" dirty="0"/>
              <a:t>Updated </a:t>
            </a:r>
            <a:r>
              <a:rPr lang="en-US" dirty="0" err="1"/>
              <a:t>MainRouter.jsx</a:t>
            </a:r>
            <a:endParaRPr lang="en-US" dirty="0"/>
          </a:p>
        </p:txBody>
      </p:sp>
      <p:sp>
        <p:nvSpPr>
          <p:cNvPr id="3" name="Content Placeholder 2">
            <a:extLst>
              <a:ext uri="{FF2B5EF4-FFF2-40B4-BE49-F238E27FC236}">
                <a16:creationId xmlns:a16="http://schemas.microsoft.com/office/drawing/2014/main" id="{00BC654C-AD89-5FD8-84C1-68B541FD9EF1}"/>
              </a:ext>
            </a:extLst>
          </p:cNvPr>
          <p:cNvSpPr>
            <a:spLocks noGrp="1"/>
          </p:cNvSpPr>
          <p:nvPr>
            <p:ph idx="1"/>
          </p:nvPr>
        </p:nvSpPr>
        <p:spPr/>
        <p:txBody>
          <a:bodyPr/>
          <a:lstStyle/>
          <a:p>
            <a:r>
              <a:rPr lang="en-US" sz="2000" b="0" dirty="0">
                <a:solidFill>
                  <a:schemeClr val="tx1"/>
                </a:solidFill>
                <a:effectLst/>
                <a:latin typeface="Consolas" panose="020B0609020204030204" pitchFamily="49" charset="0"/>
              </a:rPr>
              <a:t>import React from 'react'</a:t>
            </a:r>
          </a:p>
          <a:p>
            <a:r>
              <a:rPr lang="en-US" sz="2000" b="0" dirty="0">
                <a:solidFill>
                  <a:schemeClr val="tx1"/>
                </a:solidFill>
                <a:effectLst/>
                <a:latin typeface="Consolas" panose="020B0609020204030204" pitchFamily="49" charset="0"/>
              </a:rPr>
              <a:t>import {Route, </a:t>
            </a:r>
            <a:r>
              <a:rPr lang="en-US" sz="2000" b="0" dirty="0">
                <a:solidFill>
                  <a:schemeClr val="tx1"/>
                </a:solidFill>
                <a:effectLst/>
                <a:highlight>
                  <a:srgbClr val="FFFF00"/>
                </a:highlight>
                <a:latin typeface="Consolas" panose="020B0609020204030204" pitchFamily="49" charset="0"/>
              </a:rPr>
              <a:t>Routes</a:t>
            </a:r>
            <a:r>
              <a:rPr lang="en-US" sz="2000" b="0" dirty="0">
                <a:solidFill>
                  <a:schemeClr val="tx1"/>
                </a:solidFill>
                <a:effectLst/>
                <a:latin typeface="Consolas" panose="020B0609020204030204" pitchFamily="49" charset="0"/>
              </a:rPr>
              <a:t>} from 'react-router-</a:t>
            </a:r>
            <a:r>
              <a:rPr lang="en-US" sz="2000" b="0" dirty="0" err="1">
                <a:solidFill>
                  <a:schemeClr val="tx1"/>
                </a:solidFill>
                <a:effectLst/>
                <a:latin typeface="Consolas" panose="020B0609020204030204" pitchFamily="49" charset="0"/>
              </a:rPr>
              <a:t>dom</a:t>
            </a:r>
            <a:r>
              <a:rPr lang="en-US" sz="2000" b="0" dirty="0">
                <a:solidFill>
                  <a:schemeClr val="tx1"/>
                </a:solidFill>
                <a:effectLst/>
                <a:latin typeface="Consolas" panose="020B0609020204030204" pitchFamily="49" charset="0"/>
              </a:rPr>
              <a:t>'</a:t>
            </a:r>
          </a:p>
          <a:p>
            <a:r>
              <a:rPr lang="en-US" sz="2000" b="0" dirty="0">
                <a:solidFill>
                  <a:schemeClr val="tx1"/>
                </a:solidFill>
                <a:effectLst/>
                <a:latin typeface="Consolas" panose="020B0609020204030204" pitchFamily="49" charset="0"/>
              </a:rPr>
              <a:t>import Home from './core/Home' </a:t>
            </a:r>
          </a:p>
          <a:p>
            <a:r>
              <a:rPr lang="en-US" sz="2000" b="0" dirty="0">
                <a:solidFill>
                  <a:schemeClr val="tx1"/>
                </a:solidFill>
                <a:effectLst/>
                <a:latin typeface="Consolas" panose="020B0609020204030204" pitchFamily="49" charset="0"/>
              </a:rPr>
              <a:t>const </a:t>
            </a:r>
            <a:r>
              <a:rPr lang="en-US" sz="2000" b="0" dirty="0" err="1">
                <a:solidFill>
                  <a:schemeClr val="tx1"/>
                </a:solidFill>
                <a:effectLst/>
                <a:latin typeface="Consolas" panose="020B0609020204030204" pitchFamily="49" charset="0"/>
              </a:rPr>
              <a:t>MainRouter</a:t>
            </a:r>
            <a:r>
              <a:rPr lang="en-US" sz="2000" b="0" dirty="0">
                <a:solidFill>
                  <a:schemeClr val="tx1"/>
                </a:solidFill>
                <a:effectLst/>
                <a:latin typeface="Consolas" panose="020B0609020204030204" pitchFamily="49" charset="0"/>
              </a:rPr>
              <a:t> = () =&gt; {</a:t>
            </a:r>
          </a:p>
          <a:p>
            <a:r>
              <a:rPr lang="en-US" sz="2000" b="0" dirty="0">
                <a:solidFill>
                  <a:schemeClr val="tx1"/>
                </a:solidFill>
                <a:effectLst/>
                <a:latin typeface="Consolas" panose="020B0609020204030204" pitchFamily="49" charset="0"/>
              </a:rPr>
              <a:t>return ( &lt;div&gt; </a:t>
            </a:r>
          </a:p>
          <a:p>
            <a:r>
              <a:rPr lang="en-US" sz="2000" b="0" dirty="0">
                <a:solidFill>
                  <a:schemeClr val="tx1"/>
                </a:solidFill>
                <a:effectLst/>
                <a:highlight>
                  <a:srgbClr val="FFFF00"/>
                </a:highlight>
                <a:latin typeface="Consolas" panose="020B0609020204030204" pitchFamily="49" charset="0"/>
              </a:rPr>
              <a:t>&lt;Routes&gt;</a:t>
            </a:r>
          </a:p>
          <a:p>
            <a:r>
              <a:rPr lang="en-US" sz="2000" b="0" dirty="0">
                <a:solidFill>
                  <a:schemeClr val="tx1"/>
                </a:solidFill>
                <a:effectLst/>
                <a:highlight>
                  <a:srgbClr val="FFFF00"/>
                </a:highlight>
                <a:latin typeface="Consolas" panose="020B0609020204030204" pitchFamily="49" charset="0"/>
              </a:rPr>
              <a:t>&lt;Route exact path="/" element={&lt;Home /&gt;}/&gt; </a:t>
            </a:r>
          </a:p>
          <a:p>
            <a:r>
              <a:rPr lang="en-US" sz="2000" b="0" dirty="0">
                <a:solidFill>
                  <a:schemeClr val="tx1"/>
                </a:solidFill>
                <a:effectLst/>
                <a:highlight>
                  <a:srgbClr val="FFFF00"/>
                </a:highlight>
                <a:latin typeface="Consolas" panose="020B0609020204030204" pitchFamily="49" charset="0"/>
              </a:rPr>
              <a:t>&lt;/Routes&gt;</a:t>
            </a:r>
          </a:p>
          <a:p>
            <a:r>
              <a:rPr lang="en-US" sz="2000" b="0" dirty="0">
                <a:solidFill>
                  <a:schemeClr val="tx1"/>
                </a:solidFill>
                <a:effectLst/>
                <a:latin typeface="Consolas" panose="020B0609020204030204" pitchFamily="49" charset="0"/>
              </a:rPr>
              <a:t>&lt;/div&gt; </a:t>
            </a:r>
          </a:p>
          <a:p>
            <a:r>
              <a:rPr lang="en-US" sz="2000" b="0" dirty="0">
                <a:solidFill>
                  <a:schemeClr val="tx1"/>
                </a:solidFill>
                <a:effectLst/>
                <a:latin typeface="Consolas" panose="020B0609020204030204" pitchFamily="49" charset="0"/>
              </a:rPr>
              <a:t>)</a:t>
            </a:r>
          </a:p>
          <a:p>
            <a:r>
              <a:rPr lang="en-US" sz="2000" b="0" dirty="0">
                <a:solidFill>
                  <a:schemeClr val="tx1"/>
                </a:solidFill>
                <a:effectLst/>
                <a:latin typeface="Consolas" panose="020B0609020204030204" pitchFamily="49" charset="0"/>
              </a:rPr>
              <a:t>}</a:t>
            </a:r>
          </a:p>
          <a:p>
            <a:r>
              <a:rPr lang="en-US" sz="2000" b="0" dirty="0">
                <a:solidFill>
                  <a:schemeClr val="tx1"/>
                </a:solidFill>
                <a:effectLst/>
                <a:latin typeface="Consolas" panose="020B0609020204030204" pitchFamily="49" charset="0"/>
              </a:rPr>
              <a:t>export default </a:t>
            </a:r>
            <a:r>
              <a:rPr lang="en-US" sz="2000" b="0" dirty="0" err="1">
                <a:solidFill>
                  <a:schemeClr val="tx1"/>
                </a:solidFill>
                <a:effectLst/>
                <a:latin typeface="Consolas" panose="020B0609020204030204" pitchFamily="49" charset="0"/>
              </a:rPr>
              <a:t>MainRouter</a:t>
            </a:r>
            <a:endParaRPr lang="en-US" sz="20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441D2D4D-CDE2-2666-4243-1112456B8431}"/>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35270D0C-FFF6-D7D8-C434-5C6FAC5C43B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7FB8579-18CD-3E15-E71E-DEFA02F873F0}"/>
              </a:ext>
            </a:extLst>
          </p:cNvPr>
          <p:cNvSpPr>
            <a:spLocks noGrp="1"/>
          </p:cNvSpPr>
          <p:nvPr>
            <p:ph type="sldNum" sz="quarter" idx="12"/>
          </p:nvPr>
        </p:nvSpPr>
        <p:spPr/>
        <p:txBody>
          <a:bodyPr/>
          <a:lstStyle/>
          <a:p>
            <a:fld id="{7C5CF243-786F-4254-B068-4C9F0B6EA12F}" type="slidenum">
              <a:rPr lang="en-US" altLang="en-US" smtClean="0"/>
              <a:pPr/>
              <a:t>64</a:t>
            </a:fld>
            <a:endParaRPr lang="en-US" altLang="en-US"/>
          </a:p>
        </p:txBody>
      </p:sp>
    </p:spTree>
    <p:extLst>
      <p:ext uri="{BB962C8B-B14F-4D97-AF65-F5344CB8AC3E}">
        <p14:creationId xmlns:p14="http://schemas.microsoft.com/office/powerpoint/2010/main" val="10800859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6C96A-BB3E-106B-9385-443DAA08C074}"/>
              </a:ext>
            </a:extLst>
          </p:cNvPr>
          <p:cNvSpPr>
            <a:spLocks noGrp="1"/>
          </p:cNvSpPr>
          <p:nvPr>
            <p:ph type="title"/>
          </p:nvPr>
        </p:nvSpPr>
        <p:spPr/>
        <p:txBody>
          <a:bodyPr/>
          <a:lstStyle/>
          <a:p>
            <a:r>
              <a:rPr lang="en-US" dirty="0"/>
              <a:t>Running and opening in the </a:t>
            </a:r>
            <a:br>
              <a:rPr lang="en-US" dirty="0"/>
            </a:br>
            <a:r>
              <a:rPr lang="en-US" dirty="0"/>
              <a:t>browser</a:t>
            </a:r>
          </a:p>
        </p:txBody>
      </p:sp>
      <p:sp>
        <p:nvSpPr>
          <p:cNvPr id="3" name="Content Placeholder 2">
            <a:extLst>
              <a:ext uri="{FF2B5EF4-FFF2-40B4-BE49-F238E27FC236}">
                <a16:creationId xmlns:a16="http://schemas.microsoft.com/office/drawing/2014/main" id="{D8C39C89-207B-8FBB-CFB1-1A73022123CF}"/>
              </a:ext>
            </a:extLst>
          </p:cNvPr>
          <p:cNvSpPr>
            <a:spLocks noGrp="1"/>
          </p:cNvSpPr>
          <p:nvPr>
            <p:ph idx="1"/>
          </p:nvPr>
        </p:nvSpPr>
        <p:spPr/>
        <p:txBody>
          <a:bodyPr/>
          <a:lstStyle/>
          <a:p>
            <a:r>
              <a:rPr lang="en-US" dirty="0"/>
              <a:t>The client code up to this point can be run so that we can view the Home component in the browser at the root URL. </a:t>
            </a:r>
          </a:p>
          <a:p>
            <a:r>
              <a:rPr lang="en-US" dirty="0"/>
              <a:t>To run the application, use the following command:</a:t>
            </a:r>
          </a:p>
          <a:p>
            <a:pPr marL="0" indent="0">
              <a:buNone/>
            </a:pPr>
            <a:r>
              <a:rPr lang="en-US" dirty="0"/>
              <a:t>yarn development</a:t>
            </a:r>
          </a:p>
          <a:p>
            <a:r>
              <a:rPr lang="en-US" dirty="0"/>
              <a:t>Then, open the root URL (http://localhost:3000) in the browser and the client URL (</a:t>
            </a:r>
            <a:r>
              <a:rPr lang="en-US" dirty="0">
                <a:hlinkClick r:id="rId2"/>
              </a:rPr>
              <a:t>http://localhost:5173/</a:t>
            </a:r>
            <a:r>
              <a:rPr lang="en-US" dirty="0"/>
              <a:t>) to see the Home component.</a:t>
            </a:r>
          </a:p>
          <a:p>
            <a:r>
              <a:rPr lang="en-US" dirty="0"/>
              <a:t>The Home component we've developed in this section is a basic view component without interactive features and does not require the use of the backend APIs for user CRUD or auth. </a:t>
            </a:r>
          </a:p>
          <a:p>
            <a:r>
              <a:rPr lang="en-US" dirty="0"/>
              <a:t>However, the remaining view components for our skeleton frontend will need the backend APIs and auth so we will look at how to integrate it.</a:t>
            </a:r>
          </a:p>
        </p:txBody>
      </p:sp>
      <p:sp>
        <p:nvSpPr>
          <p:cNvPr id="4" name="Date Placeholder 3">
            <a:extLst>
              <a:ext uri="{FF2B5EF4-FFF2-40B4-BE49-F238E27FC236}">
                <a16:creationId xmlns:a16="http://schemas.microsoft.com/office/drawing/2014/main" id="{0FC48249-3927-5F37-0671-DDBBF3ABA6C9}"/>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3961F0B9-2AF9-0EE3-D0E8-C8A2DB1476D0}"/>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280A8CDF-1513-08B9-53D7-B38B35EA5AA7}"/>
              </a:ext>
            </a:extLst>
          </p:cNvPr>
          <p:cNvSpPr>
            <a:spLocks noGrp="1"/>
          </p:cNvSpPr>
          <p:nvPr>
            <p:ph type="sldNum" sz="quarter" idx="12"/>
          </p:nvPr>
        </p:nvSpPr>
        <p:spPr/>
        <p:txBody>
          <a:bodyPr/>
          <a:lstStyle/>
          <a:p>
            <a:fld id="{7C5CF243-786F-4254-B068-4C9F0B6EA12F}" type="slidenum">
              <a:rPr lang="en-US" altLang="en-US" smtClean="0"/>
              <a:pPr/>
              <a:t>65</a:t>
            </a:fld>
            <a:endParaRPr lang="en-US" altLang="en-US"/>
          </a:p>
        </p:txBody>
      </p:sp>
    </p:spTree>
    <p:extLst>
      <p:ext uri="{BB962C8B-B14F-4D97-AF65-F5344CB8AC3E}">
        <p14:creationId xmlns:p14="http://schemas.microsoft.com/office/powerpoint/2010/main" val="349548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3F60-F313-C3C1-AA19-B2CFBADD01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718E82-1F26-C747-17F8-5433D168F11C}"/>
              </a:ext>
            </a:extLst>
          </p:cNvPr>
          <p:cNvSpPr>
            <a:spLocks noGrp="1"/>
          </p:cNvSpPr>
          <p:nvPr>
            <p:ph idx="1"/>
          </p:nvPr>
        </p:nvSpPr>
        <p:spPr/>
        <p:txBody>
          <a:bodyPr/>
          <a:lstStyle/>
          <a:p>
            <a:r>
              <a:rPr lang="en-US" dirty="0"/>
              <a:t>Profile page: A component that fetches and displays an individual user's information.</a:t>
            </a:r>
          </a:p>
          <a:p>
            <a:r>
              <a:rPr lang="en-US" dirty="0"/>
              <a:t>This is only accessible by signed-in users and also contains edit and delete options, which are only visible if the signed-in user is looking at their own profile.</a:t>
            </a:r>
          </a:p>
          <a:p>
            <a:r>
              <a:rPr lang="en-US" dirty="0"/>
              <a:t>Edit profile page: A form that fetches the user's information to prefill the form fields. </a:t>
            </a:r>
          </a:p>
          <a:p>
            <a:r>
              <a:rPr lang="en-US" dirty="0"/>
              <a:t>This allows the user to edit the information and this form is accessible only if the logged-in user is trying to edit their own profile.</a:t>
            </a:r>
          </a:p>
          <a:p>
            <a:r>
              <a:rPr lang="en-US" dirty="0"/>
              <a:t>Delete user component: An option that allows the signed-in user to delete their own profile after confirming their intent.</a:t>
            </a:r>
          </a:p>
          <a:p>
            <a:endParaRPr lang="en-US" dirty="0"/>
          </a:p>
        </p:txBody>
      </p:sp>
      <p:sp>
        <p:nvSpPr>
          <p:cNvPr id="4" name="Date Placeholder 3">
            <a:extLst>
              <a:ext uri="{FF2B5EF4-FFF2-40B4-BE49-F238E27FC236}">
                <a16:creationId xmlns:a16="http://schemas.microsoft.com/office/drawing/2014/main" id="{F55E73E5-8CF8-0350-48F9-A541D0266FE1}"/>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7F5EAB93-1042-8C1B-0A3F-92229CE98B3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45DA30C-93CC-C85F-A549-E8CB2539759C}"/>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Tree>
    <p:extLst>
      <p:ext uri="{BB962C8B-B14F-4D97-AF65-F5344CB8AC3E}">
        <p14:creationId xmlns:p14="http://schemas.microsoft.com/office/powerpoint/2010/main" val="143007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306C9-5FBC-A68E-3027-E4A1AED8EE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5E6354-A2E2-552D-4DB4-F0B40808C3D9}"/>
              </a:ext>
            </a:extLst>
          </p:cNvPr>
          <p:cNvSpPr>
            <a:spLocks noGrp="1"/>
          </p:cNvSpPr>
          <p:nvPr>
            <p:ph idx="1"/>
          </p:nvPr>
        </p:nvSpPr>
        <p:spPr/>
        <p:txBody>
          <a:bodyPr/>
          <a:lstStyle/>
          <a:p>
            <a:r>
              <a:rPr lang="en-US" dirty="0"/>
              <a:t>Menu navigation bar: A component that lists all the available and relevant views to the user, and also helps to indicate the user's current location in the application.</a:t>
            </a:r>
          </a:p>
          <a:p>
            <a:r>
              <a:rPr lang="en-US" dirty="0"/>
              <a:t>The following React component tree diagram shows all the React components we will develop to build out the views for this base application:</a:t>
            </a:r>
          </a:p>
        </p:txBody>
      </p:sp>
      <p:sp>
        <p:nvSpPr>
          <p:cNvPr id="4" name="Date Placeholder 3">
            <a:extLst>
              <a:ext uri="{FF2B5EF4-FFF2-40B4-BE49-F238E27FC236}">
                <a16:creationId xmlns:a16="http://schemas.microsoft.com/office/drawing/2014/main" id="{B28EADFE-3C42-7BB6-A82E-4D0F4F2738EB}"/>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A314750F-DF33-2803-0736-7B8C9B21052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57924FB-931D-CB67-689B-79E496F1B543}"/>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2770909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C8EE7-CF20-8608-9CD2-C125E6F84646}"/>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803C9342-400B-20BE-F472-E92CADFA493D}"/>
              </a:ext>
            </a:extLst>
          </p:cNvPr>
          <p:cNvPicPr>
            <a:picLocks noGrp="1" noChangeAspect="1"/>
          </p:cNvPicPr>
          <p:nvPr>
            <p:ph idx="1"/>
          </p:nvPr>
        </p:nvPicPr>
        <p:blipFill>
          <a:blip r:embed="rId2"/>
          <a:stretch>
            <a:fillRect/>
          </a:stretch>
        </p:blipFill>
        <p:spPr>
          <a:xfrm>
            <a:off x="914400" y="838201"/>
            <a:ext cx="7772400" cy="4724400"/>
          </a:xfrm>
        </p:spPr>
      </p:pic>
      <p:sp>
        <p:nvSpPr>
          <p:cNvPr id="4" name="Date Placeholder 3">
            <a:extLst>
              <a:ext uri="{FF2B5EF4-FFF2-40B4-BE49-F238E27FC236}">
                <a16:creationId xmlns:a16="http://schemas.microsoft.com/office/drawing/2014/main" id="{B9A41FC9-E4BD-FD3A-F226-90A19369BF38}"/>
              </a:ext>
            </a:extLst>
          </p:cNvPr>
          <p:cNvSpPr>
            <a:spLocks noGrp="1"/>
          </p:cNvSpPr>
          <p:nvPr>
            <p:ph type="dt" sz="half" idx="10"/>
          </p:nvPr>
        </p:nvSpPr>
        <p:spPr/>
        <p:txBody>
          <a:bodyPr/>
          <a:lstStyle/>
          <a:p>
            <a:pPr>
              <a:defRPr/>
            </a:pPr>
            <a:fld id="{C9C54A8A-EC83-4BC5-B48C-A23671E55882}" type="datetime1">
              <a:rPr lang="en-US" smtClean="0"/>
              <a:t>7/13/2024</a:t>
            </a:fld>
            <a:endParaRPr lang="en-US"/>
          </a:p>
        </p:txBody>
      </p:sp>
      <p:sp>
        <p:nvSpPr>
          <p:cNvPr id="5" name="Footer Placeholder 4">
            <a:extLst>
              <a:ext uri="{FF2B5EF4-FFF2-40B4-BE49-F238E27FC236}">
                <a16:creationId xmlns:a16="http://schemas.microsoft.com/office/drawing/2014/main" id="{008F0928-DF38-F362-F173-B0EA628719B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C8DCD2E-43BD-ED3B-0EFC-B0BD9DF556F6}"/>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spTree>
    <p:extLst>
      <p:ext uri="{BB962C8B-B14F-4D97-AF65-F5344CB8AC3E}">
        <p14:creationId xmlns:p14="http://schemas.microsoft.com/office/powerpoint/2010/main" val="220244281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13974</TotalTime>
  <Words>5463</Words>
  <Application>Microsoft Office PowerPoint</Application>
  <PresentationFormat>On-screen Show (4:3)</PresentationFormat>
  <Paragraphs>655</Paragraphs>
  <Slides>65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Consolas</vt:lpstr>
      <vt:lpstr>Times New Roman</vt:lpstr>
      <vt:lpstr>Wingdings</vt:lpstr>
      <vt:lpstr>Default Design</vt:lpstr>
      <vt:lpstr>Web Application Development</vt:lpstr>
      <vt:lpstr>Adding a React Frontend to  Complete MERN</vt:lpstr>
      <vt:lpstr>PowerPoint Presentation</vt:lpstr>
      <vt:lpstr>Objectives</vt:lpstr>
      <vt:lpstr>Defining the skeleton application  frontend</vt:lpstr>
      <vt:lpstr>PowerPoint Presentation</vt:lpstr>
      <vt:lpstr>PowerPoint Presentation</vt:lpstr>
      <vt:lpstr>PowerPoint Presentation</vt:lpstr>
      <vt:lpstr>PowerPoint Presentation</vt:lpstr>
      <vt:lpstr>PowerPoint Presentation</vt:lpstr>
      <vt:lpstr>Folder and file structure</vt:lpstr>
      <vt:lpstr>PowerPoint Presentation</vt:lpstr>
      <vt:lpstr>Setting up for React development</vt:lpstr>
      <vt:lpstr>PowerPoint Presentation</vt:lpstr>
      <vt:lpstr>Configuring Babel</vt:lpstr>
      <vt:lpstr>updated .babelrc</vt:lpstr>
      <vt:lpstr>Loading bundled frontend code</vt:lpstr>
      <vt:lpstr>Server/dist folder</vt:lpstr>
      <vt:lpstr>Serving static files with Express</vt:lpstr>
      <vt:lpstr>Updated express.js file.</vt:lpstr>
      <vt:lpstr>PowerPoint Presentation</vt:lpstr>
      <vt:lpstr>Updating the template to load a  bundled script</vt:lpstr>
      <vt:lpstr>PowerPoint Presentation</vt:lpstr>
      <vt:lpstr>Adding React dependencies</vt:lpstr>
      <vt:lpstr>React</vt:lpstr>
      <vt:lpstr>React Router</vt:lpstr>
      <vt:lpstr>Material-UI</vt:lpstr>
      <vt:lpstr>PowerPoint Presentation</vt:lpstr>
      <vt:lpstr>Updated template.js</vt:lpstr>
      <vt:lpstr>PowerPoint Presentation</vt:lpstr>
      <vt:lpstr>Rendering a home page view</vt:lpstr>
      <vt:lpstr>PowerPoint Presentation</vt:lpstr>
      <vt:lpstr>Entry point at main.jsx</vt:lpstr>
      <vt:lpstr> mern-skeleton/client/src/main.jsx: </vt:lpstr>
      <vt:lpstr>Updated mern-skeleton/client/src/main.jsx:</vt:lpstr>
      <vt:lpstr>Root React component</vt:lpstr>
      <vt:lpstr>Customizing the Material-UI theme</vt:lpstr>
      <vt:lpstr>mern-skeleton/client/theme.jsx:</vt:lpstr>
      <vt:lpstr>Wrapping the root component with  ThemeProvider and BrowserRouter</vt:lpstr>
      <vt:lpstr>Updated mern-skeleton/client/src/App.jsx:</vt:lpstr>
      <vt:lpstr>PowerPoint Presentation</vt:lpstr>
      <vt:lpstr>Adding a home route to  MainRouter.jsx</vt:lpstr>
      <vt:lpstr>mern-skeleton/client/MainRouter.jsx</vt:lpstr>
      <vt:lpstr>PowerPoint Presentation</vt:lpstr>
      <vt:lpstr>The Home component</vt:lpstr>
      <vt:lpstr>PowerPoint Presentation</vt:lpstr>
      <vt:lpstr>PowerPoint Presentation</vt:lpstr>
      <vt:lpstr>PowerPoint Presentation</vt:lpstr>
      <vt:lpstr>PowerPoint Presentation</vt:lpstr>
      <vt:lpstr>Imports</vt:lpstr>
      <vt:lpstr>mern-skeleton/client/core/Home.jsx:</vt:lpstr>
      <vt:lpstr>PowerPoint Presentation</vt:lpstr>
      <vt:lpstr>Style declarations</vt:lpstr>
      <vt:lpstr>Updated  mern-skeleton/client/core/Home.jsx</vt:lpstr>
      <vt:lpstr>PowerPoint Presentation</vt:lpstr>
      <vt:lpstr>PowerPoint Presentation</vt:lpstr>
      <vt:lpstr>Component definition</vt:lpstr>
      <vt:lpstr>PowerPoint Presentation</vt:lpstr>
      <vt:lpstr>PowerPoint Presentation</vt:lpstr>
      <vt:lpstr>Updated index.html</vt:lpstr>
      <vt:lpstr>Updated index.html</vt:lpstr>
      <vt:lpstr>Updated client/src/App.jsx</vt:lpstr>
      <vt:lpstr>Updated main.jsx</vt:lpstr>
      <vt:lpstr>Updated MainRouter.jsx</vt:lpstr>
      <vt:lpstr>Running and opening in the  browser</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1301</cp:revision>
  <cp:lastPrinted>2023-06-28T21:28:43Z</cp:lastPrinted>
  <dcterms:created xsi:type="dcterms:W3CDTF">2008-05-26T16:51:35Z</dcterms:created>
  <dcterms:modified xsi:type="dcterms:W3CDTF">2024-07-13T19:39:18Z</dcterms:modified>
</cp:coreProperties>
</file>