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80" r:id="rId17"/>
    <p:sldId id="274" r:id="rId18"/>
    <p:sldId id="272" r:id="rId19"/>
    <p:sldId id="275" r:id="rId20"/>
    <p:sldId id="276" r:id="rId21"/>
    <p:sldId id="277" r:id="rId22"/>
    <p:sldId id="278" r:id="rId23"/>
    <p:sldId id="271" r:id="rId24"/>
    <p:sldId id="279"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9/3/2023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9/3/2023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9/3/2023</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legacy.reactjs.org/docs/faq-structur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es.cloudinary.com/practicaldev/image/fetch/s--GNQ8FmiV--/c_limit%2Cf_auto%2Cfl_progressive%2Cq_auto%2Cw_880/https:/dev-to-uploads.s3.amazonaws.com/uploads/articles/0fsm5cd609kxc1ydcv4b.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BA8F-F72D-D0A4-A7CE-E0B29395A4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F65C63-A0EE-27E7-8AAD-DA44D7EB1C11}"/>
              </a:ext>
            </a:extLst>
          </p:cNvPr>
          <p:cNvSpPr>
            <a:spLocks noGrp="1"/>
          </p:cNvSpPr>
          <p:nvPr>
            <p:ph idx="1"/>
          </p:nvPr>
        </p:nvSpPr>
        <p:spPr/>
        <p:txBody>
          <a:bodyPr/>
          <a:lstStyle/>
          <a:p>
            <a:r>
              <a:rPr lang="en-US" b="0" i="0" u="sng" dirty="0">
                <a:solidFill>
                  <a:srgbClr val="171717"/>
                </a:solidFill>
                <a:effectLst/>
                <a:latin typeface="-apple-system"/>
              </a:rPr>
              <a:t>Hooks</a:t>
            </a:r>
            <a:br>
              <a:rPr lang="en-US" dirty="0"/>
            </a:br>
            <a:r>
              <a:rPr lang="en-US" b="0" i="0" dirty="0" err="1">
                <a:solidFill>
                  <a:srgbClr val="171717"/>
                </a:solidFill>
                <a:effectLst/>
                <a:latin typeface="-apple-system"/>
              </a:rPr>
              <a:t>Hooks</a:t>
            </a:r>
            <a:r>
              <a:rPr lang="en-US" b="0" i="0" dirty="0">
                <a:solidFill>
                  <a:srgbClr val="171717"/>
                </a:solidFill>
                <a:effectLst/>
                <a:latin typeface="-apple-system"/>
              </a:rPr>
              <a:t> are functions that let you “hook into” React state and lifecycle features from function components. Also we can create custom hooks whose name starts with 'use' and can be used to call other hooks.</a:t>
            </a:r>
          </a:p>
          <a:p>
            <a:endParaRPr lang="en-US" dirty="0"/>
          </a:p>
        </p:txBody>
      </p:sp>
      <p:sp>
        <p:nvSpPr>
          <p:cNvPr id="4" name="Date Placeholder 3">
            <a:extLst>
              <a:ext uri="{FF2B5EF4-FFF2-40B4-BE49-F238E27FC236}">
                <a16:creationId xmlns:a16="http://schemas.microsoft.com/office/drawing/2014/main" id="{A3321D98-24B7-C608-BD70-C594DA57CF90}"/>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A2998D1D-0497-2944-AC54-2D17AFCD52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8507A61-0DE5-B6D1-7B33-80C1A6EE2527}"/>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8" name="Picture 7">
            <a:extLst>
              <a:ext uri="{FF2B5EF4-FFF2-40B4-BE49-F238E27FC236}">
                <a16:creationId xmlns:a16="http://schemas.microsoft.com/office/drawing/2014/main" id="{BB7FC634-F3E9-1C18-4DE3-6FEA2872C413}"/>
              </a:ext>
            </a:extLst>
          </p:cNvPr>
          <p:cNvPicPr>
            <a:picLocks noChangeAspect="1"/>
          </p:cNvPicPr>
          <p:nvPr/>
        </p:nvPicPr>
        <p:blipFill>
          <a:blip r:embed="rId2"/>
          <a:stretch>
            <a:fillRect/>
          </a:stretch>
        </p:blipFill>
        <p:spPr>
          <a:xfrm>
            <a:off x="2673434" y="2971800"/>
            <a:ext cx="4254331" cy="1285875"/>
          </a:xfrm>
          <a:prstGeom prst="rect">
            <a:avLst/>
          </a:prstGeom>
        </p:spPr>
      </p:pic>
    </p:spTree>
    <p:extLst>
      <p:ext uri="{BB962C8B-B14F-4D97-AF65-F5344CB8AC3E}">
        <p14:creationId xmlns:p14="http://schemas.microsoft.com/office/powerpoint/2010/main" val="12582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8DE2-0B19-F794-A9BA-C199DFF41D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AD9628-46D3-944C-BD35-90BF9BDB4DED}"/>
              </a:ext>
            </a:extLst>
          </p:cNvPr>
          <p:cNvSpPr>
            <a:spLocks noGrp="1"/>
          </p:cNvSpPr>
          <p:nvPr>
            <p:ph idx="1"/>
          </p:nvPr>
        </p:nvSpPr>
        <p:spPr/>
        <p:txBody>
          <a:bodyPr/>
          <a:lstStyle/>
          <a:p>
            <a:r>
              <a:rPr lang="en-US" b="0" i="0" u="sng" dirty="0">
                <a:solidFill>
                  <a:srgbClr val="171717"/>
                </a:solidFill>
                <a:effectLst/>
                <a:latin typeface="-apple-system"/>
              </a:rPr>
              <a:t>Layouts</a:t>
            </a:r>
            <a:br>
              <a:rPr lang="en-US" dirty="0"/>
            </a:br>
            <a:r>
              <a:rPr lang="en-US" b="0" i="0" dirty="0">
                <a:solidFill>
                  <a:srgbClr val="171717"/>
                </a:solidFill>
                <a:effectLst/>
                <a:latin typeface="-apple-system"/>
              </a:rPr>
              <a:t>When defining the general look and feel of the web page, the Layouts folder comes in handy. It is used to place layout-based components such as the sidebar, navbar, and footer. If your web application has many layouts, this folder is a fantastic place to save them.</a:t>
            </a:r>
          </a:p>
          <a:p>
            <a:endParaRPr lang="en-US" dirty="0"/>
          </a:p>
        </p:txBody>
      </p:sp>
      <p:sp>
        <p:nvSpPr>
          <p:cNvPr id="4" name="Date Placeholder 3">
            <a:extLst>
              <a:ext uri="{FF2B5EF4-FFF2-40B4-BE49-F238E27FC236}">
                <a16:creationId xmlns:a16="http://schemas.microsoft.com/office/drawing/2014/main" id="{2B68CA07-3615-0B40-41E1-CD7352622243}"/>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E91620DF-81A7-AA65-A8F6-3761E23A58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5959E8B-47D3-BF8A-FB45-F177EA333219}"/>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pic>
        <p:nvPicPr>
          <p:cNvPr id="8" name="Picture 7">
            <a:extLst>
              <a:ext uri="{FF2B5EF4-FFF2-40B4-BE49-F238E27FC236}">
                <a16:creationId xmlns:a16="http://schemas.microsoft.com/office/drawing/2014/main" id="{498791E2-75C7-128C-1439-CCFA944F907A}"/>
              </a:ext>
            </a:extLst>
          </p:cNvPr>
          <p:cNvPicPr>
            <a:picLocks noChangeAspect="1"/>
          </p:cNvPicPr>
          <p:nvPr/>
        </p:nvPicPr>
        <p:blipFill>
          <a:blip r:embed="rId2"/>
          <a:stretch>
            <a:fillRect/>
          </a:stretch>
        </p:blipFill>
        <p:spPr>
          <a:xfrm>
            <a:off x="3114674" y="3450770"/>
            <a:ext cx="3516087" cy="1654629"/>
          </a:xfrm>
          <a:prstGeom prst="rect">
            <a:avLst/>
          </a:prstGeom>
        </p:spPr>
      </p:pic>
    </p:spTree>
    <p:extLst>
      <p:ext uri="{BB962C8B-B14F-4D97-AF65-F5344CB8AC3E}">
        <p14:creationId xmlns:p14="http://schemas.microsoft.com/office/powerpoint/2010/main" val="267855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4F08-91F1-6F86-3E5B-C3017B0BBA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C1030B-0CBA-2307-6661-69FF956A27EC}"/>
              </a:ext>
            </a:extLst>
          </p:cNvPr>
          <p:cNvSpPr>
            <a:spLocks noGrp="1"/>
          </p:cNvSpPr>
          <p:nvPr>
            <p:ph idx="1"/>
          </p:nvPr>
        </p:nvSpPr>
        <p:spPr/>
        <p:txBody>
          <a:bodyPr/>
          <a:lstStyle/>
          <a:p>
            <a:r>
              <a:rPr lang="en-US" b="0" i="0" u="sng" dirty="0">
                <a:solidFill>
                  <a:srgbClr val="171717"/>
                </a:solidFill>
                <a:effectLst/>
                <a:latin typeface="-apple-system"/>
              </a:rPr>
              <a:t>Modules</a:t>
            </a:r>
            <a:br>
              <a:rPr lang="en-US" dirty="0"/>
            </a:br>
            <a:r>
              <a:rPr lang="en-US" b="0" i="0" dirty="0" err="1">
                <a:solidFill>
                  <a:srgbClr val="171717"/>
                </a:solidFill>
                <a:effectLst/>
                <a:latin typeface="-apple-system"/>
              </a:rPr>
              <a:t>Modules</a:t>
            </a:r>
            <a:r>
              <a:rPr lang="en-US" b="0" i="0" dirty="0">
                <a:solidFill>
                  <a:srgbClr val="171717"/>
                </a:solidFill>
                <a:effectLst/>
                <a:latin typeface="-apple-system"/>
              </a:rPr>
              <a:t> folder handles specific tasks in your application.</a:t>
            </a:r>
          </a:p>
          <a:p>
            <a:endParaRPr lang="en-US" dirty="0"/>
          </a:p>
        </p:txBody>
      </p:sp>
      <p:sp>
        <p:nvSpPr>
          <p:cNvPr id="4" name="Date Placeholder 3">
            <a:extLst>
              <a:ext uri="{FF2B5EF4-FFF2-40B4-BE49-F238E27FC236}">
                <a16:creationId xmlns:a16="http://schemas.microsoft.com/office/drawing/2014/main" id="{E5AFFB41-D291-6425-8AFD-F9D482C228C6}"/>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781D3E1A-38A8-CEC5-A952-5526F6226F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958C11B-33CE-141E-40FA-532F104592C4}"/>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pic>
        <p:nvPicPr>
          <p:cNvPr id="8" name="Picture 7">
            <a:extLst>
              <a:ext uri="{FF2B5EF4-FFF2-40B4-BE49-F238E27FC236}">
                <a16:creationId xmlns:a16="http://schemas.microsoft.com/office/drawing/2014/main" id="{C41A4E0A-D12F-B8DD-5D19-3AD75CA0015D}"/>
              </a:ext>
            </a:extLst>
          </p:cNvPr>
          <p:cNvPicPr>
            <a:picLocks noChangeAspect="1"/>
          </p:cNvPicPr>
          <p:nvPr/>
        </p:nvPicPr>
        <p:blipFill>
          <a:blip r:embed="rId2"/>
          <a:stretch>
            <a:fillRect/>
          </a:stretch>
        </p:blipFill>
        <p:spPr>
          <a:xfrm>
            <a:off x="2665445" y="2209800"/>
            <a:ext cx="3969105" cy="2043113"/>
          </a:xfrm>
          <a:prstGeom prst="rect">
            <a:avLst/>
          </a:prstGeom>
        </p:spPr>
      </p:pic>
    </p:spTree>
    <p:extLst>
      <p:ext uri="{BB962C8B-B14F-4D97-AF65-F5344CB8AC3E}">
        <p14:creationId xmlns:p14="http://schemas.microsoft.com/office/powerpoint/2010/main" val="267097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46E1-C60D-34A4-B5A9-FF391047D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8CB4A7-A149-CF06-C137-4B40F9901BDF}"/>
              </a:ext>
            </a:extLst>
          </p:cNvPr>
          <p:cNvSpPr>
            <a:spLocks noGrp="1"/>
          </p:cNvSpPr>
          <p:nvPr>
            <p:ph idx="1"/>
          </p:nvPr>
        </p:nvSpPr>
        <p:spPr/>
        <p:txBody>
          <a:bodyPr/>
          <a:lstStyle/>
          <a:p>
            <a:r>
              <a:rPr lang="en-US" b="0" i="0" u="sng" dirty="0">
                <a:solidFill>
                  <a:srgbClr val="171717"/>
                </a:solidFill>
                <a:effectLst/>
                <a:latin typeface="-apple-system"/>
              </a:rPr>
              <a:t>Pages</a:t>
            </a:r>
            <a:br>
              <a:rPr lang="en-US" dirty="0"/>
            </a:br>
            <a:r>
              <a:rPr lang="en-US" b="0" i="0" dirty="0">
                <a:solidFill>
                  <a:srgbClr val="171717"/>
                </a:solidFill>
                <a:effectLst/>
                <a:latin typeface="-apple-system"/>
              </a:rPr>
              <a:t>The pages directory contains your web application views. Pages directory in frontend frameworks like Next </a:t>
            </a:r>
            <a:r>
              <a:rPr lang="en-US" b="0" i="0" dirty="0" err="1">
                <a:solidFill>
                  <a:srgbClr val="171717"/>
                </a:solidFill>
                <a:effectLst/>
                <a:latin typeface="-apple-system"/>
              </a:rPr>
              <a:t>Js</a:t>
            </a:r>
            <a:r>
              <a:rPr lang="en-US" b="0" i="0" dirty="0">
                <a:solidFill>
                  <a:srgbClr val="171717"/>
                </a:solidFill>
                <a:effectLst/>
                <a:latin typeface="-apple-system"/>
              </a:rPr>
              <a:t> and </a:t>
            </a:r>
            <a:r>
              <a:rPr lang="en-US" b="0" i="0" dirty="0" err="1">
                <a:solidFill>
                  <a:srgbClr val="171717"/>
                </a:solidFill>
                <a:effectLst/>
                <a:latin typeface="-apple-system"/>
              </a:rPr>
              <a:t>Nuxt</a:t>
            </a:r>
            <a:r>
              <a:rPr lang="en-US" b="0" i="0" dirty="0">
                <a:solidFill>
                  <a:srgbClr val="171717"/>
                </a:solidFill>
                <a:effectLst/>
                <a:latin typeface="-apple-system"/>
              </a:rPr>
              <a:t> </a:t>
            </a:r>
            <a:r>
              <a:rPr lang="en-US" b="0" i="0" dirty="0" err="1">
                <a:solidFill>
                  <a:srgbClr val="171717"/>
                </a:solidFill>
                <a:effectLst/>
                <a:latin typeface="-apple-system"/>
              </a:rPr>
              <a:t>Js</a:t>
            </a:r>
            <a:r>
              <a:rPr lang="en-US" b="0" i="0" dirty="0">
                <a:solidFill>
                  <a:srgbClr val="171717"/>
                </a:solidFill>
                <a:effectLst/>
                <a:latin typeface="-apple-system"/>
              </a:rPr>
              <a:t> reads all files inside the directory and automatically creates the router configuration for you.</a:t>
            </a:r>
          </a:p>
          <a:p>
            <a:endParaRPr lang="en-US" dirty="0">
              <a:solidFill>
                <a:srgbClr val="171717"/>
              </a:solidFill>
              <a:latin typeface="-apple-system"/>
            </a:endParaRPr>
          </a:p>
          <a:p>
            <a:pPr algn="l"/>
            <a:r>
              <a:rPr lang="en-US" b="0" i="0" u="sng" dirty="0">
                <a:solidFill>
                  <a:srgbClr val="171717"/>
                </a:solidFill>
                <a:effectLst/>
                <a:latin typeface="-apple-system"/>
              </a:rPr>
              <a:t>Public</a:t>
            </a:r>
            <a:br>
              <a:rPr lang="en-US" b="0" i="0" dirty="0">
                <a:solidFill>
                  <a:srgbClr val="171717"/>
                </a:solidFill>
                <a:effectLst/>
                <a:latin typeface="-apple-system"/>
              </a:rPr>
            </a:br>
            <a:r>
              <a:rPr lang="en-US" b="0" i="0" dirty="0">
                <a:solidFill>
                  <a:srgbClr val="171717"/>
                </a:solidFill>
                <a:effectLst/>
                <a:latin typeface="-apple-system"/>
              </a:rPr>
              <a:t>The public directory is directly served at the server root and contains public files that won't change </a:t>
            </a:r>
            <a:r>
              <a:rPr lang="en-US" b="0" i="0" dirty="0" err="1">
                <a:solidFill>
                  <a:srgbClr val="171717"/>
                </a:solidFill>
                <a:effectLst/>
                <a:latin typeface="-apple-system"/>
              </a:rPr>
              <a:t>e.g</a:t>
            </a:r>
            <a:r>
              <a:rPr lang="en-US" b="0" i="0" dirty="0">
                <a:solidFill>
                  <a:srgbClr val="171717"/>
                </a:solidFill>
                <a:effectLst/>
                <a:latin typeface="-apple-system"/>
              </a:rPr>
              <a:t> favicon.ico.</a:t>
            </a:r>
          </a:p>
          <a:p>
            <a:pPr marL="0" indent="0" algn="l">
              <a:buNone/>
            </a:pPr>
            <a:endParaRPr lang="en-US" b="0" i="0" dirty="0">
              <a:solidFill>
                <a:srgbClr val="171717"/>
              </a:solidFill>
              <a:effectLst/>
              <a:latin typeface="-apple-system"/>
            </a:endParaRPr>
          </a:p>
          <a:p>
            <a:pPr algn="l"/>
            <a:r>
              <a:rPr lang="en-US" b="0" i="0" u="sng" dirty="0">
                <a:solidFill>
                  <a:srgbClr val="171717"/>
                </a:solidFill>
                <a:effectLst/>
                <a:latin typeface="-apple-system"/>
              </a:rPr>
              <a:t>Routes</a:t>
            </a:r>
            <a:br>
              <a:rPr lang="en-US" b="0" i="0" dirty="0">
                <a:solidFill>
                  <a:srgbClr val="171717"/>
                </a:solidFill>
                <a:effectLst/>
                <a:latin typeface="-apple-system"/>
              </a:rPr>
            </a:br>
            <a:r>
              <a:rPr lang="en-US" b="0" i="0" dirty="0">
                <a:solidFill>
                  <a:srgbClr val="171717"/>
                </a:solidFill>
                <a:effectLst/>
                <a:latin typeface="-apple-system"/>
              </a:rPr>
              <a:t>The routes folder is just a place in your web application to store the routes path to different screens.</a:t>
            </a:r>
          </a:p>
          <a:p>
            <a:endParaRPr lang="en-US" dirty="0"/>
          </a:p>
        </p:txBody>
      </p:sp>
      <p:sp>
        <p:nvSpPr>
          <p:cNvPr id="4" name="Date Placeholder 3">
            <a:extLst>
              <a:ext uri="{FF2B5EF4-FFF2-40B4-BE49-F238E27FC236}">
                <a16:creationId xmlns:a16="http://schemas.microsoft.com/office/drawing/2014/main" id="{0020DF85-81C4-5BA4-552E-E94060C9817A}"/>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43EB7BB7-7417-68C6-4618-F6CF1B7D77F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860C9C0-D5A7-9A7C-5D2C-358E833E03B3}"/>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86916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CCB9-328A-83D7-3112-CE7CA1E06B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A3377E-02FB-C9DE-0CAB-90EE7FFFE8F9}"/>
              </a:ext>
            </a:extLst>
          </p:cNvPr>
          <p:cNvSpPr>
            <a:spLocks noGrp="1"/>
          </p:cNvSpPr>
          <p:nvPr>
            <p:ph idx="1"/>
          </p:nvPr>
        </p:nvSpPr>
        <p:spPr/>
        <p:txBody>
          <a:bodyPr/>
          <a:lstStyle/>
          <a:p>
            <a:pPr algn="l"/>
            <a:r>
              <a:rPr lang="en-US" b="0" i="0" u="sng" dirty="0">
                <a:solidFill>
                  <a:srgbClr val="171717"/>
                </a:solidFill>
                <a:effectLst/>
                <a:latin typeface="-apple-system"/>
              </a:rPr>
              <a:t>Utility/Utils</a:t>
            </a:r>
            <a:br>
              <a:rPr lang="en-US" b="0" i="0" dirty="0">
                <a:solidFill>
                  <a:srgbClr val="171717"/>
                </a:solidFill>
                <a:effectLst/>
                <a:latin typeface="-apple-system"/>
              </a:rPr>
            </a:br>
            <a:r>
              <a:rPr lang="en-US" b="0" i="0" dirty="0">
                <a:solidFill>
                  <a:srgbClr val="171717"/>
                </a:solidFill>
                <a:effectLst/>
                <a:latin typeface="-apple-system"/>
              </a:rPr>
              <a:t>This folder is for storing all utility functions, such as auth, theme, </a:t>
            </a:r>
            <a:r>
              <a:rPr lang="en-US" b="0" i="0" dirty="0" err="1">
                <a:solidFill>
                  <a:srgbClr val="171717"/>
                </a:solidFill>
                <a:effectLst/>
                <a:latin typeface="-apple-system"/>
              </a:rPr>
              <a:t>handleApiError</a:t>
            </a:r>
            <a:r>
              <a:rPr lang="en-US" b="0" i="0" dirty="0">
                <a:solidFill>
                  <a:srgbClr val="171717"/>
                </a:solidFill>
                <a:effectLst/>
                <a:latin typeface="-apple-system"/>
              </a:rPr>
              <a:t>, etc.</a:t>
            </a:r>
          </a:p>
          <a:p>
            <a:pPr algn="l"/>
            <a:r>
              <a:rPr lang="en-US" b="0" i="0" u="sng" dirty="0">
                <a:solidFill>
                  <a:srgbClr val="171717"/>
                </a:solidFill>
                <a:effectLst/>
                <a:latin typeface="-apple-system"/>
              </a:rPr>
              <a:t>Views</a:t>
            </a:r>
            <a:br>
              <a:rPr lang="en-US" b="0" i="0" dirty="0">
                <a:solidFill>
                  <a:srgbClr val="171717"/>
                </a:solidFill>
                <a:effectLst/>
                <a:latin typeface="-apple-system"/>
              </a:rPr>
            </a:br>
            <a:r>
              <a:rPr lang="en-US" b="0" i="0" dirty="0" err="1">
                <a:solidFill>
                  <a:srgbClr val="171717"/>
                </a:solidFill>
                <a:effectLst/>
                <a:latin typeface="-apple-system"/>
              </a:rPr>
              <a:t>Views</a:t>
            </a:r>
            <a:r>
              <a:rPr lang="en-US" b="0" i="0" dirty="0">
                <a:solidFill>
                  <a:srgbClr val="171717"/>
                </a:solidFill>
                <a:effectLst/>
                <a:latin typeface="-apple-system"/>
              </a:rPr>
              <a:t> folder are like the pages folder, The views are used to represent your pages properly, that users can navigate back and forth.</a:t>
            </a:r>
          </a:p>
          <a:p>
            <a:pPr algn="l"/>
            <a:endParaRPr lang="en-US" b="0" i="0" dirty="0">
              <a:solidFill>
                <a:srgbClr val="171717"/>
              </a:solidFill>
              <a:effectLst/>
              <a:latin typeface="-apple-system"/>
            </a:endParaRPr>
          </a:p>
          <a:p>
            <a:pPr algn="l"/>
            <a:r>
              <a:rPr lang="en-US" u="sng" dirty="0">
                <a:solidFill>
                  <a:srgbClr val="171717"/>
                </a:solidFill>
                <a:latin typeface="-apple-system"/>
              </a:rPr>
              <a:t>Main.js</a:t>
            </a:r>
          </a:p>
          <a:p>
            <a:pPr marL="0" indent="0" algn="l">
              <a:buNone/>
            </a:pPr>
            <a:r>
              <a:rPr lang="en-US" dirty="0">
                <a:solidFill>
                  <a:srgbClr val="242424"/>
                </a:solidFill>
                <a:latin typeface="source-serif-pro"/>
              </a:rPr>
              <a:t>     </a:t>
            </a:r>
            <a:r>
              <a:rPr lang="en-US" b="0" i="0" dirty="0">
                <a:solidFill>
                  <a:srgbClr val="242424"/>
                </a:solidFill>
                <a:effectLst/>
                <a:latin typeface="source-serif-pro"/>
              </a:rPr>
              <a:t>file serves as the entry point of your application, enabling     Vue initialization and configuration of plugins or additional libraries.</a:t>
            </a:r>
            <a:endParaRPr lang="en-US" dirty="0">
              <a:solidFill>
                <a:srgbClr val="171717"/>
              </a:solidFill>
              <a:latin typeface="-apple-system"/>
            </a:endParaRPr>
          </a:p>
          <a:p>
            <a:pPr algn="l"/>
            <a:endParaRPr lang="en-US" b="0" i="0" dirty="0">
              <a:solidFill>
                <a:srgbClr val="171717"/>
              </a:solidFill>
              <a:effectLst/>
              <a:latin typeface="-apple-system"/>
            </a:endParaRPr>
          </a:p>
          <a:p>
            <a:endParaRPr lang="en-US" dirty="0"/>
          </a:p>
        </p:txBody>
      </p:sp>
      <p:sp>
        <p:nvSpPr>
          <p:cNvPr id="4" name="Date Placeholder 3">
            <a:extLst>
              <a:ext uri="{FF2B5EF4-FFF2-40B4-BE49-F238E27FC236}">
                <a16:creationId xmlns:a16="http://schemas.microsoft.com/office/drawing/2014/main" id="{866E866E-DD05-AAC8-B52E-2EE39B915304}"/>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FC2C4E9F-C79D-BAC4-0E0D-D2745DCB0C9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B24AAD-BB3D-CF2C-FB3B-AD2BBD468DE1}"/>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126544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A987-1AD1-847F-19A5-59C9A134FA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8D5ACE-6321-99E7-E383-6EA7906AB6BA}"/>
              </a:ext>
            </a:extLst>
          </p:cNvPr>
          <p:cNvSpPr>
            <a:spLocks noGrp="1"/>
          </p:cNvSpPr>
          <p:nvPr>
            <p:ph idx="1"/>
          </p:nvPr>
        </p:nvSpPr>
        <p:spPr/>
        <p:txBody>
          <a:bodyPr/>
          <a:lstStyle/>
          <a:p>
            <a:r>
              <a:rPr lang="en-US" u="sng" dirty="0" err="1"/>
              <a:t>App.vue</a:t>
            </a:r>
            <a:r>
              <a:rPr lang="en-US" u="sng" dirty="0"/>
              <a:t>/App.js</a:t>
            </a:r>
          </a:p>
          <a:p>
            <a:pPr marL="0" indent="0">
              <a:buNone/>
            </a:pPr>
            <a:r>
              <a:rPr lang="en-US" dirty="0">
                <a:solidFill>
                  <a:srgbClr val="242424"/>
                </a:solidFill>
                <a:latin typeface="source-serif-pro"/>
              </a:rPr>
              <a:t>     </a:t>
            </a:r>
            <a:r>
              <a:rPr lang="en-US" b="0" i="0" dirty="0">
                <a:solidFill>
                  <a:srgbClr val="242424"/>
                </a:solidFill>
                <a:effectLst/>
                <a:latin typeface="source-serif-pro"/>
              </a:rPr>
              <a:t>file represents the root component of your application, acting as a container for other components and serving as the main template.</a:t>
            </a:r>
          </a:p>
          <a:p>
            <a:pPr marL="0" indent="0">
              <a:buNone/>
            </a:pPr>
            <a:endParaRPr lang="en-US" dirty="0">
              <a:solidFill>
                <a:srgbClr val="242424"/>
              </a:solidFill>
              <a:latin typeface="source-serif-pro"/>
            </a:endParaRPr>
          </a:p>
          <a:p>
            <a:pPr marL="0" indent="0">
              <a:buNone/>
            </a:pPr>
            <a:endParaRPr lang="en-US" b="0" i="0" dirty="0">
              <a:solidFill>
                <a:srgbClr val="242424"/>
              </a:solidFill>
              <a:effectLst/>
              <a:latin typeface="source-serif-pro"/>
            </a:endParaRPr>
          </a:p>
          <a:p>
            <a:pPr marL="0" indent="0">
              <a:buNone/>
            </a:pPr>
            <a:endParaRPr lang="en-US" altLang="en-US" dirty="0">
              <a:solidFill>
                <a:srgbClr val="242424"/>
              </a:solidFill>
              <a:latin typeface="source-serif-pro"/>
            </a:endParaRPr>
          </a:p>
          <a:p>
            <a:pPr marL="0" indent="0">
              <a:buNone/>
            </a:pPr>
            <a:endParaRPr kumimoji="0" lang="en-US" altLang="en-US" b="0" i="0" u="none" strike="noStrike" cap="none" normalizeH="0" baseline="0" dirty="0">
              <a:ln>
                <a:noFill/>
              </a:ln>
              <a:solidFill>
                <a:srgbClr val="242424"/>
              </a:solidFill>
              <a:effectLst/>
              <a:latin typeface="source-serif-pro"/>
            </a:endParaRPr>
          </a:p>
          <a:p>
            <a:pPr marL="0" indent="0">
              <a:buNone/>
            </a:pPr>
            <a:endParaRPr lang="en-US" b="0" i="0" dirty="0">
              <a:solidFill>
                <a:srgbClr val="242424"/>
              </a:solidFill>
              <a:effectLst/>
              <a:latin typeface="source-serif-pro"/>
            </a:endParaRPr>
          </a:p>
          <a:p>
            <a:pPr marL="0" indent="0">
              <a:buNone/>
            </a:pPr>
            <a:endParaRPr lang="en-US" dirty="0">
              <a:solidFill>
                <a:srgbClr val="242424"/>
              </a:solidFill>
              <a:latin typeface="source-serif-pro"/>
            </a:endParaRPr>
          </a:p>
          <a:p>
            <a:pPr marL="0" indent="0">
              <a:buNone/>
            </a:pPr>
            <a:endParaRPr lang="en-US" dirty="0"/>
          </a:p>
        </p:txBody>
      </p:sp>
      <p:sp>
        <p:nvSpPr>
          <p:cNvPr id="4" name="Date Placeholder 3">
            <a:extLst>
              <a:ext uri="{FF2B5EF4-FFF2-40B4-BE49-F238E27FC236}">
                <a16:creationId xmlns:a16="http://schemas.microsoft.com/office/drawing/2014/main" id="{06449266-BC61-FC35-0593-EC89DEE44EA0}"/>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5A99D3AC-8C94-3160-B359-13594B6757D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A01A30-8ECD-E925-B1A1-3D34B3AB1C82}"/>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pic>
        <p:nvPicPr>
          <p:cNvPr id="8" name="Picture 7">
            <a:extLst>
              <a:ext uri="{FF2B5EF4-FFF2-40B4-BE49-F238E27FC236}">
                <a16:creationId xmlns:a16="http://schemas.microsoft.com/office/drawing/2014/main" id="{043DFBD2-82EA-A743-263A-299945FC98D6}"/>
              </a:ext>
            </a:extLst>
          </p:cNvPr>
          <p:cNvPicPr>
            <a:picLocks noChangeAspect="1"/>
          </p:cNvPicPr>
          <p:nvPr/>
        </p:nvPicPr>
        <p:blipFill>
          <a:blip r:embed="rId2"/>
          <a:stretch>
            <a:fillRect/>
          </a:stretch>
        </p:blipFill>
        <p:spPr>
          <a:xfrm>
            <a:off x="3352801" y="2351315"/>
            <a:ext cx="2895600" cy="3854222"/>
          </a:xfrm>
          <a:prstGeom prst="rect">
            <a:avLst/>
          </a:prstGeom>
        </p:spPr>
      </p:pic>
    </p:spTree>
    <p:extLst>
      <p:ext uri="{BB962C8B-B14F-4D97-AF65-F5344CB8AC3E}">
        <p14:creationId xmlns:p14="http://schemas.microsoft.com/office/powerpoint/2010/main" val="406171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F7B0-4D42-C4E8-B505-7CE60B6B58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D8D41-A5E5-147A-78FC-8661052EB450}"/>
              </a:ext>
            </a:extLst>
          </p:cNvPr>
          <p:cNvSpPr>
            <a:spLocks noGrp="1"/>
          </p:cNvSpPr>
          <p:nvPr>
            <p:ph idx="1"/>
          </p:nvPr>
        </p:nvSpPr>
        <p:spPr/>
        <p:txBody>
          <a:bodyPr/>
          <a:lstStyle/>
          <a:p>
            <a:r>
              <a:rPr lang="en-US" b="0" i="0" u="sng" dirty="0">
                <a:solidFill>
                  <a:srgbClr val="242424"/>
                </a:solidFill>
                <a:effectLst/>
                <a:latin typeface="source-serif-pro"/>
              </a:rPr>
              <a:t>Config</a:t>
            </a:r>
          </a:p>
          <a:p>
            <a:pPr marL="0" indent="0">
              <a:buNone/>
            </a:pPr>
            <a:r>
              <a:rPr kumimoji="0" lang="en-US" altLang="en-US" b="0" i="0" u="none" strike="noStrike" cap="none" normalizeH="0" baseline="0" dirty="0">
                <a:ln>
                  <a:noFill/>
                </a:ln>
                <a:solidFill>
                  <a:srgbClr val="242424"/>
                </a:solidFill>
                <a:effectLst/>
                <a:latin typeface="source-serif-pro"/>
              </a:rPr>
              <a:t>Application configuration files.</a:t>
            </a:r>
          </a:p>
          <a:p>
            <a:r>
              <a:rPr lang="en-US" altLang="en-US" u="sng" dirty="0">
                <a:solidFill>
                  <a:srgbClr val="242424"/>
                </a:solidFill>
                <a:latin typeface="source-serif-pro"/>
              </a:rPr>
              <a:t>features</a:t>
            </a:r>
          </a:p>
          <a:p>
            <a:pPr marL="0" indent="0">
              <a:buNone/>
            </a:pPr>
            <a:r>
              <a:rPr kumimoji="0" lang="en-US" altLang="en-US" b="0" i="0" u="none" strike="noStrike" cap="none" normalizeH="0" baseline="0" dirty="0">
                <a:ln>
                  <a:noFill/>
                </a:ln>
                <a:solidFill>
                  <a:srgbClr val="242424"/>
                </a:solidFill>
                <a:effectLst/>
                <a:latin typeface="source-serif-pro"/>
              </a:rPr>
              <a:t>Contains all the application features. We want to keep most of the application code inside here</a:t>
            </a:r>
          </a:p>
          <a:p>
            <a:r>
              <a:rPr lang="en-US" altLang="en-US" u="sng" dirty="0">
                <a:solidFill>
                  <a:srgbClr val="242424"/>
                </a:solidFill>
                <a:latin typeface="source-serif-pro"/>
              </a:rPr>
              <a:t>Layouts</a:t>
            </a:r>
          </a:p>
          <a:p>
            <a:pPr marL="0" indent="0">
              <a:buNone/>
            </a:pPr>
            <a:r>
              <a:rPr kumimoji="0" lang="en-US" altLang="en-US" b="0" i="0" u="none" strike="noStrike" cap="none" normalizeH="0" baseline="0" dirty="0">
                <a:ln>
                  <a:noFill/>
                </a:ln>
                <a:solidFill>
                  <a:srgbClr val="242424"/>
                </a:solidFill>
                <a:effectLst/>
                <a:latin typeface="source-serif-pro"/>
              </a:rPr>
              <a:t>Different layouts for the pages.</a:t>
            </a:r>
          </a:p>
          <a:p>
            <a:pPr marL="0" indent="0">
              <a:buNone/>
            </a:pPr>
            <a:endParaRPr kumimoji="0" lang="en-US" altLang="en-US" b="0" i="0" u="none" strike="noStrike" cap="none" normalizeH="0" baseline="0" dirty="0">
              <a:ln>
                <a:noFill/>
              </a:ln>
              <a:solidFill>
                <a:srgbClr val="242424"/>
              </a:solidFill>
              <a:effectLst/>
              <a:latin typeface="source-serif-pro"/>
            </a:endParaRPr>
          </a:p>
          <a:p>
            <a:endParaRPr lang="en-US" dirty="0"/>
          </a:p>
        </p:txBody>
      </p:sp>
      <p:sp>
        <p:nvSpPr>
          <p:cNvPr id="4" name="Date Placeholder 3">
            <a:extLst>
              <a:ext uri="{FF2B5EF4-FFF2-40B4-BE49-F238E27FC236}">
                <a16:creationId xmlns:a16="http://schemas.microsoft.com/office/drawing/2014/main" id="{27941578-5F2E-81E3-690B-6B67D178DE45}"/>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5C748849-65D9-5487-9CD3-95200C64F46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A2A1731-F670-BAC6-6F20-90564CC4C7C1}"/>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50094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EDB4-F59A-F1A1-E5C0-39467F3D6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930D05-3357-C710-55C6-C8FB8C35F024}"/>
              </a:ext>
            </a:extLst>
          </p:cNvPr>
          <p:cNvSpPr>
            <a:spLocks noGrp="1"/>
          </p:cNvSpPr>
          <p:nvPr>
            <p:ph idx="1"/>
          </p:nvPr>
        </p:nvSpPr>
        <p:spPr/>
        <p:txBody>
          <a:bodyPr/>
          <a:lstStyle/>
          <a:p>
            <a:r>
              <a:rPr lang="en-US" u="sng" dirty="0"/>
              <a:t>lib</a:t>
            </a:r>
          </a:p>
          <a:p>
            <a:pPr marL="0" indent="0">
              <a:buNone/>
            </a:pPr>
            <a:r>
              <a:rPr kumimoji="0" lang="en-US" altLang="en-US" b="0" i="0" u="none" strike="noStrike" cap="none" normalizeH="0" baseline="0" dirty="0">
                <a:ln>
                  <a:noFill/>
                </a:ln>
                <a:solidFill>
                  <a:srgbClr val="242424"/>
                </a:solidFill>
                <a:effectLst/>
                <a:latin typeface="source-serif-pro"/>
              </a:rPr>
              <a:t>Configurations for different third-party libraries that are used in our application.</a:t>
            </a:r>
          </a:p>
          <a:p>
            <a:r>
              <a:rPr lang="en-US" altLang="en-US" u="sng" dirty="0">
                <a:solidFill>
                  <a:srgbClr val="242424"/>
                </a:solidFill>
                <a:latin typeface="source-serif-pro"/>
              </a:rPr>
              <a:t>Pages</a:t>
            </a:r>
          </a:p>
          <a:p>
            <a:pPr marL="0" indent="0">
              <a:buNone/>
            </a:pPr>
            <a:r>
              <a:rPr kumimoji="0" lang="en-US" altLang="en-US" b="0" i="0" u="none" strike="noStrike" cap="none" normalizeH="0" baseline="0" dirty="0">
                <a:ln>
                  <a:noFill/>
                </a:ln>
                <a:solidFill>
                  <a:srgbClr val="242424"/>
                </a:solidFill>
                <a:effectLst/>
                <a:latin typeface="source-serif-pro"/>
              </a:rPr>
              <a:t>The pages of our application.</a:t>
            </a:r>
          </a:p>
          <a:p>
            <a:r>
              <a:rPr lang="en-US" u="sng" dirty="0"/>
              <a:t>Services</a:t>
            </a:r>
          </a:p>
          <a:p>
            <a:pPr marL="0" indent="0">
              <a:buNone/>
            </a:pPr>
            <a:r>
              <a:rPr kumimoji="0" lang="en-US" altLang="en-US" b="0" i="0" u="none" strike="noStrike" cap="none" normalizeH="0" baseline="0" dirty="0">
                <a:ln>
                  <a:noFill/>
                </a:ln>
                <a:solidFill>
                  <a:srgbClr val="242424"/>
                </a:solidFill>
                <a:effectLst/>
                <a:latin typeface="source-serif-pro"/>
              </a:rPr>
              <a:t>Shared application services and providers.</a:t>
            </a:r>
          </a:p>
          <a:p>
            <a:r>
              <a:rPr lang="en-US" u="sng" dirty="0"/>
              <a:t>Stores</a:t>
            </a:r>
          </a:p>
          <a:p>
            <a:pPr marL="0" indent="0">
              <a:buNone/>
            </a:pPr>
            <a:r>
              <a:rPr kumimoji="0" lang="en-US" altLang="en-US" b="0" i="0" u="none" strike="noStrike" cap="none" normalizeH="0" baseline="0" dirty="0">
                <a:ln>
                  <a:noFill/>
                </a:ln>
                <a:solidFill>
                  <a:srgbClr val="242424"/>
                </a:solidFill>
                <a:effectLst/>
                <a:latin typeface="source-serif-pro"/>
              </a:rPr>
              <a:t>Global state stores.</a:t>
            </a:r>
          </a:p>
          <a:p>
            <a:r>
              <a:rPr lang="en-US" altLang="en-US" u="sng" dirty="0">
                <a:solidFill>
                  <a:srgbClr val="242424"/>
                </a:solidFill>
                <a:latin typeface="source-serif-pro"/>
              </a:rPr>
              <a:t>test</a:t>
            </a:r>
          </a:p>
          <a:p>
            <a:pPr marL="0" indent="0">
              <a:buNone/>
            </a:pPr>
            <a:r>
              <a:rPr kumimoji="0" lang="en-US" altLang="en-US" b="0" i="0" u="none" strike="noStrike" cap="none" normalizeH="0" baseline="0" dirty="0">
                <a:ln>
                  <a:noFill/>
                </a:ln>
                <a:solidFill>
                  <a:srgbClr val="242424"/>
                </a:solidFill>
                <a:effectLst/>
                <a:latin typeface="source-serif-pro"/>
              </a:rPr>
              <a:t>Test-related mocks, helpers, utilities, and configurations.</a:t>
            </a:r>
          </a:p>
          <a:p>
            <a:r>
              <a:rPr lang="en-US" altLang="en-US" u="sng" dirty="0">
                <a:solidFill>
                  <a:srgbClr val="242424"/>
                </a:solidFill>
                <a:latin typeface="source-serif-pro"/>
              </a:rPr>
              <a:t>types</a:t>
            </a:r>
          </a:p>
          <a:p>
            <a:pPr marL="0" indent="0">
              <a:buNone/>
            </a:pPr>
            <a:r>
              <a:rPr kumimoji="0" lang="en-US" altLang="en-US" b="0" i="0" u="none" strike="noStrike" cap="none" normalizeH="0" baseline="0" dirty="0">
                <a:ln>
                  <a:noFill/>
                </a:ln>
                <a:solidFill>
                  <a:srgbClr val="242424"/>
                </a:solidFill>
                <a:effectLst/>
                <a:latin typeface="source-serif-pro"/>
              </a:rPr>
              <a:t>Shared TypeScript type definitions.</a:t>
            </a:r>
          </a:p>
          <a:p>
            <a:pPr marL="0" indent="0">
              <a:buNone/>
            </a:pPr>
            <a:endParaRPr kumimoji="0" lang="en-US" altLang="en-US" b="0" i="0" u="none" strike="noStrike" cap="none" normalizeH="0" baseline="0" dirty="0">
              <a:ln>
                <a:noFill/>
              </a:ln>
              <a:solidFill>
                <a:srgbClr val="242424"/>
              </a:solidFill>
              <a:effectLst/>
              <a:latin typeface="source-serif-pro"/>
            </a:endParaRPr>
          </a:p>
          <a:p>
            <a:pPr marL="0" indent="0">
              <a:buNone/>
            </a:pPr>
            <a:endParaRPr lang="en-US" dirty="0"/>
          </a:p>
        </p:txBody>
      </p:sp>
      <p:sp>
        <p:nvSpPr>
          <p:cNvPr id="4" name="Date Placeholder 3">
            <a:extLst>
              <a:ext uri="{FF2B5EF4-FFF2-40B4-BE49-F238E27FC236}">
                <a16:creationId xmlns:a16="http://schemas.microsoft.com/office/drawing/2014/main" id="{14E3CDCF-C300-85EE-C69B-90A0E65B0CDE}"/>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D4B9F0C3-149D-5746-FC06-96C653971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632BA7-4ED4-F528-309A-4CB1FC6A79C9}"/>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2715361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41C6-CE7E-E99F-E1E2-53C5C6EFEC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52FED2-2967-FAA9-84C1-A7B61F78D910}"/>
              </a:ext>
            </a:extLst>
          </p:cNvPr>
          <p:cNvSpPr>
            <a:spLocks noGrp="1"/>
          </p:cNvSpPr>
          <p:nvPr>
            <p:ph idx="1"/>
          </p:nvPr>
        </p:nvSpPr>
        <p:spPr/>
        <p:txBody>
          <a:bodyPr/>
          <a:lstStyle/>
          <a:p>
            <a:r>
              <a:rPr lang="en-US" u="sng" dirty="0"/>
              <a:t>Utils</a:t>
            </a:r>
          </a:p>
          <a:p>
            <a:pPr marL="0" indent="0">
              <a:buNone/>
            </a:pPr>
            <a:r>
              <a:rPr kumimoji="0" lang="en-US" altLang="en-US" b="0" i="0" u="none" strike="noStrike" cap="none" normalizeH="0" baseline="0" dirty="0">
                <a:ln>
                  <a:noFill/>
                </a:ln>
                <a:solidFill>
                  <a:srgbClr val="242424"/>
                </a:solidFill>
                <a:effectLst/>
                <a:latin typeface="source-serif-pro"/>
              </a:rPr>
              <a:t>Shared utility functions.</a:t>
            </a:r>
          </a:p>
          <a:p>
            <a:pPr marL="0" indent="0">
              <a:buNone/>
            </a:pPr>
            <a:endParaRPr kumimoji="0" lang="en-US" altLang="en-US" b="0" i="0" u="none" strike="noStrike" cap="none" normalizeH="0" baseline="0" dirty="0">
              <a:ln>
                <a:noFill/>
              </a:ln>
              <a:solidFill>
                <a:schemeClr val="tx1"/>
              </a:solidFill>
              <a:effectLst/>
              <a:latin typeface="medium-content-sans-serif-font"/>
            </a:endParaRPr>
          </a:p>
          <a:p>
            <a:endParaRPr lang="en-US" dirty="0"/>
          </a:p>
        </p:txBody>
      </p:sp>
      <p:sp>
        <p:nvSpPr>
          <p:cNvPr id="4" name="Date Placeholder 3">
            <a:extLst>
              <a:ext uri="{FF2B5EF4-FFF2-40B4-BE49-F238E27FC236}">
                <a16:creationId xmlns:a16="http://schemas.microsoft.com/office/drawing/2014/main" id="{67504990-E71B-8688-C4E4-BF63A1014DF5}"/>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DA0BD7A9-FF42-D13F-5BDD-8270C02C54E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4FD06C7-5D12-9BD5-F8FC-8A57E6E72324}"/>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pic>
        <p:nvPicPr>
          <p:cNvPr id="8" name="Picture 7">
            <a:extLst>
              <a:ext uri="{FF2B5EF4-FFF2-40B4-BE49-F238E27FC236}">
                <a16:creationId xmlns:a16="http://schemas.microsoft.com/office/drawing/2014/main" id="{78530741-481B-EC53-C6D9-0834D68227FA}"/>
              </a:ext>
            </a:extLst>
          </p:cNvPr>
          <p:cNvPicPr>
            <a:picLocks noChangeAspect="1"/>
          </p:cNvPicPr>
          <p:nvPr/>
        </p:nvPicPr>
        <p:blipFill>
          <a:blip r:embed="rId2"/>
          <a:stretch>
            <a:fillRect/>
          </a:stretch>
        </p:blipFill>
        <p:spPr>
          <a:xfrm>
            <a:off x="2590800" y="1762175"/>
            <a:ext cx="3538537" cy="4483049"/>
          </a:xfrm>
          <a:prstGeom prst="rect">
            <a:avLst/>
          </a:prstGeom>
        </p:spPr>
      </p:pic>
    </p:spTree>
    <p:extLst>
      <p:ext uri="{BB962C8B-B14F-4D97-AF65-F5344CB8AC3E}">
        <p14:creationId xmlns:p14="http://schemas.microsoft.com/office/powerpoint/2010/main" val="340513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F032-E9DD-AC86-E24E-9BE2C4FE90EA}"/>
              </a:ext>
            </a:extLst>
          </p:cNvPr>
          <p:cNvSpPr>
            <a:spLocks noGrp="1"/>
          </p:cNvSpPr>
          <p:nvPr>
            <p:ph type="title"/>
          </p:nvPr>
        </p:nvSpPr>
        <p:spPr/>
        <p:txBody>
          <a:bodyPr/>
          <a:lstStyle/>
          <a:p>
            <a:br>
              <a:rPr lang="en-US" b="1" i="0" dirty="0">
                <a:solidFill>
                  <a:srgbClr val="282C34"/>
                </a:solidFill>
                <a:effectLst/>
                <a:latin typeface="-apple-system"/>
              </a:rPr>
            </a:br>
            <a:r>
              <a:rPr lang="en-US" b="1" i="0" dirty="0">
                <a:solidFill>
                  <a:srgbClr val="282C34"/>
                </a:solidFill>
                <a:effectLst/>
                <a:latin typeface="-apple-system"/>
              </a:rPr>
              <a:t>File Structure</a:t>
            </a:r>
            <a:br>
              <a:rPr lang="en-US" b="1" i="0" dirty="0">
                <a:solidFill>
                  <a:srgbClr val="282C34"/>
                </a:solidFill>
                <a:effectLst/>
                <a:latin typeface="-apple-system"/>
              </a:rPr>
            </a:br>
            <a:endParaRPr lang="en-US" dirty="0"/>
          </a:p>
        </p:txBody>
      </p:sp>
      <p:sp>
        <p:nvSpPr>
          <p:cNvPr id="4" name="Date Placeholder 3">
            <a:extLst>
              <a:ext uri="{FF2B5EF4-FFF2-40B4-BE49-F238E27FC236}">
                <a16:creationId xmlns:a16="http://schemas.microsoft.com/office/drawing/2014/main" id="{8DB538C5-4822-E3BD-BCE6-04F459B2A612}"/>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2844081E-E35F-33A1-EB58-F4BDFCCA58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262CC09-4324-B830-EF88-83004A7FF13D}"/>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
        <p:nvSpPr>
          <p:cNvPr id="8" name="Content Placeholder 2">
            <a:extLst>
              <a:ext uri="{FF2B5EF4-FFF2-40B4-BE49-F238E27FC236}">
                <a16:creationId xmlns:a16="http://schemas.microsoft.com/office/drawing/2014/main" id="{2B26CFE5-1B29-F79F-B9B8-6F94D96A1CA1}"/>
              </a:ext>
            </a:extLst>
          </p:cNvPr>
          <p:cNvSpPr>
            <a:spLocks noGrp="1"/>
          </p:cNvSpPr>
          <p:nvPr>
            <p:ph idx="1"/>
          </p:nvPr>
        </p:nvSpPr>
        <p:spPr>
          <a:xfrm>
            <a:off x="990600" y="914400"/>
            <a:ext cx="8077200" cy="5257800"/>
          </a:xfrm>
        </p:spPr>
        <p:txBody>
          <a:bodyPr/>
          <a:lstStyle/>
          <a:p>
            <a:pPr algn="l"/>
            <a:r>
              <a:rPr lang="en-US" b="1" i="0" dirty="0">
                <a:solidFill>
                  <a:srgbClr val="000000"/>
                </a:solidFill>
                <a:effectLst/>
                <a:latin typeface="-apple-system"/>
              </a:rPr>
              <a:t>Is there a recommended way to structure React projects?</a:t>
            </a:r>
          </a:p>
          <a:p>
            <a:pPr marL="0" indent="0" algn="l">
              <a:buNone/>
            </a:pPr>
            <a:r>
              <a:rPr lang="en-US" b="0" i="0" dirty="0">
                <a:solidFill>
                  <a:srgbClr val="000000"/>
                </a:solidFill>
                <a:effectLst/>
                <a:latin typeface="-apple-system"/>
              </a:rPr>
              <a:t>React doesn’t have opinions on how you put files into folders. A few common approaches popular in the ecosystem that may </a:t>
            </a:r>
            <a:r>
              <a:rPr lang="en-US" dirty="0">
                <a:solidFill>
                  <a:srgbClr val="000000"/>
                </a:solidFill>
                <a:latin typeface="-apple-system"/>
              </a:rPr>
              <a:t>be </a:t>
            </a:r>
            <a:r>
              <a:rPr lang="en-US" b="0" i="0" dirty="0">
                <a:solidFill>
                  <a:srgbClr val="000000"/>
                </a:solidFill>
                <a:effectLst/>
                <a:latin typeface="-apple-system"/>
              </a:rPr>
              <a:t>considered.</a:t>
            </a:r>
          </a:p>
          <a:p>
            <a:pPr algn="l"/>
            <a:r>
              <a:rPr lang="en-US" b="0" i="0" dirty="0">
                <a:solidFill>
                  <a:srgbClr val="6B6B6B"/>
                </a:solidFill>
                <a:effectLst/>
                <a:latin typeface="-apple-system"/>
              </a:rPr>
              <a:t>Grouping by features or routes</a:t>
            </a:r>
          </a:p>
          <a:p>
            <a:r>
              <a:rPr lang="en-US" b="0" i="0" dirty="0">
                <a:solidFill>
                  <a:srgbClr val="6B6B6B"/>
                </a:solidFill>
                <a:effectLst/>
                <a:latin typeface="-apple-system"/>
              </a:rPr>
              <a:t>Grouping by file type</a:t>
            </a:r>
          </a:p>
          <a:p>
            <a:pPr algn="l"/>
            <a:endParaRPr lang="en-US" b="0" i="0" dirty="0">
              <a:solidFill>
                <a:srgbClr val="6B6B6B"/>
              </a:solidFill>
              <a:effectLst/>
              <a:latin typeface="-apple-system"/>
            </a:endParaRPr>
          </a:p>
          <a:p>
            <a:pPr algn="l"/>
            <a:r>
              <a:rPr lang="en-US" b="0" i="0" dirty="0">
                <a:solidFill>
                  <a:srgbClr val="000000"/>
                </a:solidFill>
                <a:effectLst/>
                <a:latin typeface="-apple-system"/>
              </a:rPr>
              <a:t>One common way to structure projects is to locate CSS, JS, and tests together inside folders grouped by feature or route.</a:t>
            </a:r>
          </a:p>
          <a:p>
            <a:endParaRPr lang="en-US" dirty="0"/>
          </a:p>
        </p:txBody>
      </p:sp>
    </p:spTree>
    <p:extLst>
      <p:ext uri="{BB962C8B-B14F-4D97-AF65-F5344CB8AC3E}">
        <p14:creationId xmlns:p14="http://schemas.microsoft.com/office/powerpoint/2010/main" val="102637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E519-CB1A-C3B2-FC25-8AF890D6E471}"/>
              </a:ext>
            </a:extLst>
          </p:cNvPr>
          <p:cNvSpPr>
            <a:spLocks noGrp="1"/>
          </p:cNvSpPr>
          <p:nvPr>
            <p:ph type="title"/>
          </p:nvPr>
        </p:nvSpPr>
        <p:spPr/>
        <p:txBody>
          <a:bodyPr/>
          <a:lstStyle/>
          <a:p>
            <a:br>
              <a:rPr lang="en-US" b="1" i="0" dirty="0">
                <a:solidFill>
                  <a:srgbClr val="171717"/>
                </a:solidFill>
                <a:effectLst/>
                <a:latin typeface="-apple-system"/>
              </a:rPr>
            </a:br>
            <a:r>
              <a:rPr lang="en-US" b="1" i="0" dirty="0">
                <a:solidFill>
                  <a:srgbClr val="008000"/>
                </a:solidFill>
                <a:effectLst/>
                <a:latin typeface="-apple-system"/>
              </a:rPr>
              <a:t>Folder Structure for Modern Web Applications</a:t>
            </a:r>
            <a:br>
              <a:rPr lang="en-US" b="1" i="0" dirty="0">
                <a:solidFill>
                  <a:srgbClr val="171717"/>
                </a:solidFill>
                <a:effectLst/>
                <a:latin typeface="-apple-system"/>
              </a:rPr>
            </a:br>
            <a:endParaRPr lang="en-US" dirty="0"/>
          </a:p>
        </p:txBody>
      </p:sp>
      <p:sp>
        <p:nvSpPr>
          <p:cNvPr id="3" name="Content Placeholder 2">
            <a:extLst>
              <a:ext uri="{FF2B5EF4-FFF2-40B4-BE49-F238E27FC236}">
                <a16:creationId xmlns:a16="http://schemas.microsoft.com/office/drawing/2014/main" id="{65C711C4-35CF-7CFA-F0B7-85B83EDFD3F4}"/>
              </a:ext>
            </a:extLst>
          </p:cNvPr>
          <p:cNvSpPr>
            <a:spLocks noGrp="1"/>
          </p:cNvSpPr>
          <p:nvPr>
            <p:ph idx="1"/>
          </p:nvPr>
        </p:nvSpPr>
        <p:spPr/>
        <p:txBody>
          <a:bodyPr/>
          <a:lstStyle/>
          <a:p>
            <a:r>
              <a:rPr lang="en-US" b="0" i="0" dirty="0">
                <a:solidFill>
                  <a:srgbClr val="171717"/>
                </a:solidFill>
                <a:effectLst/>
                <a:latin typeface="-apple-system"/>
              </a:rPr>
              <a:t>It is critical to create a maintainable folder structure while developing web apps, having the right files in the correct folder helps organize your code and makes other developers have an idea of how the architecture of your web application is or will be during development.</a:t>
            </a:r>
          </a:p>
          <a:p>
            <a:r>
              <a:rPr lang="en-US" b="0" i="0" dirty="0">
                <a:solidFill>
                  <a:srgbClr val="171717"/>
                </a:solidFill>
                <a:effectLst/>
                <a:latin typeface="-apple-system"/>
              </a:rPr>
              <a:t>Maintaining a well-organized folder structure is crucial when developing web applications, even though it may not be the first thing that comes to mind when working alone or with few resources. </a:t>
            </a:r>
          </a:p>
          <a:p>
            <a:endParaRPr lang="en-US" dirty="0">
              <a:solidFill>
                <a:srgbClr val="171717"/>
              </a:solidFill>
              <a:latin typeface="-apple-system"/>
            </a:endParaRPr>
          </a:p>
          <a:p>
            <a:endParaRPr lang="en-US" dirty="0"/>
          </a:p>
        </p:txBody>
      </p:sp>
      <p:sp>
        <p:nvSpPr>
          <p:cNvPr id="4" name="Date Placeholder 3">
            <a:extLst>
              <a:ext uri="{FF2B5EF4-FFF2-40B4-BE49-F238E27FC236}">
                <a16:creationId xmlns:a16="http://schemas.microsoft.com/office/drawing/2014/main" id="{603D5551-14CB-C98A-0DB8-D2C5BDA456C0}"/>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5BF0DDB7-0E26-8A28-299F-EB051297E1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CEAD5A0-E1BD-348C-68F2-24204A69A8A6}"/>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875952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5F35-87BA-7A3D-536E-56AE8F1B68BB}"/>
              </a:ext>
            </a:extLst>
          </p:cNvPr>
          <p:cNvSpPr>
            <a:spLocks noGrp="1"/>
          </p:cNvSpPr>
          <p:nvPr>
            <p:ph type="title"/>
          </p:nvPr>
        </p:nvSpPr>
        <p:spPr/>
        <p:txBody>
          <a:bodyPr/>
          <a:lstStyle/>
          <a:p>
            <a:br>
              <a:rPr lang="en-US" b="0" i="0" dirty="0">
                <a:solidFill>
                  <a:srgbClr val="6B6B6B"/>
                </a:solidFill>
                <a:effectLst/>
                <a:latin typeface="-apple-system"/>
              </a:rPr>
            </a:br>
            <a:r>
              <a:rPr lang="en-US" b="0" i="0" dirty="0">
                <a:solidFill>
                  <a:srgbClr val="6B6B6B"/>
                </a:solidFill>
                <a:effectLst/>
                <a:latin typeface="-apple-system"/>
              </a:rPr>
              <a:t>Grouping by features or routes</a:t>
            </a:r>
            <a:br>
              <a:rPr lang="en-US" b="0" i="0" dirty="0">
                <a:solidFill>
                  <a:srgbClr val="6B6B6B"/>
                </a:solidFill>
                <a:effectLst/>
                <a:latin typeface="-apple-system"/>
              </a:rPr>
            </a:br>
            <a:endParaRPr lang="en-US" dirty="0"/>
          </a:p>
        </p:txBody>
      </p:sp>
      <p:sp>
        <p:nvSpPr>
          <p:cNvPr id="3" name="Content Placeholder 2">
            <a:extLst>
              <a:ext uri="{FF2B5EF4-FFF2-40B4-BE49-F238E27FC236}">
                <a16:creationId xmlns:a16="http://schemas.microsoft.com/office/drawing/2014/main" id="{40970113-B133-DEB9-3D62-790E5027388C}"/>
              </a:ext>
            </a:extLst>
          </p:cNvPr>
          <p:cNvSpPr>
            <a:spLocks noGrp="1"/>
          </p:cNvSpPr>
          <p:nvPr>
            <p:ph idx="1"/>
          </p:nvPr>
        </p:nvSpPr>
        <p:spPr/>
        <p:txBody>
          <a:bodyPr/>
          <a:lstStyle/>
          <a:p>
            <a:r>
              <a:rPr lang="en-US" b="0" i="0" dirty="0">
                <a:solidFill>
                  <a:srgbClr val="000000"/>
                </a:solidFill>
                <a:effectLst/>
                <a:latin typeface="-apple-system"/>
              </a:rPr>
              <a:t>One common way to structure projects is to locate CSS, JS, and tests together inside folders grouped by feature or route.</a:t>
            </a: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solidFill>
                <a:srgbClr val="000000"/>
              </a:solidFill>
              <a:latin typeface="-apple-system"/>
            </a:endParaRPr>
          </a:p>
          <a:p>
            <a:endParaRPr lang="en-US" dirty="0"/>
          </a:p>
        </p:txBody>
      </p:sp>
      <p:sp>
        <p:nvSpPr>
          <p:cNvPr id="4" name="Date Placeholder 3">
            <a:extLst>
              <a:ext uri="{FF2B5EF4-FFF2-40B4-BE49-F238E27FC236}">
                <a16:creationId xmlns:a16="http://schemas.microsoft.com/office/drawing/2014/main" id="{C91C0DC0-18D9-6BC2-BC91-EA663E0D4151}"/>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5E36D607-C741-D90F-5855-5A4A535D6E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E2AC37A-290E-3071-FF0C-9332159C28EB}"/>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pic>
        <p:nvPicPr>
          <p:cNvPr id="8" name="Picture 7">
            <a:extLst>
              <a:ext uri="{FF2B5EF4-FFF2-40B4-BE49-F238E27FC236}">
                <a16:creationId xmlns:a16="http://schemas.microsoft.com/office/drawing/2014/main" id="{ECED5C12-4073-CBE1-400A-763D481836E4}"/>
              </a:ext>
            </a:extLst>
          </p:cNvPr>
          <p:cNvPicPr>
            <a:picLocks noChangeAspect="1"/>
          </p:cNvPicPr>
          <p:nvPr/>
        </p:nvPicPr>
        <p:blipFill>
          <a:blip r:embed="rId2"/>
          <a:stretch>
            <a:fillRect/>
          </a:stretch>
        </p:blipFill>
        <p:spPr>
          <a:xfrm>
            <a:off x="1066800" y="2339671"/>
            <a:ext cx="7467600" cy="3832529"/>
          </a:xfrm>
          <a:prstGeom prst="rect">
            <a:avLst/>
          </a:prstGeom>
        </p:spPr>
      </p:pic>
    </p:spTree>
    <p:extLst>
      <p:ext uri="{BB962C8B-B14F-4D97-AF65-F5344CB8AC3E}">
        <p14:creationId xmlns:p14="http://schemas.microsoft.com/office/powerpoint/2010/main" val="23177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BDF8-F06E-4FF5-476F-186086549EEE}"/>
              </a:ext>
            </a:extLst>
          </p:cNvPr>
          <p:cNvSpPr>
            <a:spLocks noGrp="1"/>
          </p:cNvSpPr>
          <p:nvPr>
            <p:ph type="title"/>
          </p:nvPr>
        </p:nvSpPr>
        <p:spPr/>
        <p:txBody>
          <a:bodyPr/>
          <a:lstStyle/>
          <a:p>
            <a:br>
              <a:rPr lang="en-US" b="0" i="0" dirty="0">
                <a:solidFill>
                  <a:srgbClr val="6B6B6B"/>
                </a:solidFill>
                <a:effectLst/>
                <a:latin typeface="-apple-system"/>
              </a:rPr>
            </a:br>
            <a:r>
              <a:rPr lang="en-US" b="0" i="0" dirty="0">
                <a:solidFill>
                  <a:srgbClr val="6B6B6B"/>
                </a:solidFill>
                <a:effectLst/>
                <a:latin typeface="-apple-system"/>
              </a:rPr>
              <a:t>Grouping by file type</a:t>
            </a:r>
            <a:br>
              <a:rPr lang="en-US" b="0" i="0" dirty="0">
                <a:solidFill>
                  <a:srgbClr val="6B6B6B"/>
                </a:solidFill>
                <a:effectLst/>
                <a:latin typeface="-apple-system"/>
              </a:rPr>
            </a:br>
            <a:endParaRPr lang="en-US" dirty="0"/>
          </a:p>
        </p:txBody>
      </p:sp>
      <p:sp>
        <p:nvSpPr>
          <p:cNvPr id="3" name="Content Placeholder 2">
            <a:extLst>
              <a:ext uri="{FF2B5EF4-FFF2-40B4-BE49-F238E27FC236}">
                <a16:creationId xmlns:a16="http://schemas.microsoft.com/office/drawing/2014/main" id="{88E812C7-974B-5AD7-F16E-483C49829272}"/>
              </a:ext>
            </a:extLst>
          </p:cNvPr>
          <p:cNvSpPr>
            <a:spLocks noGrp="1"/>
          </p:cNvSpPr>
          <p:nvPr>
            <p:ph idx="1"/>
          </p:nvPr>
        </p:nvSpPr>
        <p:spPr/>
        <p:txBody>
          <a:bodyPr/>
          <a:lstStyle/>
          <a:p>
            <a:r>
              <a:rPr lang="en-US" b="0" i="0" dirty="0">
                <a:solidFill>
                  <a:srgbClr val="000000"/>
                </a:solidFill>
                <a:effectLst/>
                <a:latin typeface="-apple-system"/>
              </a:rPr>
              <a:t>Another popular way to structure projects is to group similar files together, for example:</a:t>
            </a:r>
          </a:p>
          <a:p>
            <a:endParaRPr lang="en-US" dirty="0"/>
          </a:p>
        </p:txBody>
      </p:sp>
      <p:sp>
        <p:nvSpPr>
          <p:cNvPr id="4" name="Date Placeholder 3">
            <a:extLst>
              <a:ext uri="{FF2B5EF4-FFF2-40B4-BE49-F238E27FC236}">
                <a16:creationId xmlns:a16="http://schemas.microsoft.com/office/drawing/2014/main" id="{00281709-9C48-60F9-BC8E-B36277AC1249}"/>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95D0D34A-1E94-BE9D-D71C-A8D21E4DB46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7608CA1-8B6C-7A6C-F9E2-B5088B9B3D1B}"/>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pic>
        <p:nvPicPr>
          <p:cNvPr id="8" name="Picture 7">
            <a:extLst>
              <a:ext uri="{FF2B5EF4-FFF2-40B4-BE49-F238E27FC236}">
                <a16:creationId xmlns:a16="http://schemas.microsoft.com/office/drawing/2014/main" id="{B9ACBF68-E5B2-C521-ED79-6BEB47ABFCB2}"/>
              </a:ext>
            </a:extLst>
          </p:cNvPr>
          <p:cNvPicPr>
            <a:picLocks noChangeAspect="1"/>
          </p:cNvPicPr>
          <p:nvPr/>
        </p:nvPicPr>
        <p:blipFill>
          <a:blip r:embed="rId2"/>
          <a:stretch>
            <a:fillRect/>
          </a:stretch>
        </p:blipFill>
        <p:spPr>
          <a:xfrm>
            <a:off x="1066800" y="1981796"/>
            <a:ext cx="7899459" cy="3352203"/>
          </a:xfrm>
          <a:prstGeom prst="rect">
            <a:avLst/>
          </a:prstGeom>
        </p:spPr>
      </p:pic>
    </p:spTree>
    <p:extLst>
      <p:ext uri="{BB962C8B-B14F-4D97-AF65-F5344CB8AC3E}">
        <p14:creationId xmlns:p14="http://schemas.microsoft.com/office/powerpoint/2010/main" val="329876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09A3-3E71-C51C-4E2B-EB02D3F995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5A5FE-3780-6528-6724-5782041E3006}"/>
              </a:ext>
            </a:extLst>
          </p:cNvPr>
          <p:cNvSpPr>
            <a:spLocks noGrp="1"/>
          </p:cNvSpPr>
          <p:nvPr>
            <p:ph idx="1"/>
          </p:nvPr>
        </p:nvSpPr>
        <p:spPr/>
        <p:txBody>
          <a:bodyPr/>
          <a:lstStyle/>
          <a:p>
            <a:pPr algn="l"/>
            <a:r>
              <a:rPr lang="en-US" b="1" i="0" dirty="0">
                <a:solidFill>
                  <a:srgbClr val="6B6B6B"/>
                </a:solidFill>
                <a:effectLst/>
                <a:latin typeface="-apple-system"/>
              </a:rPr>
              <a:t>Avoid too much nesting</a:t>
            </a:r>
          </a:p>
          <a:p>
            <a:pPr marL="0" indent="0" algn="l">
              <a:buNone/>
            </a:pPr>
            <a:r>
              <a:rPr lang="en-US" b="0" i="0" dirty="0">
                <a:solidFill>
                  <a:srgbClr val="000000"/>
                </a:solidFill>
                <a:effectLst/>
                <a:latin typeface="-apple-system"/>
              </a:rPr>
              <a:t>There are many pain points associated with deep directory nesting in JavaScript projects. It becomes harder to write relative imports between them, or to update those imports when the files are moved. </a:t>
            </a:r>
          </a:p>
          <a:p>
            <a:pPr marL="0" indent="0" algn="l">
              <a:buNone/>
            </a:pPr>
            <a:r>
              <a:rPr lang="en-US" b="0" i="0" dirty="0">
                <a:solidFill>
                  <a:srgbClr val="000000"/>
                </a:solidFill>
                <a:effectLst/>
                <a:latin typeface="-apple-system"/>
              </a:rPr>
              <a:t>Unless you have a very compelling reason to use a deep folder structure, consider limiting yourself to a maximum of three or four nested folders within a single project. </a:t>
            </a:r>
          </a:p>
          <a:p>
            <a:pPr marL="0" indent="0" algn="l">
              <a:buNone/>
            </a:pPr>
            <a:endParaRPr lang="en-US" dirty="0">
              <a:solidFill>
                <a:srgbClr val="000000"/>
              </a:solidFill>
              <a:latin typeface="-apple-system"/>
            </a:endParaRPr>
          </a:p>
          <a:p>
            <a:pPr marL="0" indent="0" algn="l">
              <a:buNone/>
            </a:pPr>
            <a:r>
              <a:rPr lang="en-US" b="0" i="0" dirty="0">
                <a:solidFill>
                  <a:srgbClr val="000000"/>
                </a:solidFill>
                <a:effectLst/>
                <a:latin typeface="-apple-system"/>
              </a:rPr>
              <a:t>it is a good idea to keep files that often change together close to each other. This principle is called “colocation”.</a:t>
            </a:r>
            <a:br>
              <a:rPr lang="en-US" dirty="0"/>
            </a:br>
            <a:endParaRPr lang="en-US" dirty="0"/>
          </a:p>
        </p:txBody>
      </p:sp>
      <p:sp>
        <p:nvSpPr>
          <p:cNvPr id="4" name="Date Placeholder 3">
            <a:extLst>
              <a:ext uri="{FF2B5EF4-FFF2-40B4-BE49-F238E27FC236}">
                <a16:creationId xmlns:a16="http://schemas.microsoft.com/office/drawing/2014/main" id="{B62D7499-2901-9106-68C8-5AC6AE196E9B}"/>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D12B4CF4-8FE2-05BB-ED8E-F80C91FB869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8D648-EFC3-7801-9E97-E58220F1951A}"/>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1120233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6C93-03F0-4678-A3B5-586EC4C7AF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10260-94FB-6B39-19B4-08A6336592A8}"/>
              </a:ext>
            </a:extLst>
          </p:cNvPr>
          <p:cNvSpPr>
            <a:spLocks noGrp="1"/>
          </p:cNvSpPr>
          <p:nvPr>
            <p:ph idx="1"/>
          </p:nvPr>
        </p:nvSpPr>
        <p:spPr/>
        <p:txBody>
          <a:bodyPr/>
          <a:lstStyle/>
          <a:p>
            <a:pPr marL="0" indent="0" algn="l">
              <a:buNone/>
            </a:pPr>
            <a:r>
              <a:rPr lang="en-US" b="1" i="0" dirty="0">
                <a:solidFill>
                  <a:srgbClr val="171717"/>
                </a:solidFill>
                <a:effectLst/>
                <a:latin typeface="-apple-system"/>
              </a:rPr>
              <a:t>Conclusion</a:t>
            </a:r>
          </a:p>
          <a:p>
            <a:pPr algn="l"/>
            <a:r>
              <a:rPr lang="en-US" b="0" i="0" dirty="0">
                <a:solidFill>
                  <a:srgbClr val="171717"/>
                </a:solidFill>
                <a:effectLst/>
                <a:latin typeface="-apple-system"/>
              </a:rPr>
              <a:t>A good folder structure allows you and other developers to find files faster and manage them more easily. A well-organized folder structure makes you appear professional.</a:t>
            </a:r>
          </a:p>
          <a:p>
            <a:endParaRPr lang="en-US" dirty="0"/>
          </a:p>
        </p:txBody>
      </p:sp>
      <p:sp>
        <p:nvSpPr>
          <p:cNvPr id="4" name="Date Placeholder 3">
            <a:extLst>
              <a:ext uri="{FF2B5EF4-FFF2-40B4-BE49-F238E27FC236}">
                <a16:creationId xmlns:a16="http://schemas.microsoft.com/office/drawing/2014/main" id="{3667A80B-BA43-FE68-5946-6973A7C9E03B}"/>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A734B7B8-7FDE-0645-06FE-D67656A6AB8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93EDA2-2428-387D-E42E-6FE0362B7794}"/>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7458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4493-A18A-C4C6-BCBE-250BA07995C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D0EE562-FD48-6901-E2D3-4A3B7555E96E}"/>
              </a:ext>
            </a:extLst>
          </p:cNvPr>
          <p:cNvSpPr>
            <a:spLocks noGrp="1"/>
          </p:cNvSpPr>
          <p:nvPr>
            <p:ph idx="1"/>
          </p:nvPr>
        </p:nvSpPr>
        <p:spPr/>
        <p:txBody>
          <a:bodyPr/>
          <a:lstStyle/>
          <a:p>
            <a:r>
              <a:rPr lang="en-US" dirty="0">
                <a:hlinkClick r:id="rId2"/>
              </a:rPr>
              <a:t>https://dev.to/noruwa/folder-structure-for-modern-web-applications-4d11</a:t>
            </a:r>
          </a:p>
          <a:p>
            <a:endParaRPr lang="en-US" dirty="0">
              <a:hlinkClick r:id="rId2"/>
            </a:endParaRPr>
          </a:p>
          <a:p>
            <a:r>
              <a:rPr lang="en-US" dirty="0">
                <a:hlinkClick r:id="rId2"/>
              </a:rPr>
              <a:t>https://fadamakis.com/a-front-end-application-folder-structure-that-makes-sense-ecc0b690968b</a:t>
            </a:r>
          </a:p>
          <a:p>
            <a:pPr marL="0" indent="0">
              <a:buNone/>
            </a:pPr>
            <a:endParaRPr lang="en-US" dirty="0">
              <a:hlinkClick r:id="rId2"/>
            </a:endParaRPr>
          </a:p>
          <a:p>
            <a:r>
              <a:rPr lang="en-US" dirty="0">
                <a:hlinkClick r:id="rId2"/>
              </a:rPr>
              <a:t>https://legacy.reactjs.org/docs/faq-structure.html</a:t>
            </a:r>
            <a:endParaRPr lang="en-US" dirty="0"/>
          </a:p>
          <a:p>
            <a:endParaRPr lang="en-US" dirty="0"/>
          </a:p>
        </p:txBody>
      </p:sp>
      <p:sp>
        <p:nvSpPr>
          <p:cNvPr id="4" name="Date Placeholder 3">
            <a:extLst>
              <a:ext uri="{FF2B5EF4-FFF2-40B4-BE49-F238E27FC236}">
                <a16:creationId xmlns:a16="http://schemas.microsoft.com/office/drawing/2014/main" id="{80F87FAE-521C-BFA8-C189-48CCF07D98CB}"/>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9B8EDB49-BE29-5A3D-3AE7-ACC142227DA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58AF74F-BF59-B67A-7C7F-B6F39778ED62}"/>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188196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118B-0DAB-3BE9-994F-8F0C28AA12CA}"/>
              </a:ext>
            </a:extLst>
          </p:cNvPr>
          <p:cNvSpPr>
            <a:spLocks noGrp="1"/>
          </p:cNvSpPr>
          <p:nvPr>
            <p:ph type="title"/>
          </p:nvPr>
        </p:nvSpPr>
        <p:spPr/>
        <p:txBody>
          <a:bodyPr/>
          <a:lstStyle/>
          <a:p>
            <a:br>
              <a:rPr lang="en-US" b="1" i="0" dirty="0">
                <a:solidFill>
                  <a:srgbClr val="171717"/>
                </a:solidFill>
                <a:effectLst/>
                <a:latin typeface="-apple-system"/>
              </a:rPr>
            </a:br>
            <a:r>
              <a:rPr lang="en-US" b="1" i="0" dirty="0">
                <a:solidFill>
                  <a:srgbClr val="009900"/>
                </a:solidFill>
                <a:effectLst/>
                <a:latin typeface="-apple-system"/>
              </a:rPr>
              <a:t>Some Tips In Designing Your Folder Structure</a:t>
            </a:r>
            <a:br>
              <a:rPr lang="en-US" b="1" i="0" dirty="0">
                <a:solidFill>
                  <a:srgbClr val="171717"/>
                </a:solidFill>
                <a:effectLst/>
                <a:latin typeface="-apple-system"/>
              </a:rPr>
            </a:br>
            <a:endParaRPr lang="en-US" dirty="0"/>
          </a:p>
        </p:txBody>
      </p:sp>
      <p:sp>
        <p:nvSpPr>
          <p:cNvPr id="3" name="Content Placeholder 2">
            <a:extLst>
              <a:ext uri="{FF2B5EF4-FFF2-40B4-BE49-F238E27FC236}">
                <a16:creationId xmlns:a16="http://schemas.microsoft.com/office/drawing/2014/main" id="{E42130E4-5E95-0774-4203-6600DF867D3B}"/>
              </a:ext>
            </a:extLst>
          </p:cNvPr>
          <p:cNvSpPr>
            <a:spLocks noGrp="1"/>
          </p:cNvSpPr>
          <p:nvPr>
            <p:ph idx="1"/>
          </p:nvPr>
        </p:nvSpPr>
        <p:spPr/>
        <p:txBody>
          <a:bodyPr/>
          <a:lstStyle/>
          <a:p>
            <a:pPr algn="l">
              <a:buFont typeface="Arial" panose="020B0604020202020204" pitchFamily="34" charset="0"/>
              <a:buChar char="•"/>
            </a:pPr>
            <a:r>
              <a:rPr lang="en-US" b="0" i="0" dirty="0">
                <a:solidFill>
                  <a:srgbClr val="171717"/>
                </a:solidFill>
                <a:effectLst/>
                <a:latin typeface="-apple-system"/>
              </a:rPr>
              <a:t>Understand the purpose of your web project: In order to figure out how to organize your web project, you will need to establish a good understanding of what you have, depending on how many assets you are trying to organize and the features in your web applications.</a:t>
            </a:r>
          </a:p>
          <a:p>
            <a:pPr algn="l">
              <a:buFont typeface="Arial" panose="020B0604020202020204" pitchFamily="34" charset="0"/>
              <a:buChar char="•"/>
            </a:pPr>
            <a:r>
              <a:rPr lang="en-US" b="0" i="0" dirty="0">
                <a:solidFill>
                  <a:srgbClr val="171717"/>
                </a:solidFill>
                <a:effectLst/>
                <a:latin typeface="-apple-system"/>
              </a:rPr>
              <a:t>Use proper naming convention for your folders and files, they should be descriptive of the purpose in your web application.</a:t>
            </a:r>
          </a:p>
          <a:p>
            <a:endParaRPr lang="en-US" dirty="0"/>
          </a:p>
        </p:txBody>
      </p:sp>
      <p:sp>
        <p:nvSpPr>
          <p:cNvPr id="4" name="Date Placeholder 3">
            <a:extLst>
              <a:ext uri="{FF2B5EF4-FFF2-40B4-BE49-F238E27FC236}">
                <a16:creationId xmlns:a16="http://schemas.microsoft.com/office/drawing/2014/main" id="{BF340B5A-B58D-EE46-4801-FFD5C268D87A}"/>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8E936B52-6197-535B-BF6F-BAC2990A8FF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7817529-8D7E-2CCB-426E-8851982AA589}"/>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8416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51A8-87D3-3C8D-E259-3339AE522AC5}"/>
              </a:ext>
            </a:extLst>
          </p:cNvPr>
          <p:cNvSpPr>
            <a:spLocks noGrp="1"/>
          </p:cNvSpPr>
          <p:nvPr>
            <p:ph type="title"/>
          </p:nvPr>
        </p:nvSpPr>
        <p:spPr/>
        <p:txBody>
          <a:bodyPr/>
          <a:lstStyle/>
          <a:p>
            <a:br>
              <a:rPr lang="en-US" b="1" i="0" dirty="0">
                <a:solidFill>
                  <a:srgbClr val="171717"/>
                </a:solidFill>
                <a:effectLst/>
                <a:latin typeface="-apple-system"/>
              </a:rPr>
            </a:br>
            <a:r>
              <a:rPr lang="en-US" b="1" i="0" dirty="0">
                <a:solidFill>
                  <a:srgbClr val="009900"/>
                </a:solidFill>
                <a:effectLst/>
                <a:latin typeface="-apple-system"/>
              </a:rPr>
              <a:t>Folder Structures and their explanation</a:t>
            </a:r>
            <a:br>
              <a:rPr lang="en-US" b="1" i="0" dirty="0">
                <a:solidFill>
                  <a:srgbClr val="171717"/>
                </a:solidFill>
                <a:effectLst/>
                <a:latin typeface="-apple-system"/>
              </a:rPr>
            </a:br>
            <a:endParaRPr lang="en-US" dirty="0"/>
          </a:p>
        </p:txBody>
      </p:sp>
      <p:sp>
        <p:nvSpPr>
          <p:cNvPr id="3" name="Content Placeholder 2">
            <a:extLst>
              <a:ext uri="{FF2B5EF4-FFF2-40B4-BE49-F238E27FC236}">
                <a16:creationId xmlns:a16="http://schemas.microsoft.com/office/drawing/2014/main" id="{6964A262-3028-4B55-A43C-741938574939}"/>
              </a:ext>
            </a:extLst>
          </p:cNvPr>
          <p:cNvSpPr>
            <a:spLocks noGrp="1"/>
          </p:cNvSpPr>
          <p:nvPr>
            <p:ph idx="1"/>
          </p:nvPr>
        </p:nvSpPr>
        <p:spPr/>
        <p:txBody>
          <a:bodyPr/>
          <a:lstStyle/>
          <a:p>
            <a:r>
              <a:rPr lang="en-US" b="0" i="0" u="sng" dirty="0">
                <a:solidFill>
                  <a:srgbClr val="171717"/>
                </a:solidFill>
                <a:effectLst/>
                <a:latin typeface="-apple-system"/>
              </a:rPr>
              <a:t>Assets</a:t>
            </a:r>
            <a:br>
              <a:rPr lang="en-US" dirty="0"/>
            </a:br>
            <a:r>
              <a:rPr lang="en-US" b="0" i="0" dirty="0">
                <a:solidFill>
                  <a:srgbClr val="171717"/>
                </a:solidFill>
                <a:effectLst/>
                <a:latin typeface="-apple-system"/>
              </a:rPr>
              <a:t>The assets folder contains all images, icons, </a:t>
            </a:r>
            <a:r>
              <a:rPr lang="en-US" b="0" i="0" dirty="0" err="1">
                <a:solidFill>
                  <a:srgbClr val="171717"/>
                </a:solidFill>
                <a:effectLst/>
                <a:latin typeface="-apple-system"/>
              </a:rPr>
              <a:t>css</a:t>
            </a:r>
            <a:r>
              <a:rPr lang="en-US" b="0" i="0" dirty="0">
                <a:solidFill>
                  <a:srgbClr val="171717"/>
                </a:solidFill>
                <a:effectLst/>
                <a:latin typeface="-apple-system"/>
              </a:rPr>
              <a:t> files, font files, etc. that will be used in your web application. Custom images, icons, paid fonts are being placed inside this folder.</a:t>
            </a:r>
          </a:p>
          <a:p>
            <a:endParaRPr lang="en-US" dirty="0">
              <a:solidFill>
                <a:srgbClr val="171717"/>
              </a:solidFill>
              <a:latin typeface="-apple-system"/>
            </a:endParaRPr>
          </a:p>
          <a:p>
            <a:endParaRPr lang="en-US" b="0" i="0" dirty="0">
              <a:solidFill>
                <a:srgbClr val="171717"/>
              </a:solidFill>
              <a:effectLst/>
              <a:latin typeface="-apple-system"/>
            </a:endParaRPr>
          </a:p>
          <a:p>
            <a:endParaRPr lang="en-US" dirty="0">
              <a:solidFill>
                <a:srgbClr val="171717"/>
              </a:solidFill>
              <a:latin typeface="-apple-system"/>
            </a:endParaRPr>
          </a:p>
          <a:p>
            <a:endParaRPr lang="en-US" b="0" i="0" dirty="0">
              <a:solidFill>
                <a:srgbClr val="171717"/>
              </a:solidFill>
              <a:effectLst/>
              <a:latin typeface="-apple-system"/>
            </a:endParaRPr>
          </a:p>
          <a:p>
            <a:endParaRPr lang="en-US" dirty="0">
              <a:solidFill>
                <a:srgbClr val="171717"/>
              </a:solidFill>
              <a:latin typeface="-apple-system"/>
            </a:endParaRPr>
          </a:p>
          <a:p>
            <a:endParaRPr lang="en-US" dirty="0">
              <a:solidFill>
                <a:srgbClr val="171717"/>
              </a:solidFill>
              <a:latin typeface="-apple-system"/>
            </a:endParaRPr>
          </a:p>
          <a:p>
            <a:endParaRPr lang="en-US" dirty="0"/>
          </a:p>
        </p:txBody>
      </p:sp>
      <p:sp>
        <p:nvSpPr>
          <p:cNvPr id="4" name="Date Placeholder 3">
            <a:extLst>
              <a:ext uri="{FF2B5EF4-FFF2-40B4-BE49-F238E27FC236}">
                <a16:creationId xmlns:a16="http://schemas.microsoft.com/office/drawing/2014/main" id="{166C591C-4DFB-6EC1-4B55-695652938887}"/>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F495CA1A-BE3A-504E-BE03-D74137F734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E4033F-F75B-039C-1A06-8F38FD6DD20D}"/>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pic>
        <p:nvPicPr>
          <p:cNvPr id="10" name="Picture 9">
            <a:extLst>
              <a:ext uri="{FF2B5EF4-FFF2-40B4-BE49-F238E27FC236}">
                <a16:creationId xmlns:a16="http://schemas.microsoft.com/office/drawing/2014/main" id="{D208CE73-CC6C-8169-4BBF-39DC70FFF66D}"/>
              </a:ext>
            </a:extLst>
          </p:cNvPr>
          <p:cNvPicPr>
            <a:picLocks noChangeAspect="1"/>
          </p:cNvPicPr>
          <p:nvPr/>
        </p:nvPicPr>
        <p:blipFill>
          <a:blip r:embed="rId2"/>
          <a:stretch>
            <a:fillRect/>
          </a:stretch>
        </p:blipFill>
        <p:spPr>
          <a:xfrm>
            <a:off x="3648075" y="2576512"/>
            <a:ext cx="2162708" cy="1995488"/>
          </a:xfrm>
          <a:prstGeom prst="rect">
            <a:avLst/>
          </a:prstGeom>
        </p:spPr>
      </p:pic>
    </p:spTree>
    <p:extLst>
      <p:ext uri="{BB962C8B-B14F-4D97-AF65-F5344CB8AC3E}">
        <p14:creationId xmlns:p14="http://schemas.microsoft.com/office/powerpoint/2010/main" val="293946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D27E-A62F-1645-B196-213ACEC6DD1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14C71F60-CB09-3C55-A40B-03BF8FBF857E}"/>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47CC744B-018F-458F-D927-91D8367F873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FFA13B-EFD2-14CE-CFA6-3690B74E3641}"/>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
        <p:nvSpPr>
          <p:cNvPr id="9" name="Content Placeholder 8">
            <a:extLst>
              <a:ext uri="{FF2B5EF4-FFF2-40B4-BE49-F238E27FC236}">
                <a16:creationId xmlns:a16="http://schemas.microsoft.com/office/drawing/2014/main" id="{2BA1D277-4C92-96F2-7E4F-6E83555D67D6}"/>
              </a:ext>
            </a:extLst>
          </p:cNvPr>
          <p:cNvSpPr>
            <a:spLocks noGrp="1"/>
          </p:cNvSpPr>
          <p:nvPr>
            <p:ph idx="1"/>
          </p:nvPr>
        </p:nvSpPr>
        <p:spPr/>
        <p:txBody>
          <a:bodyPr/>
          <a:lstStyle/>
          <a:p>
            <a:r>
              <a:rPr lang="en-US" b="0" i="0" u="sng" dirty="0">
                <a:solidFill>
                  <a:srgbClr val="171717"/>
                </a:solidFill>
                <a:effectLst/>
                <a:latin typeface="-apple-system"/>
              </a:rPr>
              <a:t>Context</a:t>
            </a:r>
            <a:br>
              <a:rPr lang="en-US" dirty="0"/>
            </a:br>
            <a:r>
              <a:rPr lang="en-US" b="0" i="0" dirty="0">
                <a:solidFill>
                  <a:srgbClr val="171717"/>
                </a:solidFill>
                <a:effectLst/>
                <a:latin typeface="-apple-system"/>
              </a:rPr>
              <a:t>When using React </a:t>
            </a:r>
            <a:r>
              <a:rPr lang="en-US" b="0" i="0" dirty="0" err="1">
                <a:solidFill>
                  <a:srgbClr val="171717"/>
                </a:solidFill>
                <a:effectLst/>
                <a:latin typeface="-apple-system"/>
              </a:rPr>
              <a:t>Js</a:t>
            </a:r>
            <a:r>
              <a:rPr lang="en-US" b="0" i="0" dirty="0">
                <a:solidFill>
                  <a:srgbClr val="171717"/>
                </a:solidFill>
                <a:effectLst/>
                <a:latin typeface="-apple-system"/>
              </a:rPr>
              <a:t> as your preferred frontend </a:t>
            </a:r>
            <a:r>
              <a:rPr lang="en-US" b="0" i="0" dirty="0" err="1">
                <a:solidFill>
                  <a:srgbClr val="171717"/>
                </a:solidFill>
                <a:effectLst/>
                <a:latin typeface="-apple-system"/>
              </a:rPr>
              <a:t>ui</a:t>
            </a:r>
            <a:r>
              <a:rPr lang="en-US" b="0" i="0" dirty="0">
                <a:solidFill>
                  <a:srgbClr val="171717"/>
                </a:solidFill>
                <a:effectLst/>
                <a:latin typeface="-apple-system"/>
              </a:rPr>
              <a:t> library, the context folder stores all your react context files that are used across components and multiple pages.</a:t>
            </a:r>
          </a:p>
          <a:p>
            <a:endParaRPr lang="en-US" dirty="0"/>
          </a:p>
          <a:p>
            <a:endParaRPr lang="en-US" dirty="0"/>
          </a:p>
        </p:txBody>
      </p:sp>
      <p:pic>
        <p:nvPicPr>
          <p:cNvPr id="11" name="Picture 10">
            <a:extLst>
              <a:ext uri="{FF2B5EF4-FFF2-40B4-BE49-F238E27FC236}">
                <a16:creationId xmlns:a16="http://schemas.microsoft.com/office/drawing/2014/main" id="{D9A69EB3-EFD2-351A-E174-9E94D50E74FD}"/>
              </a:ext>
            </a:extLst>
          </p:cNvPr>
          <p:cNvPicPr>
            <a:picLocks noChangeAspect="1"/>
          </p:cNvPicPr>
          <p:nvPr/>
        </p:nvPicPr>
        <p:blipFill>
          <a:blip r:embed="rId2"/>
          <a:stretch>
            <a:fillRect/>
          </a:stretch>
        </p:blipFill>
        <p:spPr>
          <a:xfrm>
            <a:off x="3076575" y="2852737"/>
            <a:ext cx="2990850" cy="1152525"/>
          </a:xfrm>
          <a:prstGeom prst="rect">
            <a:avLst/>
          </a:prstGeom>
        </p:spPr>
      </p:pic>
    </p:spTree>
    <p:extLst>
      <p:ext uri="{BB962C8B-B14F-4D97-AF65-F5344CB8AC3E}">
        <p14:creationId xmlns:p14="http://schemas.microsoft.com/office/powerpoint/2010/main" val="19098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338-99E8-D4C4-226F-29D063A9E7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4C2FA1-FC9B-7958-1A0B-70DCF7298765}"/>
              </a:ext>
            </a:extLst>
          </p:cNvPr>
          <p:cNvSpPr>
            <a:spLocks noGrp="1"/>
          </p:cNvSpPr>
          <p:nvPr>
            <p:ph idx="1"/>
          </p:nvPr>
        </p:nvSpPr>
        <p:spPr/>
        <p:txBody>
          <a:bodyPr/>
          <a:lstStyle/>
          <a:p>
            <a:pPr algn="l"/>
            <a:r>
              <a:rPr lang="en-US" b="0" i="0" u="sng" dirty="0">
                <a:solidFill>
                  <a:srgbClr val="171717"/>
                </a:solidFill>
                <a:effectLst/>
                <a:latin typeface="-apple-system"/>
              </a:rPr>
              <a:t>Components</a:t>
            </a:r>
            <a:br>
              <a:rPr lang="en-US" b="0" i="0" dirty="0">
                <a:solidFill>
                  <a:srgbClr val="171717"/>
                </a:solidFill>
                <a:effectLst/>
                <a:latin typeface="-apple-system"/>
              </a:rPr>
            </a:br>
            <a:r>
              <a:rPr lang="en-US" b="0" i="0" dirty="0">
                <a:solidFill>
                  <a:srgbClr val="171717"/>
                </a:solidFill>
                <a:effectLst/>
                <a:latin typeface="-apple-system"/>
              </a:rPr>
              <a:t>The components folder holds the UI for your application. It contains all our UI components like navbar, footer, buttons, modals, cards, etc.</a:t>
            </a:r>
          </a:p>
          <a:p>
            <a:pPr marL="0" indent="0">
              <a:buNone/>
            </a:pPr>
            <a:br>
              <a:rPr lang="en-US" b="0" i="0" u="sng" dirty="0">
                <a:solidFill>
                  <a:srgbClr val="171717"/>
                </a:solidFill>
                <a:effectLst/>
                <a:latin typeface="-apple-system"/>
                <a:hlinkClick r:id="rId2"/>
              </a:rPr>
            </a:br>
            <a:endParaRPr lang="en-US" dirty="0"/>
          </a:p>
        </p:txBody>
      </p:sp>
      <p:sp>
        <p:nvSpPr>
          <p:cNvPr id="4" name="Date Placeholder 3">
            <a:extLst>
              <a:ext uri="{FF2B5EF4-FFF2-40B4-BE49-F238E27FC236}">
                <a16:creationId xmlns:a16="http://schemas.microsoft.com/office/drawing/2014/main" id="{79ED3060-6114-A1D7-D08C-562E222E0B35}"/>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48DBA963-D3C1-0989-1EFD-F944F286BD1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E8841F9-8BB6-0D1F-9AAD-CD915335E712}"/>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pic>
        <p:nvPicPr>
          <p:cNvPr id="8" name="Picture 7">
            <a:extLst>
              <a:ext uri="{FF2B5EF4-FFF2-40B4-BE49-F238E27FC236}">
                <a16:creationId xmlns:a16="http://schemas.microsoft.com/office/drawing/2014/main" id="{624E8F8A-7BA4-68A6-DFA4-B54BF8A2F8BD}"/>
              </a:ext>
            </a:extLst>
          </p:cNvPr>
          <p:cNvPicPr>
            <a:picLocks noChangeAspect="1"/>
          </p:cNvPicPr>
          <p:nvPr/>
        </p:nvPicPr>
        <p:blipFill>
          <a:blip r:embed="rId3"/>
          <a:stretch>
            <a:fillRect/>
          </a:stretch>
        </p:blipFill>
        <p:spPr>
          <a:xfrm>
            <a:off x="3428999" y="2590800"/>
            <a:ext cx="2752375" cy="3429000"/>
          </a:xfrm>
          <a:prstGeom prst="rect">
            <a:avLst/>
          </a:prstGeom>
        </p:spPr>
      </p:pic>
    </p:spTree>
    <p:extLst>
      <p:ext uri="{BB962C8B-B14F-4D97-AF65-F5344CB8AC3E}">
        <p14:creationId xmlns:p14="http://schemas.microsoft.com/office/powerpoint/2010/main" val="182486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CA03-E039-D9D3-06B7-4400298473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85A4F-DB1F-B1DF-63AE-CCACEBE816B9}"/>
              </a:ext>
            </a:extLst>
          </p:cNvPr>
          <p:cNvSpPr>
            <a:spLocks noGrp="1"/>
          </p:cNvSpPr>
          <p:nvPr>
            <p:ph idx="1"/>
          </p:nvPr>
        </p:nvSpPr>
        <p:spPr/>
        <p:txBody>
          <a:bodyPr/>
          <a:lstStyle/>
          <a:p>
            <a:pPr algn="l"/>
            <a:r>
              <a:rPr lang="en-US" b="0" i="0" u="sng" dirty="0" err="1">
                <a:solidFill>
                  <a:srgbClr val="171717"/>
                </a:solidFill>
                <a:effectLst/>
                <a:latin typeface="-apple-system"/>
              </a:rPr>
              <a:t>Composables</a:t>
            </a:r>
            <a:br>
              <a:rPr lang="en-US" b="0" i="0" dirty="0">
                <a:solidFill>
                  <a:srgbClr val="171717"/>
                </a:solidFill>
                <a:effectLst/>
                <a:latin typeface="-apple-system"/>
              </a:rPr>
            </a:br>
            <a:r>
              <a:rPr lang="en-US" b="0" i="0" dirty="0">
                <a:solidFill>
                  <a:srgbClr val="171717"/>
                </a:solidFill>
                <a:effectLst/>
                <a:latin typeface="-apple-system"/>
              </a:rPr>
              <a:t>In the context of Vue applications, a "composable" is a function that leverages Vue's Composition API to encapsulate and reuse stateful logic.</a:t>
            </a:r>
          </a:p>
          <a:p>
            <a:pPr algn="l"/>
            <a:r>
              <a:rPr lang="en-US" b="0" i="0" u="sng" dirty="0">
                <a:solidFill>
                  <a:srgbClr val="171717"/>
                </a:solidFill>
                <a:effectLst/>
                <a:latin typeface="-apple-system"/>
              </a:rPr>
              <a:t>Data</a:t>
            </a:r>
            <a:br>
              <a:rPr lang="en-US" b="0" i="0" dirty="0">
                <a:solidFill>
                  <a:srgbClr val="171717"/>
                </a:solidFill>
                <a:effectLst/>
                <a:latin typeface="-apple-system"/>
              </a:rPr>
            </a:br>
            <a:r>
              <a:rPr lang="en-US" b="0" i="0" dirty="0">
                <a:solidFill>
                  <a:srgbClr val="171717"/>
                </a:solidFill>
                <a:effectLst/>
                <a:latin typeface="-apple-system"/>
              </a:rPr>
              <a:t>The data folder is used for storing text data which will be used in different sections and pages as JSON files. Doing this will enable updating of information easier.</a:t>
            </a:r>
          </a:p>
          <a:p>
            <a:endParaRPr lang="en-US" dirty="0"/>
          </a:p>
        </p:txBody>
      </p:sp>
      <p:sp>
        <p:nvSpPr>
          <p:cNvPr id="4" name="Date Placeholder 3">
            <a:extLst>
              <a:ext uri="{FF2B5EF4-FFF2-40B4-BE49-F238E27FC236}">
                <a16:creationId xmlns:a16="http://schemas.microsoft.com/office/drawing/2014/main" id="{7BB1559E-D286-DAA9-6013-CBD0E84EACF5}"/>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258E0DD8-DD14-43CB-F720-074A69B22C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77EA2C-A1E3-C436-854D-A82A27A52CED}"/>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54058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61FE-D1F4-D570-9153-C9E90AECF772}"/>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6C52F69C-A63A-59C1-AABB-BED2DE396DEB}"/>
              </a:ext>
            </a:extLst>
          </p:cNvPr>
          <p:cNvPicPr>
            <a:picLocks noGrp="1" noChangeAspect="1"/>
          </p:cNvPicPr>
          <p:nvPr>
            <p:ph idx="1"/>
          </p:nvPr>
        </p:nvPicPr>
        <p:blipFill>
          <a:blip r:embed="rId2"/>
          <a:stretch>
            <a:fillRect/>
          </a:stretch>
        </p:blipFill>
        <p:spPr>
          <a:xfrm>
            <a:off x="3200399" y="1099139"/>
            <a:ext cx="3266271" cy="5153862"/>
          </a:xfrm>
        </p:spPr>
      </p:pic>
      <p:sp>
        <p:nvSpPr>
          <p:cNvPr id="4" name="Date Placeholder 3">
            <a:extLst>
              <a:ext uri="{FF2B5EF4-FFF2-40B4-BE49-F238E27FC236}">
                <a16:creationId xmlns:a16="http://schemas.microsoft.com/office/drawing/2014/main" id="{79AFBE46-5A34-FB44-F8DE-65FCAAB7FC68}"/>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4821D4CA-9120-3B63-4B44-C165F9F7E03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4EBDF63-5F0A-1F48-698E-0DF14DDE3D1B}"/>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79693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816-1D84-3BA8-FCCE-D3E0DF8DE0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9AA4C3-8009-4852-572C-A5367BA2369C}"/>
              </a:ext>
            </a:extLst>
          </p:cNvPr>
          <p:cNvSpPr>
            <a:spLocks noGrp="1"/>
          </p:cNvSpPr>
          <p:nvPr>
            <p:ph idx="1"/>
          </p:nvPr>
        </p:nvSpPr>
        <p:spPr/>
        <p:txBody>
          <a:bodyPr/>
          <a:lstStyle/>
          <a:p>
            <a:r>
              <a:rPr lang="en-US" b="0" i="0" u="sng" dirty="0">
                <a:solidFill>
                  <a:srgbClr val="171717"/>
                </a:solidFill>
                <a:effectLst/>
                <a:latin typeface="-apple-system"/>
              </a:rPr>
              <a:t>Features</a:t>
            </a:r>
            <a:br>
              <a:rPr lang="en-US" dirty="0"/>
            </a:br>
            <a:r>
              <a:rPr lang="en-US" b="0" i="0" dirty="0">
                <a:solidFill>
                  <a:srgbClr val="171717"/>
                </a:solidFill>
                <a:effectLst/>
                <a:latin typeface="-apple-system"/>
              </a:rPr>
              <a:t>This folder contains individual folder feature for each page (authentication, theme, modals). For example each page might have a modal feature.</a:t>
            </a:r>
          </a:p>
          <a:p>
            <a:endParaRPr lang="en-US" dirty="0">
              <a:solidFill>
                <a:srgbClr val="171717"/>
              </a:solidFill>
              <a:latin typeface="-apple-system"/>
            </a:endParaRPr>
          </a:p>
          <a:p>
            <a:endParaRPr lang="en-US" dirty="0"/>
          </a:p>
        </p:txBody>
      </p:sp>
      <p:sp>
        <p:nvSpPr>
          <p:cNvPr id="4" name="Date Placeholder 3">
            <a:extLst>
              <a:ext uri="{FF2B5EF4-FFF2-40B4-BE49-F238E27FC236}">
                <a16:creationId xmlns:a16="http://schemas.microsoft.com/office/drawing/2014/main" id="{784D9A49-03AD-E46F-339F-9508A9419B0E}"/>
              </a:ext>
            </a:extLst>
          </p:cNvPr>
          <p:cNvSpPr>
            <a:spLocks noGrp="1"/>
          </p:cNvSpPr>
          <p:nvPr>
            <p:ph type="dt" sz="half" idx="10"/>
          </p:nvPr>
        </p:nvSpPr>
        <p:spPr/>
        <p:txBody>
          <a:bodyPr/>
          <a:lstStyle/>
          <a:p>
            <a:pPr>
              <a:defRPr/>
            </a:pPr>
            <a:fld id="{C9C54A8A-EC83-4BC5-B48C-A23671E55882}" type="datetime1">
              <a:rPr lang="en-US" smtClean="0"/>
              <a:t>9/3/2023</a:t>
            </a:fld>
            <a:endParaRPr lang="en-US"/>
          </a:p>
        </p:txBody>
      </p:sp>
      <p:sp>
        <p:nvSpPr>
          <p:cNvPr id="5" name="Footer Placeholder 4">
            <a:extLst>
              <a:ext uri="{FF2B5EF4-FFF2-40B4-BE49-F238E27FC236}">
                <a16:creationId xmlns:a16="http://schemas.microsoft.com/office/drawing/2014/main" id="{43DA56D1-BBEC-CDEA-ABF6-90E056A527D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B8A4612-E72A-3FA6-DB9B-174DF79C22C7}"/>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pic>
        <p:nvPicPr>
          <p:cNvPr id="8" name="Picture 7">
            <a:extLst>
              <a:ext uri="{FF2B5EF4-FFF2-40B4-BE49-F238E27FC236}">
                <a16:creationId xmlns:a16="http://schemas.microsoft.com/office/drawing/2014/main" id="{D1846ECC-6E33-F586-ADBB-50AD0A61B454}"/>
              </a:ext>
            </a:extLst>
          </p:cNvPr>
          <p:cNvPicPr>
            <a:picLocks noChangeAspect="1"/>
          </p:cNvPicPr>
          <p:nvPr/>
        </p:nvPicPr>
        <p:blipFill>
          <a:blip r:embed="rId2"/>
          <a:stretch>
            <a:fillRect/>
          </a:stretch>
        </p:blipFill>
        <p:spPr>
          <a:xfrm>
            <a:off x="3148012" y="2819400"/>
            <a:ext cx="3361544" cy="2057400"/>
          </a:xfrm>
          <a:prstGeom prst="rect">
            <a:avLst/>
          </a:prstGeom>
        </p:spPr>
      </p:pic>
    </p:spTree>
    <p:extLst>
      <p:ext uri="{BB962C8B-B14F-4D97-AF65-F5344CB8AC3E}">
        <p14:creationId xmlns:p14="http://schemas.microsoft.com/office/powerpoint/2010/main" val="15753081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7240</TotalTime>
  <Words>1157</Words>
  <Application>Microsoft Office PowerPoint</Application>
  <PresentationFormat>On-screen Show (4:3)</PresentationFormat>
  <Paragraphs>165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medium-content-sans-serif-font</vt:lpstr>
      <vt:lpstr>source-serif-pro</vt:lpstr>
      <vt:lpstr>Times New Roman</vt:lpstr>
      <vt:lpstr>Wingdings</vt:lpstr>
      <vt:lpstr>Default Design</vt:lpstr>
      <vt:lpstr>Web Application Development</vt:lpstr>
      <vt:lpstr> Folder Structure for Modern Web Applications </vt:lpstr>
      <vt:lpstr> Some Tips In Designing Your Folder Structure </vt:lpstr>
      <vt:lpstr> Folder Structures and their 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File Structure </vt:lpstr>
      <vt:lpstr> Grouping by features or routes </vt:lpstr>
      <vt:lpstr> Grouping by file type </vt:lpstr>
      <vt:lpstr>PowerPoint Presentation</vt:lpstr>
      <vt:lpstr>PowerPoint Presentation</vt:lpstr>
      <vt:lpstr>References</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849</cp:revision>
  <dcterms:created xsi:type="dcterms:W3CDTF">2008-05-26T16:51:35Z</dcterms:created>
  <dcterms:modified xsi:type="dcterms:W3CDTF">2023-09-03T23:52:12Z</dcterms:modified>
</cp:coreProperties>
</file>