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3FF"/>
    <a:srgbClr val="008000"/>
    <a:srgbClr val="EBFFEB"/>
    <a:srgbClr val="3333CC"/>
    <a:srgbClr val="009900"/>
    <a:srgbClr val="339966"/>
    <a:srgbClr val="808080"/>
    <a:srgbClr val="8FFFD2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83" d="100"/>
          <a:sy n="83" d="100"/>
        </p:scale>
        <p:origin x="14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477000"/>
            <a:ext cx="1219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1CD9A-AC99-4F91-BE9B-D6D9B7B10A8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438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57950"/>
            <a:ext cx="838200" cy="323850"/>
          </a:xfrm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Emerging Technologies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399"/>
            <a:ext cx="8077200" cy="54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770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CAC97A6E-A60A-4FDD-83E5-C7E3EFC92B5C}" type="datetime1">
              <a:rPr lang="en-US" smtClean="0"/>
              <a:t>6/23/2023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4770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770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 flipV="1">
            <a:off x="990600" y="838197"/>
            <a:ext cx="8077200" cy="3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E30D-3FAF-F32C-9082-09DEDF4A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3F41"/>
                </a:solidFill>
              </a:rPr>
              <a:t>Meet the Connect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3323-32C1-1588-8AC6-3A68DF4C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In your working folder, create a file named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sz="1600" dirty="0"/>
              <a:t> that contains the following code snippet:</a:t>
            </a:r>
          </a:p>
          <a:p>
            <a:endParaRPr lang="en-US" sz="1600" dirty="0"/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const connect = require('connect');</a:t>
            </a: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const app = connect();</a:t>
            </a:r>
          </a:p>
          <a:p>
            <a:pPr marL="400032" lvl="1" indent="0">
              <a:buNone/>
            </a:pP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app.listen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(3000);</a:t>
            </a:r>
          </a:p>
          <a:p>
            <a:pPr marL="400032" lvl="1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</a:t>
            </a:r>
          </a:p>
          <a:p>
            <a:endParaRPr lang="en-US" sz="1600" dirty="0"/>
          </a:p>
          <a:p>
            <a:r>
              <a:rPr lang="en-US" sz="1600" dirty="0"/>
              <a:t>As you can see, your application file is using the connect module to create a new web server. </a:t>
            </a:r>
          </a:p>
          <a:p>
            <a:endParaRPr lang="en-US" sz="1600" dirty="0"/>
          </a:p>
          <a:p>
            <a:r>
              <a:rPr lang="en-US" sz="1600" dirty="0"/>
              <a:t>However, Connect isn't a core module, so you'll have to install it using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As you already know, there are several ways of installing third-party modules.</a:t>
            </a:r>
          </a:p>
          <a:p>
            <a:endParaRPr lang="en-US" sz="1600" dirty="0"/>
          </a:p>
          <a:p>
            <a:r>
              <a:rPr lang="en-US" sz="1600" dirty="0"/>
              <a:t>The easiest one is to install it directly using the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sz="1600" dirty="0"/>
              <a:t>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E46ED-8C26-27F1-1587-6025ACAB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7903-0016-C6D4-B677-CCD44C43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9FF3-95B2-0742-02E2-07D5BE9B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04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EEF8-E9C3-7102-5DBA-798CCCC0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A10D-38BC-3411-4E49-02B9EDFB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middleware is basically a JavaScript function with a unique signature. </a:t>
            </a:r>
          </a:p>
          <a:p>
            <a:endParaRPr lang="en-US" dirty="0"/>
          </a:p>
          <a:p>
            <a:r>
              <a:rPr lang="en-US" dirty="0"/>
              <a:t>Each middleware function is defined with the following three arguments: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req</a:t>
            </a:r>
            <a:r>
              <a:rPr lang="en-US" dirty="0"/>
              <a:t>: This is an object that holds the HTTP </a:t>
            </a:r>
            <a:r>
              <a:rPr lang="en-US" b="1" dirty="0"/>
              <a:t>request</a:t>
            </a:r>
            <a:r>
              <a:rPr lang="en-US" dirty="0"/>
              <a:t> information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</a:t>
            </a:r>
            <a:r>
              <a:rPr lang="en-US" dirty="0"/>
              <a:t>: This is an object that holds the HTTP </a:t>
            </a:r>
            <a:r>
              <a:rPr lang="en-US" b="1" dirty="0"/>
              <a:t>response</a:t>
            </a:r>
            <a:r>
              <a:rPr lang="en-US" dirty="0"/>
              <a:t> information and allows you to set the response properties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dirty="0"/>
              <a:t>: This is the </a:t>
            </a:r>
            <a:r>
              <a:rPr lang="en-US" b="1" dirty="0"/>
              <a:t>next middleware function </a:t>
            </a:r>
            <a:r>
              <a:rPr lang="en-US" dirty="0"/>
              <a:t>defined in the ordered set of Connect middleware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0546-FE30-246F-F666-2DEA7BDA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CD03-163D-5BFC-4B2C-11296702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F144-6456-81E3-E481-5FA1E8B7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65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E277-B1A9-6A38-7B22-A2D46EE8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614F-07AB-BB7D-47CF-15BE1736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When you have a middleware defined, you'll just have to register it with the Connect application using the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app.use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800" dirty="0"/>
              <a:t>method. </a:t>
            </a:r>
          </a:p>
          <a:p>
            <a:endParaRPr lang="en-US" sz="1800" dirty="0"/>
          </a:p>
          <a:p>
            <a:r>
              <a:rPr lang="en-US" sz="1800" dirty="0"/>
              <a:t>Let's revise the previous example to include your first middleware. Change your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sz="1800" dirty="0"/>
              <a:t> file to look like the following code snippet:</a:t>
            </a:r>
          </a:p>
          <a:p>
            <a:endParaRPr lang="en-US" sz="1800" dirty="0"/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const connect = require('connect');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const app = connect();</a:t>
            </a:r>
          </a:p>
          <a:p>
            <a:pPr marL="400032" lvl="1" indent="0">
              <a:buNone/>
            </a:pPr>
            <a:endParaRPr lang="en-US" sz="1800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function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(req, res, next) {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res.setHeader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('Content-Type', 'text/plain');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res.end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('Hello World');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400032" lvl="1" indent="0">
              <a:buNone/>
            </a:pPr>
            <a:endParaRPr lang="en-US" sz="1800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app.use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00032" lvl="1" indent="0">
              <a:buNone/>
            </a:pPr>
            <a:r>
              <a:rPr lang="en-US" sz="1800" b="1" dirty="0" err="1">
                <a:latin typeface="Consolas" charset="0"/>
                <a:ea typeface="Consolas" charset="0"/>
                <a:cs typeface="Consolas" charset="0"/>
              </a:rPr>
              <a:t>app.listen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(3000);</a:t>
            </a:r>
          </a:p>
          <a:p>
            <a:pPr marL="400032" lvl="1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FAA0-36FE-BAE4-08A7-C6990821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D1DD-B2AC-4728-0074-E13E3CC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13DA-FCA3-78A1-50F6-00B3C11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67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3E25-DEF7-34EA-627E-09ABAB1E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Connect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45CF-0074-1ECD-8EC4-714BBD47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 you may have noticed, the middleware you registered responds to </a:t>
            </a:r>
            <a:r>
              <a:rPr lang="en-US" sz="2000" b="1" dirty="0"/>
              <a:t>any request</a:t>
            </a:r>
            <a:r>
              <a:rPr lang="en-US" sz="2000" dirty="0"/>
              <a:t>, regardless of the request path. </a:t>
            </a:r>
          </a:p>
          <a:p>
            <a:endParaRPr lang="en-US" sz="2000" dirty="0"/>
          </a:p>
          <a:p>
            <a:r>
              <a:rPr lang="en-US" sz="2000" dirty="0"/>
              <a:t>This does not comply with modern web application development because </a:t>
            </a:r>
            <a:r>
              <a:rPr lang="en-US" sz="2000" b="1" dirty="0"/>
              <a:t>responding to different paths </a:t>
            </a:r>
            <a:r>
              <a:rPr lang="en-US" sz="2000" dirty="0"/>
              <a:t>is an integral part of all web applications. </a:t>
            </a:r>
          </a:p>
          <a:p>
            <a:endParaRPr lang="en-US" sz="2000" dirty="0"/>
          </a:p>
          <a:p>
            <a:r>
              <a:rPr lang="en-US" sz="2000" dirty="0"/>
              <a:t>Fortunately, Connect middleware supports a feature called </a:t>
            </a:r>
            <a:r>
              <a:rPr lang="en-US" sz="2000" b="1" dirty="0"/>
              <a:t>mounting</a:t>
            </a:r>
            <a:r>
              <a:rPr lang="en-US" sz="2000" dirty="0"/>
              <a:t>, which enables you to determine which request path is required for the middleware function to get executed. </a:t>
            </a:r>
          </a:p>
          <a:p>
            <a:endParaRPr lang="en-US" sz="2000" dirty="0"/>
          </a:p>
          <a:p>
            <a:r>
              <a:rPr lang="en-US" sz="2000" dirty="0"/>
              <a:t>Mounting is done by </a:t>
            </a:r>
            <a:r>
              <a:rPr lang="en-US" sz="2000" b="1" dirty="0"/>
              <a:t>adding the path argument </a:t>
            </a:r>
            <a:r>
              <a:rPr lang="en-US" sz="2000" dirty="0"/>
              <a:t>to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app.use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method.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B5C5-8D81-122C-3341-D65EA2DD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A140-F137-087B-98A4-18129A59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C2EA-F9DC-B340-B392-1FBDF6F2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55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BBB9-AB6F-15AA-4884-A438A8FF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Connect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A941-BE1D-E55B-00CB-72098731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this better, let's revisit our previous example. Modify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 </a:t>
            </a:r>
            <a:r>
              <a:rPr lang="en-US" dirty="0"/>
              <a:t>file to look like the following code snippet: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A13F-65E5-E0E4-E502-12635587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48817-7507-DD24-530C-985B2C06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0E78-8550-1010-B5CC-862E1DDF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A7F74-357A-8D0F-EB41-C7B194E2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47" y="2099792"/>
            <a:ext cx="4329953" cy="4339107"/>
          </a:xfrm>
          <a:prstGeom prst="rect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61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0B8C-3036-1956-0250-0FD99325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Connect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6377-CDA2-137A-84DA-5C4AF6E9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few things have been changed in the previous example. </a:t>
            </a:r>
          </a:p>
          <a:p>
            <a:endParaRPr lang="en-US" sz="2000" dirty="0"/>
          </a:p>
          <a:p>
            <a:r>
              <a:rPr lang="en-US" sz="2000" dirty="0"/>
              <a:t>First, you </a:t>
            </a:r>
            <a:r>
              <a:rPr lang="en-US" sz="2000" b="1" dirty="0"/>
              <a:t>mounted</a:t>
            </a:r>
            <a:r>
              <a:rPr lang="en-US" sz="2000" dirty="0"/>
              <a:t>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middleware to respond only to requests made to 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/hello </a:t>
            </a:r>
            <a:r>
              <a:rPr lang="en-US" sz="2000" dirty="0"/>
              <a:t>path.</a:t>
            </a:r>
          </a:p>
          <a:p>
            <a:endParaRPr lang="en-US" sz="2000" dirty="0"/>
          </a:p>
          <a:p>
            <a:r>
              <a:rPr lang="en-US" sz="2000" dirty="0"/>
              <a:t>Then, you added another (a bit morbid) middleware called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goodbyeWorld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that will respond to requests made to 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/goodbye </a:t>
            </a:r>
            <a:r>
              <a:rPr lang="en-US" sz="2000" dirty="0"/>
              <a:t>path. </a:t>
            </a:r>
          </a:p>
          <a:p>
            <a:endParaRPr lang="en-US" sz="2000" dirty="0"/>
          </a:p>
          <a:p>
            <a:r>
              <a:rPr lang="en-US" sz="2000" dirty="0"/>
              <a:t>Notice how, as a logger should do, we left 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logger() </a:t>
            </a:r>
            <a:r>
              <a:rPr lang="en-US" sz="2000" dirty="0"/>
              <a:t>middleware to respond to all the requests made to the server. </a:t>
            </a:r>
          </a:p>
          <a:p>
            <a:endParaRPr lang="en-US" sz="2000" dirty="0"/>
          </a:p>
          <a:p>
            <a:r>
              <a:rPr lang="en-US" sz="2000" dirty="0"/>
              <a:t>Another thing you should be aware of is that any requests made to the base path will not be responded to by any middleware because we mounted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helloWorld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middleware to a specific path.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107E-6DAD-F905-7018-DC73E336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D3F7-7E1B-3FB6-268D-8C0F0259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7AE8-01E9-CA95-D26D-E45A856A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56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E0B-1851-113C-7C3A-3C06710E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Connect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0797-43D9-BB25-3FAC-5D750CD5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</a:t>
            </a:r>
            <a:r>
              <a:rPr lang="en-US" dirty="0"/>
              <a:t> is a great module that supports various features of common web applications.</a:t>
            </a:r>
          </a:p>
          <a:p>
            <a:endParaRPr lang="en-US" dirty="0"/>
          </a:p>
          <a:p>
            <a:r>
              <a:rPr lang="en-US" dirty="0"/>
              <a:t>Connect middleware is super simple, as it is built with a JavaScript style in mind. </a:t>
            </a:r>
          </a:p>
          <a:p>
            <a:endParaRPr lang="en-US" dirty="0"/>
          </a:p>
          <a:p>
            <a:r>
              <a:rPr lang="en-US" dirty="0"/>
              <a:t>It allows the endless extension of your application logic without breaking the nimble philosophy of the Node platform.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F3AC-1E0C-D304-9D21-520ECB1B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4104-B9A2-A1DE-92A3-BFBE7551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E297-AD77-83C7-D8CE-29C8913A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94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7A22-4F94-A2B2-E402-FCE693F1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Mounting Connect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A8D5-79CC-9AE2-5745-7BDC2B0A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While </a:t>
            </a:r>
            <a:r>
              <a:rPr lang="en-US" sz="2000" b="1" dirty="0"/>
              <a:t>Connect</a:t>
            </a:r>
            <a:r>
              <a:rPr lang="en-US" sz="2000" dirty="0"/>
              <a:t> is a great improvement over writing your web application infrastructure, it deliberately </a:t>
            </a:r>
            <a:r>
              <a:rPr lang="en-US" sz="2000" b="1" dirty="0"/>
              <a:t>lacks some basic features </a:t>
            </a:r>
            <a:r>
              <a:rPr lang="en-US" sz="2000" dirty="0"/>
              <a:t>you're used to having in other web frameworks. </a:t>
            </a:r>
          </a:p>
          <a:p>
            <a:endParaRPr lang="en-US" sz="2000" dirty="0"/>
          </a:p>
          <a:p>
            <a:r>
              <a:rPr lang="en-US" sz="2000" dirty="0"/>
              <a:t>The reason lies in one of the basic principles of the Node community: </a:t>
            </a:r>
            <a:r>
              <a:rPr lang="en-US" sz="2000" b="1" dirty="0"/>
              <a:t>create your modules lean </a:t>
            </a:r>
            <a:r>
              <a:rPr lang="en-US" sz="2000" dirty="0"/>
              <a:t>and let other developers build their modules on top of the module you created. </a:t>
            </a:r>
          </a:p>
          <a:p>
            <a:endParaRPr lang="en-US" sz="2000" dirty="0"/>
          </a:p>
          <a:p>
            <a:r>
              <a:rPr lang="en-US" sz="2000" dirty="0"/>
              <a:t>The community is supposed to extend </a:t>
            </a:r>
            <a:r>
              <a:rPr lang="en-US" sz="2000" b="1" dirty="0"/>
              <a:t>Connect</a:t>
            </a:r>
            <a:r>
              <a:rPr lang="en-US" sz="2000" dirty="0"/>
              <a:t> with its own modules and create its own web infrastructures. </a:t>
            </a:r>
          </a:p>
          <a:p>
            <a:endParaRPr lang="en-US" sz="2000" dirty="0"/>
          </a:p>
          <a:p>
            <a:r>
              <a:rPr lang="en-US" sz="2000" dirty="0"/>
              <a:t>In fact, one very energetic developer named TJ </a:t>
            </a:r>
            <a:r>
              <a:rPr lang="en-US" sz="2000" dirty="0" err="1"/>
              <a:t>Holowaychuk</a:t>
            </a:r>
            <a:r>
              <a:rPr lang="en-US" sz="2000" dirty="0"/>
              <a:t> did it better than most when he released a Connect-based web framework known as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Express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94F3-21C6-87AB-8BE2-1B1CED3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A453E-31DD-CBDA-0927-53A05C8B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B689-C482-A0A5-B179-089C85D6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62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642-86E5-2969-8AFA-0EA339A0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3F41"/>
                </a:solidFill>
              </a:rPr>
              <a:t>Developing Node.js web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E205-7403-FE6C-48E1-A768A8CB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 is a platform that supports various types of application, but the most popular kind is the development of web applications. </a:t>
            </a:r>
          </a:p>
          <a:p>
            <a:endParaRPr lang="en-US" dirty="0"/>
          </a:p>
          <a:p>
            <a:r>
              <a:rPr lang="en-US" dirty="0"/>
              <a:t>Node's style of coding depends on the community to extend the platform through </a:t>
            </a:r>
            <a:r>
              <a:rPr lang="en-US" b="1" dirty="0"/>
              <a:t>third-party modules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These modules are then built upon to create new modules, and so on. </a:t>
            </a:r>
          </a:p>
          <a:p>
            <a:endParaRPr lang="en-US" dirty="0"/>
          </a:p>
          <a:p>
            <a:r>
              <a:rPr lang="en-US" dirty="0"/>
              <a:t>Companies and single developers around the globe are participating in this process by creating modules that wrap the basic Node APIs and deliver a better starting point for application development.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83F2-22E4-C40B-E400-D9267DFD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45E31-42E8-DC0D-0D21-20877D79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6615-B8F3-387D-4395-B7BF6854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92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8BD2-4159-F85E-F5EA-D6F98D8D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3F41"/>
                </a:solidFill>
              </a:rPr>
              <a:t>Developing Node.js web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7176-1EDC-AF87-647A-D7091B5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modules to support web application development, but none as popular as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/>
              <a:t> module.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/>
              <a:t> module delivers a set of wrappers around the Node.js low-level APIs to enable the development of rich web application frameworks.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D7B8-EBA5-0C64-4000-34A680E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3E3D-EE39-2954-9F7D-A9B2C8CB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88FF-D2E5-4DF2-44AC-C97FE81A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83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4CE9-40B9-C4B5-BB0A-AF5158DE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3F41"/>
                </a:solidFill>
              </a:rPr>
              <a:t>Developing Node.js web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E065-A8CB-965F-A072-E2035790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understand what Connect is all about, let's begin with a basic example of a basic Node web server. </a:t>
            </a:r>
          </a:p>
          <a:p>
            <a:endParaRPr lang="en-US" sz="2000" dirty="0"/>
          </a:p>
          <a:p>
            <a:r>
              <a:rPr lang="en-US" sz="2000" dirty="0"/>
              <a:t>In your working folder, create a file named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sz="2000" dirty="0"/>
              <a:t> that contains the following code snippet:</a:t>
            </a:r>
          </a:p>
          <a:p>
            <a:endParaRPr lang="en-US" sz="2000" dirty="0"/>
          </a:p>
          <a:p>
            <a:pPr marL="400032" lvl="1" indent="0"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const http = require('http');</a:t>
            </a:r>
          </a:p>
          <a:p>
            <a:pPr marL="400032" lvl="1" indent="0">
              <a:buNone/>
            </a:pP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http.createServer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((req, res) =&gt; {</a:t>
            </a:r>
          </a:p>
          <a:p>
            <a:pPr marL="400032" lvl="1" indent="0"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res.writeHead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(200, {</a:t>
            </a:r>
          </a:p>
          <a:p>
            <a:pPr marL="400032" lvl="1" indent="0"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 'Content-Type': 'text/plain'</a:t>
            </a:r>
          </a:p>
          <a:p>
            <a:pPr marL="400032" lvl="1" indent="0"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 });</a:t>
            </a:r>
          </a:p>
          <a:p>
            <a:pPr marL="400032" lvl="1" indent="0"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res.end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('Hello World');</a:t>
            </a:r>
          </a:p>
          <a:p>
            <a:pPr marL="400032" lvl="1" indent="0"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}).listen(3000);</a:t>
            </a:r>
          </a:p>
          <a:p>
            <a:pPr marL="400032" lvl="1" indent="0">
              <a:buNone/>
            </a:pP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FD8B-C440-A8EB-61B6-56A8E148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845C-D258-3200-2D79-69B0F49B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7DC8E-624E-AB3C-A56D-53105852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34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93C7-8CCD-0741-BAE5-000C8E33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3F41"/>
                </a:solidFill>
              </a:rPr>
              <a:t>Developing Node.js web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741B-45F5-45B5-B453-0C8268A2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To start your web server, use your command-line tool and navigate to your working folder. </a:t>
            </a:r>
          </a:p>
          <a:p>
            <a:endParaRPr lang="en-US" sz="1600" dirty="0"/>
          </a:p>
          <a:p>
            <a:r>
              <a:rPr lang="en-US" sz="1600" dirty="0"/>
              <a:t>Then, run the Node.js CLI tool and run 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sz="1600" dirty="0"/>
              <a:t> file as follows:</a:t>
            </a:r>
          </a:p>
          <a:p>
            <a:endParaRPr lang="en-US" sz="1600" dirty="0"/>
          </a:p>
          <a:p>
            <a:pPr marL="400032" lvl="1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$ node server</a:t>
            </a:r>
          </a:p>
          <a:p>
            <a:endParaRPr lang="en-US" sz="1600" dirty="0"/>
          </a:p>
          <a:p>
            <a:r>
              <a:rPr lang="en-US" sz="1600" dirty="0"/>
              <a:t>Now, open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http://localhost:3000 </a:t>
            </a:r>
            <a:r>
              <a:rPr lang="en-US" sz="1600" dirty="0"/>
              <a:t>in your browser and you'll see the </a:t>
            </a:r>
            <a:r>
              <a:rPr lang="en-US" sz="1600" b="1" dirty="0"/>
              <a:t>Hello World </a:t>
            </a:r>
            <a:r>
              <a:rPr lang="en-US" sz="1600" dirty="0"/>
              <a:t>response.</a:t>
            </a:r>
          </a:p>
          <a:p>
            <a:endParaRPr lang="en-US" sz="1600" dirty="0"/>
          </a:p>
          <a:p>
            <a:r>
              <a:rPr lang="en-US" sz="1600" dirty="0"/>
              <a:t>In this example, 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600" dirty="0"/>
              <a:t> module is used to create a small web server listening to 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3000</a:t>
            </a:r>
            <a:r>
              <a:rPr lang="en-US" sz="1600" dirty="0"/>
              <a:t> port. </a:t>
            </a:r>
          </a:p>
          <a:p>
            <a:endParaRPr lang="en-US" sz="1600" dirty="0"/>
          </a:p>
          <a:p>
            <a:r>
              <a:rPr lang="en-US" sz="1600" dirty="0"/>
              <a:t>You begin by requiring the http module and then use the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createServer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600" dirty="0"/>
              <a:t>method to return a new server object. 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listen() </a:t>
            </a:r>
            <a:r>
              <a:rPr lang="en-US" sz="1600" dirty="0"/>
              <a:t>method is then used to listen to 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3000</a:t>
            </a:r>
            <a:r>
              <a:rPr lang="en-US" sz="1600" dirty="0"/>
              <a:t> port. </a:t>
            </a:r>
          </a:p>
          <a:p>
            <a:endParaRPr lang="en-US" sz="1600" dirty="0"/>
          </a:p>
          <a:p>
            <a:r>
              <a:rPr lang="en-US" sz="1600" dirty="0"/>
              <a:t>Notice the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callback function </a:t>
            </a:r>
            <a:r>
              <a:rPr lang="en-US" sz="1600" dirty="0"/>
              <a:t>that is passed as an argument to the 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createServer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600" dirty="0"/>
              <a:t>method.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8BA3-2524-5CFF-F875-C21C19CA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D40D-E624-00DA-D56D-03470A44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2479-FCBB-09FB-13E4-F8F2DAF0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48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6A7D-6412-E87A-9328-D22DFA98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3F41"/>
                </a:solidFill>
              </a:rPr>
              <a:t>Meet the Connect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4903-4899-11F3-B7EB-7B62D3B4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/>
              <a:t> is a module built to support the interception of </a:t>
            </a:r>
            <a:r>
              <a:rPr lang="en-US" b="1" dirty="0"/>
              <a:t>requests </a:t>
            </a:r>
            <a:r>
              <a:rPr lang="en-US" dirty="0"/>
              <a:t>in a more </a:t>
            </a:r>
            <a:r>
              <a:rPr lang="en-US" b="1" i="1" dirty="0"/>
              <a:t>modular</a:t>
            </a:r>
            <a:r>
              <a:rPr lang="en-US" dirty="0"/>
              <a:t> approach. </a:t>
            </a:r>
          </a:p>
          <a:p>
            <a:endParaRPr lang="en-US" dirty="0"/>
          </a:p>
          <a:p>
            <a:r>
              <a:rPr lang="en-US" dirty="0"/>
              <a:t>In the first web server example, you learned how to build a simple web server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dirty="0"/>
              <a:t> module. </a:t>
            </a:r>
          </a:p>
          <a:p>
            <a:endParaRPr lang="en-US" dirty="0"/>
          </a:p>
          <a:p>
            <a:r>
              <a:rPr lang="en-US" dirty="0"/>
              <a:t>If you wish to extend this example, you'd have to write code that manages the </a:t>
            </a:r>
            <a:r>
              <a:rPr lang="en-US" b="1" dirty="0"/>
              <a:t>different HTTP requests </a:t>
            </a:r>
            <a:r>
              <a:rPr lang="en-US" dirty="0"/>
              <a:t>sent to your server, handles them properly, and provides the correct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response</a:t>
            </a:r>
            <a:r>
              <a:rPr lang="en-US" dirty="0"/>
              <a:t> to each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Connect</a:t>
            </a:r>
            <a:r>
              <a:rPr lang="en-US" dirty="0"/>
              <a:t> creates an API exactly for that purpose.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6B68-6040-6B6F-F6E7-2E3B5A80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2B1D-0049-B0BF-681E-1163417A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8C0D-87BC-7140-B108-02A10B03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43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30A3-104C-4E09-50B3-8AFDB511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3F41"/>
                </a:solidFill>
              </a:rPr>
              <a:t>Meet the Connect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E9BC-34E3-0848-A4B9-F2A45A10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Connect uses a modular component called </a:t>
            </a:r>
            <a:r>
              <a:rPr lang="en-US" sz="2000" b="1" dirty="0"/>
              <a:t>middleware</a:t>
            </a:r>
            <a:r>
              <a:rPr lang="en-US" sz="2000" dirty="0"/>
              <a:t>, which allows you to simply </a:t>
            </a:r>
            <a:r>
              <a:rPr lang="en-US" sz="2000" b="1" dirty="0"/>
              <a:t>register your application logic </a:t>
            </a:r>
            <a:r>
              <a:rPr lang="en-US" sz="2000" dirty="0"/>
              <a:t>to predefined HTTP request scenarios. </a:t>
            </a:r>
          </a:p>
          <a:p>
            <a:endParaRPr lang="en-US" sz="2000" dirty="0"/>
          </a:p>
          <a:p>
            <a:r>
              <a:rPr lang="en-US" sz="2000" dirty="0"/>
              <a:t>Connect </a:t>
            </a:r>
            <a:r>
              <a:rPr lang="en-US" sz="2000" b="1" dirty="0" err="1"/>
              <a:t>middlewares</a:t>
            </a:r>
            <a:r>
              <a:rPr lang="en-US" sz="2000" dirty="0"/>
              <a:t> are basically callback functions, which get executed when an HTTP request occurs. </a:t>
            </a:r>
          </a:p>
          <a:p>
            <a:endParaRPr lang="en-US" sz="2000" dirty="0"/>
          </a:p>
          <a:p>
            <a:r>
              <a:rPr lang="en-US" sz="2000" dirty="0"/>
              <a:t>The middleware can then perform some logic, return a response, or call the next registered middleware.</a:t>
            </a:r>
          </a:p>
          <a:p>
            <a:endParaRPr lang="en-US" sz="2000" dirty="0"/>
          </a:p>
          <a:p>
            <a:r>
              <a:rPr lang="en-US" sz="2000" dirty="0"/>
              <a:t>While you will mostly write custom middleware to support your application needs, Connect also includes some common middleware to support logging, static file serving, and more.</a:t>
            </a:r>
          </a:p>
          <a:p>
            <a:endParaRPr lang="en-US" sz="2000" dirty="0"/>
          </a:p>
          <a:p>
            <a:r>
              <a:rPr lang="en-US" sz="2000" dirty="0"/>
              <a:t>The way a </a:t>
            </a:r>
            <a:r>
              <a:rPr lang="en-US" sz="2000" b="1" dirty="0"/>
              <a:t>Connect</a:t>
            </a:r>
            <a:r>
              <a:rPr lang="en-US" sz="2000" dirty="0"/>
              <a:t> application works is using an object called </a:t>
            </a:r>
            <a:r>
              <a:rPr lang="en-US" sz="2000" b="1" dirty="0"/>
              <a:t>dispatcher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90D12-1843-E3A4-77F5-1397492D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A8EF-820E-4E64-5B8C-1F787EE6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3304E-A121-F09D-4B0A-DCFF6A4C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74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AF4B-2D66-8BB3-F990-81F9BCE0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3F41"/>
                </a:solidFill>
              </a:rPr>
              <a:t>Meet the Connect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98E9-4223-004C-7A07-27382559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dispatcher</a:t>
            </a:r>
            <a:r>
              <a:rPr lang="en-US" dirty="0"/>
              <a:t> object handles each HTTP request received by the server and then decides the order of middleware execution in a cascading form. </a:t>
            </a:r>
          </a:p>
          <a:p>
            <a:endParaRPr lang="en-US" dirty="0"/>
          </a:p>
          <a:p>
            <a:r>
              <a:rPr lang="en-US" dirty="0"/>
              <a:t>To understand </a:t>
            </a:r>
            <a:r>
              <a:rPr lang="en-US" b="1" dirty="0"/>
              <a:t>Connect</a:t>
            </a:r>
            <a:r>
              <a:rPr lang="en-US" dirty="0"/>
              <a:t> better, take a look at the following diagram: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F735-BCC2-1EBB-D573-F0E05643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DD1B-2DDC-CECB-3903-7BA947CE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2D5B-FBCD-31F7-4582-938CC8B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06D6C-2E54-EB16-95D7-47B37F95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406588"/>
            <a:ext cx="2819400" cy="2994212"/>
          </a:xfrm>
          <a:prstGeom prst="rect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765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0513-B945-E370-F788-FB3431B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3F41"/>
                </a:solidFill>
              </a:rPr>
              <a:t>Meet the Connect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0933-B52B-9EDB-8A03-F89FADEB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preceding diagram illustrates two calls made to the </a:t>
            </a:r>
            <a:r>
              <a:rPr lang="en-US" sz="2000" b="1" dirty="0"/>
              <a:t>Connect</a:t>
            </a:r>
            <a:r>
              <a:rPr lang="en-US" sz="2000" dirty="0"/>
              <a:t> application: the first is handled by a custom </a:t>
            </a:r>
            <a:r>
              <a:rPr lang="en-US" sz="2000" b="1" dirty="0"/>
              <a:t>middleware</a:t>
            </a:r>
            <a:r>
              <a:rPr lang="en-US" sz="2000" dirty="0"/>
              <a:t> and the second is handled by the static files middleware. </a:t>
            </a:r>
          </a:p>
          <a:p>
            <a:endParaRPr lang="en-US" sz="2000" dirty="0"/>
          </a:p>
          <a:p>
            <a:r>
              <a:rPr lang="en-US" sz="2000" dirty="0" err="1"/>
              <a:t>Connect's</a:t>
            </a:r>
            <a:r>
              <a:rPr lang="en-US" sz="2000" dirty="0"/>
              <a:t> dispatcher initiates the process, moving on to the next handler using 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next() </a:t>
            </a:r>
            <a:r>
              <a:rPr lang="en-US" sz="2000" dirty="0"/>
              <a:t>method, until it gets to a middleware responding with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res.end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/>
              <a:t>method, which will end the request handling.</a:t>
            </a:r>
          </a:p>
          <a:p>
            <a:endParaRPr lang="en-US" sz="2000" dirty="0"/>
          </a:p>
          <a:p>
            <a:r>
              <a:rPr lang="en-US" sz="2000" dirty="0"/>
              <a:t>In the next Lesson, you'll create your first </a:t>
            </a:r>
            <a:r>
              <a:rPr lang="en-US" sz="2000" b="1" dirty="0"/>
              <a:t>Express application</a:t>
            </a:r>
            <a:r>
              <a:rPr lang="en-US" sz="2000" dirty="0"/>
              <a:t>, but Express is based on </a:t>
            </a:r>
            <a:r>
              <a:rPr lang="en-US" sz="2000" dirty="0" err="1"/>
              <a:t>Connect's</a:t>
            </a:r>
            <a:r>
              <a:rPr lang="en-US" sz="2000" dirty="0"/>
              <a:t> approach. </a:t>
            </a:r>
          </a:p>
          <a:p>
            <a:endParaRPr lang="en-US" sz="2000" dirty="0"/>
          </a:p>
          <a:p>
            <a:r>
              <a:rPr lang="en-US" sz="2000" dirty="0"/>
              <a:t>So, in order to understand how Express works, we'll begin by creating a </a:t>
            </a:r>
            <a:r>
              <a:rPr lang="en-US" sz="2000" b="1" dirty="0"/>
              <a:t>Connect</a:t>
            </a:r>
            <a:r>
              <a:rPr lang="en-US" sz="2000" dirty="0"/>
              <a:t> application.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3D47-5BA8-14CE-EE7B-E6A9AF30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18591-586F-4779-B074-C547FBDC4F88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BA92-CE66-828F-D4BF-4B009AEA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3604-413E-416C-BE50-B316F08F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5662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18005</TotalTime>
  <Words>1531</Words>
  <Application>Microsoft Office PowerPoint</Application>
  <PresentationFormat>On-screen Show (4:3)</PresentationFormat>
  <Paragraphs>196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Times New Roman</vt:lpstr>
      <vt:lpstr>Wingdings</vt:lpstr>
      <vt:lpstr>Default Design</vt:lpstr>
      <vt:lpstr>Web Application Development</vt:lpstr>
      <vt:lpstr>Developing Node.js web applications</vt:lpstr>
      <vt:lpstr>Developing Node.js web applications</vt:lpstr>
      <vt:lpstr>Developing Node.js web applications</vt:lpstr>
      <vt:lpstr>Developing Node.js web applications</vt:lpstr>
      <vt:lpstr>Meet the Connect module</vt:lpstr>
      <vt:lpstr>Meet the Connect module</vt:lpstr>
      <vt:lpstr>Meet the Connect module</vt:lpstr>
      <vt:lpstr>Meet the Connect module</vt:lpstr>
      <vt:lpstr>Meet the Connect module</vt:lpstr>
      <vt:lpstr>Connect middleware</vt:lpstr>
      <vt:lpstr>Connect middleware</vt:lpstr>
      <vt:lpstr>Mounting Connect middleware</vt:lpstr>
      <vt:lpstr>Mounting Connect middleware</vt:lpstr>
      <vt:lpstr>Mounting Connect middleware</vt:lpstr>
      <vt:lpstr>Mounting Connect middleware</vt:lpstr>
      <vt:lpstr>Mounting Connect middleware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1933</cp:revision>
  <dcterms:created xsi:type="dcterms:W3CDTF">2008-05-26T16:51:35Z</dcterms:created>
  <dcterms:modified xsi:type="dcterms:W3CDTF">2023-06-24T03:11:06Z</dcterms:modified>
</cp:coreProperties>
</file>