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49"/>
  </p:notesMasterIdLst>
  <p:handoutMasterIdLst>
    <p:handoutMasterId r:id="rId50"/>
  </p:handoutMasterIdLst>
  <p:sldIdLst>
    <p:sldId id="256" r:id="rId2"/>
    <p:sldId id="279" r:id="rId3"/>
    <p:sldId id="280" r:id="rId4"/>
    <p:sldId id="281" r:id="rId5"/>
    <p:sldId id="282" r:id="rId6"/>
    <p:sldId id="283" r:id="rId7"/>
    <p:sldId id="284" r:id="rId8"/>
    <p:sldId id="285" r:id="rId9"/>
    <p:sldId id="286" r:id="rId10"/>
    <p:sldId id="287" r:id="rId11"/>
    <p:sldId id="288" r:id="rId12"/>
    <p:sldId id="289" r:id="rId13"/>
    <p:sldId id="290" r:id="rId14"/>
    <p:sldId id="291" r:id="rId15"/>
    <p:sldId id="292" r:id="rId16"/>
    <p:sldId id="293" r:id="rId17"/>
    <p:sldId id="318" r:id="rId18"/>
    <p:sldId id="325" r:id="rId19"/>
    <p:sldId id="295" r:id="rId20"/>
    <p:sldId id="326" r:id="rId21"/>
    <p:sldId id="328" r:id="rId22"/>
    <p:sldId id="329" r:id="rId23"/>
    <p:sldId id="330" r:id="rId24"/>
    <p:sldId id="332" r:id="rId25"/>
    <p:sldId id="334" r:id="rId26"/>
    <p:sldId id="296" r:id="rId27"/>
    <p:sldId id="319" r:id="rId28"/>
    <p:sldId id="321" r:id="rId29"/>
    <p:sldId id="322" r:id="rId30"/>
    <p:sldId id="297" r:id="rId31"/>
    <p:sldId id="323" r:id="rId32"/>
    <p:sldId id="298" r:id="rId33"/>
    <p:sldId id="299" r:id="rId34"/>
    <p:sldId id="300" r:id="rId35"/>
    <p:sldId id="301" r:id="rId36"/>
    <p:sldId id="302" r:id="rId37"/>
    <p:sldId id="303" r:id="rId38"/>
    <p:sldId id="304" r:id="rId39"/>
    <p:sldId id="305" r:id="rId40"/>
    <p:sldId id="306" r:id="rId41"/>
    <p:sldId id="307" r:id="rId42"/>
    <p:sldId id="308" r:id="rId43"/>
    <p:sldId id="309" r:id="rId44"/>
    <p:sldId id="310" r:id="rId45"/>
    <p:sldId id="311" r:id="rId46"/>
    <p:sldId id="312" r:id="rId47"/>
    <p:sldId id="314" r:id="rId48"/>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FFF0"/>
    <a:srgbClr val="3333FF"/>
    <a:srgbClr val="3333CC"/>
    <a:srgbClr val="008000"/>
    <a:srgbClr val="009900"/>
    <a:srgbClr val="339966"/>
    <a:srgbClr val="808080"/>
    <a:srgbClr val="8FFFD2"/>
    <a:srgbClr val="00FF99"/>
    <a:srgbClr val="A2CEB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8" d="100"/>
          <a:sy n="78" d="100"/>
        </p:scale>
        <p:origin x="1522" y="62"/>
      </p:cViewPr>
      <p:guideLst>
        <p:guide orient="horz" pos="2160"/>
        <p:guide pos="2880"/>
      </p:guideLst>
    </p:cSldViewPr>
  </p:slideViewPr>
  <p:notesTextViewPr>
    <p:cViewPr>
      <p:scale>
        <a:sx n="100" d="100"/>
        <a:sy n="100" d="100"/>
      </p:scale>
      <p:origin x="0" y="0"/>
    </p:cViewPr>
  </p:notesTextViewPr>
  <p:notesViewPr>
    <p:cSldViewPr>
      <p:cViewPr varScale="1">
        <p:scale>
          <a:sx n="79" d="100"/>
          <a:sy n="79" d="100"/>
        </p:scale>
        <p:origin x="-2130"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defRPr>
            </a:lvl1pPr>
          </a:lstStyle>
          <a:p>
            <a:pPr>
              <a:defRPr/>
            </a:pPr>
            <a:endParaRPr lang="en-US"/>
          </a:p>
        </p:txBody>
      </p:sp>
      <p:sp>
        <p:nvSpPr>
          <p:cNvPr id="5123"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pPr>
              <a:defRPr/>
            </a:pPr>
            <a:endParaRPr lang="en-US"/>
          </a:p>
        </p:txBody>
      </p:sp>
      <p:sp>
        <p:nvSpPr>
          <p:cNvPr id="5124"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defRPr>
            </a:lvl1pPr>
          </a:lstStyle>
          <a:p>
            <a:pPr>
              <a:defRPr/>
            </a:pPr>
            <a:endParaRPr lang="en-US"/>
          </a:p>
        </p:txBody>
      </p:sp>
      <p:sp>
        <p:nvSpPr>
          <p:cNvPr id="5125"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D138701A-496A-46B1-BB64-CF1D04C3536D}" type="slidenum">
              <a:rPr lang="en-US" altLang="en-US"/>
              <a:pPr/>
              <a:t>‹#›</a:t>
            </a:fld>
            <a:endParaRPr lang="en-US" altLang="en-US"/>
          </a:p>
        </p:txBody>
      </p:sp>
    </p:spTree>
    <p:extLst>
      <p:ext uri="{BB962C8B-B14F-4D97-AF65-F5344CB8AC3E}">
        <p14:creationId xmlns:p14="http://schemas.microsoft.com/office/powerpoint/2010/main" val="26343568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defRPr>
            </a:lvl1pPr>
          </a:lstStyle>
          <a:p>
            <a:pPr>
              <a:defRPr/>
            </a:pPr>
            <a:endParaRPr lang="en-US"/>
          </a:p>
        </p:txBody>
      </p:sp>
      <p:sp>
        <p:nvSpPr>
          <p:cNvPr id="307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pPr>
              <a:defRPr/>
            </a:pPr>
            <a:endParaRPr lang="en-US"/>
          </a:p>
        </p:txBody>
      </p:sp>
      <p:sp>
        <p:nvSpPr>
          <p:cNvPr id="2253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defRPr>
            </a:lvl1pPr>
          </a:lstStyle>
          <a:p>
            <a:pPr>
              <a:defRPr/>
            </a:pPr>
            <a:endParaRPr lang="en-US"/>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F3920B5C-A9E0-42F8-B0D8-18C3E21EB093}" type="slidenum">
              <a:rPr lang="en-US" altLang="en-US"/>
              <a:pPr/>
              <a:t>‹#›</a:t>
            </a:fld>
            <a:endParaRPr lang="en-US" altLang="en-US"/>
          </a:p>
        </p:txBody>
      </p:sp>
    </p:spTree>
    <p:extLst>
      <p:ext uri="{BB962C8B-B14F-4D97-AF65-F5344CB8AC3E}">
        <p14:creationId xmlns:p14="http://schemas.microsoft.com/office/powerpoint/2010/main" val="71350496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920B5C-A9E0-42F8-B0D8-18C3E21EB093}" type="slidenum">
              <a:rPr lang="en-US" altLang="en-US" smtClean="0"/>
              <a:pPr/>
              <a:t>27</a:t>
            </a:fld>
            <a:endParaRPr lang="en-US" altLang="en-US"/>
          </a:p>
        </p:txBody>
      </p:sp>
    </p:spTree>
    <p:extLst>
      <p:ext uri="{BB962C8B-B14F-4D97-AF65-F5344CB8AC3E}">
        <p14:creationId xmlns:p14="http://schemas.microsoft.com/office/powerpoint/2010/main" val="36690623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fld id="{7C86CFDA-BA9A-4118-9995-01947E261DC7}" type="datetime1">
              <a:rPr lang="en-US" smtClean="0"/>
              <a:t>6/10/2023</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en-US"/>
              <a:t>Web Application Development</a:t>
            </a:r>
            <a:endParaRPr lang="en-US" dirty="0"/>
          </a:p>
        </p:txBody>
      </p:sp>
      <p:sp>
        <p:nvSpPr>
          <p:cNvPr id="6" name="Rectangle 6"/>
          <p:cNvSpPr>
            <a:spLocks noGrp="1" noChangeArrowheads="1"/>
          </p:cNvSpPr>
          <p:nvPr>
            <p:ph type="sldNum" sz="quarter" idx="12"/>
          </p:nvPr>
        </p:nvSpPr>
        <p:spPr>
          <a:ln/>
        </p:spPr>
        <p:txBody>
          <a:bodyPr/>
          <a:lstStyle>
            <a:lvl1pPr>
              <a:defRPr/>
            </a:lvl1pPr>
          </a:lstStyle>
          <a:p>
            <a:fld id="{12A4523E-7B4E-4306-9DD7-0C65B5C53629}" type="slidenum">
              <a:rPr lang="en-US" altLang="en-US"/>
              <a:pPr/>
              <a:t>‹#›</a:t>
            </a:fld>
            <a:endParaRPr lang="en-US" altLang="en-US"/>
          </a:p>
        </p:txBody>
      </p:sp>
    </p:spTree>
    <p:extLst>
      <p:ext uri="{BB962C8B-B14F-4D97-AF65-F5344CB8AC3E}">
        <p14:creationId xmlns:p14="http://schemas.microsoft.com/office/powerpoint/2010/main" val="39799681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990600" y="914400"/>
            <a:ext cx="807720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fld id="{C9C54A8A-EC83-4BC5-B48C-A23671E55882}" type="datetime1">
              <a:rPr lang="en-US" smtClean="0"/>
              <a:t>6/10/2023</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Web Application Development</a:t>
            </a:r>
            <a:endParaRPr lang="en-US" dirty="0"/>
          </a:p>
        </p:txBody>
      </p:sp>
      <p:sp>
        <p:nvSpPr>
          <p:cNvPr id="6" name="Rectangle 6"/>
          <p:cNvSpPr>
            <a:spLocks noGrp="1" noChangeArrowheads="1"/>
          </p:cNvSpPr>
          <p:nvPr>
            <p:ph type="sldNum" sz="quarter" idx="12"/>
          </p:nvPr>
        </p:nvSpPr>
        <p:spPr>
          <a:ln/>
        </p:spPr>
        <p:txBody>
          <a:bodyPr/>
          <a:lstStyle>
            <a:lvl1pPr>
              <a:defRPr/>
            </a:lvl1pPr>
          </a:lstStyle>
          <a:p>
            <a:fld id="{7C5CF243-786F-4254-B068-4C9F0B6EA12F}" type="slidenum">
              <a:rPr lang="en-US" altLang="en-US"/>
              <a:pPr/>
              <a:t>‹#›</a:t>
            </a:fld>
            <a:endParaRPr lang="en-US" altLang="en-US"/>
          </a:p>
        </p:txBody>
      </p:sp>
    </p:spTree>
    <p:extLst>
      <p:ext uri="{BB962C8B-B14F-4D97-AF65-F5344CB8AC3E}">
        <p14:creationId xmlns:p14="http://schemas.microsoft.com/office/powerpoint/2010/main" val="414772640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gi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0FFF0"/>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14400" y="0"/>
            <a:ext cx="77724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dirty="0"/>
              <a:t>Web App Development</a:t>
            </a:r>
          </a:p>
        </p:txBody>
      </p:sp>
      <p:sp>
        <p:nvSpPr>
          <p:cNvPr id="1027" name="Rectangle 3"/>
          <p:cNvSpPr>
            <a:spLocks noGrp="1" noChangeArrowheads="1"/>
          </p:cNvSpPr>
          <p:nvPr>
            <p:ph type="body" idx="1"/>
          </p:nvPr>
        </p:nvSpPr>
        <p:spPr bwMode="auto">
          <a:xfrm>
            <a:off x="990600" y="914400"/>
            <a:ext cx="8001000" cy="525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p:cNvSpPr>
            <a:spLocks noGrp="1" noChangeArrowheads="1"/>
          </p:cNvSpPr>
          <p:nvPr>
            <p:ph type="dt" sz="half" idx="2"/>
          </p:nvPr>
        </p:nvSpPr>
        <p:spPr bwMode="auto">
          <a:xfrm>
            <a:off x="1066800" y="6248400"/>
            <a:ext cx="1600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solidFill>
                  <a:srgbClr val="339966"/>
                </a:solidFill>
                <a:latin typeface="Arial" charset="0"/>
              </a:defRPr>
            </a:lvl1pPr>
          </a:lstStyle>
          <a:p>
            <a:pPr>
              <a:defRPr/>
            </a:pPr>
            <a:fld id="{9561A2BC-730C-4E82-8855-BE79563A3DC6}" type="datetime1">
              <a:rPr lang="en-US" smtClean="0"/>
              <a:t>6/10/2023</a:t>
            </a:fld>
            <a:endParaRPr lang="en-US"/>
          </a:p>
        </p:txBody>
      </p:sp>
      <p:sp>
        <p:nvSpPr>
          <p:cNvPr id="1029" name="Rectangle 5"/>
          <p:cNvSpPr>
            <a:spLocks noGrp="1" noChangeArrowheads="1"/>
          </p:cNvSpPr>
          <p:nvPr>
            <p:ph type="ftr" sz="quarter" idx="3"/>
          </p:nvPr>
        </p:nvSpPr>
        <p:spPr bwMode="auto">
          <a:xfrm>
            <a:off x="2819400" y="6248400"/>
            <a:ext cx="45720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200">
                <a:solidFill>
                  <a:srgbClr val="339966"/>
                </a:solidFill>
                <a:latin typeface="Arial" charset="0"/>
              </a:defRPr>
            </a:lvl1pPr>
          </a:lstStyle>
          <a:p>
            <a:pPr>
              <a:defRPr/>
            </a:pPr>
            <a:r>
              <a:rPr lang="en-US"/>
              <a:t>Web Application Development</a:t>
            </a:r>
          </a:p>
        </p:txBody>
      </p:sp>
      <p:sp>
        <p:nvSpPr>
          <p:cNvPr id="1030" name="Rectangle 6"/>
          <p:cNvSpPr>
            <a:spLocks noGrp="1" noChangeArrowheads="1"/>
          </p:cNvSpPr>
          <p:nvPr>
            <p:ph type="sldNum" sz="quarter" idx="4"/>
          </p:nvPr>
        </p:nvSpPr>
        <p:spPr bwMode="auto">
          <a:xfrm>
            <a:off x="7543800" y="6245225"/>
            <a:ext cx="11430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solidFill>
                  <a:srgbClr val="339966"/>
                </a:solidFill>
              </a:defRPr>
            </a:lvl1pPr>
          </a:lstStyle>
          <a:p>
            <a:fld id="{1F038FB7-3440-4982-8E15-1047A8D5B201}" type="slidenum">
              <a:rPr lang="en-US" altLang="en-US"/>
              <a:pPr/>
              <a:t>‹#›</a:t>
            </a:fld>
            <a:endParaRPr lang="en-US" altLang="en-US"/>
          </a:p>
        </p:txBody>
      </p:sp>
      <p:pic>
        <p:nvPicPr>
          <p:cNvPr id="1031" name="Picture 7" descr="j0300520"/>
          <p:cNvPicPr>
            <a:picLocks noChangeAspect="1" noChangeArrowheads="1" noCrop="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0" y="0"/>
            <a:ext cx="95250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2" name="Line 8"/>
          <p:cNvSpPr>
            <a:spLocks noChangeShapeType="1"/>
          </p:cNvSpPr>
          <p:nvPr userDrawn="1"/>
        </p:nvSpPr>
        <p:spPr bwMode="auto">
          <a:xfrm>
            <a:off x="990600" y="838200"/>
            <a:ext cx="7696200" cy="0"/>
          </a:xfrm>
          <a:prstGeom prst="line">
            <a:avLst/>
          </a:prstGeom>
          <a:noFill/>
          <a:ln w="63500">
            <a:solidFill>
              <a:srgbClr val="008080"/>
            </a:solidFill>
            <a:round/>
            <a:headEnd/>
            <a:tailEnd/>
          </a:ln>
          <a:effectLst/>
        </p:spPr>
        <p:txBody>
          <a:bodyPr/>
          <a:lstStyle/>
          <a:p>
            <a:pPr>
              <a:defRPr/>
            </a:pPr>
            <a:endParaRPr lang="en-US">
              <a:latin typeface="Arial" charset="0"/>
            </a:endParaRPr>
          </a:p>
        </p:txBody>
      </p:sp>
      <p:sp>
        <p:nvSpPr>
          <p:cNvPr id="1033" name="Line 9"/>
          <p:cNvSpPr>
            <a:spLocks noChangeShapeType="1"/>
          </p:cNvSpPr>
          <p:nvPr userDrawn="1"/>
        </p:nvSpPr>
        <p:spPr bwMode="auto">
          <a:xfrm>
            <a:off x="0" y="838200"/>
            <a:ext cx="0" cy="6019800"/>
          </a:xfrm>
          <a:prstGeom prst="line">
            <a:avLst/>
          </a:prstGeom>
          <a:noFill/>
          <a:ln w="1905000">
            <a:solidFill>
              <a:srgbClr val="A2CEB1"/>
            </a:solidFill>
            <a:round/>
            <a:headEnd/>
            <a:tailEnd/>
          </a:ln>
          <a:effectLst/>
        </p:spPr>
        <p:txBody>
          <a:bodyPr/>
          <a:lstStyle/>
          <a:p>
            <a:pPr>
              <a:defRPr/>
            </a:pPr>
            <a:endParaRPr lang="en-US">
              <a:latin typeface="Arial"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hf hdr="0"/>
  <p:txStyles>
    <p:titleStyle>
      <a:lvl1pPr algn="ctr" rtl="0" eaLnBrk="0" fontAlgn="base" hangingPunct="0">
        <a:spcBef>
          <a:spcPct val="0"/>
        </a:spcBef>
        <a:spcAft>
          <a:spcPct val="0"/>
        </a:spcAft>
        <a:defRPr sz="3600">
          <a:solidFill>
            <a:srgbClr val="339966"/>
          </a:solidFill>
          <a:latin typeface="+mj-lt"/>
          <a:ea typeface="+mj-ea"/>
          <a:cs typeface="+mj-cs"/>
        </a:defRPr>
      </a:lvl1pPr>
      <a:lvl2pPr algn="ctr" rtl="0" eaLnBrk="0" fontAlgn="base" hangingPunct="0">
        <a:spcBef>
          <a:spcPct val="0"/>
        </a:spcBef>
        <a:spcAft>
          <a:spcPct val="0"/>
        </a:spcAft>
        <a:defRPr sz="3600">
          <a:solidFill>
            <a:srgbClr val="339966"/>
          </a:solidFill>
          <a:latin typeface="Arial" charset="0"/>
        </a:defRPr>
      </a:lvl2pPr>
      <a:lvl3pPr algn="ctr" rtl="0" eaLnBrk="0" fontAlgn="base" hangingPunct="0">
        <a:spcBef>
          <a:spcPct val="0"/>
        </a:spcBef>
        <a:spcAft>
          <a:spcPct val="0"/>
        </a:spcAft>
        <a:defRPr sz="3600">
          <a:solidFill>
            <a:srgbClr val="339966"/>
          </a:solidFill>
          <a:latin typeface="Arial" charset="0"/>
        </a:defRPr>
      </a:lvl3pPr>
      <a:lvl4pPr algn="ctr" rtl="0" eaLnBrk="0" fontAlgn="base" hangingPunct="0">
        <a:spcBef>
          <a:spcPct val="0"/>
        </a:spcBef>
        <a:spcAft>
          <a:spcPct val="0"/>
        </a:spcAft>
        <a:defRPr sz="3600">
          <a:solidFill>
            <a:srgbClr val="339966"/>
          </a:solidFill>
          <a:latin typeface="Arial" charset="0"/>
        </a:defRPr>
      </a:lvl4pPr>
      <a:lvl5pPr algn="ctr" rtl="0" eaLnBrk="0" fontAlgn="base" hangingPunct="0">
        <a:spcBef>
          <a:spcPct val="0"/>
        </a:spcBef>
        <a:spcAft>
          <a:spcPct val="0"/>
        </a:spcAft>
        <a:defRPr sz="3600">
          <a:solidFill>
            <a:srgbClr val="339966"/>
          </a:solidFill>
          <a:latin typeface="Arial" charset="0"/>
        </a:defRPr>
      </a:lvl5pPr>
      <a:lvl6pPr marL="457200" algn="ctr" rtl="0" fontAlgn="base">
        <a:spcBef>
          <a:spcPct val="0"/>
        </a:spcBef>
        <a:spcAft>
          <a:spcPct val="0"/>
        </a:spcAft>
        <a:defRPr sz="3600">
          <a:solidFill>
            <a:srgbClr val="339966"/>
          </a:solidFill>
          <a:latin typeface="Arial" charset="0"/>
        </a:defRPr>
      </a:lvl6pPr>
      <a:lvl7pPr marL="914400" algn="ctr" rtl="0" fontAlgn="base">
        <a:spcBef>
          <a:spcPct val="0"/>
        </a:spcBef>
        <a:spcAft>
          <a:spcPct val="0"/>
        </a:spcAft>
        <a:defRPr sz="3600">
          <a:solidFill>
            <a:srgbClr val="339966"/>
          </a:solidFill>
          <a:latin typeface="Arial" charset="0"/>
        </a:defRPr>
      </a:lvl7pPr>
      <a:lvl8pPr marL="1371600" algn="ctr" rtl="0" fontAlgn="base">
        <a:spcBef>
          <a:spcPct val="0"/>
        </a:spcBef>
        <a:spcAft>
          <a:spcPct val="0"/>
        </a:spcAft>
        <a:defRPr sz="3600">
          <a:solidFill>
            <a:srgbClr val="339966"/>
          </a:solidFill>
          <a:latin typeface="Arial" charset="0"/>
        </a:defRPr>
      </a:lvl8pPr>
      <a:lvl9pPr marL="1828800" algn="ctr" rtl="0" fontAlgn="base">
        <a:spcBef>
          <a:spcPct val="0"/>
        </a:spcBef>
        <a:spcAft>
          <a:spcPct val="0"/>
        </a:spcAft>
        <a:defRPr sz="3600">
          <a:solidFill>
            <a:srgbClr val="339966"/>
          </a:solidFill>
          <a:latin typeface="Arial" charset="0"/>
        </a:defRPr>
      </a:lvl9pPr>
    </p:titleStyle>
    <p:bodyStyle>
      <a:lvl1pPr marL="342900" indent="-342900" algn="l" rtl="0" eaLnBrk="0" fontAlgn="base" hangingPunct="0">
        <a:spcBef>
          <a:spcPct val="20000"/>
        </a:spcBef>
        <a:spcAft>
          <a:spcPct val="0"/>
        </a:spcAft>
        <a:buFont typeface="Wingdings" panose="05000000000000000000" pitchFamily="2" charset="2"/>
        <a:buChar char="q"/>
        <a:defRPr sz="2400">
          <a:solidFill>
            <a:srgbClr val="006600"/>
          </a:solidFill>
          <a:latin typeface="+mn-lt"/>
          <a:ea typeface="+mn-ea"/>
          <a:cs typeface="+mn-cs"/>
        </a:defRPr>
      </a:lvl1pPr>
      <a:lvl2pPr marL="742950" indent="-285750" algn="l" rtl="0" eaLnBrk="0" fontAlgn="base" hangingPunct="0">
        <a:spcBef>
          <a:spcPct val="20000"/>
        </a:spcBef>
        <a:spcAft>
          <a:spcPct val="0"/>
        </a:spcAft>
        <a:buFont typeface="Wingdings" panose="05000000000000000000" pitchFamily="2" charset="2"/>
        <a:buChar char="Ø"/>
        <a:defRPr sz="2400">
          <a:solidFill>
            <a:srgbClr val="006600"/>
          </a:solidFill>
          <a:latin typeface="+mn-lt"/>
        </a:defRPr>
      </a:lvl2pPr>
      <a:lvl3pPr marL="1143000" indent="-228600" algn="l" rtl="0" eaLnBrk="0" fontAlgn="base" hangingPunct="0">
        <a:spcBef>
          <a:spcPct val="20000"/>
        </a:spcBef>
        <a:spcAft>
          <a:spcPct val="0"/>
        </a:spcAft>
        <a:buFont typeface="Wingdings" panose="05000000000000000000" pitchFamily="2" charset="2"/>
        <a:buChar char="§"/>
        <a:defRPr sz="2400">
          <a:solidFill>
            <a:srgbClr val="006600"/>
          </a:solidFill>
          <a:latin typeface="+mn-lt"/>
        </a:defRPr>
      </a:lvl3pPr>
      <a:lvl4pPr marL="1600200" indent="-228600" algn="l" rtl="0" eaLnBrk="0" fontAlgn="base" hangingPunct="0">
        <a:spcBef>
          <a:spcPct val="20000"/>
        </a:spcBef>
        <a:spcAft>
          <a:spcPct val="0"/>
        </a:spcAft>
        <a:buChar char="•"/>
        <a:defRPr sz="2400">
          <a:solidFill>
            <a:srgbClr val="006600"/>
          </a:solidFill>
          <a:latin typeface="+mn-lt"/>
        </a:defRPr>
      </a:lvl4pPr>
      <a:lvl5pPr marL="2057400" indent="-228600" algn="l" rtl="0" eaLnBrk="0" fontAlgn="base" hangingPunct="0">
        <a:spcBef>
          <a:spcPct val="20000"/>
        </a:spcBef>
        <a:spcAft>
          <a:spcPct val="0"/>
        </a:spcAft>
        <a:buFont typeface="Arial" panose="020B0604020202020204" pitchFamily="34" charset="0"/>
        <a:buChar char="–"/>
        <a:defRPr sz="2400">
          <a:solidFill>
            <a:srgbClr val="006600"/>
          </a:solidFill>
          <a:latin typeface="+mn-lt"/>
        </a:defRPr>
      </a:lvl5pPr>
      <a:lvl6pPr marL="2514600" indent="-228600" algn="l" rtl="0" fontAlgn="base">
        <a:spcBef>
          <a:spcPct val="20000"/>
        </a:spcBef>
        <a:spcAft>
          <a:spcPct val="0"/>
        </a:spcAft>
        <a:buFont typeface="Arial" charset="0"/>
        <a:buChar char="–"/>
        <a:defRPr sz="2400">
          <a:solidFill>
            <a:srgbClr val="006600"/>
          </a:solidFill>
          <a:latin typeface="+mn-lt"/>
        </a:defRPr>
      </a:lvl6pPr>
      <a:lvl7pPr marL="2971800" indent="-228600" algn="l" rtl="0" fontAlgn="base">
        <a:spcBef>
          <a:spcPct val="20000"/>
        </a:spcBef>
        <a:spcAft>
          <a:spcPct val="0"/>
        </a:spcAft>
        <a:buFont typeface="Arial" charset="0"/>
        <a:buChar char="–"/>
        <a:defRPr sz="2400">
          <a:solidFill>
            <a:srgbClr val="006600"/>
          </a:solidFill>
          <a:latin typeface="+mn-lt"/>
        </a:defRPr>
      </a:lvl7pPr>
      <a:lvl8pPr marL="3429000" indent="-228600" algn="l" rtl="0" fontAlgn="base">
        <a:spcBef>
          <a:spcPct val="20000"/>
        </a:spcBef>
        <a:spcAft>
          <a:spcPct val="0"/>
        </a:spcAft>
        <a:buFont typeface="Arial" charset="0"/>
        <a:buChar char="–"/>
        <a:defRPr sz="2400">
          <a:solidFill>
            <a:srgbClr val="006600"/>
          </a:solidFill>
          <a:latin typeface="+mn-lt"/>
        </a:defRPr>
      </a:lvl8pPr>
      <a:lvl9pPr marL="3886200" indent="-228600" algn="l" rtl="0" fontAlgn="base">
        <a:spcBef>
          <a:spcPct val="20000"/>
        </a:spcBef>
        <a:spcAft>
          <a:spcPct val="0"/>
        </a:spcAft>
        <a:buFont typeface="Arial" charset="0"/>
        <a:buChar char="–"/>
        <a:defRPr sz="2400">
          <a:solidFill>
            <a:srgbClr val="0066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3" name="Rectangle 2"/>
          <p:cNvSpPr>
            <a:spLocks noGrp="1" noChangeArrowheads="1"/>
          </p:cNvSpPr>
          <p:nvPr>
            <p:ph type="ctrTitle"/>
          </p:nvPr>
        </p:nvSpPr>
        <p:spPr>
          <a:xfrm>
            <a:off x="990600" y="0"/>
            <a:ext cx="7696200" cy="762000"/>
          </a:xfrm>
        </p:spPr>
        <p:txBody>
          <a:bodyPr/>
          <a:lstStyle/>
          <a:p>
            <a:pPr eaLnBrk="1" hangingPunct="1"/>
            <a:r>
              <a:rPr lang="en-US" altLang="en-US" dirty="0"/>
              <a:t>Web Application Development</a:t>
            </a:r>
          </a:p>
        </p:txBody>
      </p:sp>
      <p:sp>
        <p:nvSpPr>
          <p:cNvPr id="2054" name="WordArt 7" descr="Paper bag"/>
          <p:cNvSpPr>
            <a:spLocks noChangeArrowheads="1" noChangeShapeType="1" noTextEdit="1"/>
          </p:cNvSpPr>
          <p:nvPr/>
        </p:nvSpPr>
        <p:spPr bwMode="auto">
          <a:xfrm>
            <a:off x="1828800" y="2438400"/>
            <a:ext cx="5562600" cy="1631950"/>
          </a:xfrm>
          <a:prstGeom prst="rect">
            <a:avLst/>
          </a:prstGeom>
        </p:spPr>
        <p:txBody>
          <a:bodyPr wrap="none" fromWordArt="1">
            <a:prstTxWarp prst="textPlain">
              <a:avLst>
                <a:gd name="adj" fmla="val 50000"/>
              </a:avLst>
            </a:prstTxWarp>
          </a:bodyPr>
          <a:lstStyle/>
          <a:p>
            <a:pPr algn="ctr"/>
            <a:r>
              <a:rPr lang="en-US" sz="3600" kern="10" dirty="0">
                <a:ln w="9525">
                  <a:solidFill>
                    <a:srgbClr val="008000"/>
                  </a:solidFill>
                  <a:round/>
                  <a:headEnd/>
                  <a:tailEnd/>
                </a:ln>
                <a:blipFill dpi="0" rotWithShape="0">
                  <a:blip r:embed="rId2"/>
                  <a:srcRect/>
                  <a:tile tx="0" ty="0" sx="100000" sy="100000" flip="none" algn="tl"/>
                </a:blipFill>
                <a:effectLst>
                  <a:outerShdw dist="563972" dir="14049741" sx="125000" sy="125000" algn="tl" rotWithShape="0">
                    <a:srgbClr val="C7DFD3">
                      <a:alpha val="79999"/>
                    </a:srgbClr>
                  </a:outerShdw>
                </a:effectLst>
                <a:latin typeface="Times New Roman" panose="02020603050405020304" pitchFamily="18" charset="0"/>
                <a:cs typeface="Times New Roman" panose="02020603050405020304" pitchFamily="18" charset="0"/>
              </a:rPr>
              <a:t>COMP-229</a:t>
            </a:r>
          </a:p>
          <a:p>
            <a:pPr algn="ctr"/>
            <a:r>
              <a:rPr lang="en-US" sz="3600" kern="10" dirty="0">
                <a:ln w="9525">
                  <a:solidFill>
                    <a:srgbClr val="008000"/>
                  </a:solidFill>
                  <a:round/>
                  <a:headEnd/>
                  <a:tailEnd/>
                </a:ln>
                <a:blipFill dpi="0" rotWithShape="0">
                  <a:blip r:embed="rId2"/>
                  <a:srcRect/>
                  <a:tile tx="0" ty="0" sx="100000" sy="100000" flip="none" algn="tl"/>
                </a:blipFill>
                <a:effectLst>
                  <a:outerShdw dist="563972" dir="14049741" sx="125000" sy="125000" algn="tl" rotWithShape="0">
                    <a:srgbClr val="C7DFD3">
                      <a:alpha val="79999"/>
                    </a:srgbClr>
                  </a:outerShdw>
                </a:effectLst>
                <a:latin typeface="Times New Roman" panose="02020603050405020304" pitchFamily="18" charset="0"/>
                <a:cs typeface="Times New Roman" panose="02020603050405020304" pitchFamily="18" charset="0"/>
              </a:rPr>
              <a:t>Fall 2023</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9CA44D-AD3D-F03D-F54A-6277B7CB9E3A}"/>
              </a:ext>
            </a:extLst>
          </p:cNvPr>
          <p:cNvSpPr>
            <a:spLocks noGrp="1"/>
          </p:cNvSpPr>
          <p:nvPr>
            <p:ph type="title"/>
          </p:nvPr>
        </p:nvSpPr>
        <p:spPr/>
        <p:txBody>
          <a:bodyPr/>
          <a:lstStyle/>
          <a:p>
            <a:r>
              <a:rPr lang="en-US" dirty="0"/>
              <a:t>Setting up the skeleton backend</a:t>
            </a:r>
          </a:p>
        </p:txBody>
      </p:sp>
      <p:sp>
        <p:nvSpPr>
          <p:cNvPr id="3" name="Content Placeholder 2">
            <a:extLst>
              <a:ext uri="{FF2B5EF4-FFF2-40B4-BE49-F238E27FC236}">
                <a16:creationId xmlns:a16="http://schemas.microsoft.com/office/drawing/2014/main" id="{62A7EBA8-AC42-E463-F7E9-40FD4A529609}"/>
              </a:ext>
            </a:extLst>
          </p:cNvPr>
          <p:cNvSpPr>
            <a:spLocks noGrp="1"/>
          </p:cNvSpPr>
          <p:nvPr>
            <p:ph idx="1"/>
          </p:nvPr>
        </p:nvSpPr>
        <p:spPr/>
        <p:txBody>
          <a:bodyPr/>
          <a:lstStyle/>
          <a:p>
            <a:r>
              <a:rPr lang="en-US" dirty="0"/>
              <a:t>To start developing the backend part of the MERN skeleton, we will set up the project folder, install and configure the necessary Node modules, and then prepare run scripts to aid development and run the code.</a:t>
            </a:r>
          </a:p>
          <a:p>
            <a:pPr marL="0" indent="0">
              <a:buNone/>
            </a:pPr>
            <a:endParaRPr lang="en-US" dirty="0"/>
          </a:p>
          <a:p>
            <a:r>
              <a:rPr lang="en-US" dirty="0"/>
              <a:t>Then, we will go through the code step by step to implement a working Express server, a user model with Mongoose, API endpoints with Express router, and JWT-based auth to meet the specifications</a:t>
            </a:r>
          </a:p>
        </p:txBody>
      </p:sp>
      <p:sp>
        <p:nvSpPr>
          <p:cNvPr id="4" name="Date Placeholder 3">
            <a:extLst>
              <a:ext uri="{FF2B5EF4-FFF2-40B4-BE49-F238E27FC236}">
                <a16:creationId xmlns:a16="http://schemas.microsoft.com/office/drawing/2014/main" id="{BEAA74CA-BAD6-7B92-FC78-D30F4B40C76C}"/>
              </a:ext>
            </a:extLst>
          </p:cNvPr>
          <p:cNvSpPr>
            <a:spLocks noGrp="1"/>
          </p:cNvSpPr>
          <p:nvPr>
            <p:ph type="dt" sz="half" idx="10"/>
          </p:nvPr>
        </p:nvSpPr>
        <p:spPr/>
        <p:txBody>
          <a:bodyPr/>
          <a:lstStyle/>
          <a:p>
            <a:pPr>
              <a:defRPr/>
            </a:pPr>
            <a:fld id="{C9C54A8A-EC83-4BC5-B48C-A23671E55882}" type="datetime1">
              <a:rPr lang="en-US" smtClean="0"/>
              <a:t>6/10/2023</a:t>
            </a:fld>
            <a:endParaRPr lang="en-US"/>
          </a:p>
        </p:txBody>
      </p:sp>
      <p:sp>
        <p:nvSpPr>
          <p:cNvPr id="5" name="Footer Placeholder 4">
            <a:extLst>
              <a:ext uri="{FF2B5EF4-FFF2-40B4-BE49-F238E27FC236}">
                <a16:creationId xmlns:a16="http://schemas.microsoft.com/office/drawing/2014/main" id="{C8B6DE20-C0FA-C08F-2E01-3C42BB228247}"/>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31080B84-80FC-AA86-1AB4-9CCA89B27BF1}"/>
              </a:ext>
            </a:extLst>
          </p:cNvPr>
          <p:cNvSpPr>
            <a:spLocks noGrp="1"/>
          </p:cNvSpPr>
          <p:nvPr>
            <p:ph type="sldNum" sz="quarter" idx="12"/>
          </p:nvPr>
        </p:nvSpPr>
        <p:spPr/>
        <p:txBody>
          <a:bodyPr/>
          <a:lstStyle/>
          <a:p>
            <a:fld id="{7C5CF243-786F-4254-B068-4C9F0B6EA12F}" type="slidenum">
              <a:rPr lang="en-US" altLang="en-US" smtClean="0"/>
              <a:pPr/>
              <a:t>10</a:t>
            </a:fld>
            <a:endParaRPr lang="en-US" altLang="en-US"/>
          </a:p>
        </p:txBody>
      </p:sp>
    </p:spTree>
    <p:extLst>
      <p:ext uri="{BB962C8B-B14F-4D97-AF65-F5344CB8AC3E}">
        <p14:creationId xmlns:p14="http://schemas.microsoft.com/office/powerpoint/2010/main" val="31725407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3A17FB-7E8A-79D6-19E6-03AB38A837B4}"/>
              </a:ext>
            </a:extLst>
          </p:cNvPr>
          <p:cNvSpPr>
            <a:spLocks noGrp="1"/>
          </p:cNvSpPr>
          <p:nvPr>
            <p:ph type="title"/>
          </p:nvPr>
        </p:nvSpPr>
        <p:spPr>
          <a:xfrm>
            <a:off x="914400" y="457200"/>
            <a:ext cx="7772400" cy="304800"/>
          </a:xfrm>
        </p:spPr>
        <p:txBody>
          <a:bodyPr/>
          <a:lstStyle/>
          <a:p>
            <a:r>
              <a:rPr lang="en-US" dirty="0"/>
              <a:t>Folder and file structure</a:t>
            </a:r>
            <a:br>
              <a:rPr lang="en-US" dirty="0"/>
            </a:br>
            <a:endParaRPr lang="en-US" dirty="0"/>
          </a:p>
        </p:txBody>
      </p:sp>
      <p:sp>
        <p:nvSpPr>
          <p:cNvPr id="3" name="Content Placeholder 2">
            <a:extLst>
              <a:ext uri="{FF2B5EF4-FFF2-40B4-BE49-F238E27FC236}">
                <a16:creationId xmlns:a16="http://schemas.microsoft.com/office/drawing/2014/main" id="{E04C4D5F-0A13-FF91-0814-D20DDEE784AD}"/>
              </a:ext>
            </a:extLst>
          </p:cNvPr>
          <p:cNvSpPr>
            <a:spLocks noGrp="1"/>
          </p:cNvSpPr>
          <p:nvPr>
            <p:ph idx="1"/>
          </p:nvPr>
        </p:nvSpPr>
        <p:spPr/>
        <p:txBody>
          <a:bodyPr/>
          <a:lstStyle/>
          <a:p>
            <a:r>
              <a:rPr lang="en-US" dirty="0"/>
              <a:t>The following folder structure containing files that are relevant to the MERN skeleton backend. With these files, we will have a functioning, standalone server-side application:</a:t>
            </a:r>
          </a:p>
          <a:p>
            <a:r>
              <a:rPr lang="en-US" sz="1800" dirty="0"/>
              <a:t> </a:t>
            </a:r>
          </a:p>
        </p:txBody>
      </p:sp>
      <p:sp>
        <p:nvSpPr>
          <p:cNvPr id="4" name="Date Placeholder 3">
            <a:extLst>
              <a:ext uri="{FF2B5EF4-FFF2-40B4-BE49-F238E27FC236}">
                <a16:creationId xmlns:a16="http://schemas.microsoft.com/office/drawing/2014/main" id="{8A7D7922-F3EC-47AB-BE4E-661E990F39BC}"/>
              </a:ext>
            </a:extLst>
          </p:cNvPr>
          <p:cNvSpPr>
            <a:spLocks noGrp="1"/>
          </p:cNvSpPr>
          <p:nvPr>
            <p:ph type="dt" sz="half" idx="10"/>
          </p:nvPr>
        </p:nvSpPr>
        <p:spPr/>
        <p:txBody>
          <a:bodyPr/>
          <a:lstStyle/>
          <a:p>
            <a:pPr>
              <a:defRPr/>
            </a:pPr>
            <a:fld id="{C9C54A8A-EC83-4BC5-B48C-A23671E55882}" type="datetime1">
              <a:rPr lang="en-US" smtClean="0"/>
              <a:t>6/10/2023</a:t>
            </a:fld>
            <a:endParaRPr lang="en-US"/>
          </a:p>
        </p:txBody>
      </p:sp>
      <p:sp>
        <p:nvSpPr>
          <p:cNvPr id="5" name="Footer Placeholder 4">
            <a:extLst>
              <a:ext uri="{FF2B5EF4-FFF2-40B4-BE49-F238E27FC236}">
                <a16:creationId xmlns:a16="http://schemas.microsoft.com/office/drawing/2014/main" id="{0D8DA4F0-6398-8BC8-A1F5-A9654201AA8C}"/>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F898F612-4B26-5174-813C-0A735895FB3A}"/>
              </a:ext>
            </a:extLst>
          </p:cNvPr>
          <p:cNvSpPr>
            <a:spLocks noGrp="1"/>
          </p:cNvSpPr>
          <p:nvPr>
            <p:ph type="sldNum" sz="quarter" idx="12"/>
          </p:nvPr>
        </p:nvSpPr>
        <p:spPr/>
        <p:txBody>
          <a:bodyPr/>
          <a:lstStyle/>
          <a:p>
            <a:fld id="{7C5CF243-786F-4254-B068-4C9F0B6EA12F}" type="slidenum">
              <a:rPr lang="en-US" altLang="en-US" smtClean="0"/>
              <a:pPr/>
              <a:t>11</a:t>
            </a:fld>
            <a:endParaRPr lang="en-US" altLang="en-US"/>
          </a:p>
        </p:txBody>
      </p:sp>
    </p:spTree>
    <p:extLst>
      <p:ext uri="{BB962C8B-B14F-4D97-AF65-F5344CB8AC3E}">
        <p14:creationId xmlns:p14="http://schemas.microsoft.com/office/powerpoint/2010/main" val="26212261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B68CA-DC2E-A11C-5788-31CF699A5513}"/>
              </a:ext>
            </a:extLst>
          </p:cNvPr>
          <p:cNvSpPr>
            <a:spLocks noGrp="1"/>
          </p:cNvSpPr>
          <p:nvPr>
            <p:ph type="title"/>
          </p:nvPr>
        </p:nvSpPr>
        <p:spPr/>
        <p:txBody>
          <a:bodyPr/>
          <a:lstStyle/>
          <a:p>
            <a:r>
              <a:rPr lang="en-US" dirty="0"/>
              <a:t>Folder and file structure</a:t>
            </a:r>
          </a:p>
        </p:txBody>
      </p:sp>
      <p:sp>
        <p:nvSpPr>
          <p:cNvPr id="3" name="Content Placeholder 2">
            <a:extLst>
              <a:ext uri="{FF2B5EF4-FFF2-40B4-BE49-F238E27FC236}">
                <a16:creationId xmlns:a16="http://schemas.microsoft.com/office/drawing/2014/main" id="{A80348BA-712F-344F-799D-C32EC5AE7C83}"/>
              </a:ext>
            </a:extLst>
          </p:cNvPr>
          <p:cNvSpPr>
            <a:spLocks noGrp="1"/>
          </p:cNvSpPr>
          <p:nvPr>
            <p:ph idx="1"/>
          </p:nvPr>
        </p:nvSpPr>
        <p:spPr/>
        <p:txBody>
          <a:bodyPr/>
          <a:lstStyle/>
          <a:p>
            <a:r>
              <a:rPr lang="en-US" sz="1300" dirty="0"/>
              <a:t>| </a:t>
            </a:r>
            <a:r>
              <a:rPr lang="en-US" sz="1300" dirty="0" err="1"/>
              <a:t>mern_skeleton</a:t>
            </a:r>
            <a:r>
              <a:rPr lang="en-US" sz="1300" dirty="0"/>
              <a:t>/</a:t>
            </a:r>
          </a:p>
          <a:p>
            <a:r>
              <a:rPr lang="en-US" sz="1300" dirty="0"/>
              <a:t>| -- config/</a:t>
            </a:r>
          </a:p>
          <a:p>
            <a:r>
              <a:rPr lang="en-US" sz="1300" dirty="0"/>
              <a:t>| --- config.js</a:t>
            </a:r>
          </a:p>
          <a:p>
            <a:r>
              <a:rPr lang="en-US" sz="1300" dirty="0"/>
              <a:t>| -- server/</a:t>
            </a:r>
          </a:p>
          <a:p>
            <a:r>
              <a:rPr lang="en-US" sz="1300" dirty="0"/>
              <a:t>| --- controllers/</a:t>
            </a:r>
          </a:p>
          <a:p>
            <a:r>
              <a:rPr lang="en-US" sz="1300" dirty="0"/>
              <a:t>| ---- auth.controller.js </a:t>
            </a:r>
          </a:p>
          <a:p>
            <a:r>
              <a:rPr lang="en-US" sz="1300" dirty="0"/>
              <a:t>| ---- user.controller.js</a:t>
            </a:r>
          </a:p>
          <a:p>
            <a:r>
              <a:rPr lang="en-US" sz="1300" dirty="0"/>
              <a:t>| --- helpers/</a:t>
            </a:r>
          </a:p>
          <a:p>
            <a:r>
              <a:rPr lang="en-US" sz="1300" dirty="0"/>
              <a:t>| ---- dbErrorHandler.js </a:t>
            </a:r>
          </a:p>
          <a:p>
            <a:r>
              <a:rPr lang="en-US" sz="1300" dirty="0"/>
              <a:t>| --- models/</a:t>
            </a:r>
          </a:p>
          <a:p>
            <a:r>
              <a:rPr lang="en-US" sz="1300" dirty="0"/>
              <a:t>| ---- user.model.js </a:t>
            </a:r>
          </a:p>
          <a:p>
            <a:r>
              <a:rPr lang="en-US" sz="1300" dirty="0"/>
              <a:t>| --- routes/</a:t>
            </a:r>
          </a:p>
          <a:p>
            <a:r>
              <a:rPr lang="en-US" sz="1300" dirty="0"/>
              <a:t>| ---- auth.routes.js </a:t>
            </a:r>
          </a:p>
          <a:p>
            <a:r>
              <a:rPr lang="en-US" sz="1300" dirty="0"/>
              <a:t>| ---- user.routes.js</a:t>
            </a:r>
          </a:p>
          <a:p>
            <a:r>
              <a:rPr lang="en-US" sz="1300" dirty="0"/>
              <a:t>| --- express.js </a:t>
            </a:r>
          </a:p>
          <a:p>
            <a:r>
              <a:rPr lang="en-US" sz="1300" dirty="0"/>
              <a:t>| --- server.js</a:t>
            </a:r>
          </a:p>
          <a:p>
            <a:r>
              <a:rPr lang="en-US" sz="1300" dirty="0"/>
              <a:t>| -- .</a:t>
            </a:r>
            <a:r>
              <a:rPr lang="en-US" sz="1300" dirty="0" err="1"/>
              <a:t>babelrc</a:t>
            </a:r>
            <a:endParaRPr lang="en-US" sz="1300" dirty="0"/>
          </a:p>
          <a:p>
            <a:r>
              <a:rPr lang="en-US" sz="1300" dirty="0"/>
              <a:t>| -- </a:t>
            </a:r>
            <a:r>
              <a:rPr lang="en-US" sz="1300" dirty="0" err="1"/>
              <a:t>nodemon.json</a:t>
            </a:r>
            <a:r>
              <a:rPr lang="en-US" sz="1300" dirty="0"/>
              <a:t> </a:t>
            </a:r>
          </a:p>
          <a:p>
            <a:r>
              <a:rPr lang="en-US" sz="1300" dirty="0"/>
              <a:t>| -- </a:t>
            </a:r>
            <a:r>
              <a:rPr lang="en-US" sz="1300" dirty="0" err="1"/>
              <a:t>package.json</a:t>
            </a:r>
            <a:r>
              <a:rPr lang="en-US" sz="1300" dirty="0"/>
              <a:t> </a:t>
            </a:r>
          </a:p>
          <a:p>
            <a:r>
              <a:rPr lang="en-US" sz="1300" dirty="0"/>
              <a:t>| -- template.js</a:t>
            </a:r>
          </a:p>
          <a:p>
            <a:r>
              <a:rPr lang="en-US" sz="1300" dirty="0"/>
              <a:t>| -- webpack.config.server.js </a:t>
            </a:r>
          </a:p>
          <a:p>
            <a:r>
              <a:rPr lang="en-US" sz="1300" dirty="0"/>
              <a:t>| -- </a:t>
            </a:r>
            <a:r>
              <a:rPr lang="en-US" sz="1300" dirty="0" err="1"/>
              <a:t>yarn.lock</a:t>
            </a:r>
            <a:endParaRPr lang="en-US" sz="1300" dirty="0"/>
          </a:p>
        </p:txBody>
      </p:sp>
      <p:sp>
        <p:nvSpPr>
          <p:cNvPr id="4" name="Date Placeholder 3">
            <a:extLst>
              <a:ext uri="{FF2B5EF4-FFF2-40B4-BE49-F238E27FC236}">
                <a16:creationId xmlns:a16="http://schemas.microsoft.com/office/drawing/2014/main" id="{DB74BD13-5E1D-7B5D-E861-0C3507815900}"/>
              </a:ext>
            </a:extLst>
          </p:cNvPr>
          <p:cNvSpPr>
            <a:spLocks noGrp="1"/>
          </p:cNvSpPr>
          <p:nvPr>
            <p:ph type="dt" sz="half" idx="10"/>
          </p:nvPr>
        </p:nvSpPr>
        <p:spPr/>
        <p:txBody>
          <a:bodyPr/>
          <a:lstStyle/>
          <a:p>
            <a:pPr>
              <a:defRPr/>
            </a:pPr>
            <a:fld id="{C9C54A8A-EC83-4BC5-B48C-A23671E55882}" type="datetime1">
              <a:rPr lang="en-US" smtClean="0"/>
              <a:t>6/10/2023</a:t>
            </a:fld>
            <a:endParaRPr lang="en-US"/>
          </a:p>
        </p:txBody>
      </p:sp>
      <p:sp>
        <p:nvSpPr>
          <p:cNvPr id="5" name="Footer Placeholder 4">
            <a:extLst>
              <a:ext uri="{FF2B5EF4-FFF2-40B4-BE49-F238E27FC236}">
                <a16:creationId xmlns:a16="http://schemas.microsoft.com/office/drawing/2014/main" id="{CAE4AB78-C169-CA88-AD12-5733E05942A0}"/>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86D4A460-418D-42FD-9859-0C20E67F8CA6}"/>
              </a:ext>
            </a:extLst>
          </p:cNvPr>
          <p:cNvSpPr>
            <a:spLocks noGrp="1"/>
          </p:cNvSpPr>
          <p:nvPr>
            <p:ph type="sldNum" sz="quarter" idx="12"/>
          </p:nvPr>
        </p:nvSpPr>
        <p:spPr/>
        <p:txBody>
          <a:bodyPr/>
          <a:lstStyle/>
          <a:p>
            <a:fld id="{7C5CF243-786F-4254-B068-4C9F0B6EA12F}" type="slidenum">
              <a:rPr lang="en-US" altLang="en-US" smtClean="0"/>
              <a:pPr/>
              <a:t>12</a:t>
            </a:fld>
            <a:endParaRPr lang="en-US" altLang="en-US"/>
          </a:p>
        </p:txBody>
      </p:sp>
    </p:spTree>
    <p:extLst>
      <p:ext uri="{BB962C8B-B14F-4D97-AF65-F5344CB8AC3E}">
        <p14:creationId xmlns:p14="http://schemas.microsoft.com/office/powerpoint/2010/main" val="8221417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B041E4-053A-6A18-CF3A-87C1D60461AF}"/>
              </a:ext>
            </a:extLst>
          </p:cNvPr>
          <p:cNvSpPr>
            <a:spLocks noGrp="1"/>
          </p:cNvSpPr>
          <p:nvPr>
            <p:ph type="title"/>
          </p:nvPr>
        </p:nvSpPr>
        <p:spPr/>
        <p:txBody>
          <a:bodyPr/>
          <a:lstStyle/>
          <a:p>
            <a:r>
              <a:rPr lang="en-US" dirty="0"/>
              <a:t>Folder and file structure contd.</a:t>
            </a:r>
          </a:p>
        </p:txBody>
      </p:sp>
      <p:sp>
        <p:nvSpPr>
          <p:cNvPr id="3" name="Content Placeholder 2">
            <a:extLst>
              <a:ext uri="{FF2B5EF4-FFF2-40B4-BE49-F238E27FC236}">
                <a16:creationId xmlns:a16="http://schemas.microsoft.com/office/drawing/2014/main" id="{9B50CFC1-FE16-7C40-61BD-DDC5A4D85B7E}"/>
              </a:ext>
            </a:extLst>
          </p:cNvPr>
          <p:cNvSpPr>
            <a:spLocks noGrp="1"/>
          </p:cNvSpPr>
          <p:nvPr>
            <p:ph idx="1"/>
          </p:nvPr>
        </p:nvSpPr>
        <p:spPr/>
        <p:txBody>
          <a:bodyPr/>
          <a:lstStyle/>
          <a:p>
            <a:r>
              <a:rPr lang="en-US" dirty="0"/>
              <a:t>the configuration files in the root directory and the backend-related code in the server folder.</a:t>
            </a:r>
          </a:p>
          <a:p>
            <a:pPr marL="0" indent="0">
              <a:buNone/>
            </a:pPr>
            <a:endParaRPr lang="en-US" dirty="0"/>
          </a:p>
          <a:p>
            <a:r>
              <a:rPr lang="en-US" dirty="0"/>
              <a:t> Within the server folder, we will divide the backend code into modules containing models, controllers, routes, helpers, and common server-side code.</a:t>
            </a:r>
          </a:p>
          <a:p>
            <a:pPr marL="0" indent="0">
              <a:buNone/>
            </a:pPr>
            <a:endParaRPr lang="en-US" dirty="0"/>
          </a:p>
          <a:p>
            <a:r>
              <a:rPr lang="en-US" dirty="0"/>
              <a:t>This folder structure will be further expanded in the next chapter, where we'll complete the skeleton application by adding a React frontend.</a:t>
            </a:r>
          </a:p>
        </p:txBody>
      </p:sp>
      <p:sp>
        <p:nvSpPr>
          <p:cNvPr id="4" name="Date Placeholder 3">
            <a:extLst>
              <a:ext uri="{FF2B5EF4-FFF2-40B4-BE49-F238E27FC236}">
                <a16:creationId xmlns:a16="http://schemas.microsoft.com/office/drawing/2014/main" id="{3F66F795-8A48-42E5-D577-84779936E490}"/>
              </a:ext>
            </a:extLst>
          </p:cNvPr>
          <p:cNvSpPr>
            <a:spLocks noGrp="1"/>
          </p:cNvSpPr>
          <p:nvPr>
            <p:ph type="dt" sz="half" idx="10"/>
          </p:nvPr>
        </p:nvSpPr>
        <p:spPr/>
        <p:txBody>
          <a:bodyPr/>
          <a:lstStyle/>
          <a:p>
            <a:pPr>
              <a:defRPr/>
            </a:pPr>
            <a:fld id="{C9C54A8A-EC83-4BC5-B48C-A23671E55882}" type="datetime1">
              <a:rPr lang="en-US" smtClean="0"/>
              <a:t>6/10/2023</a:t>
            </a:fld>
            <a:endParaRPr lang="en-US"/>
          </a:p>
        </p:txBody>
      </p:sp>
      <p:sp>
        <p:nvSpPr>
          <p:cNvPr id="5" name="Footer Placeholder 4">
            <a:extLst>
              <a:ext uri="{FF2B5EF4-FFF2-40B4-BE49-F238E27FC236}">
                <a16:creationId xmlns:a16="http://schemas.microsoft.com/office/drawing/2014/main" id="{34451522-5BDE-3AE5-A75B-3CB545E50DFF}"/>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7F9A2E0F-5DFE-524B-3A35-2A025089FC54}"/>
              </a:ext>
            </a:extLst>
          </p:cNvPr>
          <p:cNvSpPr>
            <a:spLocks noGrp="1"/>
          </p:cNvSpPr>
          <p:nvPr>
            <p:ph type="sldNum" sz="quarter" idx="12"/>
          </p:nvPr>
        </p:nvSpPr>
        <p:spPr/>
        <p:txBody>
          <a:bodyPr/>
          <a:lstStyle/>
          <a:p>
            <a:fld id="{7C5CF243-786F-4254-B068-4C9F0B6EA12F}" type="slidenum">
              <a:rPr lang="en-US" altLang="en-US" smtClean="0"/>
              <a:pPr/>
              <a:t>13</a:t>
            </a:fld>
            <a:endParaRPr lang="en-US" altLang="en-US"/>
          </a:p>
        </p:txBody>
      </p:sp>
    </p:spTree>
    <p:extLst>
      <p:ext uri="{BB962C8B-B14F-4D97-AF65-F5344CB8AC3E}">
        <p14:creationId xmlns:p14="http://schemas.microsoft.com/office/powerpoint/2010/main" val="39335134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895E43-80F1-84E2-D89F-ACADFD31FAFF}"/>
              </a:ext>
            </a:extLst>
          </p:cNvPr>
          <p:cNvSpPr>
            <a:spLocks noGrp="1"/>
          </p:cNvSpPr>
          <p:nvPr>
            <p:ph type="title"/>
          </p:nvPr>
        </p:nvSpPr>
        <p:spPr/>
        <p:txBody>
          <a:bodyPr/>
          <a:lstStyle/>
          <a:p>
            <a:r>
              <a:rPr lang="en-US" dirty="0"/>
              <a:t>Initializing the project</a:t>
            </a:r>
          </a:p>
        </p:txBody>
      </p:sp>
      <p:sp>
        <p:nvSpPr>
          <p:cNvPr id="3" name="Content Placeholder 2">
            <a:extLst>
              <a:ext uri="{FF2B5EF4-FFF2-40B4-BE49-F238E27FC236}">
                <a16:creationId xmlns:a16="http://schemas.microsoft.com/office/drawing/2014/main" id="{261E2296-3758-C7F9-730A-643EE35CE0EC}"/>
              </a:ext>
            </a:extLst>
          </p:cNvPr>
          <p:cNvSpPr>
            <a:spLocks noGrp="1"/>
          </p:cNvSpPr>
          <p:nvPr>
            <p:ph idx="1"/>
          </p:nvPr>
        </p:nvSpPr>
        <p:spPr/>
        <p:txBody>
          <a:bodyPr/>
          <a:lstStyle/>
          <a:p>
            <a:r>
              <a:rPr lang="en-US" dirty="0"/>
              <a:t>If your development environment is already set up, you can initialize the MERN project to start developing the backend. </a:t>
            </a:r>
          </a:p>
          <a:p>
            <a:pPr marL="0" indent="0">
              <a:buNone/>
            </a:pPr>
            <a:endParaRPr lang="en-US" dirty="0"/>
          </a:p>
          <a:p>
            <a:r>
              <a:rPr lang="en-US" dirty="0"/>
              <a:t>First, we will initialize </a:t>
            </a:r>
            <a:r>
              <a:rPr lang="en-US" dirty="0" err="1"/>
              <a:t>package.json</a:t>
            </a:r>
            <a:r>
              <a:rPr lang="en-US" dirty="0"/>
              <a:t> in the project folder, configure and install any development dependencies, set configuration variables to be used in the code, and update </a:t>
            </a:r>
            <a:r>
              <a:rPr lang="en-US" dirty="0" err="1"/>
              <a:t>package.json</a:t>
            </a:r>
            <a:r>
              <a:rPr lang="en-US" dirty="0"/>
              <a:t> with run scripts to help develop and run the code.</a:t>
            </a:r>
          </a:p>
        </p:txBody>
      </p:sp>
      <p:sp>
        <p:nvSpPr>
          <p:cNvPr id="4" name="Date Placeholder 3">
            <a:extLst>
              <a:ext uri="{FF2B5EF4-FFF2-40B4-BE49-F238E27FC236}">
                <a16:creationId xmlns:a16="http://schemas.microsoft.com/office/drawing/2014/main" id="{BEACB8AA-D806-FCD3-5DF6-C5A4968ACAE9}"/>
              </a:ext>
            </a:extLst>
          </p:cNvPr>
          <p:cNvSpPr>
            <a:spLocks noGrp="1"/>
          </p:cNvSpPr>
          <p:nvPr>
            <p:ph type="dt" sz="half" idx="10"/>
          </p:nvPr>
        </p:nvSpPr>
        <p:spPr/>
        <p:txBody>
          <a:bodyPr/>
          <a:lstStyle/>
          <a:p>
            <a:pPr>
              <a:defRPr/>
            </a:pPr>
            <a:fld id="{C9C54A8A-EC83-4BC5-B48C-A23671E55882}" type="datetime1">
              <a:rPr lang="en-US" smtClean="0"/>
              <a:t>6/10/2023</a:t>
            </a:fld>
            <a:endParaRPr lang="en-US"/>
          </a:p>
        </p:txBody>
      </p:sp>
      <p:sp>
        <p:nvSpPr>
          <p:cNvPr id="5" name="Footer Placeholder 4">
            <a:extLst>
              <a:ext uri="{FF2B5EF4-FFF2-40B4-BE49-F238E27FC236}">
                <a16:creationId xmlns:a16="http://schemas.microsoft.com/office/drawing/2014/main" id="{85D06925-141F-5D21-E18F-341AD3547152}"/>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006D551D-3B8D-3338-64DE-A6254AF1484D}"/>
              </a:ext>
            </a:extLst>
          </p:cNvPr>
          <p:cNvSpPr>
            <a:spLocks noGrp="1"/>
          </p:cNvSpPr>
          <p:nvPr>
            <p:ph type="sldNum" sz="quarter" idx="12"/>
          </p:nvPr>
        </p:nvSpPr>
        <p:spPr/>
        <p:txBody>
          <a:bodyPr/>
          <a:lstStyle/>
          <a:p>
            <a:fld id="{7C5CF243-786F-4254-B068-4C9F0B6EA12F}" type="slidenum">
              <a:rPr lang="en-US" altLang="en-US" smtClean="0"/>
              <a:pPr/>
              <a:t>14</a:t>
            </a:fld>
            <a:endParaRPr lang="en-US" altLang="en-US"/>
          </a:p>
        </p:txBody>
      </p:sp>
    </p:spTree>
    <p:extLst>
      <p:ext uri="{BB962C8B-B14F-4D97-AF65-F5344CB8AC3E}">
        <p14:creationId xmlns:p14="http://schemas.microsoft.com/office/powerpoint/2010/main" val="10256212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794CEA-773A-F8BD-888F-79A26DC70DBB}"/>
              </a:ext>
            </a:extLst>
          </p:cNvPr>
          <p:cNvSpPr>
            <a:spLocks noGrp="1"/>
          </p:cNvSpPr>
          <p:nvPr>
            <p:ph type="title"/>
          </p:nvPr>
        </p:nvSpPr>
        <p:spPr/>
        <p:txBody>
          <a:bodyPr/>
          <a:lstStyle/>
          <a:p>
            <a:r>
              <a:rPr lang="en-US" dirty="0"/>
              <a:t>Adding </a:t>
            </a:r>
            <a:r>
              <a:rPr lang="en-US" dirty="0" err="1"/>
              <a:t>package.json</a:t>
            </a:r>
            <a:endParaRPr lang="en-US" dirty="0"/>
          </a:p>
        </p:txBody>
      </p:sp>
      <p:sp>
        <p:nvSpPr>
          <p:cNvPr id="3" name="Content Placeholder 2">
            <a:extLst>
              <a:ext uri="{FF2B5EF4-FFF2-40B4-BE49-F238E27FC236}">
                <a16:creationId xmlns:a16="http://schemas.microsoft.com/office/drawing/2014/main" id="{408AF67E-25EB-1717-80C2-F2677B7A3073}"/>
              </a:ext>
            </a:extLst>
          </p:cNvPr>
          <p:cNvSpPr>
            <a:spLocks noGrp="1"/>
          </p:cNvSpPr>
          <p:nvPr>
            <p:ph idx="1"/>
          </p:nvPr>
        </p:nvSpPr>
        <p:spPr/>
        <p:txBody>
          <a:bodyPr/>
          <a:lstStyle/>
          <a:p>
            <a:r>
              <a:rPr lang="en-US" dirty="0"/>
              <a:t>We will need a </a:t>
            </a:r>
            <a:r>
              <a:rPr lang="en-US" dirty="0" err="1"/>
              <a:t>package.json</a:t>
            </a:r>
            <a:r>
              <a:rPr lang="en-US" dirty="0"/>
              <a:t> file to store meta information about the project, list module dependencies with version numbers, and to define run scripts. </a:t>
            </a:r>
          </a:p>
          <a:p>
            <a:r>
              <a:rPr lang="en-US" dirty="0"/>
              <a:t>To initialize a </a:t>
            </a:r>
            <a:r>
              <a:rPr lang="en-US" dirty="0" err="1"/>
              <a:t>package.json</a:t>
            </a:r>
            <a:r>
              <a:rPr lang="en-US" dirty="0"/>
              <a:t> file in the project folder, go to the project folder from the command line and run </a:t>
            </a:r>
            <a:r>
              <a:rPr lang="en-US" b="1" dirty="0"/>
              <a:t>yarn </a:t>
            </a:r>
            <a:r>
              <a:rPr lang="en-US" b="1" dirty="0" err="1"/>
              <a:t>init</a:t>
            </a:r>
            <a:r>
              <a:rPr lang="en-US" dirty="0"/>
              <a:t>, then follow the instructions to add the necessary details. </a:t>
            </a:r>
          </a:p>
          <a:p>
            <a:r>
              <a:rPr lang="en-US" dirty="0"/>
              <a:t>With </a:t>
            </a:r>
            <a:r>
              <a:rPr lang="en-US" dirty="0" err="1"/>
              <a:t>package.json</a:t>
            </a:r>
            <a:r>
              <a:rPr lang="en-US" dirty="0"/>
              <a:t> created, we can proceed with setup and development and update the file as more modules are required throughout code implementation.</a:t>
            </a:r>
          </a:p>
        </p:txBody>
      </p:sp>
      <p:sp>
        <p:nvSpPr>
          <p:cNvPr id="4" name="Date Placeholder 3">
            <a:extLst>
              <a:ext uri="{FF2B5EF4-FFF2-40B4-BE49-F238E27FC236}">
                <a16:creationId xmlns:a16="http://schemas.microsoft.com/office/drawing/2014/main" id="{1FCB4301-5690-9FFE-2B94-55E88492C6D8}"/>
              </a:ext>
            </a:extLst>
          </p:cNvPr>
          <p:cNvSpPr>
            <a:spLocks noGrp="1"/>
          </p:cNvSpPr>
          <p:nvPr>
            <p:ph type="dt" sz="half" idx="10"/>
          </p:nvPr>
        </p:nvSpPr>
        <p:spPr/>
        <p:txBody>
          <a:bodyPr/>
          <a:lstStyle/>
          <a:p>
            <a:pPr>
              <a:defRPr/>
            </a:pPr>
            <a:fld id="{C9C54A8A-EC83-4BC5-B48C-A23671E55882}" type="datetime1">
              <a:rPr lang="en-US" smtClean="0"/>
              <a:t>6/10/2023</a:t>
            </a:fld>
            <a:endParaRPr lang="en-US"/>
          </a:p>
        </p:txBody>
      </p:sp>
      <p:sp>
        <p:nvSpPr>
          <p:cNvPr id="5" name="Footer Placeholder 4">
            <a:extLst>
              <a:ext uri="{FF2B5EF4-FFF2-40B4-BE49-F238E27FC236}">
                <a16:creationId xmlns:a16="http://schemas.microsoft.com/office/drawing/2014/main" id="{CF36E7F4-E8B4-5A2C-3AA8-9291EE01148F}"/>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317545C2-A9B3-2124-CEA8-925BB5DCB1BE}"/>
              </a:ext>
            </a:extLst>
          </p:cNvPr>
          <p:cNvSpPr>
            <a:spLocks noGrp="1"/>
          </p:cNvSpPr>
          <p:nvPr>
            <p:ph type="sldNum" sz="quarter" idx="12"/>
          </p:nvPr>
        </p:nvSpPr>
        <p:spPr/>
        <p:txBody>
          <a:bodyPr/>
          <a:lstStyle/>
          <a:p>
            <a:fld id="{7C5CF243-786F-4254-B068-4C9F0B6EA12F}" type="slidenum">
              <a:rPr lang="en-US" altLang="en-US" smtClean="0"/>
              <a:pPr/>
              <a:t>15</a:t>
            </a:fld>
            <a:endParaRPr lang="en-US" altLang="en-US"/>
          </a:p>
        </p:txBody>
      </p:sp>
    </p:spTree>
    <p:extLst>
      <p:ext uri="{BB962C8B-B14F-4D97-AF65-F5344CB8AC3E}">
        <p14:creationId xmlns:p14="http://schemas.microsoft.com/office/powerpoint/2010/main" val="12062236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814C1A-B2B1-B470-5199-893BBF07C02B}"/>
              </a:ext>
            </a:extLst>
          </p:cNvPr>
          <p:cNvSpPr>
            <a:spLocks noGrp="1"/>
          </p:cNvSpPr>
          <p:nvPr>
            <p:ph type="title"/>
          </p:nvPr>
        </p:nvSpPr>
        <p:spPr/>
        <p:txBody>
          <a:bodyPr/>
          <a:lstStyle/>
          <a:p>
            <a:r>
              <a:rPr lang="en-US" dirty="0"/>
              <a:t>Development dependencies</a:t>
            </a:r>
          </a:p>
        </p:txBody>
      </p:sp>
      <p:sp>
        <p:nvSpPr>
          <p:cNvPr id="3" name="Content Placeholder 2">
            <a:extLst>
              <a:ext uri="{FF2B5EF4-FFF2-40B4-BE49-F238E27FC236}">
                <a16:creationId xmlns:a16="http://schemas.microsoft.com/office/drawing/2014/main" id="{1B4A207C-1D03-47D9-F233-D250C3EADFCE}"/>
              </a:ext>
            </a:extLst>
          </p:cNvPr>
          <p:cNvSpPr>
            <a:spLocks noGrp="1"/>
          </p:cNvSpPr>
          <p:nvPr>
            <p:ph idx="1"/>
          </p:nvPr>
        </p:nvSpPr>
        <p:spPr/>
        <p:txBody>
          <a:bodyPr/>
          <a:lstStyle/>
          <a:p>
            <a:r>
              <a:rPr lang="en-US" dirty="0"/>
              <a:t>In order to begin the development process and run the backend server code, we will configure and install Babel, Webpack, and </a:t>
            </a:r>
            <a:r>
              <a:rPr lang="en-US" dirty="0" err="1"/>
              <a:t>Nodemon</a:t>
            </a:r>
            <a:r>
              <a:rPr lang="en-US" dirty="0"/>
              <a:t>,</a:t>
            </a:r>
          </a:p>
          <a:p>
            <a:endParaRPr lang="en-US" dirty="0"/>
          </a:p>
          <a:p>
            <a:r>
              <a:rPr lang="en-US" dirty="0"/>
              <a:t>Babel</a:t>
            </a:r>
          </a:p>
          <a:p>
            <a:pPr marL="0" indent="0">
              <a:buNone/>
            </a:pPr>
            <a:r>
              <a:rPr lang="en-US" dirty="0"/>
              <a:t>Since we will be using ES6+ and the latest JS features in the backend code, we will install and configure Babel modules to convert ES6+ into older versions of JS so that it's compatible with the Node version being used.</a:t>
            </a:r>
          </a:p>
          <a:p>
            <a:pPr marL="0" indent="0">
              <a:buNone/>
            </a:pPr>
            <a:endParaRPr lang="en-US" dirty="0"/>
          </a:p>
          <a:p>
            <a:pPr marL="0" indent="0">
              <a:buNone/>
            </a:pPr>
            <a:r>
              <a:rPr lang="en-US" dirty="0"/>
              <a:t>we'll configure Babel in the .</a:t>
            </a:r>
            <a:r>
              <a:rPr lang="en-US" dirty="0" err="1"/>
              <a:t>babelrc</a:t>
            </a:r>
            <a:r>
              <a:rPr lang="en-US" dirty="0"/>
              <a:t> file with presets for the latest JS features and specify the current version of Node as the target environment.</a:t>
            </a:r>
          </a:p>
        </p:txBody>
      </p:sp>
      <p:sp>
        <p:nvSpPr>
          <p:cNvPr id="4" name="Date Placeholder 3">
            <a:extLst>
              <a:ext uri="{FF2B5EF4-FFF2-40B4-BE49-F238E27FC236}">
                <a16:creationId xmlns:a16="http://schemas.microsoft.com/office/drawing/2014/main" id="{1F2BD5B1-3AD8-93B6-779B-27BDA9EE53CB}"/>
              </a:ext>
            </a:extLst>
          </p:cNvPr>
          <p:cNvSpPr>
            <a:spLocks noGrp="1"/>
          </p:cNvSpPr>
          <p:nvPr>
            <p:ph type="dt" sz="half" idx="10"/>
          </p:nvPr>
        </p:nvSpPr>
        <p:spPr/>
        <p:txBody>
          <a:bodyPr/>
          <a:lstStyle/>
          <a:p>
            <a:pPr>
              <a:defRPr/>
            </a:pPr>
            <a:fld id="{C9C54A8A-EC83-4BC5-B48C-A23671E55882}" type="datetime1">
              <a:rPr lang="en-US" smtClean="0"/>
              <a:t>6/10/2023</a:t>
            </a:fld>
            <a:endParaRPr lang="en-US"/>
          </a:p>
        </p:txBody>
      </p:sp>
      <p:sp>
        <p:nvSpPr>
          <p:cNvPr id="5" name="Footer Placeholder 4">
            <a:extLst>
              <a:ext uri="{FF2B5EF4-FFF2-40B4-BE49-F238E27FC236}">
                <a16:creationId xmlns:a16="http://schemas.microsoft.com/office/drawing/2014/main" id="{AC6B4B09-AB3F-DCEB-AB45-6BD89DD3F8C4}"/>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0A9F186C-BD01-4FDD-159E-B604BD4575AB}"/>
              </a:ext>
            </a:extLst>
          </p:cNvPr>
          <p:cNvSpPr>
            <a:spLocks noGrp="1"/>
          </p:cNvSpPr>
          <p:nvPr>
            <p:ph type="sldNum" sz="quarter" idx="12"/>
          </p:nvPr>
        </p:nvSpPr>
        <p:spPr/>
        <p:txBody>
          <a:bodyPr/>
          <a:lstStyle/>
          <a:p>
            <a:fld id="{7C5CF243-786F-4254-B068-4C9F0B6EA12F}" type="slidenum">
              <a:rPr lang="en-US" altLang="en-US" smtClean="0"/>
              <a:pPr/>
              <a:t>16</a:t>
            </a:fld>
            <a:endParaRPr lang="en-US" altLang="en-US"/>
          </a:p>
        </p:txBody>
      </p:sp>
    </p:spTree>
    <p:extLst>
      <p:ext uri="{BB962C8B-B14F-4D97-AF65-F5344CB8AC3E}">
        <p14:creationId xmlns:p14="http://schemas.microsoft.com/office/powerpoint/2010/main" val="7953014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4427D6-50F2-3C50-5149-2445544C8FB2}"/>
              </a:ext>
            </a:extLst>
          </p:cNvPr>
          <p:cNvSpPr>
            <a:spLocks noGrp="1"/>
          </p:cNvSpPr>
          <p:nvPr>
            <p:ph type="title"/>
          </p:nvPr>
        </p:nvSpPr>
        <p:spPr/>
        <p:txBody>
          <a:bodyPr/>
          <a:lstStyle/>
          <a:p>
            <a:r>
              <a:rPr lang="en-US" dirty="0"/>
              <a:t>Babel update</a:t>
            </a:r>
          </a:p>
        </p:txBody>
      </p:sp>
      <p:sp>
        <p:nvSpPr>
          <p:cNvPr id="3" name="Content Placeholder 2">
            <a:extLst>
              <a:ext uri="{FF2B5EF4-FFF2-40B4-BE49-F238E27FC236}">
                <a16:creationId xmlns:a16="http://schemas.microsoft.com/office/drawing/2014/main" id="{71D00611-DBC1-3256-9AEC-610C222A7485}"/>
              </a:ext>
            </a:extLst>
          </p:cNvPr>
          <p:cNvSpPr>
            <a:spLocks noGrp="1"/>
          </p:cNvSpPr>
          <p:nvPr>
            <p:ph idx="1"/>
          </p:nvPr>
        </p:nvSpPr>
        <p:spPr/>
        <p:txBody>
          <a:bodyPr/>
          <a:lstStyle/>
          <a:p>
            <a:r>
              <a:rPr lang="en-US" dirty="0"/>
              <a:t>Update Babel with this new code.</a:t>
            </a:r>
          </a:p>
          <a:p>
            <a:br>
              <a:rPr lang="en-US" b="0" dirty="0">
                <a:solidFill>
                  <a:srgbClr val="CCCCCC"/>
                </a:solidFill>
                <a:effectLst/>
                <a:latin typeface="Consolas" panose="020B0609020204030204" pitchFamily="49" charset="0"/>
              </a:rPr>
            </a:br>
            <a:r>
              <a:rPr lang="en-US" sz="1400" b="0" dirty="0">
                <a:solidFill>
                  <a:schemeClr val="tx1"/>
                </a:solidFill>
                <a:effectLst/>
                <a:latin typeface="Consolas" panose="020B0609020204030204" pitchFamily="49" charset="0"/>
              </a:rPr>
              <a:t>{</a:t>
            </a:r>
          </a:p>
          <a:p>
            <a:r>
              <a:rPr lang="en-US" sz="1400" b="0" dirty="0">
                <a:solidFill>
                  <a:schemeClr val="tx1"/>
                </a:solidFill>
                <a:effectLst/>
                <a:latin typeface="Consolas" panose="020B0609020204030204" pitchFamily="49" charset="0"/>
              </a:rPr>
              <a:t>"presets": [</a:t>
            </a:r>
          </a:p>
          <a:p>
            <a:r>
              <a:rPr lang="en-US" sz="1400" b="0" dirty="0">
                <a:solidFill>
                  <a:schemeClr val="tx1"/>
                </a:solidFill>
                <a:effectLst/>
                <a:latin typeface="Consolas" panose="020B0609020204030204" pitchFamily="49" charset="0"/>
              </a:rPr>
              <a:t>["@babel/preset-env", </a:t>
            </a:r>
          </a:p>
          <a:p>
            <a:r>
              <a:rPr lang="en-US" sz="1400" b="0" dirty="0">
                <a:solidFill>
                  <a:schemeClr val="tx1"/>
                </a:solidFill>
                <a:effectLst/>
                <a:latin typeface="Consolas" panose="020B0609020204030204" pitchFamily="49" charset="0"/>
              </a:rPr>
              <a:t>{</a:t>
            </a:r>
          </a:p>
          <a:p>
            <a:r>
              <a:rPr lang="en-US" sz="1400" b="0" dirty="0">
                <a:solidFill>
                  <a:schemeClr val="tx1"/>
                </a:solidFill>
                <a:effectLst/>
                <a:latin typeface="Consolas" panose="020B0609020204030204" pitchFamily="49" charset="0"/>
              </a:rPr>
              <a:t>"targets": {</a:t>
            </a:r>
          </a:p>
          <a:p>
            <a:r>
              <a:rPr lang="en-US" sz="1400" b="0" dirty="0">
                <a:solidFill>
                  <a:schemeClr val="tx1"/>
                </a:solidFill>
                <a:effectLst/>
                <a:latin typeface="Consolas" panose="020B0609020204030204" pitchFamily="49" charset="0"/>
              </a:rPr>
              <a:t>"node": "current" </a:t>
            </a:r>
          </a:p>
          <a:p>
            <a:r>
              <a:rPr lang="en-US" sz="1400" b="0" dirty="0">
                <a:solidFill>
                  <a:schemeClr val="tx1"/>
                </a:solidFill>
                <a:effectLst/>
                <a:latin typeface="Consolas" panose="020B0609020204030204" pitchFamily="49" charset="0"/>
              </a:rPr>
              <a:t>}</a:t>
            </a:r>
          </a:p>
          <a:p>
            <a:r>
              <a:rPr lang="en-US" sz="1400" b="0" dirty="0">
                <a:solidFill>
                  <a:schemeClr val="tx1"/>
                </a:solidFill>
                <a:effectLst/>
                <a:latin typeface="Consolas" panose="020B0609020204030204" pitchFamily="49" charset="0"/>
              </a:rPr>
              <a:t>} </a:t>
            </a:r>
          </a:p>
          <a:p>
            <a:r>
              <a:rPr lang="en-US" sz="1400" b="0" dirty="0">
                <a:solidFill>
                  <a:schemeClr val="tx1"/>
                </a:solidFill>
                <a:effectLst/>
                <a:latin typeface="Consolas" panose="020B0609020204030204" pitchFamily="49" charset="0"/>
              </a:rPr>
              <a:t>],</a:t>
            </a:r>
          </a:p>
          <a:p>
            <a:r>
              <a:rPr lang="en-US" sz="1400" b="0" dirty="0">
                <a:solidFill>
                  <a:schemeClr val="tx1"/>
                </a:solidFill>
                <a:effectLst/>
                <a:latin typeface="Consolas" panose="020B0609020204030204" pitchFamily="49" charset="0"/>
              </a:rPr>
              <a:t>"@babel/preset-react" </a:t>
            </a:r>
          </a:p>
          <a:p>
            <a:r>
              <a:rPr lang="en-US" sz="1400" b="0" dirty="0">
                <a:solidFill>
                  <a:schemeClr val="tx1"/>
                </a:solidFill>
                <a:effectLst/>
                <a:latin typeface="Consolas" panose="020B0609020204030204" pitchFamily="49" charset="0"/>
              </a:rPr>
              <a:t>],</a:t>
            </a:r>
          </a:p>
          <a:p>
            <a:r>
              <a:rPr lang="en-US" sz="1400" b="0" dirty="0">
                <a:solidFill>
                  <a:schemeClr val="tx1"/>
                </a:solidFill>
                <a:effectLst/>
                <a:latin typeface="Consolas" panose="020B0609020204030204" pitchFamily="49" charset="0"/>
              </a:rPr>
              <a:t>"plugins": [</a:t>
            </a:r>
          </a:p>
          <a:p>
            <a:r>
              <a:rPr lang="en-US" sz="1400" b="0" dirty="0">
                <a:solidFill>
                  <a:schemeClr val="tx1"/>
                </a:solidFill>
                <a:effectLst/>
                <a:latin typeface="Consolas" panose="020B0609020204030204" pitchFamily="49" charset="0"/>
              </a:rPr>
              <a:t>"react-hot-loader/babel" </a:t>
            </a:r>
          </a:p>
          <a:p>
            <a:r>
              <a:rPr lang="en-US" sz="1400" b="0" dirty="0">
                <a:solidFill>
                  <a:schemeClr val="tx1"/>
                </a:solidFill>
                <a:effectLst/>
                <a:latin typeface="Consolas" panose="020B0609020204030204" pitchFamily="49" charset="0"/>
              </a:rPr>
              <a:t>]</a:t>
            </a:r>
          </a:p>
          <a:p>
            <a:r>
              <a:rPr lang="en-US" sz="1400" b="0" dirty="0">
                <a:solidFill>
                  <a:schemeClr val="tx1"/>
                </a:solidFill>
                <a:effectLst/>
                <a:latin typeface="Consolas" panose="020B0609020204030204" pitchFamily="49" charset="0"/>
              </a:rPr>
              <a:t>}</a:t>
            </a:r>
          </a:p>
          <a:p>
            <a:endParaRPr lang="en-US" dirty="0"/>
          </a:p>
        </p:txBody>
      </p:sp>
      <p:sp>
        <p:nvSpPr>
          <p:cNvPr id="4" name="Date Placeholder 3">
            <a:extLst>
              <a:ext uri="{FF2B5EF4-FFF2-40B4-BE49-F238E27FC236}">
                <a16:creationId xmlns:a16="http://schemas.microsoft.com/office/drawing/2014/main" id="{96051AD5-53AF-D616-8068-AC650FB90838}"/>
              </a:ext>
            </a:extLst>
          </p:cNvPr>
          <p:cNvSpPr>
            <a:spLocks noGrp="1"/>
          </p:cNvSpPr>
          <p:nvPr>
            <p:ph type="dt" sz="half" idx="10"/>
          </p:nvPr>
        </p:nvSpPr>
        <p:spPr/>
        <p:txBody>
          <a:bodyPr/>
          <a:lstStyle/>
          <a:p>
            <a:pPr>
              <a:defRPr/>
            </a:pPr>
            <a:fld id="{C9C54A8A-EC83-4BC5-B48C-A23671E55882}" type="datetime1">
              <a:rPr lang="en-US" smtClean="0"/>
              <a:t>6/10/2023</a:t>
            </a:fld>
            <a:endParaRPr lang="en-US"/>
          </a:p>
        </p:txBody>
      </p:sp>
      <p:sp>
        <p:nvSpPr>
          <p:cNvPr id="5" name="Footer Placeholder 4">
            <a:extLst>
              <a:ext uri="{FF2B5EF4-FFF2-40B4-BE49-F238E27FC236}">
                <a16:creationId xmlns:a16="http://schemas.microsoft.com/office/drawing/2014/main" id="{B89F9BE4-A17C-97B6-9465-BA26E250F034}"/>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49892F52-6A9A-A7BE-A279-F3C7E4E2E4FE}"/>
              </a:ext>
            </a:extLst>
          </p:cNvPr>
          <p:cNvSpPr>
            <a:spLocks noGrp="1"/>
          </p:cNvSpPr>
          <p:nvPr>
            <p:ph type="sldNum" sz="quarter" idx="12"/>
          </p:nvPr>
        </p:nvSpPr>
        <p:spPr/>
        <p:txBody>
          <a:bodyPr/>
          <a:lstStyle/>
          <a:p>
            <a:fld id="{7C5CF243-786F-4254-B068-4C9F0B6EA12F}" type="slidenum">
              <a:rPr lang="en-US" altLang="en-US" smtClean="0"/>
              <a:pPr/>
              <a:t>17</a:t>
            </a:fld>
            <a:endParaRPr lang="en-US" altLang="en-US"/>
          </a:p>
        </p:txBody>
      </p:sp>
    </p:spTree>
    <p:extLst>
      <p:ext uri="{BB962C8B-B14F-4D97-AF65-F5344CB8AC3E}">
        <p14:creationId xmlns:p14="http://schemas.microsoft.com/office/powerpoint/2010/main" val="21141624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06EF90-67EC-194B-BF1F-23801EECCF30}"/>
              </a:ext>
            </a:extLst>
          </p:cNvPr>
          <p:cNvSpPr>
            <a:spLocks noGrp="1"/>
          </p:cNvSpPr>
          <p:nvPr>
            <p:ph type="title"/>
          </p:nvPr>
        </p:nvSpPr>
        <p:spPr/>
        <p:txBody>
          <a:bodyPr/>
          <a:lstStyle/>
          <a:p>
            <a:r>
              <a:rPr lang="en-US" dirty="0"/>
              <a:t>Babel Contd.</a:t>
            </a:r>
          </a:p>
        </p:txBody>
      </p:sp>
      <p:sp>
        <p:nvSpPr>
          <p:cNvPr id="3" name="Content Placeholder 2">
            <a:extLst>
              <a:ext uri="{FF2B5EF4-FFF2-40B4-BE49-F238E27FC236}">
                <a16:creationId xmlns:a16="http://schemas.microsoft.com/office/drawing/2014/main" id="{91D0062F-B1B5-E4F7-303D-7806512CD8AA}"/>
              </a:ext>
            </a:extLst>
          </p:cNvPr>
          <p:cNvSpPr>
            <a:spLocks noGrp="1"/>
          </p:cNvSpPr>
          <p:nvPr>
            <p:ph idx="1"/>
          </p:nvPr>
        </p:nvSpPr>
        <p:spPr/>
        <p:txBody>
          <a:bodyPr/>
          <a:lstStyle/>
          <a:p>
            <a:r>
              <a:rPr lang="en-US" dirty="0"/>
              <a:t>In this configuration, we specify that we need Babel to </a:t>
            </a:r>
            <a:r>
              <a:rPr lang="en-US" dirty="0" err="1"/>
              <a:t>transpile</a:t>
            </a:r>
            <a:r>
              <a:rPr lang="en-US" dirty="0"/>
              <a:t> the latest </a:t>
            </a:r>
          </a:p>
          <a:p>
            <a:r>
              <a:rPr lang="en-US" dirty="0"/>
              <a:t>JavaScript syntax with support for code in a Node.js environment and also </a:t>
            </a:r>
          </a:p>
          <a:p>
            <a:r>
              <a:rPr lang="en-US" dirty="0"/>
              <a:t>React/JSX code. The react-hot-loader/babel plugin is required by the react-hot- </a:t>
            </a:r>
          </a:p>
          <a:p>
            <a:r>
              <a:rPr lang="en-US" dirty="0"/>
              <a:t>loader module to compile React components</a:t>
            </a:r>
          </a:p>
        </p:txBody>
      </p:sp>
      <p:sp>
        <p:nvSpPr>
          <p:cNvPr id="4" name="Date Placeholder 3">
            <a:extLst>
              <a:ext uri="{FF2B5EF4-FFF2-40B4-BE49-F238E27FC236}">
                <a16:creationId xmlns:a16="http://schemas.microsoft.com/office/drawing/2014/main" id="{09D4E650-82A7-9391-742A-21C544EA01A5}"/>
              </a:ext>
            </a:extLst>
          </p:cNvPr>
          <p:cNvSpPr>
            <a:spLocks noGrp="1"/>
          </p:cNvSpPr>
          <p:nvPr>
            <p:ph type="dt" sz="half" idx="10"/>
          </p:nvPr>
        </p:nvSpPr>
        <p:spPr/>
        <p:txBody>
          <a:bodyPr/>
          <a:lstStyle/>
          <a:p>
            <a:pPr>
              <a:defRPr/>
            </a:pPr>
            <a:fld id="{C9C54A8A-EC83-4BC5-B48C-A23671E55882}" type="datetime1">
              <a:rPr lang="en-US" smtClean="0"/>
              <a:t>6/10/2023</a:t>
            </a:fld>
            <a:endParaRPr lang="en-US"/>
          </a:p>
        </p:txBody>
      </p:sp>
      <p:sp>
        <p:nvSpPr>
          <p:cNvPr id="5" name="Footer Placeholder 4">
            <a:extLst>
              <a:ext uri="{FF2B5EF4-FFF2-40B4-BE49-F238E27FC236}">
                <a16:creationId xmlns:a16="http://schemas.microsoft.com/office/drawing/2014/main" id="{E864B609-491A-080D-9519-FBD8BB017AA0}"/>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5B3765E9-A194-D45E-ECBA-4591C4C95418}"/>
              </a:ext>
            </a:extLst>
          </p:cNvPr>
          <p:cNvSpPr>
            <a:spLocks noGrp="1"/>
          </p:cNvSpPr>
          <p:nvPr>
            <p:ph type="sldNum" sz="quarter" idx="12"/>
          </p:nvPr>
        </p:nvSpPr>
        <p:spPr/>
        <p:txBody>
          <a:bodyPr/>
          <a:lstStyle/>
          <a:p>
            <a:fld id="{7C5CF243-786F-4254-B068-4C9F0B6EA12F}" type="slidenum">
              <a:rPr lang="en-US" altLang="en-US" smtClean="0"/>
              <a:pPr/>
              <a:t>18</a:t>
            </a:fld>
            <a:endParaRPr lang="en-US" altLang="en-US"/>
          </a:p>
        </p:txBody>
      </p:sp>
    </p:spTree>
    <p:extLst>
      <p:ext uri="{BB962C8B-B14F-4D97-AF65-F5344CB8AC3E}">
        <p14:creationId xmlns:p14="http://schemas.microsoft.com/office/powerpoint/2010/main" val="11566093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AF2A5-7EDD-83A5-46E0-B7EA85F0ABFE}"/>
              </a:ext>
            </a:extLst>
          </p:cNvPr>
          <p:cNvSpPr>
            <a:spLocks noGrp="1"/>
          </p:cNvSpPr>
          <p:nvPr>
            <p:ph type="title"/>
          </p:nvPr>
        </p:nvSpPr>
        <p:spPr/>
        <p:txBody>
          <a:bodyPr/>
          <a:lstStyle/>
          <a:p>
            <a:r>
              <a:rPr lang="en-US" dirty="0"/>
              <a:t>Babel Contd.</a:t>
            </a:r>
          </a:p>
        </p:txBody>
      </p:sp>
      <p:sp>
        <p:nvSpPr>
          <p:cNvPr id="3" name="Content Placeholder 2">
            <a:extLst>
              <a:ext uri="{FF2B5EF4-FFF2-40B4-BE49-F238E27FC236}">
                <a16:creationId xmlns:a16="http://schemas.microsoft.com/office/drawing/2014/main" id="{BB2A5C7D-7A3B-A246-1B42-F7150A5E7665}"/>
              </a:ext>
            </a:extLst>
          </p:cNvPr>
          <p:cNvSpPr>
            <a:spLocks noGrp="1"/>
          </p:cNvSpPr>
          <p:nvPr>
            <p:ph idx="1"/>
          </p:nvPr>
        </p:nvSpPr>
        <p:spPr/>
        <p:txBody>
          <a:bodyPr/>
          <a:lstStyle/>
          <a:p>
            <a:r>
              <a:rPr lang="en-US" dirty="0"/>
              <a:t>Setting </a:t>
            </a:r>
            <a:r>
              <a:rPr lang="en-US" dirty="0" err="1"/>
              <a:t>targets.node</a:t>
            </a:r>
            <a:r>
              <a:rPr lang="en-US" dirty="0"/>
              <a:t> to current instructs Babel to compile against the current version of Node and allows us to use expressions such as async/await in our backend code.</a:t>
            </a:r>
          </a:p>
          <a:p>
            <a:endParaRPr lang="en-US" dirty="0"/>
          </a:p>
          <a:p>
            <a:r>
              <a:rPr lang="en-US" dirty="0"/>
              <a:t>Next install the Babel modules as </a:t>
            </a:r>
            <a:r>
              <a:rPr lang="en-US" dirty="0" err="1"/>
              <a:t>devDependencies</a:t>
            </a:r>
            <a:r>
              <a:rPr lang="en-US" dirty="0"/>
              <a:t> from the command line:</a:t>
            </a:r>
          </a:p>
          <a:p>
            <a:endParaRPr lang="en-US" dirty="0"/>
          </a:p>
          <a:p>
            <a:pPr marL="0" indent="0">
              <a:buNone/>
            </a:pPr>
            <a:r>
              <a:rPr lang="en-US" dirty="0"/>
              <a:t>yarn add --dev @babel/core babel-loader @babel/preset-env</a:t>
            </a:r>
          </a:p>
          <a:p>
            <a:pPr marL="0" indent="0">
              <a:buNone/>
            </a:pPr>
            <a:endParaRPr lang="en-US" dirty="0"/>
          </a:p>
          <a:p>
            <a:pPr marL="0" indent="0">
              <a:buNone/>
            </a:pPr>
            <a:r>
              <a:rPr lang="en-US" dirty="0"/>
              <a:t>Once the module installations are done, you will notice that the </a:t>
            </a:r>
            <a:r>
              <a:rPr lang="en-US" dirty="0" err="1"/>
              <a:t>devDependencies</a:t>
            </a:r>
            <a:r>
              <a:rPr lang="en-US" dirty="0"/>
              <a:t> list has been updated in the </a:t>
            </a:r>
            <a:r>
              <a:rPr lang="en-US" dirty="0" err="1"/>
              <a:t>package.json</a:t>
            </a:r>
            <a:r>
              <a:rPr lang="en-US" dirty="0"/>
              <a:t> file.</a:t>
            </a:r>
          </a:p>
          <a:p>
            <a:pPr marL="0" indent="0">
              <a:buNone/>
            </a:pPr>
            <a:endParaRPr lang="en-US" dirty="0"/>
          </a:p>
        </p:txBody>
      </p:sp>
      <p:sp>
        <p:nvSpPr>
          <p:cNvPr id="4" name="Date Placeholder 3">
            <a:extLst>
              <a:ext uri="{FF2B5EF4-FFF2-40B4-BE49-F238E27FC236}">
                <a16:creationId xmlns:a16="http://schemas.microsoft.com/office/drawing/2014/main" id="{CCB5B4AE-A0F3-0BC2-9097-D3B7B1C04192}"/>
              </a:ext>
            </a:extLst>
          </p:cNvPr>
          <p:cNvSpPr>
            <a:spLocks noGrp="1"/>
          </p:cNvSpPr>
          <p:nvPr>
            <p:ph type="dt" sz="half" idx="10"/>
          </p:nvPr>
        </p:nvSpPr>
        <p:spPr/>
        <p:txBody>
          <a:bodyPr/>
          <a:lstStyle/>
          <a:p>
            <a:pPr>
              <a:defRPr/>
            </a:pPr>
            <a:fld id="{C9C54A8A-EC83-4BC5-B48C-A23671E55882}" type="datetime1">
              <a:rPr lang="en-US" smtClean="0"/>
              <a:t>6/10/2023</a:t>
            </a:fld>
            <a:endParaRPr lang="en-US"/>
          </a:p>
        </p:txBody>
      </p:sp>
      <p:sp>
        <p:nvSpPr>
          <p:cNvPr id="5" name="Footer Placeholder 4">
            <a:extLst>
              <a:ext uri="{FF2B5EF4-FFF2-40B4-BE49-F238E27FC236}">
                <a16:creationId xmlns:a16="http://schemas.microsoft.com/office/drawing/2014/main" id="{DF524B19-7667-E024-BEC6-69606097717C}"/>
              </a:ext>
            </a:extLst>
          </p:cNvPr>
          <p:cNvSpPr>
            <a:spLocks noGrp="1"/>
          </p:cNvSpPr>
          <p:nvPr>
            <p:ph type="ftr" sz="quarter" idx="11"/>
          </p:nvPr>
        </p:nvSpPr>
        <p:spPr>
          <a:xfrm>
            <a:off x="2971800" y="6302012"/>
            <a:ext cx="4572000" cy="476250"/>
          </a:xfrm>
        </p:spPr>
        <p:txBody>
          <a:bodyPr/>
          <a:lstStyle/>
          <a:p>
            <a:pPr>
              <a:defRPr/>
            </a:pPr>
            <a:r>
              <a:rPr lang="en-US" dirty="0"/>
              <a:t>Web Application Development</a:t>
            </a:r>
          </a:p>
        </p:txBody>
      </p:sp>
      <p:sp>
        <p:nvSpPr>
          <p:cNvPr id="6" name="Slide Number Placeholder 5">
            <a:extLst>
              <a:ext uri="{FF2B5EF4-FFF2-40B4-BE49-F238E27FC236}">
                <a16:creationId xmlns:a16="http://schemas.microsoft.com/office/drawing/2014/main" id="{5C47F438-C6B2-1B11-B2F4-77E26844C07A}"/>
              </a:ext>
            </a:extLst>
          </p:cNvPr>
          <p:cNvSpPr>
            <a:spLocks noGrp="1"/>
          </p:cNvSpPr>
          <p:nvPr>
            <p:ph type="sldNum" sz="quarter" idx="12"/>
          </p:nvPr>
        </p:nvSpPr>
        <p:spPr/>
        <p:txBody>
          <a:bodyPr/>
          <a:lstStyle/>
          <a:p>
            <a:fld id="{7C5CF243-786F-4254-B068-4C9F0B6EA12F}" type="slidenum">
              <a:rPr lang="en-US" altLang="en-US" smtClean="0"/>
              <a:pPr/>
              <a:t>19</a:t>
            </a:fld>
            <a:endParaRPr lang="en-US" altLang="en-US"/>
          </a:p>
        </p:txBody>
      </p:sp>
    </p:spTree>
    <p:extLst>
      <p:ext uri="{BB962C8B-B14F-4D97-AF65-F5344CB8AC3E}">
        <p14:creationId xmlns:p14="http://schemas.microsoft.com/office/powerpoint/2010/main" val="35712796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1182DD-67C0-2525-6A6B-2D96ED0B1E57}"/>
              </a:ext>
            </a:extLst>
          </p:cNvPr>
          <p:cNvSpPr>
            <a:spLocks noGrp="1"/>
          </p:cNvSpPr>
          <p:nvPr>
            <p:ph type="title"/>
          </p:nvPr>
        </p:nvSpPr>
        <p:spPr/>
        <p:txBody>
          <a:bodyPr/>
          <a:lstStyle/>
          <a:p>
            <a:r>
              <a:rPr lang="en-US" dirty="0"/>
              <a:t>Building a Backend with MongoDB, </a:t>
            </a:r>
            <a:br>
              <a:rPr lang="en-US" dirty="0"/>
            </a:br>
            <a:r>
              <a:rPr lang="en-US" dirty="0"/>
              <a:t>Express, and Node</a:t>
            </a:r>
          </a:p>
        </p:txBody>
      </p:sp>
      <p:sp>
        <p:nvSpPr>
          <p:cNvPr id="3" name="Content Placeholder 2">
            <a:extLst>
              <a:ext uri="{FF2B5EF4-FFF2-40B4-BE49-F238E27FC236}">
                <a16:creationId xmlns:a16="http://schemas.microsoft.com/office/drawing/2014/main" id="{78E43FFB-86F7-09D9-FD78-0CC4DB096572}"/>
              </a:ext>
            </a:extLst>
          </p:cNvPr>
          <p:cNvSpPr>
            <a:spLocks noGrp="1"/>
          </p:cNvSpPr>
          <p:nvPr>
            <p:ph idx="1"/>
          </p:nvPr>
        </p:nvSpPr>
        <p:spPr/>
        <p:txBody>
          <a:bodyPr/>
          <a:lstStyle/>
          <a:p>
            <a:r>
              <a:rPr lang="en-US" dirty="0"/>
              <a:t>start with the backend implementation of the MERN skeleton using Node, Express, and MongoDB:</a:t>
            </a:r>
          </a:p>
          <a:p>
            <a:endParaRPr lang="en-US" dirty="0"/>
          </a:p>
          <a:p>
            <a:r>
              <a:rPr lang="en-US" dirty="0"/>
              <a:t>Overview of the skeleton application</a:t>
            </a:r>
          </a:p>
          <a:p>
            <a:r>
              <a:rPr lang="en-US" dirty="0"/>
              <a:t>Backend code setup</a:t>
            </a:r>
          </a:p>
          <a:p>
            <a:r>
              <a:rPr lang="en-US" dirty="0"/>
              <a:t>User model with Mongoose</a:t>
            </a:r>
          </a:p>
          <a:p>
            <a:r>
              <a:rPr lang="en-US" dirty="0"/>
              <a:t>User CRUD API endpoints with Express </a:t>
            </a:r>
          </a:p>
          <a:p>
            <a:r>
              <a:rPr lang="en-US" dirty="0"/>
              <a:t>User Auth with JSON Web Tokens</a:t>
            </a:r>
          </a:p>
          <a:p>
            <a:r>
              <a:rPr lang="en-US" dirty="0"/>
              <a:t>Running backend code and checking APIs</a:t>
            </a:r>
          </a:p>
        </p:txBody>
      </p:sp>
      <p:sp>
        <p:nvSpPr>
          <p:cNvPr id="4" name="Date Placeholder 3">
            <a:extLst>
              <a:ext uri="{FF2B5EF4-FFF2-40B4-BE49-F238E27FC236}">
                <a16:creationId xmlns:a16="http://schemas.microsoft.com/office/drawing/2014/main" id="{7D96A8A2-7799-FB07-A2AE-D03AF844B55A}"/>
              </a:ext>
            </a:extLst>
          </p:cNvPr>
          <p:cNvSpPr>
            <a:spLocks noGrp="1"/>
          </p:cNvSpPr>
          <p:nvPr>
            <p:ph type="dt" sz="half" idx="10"/>
          </p:nvPr>
        </p:nvSpPr>
        <p:spPr/>
        <p:txBody>
          <a:bodyPr/>
          <a:lstStyle/>
          <a:p>
            <a:pPr>
              <a:defRPr/>
            </a:pPr>
            <a:fld id="{C9C54A8A-EC83-4BC5-B48C-A23671E55882}" type="datetime1">
              <a:rPr lang="en-US" smtClean="0"/>
              <a:t>6/10/2023</a:t>
            </a:fld>
            <a:endParaRPr lang="en-US"/>
          </a:p>
        </p:txBody>
      </p:sp>
      <p:sp>
        <p:nvSpPr>
          <p:cNvPr id="5" name="Footer Placeholder 4">
            <a:extLst>
              <a:ext uri="{FF2B5EF4-FFF2-40B4-BE49-F238E27FC236}">
                <a16:creationId xmlns:a16="http://schemas.microsoft.com/office/drawing/2014/main" id="{A850A75E-8A08-B9EB-EE10-1FA1AB7AF2DA}"/>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3A8832A2-EAB9-38D8-8095-EB5F797C7300}"/>
              </a:ext>
            </a:extLst>
          </p:cNvPr>
          <p:cNvSpPr>
            <a:spLocks noGrp="1"/>
          </p:cNvSpPr>
          <p:nvPr>
            <p:ph type="sldNum" sz="quarter" idx="12"/>
          </p:nvPr>
        </p:nvSpPr>
        <p:spPr/>
        <p:txBody>
          <a:bodyPr/>
          <a:lstStyle/>
          <a:p>
            <a:fld id="{7C5CF243-786F-4254-B068-4C9F0B6EA12F}" type="slidenum">
              <a:rPr lang="en-US" altLang="en-US" smtClean="0"/>
              <a:pPr/>
              <a:t>2</a:t>
            </a:fld>
            <a:endParaRPr lang="en-US" altLang="en-US"/>
          </a:p>
        </p:txBody>
      </p:sp>
    </p:spTree>
    <p:extLst>
      <p:ext uri="{BB962C8B-B14F-4D97-AF65-F5344CB8AC3E}">
        <p14:creationId xmlns:p14="http://schemas.microsoft.com/office/powerpoint/2010/main" val="7717056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4C3511-56F3-06D8-EA26-1D574F3DB6D7}"/>
              </a:ext>
            </a:extLst>
          </p:cNvPr>
          <p:cNvSpPr>
            <a:spLocks noGrp="1"/>
          </p:cNvSpPr>
          <p:nvPr>
            <p:ph type="title"/>
          </p:nvPr>
        </p:nvSpPr>
        <p:spPr/>
        <p:txBody>
          <a:bodyPr/>
          <a:lstStyle/>
          <a:p>
            <a:r>
              <a:rPr lang="en-US" dirty="0"/>
              <a:t>Webpack</a:t>
            </a:r>
          </a:p>
        </p:txBody>
      </p:sp>
      <p:sp>
        <p:nvSpPr>
          <p:cNvPr id="3" name="Content Placeholder 2">
            <a:extLst>
              <a:ext uri="{FF2B5EF4-FFF2-40B4-BE49-F238E27FC236}">
                <a16:creationId xmlns:a16="http://schemas.microsoft.com/office/drawing/2014/main" id="{D5D36418-F3ED-49AC-CB20-DBB611E633A9}"/>
              </a:ext>
            </a:extLst>
          </p:cNvPr>
          <p:cNvSpPr>
            <a:spLocks noGrp="1"/>
          </p:cNvSpPr>
          <p:nvPr>
            <p:ph idx="1"/>
          </p:nvPr>
        </p:nvSpPr>
        <p:spPr/>
        <p:txBody>
          <a:bodyPr/>
          <a:lstStyle/>
          <a:p>
            <a:r>
              <a:rPr lang="en-US" dirty="0"/>
              <a:t>We will have to configure Webpack to bundle both the client and server code and </a:t>
            </a:r>
          </a:p>
          <a:p>
            <a:r>
              <a:rPr lang="en-US" dirty="0"/>
              <a:t>the client code separately for production. </a:t>
            </a:r>
          </a:p>
          <a:p>
            <a:r>
              <a:rPr lang="en-US" dirty="0"/>
              <a:t>Create </a:t>
            </a:r>
          </a:p>
          <a:p>
            <a:pPr marL="0" indent="0">
              <a:buNone/>
            </a:pPr>
            <a:r>
              <a:rPr lang="en-US" dirty="0"/>
              <a:t>webpack.config.client.js,</a:t>
            </a:r>
          </a:p>
          <a:p>
            <a:pPr marL="0" indent="0">
              <a:buNone/>
            </a:pPr>
            <a:r>
              <a:rPr lang="en-US" dirty="0"/>
              <a:t>webpack.config.server.js,</a:t>
            </a:r>
          </a:p>
          <a:p>
            <a:pPr marL="0" indent="0">
              <a:buNone/>
            </a:pPr>
            <a:r>
              <a:rPr lang="en-US" dirty="0"/>
              <a:t>and webpack.config.client.production.js</a:t>
            </a:r>
          </a:p>
          <a:p>
            <a:r>
              <a:rPr lang="en-US" dirty="0"/>
              <a:t> files in your project folder. All three files will have the following code structure, starting with imports, then the definition of the config object, and finally the export of the defined config object:</a:t>
            </a:r>
          </a:p>
        </p:txBody>
      </p:sp>
      <p:sp>
        <p:nvSpPr>
          <p:cNvPr id="4" name="Date Placeholder 3">
            <a:extLst>
              <a:ext uri="{FF2B5EF4-FFF2-40B4-BE49-F238E27FC236}">
                <a16:creationId xmlns:a16="http://schemas.microsoft.com/office/drawing/2014/main" id="{97DAA0C7-7E2D-2424-0E72-F354334F0C3D}"/>
              </a:ext>
            </a:extLst>
          </p:cNvPr>
          <p:cNvSpPr>
            <a:spLocks noGrp="1"/>
          </p:cNvSpPr>
          <p:nvPr>
            <p:ph type="dt" sz="half" idx="10"/>
          </p:nvPr>
        </p:nvSpPr>
        <p:spPr/>
        <p:txBody>
          <a:bodyPr/>
          <a:lstStyle/>
          <a:p>
            <a:pPr>
              <a:defRPr/>
            </a:pPr>
            <a:fld id="{C9C54A8A-EC83-4BC5-B48C-A23671E55882}" type="datetime1">
              <a:rPr lang="en-US" smtClean="0"/>
              <a:t>6/10/2023</a:t>
            </a:fld>
            <a:endParaRPr lang="en-US"/>
          </a:p>
        </p:txBody>
      </p:sp>
      <p:sp>
        <p:nvSpPr>
          <p:cNvPr id="5" name="Footer Placeholder 4">
            <a:extLst>
              <a:ext uri="{FF2B5EF4-FFF2-40B4-BE49-F238E27FC236}">
                <a16:creationId xmlns:a16="http://schemas.microsoft.com/office/drawing/2014/main" id="{32F1E8D5-8040-7D37-8CD8-40CF981002EA}"/>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69F5FA7E-2023-3BC3-7D0C-BA8722936BBC}"/>
              </a:ext>
            </a:extLst>
          </p:cNvPr>
          <p:cNvSpPr>
            <a:spLocks noGrp="1"/>
          </p:cNvSpPr>
          <p:nvPr>
            <p:ph type="sldNum" sz="quarter" idx="12"/>
          </p:nvPr>
        </p:nvSpPr>
        <p:spPr/>
        <p:txBody>
          <a:bodyPr/>
          <a:lstStyle/>
          <a:p>
            <a:fld id="{7C5CF243-786F-4254-B068-4C9F0B6EA12F}" type="slidenum">
              <a:rPr lang="en-US" altLang="en-US" smtClean="0"/>
              <a:pPr/>
              <a:t>20</a:t>
            </a:fld>
            <a:endParaRPr lang="en-US" altLang="en-US"/>
          </a:p>
        </p:txBody>
      </p:sp>
    </p:spTree>
    <p:extLst>
      <p:ext uri="{BB962C8B-B14F-4D97-AF65-F5344CB8AC3E}">
        <p14:creationId xmlns:p14="http://schemas.microsoft.com/office/powerpoint/2010/main" val="37313811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D9C0C-4438-1152-235C-196B7AAA4D88}"/>
              </a:ext>
            </a:extLst>
          </p:cNvPr>
          <p:cNvSpPr>
            <a:spLocks noGrp="1"/>
          </p:cNvSpPr>
          <p:nvPr>
            <p:ph type="title"/>
          </p:nvPr>
        </p:nvSpPr>
        <p:spPr/>
        <p:txBody>
          <a:bodyPr/>
          <a:lstStyle/>
          <a:p>
            <a:r>
              <a:rPr lang="en-US" dirty="0"/>
              <a:t>Client-side Webpack configuration </a:t>
            </a:r>
            <a:br>
              <a:rPr lang="en-US" dirty="0"/>
            </a:br>
            <a:r>
              <a:rPr lang="en-US" dirty="0"/>
              <a:t>for development contd.</a:t>
            </a:r>
          </a:p>
        </p:txBody>
      </p:sp>
      <p:sp>
        <p:nvSpPr>
          <p:cNvPr id="3" name="Content Placeholder 2">
            <a:extLst>
              <a:ext uri="{FF2B5EF4-FFF2-40B4-BE49-F238E27FC236}">
                <a16:creationId xmlns:a16="http://schemas.microsoft.com/office/drawing/2014/main" id="{B041899D-93C8-C773-F61C-6BEA80494C20}"/>
              </a:ext>
            </a:extLst>
          </p:cNvPr>
          <p:cNvSpPr>
            <a:spLocks noGrp="1"/>
          </p:cNvSpPr>
          <p:nvPr>
            <p:ph idx="1"/>
          </p:nvPr>
        </p:nvSpPr>
        <p:spPr/>
        <p:txBody>
          <a:bodyPr/>
          <a:lstStyle/>
          <a:p>
            <a:r>
              <a:rPr lang="en-US" dirty="0"/>
              <a:t>The highlighted keys and values in the config object will determine how Webpack </a:t>
            </a:r>
          </a:p>
          <a:p>
            <a:r>
              <a:rPr lang="en-US" dirty="0"/>
              <a:t>bundles the code and where the bundled code will be placed:</a:t>
            </a:r>
          </a:p>
          <a:p>
            <a:r>
              <a:rPr lang="en-US" dirty="0"/>
              <a:t>mode sets </a:t>
            </a:r>
            <a:r>
              <a:rPr lang="en-US" dirty="0" err="1"/>
              <a:t>process.env.NODE_ENV</a:t>
            </a:r>
            <a:r>
              <a:rPr lang="en-US" dirty="0"/>
              <a:t> to the given value and tells Webpack to use </a:t>
            </a:r>
          </a:p>
          <a:p>
            <a:r>
              <a:rPr lang="en-US" dirty="0"/>
              <a:t>its built-in optimizations accordingly. If not set explicitly, it defaults to a value of "production". It can also be set via the command line by passing the </a:t>
            </a:r>
          </a:p>
          <a:p>
            <a:r>
              <a:rPr lang="en-US" dirty="0"/>
              <a:t>value as a CLI argument.</a:t>
            </a:r>
          </a:p>
        </p:txBody>
      </p:sp>
      <p:sp>
        <p:nvSpPr>
          <p:cNvPr id="4" name="Date Placeholder 3">
            <a:extLst>
              <a:ext uri="{FF2B5EF4-FFF2-40B4-BE49-F238E27FC236}">
                <a16:creationId xmlns:a16="http://schemas.microsoft.com/office/drawing/2014/main" id="{2C3BE700-567C-21D7-9E4C-0821AC102ECB}"/>
              </a:ext>
            </a:extLst>
          </p:cNvPr>
          <p:cNvSpPr>
            <a:spLocks noGrp="1"/>
          </p:cNvSpPr>
          <p:nvPr>
            <p:ph type="dt" sz="half" idx="10"/>
          </p:nvPr>
        </p:nvSpPr>
        <p:spPr/>
        <p:txBody>
          <a:bodyPr/>
          <a:lstStyle/>
          <a:p>
            <a:pPr>
              <a:defRPr/>
            </a:pPr>
            <a:fld id="{C9C54A8A-EC83-4BC5-B48C-A23671E55882}" type="datetime1">
              <a:rPr lang="en-US" smtClean="0"/>
              <a:t>6/10/2023</a:t>
            </a:fld>
            <a:endParaRPr lang="en-US"/>
          </a:p>
        </p:txBody>
      </p:sp>
      <p:sp>
        <p:nvSpPr>
          <p:cNvPr id="5" name="Footer Placeholder 4">
            <a:extLst>
              <a:ext uri="{FF2B5EF4-FFF2-40B4-BE49-F238E27FC236}">
                <a16:creationId xmlns:a16="http://schemas.microsoft.com/office/drawing/2014/main" id="{E58F2A54-EE21-E265-DAB6-143C1978AE79}"/>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9C9E5690-B9C6-16E1-D6A2-A56B9B2F4DDC}"/>
              </a:ext>
            </a:extLst>
          </p:cNvPr>
          <p:cNvSpPr>
            <a:spLocks noGrp="1"/>
          </p:cNvSpPr>
          <p:nvPr>
            <p:ph type="sldNum" sz="quarter" idx="12"/>
          </p:nvPr>
        </p:nvSpPr>
        <p:spPr/>
        <p:txBody>
          <a:bodyPr/>
          <a:lstStyle/>
          <a:p>
            <a:fld id="{7C5CF243-786F-4254-B068-4C9F0B6EA12F}" type="slidenum">
              <a:rPr lang="en-US" altLang="en-US" smtClean="0"/>
              <a:pPr/>
              <a:t>21</a:t>
            </a:fld>
            <a:endParaRPr lang="en-US" altLang="en-US"/>
          </a:p>
        </p:txBody>
      </p:sp>
    </p:spTree>
    <p:extLst>
      <p:ext uri="{BB962C8B-B14F-4D97-AF65-F5344CB8AC3E}">
        <p14:creationId xmlns:p14="http://schemas.microsoft.com/office/powerpoint/2010/main" val="6216829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47E568-705A-3368-230F-2BE041AD653D}"/>
              </a:ext>
            </a:extLst>
          </p:cNvPr>
          <p:cNvSpPr>
            <a:spLocks noGrp="1"/>
          </p:cNvSpPr>
          <p:nvPr>
            <p:ph type="title"/>
          </p:nvPr>
        </p:nvSpPr>
        <p:spPr/>
        <p:txBody>
          <a:bodyPr/>
          <a:lstStyle/>
          <a:p>
            <a:r>
              <a:rPr lang="en-US" dirty="0"/>
              <a:t>Client-side Webpack configuration </a:t>
            </a:r>
            <a:br>
              <a:rPr lang="en-US" dirty="0"/>
            </a:br>
            <a:r>
              <a:rPr lang="en-US" dirty="0"/>
              <a:t>for development contd.</a:t>
            </a:r>
          </a:p>
        </p:txBody>
      </p:sp>
      <p:sp>
        <p:nvSpPr>
          <p:cNvPr id="3" name="Content Placeholder 2">
            <a:extLst>
              <a:ext uri="{FF2B5EF4-FFF2-40B4-BE49-F238E27FC236}">
                <a16:creationId xmlns:a16="http://schemas.microsoft.com/office/drawing/2014/main" id="{BC990BB5-BE83-2221-5BD9-BC5C2C6513FF}"/>
              </a:ext>
            </a:extLst>
          </p:cNvPr>
          <p:cNvSpPr>
            <a:spLocks noGrp="1"/>
          </p:cNvSpPr>
          <p:nvPr>
            <p:ph idx="1"/>
          </p:nvPr>
        </p:nvSpPr>
        <p:spPr/>
        <p:txBody>
          <a:bodyPr/>
          <a:lstStyle/>
          <a:p>
            <a:r>
              <a:rPr lang="en-US" sz="2200" dirty="0" err="1"/>
              <a:t>devtool</a:t>
            </a:r>
            <a:r>
              <a:rPr lang="en-US" sz="2200" dirty="0"/>
              <a:t> specifies how source maps are generated, if at all. Generally, a source map provides a way of mapping code within a compressed file back to its original position in a source file to aid debugging.</a:t>
            </a:r>
          </a:p>
          <a:p>
            <a:r>
              <a:rPr lang="en-US" sz="2200" dirty="0"/>
              <a:t>entry specifies the entry file where Webpack starts bundling, in this case with the main.js file in the client folder.</a:t>
            </a:r>
          </a:p>
          <a:p>
            <a:r>
              <a:rPr lang="en-US" sz="2200" dirty="0"/>
              <a:t>output specifies the output path for the bundled code, in this case set to </a:t>
            </a:r>
            <a:r>
              <a:rPr lang="en-US" sz="2200" dirty="0" err="1"/>
              <a:t>dist</a:t>
            </a:r>
            <a:r>
              <a:rPr lang="en-US" sz="2200" dirty="0"/>
              <a:t>/bundle.js.</a:t>
            </a:r>
          </a:p>
          <a:p>
            <a:r>
              <a:rPr lang="en-US" sz="2200" dirty="0" err="1"/>
              <a:t>publicPath</a:t>
            </a:r>
            <a:r>
              <a:rPr lang="en-US" sz="2200" dirty="0"/>
              <a:t> allows specifying the base path for all assets in the application. </a:t>
            </a:r>
          </a:p>
          <a:p>
            <a:r>
              <a:rPr lang="en-US" sz="2200" dirty="0"/>
              <a:t>module sets the regex rule for the file extension to be used for </a:t>
            </a:r>
            <a:r>
              <a:rPr lang="en-US" sz="2200" dirty="0" err="1"/>
              <a:t>transpilation</a:t>
            </a:r>
            <a:r>
              <a:rPr lang="en-US" sz="2200" dirty="0"/>
              <a:t>, and the folders to be excluded. The </a:t>
            </a:r>
            <a:r>
              <a:rPr lang="en-US" sz="2200" dirty="0" err="1"/>
              <a:t>transpilation</a:t>
            </a:r>
            <a:r>
              <a:rPr lang="en-US" sz="2200" dirty="0"/>
              <a:t> tool to be used here is babel-loader.</a:t>
            </a:r>
          </a:p>
        </p:txBody>
      </p:sp>
      <p:sp>
        <p:nvSpPr>
          <p:cNvPr id="4" name="Date Placeholder 3">
            <a:extLst>
              <a:ext uri="{FF2B5EF4-FFF2-40B4-BE49-F238E27FC236}">
                <a16:creationId xmlns:a16="http://schemas.microsoft.com/office/drawing/2014/main" id="{C689F3EA-847C-5565-29C3-878B60CD6347}"/>
              </a:ext>
            </a:extLst>
          </p:cNvPr>
          <p:cNvSpPr>
            <a:spLocks noGrp="1"/>
          </p:cNvSpPr>
          <p:nvPr>
            <p:ph type="dt" sz="half" idx="10"/>
          </p:nvPr>
        </p:nvSpPr>
        <p:spPr/>
        <p:txBody>
          <a:bodyPr/>
          <a:lstStyle/>
          <a:p>
            <a:pPr>
              <a:defRPr/>
            </a:pPr>
            <a:fld id="{C9C54A8A-EC83-4BC5-B48C-A23671E55882}" type="datetime1">
              <a:rPr lang="en-US" smtClean="0"/>
              <a:t>6/10/2023</a:t>
            </a:fld>
            <a:endParaRPr lang="en-US"/>
          </a:p>
        </p:txBody>
      </p:sp>
      <p:sp>
        <p:nvSpPr>
          <p:cNvPr id="5" name="Footer Placeholder 4">
            <a:extLst>
              <a:ext uri="{FF2B5EF4-FFF2-40B4-BE49-F238E27FC236}">
                <a16:creationId xmlns:a16="http://schemas.microsoft.com/office/drawing/2014/main" id="{BBA006B4-461F-4FDA-7C7B-A8BF5BF64FC4}"/>
              </a:ext>
            </a:extLst>
          </p:cNvPr>
          <p:cNvSpPr>
            <a:spLocks noGrp="1"/>
          </p:cNvSpPr>
          <p:nvPr>
            <p:ph type="ftr" sz="quarter" idx="11"/>
          </p:nvPr>
        </p:nvSpPr>
        <p:spPr/>
        <p:txBody>
          <a:bodyPr/>
          <a:lstStyle/>
          <a:p>
            <a:pPr>
              <a:defRPr/>
            </a:pPr>
            <a:r>
              <a:rPr lang="en-US" dirty="0"/>
              <a:t>Web Application Development</a:t>
            </a:r>
          </a:p>
        </p:txBody>
      </p:sp>
      <p:sp>
        <p:nvSpPr>
          <p:cNvPr id="6" name="Slide Number Placeholder 5">
            <a:extLst>
              <a:ext uri="{FF2B5EF4-FFF2-40B4-BE49-F238E27FC236}">
                <a16:creationId xmlns:a16="http://schemas.microsoft.com/office/drawing/2014/main" id="{07A0DE13-C134-6BF2-8304-9F12EA99577A}"/>
              </a:ext>
            </a:extLst>
          </p:cNvPr>
          <p:cNvSpPr>
            <a:spLocks noGrp="1"/>
          </p:cNvSpPr>
          <p:nvPr>
            <p:ph type="sldNum" sz="quarter" idx="12"/>
          </p:nvPr>
        </p:nvSpPr>
        <p:spPr/>
        <p:txBody>
          <a:bodyPr/>
          <a:lstStyle/>
          <a:p>
            <a:fld id="{7C5CF243-786F-4254-B068-4C9F0B6EA12F}" type="slidenum">
              <a:rPr lang="en-US" altLang="en-US" smtClean="0"/>
              <a:pPr/>
              <a:t>22</a:t>
            </a:fld>
            <a:endParaRPr lang="en-US" altLang="en-US"/>
          </a:p>
        </p:txBody>
      </p:sp>
    </p:spTree>
    <p:extLst>
      <p:ext uri="{BB962C8B-B14F-4D97-AF65-F5344CB8AC3E}">
        <p14:creationId xmlns:p14="http://schemas.microsoft.com/office/powerpoint/2010/main" val="8760023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81A31-54E9-13F3-7D93-383306FAFE80}"/>
              </a:ext>
            </a:extLst>
          </p:cNvPr>
          <p:cNvSpPr>
            <a:spLocks noGrp="1"/>
          </p:cNvSpPr>
          <p:nvPr>
            <p:ph type="title"/>
          </p:nvPr>
        </p:nvSpPr>
        <p:spPr/>
        <p:txBody>
          <a:bodyPr/>
          <a:lstStyle/>
          <a:p>
            <a:r>
              <a:rPr lang="en-US" dirty="0"/>
              <a:t>Client-side Webpack configuration </a:t>
            </a:r>
            <a:br>
              <a:rPr lang="en-US" dirty="0"/>
            </a:br>
            <a:r>
              <a:rPr lang="en-US" dirty="0"/>
              <a:t>for development contd.</a:t>
            </a:r>
          </a:p>
        </p:txBody>
      </p:sp>
      <p:sp>
        <p:nvSpPr>
          <p:cNvPr id="3" name="Content Placeholder 2">
            <a:extLst>
              <a:ext uri="{FF2B5EF4-FFF2-40B4-BE49-F238E27FC236}">
                <a16:creationId xmlns:a16="http://schemas.microsoft.com/office/drawing/2014/main" id="{CE8D36AF-5E7D-1B98-9A44-889DE6447D55}"/>
              </a:ext>
            </a:extLst>
          </p:cNvPr>
          <p:cNvSpPr>
            <a:spLocks noGrp="1"/>
          </p:cNvSpPr>
          <p:nvPr>
            <p:ph idx="1"/>
          </p:nvPr>
        </p:nvSpPr>
        <p:spPr/>
        <p:txBody>
          <a:bodyPr/>
          <a:lstStyle/>
          <a:p>
            <a:r>
              <a:rPr lang="en-US" dirty="0" err="1"/>
              <a:t>HotModuleReplacementPlugin</a:t>
            </a:r>
            <a:r>
              <a:rPr lang="en-US" dirty="0"/>
              <a:t> enables hot module replacement for react-hot-loader.</a:t>
            </a:r>
          </a:p>
          <a:p>
            <a:r>
              <a:rPr lang="en-US" dirty="0" err="1"/>
              <a:t>NoEmitOnErrorsPlugin</a:t>
            </a:r>
            <a:r>
              <a:rPr lang="en-US" dirty="0"/>
              <a:t> allows skipping emitting when there are compile errors.</a:t>
            </a:r>
          </a:p>
          <a:p>
            <a:r>
              <a:rPr lang="en-US" dirty="0"/>
              <a:t>We also add a Webpack alias to point react-</a:t>
            </a:r>
            <a:r>
              <a:rPr lang="en-US" dirty="0" err="1"/>
              <a:t>dom</a:t>
            </a:r>
            <a:r>
              <a:rPr lang="en-US" dirty="0"/>
              <a:t> references to the @hot-loader/react-dom version.</a:t>
            </a:r>
          </a:p>
          <a:p>
            <a:pPr marL="0" indent="0">
              <a:buNone/>
            </a:pPr>
            <a:r>
              <a:rPr lang="en-US" dirty="0"/>
              <a:t>The client-side code of the application will be loaded in the browser from the bundled code in bundle.js.</a:t>
            </a:r>
          </a:p>
        </p:txBody>
      </p:sp>
      <p:sp>
        <p:nvSpPr>
          <p:cNvPr id="4" name="Date Placeholder 3">
            <a:extLst>
              <a:ext uri="{FF2B5EF4-FFF2-40B4-BE49-F238E27FC236}">
                <a16:creationId xmlns:a16="http://schemas.microsoft.com/office/drawing/2014/main" id="{EE23DCF4-EBCC-6CE1-AD1C-BFB69426CADC}"/>
              </a:ext>
            </a:extLst>
          </p:cNvPr>
          <p:cNvSpPr>
            <a:spLocks noGrp="1"/>
          </p:cNvSpPr>
          <p:nvPr>
            <p:ph type="dt" sz="half" idx="10"/>
          </p:nvPr>
        </p:nvSpPr>
        <p:spPr/>
        <p:txBody>
          <a:bodyPr/>
          <a:lstStyle/>
          <a:p>
            <a:pPr>
              <a:defRPr/>
            </a:pPr>
            <a:fld id="{C9C54A8A-EC83-4BC5-B48C-A23671E55882}" type="datetime1">
              <a:rPr lang="en-US" smtClean="0"/>
              <a:t>6/10/2023</a:t>
            </a:fld>
            <a:endParaRPr lang="en-US"/>
          </a:p>
        </p:txBody>
      </p:sp>
      <p:sp>
        <p:nvSpPr>
          <p:cNvPr id="5" name="Footer Placeholder 4">
            <a:extLst>
              <a:ext uri="{FF2B5EF4-FFF2-40B4-BE49-F238E27FC236}">
                <a16:creationId xmlns:a16="http://schemas.microsoft.com/office/drawing/2014/main" id="{0CA4F34B-3715-D4DF-23DF-8B53DF4A4F50}"/>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0846B09E-18C5-4634-0006-B4D1823A6EFF}"/>
              </a:ext>
            </a:extLst>
          </p:cNvPr>
          <p:cNvSpPr>
            <a:spLocks noGrp="1"/>
          </p:cNvSpPr>
          <p:nvPr>
            <p:ph type="sldNum" sz="quarter" idx="12"/>
          </p:nvPr>
        </p:nvSpPr>
        <p:spPr/>
        <p:txBody>
          <a:bodyPr/>
          <a:lstStyle/>
          <a:p>
            <a:fld id="{7C5CF243-786F-4254-B068-4C9F0B6EA12F}" type="slidenum">
              <a:rPr lang="en-US" altLang="en-US" smtClean="0"/>
              <a:pPr/>
              <a:t>23</a:t>
            </a:fld>
            <a:endParaRPr lang="en-US" altLang="en-US"/>
          </a:p>
        </p:txBody>
      </p:sp>
    </p:spTree>
    <p:extLst>
      <p:ext uri="{BB962C8B-B14F-4D97-AF65-F5344CB8AC3E}">
        <p14:creationId xmlns:p14="http://schemas.microsoft.com/office/powerpoint/2010/main" val="4717397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7DCEEE-6423-2847-ABEE-F63EDDC19A56}"/>
              </a:ext>
            </a:extLst>
          </p:cNvPr>
          <p:cNvSpPr>
            <a:spLocks noGrp="1"/>
          </p:cNvSpPr>
          <p:nvPr>
            <p:ph type="title"/>
          </p:nvPr>
        </p:nvSpPr>
        <p:spPr/>
        <p:txBody>
          <a:bodyPr/>
          <a:lstStyle/>
          <a:p>
            <a:r>
              <a:rPr lang="en-US" dirty="0"/>
              <a:t>Server-side Webpack configuration contd.</a:t>
            </a:r>
          </a:p>
        </p:txBody>
      </p:sp>
      <p:sp>
        <p:nvSpPr>
          <p:cNvPr id="3" name="Content Placeholder 2">
            <a:extLst>
              <a:ext uri="{FF2B5EF4-FFF2-40B4-BE49-F238E27FC236}">
                <a16:creationId xmlns:a16="http://schemas.microsoft.com/office/drawing/2014/main" id="{917864CF-1E00-AE39-7A13-0E1445E4C362}"/>
              </a:ext>
            </a:extLst>
          </p:cNvPr>
          <p:cNvSpPr>
            <a:spLocks noGrp="1"/>
          </p:cNvSpPr>
          <p:nvPr>
            <p:ph idx="1"/>
          </p:nvPr>
        </p:nvSpPr>
        <p:spPr/>
        <p:txBody>
          <a:bodyPr/>
          <a:lstStyle/>
          <a:p>
            <a:r>
              <a:rPr lang="en-US" sz="2000" dirty="0"/>
              <a:t>The mode option is not set here explicitly but will be passed as required when </a:t>
            </a:r>
          </a:p>
          <a:p>
            <a:r>
              <a:rPr lang="en-US" sz="2000" dirty="0"/>
              <a:t>running the Webpack commands with respect to running for development or building for production.</a:t>
            </a:r>
          </a:p>
          <a:p>
            <a:r>
              <a:rPr lang="en-US" sz="2000" dirty="0"/>
              <a:t>Webpack starts bundling from the server folder with server.js, then outputs the bundled code in server.generated.js in the </a:t>
            </a:r>
            <a:r>
              <a:rPr lang="en-US" sz="2000" dirty="0" err="1"/>
              <a:t>dist</a:t>
            </a:r>
            <a:r>
              <a:rPr lang="en-US" sz="2000" dirty="0"/>
              <a:t> folder. </a:t>
            </a:r>
          </a:p>
          <a:p>
            <a:r>
              <a:rPr lang="en-US" sz="2000" dirty="0"/>
              <a:t>During bundling, a </a:t>
            </a:r>
            <a:r>
              <a:rPr lang="en-US" sz="2000" dirty="0" err="1"/>
              <a:t>CommonJS</a:t>
            </a:r>
            <a:r>
              <a:rPr lang="en-US" sz="2000" dirty="0"/>
              <a:t> environment will be assumed as we are specifying commonjs2 in </a:t>
            </a:r>
            <a:r>
              <a:rPr lang="en-US" sz="2000" dirty="0" err="1"/>
              <a:t>libraryTarget</a:t>
            </a:r>
            <a:r>
              <a:rPr lang="en-US" sz="2000" dirty="0"/>
              <a:t>, so the output will be assigned to </a:t>
            </a:r>
            <a:r>
              <a:rPr lang="en-US" sz="2000" dirty="0" err="1"/>
              <a:t>module.exports</a:t>
            </a:r>
            <a:r>
              <a:rPr lang="en-US" sz="2000" dirty="0"/>
              <a:t>.</a:t>
            </a:r>
          </a:p>
          <a:p>
            <a:r>
              <a:rPr lang="en-US" sz="2000" dirty="0"/>
              <a:t>We will run the server-side code using the generated bundle in server.generated.js.</a:t>
            </a:r>
          </a:p>
        </p:txBody>
      </p:sp>
      <p:sp>
        <p:nvSpPr>
          <p:cNvPr id="4" name="Date Placeholder 3">
            <a:extLst>
              <a:ext uri="{FF2B5EF4-FFF2-40B4-BE49-F238E27FC236}">
                <a16:creationId xmlns:a16="http://schemas.microsoft.com/office/drawing/2014/main" id="{23D90767-10C5-A8AC-B71B-9B02FA15601E}"/>
              </a:ext>
            </a:extLst>
          </p:cNvPr>
          <p:cNvSpPr>
            <a:spLocks noGrp="1"/>
          </p:cNvSpPr>
          <p:nvPr>
            <p:ph type="dt" sz="half" idx="10"/>
          </p:nvPr>
        </p:nvSpPr>
        <p:spPr/>
        <p:txBody>
          <a:bodyPr/>
          <a:lstStyle/>
          <a:p>
            <a:pPr>
              <a:defRPr/>
            </a:pPr>
            <a:fld id="{C9C54A8A-EC83-4BC5-B48C-A23671E55882}" type="datetime1">
              <a:rPr lang="en-US" smtClean="0"/>
              <a:t>6/10/2023</a:t>
            </a:fld>
            <a:endParaRPr lang="en-US"/>
          </a:p>
        </p:txBody>
      </p:sp>
      <p:sp>
        <p:nvSpPr>
          <p:cNvPr id="5" name="Footer Placeholder 4">
            <a:extLst>
              <a:ext uri="{FF2B5EF4-FFF2-40B4-BE49-F238E27FC236}">
                <a16:creationId xmlns:a16="http://schemas.microsoft.com/office/drawing/2014/main" id="{06207903-C67F-4856-8AA8-0F89E11AF5F8}"/>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9CB4C6D7-C939-B832-50E8-D81258CC65C3}"/>
              </a:ext>
            </a:extLst>
          </p:cNvPr>
          <p:cNvSpPr>
            <a:spLocks noGrp="1"/>
          </p:cNvSpPr>
          <p:nvPr>
            <p:ph type="sldNum" sz="quarter" idx="12"/>
          </p:nvPr>
        </p:nvSpPr>
        <p:spPr/>
        <p:txBody>
          <a:bodyPr/>
          <a:lstStyle/>
          <a:p>
            <a:fld id="{7C5CF243-786F-4254-B068-4C9F0B6EA12F}" type="slidenum">
              <a:rPr lang="en-US" altLang="en-US" smtClean="0"/>
              <a:pPr/>
              <a:t>24</a:t>
            </a:fld>
            <a:endParaRPr lang="en-US" altLang="en-US"/>
          </a:p>
        </p:txBody>
      </p:sp>
    </p:spTree>
    <p:extLst>
      <p:ext uri="{BB962C8B-B14F-4D97-AF65-F5344CB8AC3E}">
        <p14:creationId xmlns:p14="http://schemas.microsoft.com/office/powerpoint/2010/main" val="16993478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4812A0-B88B-9404-691D-DA14D5D1D5B9}"/>
              </a:ext>
            </a:extLst>
          </p:cNvPr>
          <p:cNvSpPr>
            <a:spLocks noGrp="1"/>
          </p:cNvSpPr>
          <p:nvPr>
            <p:ph type="title"/>
          </p:nvPr>
        </p:nvSpPr>
        <p:spPr/>
        <p:txBody>
          <a:bodyPr/>
          <a:lstStyle/>
          <a:p>
            <a:r>
              <a:rPr lang="en-US" dirty="0"/>
              <a:t>Client-side Webpack configuration </a:t>
            </a:r>
            <a:br>
              <a:rPr lang="en-US" dirty="0"/>
            </a:br>
            <a:r>
              <a:rPr lang="en-US" dirty="0"/>
              <a:t>for production contd.</a:t>
            </a:r>
          </a:p>
        </p:txBody>
      </p:sp>
      <p:sp>
        <p:nvSpPr>
          <p:cNvPr id="3" name="Content Placeholder 2">
            <a:extLst>
              <a:ext uri="{FF2B5EF4-FFF2-40B4-BE49-F238E27FC236}">
                <a16:creationId xmlns:a16="http://schemas.microsoft.com/office/drawing/2014/main" id="{0CC20753-32F6-3CA9-8DCD-356F0DF3013D}"/>
              </a:ext>
            </a:extLst>
          </p:cNvPr>
          <p:cNvSpPr>
            <a:spLocks noGrp="1"/>
          </p:cNvSpPr>
          <p:nvPr>
            <p:ph idx="1"/>
          </p:nvPr>
        </p:nvSpPr>
        <p:spPr/>
        <p:txBody>
          <a:bodyPr/>
          <a:lstStyle/>
          <a:p>
            <a:r>
              <a:rPr lang="en-US" dirty="0"/>
              <a:t>This will configure Webpack to bundle the React code to be used in production mode. </a:t>
            </a:r>
          </a:p>
          <a:p>
            <a:r>
              <a:rPr lang="en-US" dirty="0"/>
              <a:t>The configuration here is similar to the client-side configuration for development mode, but without the hot-reloading plugin and debug configuration as these will not be required in production.</a:t>
            </a:r>
          </a:p>
          <a:p>
            <a:r>
              <a:rPr lang="en-US" dirty="0"/>
              <a:t>With the bundling configurations in place, we can add configuration for running these generated bundles automatically on code updates during development using </a:t>
            </a:r>
            <a:r>
              <a:rPr lang="en-US" dirty="0" err="1"/>
              <a:t>Nodemon</a:t>
            </a:r>
            <a:r>
              <a:rPr lang="en-US" dirty="0"/>
              <a:t>.</a:t>
            </a:r>
          </a:p>
        </p:txBody>
      </p:sp>
      <p:sp>
        <p:nvSpPr>
          <p:cNvPr id="4" name="Date Placeholder 3">
            <a:extLst>
              <a:ext uri="{FF2B5EF4-FFF2-40B4-BE49-F238E27FC236}">
                <a16:creationId xmlns:a16="http://schemas.microsoft.com/office/drawing/2014/main" id="{EA72F247-F827-972B-84CE-F771EBC6DC33}"/>
              </a:ext>
            </a:extLst>
          </p:cNvPr>
          <p:cNvSpPr>
            <a:spLocks noGrp="1"/>
          </p:cNvSpPr>
          <p:nvPr>
            <p:ph type="dt" sz="half" idx="10"/>
          </p:nvPr>
        </p:nvSpPr>
        <p:spPr/>
        <p:txBody>
          <a:bodyPr/>
          <a:lstStyle/>
          <a:p>
            <a:pPr>
              <a:defRPr/>
            </a:pPr>
            <a:fld id="{C9C54A8A-EC83-4BC5-B48C-A23671E55882}" type="datetime1">
              <a:rPr lang="en-US" smtClean="0"/>
              <a:t>6/10/2023</a:t>
            </a:fld>
            <a:endParaRPr lang="en-US"/>
          </a:p>
        </p:txBody>
      </p:sp>
      <p:sp>
        <p:nvSpPr>
          <p:cNvPr id="5" name="Footer Placeholder 4">
            <a:extLst>
              <a:ext uri="{FF2B5EF4-FFF2-40B4-BE49-F238E27FC236}">
                <a16:creationId xmlns:a16="http://schemas.microsoft.com/office/drawing/2014/main" id="{7F24C0F5-88AE-6FC3-880E-75D56BF520E9}"/>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276927E7-E107-8B59-F548-CD648E7ECABC}"/>
              </a:ext>
            </a:extLst>
          </p:cNvPr>
          <p:cNvSpPr>
            <a:spLocks noGrp="1"/>
          </p:cNvSpPr>
          <p:nvPr>
            <p:ph type="sldNum" sz="quarter" idx="12"/>
          </p:nvPr>
        </p:nvSpPr>
        <p:spPr/>
        <p:txBody>
          <a:bodyPr/>
          <a:lstStyle/>
          <a:p>
            <a:fld id="{7C5CF243-786F-4254-B068-4C9F0B6EA12F}" type="slidenum">
              <a:rPr lang="en-US" altLang="en-US" smtClean="0"/>
              <a:pPr/>
              <a:t>25</a:t>
            </a:fld>
            <a:endParaRPr lang="en-US" altLang="en-US"/>
          </a:p>
        </p:txBody>
      </p:sp>
    </p:spTree>
    <p:extLst>
      <p:ext uri="{BB962C8B-B14F-4D97-AF65-F5344CB8AC3E}">
        <p14:creationId xmlns:p14="http://schemas.microsoft.com/office/powerpoint/2010/main" val="950304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C071F5-1912-EF5B-535C-5547B8BE24AB}"/>
              </a:ext>
            </a:extLst>
          </p:cNvPr>
          <p:cNvSpPr>
            <a:spLocks noGrp="1"/>
          </p:cNvSpPr>
          <p:nvPr>
            <p:ph type="title"/>
          </p:nvPr>
        </p:nvSpPr>
        <p:spPr/>
        <p:txBody>
          <a:bodyPr/>
          <a:lstStyle/>
          <a:p>
            <a:r>
              <a:rPr lang="en-US" dirty="0"/>
              <a:t>Webpack</a:t>
            </a:r>
          </a:p>
        </p:txBody>
      </p:sp>
      <p:sp>
        <p:nvSpPr>
          <p:cNvPr id="3" name="Content Placeholder 2">
            <a:extLst>
              <a:ext uri="{FF2B5EF4-FFF2-40B4-BE49-F238E27FC236}">
                <a16:creationId xmlns:a16="http://schemas.microsoft.com/office/drawing/2014/main" id="{EDEB18FE-1CD9-B8D6-8559-E97083AC07C9}"/>
              </a:ext>
            </a:extLst>
          </p:cNvPr>
          <p:cNvSpPr>
            <a:spLocks noGrp="1"/>
          </p:cNvSpPr>
          <p:nvPr>
            <p:ph idx="1"/>
          </p:nvPr>
        </p:nvSpPr>
        <p:spPr/>
        <p:txBody>
          <a:bodyPr/>
          <a:lstStyle/>
          <a:p>
            <a:r>
              <a:rPr lang="en-US" dirty="0"/>
              <a:t>We will need Webpack to compile and bundle the server-side code using Babel. </a:t>
            </a:r>
          </a:p>
          <a:p>
            <a:r>
              <a:rPr lang="en-US" dirty="0"/>
              <a:t>For configuration, we can use the same webpack.config.server.js</a:t>
            </a:r>
          </a:p>
          <a:p>
            <a:r>
              <a:rPr lang="en-US" dirty="0"/>
              <a:t>From the command line, run the following command to install webpack, webpack- cli, and the webpack-node-externals module:</a:t>
            </a:r>
          </a:p>
          <a:p>
            <a:endParaRPr lang="en-US" dirty="0"/>
          </a:p>
          <a:p>
            <a:r>
              <a:rPr lang="en-US" dirty="0"/>
              <a:t>yarn add @webpack-cli/generators</a:t>
            </a:r>
          </a:p>
          <a:p>
            <a:pPr marL="0" indent="0">
              <a:buNone/>
            </a:pPr>
            <a:r>
              <a:rPr lang="en-US" dirty="0"/>
              <a:t>****yarn add --dev webpack webpack-cli webpack-node-externals</a:t>
            </a:r>
          </a:p>
        </p:txBody>
      </p:sp>
      <p:sp>
        <p:nvSpPr>
          <p:cNvPr id="4" name="Date Placeholder 3">
            <a:extLst>
              <a:ext uri="{FF2B5EF4-FFF2-40B4-BE49-F238E27FC236}">
                <a16:creationId xmlns:a16="http://schemas.microsoft.com/office/drawing/2014/main" id="{3369EA2E-16A0-8C60-FDFF-033A06654B60}"/>
              </a:ext>
            </a:extLst>
          </p:cNvPr>
          <p:cNvSpPr>
            <a:spLocks noGrp="1"/>
          </p:cNvSpPr>
          <p:nvPr>
            <p:ph type="dt" sz="half" idx="10"/>
          </p:nvPr>
        </p:nvSpPr>
        <p:spPr/>
        <p:txBody>
          <a:bodyPr/>
          <a:lstStyle/>
          <a:p>
            <a:pPr>
              <a:defRPr/>
            </a:pPr>
            <a:fld id="{C9C54A8A-EC83-4BC5-B48C-A23671E55882}" type="datetime1">
              <a:rPr lang="en-US" smtClean="0"/>
              <a:t>6/10/2023</a:t>
            </a:fld>
            <a:endParaRPr lang="en-US"/>
          </a:p>
        </p:txBody>
      </p:sp>
      <p:sp>
        <p:nvSpPr>
          <p:cNvPr id="5" name="Footer Placeholder 4">
            <a:extLst>
              <a:ext uri="{FF2B5EF4-FFF2-40B4-BE49-F238E27FC236}">
                <a16:creationId xmlns:a16="http://schemas.microsoft.com/office/drawing/2014/main" id="{B2FBBDA7-8AA0-7AF6-3152-6D318991B1E8}"/>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A9578FA7-6D65-3CF7-311B-B075E28D5D30}"/>
              </a:ext>
            </a:extLst>
          </p:cNvPr>
          <p:cNvSpPr>
            <a:spLocks noGrp="1"/>
          </p:cNvSpPr>
          <p:nvPr>
            <p:ph type="sldNum" sz="quarter" idx="12"/>
          </p:nvPr>
        </p:nvSpPr>
        <p:spPr/>
        <p:txBody>
          <a:bodyPr/>
          <a:lstStyle/>
          <a:p>
            <a:fld id="{7C5CF243-786F-4254-B068-4C9F0B6EA12F}" type="slidenum">
              <a:rPr lang="en-US" altLang="en-US" smtClean="0"/>
              <a:pPr/>
              <a:t>26</a:t>
            </a:fld>
            <a:endParaRPr lang="en-US" altLang="en-US"/>
          </a:p>
        </p:txBody>
      </p:sp>
    </p:spTree>
    <p:extLst>
      <p:ext uri="{BB962C8B-B14F-4D97-AF65-F5344CB8AC3E}">
        <p14:creationId xmlns:p14="http://schemas.microsoft.com/office/powerpoint/2010/main" val="14021562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C5C66-73EB-C515-3A2E-B1FA947DD8F2}"/>
              </a:ext>
            </a:extLst>
          </p:cNvPr>
          <p:cNvSpPr>
            <a:spLocks noGrp="1"/>
          </p:cNvSpPr>
          <p:nvPr>
            <p:ph type="title"/>
          </p:nvPr>
        </p:nvSpPr>
        <p:spPr/>
        <p:txBody>
          <a:bodyPr/>
          <a:lstStyle/>
          <a:p>
            <a:r>
              <a:rPr lang="en-US" sz="3600" dirty="0"/>
              <a:t>webpack.config.client.js:</a:t>
            </a:r>
          </a:p>
        </p:txBody>
      </p:sp>
      <p:sp>
        <p:nvSpPr>
          <p:cNvPr id="4" name="Date Placeholder 3">
            <a:extLst>
              <a:ext uri="{FF2B5EF4-FFF2-40B4-BE49-F238E27FC236}">
                <a16:creationId xmlns:a16="http://schemas.microsoft.com/office/drawing/2014/main" id="{E86E42AD-C3B2-CC96-751F-13CB32388D9E}"/>
              </a:ext>
            </a:extLst>
          </p:cNvPr>
          <p:cNvSpPr>
            <a:spLocks noGrp="1"/>
          </p:cNvSpPr>
          <p:nvPr>
            <p:ph type="dt" sz="half" idx="10"/>
          </p:nvPr>
        </p:nvSpPr>
        <p:spPr/>
        <p:txBody>
          <a:bodyPr/>
          <a:lstStyle/>
          <a:p>
            <a:pPr>
              <a:defRPr/>
            </a:pPr>
            <a:fld id="{C9C54A8A-EC83-4BC5-B48C-A23671E55882}" type="datetime1">
              <a:rPr lang="en-US" smtClean="0"/>
              <a:t>6/10/2023</a:t>
            </a:fld>
            <a:endParaRPr lang="en-US"/>
          </a:p>
        </p:txBody>
      </p:sp>
      <p:sp>
        <p:nvSpPr>
          <p:cNvPr id="5" name="Footer Placeholder 4">
            <a:extLst>
              <a:ext uri="{FF2B5EF4-FFF2-40B4-BE49-F238E27FC236}">
                <a16:creationId xmlns:a16="http://schemas.microsoft.com/office/drawing/2014/main" id="{83C5B14E-7F54-67A8-73DD-80FE7B6106B2}"/>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D916B4A2-C975-BBA3-7535-97534D97CF5F}"/>
              </a:ext>
            </a:extLst>
          </p:cNvPr>
          <p:cNvSpPr>
            <a:spLocks noGrp="1"/>
          </p:cNvSpPr>
          <p:nvPr>
            <p:ph type="sldNum" sz="quarter" idx="12"/>
          </p:nvPr>
        </p:nvSpPr>
        <p:spPr/>
        <p:txBody>
          <a:bodyPr/>
          <a:lstStyle/>
          <a:p>
            <a:fld id="{7C5CF243-786F-4254-B068-4C9F0B6EA12F}" type="slidenum">
              <a:rPr lang="en-US" altLang="en-US" smtClean="0"/>
              <a:pPr/>
              <a:t>27</a:t>
            </a:fld>
            <a:endParaRPr lang="en-US" altLang="en-US"/>
          </a:p>
        </p:txBody>
      </p:sp>
      <p:sp>
        <p:nvSpPr>
          <p:cNvPr id="8" name="TextBox 7">
            <a:extLst>
              <a:ext uri="{FF2B5EF4-FFF2-40B4-BE49-F238E27FC236}">
                <a16:creationId xmlns:a16="http://schemas.microsoft.com/office/drawing/2014/main" id="{412600DC-5908-C956-23A6-2605A3E87DF0}"/>
              </a:ext>
            </a:extLst>
          </p:cNvPr>
          <p:cNvSpPr txBox="1"/>
          <p:nvPr/>
        </p:nvSpPr>
        <p:spPr>
          <a:xfrm>
            <a:off x="931606" y="816692"/>
            <a:ext cx="8015748" cy="5432256"/>
          </a:xfrm>
          <a:prstGeom prst="rect">
            <a:avLst/>
          </a:prstGeom>
          <a:noFill/>
        </p:spPr>
        <p:txBody>
          <a:bodyPr wrap="square">
            <a:spAutoFit/>
          </a:bodyPr>
          <a:lstStyle/>
          <a:p>
            <a:r>
              <a:rPr lang="en-US" sz="1200" dirty="0"/>
              <a:t>Client-side Webpack configuration for development Update the config object with the following in your webpack.config.client.js file </a:t>
            </a:r>
          </a:p>
          <a:p>
            <a:r>
              <a:rPr lang="en-US" sz="1200" dirty="0"/>
              <a:t>in order to configure Webpack to bundle and hot-load React code during development:</a:t>
            </a:r>
          </a:p>
          <a:p>
            <a:r>
              <a:rPr lang="en-US" sz="1200" dirty="0" err="1"/>
              <a:t>mern-simplesetup</a:t>
            </a:r>
            <a:r>
              <a:rPr lang="en-US" sz="1200" dirty="0"/>
              <a:t>/webpack.config.client.js:</a:t>
            </a:r>
          </a:p>
          <a:p>
            <a:endParaRPr lang="en-US" sz="1100" dirty="0"/>
          </a:p>
          <a:p>
            <a:r>
              <a:rPr lang="en-US" sz="800" b="0" dirty="0">
                <a:effectLst/>
                <a:latin typeface="Consolas" panose="020B0609020204030204" pitchFamily="49" charset="0"/>
              </a:rPr>
              <a:t>const path = require('path')</a:t>
            </a:r>
          </a:p>
          <a:p>
            <a:r>
              <a:rPr lang="en-US" sz="800" b="0" dirty="0">
                <a:effectLst/>
                <a:latin typeface="Consolas" panose="020B0609020204030204" pitchFamily="49" charset="0"/>
              </a:rPr>
              <a:t>const webpack = require('webpack')</a:t>
            </a:r>
          </a:p>
          <a:p>
            <a:r>
              <a:rPr lang="en-US" sz="800" b="0" dirty="0">
                <a:effectLst/>
                <a:latin typeface="Consolas" panose="020B0609020204030204" pitchFamily="49" charset="0"/>
              </a:rPr>
              <a:t>const CURRENT_WORKING_DIR = </a:t>
            </a:r>
            <a:r>
              <a:rPr lang="en-US" sz="800" b="0" dirty="0" err="1">
                <a:effectLst/>
                <a:latin typeface="Consolas" panose="020B0609020204030204" pitchFamily="49" charset="0"/>
              </a:rPr>
              <a:t>process.cwd</a:t>
            </a:r>
            <a:r>
              <a:rPr lang="en-US" sz="800" b="0" dirty="0">
                <a:effectLst/>
                <a:latin typeface="Consolas" panose="020B0609020204030204" pitchFamily="49" charset="0"/>
              </a:rPr>
              <a:t>()</a:t>
            </a:r>
          </a:p>
          <a:p>
            <a:r>
              <a:rPr lang="en-US" sz="800" b="0" dirty="0">
                <a:effectLst/>
                <a:latin typeface="Consolas" panose="020B0609020204030204" pitchFamily="49" charset="0"/>
              </a:rPr>
              <a:t>const config = {</a:t>
            </a:r>
          </a:p>
          <a:p>
            <a:r>
              <a:rPr lang="en-US" sz="800" b="0" dirty="0">
                <a:effectLst/>
                <a:latin typeface="Consolas" panose="020B0609020204030204" pitchFamily="49" charset="0"/>
              </a:rPr>
              <a:t>name: "browser",</a:t>
            </a:r>
          </a:p>
          <a:p>
            <a:r>
              <a:rPr lang="en-US" sz="800" b="0" dirty="0">
                <a:effectLst/>
                <a:latin typeface="Consolas" panose="020B0609020204030204" pitchFamily="49" charset="0"/>
              </a:rPr>
              <a:t>mode: "development", </a:t>
            </a:r>
          </a:p>
          <a:p>
            <a:r>
              <a:rPr lang="en-US" sz="800" b="0" dirty="0" err="1">
                <a:effectLst/>
                <a:latin typeface="Consolas" panose="020B0609020204030204" pitchFamily="49" charset="0"/>
              </a:rPr>
              <a:t>devtool</a:t>
            </a:r>
            <a:r>
              <a:rPr lang="en-US" sz="800" b="0" dirty="0">
                <a:effectLst/>
                <a:latin typeface="Consolas" panose="020B0609020204030204" pitchFamily="49" charset="0"/>
              </a:rPr>
              <a:t>: 'eval-source-map', </a:t>
            </a:r>
          </a:p>
          <a:p>
            <a:r>
              <a:rPr lang="en-US" sz="800" b="0" dirty="0">
                <a:effectLst/>
                <a:latin typeface="Consolas" panose="020B0609020204030204" pitchFamily="49" charset="0"/>
              </a:rPr>
              <a:t>entry: [</a:t>
            </a:r>
          </a:p>
          <a:p>
            <a:r>
              <a:rPr lang="en-US" sz="800" b="0" dirty="0">
                <a:effectLst/>
                <a:latin typeface="Consolas" panose="020B0609020204030204" pitchFamily="49" charset="0"/>
              </a:rPr>
              <a:t>'webpack-hot-middleware/</a:t>
            </a:r>
            <a:r>
              <a:rPr lang="en-US" sz="800" b="0" dirty="0" err="1">
                <a:effectLst/>
                <a:latin typeface="Consolas" panose="020B0609020204030204" pitchFamily="49" charset="0"/>
              </a:rPr>
              <a:t>client?reload</a:t>
            </a:r>
            <a:r>
              <a:rPr lang="en-US" sz="800" b="0" dirty="0">
                <a:effectLst/>
                <a:latin typeface="Consolas" panose="020B0609020204030204" pitchFamily="49" charset="0"/>
              </a:rPr>
              <a:t>=true', </a:t>
            </a:r>
          </a:p>
          <a:p>
            <a:r>
              <a:rPr lang="en-US" sz="800" b="0" dirty="0" err="1">
                <a:effectLst/>
                <a:latin typeface="Consolas" panose="020B0609020204030204" pitchFamily="49" charset="0"/>
              </a:rPr>
              <a:t>path.join</a:t>
            </a:r>
            <a:r>
              <a:rPr lang="en-US" sz="800" b="0" dirty="0">
                <a:effectLst/>
                <a:latin typeface="Consolas" panose="020B0609020204030204" pitchFamily="49" charset="0"/>
              </a:rPr>
              <a:t>(CURRENT_WORKING_DIR, 'client/main.js')</a:t>
            </a:r>
          </a:p>
          <a:p>
            <a:r>
              <a:rPr lang="en-US" sz="800" b="0" dirty="0">
                <a:effectLst/>
                <a:latin typeface="Consolas" panose="020B0609020204030204" pitchFamily="49" charset="0"/>
              </a:rPr>
              <a:t>], </a:t>
            </a:r>
          </a:p>
          <a:p>
            <a:r>
              <a:rPr lang="en-US" sz="800" b="0" dirty="0">
                <a:effectLst/>
                <a:latin typeface="Consolas" panose="020B0609020204030204" pitchFamily="49" charset="0"/>
              </a:rPr>
              <a:t>output: {</a:t>
            </a:r>
          </a:p>
          <a:p>
            <a:r>
              <a:rPr lang="en-US" sz="800" b="0" dirty="0">
                <a:effectLst/>
                <a:latin typeface="Consolas" panose="020B0609020204030204" pitchFamily="49" charset="0"/>
              </a:rPr>
              <a:t>path: </a:t>
            </a:r>
            <a:r>
              <a:rPr lang="en-US" sz="800" b="0" dirty="0" err="1">
                <a:effectLst/>
                <a:latin typeface="Consolas" panose="020B0609020204030204" pitchFamily="49" charset="0"/>
              </a:rPr>
              <a:t>path.join</a:t>
            </a:r>
            <a:r>
              <a:rPr lang="en-US" sz="800" b="0" dirty="0">
                <a:effectLst/>
                <a:latin typeface="Consolas" panose="020B0609020204030204" pitchFamily="49" charset="0"/>
              </a:rPr>
              <a:t>(CURRENT_WORKING_DIR , '/</a:t>
            </a:r>
            <a:r>
              <a:rPr lang="en-US" sz="800" b="0" dirty="0" err="1">
                <a:effectLst/>
                <a:latin typeface="Consolas" panose="020B0609020204030204" pitchFamily="49" charset="0"/>
              </a:rPr>
              <a:t>dist</a:t>
            </a:r>
            <a:r>
              <a:rPr lang="en-US" sz="800" b="0" dirty="0">
                <a:effectLst/>
                <a:latin typeface="Consolas" panose="020B0609020204030204" pitchFamily="49" charset="0"/>
              </a:rPr>
              <a:t>'), </a:t>
            </a:r>
          </a:p>
          <a:p>
            <a:r>
              <a:rPr lang="en-US" sz="800" b="0" dirty="0">
                <a:effectLst/>
                <a:latin typeface="Consolas" panose="020B0609020204030204" pitchFamily="49" charset="0"/>
              </a:rPr>
              <a:t>filename: 'bundle.js',</a:t>
            </a:r>
          </a:p>
          <a:p>
            <a:r>
              <a:rPr lang="en-US" sz="800" b="0" dirty="0" err="1">
                <a:effectLst/>
                <a:latin typeface="Consolas" panose="020B0609020204030204" pitchFamily="49" charset="0"/>
              </a:rPr>
              <a:t>publicPath</a:t>
            </a:r>
            <a:r>
              <a:rPr lang="en-US" sz="800" b="0" dirty="0">
                <a:effectLst/>
                <a:latin typeface="Consolas" panose="020B0609020204030204" pitchFamily="49" charset="0"/>
              </a:rPr>
              <a:t>: '/</a:t>
            </a:r>
            <a:r>
              <a:rPr lang="en-US" sz="800" b="0" dirty="0" err="1">
                <a:effectLst/>
                <a:latin typeface="Consolas" panose="020B0609020204030204" pitchFamily="49" charset="0"/>
              </a:rPr>
              <a:t>dist</a:t>
            </a:r>
            <a:r>
              <a:rPr lang="en-US" sz="800" b="0" dirty="0">
                <a:effectLst/>
                <a:latin typeface="Consolas" panose="020B0609020204030204" pitchFamily="49" charset="0"/>
              </a:rPr>
              <a:t>/' </a:t>
            </a:r>
          </a:p>
          <a:p>
            <a:r>
              <a:rPr lang="en-US" sz="800" b="0" dirty="0">
                <a:effectLst/>
                <a:latin typeface="Consolas" panose="020B0609020204030204" pitchFamily="49" charset="0"/>
              </a:rPr>
              <a:t>},</a:t>
            </a:r>
          </a:p>
          <a:p>
            <a:r>
              <a:rPr lang="en-US" sz="800" b="0" dirty="0">
                <a:effectLst/>
                <a:latin typeface="Consolas" panose="020B0609020204030204" pitchFamily="49" charset="0"/>
              </a:rPr>
              <a:t>module: { </a:t>
            </a:r>
          </a:p>
          <a:p>
            <a:r>
              <a:rPr lang="en-US" sz="800" b="0" dirty="0">
                <a:effectLst/>
                <a:latin typeface="Consolas" panose="020B0609020204030204" pitchFamily="49" charset="0"/>
              </a:rPr>
              <a:t>rules: [</a:t>
            </a:r>
          </a:p>
          <a:p>
            <a:r>
              <a:rPr lang="en-US" sz="800" b="0" dirty="0">
                <a:effectLst/>
                <a:latin typeface="Consolas" panose="020B0609020204030204" pitchFamily="49" charset="0"/>
              </a:rPr>
              <a:t>{</a:t>
            </a:r>
          </a:p>
          <a:p>
            <a:r>
              <a:rPr lang="en-US" sz="800" b="0" dirty="0">
                <a:effectLst/>
                <a:latin typeface="Consolas" panose="020B0609020204030204" pitchFamily="49" charset="0"/>
              </a:rPr>
              <a:t>test: /\.</a:t>
            </a:r>
            <a:r>
              <a:rPr lang="en-US" sz="800" b="0" dirty="0" err="1">
                <a:effectLst/>
                <a:latin typeface="Consolas" panose="020B0609020204030204" pitchFamily="49" charset="0"/>
              </a:rPr>
              <a:t>jsx</a:t>
            </a:r>
            <a:r>
              <a:rPr lang="en-US" sz="800" b="0" dirty="0">
                <a:effectLst/>
                <a:latin typeface="Consolas" panose="020B0609020204030204" pitchFamily="49" charset="0"/>
              </a:rPr>
              <a:t>?$/, </a:t>
            </a:r>
          </a:p>
          <a:p>
            <a:r>
              <a:rPr lang="en-US" sz="800" b="0" dirty="0">
                <a:effectLst/>
                <a:latin typeface="Consolas" panose="020B0609020204030204" pitchFamily="49" charset="0"/>
              </a:rPr>
              <a:t>exclude: /</a:t>
            </a:r>
            <a:r>
              <a:rPr lang="en-US" sz="800" b="0" dirty="0" err="1">
                <a:effectLst/>
                <a:latin typeface="Consolas" panose="020B0609020204030204" pitchFamily="49" charset="0"/>
              </a:rPr>
              <a:t>node_modules</a:t>
            </a:r>
            <a:r>
              <a:rPr lang="en-US" sz="800" b="0" dirty="0">
                <a:effectLst/>
                <a:latin typeface="Consolas" panose="020B0609020204030204" pitchFamily="49" charset="0"/>
              </a:rPr>
              <a:t>/, </a:t>
            </a:r>
          </a:p>
          <a:p>
            <a:r>
              <a:rPr lang="en-US" sz="800" b="0" dirty="0">
                <a:effectLst/>
                <a:latin typeface="Consolas" panose="020B0609020204030204" pitchFamily="49" charset="0"/>
              </a:rPr>
              <a:t>use: ['babel-loader']</a:t>
            </a:r>
          </a:p>
          <a:p>
            <a:r>
              <a:rPr lang="en-US" sz="800" b="0" dirty="0">
                <a:effectLst/>
                <a:latin typeface="Consolas" panose="020B0609020204030204" pitchFamily="49" charset="0"/>
              </a:rPr>
              <a:t>}</a:t>
            </a:r>
          </a:p>
          <a:p>
            <a:r>
              <a:rPr lang="en-US" sz="800" b="0" dirty="0">
                <a:effectLst/>
                <a:latin typeface="Consolas" panose="020B0609020204030204" pitchFamily="49" charset="0"/>
              </a:rPr>
              <a:t>]</a:t>
            </a:r>
          </a:p>
          <a:p>
            <a:r>
              <a:rPr lang="en-US" sz="800" b="0" dirty="0">
                <a:effectLst/>
                <a:latin typeface="Consolas" panose="020B0609020204030204" pitchFamily="49" charset="0"/>
              </a:rPr>
              <a:t>}, </a:t>
            </a:r>
          </a:p>
          <a:p>
            <a:r>
              <a:rPr lang="en-US" sz="800" b="0" dirty="0">
                <a:effectLst/>
                <a:latin typeface="Consolas" panose="020B0609020204030204" pitchFamily="49" charset="0"/>
              </a:rPr>
              <a:t>plugins: [</a:t>
            </a:r>
          </a:p>
          <a:p>
            <a:r>
              <a:rPr lang="en-US" sz="800" b="0" dirty="0">
                <a:effectLst/>
                <a:latin typeface="Consolas" panose="020B0609020204030204" pitchFamily="49" charset="0"/>
              </a:rPr>
              <a:t>new </a:t>
            </a:r>
            <a:r>
              <a:rPr lang="en-US" sz="800" b="0" dirty="0" err="1">
                <a:effectLst/>
                <a:latin typeface="Consolas" panose="020B0609020204030204" pitchFamily="49" charset="0"/>
              </a:rPr>
              <a:t>webpack.HotModuleReplacementPlugin</a:t>
            </a:r>
            <a:r>
              <a:rPr lang="en-US" sz="800" b="0" dirty="0">
                <a:effectLst/>
                <a:latin typeface="Consolas" panose="020B0609020204030204" pitchFamily="49" charset="0"/>
              </a:rPr>
              <a:t>(), </a:t>
            </a:r>
          </a:p>
          <a:p>
            <a:r>
              <a:rPr lang="en-US" sz="800" b="0" dirty="0">
                <a:effectLst/>
                <a:latin typeface="Consolas" panose="020B0609020204030204" pitchFamily="49" charset="0"/>
              </a:rPr>
              <a:t>new </a:t>
            </a:r>
            <a:r>
              <a:rPr lang="en-US" sz="800" b="0" dirty="0" err="1">
                <a:effectLst/>
                <a:latin typeface="Consolas" panose="020B0609020204030204" pitchFamily="49" charset="0"/>
              </a:rPr>
              <a:t>webpack.NoEmitOnErrorsPlugin</a:t>
            </a:r>
            <a:r>
              <a:rPr lang="en-US" sz="800" b="0" dirty="0">
                <a:effectLst/>
                <a:latin typeface="Consolas" panose="020B0609020204030204" pitchFamily="49" charset="0"/>
              </a:rPr>
              <a:t>()</a:t>
            </a:r>
          </a:p>
          <a:p>
            <a:r>
              <a:rPr lang="en-US" sz="800" b="0" dirty="0">
                <a:effectLst/>
                <a:latin typeface="Consolas" panose="020B0609020204030204" pitchFamily="49" charset="0"/>
              </a:rPr>
              <a:t>], </a:t>
            </a:r>
          </a:p>
          <a:p>
            <a:r>
              <a:rPr lang="en-US" sz="800" b="0" dirty="0">
                <a:effectLst/>
                <a:latin typeface="Consolas" panose="020B0609020204030204" pitchFamily="49" charset="0"/>
              </a:rPr>
              <a:t>resolve: {</a:t>
            </a:r>
          </a:p>
          <a:p>
            <a:r>
              <a:rPr lang="en-US" sz="800" b="0" dirty="0">
                <a:effectLst/>
                <a:latin typeface="Consolas" panose="020B0609020204030204" pitchFamily="49" charset="0"/>
              </a:rPr>
              <a:t>alias: {</a:t>
            </a:r>
          </a:p>
          <a:p>
            <a:r>
              <a:rPr lang="en-US" sz="800" b="0" dirty="0">
                <a:effectLst/>
                <a:latin typeface="Consolas" panose="020B0609020204030204" pitchFamily="49" charset="0"/>
              </a:rPr>
              <a:t>'react-</a:t>
            </a:r>
            <a:r>
              <a:rPr lang="en-US" sz="800" b="0" dirty="0" err="1">
                <a:effectLst/>
                <a:latin typeface="Consolas" panose="020B0609020204030204" pitchFamily="49" charset="0"/>
              </a:rPr>
              <a:t>dom</a:t>
            </a:r>
            <a:r>
              <a:rPr lang="en-US" sz="800" b="0" dirty="0">
                <a:effectLst/>
                <a:latin typeface="Consolas" panose="020B0609020204030204" pitchFamily="49" charset="0"/>
              </a:rPr>
              <a:t>': '@hot-loader/react-</a:t>
            </a:r>
            <a:r>
              <a:rPr lang="en-US" sz="800" b="0" dirty="0" err="1">
                <a:effectLst/>
                <a:latin typeface="Consolas" panose="020B0609020204030204" pitchFamily="49" charset="0"/>
              </a:rPr>
              <a:t>dom</a:t>
            </a:r>
            <a:r>
              <a:rPr lang="en-US" sz="800" b="0" dirty="0">
                <a:effectLst/>
                <a:latin typeface="Consolas" panose="020B0609020204030204" pitchFamily="49" charset="0"/>
              </a:rPr>
              <a:t>' </a:t>
            </a:r>
          </a:p>
          <a:p>
            <a:r>
              <a:rPr lang="en-US" sz="800" b="0" dirty="0">
                <a:effectLst/>
                <a:latin typeface="Consolas" panose="020B0609020204030204" pitchFamily="49" charset="0"/>
              </a:rPr>
              <a:t>}</a:t>
            </a:r>
          </a:p>
          <a:p>
            <a:r>
              <a:rPr lang="en-US" sz="800" b="0" dirty="0">
                <a:effectLst/>
                <a:latin typeface="Consolas" panose="020B0609020204030204" pitchFamily="49" charset="0"/>
              </a:rPr>
              <a:t>} </a:t>
            </a:r>
          </a:p>
          <a:p>
            <a:r>
              <a:rPr lang="en-US" sz="800" b="0" dirty="0">
                <a:effectLst/>
                <a:latin typeface="Consolas" panose="020B0609020204030204" pitchFamily="49" charset="0"/>
              </a:rPr>
              <a:t>}</a:t>
            </a:r>
          </a:p>
          <a:p>
            <a:r>
              <a:rPr lang="en-US" sz="800" b="0" dirty="0" err="1">
                <a:effectLst/>
                <a:latin typeface="Consolas" panose="020B0609020204030204" pitchFamily="49" charset="0"/>
              </a:rPr>
              <a:t>module.exports</a:t>
            </a:r>
            <a:r>
              <a:rPr lang="en-US" sz="800" b="0" dirty="0">
                <a:effectLst/>
                <a:latin typeface="Consolas" panose="020B0609020204030204" pitchFamily="49" charset="0"/>
              </a:rPr>
              <a:t> = config</a:t>
            </a:r>
          </a:p>
        </p:txBody>
      </p:sp>
    </p:spTree>
    <p:extLst>
      <p:ext uri="{BB962C8B-B14F-4D97-AF65-F5344CB8AC3E}">
        <p14:creationId xmlns:p14="http://schemas.microsoft.com/office/powerpoint/2010/main" val="270116397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C7E408-8E20-14EF-3BA6-6E61AB9A56BE}"/>
              </a:ext>
            </a:extLst>
          </p:cNvPr>
          <p:cNvSpPr>
            <a:spLocks noGrp="1"/>
          </p:cNvSpPr>
          <p:nvPr>
            <p:ph type="title"/>
          </p:nvPr>
        </p:nvSpPr>
        <p:spPr/>
        <p:txBody>
          <a:bodyPr/>
          <a:lstStyle/>
          <a:p>
            <a:r>
              <a:rPr lang="en-US" sz="3600" dirty="0"/>
              <a:t>webpack.config.server.js:</a:t>
            </a:r>
            <a:endParaRPr lang="en-US" dirty="0"/>
          </a:p>
        </p:txBody>
      </p:sp>
      <p:sp>
        <p:nvSpPr>
          <p:cNvPr id="3" name="Content Placeholder 2">
            <a:extLst>
              <a:ext uri="{FF2B5EF4-FFF2-40B4-BE49-F238E27FC236}">
                <a16:creationId xmlns:a16="http://schemas.microsoft.com/office/drawing/2014/main" id="{EF320328-56F6-112E-4436-93DF6D76FAD2}"/>
              </a:ext>
            </a:extLst>
          </p:cNvPr>
          <p:cNvSpPr>
            <a:spLocks noGrp="1"/>
          </p:cNvSpPr>
          <p:nvPr>
            <p:ph idx="1"/>
          </p:nvPr>
        </p:nvSpPr>
        <p:spPr/>
        <p:txBody>
          <a:bodyPr/>
          <a:lstStyle/>
          <a:p>
            <a:r>
              <a:rPr lang="en-US" sz="1200" dirty="0" err="1"/>
              <a:t>mern-simplesetup</a:t>
            </a:r>
            <a:r>
              <a:rPr lang="en-US" sz="1200" dirty="0"/>
              <a:t>/webpack.config.server.js:</a:t>
            </a:r>
          </a:p>
          <a:p>
            <a:r>
              <a:rPr lang="en-US" sz="1200" dirty="0"/>
              <a:t>const </a:t>
            </a:r>
            <a:r>
              <a:rPr lang="en-US" sz="1200" dirty="0" err="1"/>
              <a:t>nodeExternals</a:t>
            </a:r>
            <a:r>
              <a:rPr lang="en-US" sz="1200" dirty="0"/>
              <a:t> = require('webpack-node-externals') </a:t>
            </a:r>
          </a:p>
          <a:p>
            <a:r>
              <a:rPr lang="en-US" sz="1200" dirty="0"/>
              <a:t>const config = {</a:t>
            </a:r>
          </a:p>
          <a:p>
            <a:r>
              <a:rPr lang="en-US" sz="1200" dirty="0"/>
              <a:t>name: "server",</a:t>
            </a:r>
          </a:p>
          <a:p>
            <a:r>
              <a:rPr lang="en-US" sz="1200" dirty="0"/>
              <a:t>entry: [ </a:t>
            </a:r>
            <a:r>
              <a:rPr lang="en-US" sz="1200" dirty="0" err="1"/>
              <a:t>path.join</a:t>
            </a:r>
            <a:r>
              <a:rPr lang="en-US" sz="1200" dirty="0"/>
              <a:t>(CURRENT_WORKING_DIR , './server/server.js') ], </a:t>
            </a:r>
          </a:p>
          <a:p>
            <a:r>
              <a:rPr lang="en-US" sz="1200" dirty="0"/>
              <a:t>target: "node",</a:t>
            </a:r>
          </a:p>
          <a:p>
            <a:r>
              <a:rPr lang="en-US" sz="1200" dirty="0"/>
              <a:t>output: {</a:t>
            </a:r>
          </a:p>
          <a:p>
            <a:r>
              <a:rPr lang="en-US" sz="1200" dirty="0"/>
              <a:t>path: </a:t>
            </a:r>
            <a:r>
              <a:rPr lang="en-US" sz="1200" dirty="0" err="1"/>
              <a:t>path.join</a:t>
            </a:r>
            <a:r>
              <a:rPr lang="en-US" sz="1200" dirty="0"/>
              <a:t>(CURRENT_WORKING_DIR , '/</a:t>
            </a:r>
            <a:r>
              <a:rPr lang="en-US" sz="1200" dirty="0" err="1"/>
              <a:t>dist</a:t>
            </a:r>
            <a:r>
              <a:rPr lang="en-US" sz="1200" dirty="0"/>
              <a:t>/'), </a:t>
            </a:r>
          </a:p>
          <a:p>
            <a:r>
              <a:rPr lang="en-US" sz="1200" dirty="0"/>
              <a:t>filename: "server.generated.js",</a:t>
            </a:r>
          </a:p>
          <a:p>
            <a:r>
              <a:rPr lang="en-US" sz="1200" dirty="0" err="1"/>
              <a:t>publicPath</a:t>
            </a:r>
            <a:r>
              <a:rPr lang="en-US" sz="1200" dirty="0"/>
              <a:t>: '/</a:t>
            </a:r>
            <a:r>
              <a:rPr lang="en-US" sz="1200" dirty="0" err="1"/>
              <a:t>dist</a:t>
            </a:r>
            <a:r>
              <a:rPr lang="en-US" sz="1200" dirty="0"/>
              <a:t>/', </a:t>
            </a:r>
          </a:p>
          <a:p>
            <a:r>
              <a:rPr lang="en-US" sz="1200" dirty="0" err="1"/>
              <a:t>libraryTarget</a:t>
            </a:r>
            <a:r>
              <a:rPr lang="en-US" sz="1200" dirty="0"/>
              <a:t>: "commonjs2"</a:t>
            </a:r>
          </a:p>
          <a:p>
            <a:r>
              <a:rPr lang="en-US" sz="1200" dirty="0"/>
              <a:t>},</a:t>
            </a:r>
          </a:p>
          <a:p>
            <a:r>
              <a:rPr lang="en-US" sz="1200" dirty="0"/>
              <a:t>externals: [</a:t>
            </a:r>
            <a:r>
              <a:rPr lang="en-US" sz="1200" dirty="0" err="1"/>
              <a:t>nodeExternals</a:t>
            </a:r>
            <a:r>
              <a:rPr lang="en-US" sz="1200" dirty="0"/>
              <a:t>()], </a:t>
            </a:r>
          </a:p>
          <a:p>
            <a:r>
              <a:rPr lang="en-US" sz="1200" dirty="0"/>
              <a:t>module: {</a:t>
            </a:r>
          </a:p>
          <a:p>
            <a:r>
              <a:rPr lang="en-US" sz="1200" dirty="0"/>
              <a:t>rules: [ </a:t>
            </a:r>
          </a:p>
          <a:p>
            <a:r>
              <a:rPr lang="en-US" sz="1200" dirty="0"/>
              <a:t>{</a:t>
            </a:r>
          </a:p>
          <a:p>
            <a:r>
              <a:rPr lang="en-US" sz="1200" dirty="0"/>
              <a:t>test: /\.</a:t>
            </a:r>
            <a:r>
              <a:rPr lang="en-US" sz="1200" dirty="0" err="1"/>
              <a:t>js</a:t>
            </a:r>
            <a:r>
              <a:rPr lang="en-US" sz="1200" dirty="0"/>
              <a:t>$/,</a:t>
            </a:r>
          </a:p>
          <a:p>
            <a:r>
              <a:rPr lang="en-US" sz="1200" dirty="0"/>
              <a:t>exclude: /</a:t>
            </a:r>
            <a:r>
              <a:rPr lang="en-US" sz="1200" dirty="0" err="1"/>
              <a:t>node_modules</a:t>
            </a:r>
            <a:r>
              <a:rPr lang="en-US" sz="1200" dirty="0"/>
              <a:t>/, </a:t>
            </a:r>
          </a:p>
          <a:p>
            <a:r>
              <a:rPr lang="en-US" sz="1200" dirty="0"/>
              <a:t>use: [ 'babel-loader' ]</a:t>
            </a:r>
          </a:p>
          <a:p>
            <a:r>
              <a:rPr lang="en-US" sz="1200" dirty="0"/>
              <a:t>} </a:t>
            </a:r>
          </a:p>
          <a:p>
            <a:r>
              <a:rPr lang="en-US" sz="1200" dirty="0"/>
              <a:t>]</a:t>
            </a:r>
          </a:p>
          <a:p>
            <a:r>
              <a:rPr lang="en-US" sz="1200" dirty="0"/>
              <a:t>} </a:t>
            </a:r>
          </a:p>
          <a:p>
            <a:r>
              <a:rPr lang="en-US" sz="1200" dirty="0"/>
              <a:t>}</a:t>
            </a:r>
          </a:p>
        </p:txBody>
      </p:sp>
      <p:sp>
        <p:nvSpPr>
          <p:cNvPr id="4" name="Date Placeholder 3">
            <a:extLst>
              <a:ext uri="{FF2B5EF4-FFF2-40B4-BE49-F238E27FC236}">
                <a16:creationId xmlns:a16="http://schemas.microsoft.com/office/drawing/2014/main" id="{F889D7D6-809B-F6B3-32BC-A0E144CF0B92}"/>
              </a:ext>
            </a:extLst>
          </p:cNvPr>
          <p:cNvSpPr>
            <a:spLocks noGrp="1"/>
          </p:cNvSpPr>
          <p:nvPr>
            <p:ph type="dt" sz="half" idx="10"/>
          </p:nvPr>
        </p:nvSpPr>
        <p:spPr/>
        <p:txBody>
          <a:bodyPr/>
          <a:lstStyle/>
          <a:p>
            <a:pPr>
              <a:defRPr/>
            </a:pPr>
            <a:fld id="{C9C54A8A-EC83-4BC5-B48C-A23671E55882}" type="datetime1">
              <a:rPr lang="en-US" smtClean="0"/>
              <a:t>6/10/2023</a:t>
            </a:fld>
            <a:endParaRPr lang="en-US"/>
          </a:p>
        </p:txBody>
      </p:sp>
      <p:sp>
        <p:nvSpPr>
          <p:cNvPr id="5" name="Footer Placeholder 4">
            <a:extLst>
              <a:ext uri="{FF2B5EF4-FFF2-40B4-BE49-F238E27FC236}">
                <a16:creationId xmlns:a16="http://schemas.microsoft.com/office/drawing/2014/main" id="{6A424666-5B24-3CB0-0438-55A6181C556E}"/>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C45A9758-F621-3659-37B8-9C3BC98D5E7B}"/>
              </a:ext>
            </a:extLst>
          </p:cNvPr>
          <p:cNvSpPr>
            <a:spLocks noGrp="1"/>
          </p:cNvSpPr>
          <p:nvPr>
            <p:ph type="sldNum" sz="quarter" idx="12"/>
          </p:nvPr>
        </p:nvSpPr>
        <p:spPr/>
        <p:txBody>
          <a:bodyPr/>
          <a:lstStyle/>
          <a:p>
            <a:fld id="{7C5CF243-786F-4254-B068-4C9F0B6EA12F}" type="slidenum">
              <a:rPr lang="en-US" altLang="en-US" smtClean="0"/>
              <a:pPr/>
              <a:t>28</a:t>
            </a:fld>
            <a:endParaRPr lang="en-US" altLang="en-US"/>
          </a:p>
        </p:txBody>
      </p:sp>
    </p:spTree>
    <p:extLst>
      <p:ext uri="{BB962C8B-B14F-4D97-AF65-F5344CB8AC3E}">
        <p14:creationId xmlns:p14="http://schemas.microsoft.com/office/powerpoint/2010/main" val="144463131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1DE2C-EB3E-53D6-7685-EBCA28ADC936}"/>
              </a:ext>
            </a:extLst>
          </p:cNvPr>
          <p:cNvSpPr>
            <a:spLocks noGrp="1"/>
          </p:cNvSpPr>
          <p:nvPr>
            <p:ph type="title"/>
          </p:nvPr>
        </p:nvSpPr>
        <p:spPr/>
        <p:txBody>
          <a:bodyPr/>
          <a:lstStyle/>
          <a:p>
            <a:r>
              <a:rPr lang="en-US" sz="3600" dirty="0"/>
              <a:t>webpack.config.client.production.js:</a:t>
            </a:r>
            <a:endParaRPr lang="en-US" dirty="0"/>
          </a:p>
        </p:txBody>
      </p:sp>
      <p:sp>
        <p:nvSpPr>
          <p:cNvPr id="3" name="Content Placeholder 2">
            <a:extLst>
              <a:ext uri="{FF2B5EF4-FFF2-40B4-BE49-F238E27FC236}">
                <a16:creationId xmlns:a16="http://schemas.microsoft.com/office/drawing/2014/main" id="{B8FF8BC9-E79B-BFD8-A28C-5C2681651F4C}"/>
              </a:ext>
            </a:extLst>
          </p:cNvPr>
          <p:cNvSpPr>
            <a:spLocks noGrp="1"/>
          </p:cNvSpPr>
          <p:nvPr>
            <p:ph idx="1"/>
          </p:nvPr>
        </p:nvSpPr>
        <p:spPr/>
        <p:txBody>
          <a:bodyPr/>
          <a:lstStyle/>
          <a:p>
            <a:r>
              <a:rPr lang="en-US" sz="1200" dirty="0" err="1"/>
              <a:t>mern-simplesetup</a:t>
            </a:r>
            <a:r>
              <a:rPr lang="en-US" sz="1200" dirty="0"/>
              <a:t>/webpack.config.client.production.js:</a:t>
            </a:r>
          </a:p>
          <a:p>
            <a:r>
              <a:rPr lang="en-US" sz="1200" dirty="0"/>
              <a:t>const config = { </a:t>
            </a:r>
          </a:p>
          <a:p>
            <a:r>
              <a:rPr lang="en-US" sz="1200" dirty="0"/>
              <a:t>mode: "production", </a:t>
            </a:r>
          </a:p>
          <a:p>
            <a:r>
              <a:rPr lang="en-US" sz="1200" dirty="0"/>
              <a:t>entry: [</a:t>
            </a:r>
          </a:p>
          <a:p>
            <a:r>
              <a:rPr lang="en-US" sz="1200" dirty="0" err="1"/>
              <a:t>path.join</a:t>
            </a:r>
            <a:r>
              <a:rPr lang="en-US" sz="1200" dirty="0"/>
              <a:t>(CURRENT_WORKING_DIR, 'client/main.js') </a:t>
            </a:r>
          </a:p>
          <a:p>
            <a:r>
              <a:rPr lang="en-US" sz="1200" dirty="0"/>
              <a:t>],</a:t>
            </a:r>
          </a:p>
          <a:p>
            <a:r>
              <a:rPr lang="en-US" sz="1200" dirty="0"/>
              <a:t>output: {</a:t>
            </a:r>
          </a:p>
          <a:p>
            <a:r>
              <a:rPr lang="en-US" sz="1200" dirty="0"/>
              <a:t>path: </a:t>
            </a:r>
            <a:r>
              <a:rPr lang="en-US" sz="1200" dirty="0" err="1"/>
              <a:t>path.join</a:t>
            </a:r>
            <a:r>
              <a:rPr lang="en-US" sz="1200" dirty="0"/>
              <a:t>(CURRENT_WORKING_DIR , '/</a:t>
            </a:r>
            <a:r>
              <a:rPr lang="en-US" sz="1200" dirty="0" err="1"/>
              <a:t>dist</a:t>
            </a:r>
            <a:r>
              <a:rPr lang="en-US" sz="1200" dirty="0"/>
              <a:t>'), </a:t>
            </a:r>
          </a:p>
          <a:p>
            <a:r>
              <a:rPr lang="en-US" sz="1200" dirty="0"/>
              <a:t>filename: 'bundle.js',</a:t>
            </a:r>
          </a:p>
          <a:p>
            <a:r>
              <a:rPr lang="en-US" sz="1200" dirty="0" err="1"/>
              <a:t>publicPath</a:t>
            </a:r>
            <a:r>
              <a:rPr lang="en-US" sz="1200" dirty="0"/>
              <a:t>: "/</a:t>
            </a:r>
            <a:r>
              <a:rPr lang="en-US" sz="1200" dirty="0" err="1"/>
              <a:t>dist</a:t>
            </a:r>
            <a:r>
              <a:rPr lang="en-US" sz="1200" dirty="0"/>
              <a:t>/" </a:t>
            </a:r>
          </a:p>
          <a:p>
            <a:r>
              <a:rPr lang="en-US" sz="1200" dirty="0"/>
              <a:t>},</a:t>
            </a:r>
          </a:p>
          <a:p>
            <a:r>
              <a:rPr lang="en-US" sz="1200" dirty="0"/>
              <a:t>module: { </a:t>
            </a:r>
          </a:p>
          <a:p>
            <a:r>
              <a:rPr lang="en-US" sz="1200" dirty="0"/>
              <a:t>rules: [</a:t>
            </a:r>
          </a:p>
          <a:p>
            <a:r>
              <a:rPr lang="en-US" sz="1200" dirty="0"/>
              <a:t>{</a:t>
            </a:r>
          </a:p>
          <a:p>
            <a:r>
              <a:rPr lang="en-US" sz="1200" dirty="0"/>
              <a:t>test: /\.</a:t>
            </a:r>
            <a:r>
              <a:rPr lang="en-US" sz="1200" dirty="0" err="1"/>
              <a:t>jsx</a:t>
            </a:r>
            <a:r>
              <a:rPr lang="en-US" sz="1200" dirty="0"/>
              <a:t>?$/, </a:t>
            </a:r>
          </a:p>
          <a:p>
            <a:r>
              <a:rPr lang="en-US" sz="1200" dirty="0"/>
              <a:t>exclude: /</a:t>
            </a:r>
            <a:r>
              <a:rPr lang="en-US" sz="1200" dirty="0" err="1"/>
              <a:t>node_modules</a:t>
            </a:r>
            <a:r>
              <a:rPr lang="en-US" sz="1200" dirty="0"/>
              <a:t>/, </a:t>
            </a:r>
          </a:p>
          <a:p>
            <a:r>
              <a:rPr lang="en-US" sz="1200" dirty="0"/>
              <a:t>use: [</a:t>
            </a:r>
          </a:p>
          <a:p>
            <a:r>
              <a:rPr lang="en-US" sz="1200" dirty="0"/>
              <a:t>'babel-loader' </a:t>
            </a:r>
          </a:p>
          <a:p>
            <a:r>
              <a:rPr lang="en-US" sz="1200" dirty="0"/>
              <a:t>]</a:t>
            </a:r>
          </a:p>
          <a:p>
            <a:r>
              <a:rPr lang="en-US" sz="1200" dirty="0"/>
              <a:t>} </a:t>
            </a:r>
          </a:p>
          <a:p>
            <a:r>
              <a:rPr lang="en-US" sz="1200" dirty="0"/>
              <a:t>]</a:t>
            </a:r>
          </a:p>
          <a:p>
            <a:r>
              <a:rPr lang="en-US" sz="1200" dirty="0"/>
              <a:t>} </a:t>
            </a:r>
          </a:p>
          <a:p>
            <a:r>
              <a:rPr lang="en-US" sz="1200" dirty="0"/>
              <a:t>}</a:t>
            </a:r>
          </a:p>
        </p:txBody>
      </p:sp>
      <p:sp>
        <p:nvSpPr>
          <p:cNvPr id="4" name="Date Placeholder 3">
            <a:extLst>
              <a:ext uri="{FF2B5EF4-FFF2-40B4-BE49-F238E27FC236}">
                <a16:creationId xmlns:a16="http://schemas.microsoft.com/office/drawing/2014/main" id="{81A59590-E847-F133-6B25-02D306D15D21}"/>
              </a:ext>
            </a:extLst>
          </p:cNvPr>
          <p:cNvSpPr>
            <a:spLocks noGrp="1"/>
          </p:cNvSpPr>
          <p:nvPr>
            <p:ph type="dt" sz="half" idx="10"/>
          </p:nvPr>
        </p:nvSpPr>
        <p:spPr/>
        <p:txBody>
          <a:bodyPr/>
          <a:lstStyle/>
          <a:p>
            <a:pPr>
              <a:defRPr/>
            </a:pPr>
            <a:fld id="{C9C54A8A-EC83-4BC5-B48C-A23671E55882}" type="datetime1">
              <a:rPr lang="en-US" smtClean="0"/>
              <a:t>6/10/2023</a:t>
            </a:fld>
            <a:endParaRPr lang="en-US"/>
          </a:p>
        </p:txBody>
      </p:sp>
      <p:sp>
        <p:nvSpPr>
          <p:cNvPr id="5" name="Footer Placeholder 4">
            <a:extLst>
              <a:ext uri="{FF2B5EF4-FFF2-40B4-BE49-F238E27FC236}">
                <a16:creationId xmlns:a16="http://schemas.microsoft.com/office/drawing/2014/main" id="{9479230A-A088-C574-42A7-6B7799270E03}"/>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ACFCE608-9F51-8FE0-3A36-07C26FE6DE83}"/>
              </a:ext>
            </a:extLst>
          </p:cNvPr>
          <p:cNvSpPr>
            <a:spLocks noGrp="1"/>
          </p:cNvSpPr>
          <p:nvPr>
            <p:ph type="sldNum" sz="quarter" idx="12"/>
          </p:nvPr>
        </p:nvSpPr>
        <p:spPr/>
        <p:txBody>
          <a:bodyPr/>
          <a:lstStyle/>
          <a:p>
            <a:fld id="{7C5CF243-786F-4254-B068-4C9F0B6EA12F}" type="slidenum">
              <a:rPr lang="en-US" altLang="en-US" smtClean="0"/>
              <a:pPr/>
              <a:t>29</a:t>
            </a:fld>
            <a:endParaRPr lang="en-US" altLang="en-US"/>
          </a:p>
        </p:txBody>
      </p:sp>
    </p:spTree>
    <p:extLst>
      <p:ext uri="{BB962C8B-B14F-4D97-AF65-F5344CB8AC3E}">
        <p14:creationId xmlns:p14="http://schemas.microsoft.com/office/powerpoint/2010/main" val="26178907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88EDD5-65CD-936C-848A-6F11C9D884DD}"/>
              </a:ext>
            </a:extLst>
          </p:cNvPr>
          <p:cNvSpPr>
            <a:spLocks noGrp="1"/>
          </p:cNvSpPr>
          <p:nvPr>
            <p:ph type="title"/>
          </p:nvPr>
        </p:nvSpPr>
        <p:spPr/>
        <p:txBody>
          <a:bodyPr/>
          <a:lstStyle/>
          <a:p>
            <a:r>
              <a:rPr lang="en-US" dirty="0"/>
              <a:t>Overview of the skeleton application</a:t>
            </a:r>
          </a:p>
        </p:txBody>
      </p:sp>
      <p:sp>
        <p:nvSpPr>
          <p:cNvPr id="3" name="Content Placeholder 2">
            <a:extLst>
              <a:ext uri="{FF2B5EF4-FFF2-40B4-BE49-F238E27FC236}">
                <a16:creationId xmlns:a16="http://schemas.microsoft.com/office/drawing/2014/main" id="{8DD1C3BF-1E12-D3E8-BBF0-6F9E600363BF}"/>
              </a:ext>
            </a:extLst>
          </p:cNvPr>
          <p:cNvSpPr>
            <a:spLocks noGrp="1"/>
          </p:cNvSpPr>
          <p:nvPr>
            <p:ph idx="1"/>
          </p:nvPr>
        </p:nvSpPr>
        <p:spPr/>
        <p:txBody>
          <a:bodyPr/>
          <a:lstStyle/>
          <a:p>
            <a:r>
              <a:rPr lang="en-US" dirty="0"/>
              <a:t>We will build the skeleton as a basic but fully functioning MERN web application with </a:t>
            </a:r>
          </a:p>
          <a:p>
            <a:endParaRPr lang="en-US" dirty="0"/>
          </a:p>
          <a:p>
            <a:r>
              <a:rPr lang="en-US" dirty="0"/>
              <a:t>user create, read, update, delete (CRUD), and authentication-authorization (auth) capabilities; this will also demonstrate how to develop, organize, and run code for general web applications built using this stack.</a:t>
            </a:r>
          </a:p>
          <a:p>
            <a:pPr marL="0" indent="0">
              <a:buNone/>
            </a:pPr>
            <a:r>
              <a:rPr lang="en-US" dirty="0"/>
              <a:t> </a:t>
            </a:r>
          </a:p>
          <a:p>
            <a:r>
              <a:rPr lang="en-US" dirty="0"/>
              <a:t>The aim is to keep the skeleton as simple as possible so that it is easy to extend and can be used as a base  application for developing different MERN applications.</a:t>
            </a:r>
          </a:p>
        </p:txBody>
      </p:sp>
      <p:sp>
        <p:nvSpPr>
          <p:cNvPr id="4" name="Date Placeholder 3">
            <a:extLst>
              <a:ext uri="{FF2B5EF4-FFF2-40B4-BE49-F238E27FC236}">
                <a16:creationId xmlns:a16="http://schemas.microsoft.com/office/drawing/2014/main" id="{6CA8CA2A-5341-ECEF-C902-0CF66D2E0167}"/>
              </a:ext>
            </a:extLst>
          </p:cNvPr>
          <p:cNvSpPr>
            <a:spLocks noGrp="1"/>
          </p:cNvSpPr>
          <p:nvPr>
            <p:ph type="dt" sz="half" idx="10"/>
          </p:nvPr>
        </p:nvSpPr>
        <p:spPr/>
        <p:txBody>
          <a:bodyPr/>
          <a:lstStyle/>
          <a:p>
            <a:pPr>
              <a:defRPr/>
            </a:pPr>
            <a:fld id="{C9C54A8A-EC83-4BC5-B48C-A23671E55882}" type="datetime1">
              <a:rPr lang="en-US" smtClean="0"/>
              <a:t>6/10/2023</a:t>
            </a:fld>
            <a:endParaRPr lang="en-US"/>
          </a:p>
        </p:txBody>
      </p:sp>
      <p:sp>
        <p:nvSpPr>
          <p:cNvPr id="5" name="Footer Placeholder 4">
            <a:extLst>
              <a:ext uri="{FF2B5EF4-FFF2-40B4-BE49-F238E27FC236}">
                <a16:creationId xmlns:a16="http://schemas.microsoft.com/office/drawing/2014/main" id="{D4D4AFC1-720F-9916-CA7B-749DAF6C1065}"/>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63233740-8F17-840B-3FBF-4F37E5E6FF2E}"/>
              </a:ext>
            </a:extLst>
          </p:cNvPr>
          <p:cNvSpPr>
            <a:spLocks noGrp="1"/>
          </p:cNvSpPr>
          <p:nvPr>
            <p:ph type="sldNum" sz="quarter" idx="12"/>
          </p:nvPr>
        </p:nvSpPr>
        <p:spPr/>
        <p:txBody>
          <a:bodyPr/>
          <a:lstStyle/>
          <a:p>
            <a:fld id="{7C5CF243-786F-4254-B068-4C9F0B6EA12F}" type="slidenum">
              <a:rPr lang="en-US" altLang="en-US" smtClean="0"/>
              <a:pPr/>
              <a:t>3</a:t>
            </a:fld>
            <a:endParaRPr lang="en-US" altLang="en-US"/>
          </a:p>
        </p:txBody>
      </p:sp>
    </p:spTree>
    <p:extLst>
      <p:ext uri="{BB962C8B-B14F-4D97-AF65-F5344CB8AC3E}">
        <p14:creationId xmlns:p14="http://schemas.microsoft.com/office/powerpoint/2010/main" val="21055348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5098A6-09C2-1528-EA5C-739C29DA6FAD}"/>
              </a:ext>
            </a:extLst>
          </p:cNvPr>
          <p:cNvSpPr>
            <a:spLocks noGrp="1"/>
          </p:cNvSpPr>
          <p:nvPr>
            <p:ph type="title"/>
          </p:nvPr>
        </p:nvSpPr>
        <p:spPr/>
        <p:txBody>
          <a:bodyPr/>
          <a:lstStyle/>
          <a:p>
            <a:r>
              <a:rPr lang="en-US" dirty="0" err="1"/>
              <a:t>Nodemon</a:t>
            </a:r>
            <a:endParaRPr lang="en-US" dirty="0"/>
          </a:p>
        </p:txBody>
      </p:sp>
      <p:sp>
        <p:nvSpPr>
          <p:cNvPr id="3" name="Content Placeholder 2">
            <a:extLst>
              <a:ext uri="{FF2B5EF4-FFF2-40B4-BE49-F238E27FC236}">
                <a16:creationId xmlns:a16="http://schemas.microsoft.com/office/drawing/2014/main" id="{2DCDF024-5097-BE0F-FD59-3C7EE9D8890C}"/>
              </a:ext>
            </a:extLst>
          </p:cNvPr>
          <p:cNvSpPr>
            <a:spLocks noGrp="1"/>
          </p:cNvSpPr>
          <p:nvPr>
            <p:ph idx="1"/>
          </p:nvPr>
        </p:nvSpPr>
        <p:spPr/>
        <p:txBody>
          <a:bodyPr/>
          <a:lstStyle/>
          <a:p>
            <a:r>
              <a:rPr lang="en-US" dirty="0"/>
              <a:t>To automatically restart the Node server as we update our code during development, we will use </a:t>
            </a:r>
            <a:r>
              <a:rPr lang="en-US" dirty="0" err="1"/>
              <a:t>Nodemon</a:t>
            </a:r>
            <a:r>
              <a:rPr lang="en-US" dirty="0"/>
              <a:t> to monitor the server code for changes. Install it using the command below:</a:t>
            </a:r>
          </a:p>
          <a:p>
            <a:endParaRPr lang="en-US" dirty="0"/>
          </a:p>
          <a:p>
            <a:pPr marL="0" indent="0">
              <a:buNone/>
            </a:pPr>
            <a:r>
              <a:rPr lang="en-US" dirty="0"/>
              <a:t> yarn add --dev </a:t>
            </a:r>
            <a:r>
              <a:rPr lang="en-US" dirty="0" err="1"/>
              <a:t>nodemon</a:t>
            </a:r>
            <a:endParaRPr lang="en-US" dirty="0"/>
          </a:p>
          <a:p>
            <a:pPr marL="0" indent="0">
              <a:buNone/>
            </a:pPr>
            <a:endParaRPr lang="en-US" dirty="0"/>
          </a:p>
          <a:p>
            <a:r>
              <a:rPr lang="en-US" dirty="0"/>
              <a:t>Before we add run scripts to start developing and running the backend code, we will define configuration variables for values that are used across the backend implementation.</a:t>
            </a:r>
          </a:p>
          <a:p>
            <a:endParaRPr lang="en-US" dirty="0"/>
          </a:p>
          <a:p>
            <a:endParaRPr lang="en-US" dirty="0"/>
          </a:p>
        </p:txBody>
      </p:sp>
      <p:sp>
        <p:nvSpPr>
          <p:cNvPr id="4" name="Date Placeholder 3">
            <a:extLst>
              <a:ext uri="{FF2B5EF4-FFF2-40B4-BE49-F238E27FC236}">
                <a16:creationId xmlns:a16="http://schemas.microsoft.com/office/drawing/2014/main" id="{82A24810-9C59-4CE0-047B-7B5919F048FA}"/>
              </a:ext>
            </a:extLst>
          </p:cNvPr>
          <p:cNvSpPr>
            <a:spLocks noGrp="1"/>
          </p:cNvSpPr>
          <p:nvPr>
            <p:ph type="dt" sz="half" idx="10"/>
          </p:nvPr>
        </p:nvSpPr>
        <p:spPr/>
        <p:txBody>
          <a:bodyPr/>
          <a:lstStyle/>
          <a:p>
            <a:pPr>
              <a:defRPr/>
            </a:pPr>
            <a:fld id="{C9C54A8A-EC83-4BC5-B48C-A23671E55882}" type="datetime1">
              <a:rPr lang="en-US" smtClean="0"/>
              <a:t>6/10/2023</a:t>
            </a:fld>
            <a:endParaRPr lang="en-US"/>
          </a:p>
        </p:txBody>
      </p:sp>
      <p:sp>
        <p:nvSpPr>
          <p:cNvPr id="5" name="Footer Placeholder 4">
            <a:extLst>
              <a:ext uri="{FF2B5EF4-FFF2-40B4-BE49-F238E27FC236}">
                <a16:creationId xmlns:a16="http://schemas.microsoft.com/office/drawing/2014/main" id="{082C0703-FA92-2B90-BE46-D4B048B1946F}"/>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2BBCED09-7EC9-D0A5-5034-97C15FA302AE}"/>
              </a:ext>
            </a:extLst>
          </p:cNvPr>
          <p:cNvSpPr>
            <a:spLocks noGrp="1"/>
          </p:cNvSpPr>
          <p:nvPr>
            <p:ph type="sldNum" sz="quarter" idx="12"/>
          </p:nvPr>
        </p:nvSpPr>
        <p:spPr/>
        <p:txBody>
          <a:bodyPr/>
          <a:lstStyle/>
          <a:p>
            <a:fld id="{7C5CF243-786F-4254-B068-4C9F0B6EA12F}" type="slidenum">
              <a:rPr lang="en-US" altLang="en-US" smtClean="0"/>
              <a:pPr/>
              <a:t>30</a:t>
            </a:fld>
            <a:endParaRPr lang="en-US" altLang="en-US"/>
          </a:p>
        </p:txBody>
      </p:sp>
    </p:spTree>
    <p:extLst>
      <p:ext uri="{BB962C8B-B14F-4D97-AF65-F5344CB8AC3E}">
        <p14:creationId xmlns:p14="http://schemas.microsoft.com/office/powerpoint/2010/main" val="22667164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C235D-4422-AEE8-CAA0-AFBAA01DDABE}"/>
              </a:ext>
            </a:extLst>
          </p:cNvPr>
          <p:cNvSpPr>
            <a:spLocks noGrp="1"/>
          </p:cNvSpPr>
          <p:nvPr>
            <p:ph type="title"/>
          </p:nvPr>
        </p:nvSpPr>
        <p:spPr/>
        <p:txBody>
          <a:bodyPr/>
          <a:lstStyle/>
          <a:p>
            <a:r>
              <a:rPr lang="en-US" dirty="0" err="1"/>
              <a:t>Nodemon</a:t>
            </a:r>
            <a:r>
              <a:rPr lang="en-US" dirty="0"/>
              <a:t> contd.</a:t>
            </a:r>
          </a:p>
        </p:txBody>
      </p:sp>
      <p:sp>
        <p:nvSpPr>
          <p:cNvPr id="3" name="Content Placeholder 2">
            <a:extLst>
              <a:ext uri="{FF2B5EF4-FFF2-40B4-BE49-F238E27FC236}">
                <a16:creationId xmlns:a16="http://schemas.microsoft.com/office/drawing/2014/main" id="{62D94A0F-E7BE-BA5E-BE2D-97829C981413}"/>
              </a:ext>
            </a:extLst>
          </p:cNvPr>
          <p:cNvSpPr>
            <a:spLocks noGrp="1"/>
          </p:cNvSpPr>
          <p:nvPr>
            <p:ph idx="1"/>
          </p:nvPr>
        </p:nvSpPr>
        <p:spPr/>
        <p:txBody>
          <a:bodyPr/>
          <a:lstStyle/>
          <a:p>
            <a:r>
              <a:rPr lang="en-US" dirty="0" err="1"/>
              <a:t>mern-simplesetup</a:t>
            </a:r>
            <a:r>
              <a:rPr lang="en-US" dirty="0"/>
              <a:t>/</a:t>
            </a:r>
            <a:r>
              <a:rPr lang="en-US" dirty="0" err="1"/>
              <a:t>nodemon.json</a:t>
            </a:r>
            <a:r>
              <a:rPr lang="en-US" dirty="0"/>
              <a:t>:</a:t>
            </a:r>
          </a:p>
          <a:p>
            <a:endParaRPr lang="en-US" dirty="0"/>
          </a:p>
          <a:p>
            <a:r>
              <a:rPr lang="en-US" sz="2000" b="0" dirty="0">
                <a:solidFill>
                  <a:schemeClr val="tx1"/>
                </a:solidFill>
                <a:effectLst/>
                <a:latin typeface="Consolas" panose="020B0609020204030204" pitchFamily="49" charset="0"/>
              </a:rPr>
              <a:t>{</a:t>
            </a:r>
          </a:p>
          <a:p>
            <a:br>
              <a:rPr lang="en-US" sz="2000" b="0" dirty="0">
                <a:solidFill>
                  <a:schemeClr val="tx1"/>
                </a:solidFill>
                <a:effectLst/>
                <a:latin typeface="Consolas" panose="020B0609020204030204" pitchFamily="49" charset="0"/>
              </a:rPr>
            </a:br>
            <a:r>
              <a:rPr lang="en-US" sz="2000" b="0" dirty="0">
                <a:solidFill>
                  <a:schemeClr val="tx1"/>
                </a:solidFill>
                <a:effectLst/>
                <a:latin typeface="Consolas" panose="020B0609020204030204" pitchFamily="49" charset="0"/>
              </a:rPr>
              <a:t>"verbose": false,</a:t>
            </a:r>
          </a:p>
          <a:p>
            <a:r>
              <a:rPr lang="en-US" sz="2000" b="0" dirty="0">
                <a:solidFill>
                  <a:schemeClr val="tx1"/>
                </a:solidFill>
                <a:effectLst/>
                <a:latin typeface="Consolas" panose="020B0609020204030204" pitchFamily="49" charset="0"/>
              </a:rPr>
              <a:t>"watch": [ "./server" ],</a:t>
            </a:r>
          </a:p>
          <a:p>
            <a:r>
              <a:rPr lang="en-US" sz="2000" b="0" dirty="0">
                <a:solidFill>
                  <a:schemeClr val="tx1"/>
                </a:solidFill>
                <a:effectLst/>
                <a:latin typeface="Consolas" panose="020B0609020204030204" pitchFamily="49" charset="0"/>
              </a:rPr>
              <a:t>"exec": "webpack --mode=development --config webpack.config.server.js &amp;&amp; node ./</a:t>
            </a:r>
            <a:r>
              <a:rPr lang="en-US" sz="2000" b="0" dirty="0" err="1">
                <a:solidFill>
                  <a:schemeClr val="tx1"/>
                </a:solidFill>
                <a:effectLst/>
                <a:latin typeface="Consolas" panose="020B0609020204030204" pitchFamily="49" charset="0"/>
              </a:rPr>
              <a:t>dist</a:t>
            </a:r>
            <a:r>
              <a:rPr lang="en-US" sz="2000" b="0" dirty="0">
                <a:solidFill>
                  <a:schemeClr val="tx1"/>
                </a:solidFill>
                <a:effectLst/>
                <a:latin typeface="Consolas" panose="020B0609020204030204" pitchFamily="49" charset="0"/>
              </a:rPr>
              <a:t>/server.generated.js"</a:t>
            </a:r>
          </a:p>
          <a:p>
            <a:r>
              <a:rPr lang="en-US" sz="2000" b="0" dirty="0">
                <a:solidFill>
                  <a:schemeClr val="tx1"/>
                </a:solidFill>
                <a:effectLst/>
                <a:latin typeface="Consolas" panose="020B0609020204030204" pitchFamily="49" charset="0"/>
              </a:rPr>
              <a:t>}</a:t>
            </a:r>
          </a:p>
          <a:p>
            <a:endParaRPr lang="en-US" dirty="0"/>
          </a:p>
        </p:txBody>
      </p:sp>
      <p:sp>
        <p:nvSpPr>
          <p:cNvPr id="4" name="Date Placeholder 3">
            <a:extLst>
              <a:ext uri="{FF2B5EF4-FFF2-40B4-BE49-F238E27FC236}">
                <a16:creationId xmlns:a16="http://schemas.microsoft.com/office/drawing/2014/main" id="{63D897EC-4444-A315-C7A1-60D777003DF2}"/>
              </a:ext>
            </a:extLst>
          </p:cNvPr>
          <p:cNvSpPr>
            <a:spLocks noGrp="1"/>
          </p:cNvSpPr>
          <p:nvPr>
            <p:ph type="dt" sz="half" idx="10"/>
          </p:nvPr>
        </p:nvSpPr>
        <p:spPr/>
        <p:txBody>
          <a:bodyPr/>
          <a:lstStyle/>
          <a:p>
            <a:pPr>
              <a:defRPr/>
            </a:pPr>
            <a:fld id="{C9C54A8A-EC83-4BC5-B48C-A23671E55882}" type="datetime1">
              <a:rPr lang="en-US" smtClean="0"/>
              <a:t>6/10/2023</a:t>
            </a:fld>
            <a:endParaRPr lang="en-US"/>
          </a:p>
        </p:txBody>
      </p:sp>
      <p:sp>
        <p:nvSpPr>
          <p:cNvPr id="5" name="Footer Placeholder 4">
            <a:extLst>
              <a:ext uri="{FF2B5EF4-FFF2-40B4-BE49-F238E27FC236}">
                <a16:creationId xmlns:a16="http://schemas.microsoft.com/office/drawing/2014/main" id="{560E803E-2BD7-B63E-6C8B-D0FCE1DC7CE1}"/>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B2DD3170-359B-AA82-12A8-D6D9BEA3B11B}"/>
              </a:ext>
            </a:extLst>
          </p:cNvPr>
          <p:cNvSpPr>
            <a:spLocks noGrp="1"/>
          </p:cNvSpPr>
          <p:nvPr>
            <p:ph type="sldNum" sz="quarter" idx="12"/>
          </p:nvPr>
        </p:nvSpPr>
        <p:spPr/>
        <p:txBody>
          <a:bodyPr/>
          <a:lstStyle/>
          <a:p>
            <a:fld id="{7C5CF243-786F-4254-B068-4C9F0B6EA12F}" type="slidenum">
              <a:rPr lang="en-US" altLang="en-US" smtClean="0"/>
              <a:pPr/>
              <a:t>31</a:t>
            </a:fld>
            <a:endParaRPr lang="en-US" altLang="en-US"/>
          </a:p>
        </p:txBody>
      </p:sp>
    </p:spTree>
    <p:extLst>
      <p:ext uri="{BB962C8B-B14F-4D97-AF65-F5344CB8AC3E}">
        <p14:creationId xmlns:p14="http://schemas.microsoft.com/office/powerpoint/2010/main" val="36058052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02EDA7-A9CD-1430-42F0-5FA01BA0BDB1}"/>
              </a:ext>
            </a:extLst>
          </p:cNvPr>
          <p:cNvSpPr>
            <a:spLocks noGrp="1"/>
          </p:cNvSpPr>
          <p:nvPr>
            <p:ph type="title"/>
          </p:nvPr>
        </p:nvSpPr>
        <p:spPr/>
        <p:txBody>
          <a:bodyPr/>
          <a:lstStyle/>
          <a:p>
            <a:r>
              <a:rPr lang="en-US" dirty="0"/>
              <a:t>Config variables</a:t>
            </a:r>
          </a:p>
        </p:txBody>
      </p:sp>
      <p:sp>
        <p:nvSpPr>
          <p:cNvPr id="3" name="Content Placeholder 2">
            <a:extLst>
              <a:ext uri="{FF2B5EF4-FFF2-40B4-BE49-F238E27FC236}">
                <a16:creationId xmlns:a16="http://schemas.microsoft.com/office/drawing/2014/main" id="{2AE76402-DE3C-76CD-356C-546FCD39B3B0}"/>
              </a:ext>
            </a:extLst>
          </p:cNvPr>
          <p:cNvSpPr>
            <a:spLocks noGrp="1"/>
          </p:cNvSpPr>
          <p:nvPr>
            <p:ph idx="1"/>
          </p:nvPr>
        </p:nvSpPr>
        <p:spPr/>
        <p:txBody>
          <a:bodyPr/>
          <a:lstStyle/>
          <a:p>
            <a:r>
              <a:rPr lang="en-US" dirty="0"/>
              <a:t>In the config/config.js file, we will define some server-side configuration-related variables that will be used in the code but should not be hardcoded as a best practice, as well as for security purposes.</a:t>
            </a:r>
          </a:p>
          <a:p>
            <a:endParaRPr lang="en-US" dirty="0"/>
          </a:p>
        </p:txBody>
      </p:sp>
      <p:sp>
        <p:nvSpPr>
          <p:cNvPr id="4" name="Date Placeholder 3">
            <a:extLst>
              <a:ext uri="{FF2B5EF4-FFF2-40B4-BE49-F238E27FC236}">
                <a16:creationId xmlns:a16="http://schemas.microsoft.com/office/drawing/2014/main" id="{BE740270-11DE-2192-1A52-AAAAD8F32372}"/>
              </a:ext>
            </a:extLst>
          </p:cNvPr>
          <p:cNvSpPr>
            <a:spLocks noGrp="1"/>
          </p:cNvSpPr>
          <p:nvPr>
            <p:ph type="dt" sz="half" idx="10"/>
          </p:nvPr>
        </p:nvSpPr>
        <p:spPr/>
        <p:txBody>
          <a:bodyPr/>
          <a:lstStyle/>
          <a:p>
            <a:pPr>
              <a:defRPr/>
            </a:pPr>
            <a:fld id="{C9C54A8A-EC83-4BC5-B48C-A23671E55882}" type="datetime1">
              <a:rPr lang="en-US" smtClean="0"/>
              <a:t>6/10/2023</a:t>
            </a:fld>
            <a:endParaRPr lang="en-US"/>
          </a:p>
        </p:txBody>
      </p:sp>
      <p:sp>
        <p:nvSpPr>
          <p:cNvPr id="5" name="Footer Placeholder 4">
            <a:extLst>
              <a:ext uri="{FF2B5EF4-FFF2-40B4-BE49-F238E27FC236}">
                <a16:creationId xmlns:a16="http://schemas.microsoft.com/office/drawing/2014/main" id="{77D00D9C-5178-5D34-7A76-0C35B42FB250}"/>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47B300B9-C87C-AC62-A675-B643899FDA58}"/>
              </a:ext>
            </a:extLst>
          </p:cNvPr>
          <p:cNvSpPr>
            <a:spLocks noGrp="1"/>
          </p:cNvSpPr>
          <p:nvPr>
            <p:ph type="sldNum" sz="quarter" idx="12"/>
          </p:nvPr>
        </p:nvSpPr>
        <p:spPr/>
        <p:txBody>
          <a:bodyPr/>
          <a:lstStyle/>
          <a:p>
            <a:fld id="{7C5CF243-786F-4254-B068-4C9F0B6EA12F}" type="slidenum">
              <a:rPr lang="en-US" altLang="en-US" smtClean="0"/>
              <a:pPr/>
              <a:t>32</a:t>
            </a:fld>
            <a:endParaRPr lang="en-US" altLang="en-US"/>
          </a:p>
        </p:txBody>
      </p:sp>
    </p:spTree>
    <p:extLst>
      <p:ext uri="{BB962C8B-B14F-4D97-AF65-F5344CB8AC3E}">
        <p14:creationId xmlns:p14="http://schemas.microsoft.com/office/powerpoint/2010/main" val="183698546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CDE2E9-7655-40B9-1A1F-0915CC082485}"/>
              </a:ext>
            </a:extLst>
          </p:cNvPr>
          <p:cNvSpPr>
            <a:spLocks noGrp="1"/>
          </p:cNvSpPr>
          <p:nvPr>
            <p:ph type="title"/>
          </p:nvPr>
        </p:nvSpPr>
        <p:spPr/>
        <p:txBody>
          <a:bodyPr/>
          <a:lstStyle/>
          <a:p>
            <a:r>
              <a:rPr lang="en-US" dirty="0"/>
              <a:t>Config variables</a:t>
            </a:r>
          </a:p>
        </p:txBody>
      </p:sp>
      <p:sp>
        <p:nvSpPr>
          <p:cNvPr id="3" name="Content Placeholder 2">
            <a:extLst>
              <a:ext uri="{FF2B5EF4-FFF2-40B4-BE49-F238E27FC236}">
                <a16:creationId xmlns:a16="http://schemas.microsoft.com/office/drawing/2014/main" id="{8AD4065C-CF6A-3FB5-DC2F-2CD858B7D9A2}"/>
              </a:ext>
            </a:extLst>
          </p:cNvPr>
          <p:cNvSpPr>
            <a:spLocks noGrp="1"/>
          </p:cNvSpPr>
          <p:nvPr>
            <p:ph idx="1"/>
          </p:nvPr>
        </p:nvSpPr>
        <p:spPr/>
        <p:txBody>
          <a:bodyPr/>
          <a:lstStyle/>
          <a:p>
            <a:pPr marL="0" indent="0">
              <a:buNone/>
            </a:pPr>
            <a:r>
              <a:rPr lang="en-US" sz="2000" dirty="0"/>
              <a:t> </a:t>
            </a:r>
            <a:r>
              <a:rPr lang="en-US" sz="2000" dirty="0" err="1"/>
              <a:t>mern</a:t>
            </a:r>
            <a:r>
              <a:rPr lang="en-US" sz="2000" dirty="0"/>
              <a:t>-skeleton/config/config.js:</a:t>
            </a:r>
          </a:p>
          <a:p>
            <a:pPr marL="0" indent="0">
              <a:buNone/>
            </a:pPr>
            <a:endParaRPr lang="en-US" sz="2000" dirty="0"/>
          </a:p>
          <a:p>
            <a:pPr marL="0" indent="0">
              <a:buNone/>
            </a:pPr>
            <a:r>
              <a:rPr lang="en-US" sz="2000" dirty="0"/>
              <a:t> const config = {</a:t>
            </a:r>
          </a:p>
          <a:p>
            <a:pPr marL="0" indent="0">
              <a:buNone/>
            </a:pPr>
            <a:r>
              <a:rPr lang="en-US" sz="2000" dirty="0"/>
              <a:t> env: </a:t>
            </a:r>
            <a:r>
              <a:rPr lang="en-US" sz="2000" dirty="0" err="1"/>
              <a:t>process.env.NODE_ENV</a:t>
            </a:r>
            <a:r>
              <a:rPr lang="en-US" sz="2000" dirty="0"/>
              <a:t> || 'development', </a:t>
            </a:r>
          </a:p>
          <a:p>
            <a:pPr marL="0" indent="0">
              <a:buNone/>
            </a:pPr>
            <a:r>
              <a:rPr lang="en-US" sz="2000" dirty="0"/>
              <a:t> port: </a:t>
            </a:r>
            <a:r>
              <a:rPr lang="en-US" sz="2000" dirty="0" err="1"/>
              <a:t>process.env.PORT</a:t>
            </a:r>
            <a:r>
              <a:rPr lang="en-US" sz="2000" dirty="0"/>
              <a:t> || 3000,</a:t>
            </a:r>
          </a:p>
          <a:p>
            <a:pPr marL="0" indent="0">
              <a:buNone/>
            </a:pPr>
            <a:r>
              <a:rPr lang="en-US" sz="2000" dirty="0"/>
              <a:t> </a:t>
            </a:r>
            <a:r>
              <a:rPr lang="en-US" sz="2000" dirty="0" err="1"/>
              <a:t>jwtSecret</a:t>
            </a:r>
            <a:r>
              <a:rPr lang="en-US" sz="2000" dirty="0"/>
              <a:t>: </a:t>
            </a:r>
            <a:r>
              <a:rPr lang="en-US" sz="2000" dirty="0" err="1"/>
              <a:t>process.env.JWT_SECRET</a:t>
            </a:r>
            <a:r>
              <a:rPr lang="en-US" sz="2000" dirty="0"/>
              <a:t> || "</a:t>
            </a:r>
            <a:r>
              <a:rPr lang="en-US" sz="2000" dirty="0" err="1"/>
              <a:t>YOUR_secret_key</a:t>
            </a:r>
            <a:r>
              <a:rPr lang="en-US" sz="2000" dirty="0"/>
              <a:t>", </a:t>
            </a:r>
          </a:p>
          <a:p>
            <a:pPr marL="0" indent="0">
              <a:buNone/>
            </a:pPr>
            <a:r>
              <a:rPr lang="en-US" sz="2000" dirty="0"/>
              <a:t> </a:t>
            </a:r>
            <a:r>
              <a:rPr lang="en-US" sz="2000" dirty="0" err="1"/>
              <a:t>mongoUri</a:t>
            </a:r>
            <a:r>
              <a:rPr lang="en-US" sz="2000" dirty="0"/>
              <a:t>: </a:t>
            </a:r>
            <a:r>
              <a:rPr lang="en-US" sz="2000" dirty="0" err="1"/>
              <a:t>process.env.MONGODB_URI</a:t>
            </a:r>
            <a:r>
              <a:rPr lang="en-US" sz="2000" dirty="0"/>
              <a:t> ||</a:t>
            </a:r>
          </a:p>
          <a:p>
            <a:pPr marL="0" indent="0">
              <a:buNone/>
            </a:pPr>
            <a:r>
              <a:rPr lang="en-US" sz="2000" dirty="0"/>
              <a:t> </a:t>
            </a:r>
            <a:r>
              <a:rPr lang="en-US" sz="2000" dirty="0" err="1"/>
              <a:t>process.env.MONGO_HOST</a:t>
            </a:r>
            <a:r>
              <a:rPr lang="en-US" sz="2000" dirty="0"/>
              <a:t> ||</a:t>
            </a:r>
          </a:p>
          <a:p>
            <a:pPr marL="0" indent="0">
              <a:buNone/>
            </a:pPr>
            <a:r>
              <a:rPr lang="en-US" sz="2000" dirty="0"/>
              <a:t> '</a:t>
            </a:r>
            <a:r>
              <a:rPr lang="en-US" sz="2000" dirty="0" err="1"/>
              <a:t>mongodb</a:t>
            </a:r>
            <a:r>
              <a:rPr lang="en-US" sz="2000" dirty="0"/>
              <a:t>://' + (</a:t>
            </a:r>
            <a:r>
              <a:rPr lang="en-US" sz="2000" dirty="0" err="1"/>
              <a:t>process.env.IP</a:t>
            </a:r>
            <a:r>
              <a:rPr lang="en-US" sz="2000" dirty="0"/>
              <a:t> || 'localhost') + ':' + </a:t>
            </a:r>
          </a:p>
          <a:p>
            <a:pPr marL="0" indent="0">
              <a:buNone/>
            </a:pPr>
            <a:r>
              <a:rPr lang="en-US" sz="2000" dirty="0"/>
              <a:t>(</a:t>
            </a:r>
            <a:r>
              <a:rPr lang="en-US" sz="2000" dirty="0" err="1"/>
              <a:t>process.env.MONGO_PORT</a:t>
            </a:r>
            <a:r>
              <a:rPr lang="en-US" sz="2000" dirty="0"/>
              <a:t> || '27017') +</a:t>
            </a:r>
          </a:p>
          <a:p>
            <a:pPr marL="0" indent="0">
              <a:buNone/>
            </a:pPr>
            <a:r>
              <a:rPr lang="en-US" sz="2000" dirty="0"/>
              <a:t> '/</a:t>
            </a:r>
            <a:r>
              <a:rPr lang="en-US" sz="2000" dirty="0" err="1"/>
              <a:t>mernproject</a:t>
            </a:r>
            <a:r>
              <a:rPr lang="en-US" sz="2000" dirty="0"/>
              <a:t>' </a:t>
            </a:r>
          </a:p>
          <a:p>
            <a:pPr marL="0" indent="0">
              <a:buNone/>
            </a:pPr>
            <a:r>
              <a:rPr lang="en-US" sz="2000" dirty="0"/>
              <a:t> }</a:t>
            </a:r>
          </a:p>
          <a:p>
            <a:pPr marL="0" indent="0">
              <a:buNone/>
            </a:pPr>
            <a:r>
              <a:rPr lang="en-US" sz="2000" dirty="0"/>
              <a:t> export default config</a:t>
            </a:r>
          </a:p>
          <a:p>
            <a:endParaRPr lang="en-US" dirty="0"/>
          </a:p>
        </p:txBody>
      </p:sp>
      <p:sp>
        <p:nvSpPr>
          <p:cNvPr id="4" name="Date Placeholder 3">
            <a:extLst>
              <a:ext uri="{FF2B5EF4-FFF2-40B4-BE49-F238E27FC236}">
                <a16:creationId xmlns:a16="http://schemas.microsoft.com/office/drawing/2014/main" id="{E854E197-CC1D-2AD9-58C6-085788DF5C38}"/>
              </a:ext>
            </a:extLst>
          </p:cNvPr>
          <p:cNvSpPr>
            <a:spLocks noGrp="1"/>
          </p:cNvSpPr>
          <p:nvPr>
            <p:ph type="dt" sz="half" idx="10"/>
          </p:nvPr>
        </p:nvSpPr>
        <p:spPr/>
        <p:txBody>
          <a:bodyPr/>
          <a:lstStyle/>
          <a:p>
            <a:pPr>
              <a:defRPr/>
            </a:pPr>
            <a:fld id="{C9C54A8A-EC83-4BC5-B48C-A23671E55882}" type="datetime1">
              <a:rPr lang="en-US" smtClean="0"/>
              <a:t>6/10/2023</a:t>
            </a:fld>
            <a:endParaRPr lang="en-US"/>
          </a:p>
        </p:txBody>
      </p:sp>
      <p:sp>
        <p:nvSpPr>
          <p:cNvPr id="5" name="Footer Placeholder 4">
            <a:extLst>
              <a:ext uri="{FF2B5EF4-FFF2-40B4-BE49-F238E27FC236}">
                <a16:creationId xmlns:a16="http://schemas.microsoft.com/office/drawing/2014/main" id="{08577B5C-1A15-1B0F-CC87-D20F850045BD}"/>
              </a:ext>
            </a:extLst>
          </p:cNvPr>
          <p:cNvSpPr>
            <a:spLocks noGrp="1"/>
          </p:cNvSpPr>
          <p:nvPr>
            <p:ph type="ftr" sz="quarter" idx="11"/>
          </p:nvPr>
        </p:nvSpPr>
        <p:spPr/>
        <p:txBody>
          <a:bodyPr/>
          <a:lstStyle/>
          <a:p>
            <a:pPr>
              <a:defRPr/>
            </a:pPr>
            <a:r>
              <a:rPr lang="en-US" dirty="0"/>
              <a:t>Web Application Development</a:t>
            </a:r>
          </a:p>
        </p:txBody>
      </p:sp>
      <p:sp>
        <p:nvSpPr>
          <p:cNvPr id="6" name="Slide Number Placeholder 5">
            <a:extLst>
              <a:ext uri="{FF2B5EF4-FFF2-40B4-BE49-F238E27FC236}">
                <a16:creationId xmlns:a16="http://schemas.microsoft.com/office/drawing/2014/main" id="{CB214D27-8EA5-F4E3-9C5E-734BA3F62DB6}"/>
              </a:ext>
            </a:extLst>
          </p:cNvPr>
          <p:cNvSpPr>
            <a:spLocks noGrp="1"/>
          </p:cNvSpPr>
          <p:nvPr>
            <p:ph type="sldNum" sz="quarter" idx="12"/>
          </p:nvPr>
        </p:nvSpPr>
        <p:spPr/>
        <p:txBody>
          <a:bodyPr/>
          <a:lstStyle/>
          <a:p>
            <a:fld id="{7C5CF243-786F-4254-B068-4C9F0B6EA12F}" type="slidenum">
              <a:rPr lang="en-US" altLang="en-US" smtClean="0"/>
              <a:pPr/>
              <a:t>33</a:t>
            </a:fld>
            <a:endParaRPr lang="en-US" altLang="en-US"/>
          </a:p>
        </p:txBody>
      </p:sp>
    </p:spTree>
    <p:extLst>
      <p:ext uri="{BB962C8B-B14F-4D97-AF65-F5344CB8AC3E}">
        <p14:creationId xmlns:p14="http://schemas.microsoft.com/office/powerpoint/2010/main" val="294138064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898B2E-E8EE-FD23-93BB-8477C1DF4D50}"/>
              </a:ext>
            </a:extLst>
          </p:cNvPr>
          <p:cNvSpPr>
            <a:spLocks noGrp="1"/>
          </p:cNvSpPr>
          <p:nvPr>
            <p:ph type="title"/>
          </p:nvPr>
        </p:nvSpPr>
        <p:spPr/>
        <p:txBody>
          <a:bodyPr/>
          <a:lstStyle/>
          <a:p>
            <a:r>
              <a:rPr lang="en-US" dirty="0"/>
              <a:t>Config variables contd.</a:t>
            </a:r>
          </a:p>
        </p:txBody>
      </p:sp>
      <p:sp>
        <p:nvSpPr>
          <p:cNvPr id="3" name="Content Placeholder 2">
            <a:extLst>
              <a:ext uri="{FF2B5EF4-FFF2-40B4-BE49-F238E27FC236}">
                <a16:creationId xmlns:a16="http://schemas.microsoft.com/office/drawing/2014/main" id="{336E23C9-A4AC-3ACF-866A-DB607FE834D2}"/>
              </a:ext>
            </a:extLst>
          </p:cNvPr>
          <p:cNvSpPr>
            <a:spLocks noGrp="1"/>
          </p:cNvSpPr>
          <p:nvPr>
            <p:ph idx="1"/>
          </p:nvPr>
        </p:nvSpPr>
        <p:spPr/>
        <p:txBody>
          <a:bodyPr/>
          <a:lstStyle/>
          <a:p>
            <a:r>
              <a:rPr lang="en-US" dirty="0"/>
              <a:t>The config variables that were defined are as follows:</a:t>
            </a:r>
          </a:p>
          <a:p>
            <a:r>
              <a:rPr lang="en-US" dirty="0"/>
              <a:t>env: To differentiate between development and production modes </a:t>
            </a:r>
          </a:p>
          <a:p>
            <a:r>
              <a:rPr lang="en-US" dirty="0"/>
              <a:t>port: To define the listening port for the server</a:t>
            </a:r>
          </a:p>
          <a:p>
            <a:r>
              <a:rPr lang="en-US" dirty="0" err="1"/>
              <a:t>jwtSecret</a:t>
            </a:r>
            <a:r>
              <a:rPr lang="en-US" dirty="0"/>
              <a:t>: The secret key to be used to sign JWT</a:t>
            </a:r>
          </a:p>
          <a:p>
            <a:r>
              <a:rPr lang="en-US" dirty="0" err="1"/>
              <a:t>mongoUri</a:t>
            </a:r>
            <a:r>
              <a:rPr lang="en-US" dirty="0"/>
              <a:t>: The location of the MongoDB database instance for the project </a:t>
            </a:r>
          </a:p>
          <a:p>
            <a:r>
              <a:rPr lang="en-US" dirty="0"/>
              <a:t>These variables will give us the flexibility to change values from a single file and use it across the backend code. </a:t>
            </a:r>
          </a:p>
          <a:p>
            <a:r>
              <a:rPr lang="en-US" dirty="0"/>
              <a:t>Next, we will add the run scripts, which will allow us to run and debug the backend implementation.</a:t>
            </a:r>
          </a:p>
        </p:txBody>
      </p:sp>
      <p:sp>
        <p:nvSpPr>
          <p:cNvPr id="4" name="Date Placeholder 3">
            <a:extLst>
              <a:ext uri="{FF2B5EF4-FFF2-40B4-BE49-F238E27FC236}">
                <a16:creationId xmlns:a16="http://schemas.microsoft.com/office/drawing/2014/main" id="{B45AF4A4-0DC4-435D-22EF-02B6B9999E04}"/>
              </a:ext>
            </a:extLst>
          </p:cNvPr>
          <p:cNvSpPr>
            <a:spLocks noGrp="1"/>
          </p:cNvSpPr>
          <p:nvPr>
            <p:ph type="dt" sz="half" idx="10"/>
          </p:nvPr>
        </p:nvSpPr>
        <p:spPr/>
        <p:txBody>
          <a:bodyPr/>
          <a:lstStyle/>
          <a:p>
            <a:pPr>
              <a:defRPr/>
            </a:pPr>
            <a:fld id="{C9C54A8A-EC83-4BC5-B48C-A23671E55882}" type="datetime1">
              <a:rPr lang="en-US" smtClean="0"/>
              <a:t>6/10/2023</a:t>
            </a:fld>
            <a:endParaRPr lang="en-US"/>
          </a:p>
        </p:txBody>
      </p:sp>
      <p:sp>
        <p:nvSpPr>
          <p:cNvPr id="5" name="Footer Placeholder 4">
            <a:extLst>
              <a:ext uri="{FF2B5EF4-FFF2-40B4-BE49-F238E27FC236}">
                <a16:creationId xmlns:a16="http://schemas.microsoft.com/office/drawing/2014/main" id="{31827239-77AC-0C5D-01F3-BD2CB90AB392}"/>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94072C72-BA16-2C07-5F25-660658F71415}"/>
              </a:ext>
            </a:extLst>
          </p:cNvPr>
          <p:cNvSpPr>
            <a:spLocks noGrp="1"/>
          </p:cNvSpPr>
          <p:nvPr>
            <p:ph type="sldNum" sz="quarter" idx="12"/>
          </p:nvPr>
        </p:nvSpPr>
        <p:spPr/>
        <p:txBody>
          <a:bodyPr/>
          <a:lstStyle/>
          <a:p>
            <a:fld id="{7C5CF243-786F-4254-B068-4C9F0B6EA12F}" type="slidenum">
              <a:rPr lang="en-US" altLang="en-US" smtClean="0"/>
              <a:pPr/>
              <a:t>34</a:t>
            </a:fld>
            <a:endParaRPr lang="en-US" altLang="en-US"/>
          </a:p>
        </p:txBody>
      </p:sp>
    </p:spTree>
    <p:extLst>
      <p:ext uri="{BB962C8B-B14F-4D97-AF65-F5344CB8AC3E}">
        <p14:creationId xmlns:p14="http://schemas.microsoft.com/office/powerpoint/2010/main" val="5105703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A51855-1A34-395A-591D-19E8849477C7}"/>
              </a:ext>
            </a:extLst>
          </p:cNvPr>
          <p:cNvSpPr>
            <a:spLocks noGrp="1"/>
          </p:cNvSpPr>
          <p:nvPr>
            <p:ph type="title"/>
          </p:nvPr>
        </p:nvSpPr>
        <p:spPr/>
        <p:txBody>
          <a:bodyPr/>
          <a:lstStyle/>
          <a:p>
            <a:r>
              <a:rPr lang="en-US" dirty="0"/>
              <a:t>Running scripts</a:t>
            </a:r>
          </a:p>
        </p:txBody>
      </p:sp>
      <p:sp>
        <p:nvSpPr>
          <p:cNvPr id="3" name="Content Placeholder 2">
            <a:extLst>
              <a:ext uri="{FF2B5EF4-FFF2-40B4-BE49-F238E27FC236}">
                <a16:creationId xmlns:a16="http://schemas.microsoft.com/office/drawing/2014/main" id="{3D998306-AA94-153C-5EA2-BA8B67E2841A}"/>
              </a:ext>
            </a:extLst>
          </p:cNvPr>
          <p:cNvSpPr>
            <a:spLocks noGrp="1"/>
          </p:cNvSpPr>
          <p:nvPr>
            <p:ph idx="1"/>
          </p:nvPr>
        </p:nvSpPr>
        <p:spPr/>
        <p:txBody>
          <a:bodyPr/>
          <a:lstStyle/>
          <a:p>
            <a:r>
              <a:rPr lang="en-US" dirty="0"/>
              <a:t>To run the server as we develop the code for only the backend, we can start with </a:t>
            </a:r>
          </a:p>
          <a:p>
            <a:r>
              <a:rPr lang="en-US" dirty="0"/>
              <a:t>the yarn development script in the </a:t>
            </a:r>
            <a:r>
              <a:rPr lang="en-US" dirty="0" err="1"/>
              <a:t>package.json</a:t>
            </a:r>
            <a:r>
              <a:rPr lang="en-US" dirty="0"/>
              <a:t> file. For the complete skeleton application.</a:t>
            </a:r>
          </a:p>
          <a:p>
            <a:pPr marL="0" indent="0">
              <a:buNone/>
            </a:pPr>
            <a:endParaRPr lang="en-US" dirty="0"/>
          </a:p>
          <a:p>
            <a:pPr marL="0" indent="0">
              <a:buNone/>
            </a:pPr>
            <a:r>
              <a:rPr lang="en-US" dirty="0"/>
              <a:t> </a:t>
            </a:r>
            <a:r>
              <a:rPr lang="en-US" dirty="0" err="1"/>
              <a:t>mern</a:t>
            </a:r>
            <a:r>
              <a:rPr lang="en-US" dirty="0"/>
              <a:t>-skeleton/</a:t>
            </a:r>
            <a:r>
              <a:rPr lang="en-US" dirty="0" err="1"/>
              <a:t>package.json</a:t>
            </a:r>
            <a:r>
              <a:rPr lang="en-US" dirty="0"/>
              <a:t>:</a:t>
            </a:r>
          </a:p>
          <a:p>
            <a:pPr marL="0" indent="0">
              <a:buNone/>
            </a:pPr>
            <a:r>
              <a:rPr lang="en-US" dirty="0"/>
              <a:t>  "scripts": {</a:t>
            </a:r>
          </a:p>
          <a:p>
            <a:pPr marL="0" indent="0">
              <a:buNone/>
            </a:pPr>
            <a:r>
              <a:rPr lang="en-US" dirty="0"/>
              <a:t>  "development": "</a:t>
            </a:r>
            <a:r>
              <a:rPr lang="en-US" dirty="0" err="1"/>
              <a:t>nodemon</a:t>
            </a:r>
            <a:r>
              <a:rPr lang="en-US" dirty="0"/>
              <a:t>" </a:t>
            </a:r>
          </a:p>
          <a:p>
            <a:pPr marL="0" indent="0">
              <a:buNone/>
            </a:pPr>
            <a:r>
              <a:rPr lang="en-US" dirty="0"/>
              <a:t>  }</a:t>
            </a:r>
          </a:p>
        </p:txBody>
      </p:sp>
      <p:sp>
        <p:nvSpPr>
          <p:cNvPr id="4" name="Date Placeholder 3">
            <a:extLst>
              <a:ext uri="{FF2B5EF4-FFF2-40B4-BE49-F238E27FC236}">
                <a16:creationId xmlns:a16="http://schemas.microsoft.com/office/drawing/2014/main" id="{A1725BA6-7561-A6BF-8725-FA846BC68C63}"/>
              </a:ext>
            </a:extLst>
          </p:cNvPr>
          <p:cNvSpPr>
            <a:spLocks noGrp="1"/>
          </p:cNvSpPr>
          <p:nvPr>
            <p:ph type="dt" sz="half" idx="10"/>
          </p:nvPr>
        </p:nvSpPr>
        <p:spPr/>
        <p:txBody>
          <a:bodyPr/>
          <a:lstStyle/>
          <a:p>
            <a:pPr>
              <a:defRPr/>
            </a:pPr>
            <a:fld id="{C9C54A8A-EC83-4BC5-B48C-A23671E55882}" type="datetime1">
              <a:rPr lang="en-US" smtClean="0"/>
              <a:t>6/10/2023</a:t>
            </a:fld>
            <a:endParaRPr lang="en-US"/>
          </a:p>
        </p:txBody>
      </p:sp>
      <p:sp>
        <p:nvSpPr>
          <p:cNvPr id="5" name="Footer Placeholder 4">
            <a:extLst>
              <a:ext uri="{FF2B5EF4-FFF2-40B4-BE49-F238E27FC236}">
                <a16:creationId xmlns:a16="http://schemas.microsoft.com/office/drawing/2014/main" id="{38D1C8F9-C46C-A010-391F-C3ECF9623321}"/>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6D4568AB-706E-DA95-534E-D1A7F308CD21}"/>
              </a:ext>
            </a:extLst>
          </p:cNvPr>
          <p:cNvSpPr>
            <a:spLocks noGrp="1"/>
          </p:cNvSpPr>
          <p:nvPr>
            <p:ph type="sldNum" sz="quarter" idx="12"/>
          </p:nvPr>
        </p:nvSpPr>
        <p:spPr/>
        <p:txBody>
          <a:bodyPr/>
          <a:lstStyle/>
          <a:p>
            <a:fld id="{7C5CF243-786F-4254-B068-4C9F0B6EA12F}" type="slidenum">
              <a:rPr lang="en-US" altLang="en-US" smtClean="0"/>
              <a:pPr/>
              <a:t>35</a:t>
            </a:fld>
            <a:endParaRPr lang="en-US" altLang="en-US"/>
          </a:p>
        </p:txBody>
      </p:sp>
    </p:spTree>
    <p:extLst>
      <p:ext uri="{BB962C8B-B14F-4D97-AF65-F5344CB8AC3E}">
        <p14:creationId xmlns:p14="http://schemas.microsoft.com/office/powerpoint/2010/main" val="353708257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4D6013-562D-2000-6544-157F9E3587B6}"/>
              </a:ext>
            </a:extLst>
          </p:cNvPr>
          <p:cNvSpPr>
            <a:spLocks noGrp="1"/>
          </p:cNvSpPr>
          <p:nvPr>
            <p:ph type="title"/>
          </p:nvPr>
        </p:nvSpPr>
        <p:spPr/>
        <p:txBody>
          <a:bodyPr/>
          <a:lstStyle/>
          <a:p>
            <a:r>
              <a:rPr lang="en-US" dirty="0"/>
              <a:t>Running scripts</a:t>
            </a:r>
          </a:p>
        </p:txBody>
      </p:sp>
      <p:sp>
        <p:nvSpPr>
          <p:cNvPr id="3" name="Content Placeholder 2">
            <a:extLst>
              <a:ext uri="{FF2B5EF4-FFF2-40B4-BE49-F238E27FC236}">
                <a16:creationId xmlns:a16="http://schemas.microsoft.com/office/drawing/2014/main" id="{9A99EC1E-3E47-5EF7-6DB0-8E74422C4F39}"/>
              </a:ext>
            </a:extLst>
          </p:cNvPr>
          <p:cNvSpPr>
            <a:spLocks noGrp="1"/>
          </p:cNvSpPr>
          <p:nvPr>
            <p:ph idx="1"/>
          </p:nvPr>
        </p:nvSpPr>
        <p:spPr/>
        <p:txBody>
          <a:bodyPr/>
          <a:lstStyle/>
          <a:p>
            <a:r>
              <a:rPr lang="en-US" dirty="0"/>
              <a:t>With this script added, run</a:t>
            </a:r>
          </a:p>
          <a:p>
            <a:pPr marL="0" indent="0">
              <a:buNone/>
            </a:pPr>
            <a:r>
              <a:rPr lang="en-US" dirty="0"/>
              <a:t>yarn add react-hot-loader</a:t>
            </a:r>
          </a:p>
          <a:p>
            <a:pPr marL="0" indent="0">
              <a:buNone/>
            </a:pPr>
            <a:r>
              <a:rPr lang="en-US" dirty="0"/>
              <a:t>yarn add --dev @babel/preset-react</a:t>
            </a:r>
          </a:p>
          <a:p>
            <a:pPr marL="0" indent="0">
              <a:buNone/>
            </a:pPr>
            <a:r>
              <a:rPr lang="en-US" dirty="0"/>
              <a:t>yarn development</a:t>
            </a:r>
          </a:p>
          <a:p>
            <a:pPr marL="0" indent="0">
              <a:buNone/>
            </a:pPr>
            <a:endParaRPr lang="en-US" dirty="0"/>
          </a:p>
          <a:p>
            <a:r>
              <a:rPr lang="en-US" dirty="0"/>
              <a:t>in the command line from your project folder will basically start </a:t>
            </a:r>
            <a:r>
              <a:rPr lang="en-US" dirty="0" err="1"/>
              <a:t>Nodemon</a:t>
            </a:r>
            <a:r>
              <a:rPr lang="en-US" dirty="0"/>
              <a:t> according to the configuration in </a:t>
            </a:r>
            <a:r>
              <a:rPr lang="en-US" dirty="0" err="1"/>
              <a:t>nodemon.json</a:t>
            </a:r>
            <a:r>
              <a:rPr lang="en-US" dirty="0"/>
              <a:t>.</a:t>
            </a:r>
          </a:p>
          <a:p>
            <a:pPr marL="0" indent="0">
              <a:buNone/>
            </a:pPr>
            <a:endParaRPr lang="en-US" dirty="0"/>
          </a:p>
          <a:p>
            <a:r>
              <a:rPr lang="en-US" dirty="0"/>
              <a:t>The configuration instructs </a:t>
            </a:r>
            <a:r>
              <a:rPr lang="en-US" dirty="0" err="1"/>
              <a:t>Nodemon</a:t>
            </a:r>
            <a:r>
              <a:rPr lang="en-US" dirty="0"/>
              <a:t> to monitor server files for updates and, on update, to build the files again, then restart the server so that the changes are immediately available.</a:t>
            </a:r>
          </a:p>
        </p:txBody>
      </p:sp>
      <p:sp>
        <p:nvSpPr>
          <p:cNvPr id="4" name="Date Placeholder 3">
            <a:extLst>
              <a:ext uri="{FF2B5EF4-FFF2-40B4-BE49-F238E27FC236}">
                <a16:creationId xmlns:a16="http://schemas.microsoft.com/office/drawing/2014/main" id="{77A1BE94-535D-C923-2FFB-169A95D85195}"/>
              </a:ext>
            </a:extLst>
          </p:cNvPr>
          <p:cNvSpPr>
            <a:spLocks noGrp="1"/>
          </p:cNvSpPr>
          <p:nvPr>
            <p:ph type="dt" sz="half" idx="10"/>
          </p:nvPr>
        </p:nvSpPr>
        <p:spPr/>
        <p:txBody>
          <a:bodyPr/>
          <a:lstStyle/>
          <a:p>
            <a:pPr>
              <a:defRPr/>
            </a:pPr>
            <a:fld id="{C9C54A8A-EC83-4BC5-B48C-A23671E55882}" type="datetime1">
              <a:rPr lang="en-US" smtClean="0"/>
              <a:t>6/10/2023</a:t>
            </a:fld>
            <a:endParaRPr lang="en-US"/>
          </a:p>
        </p:txBody>
      </p:sp>
      <p:sp>
        <p:nvSpPr>
          <p:cNvPr id="5" name="Footer Placeholder 4">
            <a:extLst>
              <a:ext uri="{FF2B5EF4-FFF2-40B4-BE49-F238E27FC236}">
                <a16:creationId xmlns:a16="http://schemas.microsoft.com/office/drawing/2014/main" id="{353E107F-8546-DC4C-4378-DB3AA723C634}"/>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215C885C-F004-82DE-1763-569CD8B7284B}"/>
              </a:ext>
            </a:extLst>
          </p:cNvPr>
          <p:cNvSpPr>
            <a:spLocks noGrp="1"/>
          </p:cNvSpPr>
          <p:nvPr>
            <p:ph type="sldNum" sz="quarter" idx="12"/>
          </p:nvPr>
        </p:nvSpPr>
        <p:spPr/>
        <p:txBody>
          <a:bodyPr/>
          <a:lstStyle/>
          <a:p>
            <a:fld id="{7C5CF243-786F-4254-B068-4C9F0B6EA12F}" type="slidenum">
              <a:rPr lang="en-US" altLang="en-US" smtClean="0"/>
              <a:pPr/>
              <a:t>36</a:t>
            </a:fld>
            <a:endParaRPr lang="en-US" altLang="en-US"/>
          </a:p>
        </p:txBody>
      </p:sp>
    </p:spTree>
    <p:extLst>
      <p:ext uri="{BB962C8B-B14F-4D97-AF65-F5344CB8AC3E}">
        <p14:creationId xmlns:p14="http://schemas.microsoft.com/office/powerpoint/2010/main" val="200882693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620EAC-08B6-984F-F3A7-02630544ABA2}"/>
              </a:ext>
            </a:extLst>
          </p:cNvPr>
          <p:cNvSpPr>
            <a:spLocks noGrp="1"/>
          </p:cNvSpPr>
          <p:nvPr>
            <p:ph type="title"/>
          </p:nvPr>
        </p:nvSpPr>
        <p:spPr/>
        <p:txBody>
          <a:bodyPr/>
          <a:lstStyle/>
          <a:p>
            <a:r>
              <a:rPr lang="en-US" dirty="0"/>
              <a:t>Preparing the server</a:t>
            </a:r>
          </a:p>
        </p:txBody>
      </p:sp>
      <p:sp>
        <p:nvSpPr>
          <p:cNvPr id="3" name="Content Placeholder 2">
            <a:extLst>
              <a:ext uri="{FF2B5EF4-FFF2-40B4-BE49-F238E27FC236}">
                <a16:creationId xmlns:a16="http://schemas.microsoft.com/office/drawing/2014/main" id="{327CBF61-01AB-1E16-ACD0-DAA6EE75B8C3}"/>
              </a:ext>
            </a:extLst>
          </p:cNvPr>
          <p:cNvSpPr>
            <a:spLocks noGrp="1"/>
          </p:cNvSpPr>
          <p:nvPr>
            <p:ph idx="1"/>
          </p:nvPr>
        </p:nvSpPr>
        <p:spPr/>
        <p:txBody>
          <a:bodyPr/>
          <a:lstStyle/>
          <a:p>
            <a:r>
              <a:rPr lang="en-US" dirty="0"/>
              <a:t>we will integrate Express, Node, and MongoDB in order to run a completely configured server before we start implementing user-specific features.</a:t>
            </a:r>
          </a:p>
          <a:p>
            <a:endParaRPr lang="en-US" dirty="0"/>
          </a:p>
          <a:p>
            <a:endParaRPr lang="en-US" dirty="0"/>
          </a:p>
        </p:txBody>
      </p:sp>
      <p:sp>
        <p:nvSpPr>
          <p:cNvPr id="4" name="Date Placeholder 3">
            <a:extLst>
              <a:ext uri="{FF2B5EF4-FFF2-40B4-BE49-F238E27FC236}">
                <a16:creationId xmlns:a16="http://schemas.microsoft.com/office/drawing/2014/main" id="{8A8A304E-6F32-9E99-F862-51AF0F565886}"/>
              </a:ext>
            </a:extLst>
          </p:cNvPr>
          <p:cNvSpPr>
            <a:spLocks noGrp="1"/>
          </p:cNvSpPr>
          <p:nvPr>
            <p:ph type="dt" sz="half" idx="10"/>
          </p:nvPr>
        </p:nvSpPr>
        <p:spPr/>
        <p:txBody>
          <a:bodyPr/>
          <a:lstStyle/>
          <a:p>
            <a:pPr>
              <a:defRPr/>
            </a:pPr>
            <a:fld id="{C9C54A8A-EC83-4BC5-B48C-A23671E55882}" type="datetime1">
              <a:rPr lang="en-US" smtClean="0"/>
              <a:t>6/10/2023</a:t>
            </a:fld>
            <a:endParaRPr lang="en-US"/>
          </a:p>
        </p:txBody>
      </p:sp>
      <p:sp>
        <p:nvSpPr>
          <p:cNvPr id="5" name="Footer Placeholder 4">
            <a:extLst>
              <a:ext uri="{FF2B5EF4-FFF2-40B4-BE49-F238E27FC236}">
                <a16:creationId xmlns:a16="http://schemas.microsoft.com/office/drawing/2014/main" id="{5A4215EA-EFDE-E6D0-69E6-59A6CEF7A7A0}"/>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44596667-F165-BE36-3AEA-86FF62CB102E}"/>
              </a:ext>
            </a:extLst>
          </p:cNvPr>
          <p:cNvSpPr>
            <a:spLocks noGrp="1"/>
          </p:cNvSpPr>
          <p:nvPr>
            <p:ph type="sldNum" sz="quarter" idx="12"/>
          </p:nvPr>
        </p:nvSpPr>
        <p:spPr/>
        <p:txBody>
          <a:bodyPr/>
          <a:lstStyle/>
          <a:p>
            <a:fld id="{7C5CF243-786F-4254-B068-4C9F0B6EA12F}" type="slidenum">
              <a:rPr lang="en-US" altLang="en-US" smtClean="0"/>
              <a:pPr/>
              <a:t>37</a:t>
            </a:fld>
            <a:endParaRPr lang="en-US" altLang="en-US"/>
          </a:p>
        </p:txBody>
      </p:sp>
    </p:spTree>
    <p:extLst>
      <p:ext uri="{BB962C8B-B14F-4D97-AF65-F5344CB8AC3E}">
        <p14:creationId xmlns:p14="http://schemas.microsoft.com/office/powerpoint/2010/main" val="300442249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753EE2-1209-B615-036E-3A32BD4C784B}"/>
              </a:ext>
            </a:extLst>
          </p:cNvPr>
          <p:cNvSpPr>
            <a:spLocks noGrp="1"/>
          </p:cNvSpPr>
          <p:nvPr>
            <p:ph type="title"/>
          </p:nvPr>
        </p:nvSpPr>
        <p:spPr/>
        <p:txBody>
          <a:bodyPr/>
          <a:lstStyle/>
          <a:p>
            <a:r>
              <a:rPr lang="en-US" dirty="0"/>
              <a:t>Configuring Express</a:t>
            </a:r>
          </a:p>
        </p:txBody>
      </p:sp>
      <p:sp>
        <p:nvSpPr>
          <p:cNvPr id="3" name="Content Placeholder 2">
            <a:extLst>
              <a:ext uri="{FF2B5EF4-FFF2-40B4-BE49-F238E27FC236}">
                <a16:creationId xmlns:a16="http://schemas.microsoft.com/office/drawing/2014/main" id="{A7CC5695-95B3-FDF0-025F-2DA0DC864453}"/>
              </a:ext>
            </a:extLst>
          </p:cNvPr>
          <p:cNvSpPr>
            <a:spLocks noGrp="1"/>
          </p:cNvSpPr>
          <p:nvPr>
            <p:ph idx="1"/>
          </p:nvPr>
        </p:nvSpPr>
        <p:spPr/>
        <p:txBody>
          <a:bodyPr/>
          <a:lstStyle/>
          <a:p>
            <a:r>
              <a:rPr lang="en-US" dirty="0"/>
              <a:t>To use Express, we will install it and then add and configure it in the server/express.js file.</a:t>
            </a:r>
          </a:p>
          <a:p>
            <a:r>
              <a:rPr lang="en-US" dirty="0"/>
              <a:t>From the command line, run the following command to install the express module and to have the </a:t>
            </a:r>
            <a:r>
              <a:rPr lang="en-US" dirty="0" err="1"/>
              <a:t>package.json</a:t>
            </a:r>
            <a:r>
              <a:rPr lang="en-US" dirty="0"/>
              <a:t> file automatically updated:</a:t>
            </a:r>
          </a:p>
          <a:p>
            <a:endParaRPr lang="en-US" dirty="0"/>
          </a:p>
          <a:p>
            <a:pPr marL="0" indent="0">
              <a:buNone/>
            </a:pPr>
            <a:r>
              <a:rPr lang="en-US" dirty="0"/>
              <a:t>yarn add express</a:t>
            </a:r>
          </a:p>
          <a:p>
            <a:pPr marL="0" indent="0">
              <a:buNone/>
            </a:pPr>
            <a:endParaRPr lang="en-US" dirty="0"/>
          </a:p>
          <a:p>
            <a:r>
              <a:rPr lang="en-US" dirty="0"/>
              <a:t>Once Express has been installed, we can import it into the express.js file, </a:t>
            </a:r>
          </a:p>
          <a:p>
            <a:r>
              <a:rPr lang="en-US" dirty="0"/>
              <a:t>configure it as required, and make it available to the rest of the app.</a:t>
            </a:r>
          </a:p>
          <a:p>
            <a:pPr marL="0" indent="0">
              <a:buNone/>
            </a:pPr>
            <a:endParaRPr lang="en-US" dirty="0"/>
          </a:p>
          <a:p>
            <a:endParaRPr lang="en-US" dirty="0"/>
          </a:p>
          <a:p>
            <a:pPr marL="0" indent="0">
              <a:buNone/>
            </a:pPr>
            <a:endParaRPr lang="en-US" dirty="0"/>
          </a:p>
        </p:txBody>
      </p:sp>
      <p:sp>
        <p:nvSpPr>
          <p:cNvPr id="4" name="Date Placeholder 3">
            <a:extLst>
              <a:ext uri="{FF2B5EF4-FFF2-40B4-BE49-F238E27FC236}">
                <a16:creationId xmlns:a16="http://schemas.microsoft.com/office/drawing/2014/main" id="{62227B3C-C840-6145-216B-02F54F4C5A7B}"/>
              </a:ext>
            </a:extLst>
          </p:cNvPr>
          <p:cNvSpPr>
            <a:spLocks noGrp="1"/>
          </p:cNvSpPr>
          <p:nvPr>
            <p:ph type="dt" sz="half" idx="10"/>
          </p:nvPr>
        </p:nvSpPr>
        <p:spPr/>
        <p:txBody>
          <a:bodyPr/>
          <a:lstStyle/>
          <a:p>
            <a:pPr>
              <a:defRPr/>
            </a:pPr>
            <a:fld id="{C9C54A8A-EC83-4BC5-B48C-A23671E55882}" type="datetime1">
              <a:rPr lang="en-US" smtClean="0"/>
              <a:t>6/10/2023</a:t>
            </a:fld>
            <a:endParaRPr lang="en-US"/>
          </a:p>
        </p:txBody>
      </p:sp>
      <p:sp>
        <p:nvSpPr>
          <p:cNvPr id="5" name="Footer Placeholder 4">
            <a:extLst>
              <a:ext uri="{FF2B5EF4-FFF2-40B4-BE49-F238E27FC236}">
                <a16:creationId xmlns:a16="http://schemas.microsoft.com/office/drawing/2014/main" id="{B3385030-3057-F013-E840-570AE5038380}"/>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92567E87-A5F7-EFB2-EE66-7256B167AE35}"/>
              </a:ext>
            </a:extLst>
          </p:cNvPr>
          <p:cNvSpPr>
            <a:spLocks noGrp="1"/>
          </p:cNvSpPr>
          <p:nvPr>
            <p:ph type="sldNum" sz="quarter" idx="12"/>
          </p:nvPr>
        </p:nvSpPr>
        <p:spPr/>
        <p:txBody>
          <a:bodyPr/>
          <a:lstStyle/>
          <a:p>
            <a:fld id="{7C5CF243-786F-4254-B068-4C9F0B6EA12F}" type="slidenum">
              <a:rPr lang="en-US" altLang="en-US" smtClean="0"/>
              <a:pPr/>
              <a:t>38</a:t>
            </a:fld>
            <a:endParaRPr lang="en-US" altLang="en-US"/>
          </a:p>
        </p:txBody>
      </p:sp>
    </p:spTree>
    <p:extLst>
      <p:ext uri="{BB962C8B-B14F-4D97-AF65-F5344CB8AC3E}">
        <p14:creationId xmlns:p14="http://schemas.microsoft.com/office/powerpoint/2010/main" val="381319166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244679-77D6-C018-D198-A533A9D6691A}"/>
              </a:ext>
            </a:extLst>
          </p:cNvPr>
          <p:cNvSpPr>
            <a:spLocks noGrp="1"/>
          </p:cNvSpPr>
          <p:nvPr>
            <p:ph type="title"/>
          </p:nvPr>
        </p:nvSpPr>
        <p:spPr/>
        <p:txBody>
          <a:bodyPr/>
          <a:lstStyle/>
          <a:p>
            <a:r>
              <a:rPr lang="en-US" dirty="0"/>
              <a:t>Configuring Express contd.</a:t>
            </a:r>
          </a:p>
        </p:txBody>
      </p:sp>
      <p:sp>
        <p:nvSpPr>
          <p:cNvPr id="3" name="Content Placeholder 2">
            <a:extLst>
              <a:ext uri="{FF2B5EF4-FFF2-40B4-BE49-F238E27FC236}">
                <a16:creationId xmlns:a16="http://schemas.microsoft.com/office/drawing/2014/main" id="{F4C1A19B-42EE-9ADB-0301-18D8094E3BF9}"/>
              </a:ext>
            </a:extLst>
          </p:cNvPr>
          <p:cNvSpPr>
            <a:spLocks noGrp="1"/>
          </p:cNvSpPr>
          <p:nvPr>
            <p:ph idx="1"/>
          </p:nvPr>
        </p:nvSpPr>
        <p:spPr>
          <a:xfrm>
            <a:off x="1014549" y="987425"/>
            <a:ext cx="8077200" cy="5257800"/>
          </a:xfrm>
        </p:spPr>
        <p:txBody>
          <a:bodyPr/>
          <a:lstStyle/>
          <a:p>
            <a:r>
              <a:rPr lang="en-US" dirty="0"/>
              <a:t>  </a:t>
            </a:r>
            <a:r>
              <a:rPr lang="en-US" dirty="0" err="1"/>
              <a:t>mern</a:t>
            </a:r>
            <a:r>
              <a:rPr lang="en-US" dirty="0"/>
              <a:t>-skeleton/server/express.js:</a:t>
            </a:r>
          </a:p>
          <a:p>
            <a:endParaRPr lang="en-US" dirty="0"/>
          </a:p>
          <a:p>
            <a:pPr marL="0" indent="0">
              <a:buNone/>
            </a:pPr>
            <a:r>
              <a:rPr lang="en-US" dirty="0"/>
              <a:t>    import express from 'express' </a:t>
            </a:r>
          </a:p>
          <a:p>
            <a:pPr marL="0" indent="0">
              <a:buNone/>
            </a:pPr>
            <a:r>
              <a:rPr lang="en-US" dirty="0"/>
              <a:t>    const app = express()</a:t>
            </a:r>
          </a:p>
          <a:p>
            <a:pPr marL="0" indent="0">
              <a:buNone/>
            </a:pPr>
            <a:r>
              <a:rPr lang="en-US" dirty="0"/>
              <a:t>   /*... configure express ... */ </a:t>
            </a:r>
          </a:p>
          <a:p>
            <a:pPr marL="0" indent="0">
              <a:buNone/>
            </a:pPr>
            <a:r>
              <a:rPr lang="en-US" dirty="0"/>
              <a:t>   export default app</a:t>
            </a:r>
          </a:p>
        </p:txBody>
      </p:sp>
      <p:sp>
        <p:nvSpPr>
          <p:cNvPr id="4" name="Date Placeholder 3">
            <a:extLst>
              <a:ext uri="{FF2B5EF4-FFF2-40B4-BE49-F238E27FC236}">
                <a16:creationId xmlns:a16="http://schemas.microsoft.com/office/drawing/2014/main" id="{8177F633-AE1C-44A5-A1F9-013B5E231324}"/>
              </a:ext>
            </a:extLst>
          </p:cNvPr>
          <p:cNvSpPr>
            <a:spLocks noGrp="1"/>
          </p:cNvSpPr>
          <p:nvPr>
            <p:ph type="dt" sz="half" idx="10"/>
          </p:nvPr>
        </p:nvSpPr>
        <p:spPr/>
        <p:txBody>
          <a:bodyPr/>
          <a:lstStyle/>
          <a:p>
            <a:pPr>
              <a:defRPr/>
            </a:pPr>
            <a:fld id="{C9C54A8A-EC83-4BC5-B48C-A23671E55882}" type="datetime1">
              <a:rPr lang="en-US" smtClean="0"/>
              <a:t>6/10/2023</a:t>
            </a:fld>
            <a:endParaRPr lang="en-US"/>
          </a:p>
        </p:txBody>
      </p:sp>
      <p:sp>
        <p:nvSpPr>
          <p:cNvPr id="5" name="Footer Placeholder 4">
            <a:extLst>
              <a:ext uri="{FF2B5EF4-FFF2-40B4-BE49-F238E27FC236}">
                <a16:creationId xmlns:a16="http://schemas.microsoft.com/office/drawing/2014/main" id="{139C4161-AB42-4DF1-DBBC-05949BBCA38A}"/>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568CE4CE-07C9-B6B9-67D2-D99F74E7B1F5}"/>
              </a:ext>
            </a:extLst>
          </p:cNvPr>
          <p:cNvSpPr>
            <a:spLocks noGrp="1"/>
          </p:cNvSpPr>
          <p:nvPr>
            <p:ph type="sldNum" sz="quarter" idx="12"/>
          </p:nvPr>
        </p:nvSpPr>
        <p:spPr/>
        <p:txBody>
          <a:bodyPr/>
          <a:lstStyle/>
          <a:p>
            <a:fld id="{7C5CF243-786F-4254-B068-4C9F0B6EA12F}" type="slidenum">
              <a:rPr lang="en-US" altLang="en-US" smtClean="0"/>
              <a:pPr/>
              <a:t>39</a:t>
            </a:fld>
            <a:endParaRPr lang="en-US" altLang="en-US"/>
          </a:p>
        </p:txBody>
      </p:sp>
    </p:spTree>
    <p:extLst>
      <p:ext uri="{BB962C8B-B14F-4D97-AF65-F5344CB8AC3E}">
        <p14:creationId xmlns:p14="http://schemas.microsoft.com/office/powerpoint/2010/main" val="28339773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40EF1D-CC7E-DBDB-11C1-41A81A9B4C47}"/>
              </a:ext>
            </a:extLst>
          </p:cNvPr>
          <p:cNvSpPr>
            <a:spLocks noGrp="1"/>
          </p:cNvSpPr>
          <p:nvPr>
            <p:ph type="title"/>
          </p:nvPr>
        </p:nvSpPr>
        <p:spPr/>
        <p:txBody>
          <a:bodyPr/>
          <a:lstStyle/>
          <a:p>
            <a:r>
              <a:rPr lang="en-US" dirty="0"/>
              <a:t>Feature breakdown</a:t>
            </a:r>
          </a:p>
        </p:txBody>
      </p:sp>
      <p:sp>
        <p:nvSpPr>
          <p:cNvPr id="3" name="Content Placeholder 2">
            <a:extLst>
              <a:ext uri="{FF2B5EF4-FFF2-40B4-BE49-F238E27FC236}">
                <a16:creationId xmlns:a16="http://schemas.microsoft.com/office/drawing/2014/main" id="{2A59B254-0E63-8FD7-9F39-92A784406A0E}"/>
              </a:ext>
            </a:extLst>
          </p:cNvPr>
          <p:cNvSpPr>
            <a:spLocks noGrp="1"/>
          </p:cNvSpPr>
          <p:nvPr>
            <p:ph idx="1"/>
          </p:nvPr>
        </p:nvSpPr>
        <p:spPr/>
        <p:txBody>
          <a:bodyPr/>
          <a:lstStyle/>
          <a:p>
            <a:r>
              <a:rPr lang="en-US" dirty="0"/>
              <a:t>In the skeleton application, we will add the following use cases with user CRUD and auth functionality implementations:</a:t>
            </a:r>
          </a:p>
          <a:p>
            <a:r>
              <a:rPr lang="en-US" dirty="0"/>
              <a:t>Sign up: Users can register by creating a new account using an email address.</a:t>
            </a:r>
          </a:p>
          <a:p>
            <a:r>
              <a:rPr lang="en-US" dirty="0"/>
              <a:t>User list: Any visitor can see a list of all registered users. </a:t>
            </a:r>
          </a:p>
          <a:p>
            <a:r>
              <a:rPr lang="en-US" dirty="0"/>
              <a:t>Authentication: Registered users can sign-in and sign-out.</a:t>
            </a:r>
          </a:p>
          <a:p>
            <a:r>
              <a:rPr lang="en-US" dirty="0"/>
              <a:t>Protected user profile: Only registered users can view individual user details after signing in.</a:t>
            </a:r>
          </a:p>
          <a:p>
            <a:r>
              <a:rPr lang="en-US" dirty="0"/>
              <a:t>Authorized user edit and delete: Only a registered and </a:t>
            </a:r>
            <a:r>
              <a:rPr lang="en-US" dirty="0" err="1"/>
              <a:t>uthenticated</a:t>
            </a:r>
            <a:r>
              <a:rPr lang="en-US" dirty="0"/>
              <a:t> user can edit or remove their own user account details.</a:t>
            </a:r>
          </a:p>
        </p:txBody>
      </p:sp>
      <p:sp>
        <p:nvSpPr>
          <p:cNvPr id="4" name="Date Placeholder 3">
            <a:extLst>
              <a:ext uri="{FF2B5EF4-FFF2-40B4-BE49-F238E27FC236}">
                <a16:creationId xmlns:a16="http://schemas.microsoft.com/office/drawing/2014/main" id="{F8717F04-4BDA-9591-083C-E66F9F55692D}"/>
              </a:ext>
            </a:extLst>
          </p:cNvPr>
          <p:cNvSpPr>
            <a:spLocks noGrp="1"/>
          </p:cNvSpPr>
          <p:nvPr>
            <p:ph type="dt" sz="half" idx="10"/>
          </p:nvPr>
        </p:nvSpPr>
        <p:spPr/>
        <p:txBody>
          <a:bodyPr/>
          <a:lstStyle/>
          <a:p>
            <a:pPr>
              <a:defRPr/>
            </a:pPr>
            <a:fld id="{C9C54A8A-EC83-4BC5-B48C-A23671E55882}" type="datetime1">
              <a:rPr lang="en-US" smtClean="0"/>
              <a:t>6/10/2023</a:t>
            </a:fld>
            <a:endParaRPr lang="en-US"/>
          </a:p>
        </p:txBody>
      </p:sp>
      <p:sp>
        <p:nvSpPr>
          <p:cNvPr id="5" name="Footer Placeholder 4">
            <a:extLst>
              <a:ext uri="{FF2B5EF4-FFF2-40B4-BE49-F238E27FC236}">
                <a16:creationId xmlns:a16="http://schemas.microsoft.com/office/drawing/2014/main" id="{8696ED2D-70A8-740D-3E8F-F463C70D27C9}"/>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23A73FE1-A50C-212A-1537-878414BBF065}"/>
              </a:ext>
            </a:extLst>
          </p:cNvPr>
          <p:cNvSpPr>
            <a:spLocks noGrp="1"/>
          </p:cNvSpPr>
          <p:nvPr>
            <p:ph type="sldNum" sz="quarter" idx="12"/>
          </p:nvPr>
        </p:nvSpPr>
        <p:spPr/>
        <p:txBody>
          <a:bodyPr/>
          <a:lstStyle/>
          <a:p>
            <a:fld id="{7C5CF243-786F-4254-B068-4C9F0B6EA12F}" type="slidenum">
              <a:rPr lang="en-US" altLang="en-US" smtClean="0"/>
              <a:pPr/>
              <a:t>4</a:t>
            </a:fld>
            <a:endParaRPr lang="en-US" altLang="en-US"/>
          </a:p>
        </p:txBody>
      </p:sp>
    </p:spTree>
    <p:extLst>
      <p:ext uri="{BB962C8B-B14F-4D97-AF65-F5344CB8AC3E}">
        <p14:creationId xmlns:p14="http://schemas.microsoft.com/office/powerpoint/2010/main" val="232758404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EE2F87-5B55-E197-A1C7-D50649FA3391}"/>
              </a:ext>
            </a:extLst>
          </p:cNvPr>
          <p:cNvSpPr>
            <a:spLocks noGrp="1"/>
          </p:cNvSpPr>
          <p:nvPr>
            <p:ph type="title"/>
          </p:nvPr>
        </p:nvSpPr>
        <p:spPr/>
        <p:txBody>
          <a:bodyPr/>
          <a:lstStyle/>
          <a:p>
            <a:r>
              <a:rPr lang="en-US" dirty="0"/>
              <a:t>Configuring Express contd.</a:t>
            </a:r>
          </a:p>
        </p:txBody>
      </p:sp>
      <p:sp>
        <p:nvSpPr>
          <p:cNvPr id="3" name="Content Placeholder 2">
            <a:extLst>
              <a:ext uri="{FF2B5EF4-FFF2-40B4-BE49-F238E27FC236}">
                <a16:creationId xmlns:a16="http://schemas.microsoft.com/office/drawing/2014/main" id="{A2EC4D9D-369C-AE48-8584-DCE6801A17C4}"/>
              </a:ext>
            </a:extLst>
          </p:cNvPr>
          <p:cNvSpPr>
            <a:spLocks noGrp="1"/>
          </p:cNvSpPr>
          <p:nvPr>
            <p:ph idx="1"/>
          </p:nvPr>
        </p:nvSpPr>
        <p:spPr/>
        <p:txBody>
          <a:bodyPr/>
          <a:lstStyle/>
          <a:p>
            <a:r>
              <a:rPr lang="en-US" sz="2300" dirty="0"/>
              <a:t>To handle HTTP requests and serve responses properly, we will use the following modules to configure Express:</a:t>
            </a:r>
          </a:p>
          <a:p>
            <a:pPr marL="0" indent="0">
              <a:buNone/>
            </a:pPr>
            <a:endParaRPr lang="en-US" sz="2300" dirty="0"/>
          </a:p>
          <a:p>
            <a:r>
              <a:rPr lang="en-US" sz="2300" dirty="0"/>
              <a:t>body-parser: Request body-parsing middleware to handle the complexities of parsing </a:t>
            </a:r>
            <a:r>
              <a:rPr lang="en-US" sz="2300" dirty="0" err="1"/>
              <a:t>streamable</a:t>
            </a:r>
            <a:r>
              <a:rPr lang="en-US" sz="2300" dirty="0"/>
              <a:t> request objects so that we can simplify browser-server communication by exchanging JSON in the request body. To install the module, run</a:t>
            </a:r>
          </a:p>
          <a:p>
            <a:pPr marL="0" indent="0">
              <a:buNone/>
            </a:pPr>
            <a:endParaRPr lang="en-US" sz="2300" dirty="0"/>
          </a:p>
          <a:p>
            <a:pPr marL="0" indent="0">
              <a:buNone/>
            </a:pPr>
            <a:r>
              <a:rPr lang="en-US" sz="2300" dirty="0"/>
              <a:t>yarn add body-parser</a:t>
            </a:r>
          </a:p>
          <a:p>
            <a:pPr marL="0" indent="0">
              <a:buNone/>
            </a:pPr>
            <a:endParaRPr lang="en-US" sz="2300" dirty="0"/>
          </a:p>
          <a:p>
            <a:r>
              <a:rPr lang="en-US" sz="2300" dirty="0"/>
              <a:t> from the command line.</a:t>
            </a:r>
          </a:p>
        </p:txBody>
      </p:sp>
      <p:sp>
        <p:nvSpPr>
          <p:cNvPr id="4" name="Date Placeholder 3">
            <a:extLst>
              <a:ext uri="{FF2B5EF4-FFF2-40B4-BE49-F238E27FC236}">
                <a16:creationId xmlns:a16="http://schemas.microsoft.com/office/drawing/2014/main" id="{80F80005-E2F9-9789-E98C-5A479A37E789}"/>
              </a:ext>
            </a:extLst>
          </p:cNvPr>
          <p:cNvSpPr>
            <a:spLocks noGrp="1"/>
          </p:cNvSpPr>
          <p:nvPr>
            <p:ph type="dt" sz="half" idx="10"/>
          </p:nvPr>
        </p:nvSpPr>
        <p:spPr/>
        <p:txBody>
          <a:bodyPr/>
          <a:lstStyle/>
          <a:p>
            <a:pPr>
              <a:defRPr/>
            </a:pPr>
            <a:fld id="{C9C54A8A-EC83-4BC5-B48C-A23671E55882}" type="datetime1">
              <a:rPr lang="en-US" smtClean="0"/>
              <a:t>6/10/2023</a:t>
            </a:fld>
            <a:endParaRPr lang="en-US" dirty="0"/>
          </a:p>
        </p:txBody>
      </p:sp>
      <p:sp>
        <p:nvSpPr>
          <p:cNvPr id="5" name="Footer Placeholder 4">
            <a:extLst>
              <a:ext uri="{FF2B5EF4-FFF2-40B4-BE49-F238E27FC236}">
                <a16:creationId xmlns:a16="http://schemas.microsoft.com/office/drawing/2014/main" id="{F2259311-637C-01F4-6D07-C24BD5B84F61}"/>
              </a:ext>
            </a:extLst>
          </p:cNvPr>
          <p:cNvSpPr>
            <a:spLocks noGrp="1"/>
          </p:cNvSpPr>
          <p:nvPr>
            <p:ph type="ftr" sz="quarter" idx="11"/>
          </p:nvPr>
        </p:nvSpPr>
        <p:spPr/>
        <p:txBody>
          <a:bodyPr/>
          <a:lstStyle/>
          <a:p>
            <a:pPr>
              <a:defRPr/>
            </a:pPr>
            <a:r>
              <a:rPr lang="en-US" dirty="0"/>
              <a:t>Web Application Development</a:t>
            </a:r>
          </a:p>
        </p:txBody>
      </p:sp>
      <p:sp>
        <p:nvSpPr>
          <p:cNvPr id="6" name="Slide Number Placeholder 5">
            <a:extLst>
              <a:ext uri="{FF2B5EF4-FFF2-40B4-BE49-F238E27FC236}">
                <a16:creationId xmlns:a16="http://schemas.microsoft.com/office/drawing/2014/main" id="{AFB8892C-9711-F2EA-54C9-88E49765FC9C}"/>
              </a:ext>
            </a:extLst>
          </p:cNvPr>
          <p:cNvSpPr>
            <a:spLocks noGrp="1"/>
          </p:cNvSpPr>
          <p:nvPr>
            <p:ph type="sldNum" sz="quarter" idx="12"/>
          </p:nvPr>
        </p:nvSpPr>
        <p:spPr/>
        <p:txBody>
          <a:bodyPr/>
          <a:lstStyle/>
          <a:p>
            <a:fld id="{7C5CF243-786F-4254-B068-4C9F0B6EA12F}" type="slidenum">
              <a:rPr lang="en-US" altLang="en-US" smtClean="0"/>
              <a:pPr/>
              <a:t>40</a:t>
            </a:fld>
            <a:endParaRPr lang="en-US" altLang="en-US"/>
          </a:p>
        </p:txBody>
      </p:sp>
    </p:spTree>
    <p:extLst>
      <p:ext uri="{BB962C8B-B14F-4D97-AF65-F5344CB8AC3E}">
        <p14:creationId xmlns:p14="http://schemas.microsoft.com/office/powerpoint/2010/main" val="226491209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4F286E-0188-8A38-BEE3-76550C4F58BE}"/>
              </a:ext>
            </a:extLst>
          </p:cNvPr>
          <p:cNvSpPr>
            <a:spLocks noGrp="1"/>
          </p:cNvSpPr>
          <p:nvPr>
            <p:ph type="title"/>
          </p:nvPr>
        </p:nvSpPr>
        <p:spPr/>
        <p:txBody>
          <a:bodyPr/>
          <a:lstStyle/>
          <a:p>
            <a:r>
              <a:rPr lang="en-US" dirty="0"/>
              <a:t>Configuring Express contd.</a:t>
            </a:r>
          </a:p>
        </p:txBody>
      </p:sp>
      <p:sp>
        <p:nvSpPr>
          <p:cNvPr id="3" name="Content Placeholder 2">
            <a:extLst>
              <a:ext uri="{FF2B5EF4-FFF2-40B4-BE49-F238E27FC236}">
                <a16:creationId xmlns:a16="http://schemas.microsoft.com/office/drawing/2014/main" id="{CA32BD89-0104-9ECF-73C5-DDA8D15B6CAD}"/>
              </a:ext>
            </a:extLst>
          </p:cNvPr>
          <p:cNvSpPr>
            <a:spLocks noGrp="1"/>
          </p:cNvSpPr>
          <p:nvPr>
            <p:ph idx="1"/>
          </p:nvPr>
        </p:nvSpPr>
        <p:spPr/>
        <p:txBody>
          <a:bodyPr/>
          <a:lstStyle/>
          <a:p>
            <a:r>
              <a:rPr lang="en-US" dirty="0"/>
              <a:t>cookie-parser: Cookie parsing middleware to parse and set cookies in request objects. To install the cookie-parser module, run </a:t>
            </a:r>
          </a:p>
          <a:p>
            <a:pPr marL="0" indent="0">
              <a:buNone/>
            </a:pPr>
            <a:endParaRPr lang="en-US" dirty="0"/>
          </a:p>
          <a:p>
            <a:pPr marL="0" indent="0">
              <a:buNone/>
            </a:pPr>
            <a:r>
              <a:rPr lang="en-US" dirty="0"/>
              <a:t>yarn add cookie-parser</a:t>
            </a:r>
          </a:p>
          <a:p>
            <a:pPr marL="0" indent="0">
              <a:buNone/>
            </a:pPr>
            <a:endParaRPr lang="en-US" dirty="0"/>
          </a:p>
          <a:p>
            <a:r>
              <a:rPr lang="en-US" dirty="0"/>
              <a:t> from the command line.</a:t>
            </a:r>
          </a:p>
          <a:p>
            <a:pPr marL="0" indent="0">
              <a:buNone/>
            </a:pPr>
            <a:endParaRPr lang="en-US" dirty="0"/>
          </a:p>
          <a:p>
            <a:r>
              <a:rPr lang="en-US" dirty="0"/>
              <a:t>compression: Compression middleware that will attempt to compress response bodies for all requests that traverse through the middleware. To install the compression module, run</a:t>
            </a:r>
          </a:p>
          <a:p>
            <a:pPr marL="0" indent="0">
              <a:buNone/>
            </a:pPr>
            <a:r>
              <a:rPr lang="en-US" dirty="0"/>
              <a:t>yarn add compression</a:t>
            </a:r>
          </a:p>
          <a:p>
            <a:r>
              <a:rPr lang="en-US" dirty="0"/>
              <a:t> from the command line.</a:t>
            </a:r>
          </a:p>
        </p:txBody>
      </p:sp>
      <p:sp>
        <p:nvSpPr>
          <p:cNvPr id="4" name="Date Placeholder 3">
            <a:extLst>
              <a:ext uri="{FF2B5EF4-FFF2-40B4-BE49-F238E27FC236}">
                <a16:creationId xmlns:a16="http://schemas.microsoft.com/office/drawing/2014/main" id="{880ABA79-D89F-5A8E-C9E7-2A39B3416003}"/>
              </a:ext>
            </a:extLst>
          </p:cNvPr>
          <p:cNvSpPr>
            <a:spLocks noGrp="1"/>
          </p:cNvSpPr>
          <p:nvPr>
            <p:ph type="dt" sz="half" idx="10"/>
          </p:nvPr>
        </p:nvSpPr>
        <p:spPr/>
        <p:txBody>
          <a:bodyPr/>
          <a:lstStyle/>
          <a:p>
            <a:pPr>
              <a:defRPr/>
            </a:pPr>
            <a:fld id="{C9C54A8A-EC83-4BC5-B48C-A23671E55882}" type="datetime1">
              <a:rPr lang="en-US" smtClean="0"/>
              <a:t>6/10/2023</a:t>
            </a:fld>
            <a:endParaRPr lang="en-US"/>
          </a:p>
        </p:txBody>
      </p:sp>
      <p:sp>
        <p:nvSpPr>
          <p:cNvPr id="5" name="Footer Placeholder 4">
            <a:extLst>
              <a:ext uri="{FF2B5EF4-FFF2-40B4-BE49-F238E27FC236}">
                <a16:creationId xmlns:a16="http://schemas.microsoft.com/office/drawing/2014/main" id="{674775A5-374C-E4CE-19FC-B5E30013719F}"/>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74D9A9FD-EEC5-27D3-E229-ACA46DB94865}"/>
              </a:ext>
            </a:extLst>
          </p:cNvPr>
          <p:cNvSpPr>
            <a:spLocks noGrp="1"/>
          </p:cNvSpPr>
          <p:nvPr>
            <p:ph type="sldNum" sz="quarter" idx="12"/>
          </p:nvPr>
        </p:nvSpPr>
        <p:spPr/>
        <p:txBody>
          <a:bodyPr/>
          <a:lstStyle/>
          <a:p>
            <a:fld id="{7C5CF243-786F-4254-B068-4C9F0B6EA12F}" type="slidenum">
              <a:rPr lang="en-US" altLang="en-US" smtClean="0"/>
              <a:pPr/>
              <a:t>41</a:t>
            </a:fld>
            <a:endParaRPr lang="en-US" altLang="en-US"/>
          </a:p>
        </p:txBody>
      </p:sp>
    </p:spTree>
    <p:extLst>
      <p:ext uri="{BB962C8B-B14F-4D97-AF65-F5344CB8AC3E}">
        <p14:creationId xmlns:p14="http://schemas.microsoft.com/office/powerpoint/2010/main" val="373195207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74071B-B600-165F-0EBB-1D27B03389B3}"/>
              </a:ext>
            </a:extLst>
          </p:cNvPr>
          <p:cNvSpPr>
            <a:spLocks noGrp="1"/>
          </p:cNvSpPr>
          <p:nvPr>
            <p:ph type="title"/>
          </p:nvPr>
        </p:nvSpPr>
        <p:spPr/>
        <p:txBody>
          <a:bodyPr/>
          <a:lstStyle/>
          <a:p>
            <a:r>
              <a:rPr lang="en-US" dirty="0"/>
              <a:t>Configuring Express contd.</a:t>
            </a:r>
          </a:p>
        </p:txBody>
      </p:sp>
      <p:sp>
        <p:nvSpPr>
          <p:cNvPr id="3" name="Content Placeholder 2">
            <a:extLst>
              <a:ext uri="{FF2B5EF4-FFF2-40B4-BE49-F238E27FC236}">
                <a16:creationId xmlns:a16="http://schemas.microsoft.com/office/drawing/2014/main" id="{C304D6A6-01B0-0993-5A88-60CC65F1352E}"/>
              </a:ext>
            </a:extLst>
          </p:cNvPr>
          <p:cNvSpPr>
            <a:spLocks noGrp="1"/>
          </p:cNvSpPr>
          <p:nvPr>
            <p:ph idx="1"/>
          </p:nvPr>
        </p:nvSpPr>
        <p:spPr/>
        <p:txBody>
          <a:bodyPr/>
          <a:lstStyle/>
          <a:p>
            <a:r>
              <a:rPr lang="en-US" dirty="0"/>
              <a:t>helmet: Collection of middleware functions to help secure Express apps by setting various HTTP headers/ To install the helmet module, run</a:t>
            </a:r>
          </a:p>
          <a:p>
            <a:pPr marL="0" indent="0">
              <a:buNone/>
            </a:pPr>
            <a:r>
              <a:rPr lang="en-US" dirty="0"/>
              <a:t>yarn add helmet</a:t>
            </a:r>
          </a:p>
          <a:p>
            <a:r>
              <a:rPr lang="en-US" dirty="0"/>
              <a:t>from the command line.</a:t>
            </a:r>
          </a:p>
          <a:p>
            <a:pPr marL="0" indent="0">
              <a:buNone/>
            </a:pPr>
            <a:endParaRPr lang="en-US" dirty="0"/>
          </a:p>
          <a:p>
            <a:r>
              <a:rPr lang="en-US" dirty="0" err="1"/>
              <a:t>cors</a:t>
            </a:r>
            <a:r>
              <a:rPr lang="en-US" dirty="0"/>
              <a:t>: Middleware to enable cross-origin resource sharing (CORS). To install the </a:t>
            </a:r>
            <a:r>
              <a:rPr lang="en-US" dirty="0" err="1"/>
              <a:t>cors</a:t>
            </a:r>
            <a:r>
              <a:rPr lang="en-US" dirty="0"/>
              <a:t> module, run</a:t>
            </a:r>
          </a:p>
          <a:p>
            <a:pPr marL="0" indent="0">
              <a:buNone/>
            </a:pPr>
            <a:r>
              <a:rPr lang="en-US" dirty="0"/>
              <a:t>yarn add </a:t>
            </a:r>
            <a:r>
              <a:rPr lang="en-US" dirty="0" err="1"/>
              <a:t>cors</a:t>
            </a:r>
            <a:endParaRPr lang="en-US" dirty="0"/>
          </a:p>
          <a:p>
            <a:r>
              <a:rPr lang="en-US" dirty="0"/>
              <a:t> from the command line.</a:t>
            </a:r>
          </a:p>
          <a:p>
            <a:endParaRPr lang="en-US" dirty="0"/>
          </a:p>
        </p:txBody>
      </p:sp>
      <p:sp>
        <p:nvSpPr>
          <p:cNvPr id="4" name="Date Placeholder 3">
            <a:extLst>
              <a:ext uri="{FF2B5EF4-FFF2-40B4-BE49-F238E27FC236}">
                <a16:creationId xmlns:a16="http://schemas.microsoft.com/office/drawing/2014/main" id="{E9EB14D7-C503-871F-AF78-FCDB8184C831}"/>
              </a:ext>
            </a:extLst>
          </p:cNvPr>
          <p:cNvSpPr>
            <a:spLocks noGrp="1"/>
          </p:cNvSpPr>
          <p:nvPr>
            <p:ph type="dt" sz="half" idx="10"/>
          </p:nvPr>
        </p:nvSpPr>
        <p:spPr/>
        <p:txBody>
          <a:bodyPr/>
          <a:lstStyle/>
          <a:p>
            <a:pPr>
              <a:defRPr/>
            </a:pPr>
            <a:fld id="{C9C54A8A-EC83-4BC5-B48C-A23671E55882}" type="datetime1">
              <a:rPr lang="en-US" smtClean="0"/>
              <a:t>6/10/2023</a:t>
            </a:fld>
            <a:endParaRPr lang="en-US"/>
          </a:p>
        </p:txBody>
      </p:sp>
      <p:sp>
        <p:nvSpPr>
          <p:cNvPr id="5" name="Footer Placeholder 4">
            <a:extLst>
              <a:ext uri="{FF2B5EF4-FFF2-40B4-BE49-F238E27FC236}">
                <a16:creationId xmlns:a16="http://schemas.microsoft.com/office/drawing/2014/main" id="{D37C1FF6-DE2D-3E2C-A36A-6B5B9795CA5A}"/>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76D6BC2A-C4D0-A11F-1FC9-5A70C051D82E}"/>
              </a:ext>
            </a:extLst>
          </p:cNvPr>
          <p:cNvSpPr>
            <a:spLocks noGrp="1"/>
          </p:cNvSpPr>
          <p:nvPr>
            <p:ph type="sldNum" sz="quarter" idx="12"/>
          </p:nvPr>
        </p:nvSpPr>
        <p:spPr/>
        <p:txBody>
          <a:bodyPr/>
          <a:lstStyle/>
          <a:p>
            <a:fld id="{7C5CF243-786F-4254-B068-4C9F0B6EA12F}" type="slidenum">
              <a:rPr lang="en-US" altLang="en-US" smtClean="0"/>
              <a:pPr/>
              <a:t>42</a:t>
            </a:fld>
            <a:endParaRPr lang="en-US" altLang="en-US"/>
          </a:p>
        </p:txBody>
      </p:sp>
    </p:spTree>
    <p:extLst>
      <p:ext uri="{BB962C8B-B14F-4D97-AF65-F5344CB8AC3E}">
        <p14:creationId xmlns:p14="http://schemas.microsoft.com/office/powerpoint/2010/main" val="13336200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1C2670-C545-1775-1339-4CF1126852C3}"/>
              </a:ext>
            </a:extLst>
          </p:cNvPr>
          <p:cNvSpPr>
            <a:spLocks noGrp="1"/>
          </p:cNvSpPr>
          <p:nvPr>
            <p:ph type="title"/>
          </p:nvPr>
        </p:nvSpPr>
        <p:spPr/>
        <p:txBody>
          <a:bodyPr/>
          <a:lstStyle/>
          <a:p>
            <a:r>
              <a:rPr lang="en-US" dirty="0"/>
              <a:t>Configuring Express contd.</a:t>
            </a:r>
          </a:p>
        </p:txBody>
      </p:sp>
      <p:sp>
        <p:nvSpPr>
          <p:cNvPr id="3" name="Content Placeholder 2">
            <a:extLst>
              <a:ext uri="{FF2B5EF4-FFF2-40B4-BE49-F238E27FC236}">
                <a16:creationId xmlns:a16="http://schemas.microsoft.com/office/drawing/2014/main" id="{10751DFD-116B-0D09-05CB-72B157840F9C}"/>
              </a:ext>
            </a:extLst>
          </p:cNvPr>
          <p:cNvSpPr>
            <a:spLocks noGrp="1"/>
          </p:cNvSpPr>
          <p:nvPr>
            <p:ph idx="1"/>
          </p:nvPr>
        </p:nvSpPr>
        <p:spPr/>
        <p:txBody>
          <a:bodyPr/>
          <a:lstStyle/>
          <a:p>
            <a:r>
              <a:rPr lang="en-US" dirty="0"/>
              <a:t>After the preceding modules have been installed, </a:t>
            </a:r>
          </a:p>
          <a:p>
            <a:r>
              <a:rPr lang="en-US" dirty="0"/>
              <a:t>Update express.js to import these modules </a:t>
            </a:r>
          </a:p>
          <a:p>
            <a:r>
              <a:rPr lang="en-US" dirty="0"/>
              <a:t>Configure the Express app before exporting it for use in </a:t>
            </a:r>
          </a:p>
          <a:p>
            <a:pPr marL="0" indent="0">
              <a:buNone/>
            </a:pPr>
            <a:r>
              <a:rPr lang="en-US" dirty="0"/>
              <a:t>the rest of the server code.</a:t>
            </a:r>
          </a:p>
        </p:txBody>
      </p:sp>
      <p:sp>
        <p:nvSpPr>
          <p:cNvPr id="4" name="Date Placeholder 3">
            <a:extLst>
              <a:ext uri="{FF2B5EF4-FFF2-40B4-BE49-F238E27FC236}">
                <a16:creationId xmlns:a16="http://schemas.microsoft.com/office/drawing/2014/main" id="{9B8FC585-D1FF-A7D9-BE96-7FCE8D86A320}"/>
              </a:ext>
            </a:extLst>
          </p:cNvPr>
          <p:cNvSpPr>
            <a:spLocks noGrp="1"/>
          </p:cNvSpPr>
          <p:nvPr>
            <p:ph type="dt" sz="half" idx="10"/>
          </p:nvPr>
        </p:nvSpPr>
        <p:spPr/>
        <p:txBody>
          <a:bodyPr/>
          <a:lstStyle/>
          <a:p>
            <a:pPr>
              <a:defRPr/>
            </a:pPr>
            <a:fld id="{C9C54A8A-EC83-4BC5-B48C-A23671E55882}" type="datetime1">
              <a:rPr lang="en-US" smtClean="0"/>
              <a:t>6/10/2023</a:t>
            </a:fld>
            <a:endParaRPr lang="en-US"/>
          </a:p>
        </p:txBody>
      </p:sp>
      <p:sp>
        <p:nvSpPr>
          <p:cNvPr id="5" name="Footer Placeholder 4">
            <a:extLst>
              <a:ext uri="{FF2B5EF4-FFF2-40B4-BE49-F238E27FC236}">
                <a16:creationId xmlns:a16="http://schemas.microsoft.com/office/drawing/2014/main" id="{5A33A636-0C71-9928-560A-75EADB824745}"/>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83ADBE2A-4E8C-356C-066F-3DA41949B564}"/>
              </a:ext>
            </a:extLst>
          </p:cNvPr>
          <p:cNvSpPr>
            <a:spLocks noGrp="1"/>
          </p:cNvSpPr>
          <p:nvPr>
            <p:ph type="sldNum" sz="quarter" idx="12"/>
          </p:nvPr>
        </p:nvSpPr>
        <p:spPr/>
        <p:txBody>
          <a:bodyPr/>
          <a:lstStyle/>
          <a:p>
            <a:fld id="{7C5CF243-786F-4254-B068-4C9F0B6EA12F}" type="slidenum">
              <a:rPr lang="en-US" altLang="en-US" smtClean="0"/>
              <a:pPr/>
              <a:t>43</a:t>
            </a:fld>
            <a:endParaRPr lang="en-US" altLang="en-US"/>
          </a:p>
        </p:txBody>
      </p:sp>
    </p:spTree>
    <p:extLst>
      <p:ext uri="{BB962C8B-B14F-4D97-AF65-F5344CB8AC3E}">
        <p14:creationId xmlns:p14="http://schemas.microsoft.com/office/powerpoint/2010/main" val="212247510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4966C4-B258-F7B3-2861-FA85CCFF989C}"/>
              </a:ext>
            </a:extLst>
          </p:cNvPr>
          <p:cNvSpPr>
            <a:spLocks noGrp="1"/>
          </p:cNvSpPr>
          <p:nvPr>
            <p:ph type="title"/>
          </p:nvPr>
        </p:nvSpPr>
        <p:spPr/>
        <p:txBody>
          <a:bodyPr/>
          <a:lstStyle/>
          <a:p>
            <a:r>
              <a:rPr lang="en-US" dirty="0"/>
              <a:t>Configuring Express contd.</a:t>
            </a:r>
          </a:p>
        </p:txBody>
      </p:sp>
      <p:sp>
        <p:nvSpPr>
          <p:cNvPr id="3" name="Content Placeholder 2">
            <a:extLst>
              <a:ext uri="{FF2B5EF4-FFF2-40B4-BE49-F238E27FC236}">
                <a16:creationId xmlns:a16="http://schemas.microsoft.com/office/drawing/2014/main" id="{94AAB553-28FD-A07C-2751-D98C4A9D14FD}"/>
              </a:ext>
            </a:extLst>
          </p:cNvPr>
          <p:cNvSpPr>
            <a:spLocks noGrp="1"/>
          </p:cNvSpPr>
          <p:nvPr>
            <p:ph idx="1"/>
          </p:nvPr>
        </p:nvSpPr>
        <p:spPr/>
        <p:txBody>
          <a:bodyPr/>
          <a:lstStyle/>
          <a:p>
            <a:r>
              <a:rPr lang="en-US" dirty="0"/>
              <a:t>The updated </a:t>
            </a:r>
            <a:r>
              <a:rPr lang="en-US" dirty="0" err="1"/>
              <a:t>mern</a:t>
            </a:r>
            <a:r>
              <a:rPr lang="en-US" dirty="0"/>
              <a:t>-skeleton/server/express.js code should be as follows:</a:t>
            </a:r>
          </a:p>
          <a:p>
            <a:pPr marL="0" indent="0">
              <a:buNone/>
            </a:pPr>
            <a:r>
              <a:rPr lang="en-US" sz="1700" dirty="0"/>
              <a:t>import express from 'express'</a:t>
            </a:r>
          </a:p>
          <a:p>
            <a:pPr marL="0" indent="0">
              <a:buNone/>
            </a:pPr>
            <a:r>
              <a:rPr lang="en-US" sz="1700" dirty="0"/>
              <a:t>import </a:t>
            </a:r>
            <a:r>
              <a:rPr lang="en-US" sz="1700" dirty="0" err="1"/>
              <a:t>bodyParser</a:t>
            </a:r>
            <a:r>
              <a:rPr lang="en-US" sz="1700" dirty="0"/>
              <a:t> from 'body-parser'</a:t>
            </a:r>
          </a:p>
          <a:p>
            <a:pPr marL="0" indent="0">
              <a:buNone/>
            </a:pPr>
            <a:r>
              <a:rPr lang="en-US" sz="1700" dirty="0"/>
              <a:t>import </a:t>
            </a:r>
            <a:r>
              <a:rPr lang="en-US" sz="1700" dirty="0" err="1"/>
              <a:t>cookieParser</a:t>
            </a:r>
            <a:r>
              <a:rPr lang="en-US" sz="1700" dirty="0"/>
              <a:t> from 'cookie-parser'</a:t>
            </a:r>
          </a:p>
          <a:p>
            <a:pPr marL="0" indent="0">
              <a:buNone/>
            </a:pPr>
            <a:r>
              <a:rPr lang="en-US" sz="1700" dirty="0"/>
              <a:t>import compress from 'compression'</a:t>
            </a:r>
          </a:p>
          <a:p>
            <a:pPr marL="0" indent="0">
              <a:buNone/>
            </a:pPr>
            <a:r>
              <a:rPr lang="en-US" sz="1700" dirty="0"/>
              <a:t>import </a:t>
            </a:r>
            <a:r>
              <a:rPr lang="en-US" sz="1700" dirty="0" err="1"/>
              <a:t>cors</a:t>
            </a:r>
            <a:r>
              <a:rPr lang="en-US" sz="1700" dirty="0"/>
              <a:t> from '</a:t>
            </a:r>
            <a:r>
              <a:rPr lang="en-US" sz="1700" dirty="0" err="1"/>
              <a:t>cors</a:t>
            </a:r>
            <a:r>
              <a:rPr lang="en-US" sz="1700" dirty="0"/>
              <a:t>'</a:t>
            </a:r>
          </a:p>
          <a:p>
            <a:pPr marL="0" indent="0">
              <a:buNone/>
            </a:pPr>
            <a:r>
              <a:rPr lang="en-US" sz="1700" dirty="0"/>
              <a:t>import helmet from 'helmet'</a:t>
            </a:r>
          </a:p>
          <a:p>
            <a:pPr marL="0" indent="0">
              <a:buNone/>
            </a:pPr>
            <a:r>
              <a:rPr lang="en-US" sz="1700" dirty="0"/>
              <a:t>const app = express()</a:t>
            </a:r>
          </a:p>
          <a:p>
            <a:pPr marL="0" indent="0">
              <a:buNone/>
            </a:pPr>
            <a:r>
              <a:rPr lang="en-US" sz="1700" dirty="0" err="1"/>
              <a:t>app.use</a:t>
            </a:r>
            <a:r>
              <a:rPr lang="en-US" sz="1700" dirty="0"/>
              <a:t>(</a:t>
            </a:r>
            <a:r>
              <a:rPr lang="en-US" sz="1700" dirty="0" err="1"/>
              <a:t>bodyParser.json</a:t>
            </a:r>
            <a:r>
              <a:rPr lang="en-US" sz="1700" dirty="0"/>
              <a:t>())</a:t>
            </a:r>
          </a:p>
          <a:p>
            <a:pPr marL="0" indent="0">
              <a:buNone/>
            </a:pPr>
            <a:r>
              <a:rPr lang="en-US" sz="1700" dirty="0" err="1"/>
              <a:t>app.use</a:t>
            </a:r>
            <a:r>
              <a:rPr lang="en-US" sz="1700" dirty="0"/>
              <a:t>(</a:t>
            </a:r>
            <a:r>
              <a:rPr lang="en-US" sz="1700" dirty="0" err="1"/>
              <a:t>bodyParser.urlencoded</a:t>
            </a:r>
            <a:r>
              <a:rPr lang="en-US" sz="1700" dirty="0"/>
              <a:t>({ extended: true }))</a:t>
            </a:r>
          </a:p>
          <a:p>
            <a:pPr marL="0" indent="0">
              <a:buNone/>
            </a:pPr>
            <a:r>
              <a:rPr lang="en-US" sz="1700" dirty="0" err="1"/>
              <a:t>app.use</a:t>
            </a:r>
            <a:r>
              <a:rPr lang="en-US" sz="1700" dirty="0"/>
              <a:t>(</a:t>
            </a:r>
            <a:r>
              <a:rPr lang="en-US" sz="1700" dirty="0" err="1"/>
              <a:t>cookieParser</a:t>
            </a:r>
            <a:r>
              <a:rPr lang="en-US" sz="1700" dirty="0"/>
              <a:t>())</a:t>
            </a:r>
          </a:p>
          <a:p>
            <a:pPr marL="0" indent="0">
              <a:buNone/>
            </a:pPr>
            <a:r>
              <a:rPr lang="en-US" sz="1700" dirty="0" err="1"/>
              <a:t>app.use</a:t>
            </a:r>
            <a:r>
              <a:rPr lang="en-US" sz="1700" dirty="0"/>
              <a:t>(compress())</a:t>
            </a:r>
          </a:p>
          <a:p>
            <a:pPr marL="0" indent="0">
              <a:buNone/>
            </a:pPr>
            <a:r>
              <a:rPr lang="en-US" sz="1700" dirty="0" err="1"/>
              <a:t>app.use</a:t>
            </a:r>
            <a:r>
              <a:rPr lang="en-US" sz="1700" dirty="0"/>
              <a:t>(helmet())</a:t>
            </a:r>
          </a:p>
          <a:p>
            <a:pPr marL="0" indent="0">
              <a:buNone/>
            </a:pPr>
            <a:r>
              <a:rPr lang="en-US" sz="1700" dirty="0" err="1"/>
              <a:t>app.use</a:t>
            </a:r>
            <a:r>
              <a:rPr lang="en-US" sz="1700" dirty="0"/>
              <a:t>(</a:t>
            </a:r>
            <a:r>
              <a:rPr lang="en-US" sz="1700" dirty="0" err="1"/>
              <a:t>cors</a:t>
            </a:r>
            <a:r>
              <a:rPr lang="en-US" sz="1700" dirty="0"/>
              <a:t>())</a:t>
            </a:r>
          </a:p>
          <a:p>
            <a:pPr marL="0" indent="0">
              <a:buNone/>
            </a:pPr>
            <a:r>
              <a:rPr lang="en-US" sz="1700" dirty="0"/>
              <a:t>export default app</a:t>
            </a:r>
          </a:p>
        </p:txBody>
      </p:sp>
      <p:sp>
        <p:nvSpPr>
          <p:cNvPr id="4" name="Date Placeholder 3">
            <a:extLst>
              <a:ext uri="{FF2B5EF4-FFF2-40B4-BE49-F238E27FC236}">
                <a16:creationId xmlns:a16="http://schemas.microsoft.com/office/drawing/2014/main" id="{B1BDE1DF-4868-BC4C-5862-F81B56C2FF3B}"/>
              </a:ext>
            </a:extLst>
          </p:cNvPr>
          <p:cNvSpPr>
            <a:spLocks noGrp="1"/>
          </p:cNvSpPr>
          <p:nvPr>
            <p:ph type="dt" sz="half" idx="10"/>
          </p:nvPr>
        </p:nvSpPr>
        <p:spPr/>
        <p:txBody>
          <a:bodyPr/>
          <a:lstStyle/>
          <a:p>
            <a:pPr>
              <a:defRPr/>
            </a:pPr>
            <a:fld id="{C9C54A8A-EC83-4BC5-B48C-A23671E55882}" type="datetime1">
              <a:rPr lang="en-US" smtClean="0"/>
              <a:t>6/10/2023</a:t>
            </a:fld>
            <a:endParaRPr lang="en-US"/>
          </a:p>
        </p:txBody>
      </p:sp>
      <p:sp>
        <p:nvSpPr>
          <p:cNvPr id="5" name="Footer Placeholder 4">
            <a:extLst>
              <a:ext uri="{FF2B5EF4-FFF2-40B4-BE49-F238E27FC236}">
                <a16:creationId xmlns:a16="http://schemas.microsoft.com/office/drawing/2014/main" id="{03038FE4-0A1E-0824-617E-BF5D44EF34C5}"/>
              </a:ext>
            </a:extLst>
          </p:cNvPr>
          <p:cNvSpPr>
            <a:spLocks noGrp="1"/>
          </p:cNvSpPr>
          <p:nvPr>
            <p:ph type="ftr" sz="quarter" idx="11"/>
          </p:nvPr>
        </p:nvSpPr>
        <p:spPr/>
        <p:txBody>
          <a:bodyPr/>
          <a:lstStyle/>
          <a:p>
            <a:pPr>
              <a:defRPr/>
            </a:pPr>
            <a:r>
              <a:rPr lang="en-US" dirty="0"/>
              <a:t>Web Application Development</a:t>
            </a:r>
          </a:p>
        </p:txBody>
      </p:sp>
      <p:sp>
        <p:nvSpPr>
          <p:cNvPr id="6" name="Slide Number Placeholder 5">
            <a:extLst>
              <a:ext uri="{FF2B5EF4-FFF2-40B4-BE49-F238E27FC236}">
                <a16:creationId xmlns:a16="http://schemas.microsoft.com/office/drawing/2014/main" id="{8939ED24-0BCB-D3E4-3266-545BD969407E}"/>
              </a:ext>
            </a:extLst>
          </p:cNvPr>
          <p:cNvSpPr>
            <a:spLocks noGrp="1"/>
          </p:cNvSpPr>
          <p:nvPr>
            <p:ph type="sldNum" sz="quarter" idx="12"/>
          </p:nvPr>
        </p:nvSpPr>
        <p:spPr/>
        <p:txBody>
          <a:bodyPr/>
          <a:lstStyle/>
          <a:p>
            <a:fld id="{7C5CF243-786F-4254-B068-4C9F0B6EA12F}" type="slidenum">
              <a:rPr lang="en-US" altLang="en-US" smtClean="0"/>
              <a:pPr/>
              <a:t>44</a:t>
            </a:fld>
            <a:endParaRPr lang="en-US" altLang="en-US"/>
          </a:p>
        </p:txBody>
      </p:sp>
    </p:spTree>
    <p:extLst>
      <p:ext uri="{BB962C8B-B14F-4D97-AF65-F5344CB8AC3E}">
        <p14:creationId xmlns:p14="http://schemas.microsoft.com/office/powerpoint/2010/main" val="145815753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10278C-CF57-9043-C43E-036D32B5832D}"/>
              </a:ext>
            </a:extLst>
          </p:cNvPr>
          <p:cNvSpPr>
            <a:spLocks noGrp="1"/>
          </p:cNvSpPr>
          <p:nvPr>
            <p:ph type="title"/>
          </p:nvPr>
        </p:nvSpPr>
        <p:spPr/>
        <p:txBody>
          <a:bodyPr/>
          <a:lstStyle/>
          <a:p>
            <a:r>
              <a:rPr lang="en-US" dirty="0"/>
              <a:t>Configuring Express contd.</a:t>
            </a:r>
          </a:p>
        </p:txBody>
      </p:sp>
      <p:sp>
        <p:nvSpPr>
          <p:cNvPr id="3" name="Content Placeholder 2">
            <a:extLst>
              <a:ext uri="{FF2B5EF4-FFF2-40B4-BE49-F238E27FC236}">
                <a16:creationId xmlns:a16="http://schemas.microsoft.com/office/drawing/2014/main" id="{23DD0806-134D-E024-B28B-F378C5CEFE71}"/>
              </a:ext>
            </a:extLst>
          </p:cNvPr>
          <p:cNvSpPr>
            <a:spLocks noGrp="1"/>
          </p:cNvSpPr>
          <p:nvPr>
            <p:ph idx="1"/>
          </p:nvPr>
        </p:nvSpPr>
        <p:spPr/>
        <p:txBody>
          <a:bodyPr/>
          <a:lstStyle/>
          <a:p>
            <a:r>
              <a:rPr lang="en-US" dirty="0"/>
              <a:t>The Express app can now accept and process information from incoming HTTP requests, for which we first need to start a server using this app.</a:t>
            </a:r>
          </a:p>
        </p:txBody>
      </p:sp>
      <p:sp>
        <p:nvSpPr>
          <p:cNvPr id="4" name="Date Placeholder 3">
            <a:extLst>
              <a:ext uri="{FF2B5EF4-FFF2-40B4-BE49-F238E27FC236}">
                <a16:creationId xmlns:a16="http://schemas.microsoft.com/office/drawing/2014/main" id="{4BC9463C-D69D-2894-84B2-BBD315460F10}"/>
              </a:ext>
            </a:extLst>
          </p:cNvPr>
          <p:cNvSpPr>
            <a:spLocks noGrp="1"/>
          </p:cNvSpPr>
          <p:nvPr>
            <p:ph type="dt" sz="half" idx="10"/>
          </p:nvPr>
        </p:nvSpPr>
        <p:spPr/>
        <p:txBody>
          <a:bodyPr/>
          <a:lstStyle/>
          <a:p>
            <a:pPr>
              <a:defRPr/>
            </a:pPr>
            <a:fld id="{C9C54A8A-EC83-4BC5-B48C-A23671E55882}" type="datetime1">
              <a:rPr lang="en-US" smtClean="0"/>
              <a:t>6/10/2023</a:t>
            </a:fld>
            <a:endParaRPr lang="en-US"/>
          </a:p>
        </p:txBody>
      </p:sp>
      <p:sp>
        <p:nvSpPr>
          <p:cNvPr id="5" name="Footer Placeholder 4">
            <a:extLst>
              <a:ext uri="{FF2B5EF4-FFF2-40B4-BE49-F238E27FC236}">
                <a16:creationId xmlns:a16="http://schemas.microsoft.com/office/drawing/2014/main" id="{487D5D78-4FCD-107E-7C28-53E9722C2A5D}"/>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A717D1A3-A21E-D5BD-649D-1344FE7E7427}"/>
              </a:ext>
            </a:extLst>
          </p:cNvPr>
          <p:cNvSpPr>
            <a:spLocks noGrp="1"/>
          </p:cNvSpPr>
          <p:nvPr>
            <p:ph type="sldNum" sz="quarter" idx="12"/>
          </p:nvPr>
        </p:nvSpPr>
        <p:spPr/>
        <p:txBody>
          <a:bodyPr/>
          <a:lstStyle/>
          <a:p>
            <a:fld id="{7C5CF243-786F-4254-B068-4C9F0B6EA12F}" type="slidenum">
              <a:rPr lang="en-US" altLang="en-US" smtClean="0"/>
              <a:pPr/>
              <a:t>45</a:t>
            </a:fld>
            <a:endParaRPr lang="en-US" altLang="en-US"/>
          </a:p>
        </p:txBody>
      </p:sp>
    </p:spTree>
    <p:extLst>
      <p:ext uri="{BB962C8B-B14F-4D97-AF65-F5344CB8AC3E}">
        <p14:creationId xmlns:p14="http://schemas.microsoft.com/office/powerpoint/2010/main" val="368761097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ED3023-288A-C95D-90A5-ED92DEF99C0F}"/>
              </a:ext>
            </a:extLst>
          </p:cNvPr>
          <p:cNvSpPr>
            <a:spLocks noGrp="1"/>
          </p:cNvSpPr>
          <p:nvPr>
            <p:ph type="title"/>
          </p:nvPr>
        </p:nvSpPr>
        <p:spPr/>
        <p:txBody>
          <a:bodyPr/>
          <a:lstStyle/>
          <a:p>
            <a:r>
              <a:rPr lang="en-US" dirty="0"/>
              <a:t>Starting the server</a:t>
            </a:r>
          </a:p>
        </p:txBody>
      </p:sp>
      <p:sp>
        <p:nvSpPr>
          <p:cNvPr id="3" name="Content Placeholder 2">
            <a:extLst>
              <a:ext uri="{FF2B5EF4-FFF2-40B4-BE49-F238E27FC236}">
                <a16:creationId xmlns:a16="http://schemas.microsoft.com/office/drawing/2014/main" id="{83079D76-02FC-3DE6-AB4B-470DA41E518B}"/>
              </a:ext>
            </a:extLst>
          </p:cNvPr>
          <p:cNvSpPr>
            <a:spLocks noGrp="1"/>
          </p:cNvSpPr>
          <p:nvPr>
            <p:ph idx="1"/>
          </p:nvPr>
        </p:nvSpPr>
        <p:spPr>
          <a:xfrm>
            <a:off x="990600" y="914400"/>
            <a:ext cx="8077200" cy="5410200"/>
          </a:xfrm>
        </p:spPr>
        <p:txBody>
          <a:bodyPr/>
          <a:lstStyle/>
          <a:p>
            <a:r>
              <a:rPr lang="en-US" dirty="0"/>
              <a:t>With the Express app configured to accept HTTP requests, we can go ahead and use it to implement a server that can listen for incoming requests.</a:t>
            </a:r>
          </a:p>
          <a:p>
            <a:pPr marL="0" indent="0">
              <a:buNone/>
            </a:pPr>
            <a:endParaRPr lang="en-US" dirty="0"/>
          </a:p>
          <a:p>
            <a:r>
              <a:rPr lang="en-US" dirty="0"/>
              <a:t>In the </a:t>
            </a:r>
            <a:r>
              <a:rPr lang="en-US" dirty="0" err="1"/>
              <a:t>mern</a:t>
            </a:r>
            <a:r>
              <a:rPr lang="en-US" dirty="0"/>
              <a:t>-skeleton/server/server.js file, add the following code to implement the server</a:t>
            </a:r>
          </a:p>
          <a:p>
            <a:endParaRPr lang="en-US" dirty="0"/>
          </a:p>
          <a:p>
            <a:r>
              <a:rPr lang="en-US" sz="1000" b="0" dirty="0">
                <a:solidFill>
                  <a:schemeClr val="tx1"/>
                </a:solidFill>
                <a:effectLst/>
                <a:latin typeface="Consolas" panose="020B0609020204030204" pitchFamily="49" charset="0"/>
              </a:rPr>
              <a:t>import config from './../config/config' </a:t>
            </a:r>
          </a:p>
          <a:p>
            <a:r>
              <a:rPr lang="en-US" sz="1000" b="0" dirty="0">
                <a:solidFill>
                  <a:schemeClr val="tx1"/>
                </a:solidFill>
                <a:effectLst/>
                <a:latin typeface="Consolas" panose="020B0609020204030204" pitchFamily="49" charset="0"/>
              </a:rPr>
              <a:t>import app from './</a:t>
            </a:r>
            <a:r>
              <a:rPr lang="en-US" sz="1000" b="0" dirty="0" err="1">
                <a:solidFill>
                  <a:schemeClr val="tx1"/>
                </a:solidFill>
                <a:effectLst/>
                <a:latin typeface="Consolas" panose="020B0609020204030204" pitchFamily="49" charset="0"/>
              </a:rPr>
              <a:t>express'</a:t>
            </a:r>
            <a:endParaRPr lang="en-US" sz="1000" b="0" dirty="0">
              <a:solidFill>
                <a:schemeClr val="tx1"/>
              </a:solidFill>
              <a:effectLst/>
              <a:latin typeface="Consolas" panose="020B0609020204030204" pitchFamily="49" charset="0"/>
            </a:endParaRPr>
          </a:p>
          <a:p>
            <a:br>
              <a:rPr lang="en-US" sz="1000" b="0" dirty="0">
                <a:solidFill>
                  <a:schemeClr val="tx1"/>
                </a:solidFill>
                <a:effectLst/>
                <a:latin typeface="Consolas" panose="020B0609020204030204" pitchFamily="49" charset="0"/>
              </a:rPr>
            </a:br>
            <a:r>
              <a:rPr lang="en-US" sz="1000" b="0" dirty="0" err="1">
                <a:solidFill>
                  <a:schemeClr val="tx1"/>
                </a:solidFill>
                <a:effectLst/>
                <a:latin typeface="Consolas" panose="020B0609020204030204" pitchFamily="49" charset="0"/>
              </a:rPr>
              <a:t>app.get</a:t>
            </a:r>
            <a:r>
              <a:rPr lang="en-US" sz="1000" b="0" dirty="0">
                <a:solidFill>
                  <a:schemeClr val="tx1"/>
                </a:solidFill>
                <a:effectLst/>
                <a:latin typeface="Consolas" panose="020B0609020204030204" pitchFamily="49" charset="0"/>
              </a:rPr>
              <a:t>("/", (req, res) =&gt; {</a:t>
            </a:r>
          </a:p>
          <a:p>
            <a:br>
              <a:rPr lang="en-US" sz="1000" b="0" dirty="0">
                <a:solidFill>
                  <a:schemeClr val="tx1"/>
                </a:solidFill>
                <a:effectLst/>
                <a:latin typeface="Consolas" panose="020B0609020204030204" pitchFamily="49" charset="0"/>
              </a:rPr>
            </a:br>
            <a:r>
              <a:rPr lang="en-US" sz="1000" b="0" dirty="0">
                <a:solidFill>
                  <a:schemeClr val="tx1"/>
                </a:solidFill>
                <a:effectLst/>
                <a:latin typeface="Consolas" panose="020B0609020204030204" pitchFamily="49" charset="0"/>
              </a:rPr>
              <a:t>  </a:t>
            </a:r>
            <a:r>
              <a:rPr lang="en-US" sz="1000" b="0" dirty="0" err="1">
                <a:solidFill>
                  <a:schemeClr val="tx1"/>
                </a:solidFill>
                <a:effectLst/>
                <a:latin typeface="Consolas" panose="020B0609020204030204" pitchFamily="49" charset="0"/>
              </a:rPr>
              <a:t>res.json</a:t>
            </a:r>
            <a:r>
              <a:rPr lang="en-US" sz="1000" b="0" dirty="0">
                <a:solidFill>
                  <a:schemeClr val="tx1"/>
                </a:solidFill>
                <a:effectLst/>
                <a:latin typeface="Consolas" panose="020B0609020204030204" pitchFamily="49" charset="0"/>
              </a:rPr>
              <a:t>({ message: "Welcome to User application." });</a:t>
            </a:r>
          </a:p>
          <a:p>
            <a:br>
              <a:rPr lang="en-US" sz="1000" b="0" dirty="0">
                <a:solidFill>
                  <a:schemeClr val="tx1"/>
                </a:solidFill>
                <a:effectLst/>
                <a:latin typeface="Consolas" panose="020B0609020204030204" pitchFamily="49" charset="0"/>
              </a:rPr>
            </a:br>
            <a:r>
              <a:rPr lang="en-US" sz="1000" b="0" dirty="0">
                <a:solidFill>
                  <a:schemeClr val="tx1"/>
                </a:solidFill>
                <a:effectLst/>
                <a:latin typeface="Consolas" panose="020B0609020204030204" pitchFamily="49" charset="0"/>
              </a:rPr>
              <a:t>});</a:t>
            </a:r>
          </a:p>
          <a:p>
            <a:r>
              <a:rPr lang="en-US" sz="1000" b="0" dirty="0" err="1">
                <a:solidFill>
                  <a:schemeClr val="tx1"/>
                </a:solidFill>
                <a:effectLst/>
                <a:latin typeface="Consolas" panose="020B0609020204030204" pitchFamily="49" charset="0"/>
              </a:rPr>
              <a:t>app.listen</a:t>
            </a:r>
            <a:r>
              <a:rPr lang="en-US" sz="1000" b="0" dirty="0">
                <a:solidFill>
                  <a:schemeClr val="tx1"/>
                </a:solidFill>
                <a:effectLst/>
                <a:latin typeface="Consolas" panose="020B0609020204030204" pitchFamily="49" charset="0"/>
              </a:rPr>
              <a:t>(</a:t>
            </a:r>
            <a:r>
              <a:rPr lang="en-US" sz="1000" b="0" dirty="0" err="1">
                <a:solidFill>
                  <a:schemeClr val="tx1"/>
                </a:solidFill>
                <a:effectLst/>
                <a:latin typeface="Consolas" panose="020B0609020204030204" pitchFamily="49" charset="0"/>
              </a:rPr>
              <a:t>config.port</a:t>
            </a:r>
            <a:r>
              <a:rPr lang="en-US" sz="1000" b="0" dirty="0">
                <a:solidFill>
                  <a:schemeClr val="tx1"/>
                </a:solidFill>
                <a:effectLst/>
                <a:latin typeface="Consolas" panose="020B0609020204030204" pitchFamily="49" charset="0"/>
              </a:rPr>
              <a:t>, (err) =&gt; { </a:t>
            </a:r>
          </a:p>
          <a:p>
            <a:r>
              <a:rPr lang="en-US" sz="1000" b="0" dirty="0">
                <a:solidFill>
                  <a:schemeClr val="tx1"/>
                </a:solidFill>
                <a:effectLst/>
                <a:latin typeface="Consolas" panose="020B0609020204030204" pitchFamily="49" charset="0"/>
              </a:rPr>
              <a:t>if (err) {</a:t>
            </a:r>
          </a:p>
          <a:p>
            <a:r>
              <a:rPr lang="en-US" sz="1000" b="0" dirty="0">
                <a:solidFill>
                  <a:schemeClr val="tx1"/>
                </a:solidFill>
                <a:effectLst/>
                <a:latin typeface="Consolas" panose="020B0609020204030204" pitchFamily="49" charset="0"/>
              </a:rPr>
              <a:t>console.log(err) </a:t>
            </a:r>
          </a:p>
          <a:p>
            <a:r>
              <a:rPr lang="en-US" sz="1000" b="0" dirty="0">
                <a:solidFill>
                  <a:schemeClr val="tx1"/>
                </a:solidFill>
                <a:effectLst/>
                <a:latin typeface="Consolas" panose="020B0609020204030204" pitchFamily="49" charset="0"/>
              </a:rPr>
              <a:t>}</a:t>
            </a:r>
          </a:p>
          <a:p>
            <a:r>
              <a:rPr lang="en-US" sz="1000" b="0" dirty="0">
                <a:solidFill>
                  <a:schemeClr val="tx1"/>
                </a:solidFill>
                <a:effectLst/>
                <a:latin typeface="Consolas" panose="020B0609020204030204" pitchFamily="49" charset="0"/>
              </a:rPr>
              <a:t>console.info('Server started on port %s.', </a:t>
            </a:r>
            <a:r>
              <a:rPr lang="en-US" sz="1000" b="0" dirty="0" err="1">
                <a:solidFill>
                  <a:schemeClr val="tx1"/>
                </a:solidFill>
                <a:effectLst/>
                <a:latin typeface="Consolas" panose="020B0609020204030204" pitchFamily="49" charset="0"/>
              </a:rPr>
              <a:t>config.port</a:t>
            </a:r>
            <a:r>
              <a:rPr lang="en-US" sz="1000" b="0" dirty="0">
                <a:solidFill>
                  <a:schemeClr val="tx1"/>
                </a:solidFill>
                <a:effectLst/>
                <a:latin typeface="Consolas" panose="020B0609020204030204" pitchFamily="49" charset="0"/>
              </a:rPr>
              <a:t>) </a:t>
            </a:r>
          </a:p>
          <a:p>
            <a:r>
              <a:rPr lang="en-US" sz="1000" b="0" dirty="0">
                <a:solidFill>
                  <a:schemeClr val="tx1"/>
                </a:solidFill>
                <a:effectLst/>
                <a:latin typeface="Consolas" panose="020B0609020204030204" pitchFamily="49" charset="0"/>
              </a:rPr>
              <a:t>})</a:t>
            </a:r>
          </a:p>
        </p:txBody>
      </p:sp>
      <p:sp>
        <p:nvSpPr>
          <p:cNvPr id="4" name="Date Placeholder 3">
            <a:extLst>
              <a:ext uri="{FF2B5EF4-FFF2-40B4-BE49-F238E27FC236}">
                <a16:creationId xmlns:a16="http://schemas.microsoft.com/office/drawing/2014/main" id="{90124C83-9CD0-F232-213F-0E6F5E1B5BA2}"/>
              </a:ext>
            </a:extLst>
          </p:cNvPr>
          <p:cNvSpPr>
            <a:spLocks noGrp="1"/>
          </p:cNvSpPr>
          <p:nvPr>
            <p:ph type="dt" sz="half" idx="10"/>
          </p:nvPr>
        </p:nvSpPr>
        <p:spPr/>
        <p:txBody>
          <a:bodyPr/>
          <a:lstStyle/>
          <a:p>
            <a:pPr>
              <a:defRPr/>
            </a:pPr>
            <a:fld id="{C9C54A8A-EC83-4BC5-B48C-A23671E55882}" type="datetime1">
              <a:rPr lang="en-US" smtClean="0"/>
              <a:t>6/10/2023</a:t>
            </a:fld>
            <a:endParaRPr lang="en-US"/>
          </a:p>
        </p:txBody>
      </p:sp>
      <p:sp>
        <p:nvSpPr>
          <p:cNvPr id="5" name="Footer Placeholder 4">
            <a:extLst>
              <a:ext uri="{FF2B5EF4-FFF2-40B4-BE49-F238E27FC236}">
                <a16:creationId xmlns:a16="http://schemas.microsoft.com/office/drawing/2014/main" id="{EE81F3DA-944C-9350-3653-897D04716C4C}"/>
              </a:ext>
            </a:extLst>
          </p:cNvPr>
          <p:cNvSpPr>
            <a:spLocks noGrp="1"/>
          </p:cNvSpPr>
          <p:nvPr>
            <p:ph type="ftr" sz="quarter" idx="11"/>
          </p:nvPr>
        </p:nvSpPr>
        <p:spPr/>
        <p:txBody>
          <a:bodyPr/>
          <a:lstStyle/>
          <a:p>
            <a:pPr>
              <a:defRPr/>
            </a:pPr>
            <a:r>
              <a:rPr lang="en-US" dirty="0"/>
              <a:t>Web Application Development</a:t>
            </a:r>
          </a:p>
        </p:txBody>
      </p:sp>
      <p:sp>
        <p:nvSpPr>
          <p:cNvPr id="6" name="Slide Number Placeholder 5">
            <a:extLst>
              <a:ext uri="{FF2B5EF4-FFF2-40B4-BE49-F238E27FC236}">
                <a16:creationId xmlns:a16="http://schemas.microsoft.com/office/drawing/2014/main" id="{2CC4C16F-E34C-D74F-4B38-946DBB5E92EE}"/>
              </a:ext>
            </a:extLst>
          </p:cNvPr>
          <p:cNvSpPr>
            <a:spLocks noGrp="1"/>
          </p:cNvSpPr>
          <p:nvPr>
            <p:ph type="sldNum" sz="quarter" idx="12"/>
          </p:nvPr>
        </p:nvSpPr>
        <p:spPr/>
        <p:txBody>
          <a:bodyPr/>
          <a:lstStyle/>
          <a:p>
            <a:fld id="{7C5CF243-786F-4254-B068-4C9F0B6EA12F}" type="slidenum">
              <a:rPr lang="en-US" altLang="en-US" smtClean="0"/>
              <a:pPr/>
              <a:t>46</a:t>
            </a:fld>
            <a:endParaRPr lang="en-US" altLang="en-US"/>
          </a:p>
        </p:txBody>
      </p:sp>
    </p:spTree>
    <p:extLst>
      <p:ext uri="{BB962C8B-B14F-4D97-AF65-F5344CB8AC3E}">
        <p14:creationId xmlns:p14="http://schemas.microsoft.com/office/powerpoint/2010/main" val="232998363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2EC50A-6598-7021-9FCF-067753DA6E3A}"/>
              </a:ext>
            </a:extLst>
          </p:cNvPr>
          <p:cNvSpPr>
            <a:spLocks noGrp="1"/>
          </p:cNvSpPr>
          <p:nvPr>
            <p:ph type="title"/>
          </p:nvPr>
        </p:nvSpPr>
        <p:spPr/>
        <p:txBody>
          <a:bodyPr/>
          <a:lstStyle/>
          <a:p>
            <a:r>
              <a:rPr lang="en-US" dirty="0"/>
              <a:t>Starting the server</a:t>
            </a:r>
          </a:p>
        </p:txBody>
      </p:sp>
      <p:sp>
        <p:nvSpPr>
          <p:cNvPr id="3" name="Content Placeholder 2">
            <a:extLst>
              <a:ext uri="{FF2B5EF4-FFF2-40B4-BE49-F238E27FC236}">
                <a16:creationId xmlns:a16="http://schemas.microsoft.com/office/drawing/2014/main" id="{385840E2-4908-AD48-FCBD-2A64ED101F84}"/>
              </a:ext>
            </a:extLst>
          </p:cNvPr>
          <p:cNvSpPr>
            <a:spLocks noGrp="1"/>
          </p:cNvSpPr>
          <p:nvPr>
            <p:ph idx="1"/>
          </p:nvPr>
        </p:nvSpPr>
        <p:spPr>
          <a:xfrm>
            <a:off x="1027610" y="914400"/>
            <a:ext cx="8040189" cy="5257800"/>
          </a:xfrm>
        </p:spPr>
        <p:txBody>
          <a:bodyPr/>
          <a:lstStyle/>
          <a:p>
            <a:r>
              <a:rPr lang="en-US" dirty="0"/>
              <a:t>First, we import the config variables to set the port number that the server will listen on and then import the configured Express app to start the server. </a:t>
            </a:r>
          </a:p>
          <a:p>
            <a:r>
              <a:rPr lang="en-US" dirty="0"/>
              <a:t>To get this code running and continue development, we can </a:t>
            </a:r>
          </a:p>
          <a:p>
            <a:pPr marL="0" indent="0">
              <a:buNone/>
            </a:pPr>
            <a:r>
              <a:rPr lang="en-US" dirty="0"/>
              <a:t>run yarn development </a:t>
            </a:r>
          </a:p>
          <a:p>
            <a:r>
              <a:rPr lang="en-US" dirty="0"/>
              <a:t>from the command line. If the code has no errors, the server should start running with </a:t>
            </a:r>
            <a:r>
              <a:rPr lang="en-US" dirty="0" err="1"/>
              <a:t>Nodemon</a:t>
            </a:r>
            <a:r>
              <a:rPr lang="en-US" dirty="0"/>
              <a:t> monitoring for code changes. </a:t>
            </a:r>
          </a:p>
          <a:p>
            <a:r>
              <a:rPr lang="en-US" dirty="0"/>
              <a:t>Next, we will update this server code to integrate the database connection.</a:t>
            </a:r>
          </a:p>
        </p:txBody>
      </p:sp>
      <p:sp>
        <p:nvSpPr>
          <p:cNvPr id="4" name="Date Placeholder 3">
            <a:extLst>
              <a:ext uri="{FF2B5EF4-FFF2-40B4-BE49-F238E27FC236}">
                <a16:creationId xmlns:a16="http://schemas.microsoft.com/office/drawing/2014/main" id="{11579E3D-1B24-EE28-2D20-37C4A21961D7}"/>
              </a:ext>
            </a:extLst>
          </p:cNvPr>
          <p:cNvSpPr>
            <a:spLocks noGrp="1"/>
          </p:cNvSpPr>
          <p:nvPr>
            <p:ph type="dt" sz="half" idx="10"/>
          </p:nvPr>
        </p:nvSpPr>
        <p:spPr/>
        <p:txBody>
          <a:bodyPr/>
          <a:lstStyle/>
          <a:p>
            <a:pPr>
              <a:defRPr/>
            </a:pPr>
            <a:fld id="{C9C54A8A-EC83-4BC5-B48C-A23671E55882}" type="datetime1">
              <a:rPr lang="en-US" smtClean="0"/>
              <a:t>6/10/2023</a:t>
            </a:fld>
            <a:endParaRPr lang="en-US"/>
          </a:p>
        </p:txBody>
      </p:sp>
      <p:sp>
        <p:nvSpPr>
          <p:cNvPr id="5" name="Footer Placeholder 4">
            <a:extLst>
              <a:ext uri="{FF2B5EF4-FFF2-40B4-BE49-F238E27FC236}">
                <a16:creationId xmlns:a16="http://schemas.microsoft.com/office/drawing/2014/main" id="{13D941E3-0C32-1567-6C6C-F86D034609E6}"/>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DB78AFDD-3ED0-9305-0F74-7AB58CABAB88}"/>
              </a:ext>
            </a:extLst>
          </p:cNvPr>
          <p:cNvSpPr>
            <a:spLocks noGrp="1"/>
          </p:cNvSpPr>
          <p:nvPr>
            <p:ph type="sldNum" sz="quarter" idx="12"/>
          </p:nvPr>
        </p:nvSpPr>
        <p:spPr/>
        <p:txBody>
          <a:bodyPr/>
          <a:lstStyle/>
          <a:p>
            <a:fld id="{7C5CF243-786F-4254-B068-4C9F0B6EA12F}" type="slidenum">
              <a:rPr lang="en-US" altLang="en-US" smtClean="0"/>
              <a:pPr/>
              <a:t>47</a:t>
            </a:fld>
            <a:endParaRPr lang="en-US" altLang="en-US"/>
          </a:p>
        </p:txBody>
      </p:sp>
    </p:spTree>
    <p:extLst>
      <p:ext uri="{BB962C8B-B14F-4D97-AF65-F5344CB8AC3E}">
        <p14:creationId xmlns:p14="http://schemas.microsoft.com/office/powerpoint/2010/main" val="25266150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27016-D0DF-0F2F-9995-876B923A31CC}"/>
              </a:ext>
            </a:extLst>
          </p:cNvPr>
          <p:cNvSpPr>
            <a:spLocks noGrp="1"/>
          </p:cNvSpPr>
          <p:nvPr>
            <p:ph type="title"/>
          </p:nvPr>
        </p:nvSpPr>
        <p:spPr/>
        <p:txBody>
          <a:bodyPr/>
          <a:lstStyle/>
          <a:p>
            <a:r>
              <a:rPr lang="en-US" dirty="0"/>
              <a:t>Defining the backend components</a:t>
            </a:r>
          </a:p>
        </p:txBody>
      </p:sp>
      <p:sp>
        <p:nvSpPr>
          <p:cNvPr id="3" name="Content Placeholder 2">
            <a:extLst>
              <a:ext uri="{FF2B5EF4-FFF2-40B4-BE49-F238E27FC236}">
                <a16:creationId xmlns:a16="http://schemas.microsoft.com/office/drawing/2014/main" id="{7A6E45B0-EB48-3A66-DB3E-C5B2332C3FE9}"/>
              </a:ext>
            </a:extLst>
          </p:cNvPr>
          <p:cNvSpPr>
            <a:spLocks noGrp="1"/>
          </p:cNvSpPr>
          <p:nvPr>
            <p:ph idx="1"/>
          </p:nvPr>
        </p:nvSpPr>
        <p:spPr/>
        <p:txBody>
          <a:bodyPr/>
          <a:lstStyle/>
          <a:p>
            <a:r>
              <a:rPr lang="en-US" dirty="0"/>
              <a:t>we will focus on building a working backend for the skeleton application with Node, Express, and MongoDB.</a:t>
            </a:r>
          </a:p>
          <a:p>
            <a:pPr marL="0" indent="0">
              <a:buNone/>
            </a:pPr>
            <a:endParaRPr lang="en-US" dirty="0"/>
          </a:p>
          <a:p>
            <a:r>
              <a:rPr lang="en-US" dirty="0"/>
              <a:t>The completed backend will be a standalone server-side application that can handle HTTP requests to create a user, list all users, and view, update, or delete a user in the database while taking user authentication and authorization into consideration.</a:t>
            </a:r>
          </a:p>
        </p:txBody>
      </p:sp>
      <p:sp>
        <p:nvSpPr>
          <p:cNvPr id="4" name="Date Placeholder 3">
            <a:extLst>
              <a:ext uri="{FF2B5EF4-FFF2-40B4-BE49-F238E27FC236}">
                <a16:creationId xmlns:a16="http://schemas.microsoft.com/office/drawing/2014/main" id="{499E0C18-F240-E394-8B25-9CBF8F2D59F2}"/>
              </a:ext>
            </a:extLst>
          </p:cNvPr>
          <p:cNvSpPr>
            <a:spLocks noGrp="1"/>
          </p:cNvSpPr>
          <p:nvPr>
            <p:ph type="dt" sz="half" idx="10"/>
          </p:nvPr>
        </p:nvSpPr>
        <p:spPr/>
        <p:txBody>
          <a:bodyPr/>
          <a:lstStyle/>
          <a:p>
            <a:pPr>
              <a:defRPr/>
            </a:pPr>
            <a:fld id="{C9C54A8A-EC83-4BC5-B48C-A23671E55882}" type="datetime1">
              <a:rPr lang="en-US" smtClean="0"/>
              <a:t>6/10/2023</a:t>
            </a:fld>
            <a:endParaRPr lang="en-US"/>
          </a:p>
        </p:txBody>
      </p:sp>
      <p:sp>
        <p:nvSpPr>
          <p:cNvPr id="5" name="Footer Placeholder 4">
            <a:extLst>
              <a:ext uri="{FF2B5EF4-FFF2-40B4-BE49-F238E27FC236}">
                <a16:creationId xmlns:a16="http://schemas.microsoft.com/office/drawing/2014/main" id="{51CC3F52-E39B-B5A0-9DB8-B348A4BF0D85}"/>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0599E69D-BA92-792F-A538-6B73357B0395}"/>
              </a:ext>
            </a:extLst>
          </p:cNvPr>
          <p:cNvSpPr>
            <a:spLocks noGrp="1"/>
          </p:cNvSpPr>
          <p:nvPr>
            <p:ph type="sldNum" sz="quarter" idx="12"/>
          </p:nvPr>
        </p:nvSpPr>
        <p:spPr/>
        <p:txBody>
          <a:bodyPr/>
          <a:lstStyle/>
          <a:p>
            <a:fld id="{7C5CF243-786F-4254-B068-4C9F0B6EA12F}" type="slidenum">
              <a:rPr lang="en-US" altLang="en-US" smtClean="0"/>
              <a:pPr/>
              <a:t>5</a:t>
            </a:fld>
            <a:endParaRPr lang="en-US" altLang="en-US"/>
          </a:p>
        </p:txBody>
      </p:sp>
    </p:spTree>
    <p:extLst>
      <p:ext uri="{BB962C8B-B14F-4D97-AF65-F5344CB8AC3E}">
        <p14:creationId xmlns:p14="http://schemas.microsoft.com/office/powerpoint/2010/main" val="29361505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07541-18D5-5DF2-3E15-FC81E9DDFA39}"/>
              </a:ext>
            </a:extLst>
          </p:cNvPr>
          <p:cNvSpPr>
            <a:spLocks noGrp="1"/>
          </p:cNvSpPr>
          <p:nvPr>
            <p:ph type="title"/>
          </p:nvPr>
        </p:nvSpPr>
        <p:spPr/>
        <p:txBody>
          <a:bodyPr/>
          <a:lstStyle/>
          <a:p>
            <a:r>
              <a:rPr lang="en-US" dirty="0"/>
              <a:t>User model</a:t>
            </a:r>
          </a:p>
        </p:txBody>
      </p:sp>
      <p:sp>
        <p:nvSpPr>
          <p:cNvPr id="3" name="Content Placeholder 2">
            <a:extLst>
              <a:ext uri="{FF2B5EF4-FFF2-40B4-BE49-F238E27FC236}">
                <a16:creationId xmlns:a16="http://schemas.microsoft.com/office/drawing/2014/main" id="{8C10067F-5BC1-B86B-57D3-07FD9389F5B3}"/>
              </a:ext>
            </a:extLst>
          </p:cNvPr>
          <p:cNvSpPr>
            <a:spLocks noGrp="1"/>
          </p:cNvSpPr>
          <p:nvPr>
            <p:ph idx="1"/>
          </p:nvPr>
        </p:nvSpPr>
        <p:spPr/>
        <p:txBody>
          <a:bodyPr/>
          <a:lstStyle/>
          <a:p>
            <a:r>
              <a:rPr lang="en-US" dirty="0"/>
              <a:t>The user model will define the user details to be stored in the MongoDB database, and also handle user-related business logic such as password encryption and user data validation. </a:t>
            </a:r>
          </a:p>
          <a:p>
            <a:pPr marL="0" indent="0">
              <a:buNone/>
            </a:pPr>
            <a:endParaRPr lang="en-US" dirty="0"/>
          </a:p>
          <a:p>
            <a:r>
              <a:rPr lang="en-US" dirty="0"/>
              <a:t>The user model for this skeletal version will be basic with support for the following attributes:</a:t>
            </a:r>
          </a:p>
        </p:txBody>
      </p:sp>
      <p:sp>
        <p:nvSpPr>
          <p:cNvPr id="4" name="Date Placeholder 3">
            <a:extLst>
              <a:ext uri="{FF2B5EF4-FFF2-40B4-BE49-F238E27FC236}">
                <a16:creationId xmlns:a16="http://schemas.microsoft.com/office/drawing/2014/main" id="{95BD5033-08C6-C55B-C992-494888B40960}"/>
              </a:ext>
            </a:extLst>
          </p:cNvPr>
          <p:cNvSpPr>
            <a:spLocks noGrp="1"/>
          </p:cNvSpPr>
          <p:nvPr>
            <p:ph type="dt" sz="half" idx="10"/>
          </p:nvPr>
        </p:nvSpPr>
        <p:spPr/>
        <p:txBody>
          <a:bodyPr/>
          <a:lstStyle/>
          <a:p>
            <a:pPr>
              <a:defRPr/>
            </a:pPr>
            <a:fld id="{C9C54A8A-EC83-4BC5-B48C-A23671E55882}" type="datetime1">
              <a:rPr lang="en-US" smtClean="0"/>
              <a:t>6/10/2023</a:t>
            </a:fld>
            <a:endParaRPr lang="en-US"/>
          </a:p>
        </p:txBody>
      </p:sp>
      <p:sp>
        <p:nvSpPr>
          <p:cNvPr id="5" name="Footer Placeholder 4">
            <a:extLst>
              <a:ext uri="{FF2B5EF4-FFF2-40B4-BE49-F238E27FC236}">
                <a16:creationId xmlns:a16="http://schemas.microsoft.com/office/drawing/2014/main" id="{FB2F5550-6269-60E2-EDC1-3FC60A97FA55}"/>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9E848602-A5A6-B0C8-637A-54358A218769}"/>
              </a:ext>
            </a:extLst>
          </p:cNvPr>
          <p:cNvSpPr>
            <a:spLocks noGrp="1"/>
          </p:cNvSpPr>
          <p:nvPr>
            <p:ph type="sldNum" sz="quarter" idx="12"/>
          </p:nvPr>
        </p:nvSpPr>
        <p:spPr/>
        <p:txBody>
          <a:bodyPr/>
          <a:lstStyle/>
          <a:p>
            <a:fld id="{7C5CF243-786F-4254-B068-4C9F0B6EA12F}" type="slidenum">
              <a:rPr lang="en-US" altLang="en-US" smtClean="0"/>
              <a:pPr/>
              <a:t>6</a:t>
            </a:fld>
            <a:endParaRPr lang="en-US" altLang="en-US"/>
          </a:p>
        </p:txBody>
      </p:sp>
    </p:spTree>
    <p:extLst>
      <p:ext uri="{BB962C8B-B14F-4D97-AF65-F5344CB8AC3E}">
        <p14:creationId xmlns:p14="http://schemas.microsoft.com/office/powerpoint/2010/main" val="7718015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096222-FDFB-BAF2-8182-A61228F6FB92}"/>
              </a:ext>
            </a:extLst>
          </p:cNvPr>
          <p:cNvSpPr>
            <a:spLocks noGrp="1"/>
          </p:cNvSpPr>
          <p:nvPr>
            <p:ph type="title"/>
          </p:nvPr>
        </p:nvSpPr>
        <p:spPr/>
        <p:txBody>
          <a:bodyPr/>
          <a:lstStyle/>
          <a:p>
            <a:r>
              <a:rPr lang="en-US" dirty="0"/>
              <a:t>User model contd.</a:t>
            </a:r>
          </a:p>
        </p:txBody>
      </p:sp>
      <p:pic>
        <p:nvPicPr>
          <p:cNvPr id="8" name="Content Placeholder 7">
            <a:extLst>
              <a:ext uri="{FF2B5EF4-FFF2-40B4-BE49-F238E27FC236}">
                <a16:creationId xmlns:a16="http://schemas.microsoft.com/office/drawing/2014/main" id="{2861A748-90E7-7130-59A1-CBBE5C934C96}"/>
              </a:ext>
            </a:extLst>
          </p:cNvPr>
          <p:cNvPicPr>
            <a:picLocks noGrp="1" noChangeAspect="1"/>
          </p:cNvPicPr>
          <p:nvPr>
            <p:ph idx="1"/>
          </p:nvPr>
        </p:nvPicPr>
        <p:blipFill>
          <a:blip r:embed="rId2"/>
          <a:stretch>
            <a:fillRect/>
          </a:stretch>
        </p:blipFill>
        <p:spPr>
          <a:xfrm>
            <a:off x="990600" y="914400"/>
            <a:ext cx="8077200" cy="5181600"/>
          </a:xfrm>
        </p:spPr>
      </p:pic>
      <p:sp>
        <p:nvSpPr>
          <p:cNvPr id="4" name="Date Placeholder 3">
            <a:extLst>
              <a:ext uri="{FF2B5EF4-FFF2-40B4-BE49-F238E27FC236}">
                <a16:creationId xmlns:a16="http://schemas.microsoft.com/office/drawing/2014/main" id="{49B07183-83AC-6CB0-3532-6D88A1DBDA90}"/>
              </a:ext>
            </a:extLst>
          </p:cNvPr>
          <p:cNvSpPr>
            <a:spLocks noGrp="1"/>
          </p:cNvSpPr>
          <p:nvPr>
            <p:ph type="dt" sz="half" idx="10"/>
          </p:nvPr>
        </p:nvSpPr>
        <p:spPr/>
        <p:txBody>
          <a:bodyPr/>
          <a:lstStyle/>
          <a:p>
            <a:pPr>
              <a:defRPr/>
            </a:pPr>
            <a:fld id="{C9C54A8A-EC83-4BC5-B48C-A23671E55882}" type="datetime1">
              <a:rPr lang="en-US" smtClean="0"/>
              <a:t>6/10/2023</a:t>
            </a:fld>
            <a:endParaRPr lang="en-US"/>
          </a:p>
        </p:txBody>
      </p:sp>
      <p:sp>
        <p:nvSpPr>
          <p:cNvPr id="5" name="Footer Placeholder 4">
            <a:extLst>
              <a:ext uri="{FF2B5EF4-FFF2-40B4-BE49-F238E27FC236}">
                <a16:creationId xmlns:a16="http://schemas.microsoft.com/office/drawing/2014/main" id="{27E2C949-98D2-CE6B-E9C6-DAB295C6A1A2}"/>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7C605FB8-9664-D8EE-DF09-AEA1B83471F4}"/>
              </a:ext>
            </a:extLst>
          </p:cNvPr>
          <p:cNvSpPr>
            <a:spLocks noGrp="1"/>
          </p:cNvSpPr>
          <p:nvPr>
            <p:ph type="sldNum" sz="quarter" idx="12"/>
          </p:nvPr>
        </p:nvSpPr>
        <p:spPr/>
        <p:txBody>
          <a:bodyPr/>
          <a:lstStyle/>
          <a:p>
            <a:fld id="{7C5CF243-786F-4254-B068-4C9F0B6EA12F}" type="slidenum">
              <a:rPr lang="en-US" altLang="en-US" smtClean="0"/>
              <a:pPr/>
              <a:t>7</a:t>
            </a:fld>
            <a:endParaRPr lang="en-US" altLang="en-US"/>
          </a:p>
        </p:txBody>
      </p:sp>
    </p:spTree>
    <p:extLst>
      <p:ext uri="{BB962C8B-B14F-4D97-AF65-F5344CB8AC3E}">
        <p14:creationId xmlns:p14="http://schemas.microsoft.com/office/powerpoint/2010/main" val="25597185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9B5CE0-071B-9BBA-D21E-09C818824A4E}"/>
              </a:ext>
            </a:extLst>
          </p:cNvPr>
          <p:cNvSpPr>
            <a:spLocks noGrp="1"/>
          </p:cNvSpPr>
          <p:nvPr>
            <p:ph type="title"/>
          </p:nvPr>
        </p:nvSpPr>
        <p:spPr/>
        <p:txBody>
          <a:bodyPr/>
          <a:lstStyle/>
          <a:p>
            <a:r>
              <a:rPr lang="en-US" dirty="0"/>
              <a:t>User model contd.</a:t>
            </a:r>
          </a:p>
        </p:txBody>
      </p:sp>
      <p:pic>
        <p:nvPicPr>
          <p:cNvPr id="8" name="Content Placeholder 7">
            <a:extLst>
              <a:ext uri="{FF2B5EF4-FFF2-40B4-BE49-F238E27FC236}">
                <a16:creationId xmlns:a16="http://schemas.microsoft.com/office/drawing/2014/main" id="{AC93031F-56D7-6AF8-50D1-BB5150375328}"/>
              </a:ext>
            </a:extLst>
          </p:cNvPr>
          <p:cNvPicPr>
            <a:picLocks noGrp="1" noChangeAspect="1"/>
          </p:cNvPicPr>
          <p:nvPr>
            <p:ph idx="1"/>
          </p:nvPr>
        </p:nvPicPr>
        <p:blipFill>
          <a:blip r:embed="rId2"/>
          <a:stretch>
            <a:fillRect/>
          </a:stretch>
        </p:blipFill>
        <p:spPr>
          <a:xfrm>
            <a:off x="914400" y="990600"/>
            <a:ext cx="8077200" cy="2130193"/>
          </a:xfrm>
        </p:spPr>
      </p:pic>
      <p:sp>
        <p:nvSpPr>
          <p:cNvPr id="4" name="Date Placeholder 3">
            <a:extLst>
              <a:ext uri="{FF2B5EF4-FFF2-40B4-BE49-F238E27FC236}">
                <a16:creationId xmlns:a16="http://schemas.microsoft.com/office/drawing/2014/main" id="{0006F3CD-D4E7-6256-D7A5-2B53F46CE8FA}"/>
              </a:ext>
            </a:extLst>
          </p:cNvPr>
          <p:cNvSpPr>
            <a:spLocks noGrp="1"/>
          </p:cNvSpPr>
          <p:nvPr>
            <p:ph type="dt" sz="half" idx="10"/>
          </p:nvPr>
        </p:nvSpPr>
        <p:spPr/>
        <p:txBody>
          <a:bodyPr/>
          <a:lstStyle/>
          <a:p>
            <a:pPr>
              <a:defRPr/>
            </a:pPr>
            <a:fld id="{C9C54A8A-EC83-4BC5-B48C-A23671E55882}" type="datetime1">
              <a:rPr lang="en-US" smtClean="0"/>
              <a:t>6/10/2023</a:t>
            </a:fld>
            <a:endParaRPr lang="en-US"/>
          </a:p>
        </p:txBody>
      </p:sp>
      <p:sp>
        <p:nvSpPr>
          <p:cNvPr id="5" name="Footer Placeholder 4">
            <a:extLst>
              <a:ext uri="{FF2B5EF4-FFF2-40B4-BE49-F238E27FC236}">
                <a16:creationId xmlns:a16="http://schemas.microsoft.com/office/drawing/2014/main" id="{EF91D1CC-D0B2-CA3E-E661-DD64AF3F1022}"/>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159E9CBA-EEB1-863C-CB58-64C3F5122B58}"/>
              </a:ext>
            </a:extLst>
          </p:cNvPr>
          <p:cNvSpPr>
            <a:spLocks noGrp="1"/>
          </p:cNvSpPr>
          <p:nvPr>
            <p:ph type="sldNum" sz="quarter" idx="12"/>
          </p:nvPr>
        </p:nvSpPr>
        <p:spPr/>
        <p:txBody>
          <a:bodyPr/>
          <a:lstStyle/>
          <a:p>
            <a:fld id="{7C5CF243-786F-4254-B068-4C9F0B6EA12F}" type="slidenum">
              <a:rPr lang="en-US" altLang="en-US" smtClean="0"/>
              <a:pPr/>
              <a:t>8</a:t>
            </a:fld>
            <a:endParaRPr lang="en-US" altLang="en-US"/>
          </a:p>
        </p:txBody>
      </p:sp>
    </p:spTree>
    <p:extLst>
      <p:ext uri="{BB962C8B-B14F-4D97-AF65-F5344CB8AC3E}">
        <p14:creationId xmlns:p14="http://schemas.microsoft.com/office/powerpoint/2010/main" val="9547697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D7E6D-900F-E857-0722-FB4273E85D8E}"/>
              </a:ext>
            </a:extLst>
          </p:cNvPr>
          <p:cNvSpPr>
            <a:spLocks noGrp="1"/>
          </p:cNvSpPr>
          <p:nvPr>
            <p:ph type="title"/>
          </p:nvPr>
        </p:nvSpPr>
        <p:spPr/>
        <p:txBody>
          <a:bodyPr/>
          <a:lstStyle/>
          <a:p>
            <a:r>
              <a:rPr lang="en-US" dirty="0"/>
              <a:t>API endpoints for user CRUD</a:t>
            </a:r>
          </a:p>
        </p:txBody>
      </p:sp>
      <p:sp>
        <p:nvSpPr>
          <p:cNvPr id="3" name="Content Placeholder 2">
            <a:extLst>
              <a:ext uri="{FF2B5EF4-FFF2-40B4-BE49-F238E27FC236}">
                <a16:creationId xmlns:a16="http://schemas.microsoft.com/office/drawing/2014/main" id="{8E599A47-4022-9096-34A2-BCC002A7F5CB}"/>
              </a:ext>
            </a:extLst>
          </p:cNvPr>
          <p:cNvSpPr>
            <a:spLocks noGrp="1"/>
          </p:cNvSpPr>
          <p:nvPr>
            <p:ph idx="1"/>
          </p:nvPr>
        </p:nvSpPr>
        <p:spPr/>
        <p:txBody>
          <a:bodyPr/>
          <a:lstStyle/>
          <a:p>
            <a:r>
              <a:rPr lang="en-US" dirty="0"/>
              <a:t>To enable and handle user CRUD operations on the user database, the backend will implement and expose API endpoints that the frontend can utilize in the views, as follows:</a:t>
            </a:r>
          </a:p>
          <a:p>
            <a:endParaRPr lang="en-US" dirty="0"/>
          </a:p>
        </p:txBody>
      </p:sp>
      <p:sp>
        <p:nvSpPr>
          <p:cNvPr id="4" name="Date Placeholder 3">
            <a:extLst>
              <a:ext uri="{FF2B5EF4-FFF2-40B4-BE49-F238E27FC236}">
                <a16:creationId xmlns:a16="http://schemas.microsoft.com/office/drawing/2014/main" id="{806F21F3-FBBD-5466-5116-4B1753B75C6C}"/>
              </a:ext>
            </a:extLst>
          </p:cNvPr>
          <p:cNvSpPr>
            <a:spLocks noGrp="1"/>
          </p:cNvSpPr>
          <p:nvPr>
            <p:ph type="dt" sz="half" idx="10"/>
          </p:nvPr>
        </p:nvSpPr>
        <p:spPr/>
        <p:txBody>
          <a:bodyPr/>
          <a:lstStyle/>
          <a:p>
            <a:pPr>
              <a:defRPr/>
            </a:pPr>
            <a:fld id="{C9C54A8A-EC83-4BC5-B48C-A23671E55882}" type="datetime1">
              <a:rPr lang="en-US" smtClean="0"/>
              <a:t>6/10/2023</a:t>
            </a:fld>
            <a:endParaRPr lang="en-US"/>
          </a:p>
        </p:txBody>
      </p:sp>
      <p:sp>
        <p:nvSpPr>
          <p:cNvPr id="5" name="Footer Placeholder 4">
            <a:extLst>
              <a:ext uri="{FF2B5EF4-FFF2-40B4-BE49-F238E27FC236}">
                <a16:creationId xmlns:a16="http://schemas.microsoft.com/office/drawing/2014/main" id="{4AD716E4-45D4-6CE8-0B6F-D362B7050F06}"/>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4A890FC7-53E5-B7EC-4AAE-1DACE5487B28}"/>
              </a:ext>
            </a:extLst>
          </p:cNvPr>
          <p:cNvSpPr>
            <a:spLocks noGrp="1"/>
          </p:cNvSpPr>
          <p:nvPr>
            <p:ph type="sldNum" sz="quarter" idx="12"/>
          </p:nvPr>
        </p:nvSpPr>
        <p:spPr/>
        <p:txBody>
          <a:bodyPr/>
          <a:lstStyle/>
          <a:p>
            <a:fld id="{7C5CF243-786F-4254-B068-4C9F0B6EA12F}" type="slidenum">
              <a:rPr lang="en-US" altLang="en-US" smtClean="0"/>
              <a:pPr/>
              <a:t>9</a:t>
            </a:fld>
            <a:endParaRPr lang="en-US" altLang="en-US"/>
          </a:p>
        </p:txBody>
      </p:sp>
      <p:pic>
        <p:nvPicPr>
          <p:cNvPr id="8" name="Picture 7">
            <a:extLst>
              <a:ext uri="{FF2B5EF4-FFF2-40B4-BE49-F238E27FC236}">
                <a16:creationId xmlns:a16="http://schemas.microsoft.com/office/drawing/2014/main" id="{35A0047B-2EEA-94FD-1010-F1071B6E4AA8}"/>
              </a:ext>
            </a:extLst>
          </p:cNvPr>
          <p:cNvPicPr>
            <a:picLocks noChangeAspect="1"/>
          </p:cNvPicPr>
          <p:nvPr/>
        </p:nvPicPr>
        <p:blipFill>
          <a:blip r:embed="rId2"/>
          <a:stretch>
            <a:fillRect/>
          </a:stretch>
        </p:blipFill>
        <p:spPr>
          <a:xfrm>
            <a:off x="1143000" y="2514600"/>
            <a:ext cx="7620000" cy="3657600"/>
          </a:xfrm>
          <a:prstGeom prst="rect">
            <a:avLst/>
          </a:prstGeom>
        </p:spPr>
      </p:pic>
    </p:spTree>
    <p:extLst>
      <p:ext uri="{BB962C8B-B14F-4D97-AF65-F5344CB8AC3E}">
        <p14:creationId xmlns:p14="http://schemas.microsoft.com/office/powerpoint/2010/main" val="1282264626"/>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8078</TotalTime>
  <Words>3754</Words>
  <Application>Microsoft Office PowerPoint</Application>
  <PresentationFormat>On-screen Show (4:3)</PresentationFormat>
  <Paragraphs>532</Paragraphs>
  <Slides>47</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47</vt:i4>
      </vt:variant>
    </vt:vector>
  </HeadingPairs>
  <TitlesOfParts>
    <vt:vector size="52" baseType="lpstr">
      <vt:lpstr>Arial</vt:lpstr>
      <vt:lpstr>Consolas</vt:lpstr>
      <vt:lpstr>Times New Roman</vt:lpstr>
      <vt:lpstr>Wingdings</vt:lpstr>
      <vt:lpstr>Default Design</vt:lpstr>
      <vt:lpstr>Web Application Development</vt:lpstr>
      <vt:lpstr>Building a Backend with MongoDB,  Express, and Node</vt:lpstr>
      <vt:lpstr>Overview of the skeleton application</vt:lpstr>
      <vt:lpstr>Feature breakdown</vt:lpstr>
      <vt:lpstr>Defining the backend components</vt:lpstr>
      <vt:lpstr>User model</vt:lpstr>
      <vt:lpstr>User model contd.</vt:lpstr>
      <vt:lpstr>User model contd.</vt:lpstr>
      <vt:lpstr>API endpoints for user CRUD</vt:lpstr>
      <vt:lpstr>Setting up the skeleton backend</vt:lpstr>
      <vt:lpstr>Folder and file structure </vt:lpstr>
      <vt:lpstr>Folder and file structure</vt:lpstr>
      <vt:lpstr>Folder and file structure contd.</vt:lpstr>
      <vt:lpstr>Initializing the project</vt:lpstr>
      <vt:lpstr>Adding package.json</vt:lpstr>
      <vt:lpstr>Development dependencies</vt:lpstr>
      <vt:lpstr>Babel update</vt:lpstr>
      <vt:lpstr>Babel Contd.</vt:lpstr>
      <vt:lpstr>Babel Contd.</vt:lpstr>
      <vt:lpstr>Webpack</vt:lpstr>
      <vt:lpstr>Client-side Webpack configuration  for development contd.</vt:lpstr>
      <vt:lpstr>Client-side Webpack configuration  for development contd.</vt:lpstr>
      <vt:lpstr>Client-side Webpack configuration  for development contd.</vt:lpstr>
      <vt:lpstr>Server-side Webpack configuration contd.</vt:lpstr>
      <vt:lpstr>Client-side Webpack configuration  for production contd.</vt:lpstr>
      <vt:lpstr>Webpack</vt:lpstr>
      <vt:lpstr>webpack.config.client.js:</vt:lpstr>
      <vt:lpstr>webpack.config.server.js:</vt:lpstr>
      <vt:lpstr>webpack.config.client.production.js:</vt:lpstr>
      <vt:lpstr>Nodemon</vt:lpstr>
      <vt:lpstr>Nodemon contd.</vt:lpstr>
      <vt:lpstr>Config variables</vt:lpstr>
      <vt:lpstr>Config variables</vt:lpstr>
      <vt:lpstr>Config variables contd.</vt:lpstr>
      <vt:lpstr>Running scripts</vt:lpstr>
      <vt:lpstr>Running scripts</vt:lpstr>
      <vt:lpstr>Preparing the server</vt:lpstr>
      <vt:lpstr>Configuring Express</vt:lpstr>
      <vt:lpstr>Configuring Express contd.</vt:lpstr>
      <vt:lpstr>Configuring Express contd.</vt:lpstr>
      <vt:lpstr>Configuring Express contd.</vt:lpstr>
      <vt:lpstr>Configuring Express contd.</vt:lpstr>
      <vt:lpstr>Configuring Express contd.</vt:lpstr>
      <vt:lpstr>Configuring Express contd.</vt:lpstr>
      <vt:lpstr>Configuring Express contd.</vt:lpstr>
      <vt:lpstr>Starting the server</vt:lpstr>
      <vt:lpstr>Starting the server</vt:lpstr>
    </vt:vector>
  </TitlesOfParts>
  <Company>CentennialCollege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ILIA</dc:creator>
  <cp:lastModifiedBy>Blessing Ajiboye</cp:lastModifiedBy>
  <cp:revision>910</cp:revision>
  <dcterms:created xsi:type="dcterms:W3CDTF">2008-05-26T16:51:35Z</dcterms:created>
  <dcterms:modified xsi:type="dcterms:W3CDTF">2023-06-10T04:24:36Z</dcterms:modified>
</cp:coreProperties>
</file>