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8000"/>
    <a:srgbClr val="009900"/>
    <a:srgbClr val="F0FFF0"/>
    <a:srgbClr val="3333FF"/>
    <a:srgbClr val="3333CC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12/13/2023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819400"/>
            <a:ext cx="5562600" cy="1250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5110-262C-79D6-EE29-D83DB02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Application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BBB0-A223-47EC-6370-65D5E9BC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339966"/>
                </a:solidFill>
              </a:rPr>
              <a:t>How to deal with errors after 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E231-DDA4-9562-52D3-E9BEA1C2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9948-13BB-0EDA-A94A-88224775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72CB-7874-7D28-B482-4FBDDC62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6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C4A1-61AB-812E-AB9C-154ED0A3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errors after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28D8-9E28-937C-89DA-7F9F9FB3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will attempt to install git, </a:t>
            </a:r>
            <a:r>
              <a:rPr lang="en-US" dirty="0" err="1"/>
              <a:t>nodeJS</a:t>
            </a:r>
            <a:r>
              <a:rPr lang="en-US" dirty="0"/>
              <a:t> or MongoDB and when  you attempt to verify the installation you’ll get the following error at the command prompt: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[program name] is not recognized as an internal or external command, operable program or batch file.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Where [program name] is the name of the program you are trying to install.</a:t>
            </a:r>
          </a:p>
          <a:p>
            <a:r>
              <a:rPr lang="en-US" dirty="0">
                <a:latin typeface="Helvetica Neue" panose="02000503000000020004"/>
              </a:rPr>
              <a:t>Somehow, your application has not been registered in the PATH environment variable and you need to have this manually fixed.</a:t>
            </a:r>
            <a:endParaRPr lang="en-CA" dirty="0">
              <a:latin typeface="Helvetica Neue" panose="02000503000000020004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8AD7-72D0-7C42-1226-5F599248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B3CE9-F149-DB48-D6C9-3D5422F6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7CE8-89E7-3281-1158-8CF15C5F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8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60EA-1C86-C580-3135-DC2EE107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errors after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22DB-25CF-6FB2-E2D5-05FD5540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/>
              </a:rPr>
              <a:t>Press the Windows button        on your keyboard and then immediately type </a:t>
            </a:r>
            <a:r>
              <a:rPr lang="en-US" b="1" dirty="0">
                <a:latin typeface="Consolas" panose="020B0609020204030204" pitchFamily="49" charset="0"/>
              </a:rPr>
              <a:t>advanced system.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This will bring up a match for </a:t>
            </a:r>
            <a:r>
              <a:rPr lang="en-US" b="1" dirty="0">
                <a:latin typeface="Helvetica Neue" panose="02000503000000020004"/>
              </a:rPr>
              <a:t>View Advanced System Settings</a:t>
            </a:r>
          </a:p>
          <a:p>
            <a:endParaRPr lang="en-US" b="1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Select this option </a:t>
            </a:r>
            <a:endParaRPr lang="en-CA" dirty="0">
              <a:latin typeface="Helvetica Neue" panose="02000503000000020004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DF89-03FA-7A52-4E0C-6AE7DEFD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8E5C0-D93A-1AF1-1805-B88D887A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6278-76EC-BCFD-7E5F-7D04B5CF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 descr="3 quick ways to show the Desktop | Microsoft Windows Tips | Harlow ...">
            <a:extLst>
              <a:ext uri="{FF2B5EF4-FFF2-40B4-BE49-F238E27FC236}">
                <a16:creationId xmlns:a16="http://schemas.microsoft.com/office/drawing/2014/main" id="{23E980F5-A68F-4924-A9AA-0D58E902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33" y="914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B50ABE-6974-4271-B8DC-D4ECC3B4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2637388"/>
            <a:ext cx="4419600" cy="3607837"/>
          </a:xfrm>
          <a:prstGeom prst="rect">
            <a:avLst/>
          </a:prstGeom>
        </p:spPr>
      </p:pic>
      <p:sp>
        <p:nvSpPr>
          <p:cNvPr id="9" name="Right Arrow 4">
            <a:extLst>
              <a:ext uri="{FF2B5EF4-FFF2-40B4-BE49-F238E27FC236}">
                <a16:creationId xmlns:a16="http://schemas.microsoft.com/office/drawing/2014/main" id="{3928E38A-B018-4235-BC49-82EA430B9254}"/>
              </a:ext>
            </a:extLst>
          </p:cNvPr>
          <p:cNvSpPr/>
          <p:nvPr/>
        </p:nvSpPr>
        <p:spPr bwMode="auto">
          <a:xfrm>
            <a:off x="3860800" y="31242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7008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E967-4A16-CA4B-CD4A-D4560CB6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errors after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1B75-E1CA-BF8F-5284-FB2B3CD5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/>
              </a:rPr>
              <a:t>The System Properties </a:t>
            </a:r>
          </a:p>
          <a:p>
            <a:r>
              <a:rPr lang="en-US" dirty="0">
                <a:latin typeface="Helvetica Neue" panose="02000503000000020004"/>
              </a:rPr>
              <a:t>dialog box will open.</a:t>
            </a:r>
          </a:p>
          <a:p>
            <a:endParaRPr lang="en-US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Select </a:t>
            </a:r>
            <a:r>
              <a:rPr lang="en-US" b="1" dirty="0">
                <a:latin typeface="Helvetica Neue" panose="02000503000000020004"/>
              </a:rPr>
              <a:t>Environment </a:t>
            </a:r>
          </a:p>
          <a:p>
            <a:r>
              <a:rPr lang="en-US" b="1" dirty="0">
                <a:latin typeface="Helvetica Neue" panose="02000503000000020004"/>
              </a:rPr>
              <a:t>Variables</a:t>
            </a:r>
            <a:endParaRPr lang="en-CA" b="1" dirty="0">
              <a:latin typeface="Helvetica Neue" panose="02000503000000020004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A375-6B7F-CAD6-3440-855B0628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ABB5-6EE4-DE82-FA18-6653D19C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AA84-F1D1-87A7-2C69-194BBCC8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00DF3-AA4A-481A-B598-D29F5D94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6800"/>
            <a:ext cx="4114800" cy="4800600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9DE8846E-48E1-4205-BB6B-7FE1425B8233}"/>
              </a:ext>
            </a:extLst>
          </p:cNvPr>
          <p:cNvSpPr/>
          <p:nvPr/>
        </p:nvSpPr>
        <p:spPr bwMode="auto">
          <a:xfrm>
            <a:off x="6553200" y="49530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5401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C5F7-7233-809D-490F-F33D9BD9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errors after installation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7F97-EC83-3540-2795-A6BE64CF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/>
              </a:rPr>
              <a:t>The </a:t>
            </a:r>
            <a:r>
              <a:rPr lang="en-US" b="1" dirty="0">
                <a:latin typeface="Helvetica Neue" panose="02000503000000020004"/>
              </a:rPr>
              <a:t>Environment </a:t>
            </a:r>
          </a:p>
          <a:p>
            <a:pPr marL="0" indent="0">
              <a:buNone/>
            </a:pPr>
            <a:r>
              <a:rPr lang="en-US" b="1" dirty="0">
                <a:latin typeface="Helvetica Neue" panose="02000503000000020004"/>
              </a:rPr>
              <a:t>Variables </a:t>
            </a:r>
            <a:r>
              <a:rPr lang="en-US" dirty="0">
                <a:latin typeface="Helvetica Neue" panose="02000503000000020004"/>
              </a:rPr>
              <a:t>dialog box will open.</a:t>
            </a:r>
          </a:p>
          <a:p>
            <a:endParaRPr lang="en-US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Double click the </a:t>
            </a:r>
            <a:r>
              <a:rPr lang="en-US" b="1" dirty="0">
                <a:latin typeface="Helvetica Neue" panose="02000503000000020004"/>
              </a:rPr>
              <a:t>Path</a:t>
            </a:r>
            <a:r>
              <a:rPr lang="en-US" dirty="0">
                <a:latin typeface="Helvetica Neue" panose="02000503000000020004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/>
              </a:rPr>
              <a:t>User Variable</a:t>
            </a:r>
            <a:endParaRPr lang="en-CA" b="1" dirty="0">
              <a:latin typeface="Helvetica Neue" panose="02000503000000020004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E7E4A-6850-8A41-B969-ABE43098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C7A5-6850-8D25-2FD0-2C494D39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564C-7EBA-D925-5DAF-3B115C88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0AF74-F0D2-4F66-80BE-FA6E3C72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47"/>
          <a:stretch/>
        </p:blipFill>
        <p:spPr>
          <a:xfrm>
            <a:off x="5279390" y="1066800"/>
            <a:ext cx="3788410" cy="4724400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FE782A05-E570-4D5D-9F72-59C76D12AFAF}"/>
              </a:ext>
            </a:extLst>
          </p:cNvPr>
          <p:cNvSpPr/>
          <p:nvPr/>
        </p:nvSpPr>
        <p:spPr bwMode="auto">
          <a:xfrm>
            <a:off x="4876800" y="21336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8803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B232-0C2D-1042-0EB4-A33564B1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errors after installation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7F39-3BA4-211A-CCE6-C439FEA1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/>
              </a:rPr>
              <a:t>The </a:t>
            </a:r>
            <a:r>
              <a:rPr lang="en-US" b="1" dirty="0">
                <a:latin typeface="Helvetica Neue" panose="02000503000000020004"/>
              </a:rPr>
              <a:t>Edit environment </a:t>
            </a:r>
          </a:p>
          <a:p>
            <a:pPr marL="0" indent="0">
              <a:buNone/>
            </a:pPr>
            <a:r>
              <a:rPr lang="en-US" b="1" dirty="0">
                <a:latin typeface="Helvetica Neue" panose="02000503000000020004"/>
              </a:rPr>
              <a:t>variable </a:t>
            </a:r>
            <a:r>
              <a:rPr lang="en-US" dirty="0">
                <a:latin typeface="Helvetica Neue" panose="02000503000000020004"/>
              </a:rPr>
              <a:t>dialog box will 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/>
              </a:rPr>
              <a:t>open.</a:t>
            </a:r>
          </a:p>
          <a:p>
            <a:pPr marL="0" indent="0">
              <a:buNone/>
            </a:pPr>
            <a:endParaRPr lang="en-US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Ensure t hat  you have </a:t>
            </a:r>
          </a:p>
          <a:p>
            <a:pPr marL="0" indent="0">
              <a:buNone/>
            </a:pPr>
            <a:r>
              <a:rPr lang="en-US" b="1" dirty="0">
                <a:latin typeface="Helvetica Neue" panose="02000503000000020004"/>
              </a:rPr>
              <a:t>git</a:t>
            </a:r>
            <a:r>
              <a:rPr lang="en-US" dirty="0">
                <a:latin typeface="Helvetica Neue" panose="02000503000000020004"/>
              </a:rPr>
              <a:t>, </a:t>
            </a:r>
            <a:r>
              <a:rPr lang="en-US" b="1" dirty="0" err="1">
                <a:latin typeface="Helvetica Neue" panose="02000503000000020004"/>
              </a:rPr>
              <a:t>nodeJS</a:t>
            </a:r>
            <a:r>
              <a:rPr lang="en-US" dirty="0">
                <a:latin typeface="Helvetica Neue" panose="02000503000000020004"/>
              </a:rPr>
              <a:t>, </a:t>
            </a:r>
            <a:r>
              <a:rPr lang="en-US" b="1" dirty="0" err="1">
                <a:latin typeface="Helvetica Neue" panose="02000503000000020004"/>
              </a:rPr>
              <a:t>npm</a:t>
            </a:r>
            <a:r>
              <a:rPr lang="en-US" dirty="0">
                <a:latin typeface="Helvetica Neue" panose="02000503000000020004"/>
              </a:rPr>
              <a:t> and </a:t>
            </a:r>
          </a:p>
          <a:p>
            <a:pPr marL="0" indent="0">
              <a:buNone/>
            </a:pPr>
            <a:r>
              <a:rPr lang="en-US" b="1" dirty="0">
                <a:latin typeface="Helvetica Neue" panose="02000503000000020004"/>
              </a:rPr>
              <a:t>MongoDB</a:t>
            </a:r>
            <a:r>
              <a:rPr lang="en-US" dirty="0">
                <a:latin typeface="Helvetica Neue" panose="02000503000000020004"/>
              </a:rPr>
              <a:t> listed here.</a:t>
            </a:r>
          </a:p>
          <a:p>
            <a:endParaRPr lang="en-US" b="1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If not, find the appropriate 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/>
              </a:rPr>
              <a:t>paths on your system and 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/>
              </a:rPr>
              <a:t>paste them here in 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/>
              </a:rPr>
              <a:t>roughly the same order.</a:t>
            </a:r>
            <a:endParaRPr lang="en-CA" dirty="0">
              <a:latin typeface="Helvetica Neue" panose="02000503000000020004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2392-32D3-919C-E85C-581DAE4E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9D22-7298-574B-A6A7-5F6FEDAD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5143-81A6-F141-E624-F3766694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36CA9-AF6F-426C-8173-D0A52AF61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99"/>
          <a:stretch/>
        </p:blipFill>
        <p:spPr>
          <a:xfrm>
            <a:off x="4876800" y="1137708"/>
            <a:ext cx="3810000" cy="477202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7F3FFA8-A17D-4613-8E13-45D70528D03F}"/>
              </a:ext>
            </a:extLst>
          </p:cNvPr>
          <p:cNvSpPr/>
          <p:nvPr/>
        </p:nvSpPr>
        <p:spPr>
          <a:xfrm>
            <a:off x="7391400" y="2209800"/>
            <a:ext cx="457200" cy="609600"/>
          </a:xfrm>
          <a:prstGeom prst="rightBrace">
            <a:avLst/>
          </a:prstGeom>
          <a:ln>
            <a:solidFill>
              <a:srgbClr val="3399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>
              <a:solidFill>
                <a:srgbClr val="009900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986BE36-85B5-4DC7-A8F2-FE825D1E1845}"/>
              </a:ext>
            </a:extLst>
          </p:cNvPr>
          <p:cNvSpPr txBox="1"/>
          <p:nvPr/>
        </p:nvSpPr>
        <p:spPr>
          <a:xfrm>
            <a:off x="7797800" y="2052935"/>
            <a:ext cx="1117600" cy="923330"/>
          </a:xfrm>
          <a:prstGeom prst="rect">
            <a:avLst/>
          </a:prstGeom>
          <a:noFill/>
          <a:ln w="41275">
            <a:solidFill>
              <a:srgbClr val="008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r>
              <a:rPr lang="en-US" dirty="0"/>
              <a:t>Ensure these are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6154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274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Helvetica Neue</vt:lpstr>
      <vt:lpstr>Times</vt:lpstr>
      <vt:lpstr>Times New Roman</vt:lpstr>
      <vt:lpstr>Wingdings</vt:lpstr>
      <vt:lpstr>Default Design</vt:lpstr>
      <vt:lpstr>Web Application Development</vt:lpstr>
      <vt:lpstr>Web Application Development</vt:lpstr>
      <vt:lpstr>How to deal with errors after installation</vt:lpstr>
      <vt:lpstr>How to deal with errors after installation</vt:lpstr>
      <vt:lpstr>How to deal with errors after installation</vt:lpstr>
      <vt:lpstr>How to deal with errors after installation (continued)</vt:lpstr>
      <vt:lpstr>How to deal with errors after installation (continued)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833</cp:revision>
  <dcterms:created xsi:type="dcterms:W3CDTF">2008-05-26T16:51:35Z</dcterms:created>
  <dcterms:modified xsi:type="dcterms:W3CDTF">2023-12-13T16:54:56Z</dcterms:modified>
</cp:coreProperties>
</file>