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8"/>
  </p:notesMasterIdLst>
  <p:handoutMasterIdLst>
    <p:handoutMasterId r:id="rId18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3" r:id="rId87"/>
    <p:sldId id="341" r:id="rId88"/>
    <p:sldId id="342"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FFFD2"/>
    <a:srgbClr val="F0FFF0"/>
    <a:srgbClr val="3333FF"/>
    <a:srgbClr val="3333CC"/>
    <a:srgbClr val="009900"/>
    <a:srgbClr val="339966"/>
    <a:srgbClr val="808080"/>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7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8/24/2023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8/24/2023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8/24/2023</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0CF3-6891-041D-81FD-2323E8E529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A2A353-6370-6997-8E5B-0AE54832CBE0}"/>
              </a:ext>
            </a:extLst>
          </p:cNvPr>
          <p:cNvSpPr>
            <a:spLocks noGrp="1"/>
          </p:cNvSpPr>
          <p:nvPr>
            <p:ph idx="1"/>
          </p:nvPr>
        </p:nvSpPr>
        <p:spPr/>
        <p:txBody>
          <a:bodyPr/>
          <a:lstStyle/>
          <a:p>
            <a:r>
              <a:rPr lang="en-US" dirty="0"/>
              <a:t>The component tree pictured next shows all the custom React components that make up the MERN Marketplace frontend developed in this section:</a:t>
            </a:r>
          </a:p>
          <a:p>
            <a:endParaRPr lang="en-US" dirty="0"/>
          </a:p>
        </p:txBody>
      </p:sp>
      <p:sp>
        <p:nvSpPr>
          <p:cNvPr id="4" name="Date Placeholder 3">
            <a:extLst>
              <a:ext uri="{FF2B5EF4-FFF2-40B4-BE49-F238E27FC236}">
                <a16:creationId xmlns:a16="http://schemas.microsoft.com/office/drawing/2014/main" id="{22611A2F-9FA0-3060-61BD-F4232D78D24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295883A-A7AD-56B3-A1DD-797128CCB2C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FA2034-FD1E-0415-1990-4039933BD090}"/>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pic>
        <p:nvPicPr>
          <p:cNvPr id="8" name="Picture 7">
            <a:extLst>
              <a:ext uri="{FF2B5EF4-FFF2-40B4-BE49-F238E27FC236}">
                <a16:creationId xmlns:a16="http://schemas.microsoft.com/office/drawing/2014/main" id="{A2ED1733-B894-9A25-D5D0-36BB5DA7ABC3}"/>
              </a:ext>
            </a:extLst>
          </p:cNvPr>
          <p:cNvPicPr>
            <a:picLocks noChangeAspect="1"/>
          </p:cNvPicPr>
          <p:nvPr/>
        </p:nvPicPr>
        <p:blipFill>
          <a:blip r:embed="rId2"/>
          <a:stretch>
            <a:fillRect/>
          </a:stretch>
        </p:blipFill>
        <p:spPr>
          <a:xfrm>
            <a:off x="1066800" y="2222500"/>
            <a:ext cx="7620000" cy="3949700"/>
          </a:xfrm>
          <a:prstGeom prst="rect">
            <a:avLst/>
          </a:prstGeom>
        </p:spPr>
      </p:pic>
    </p:spTree>
    <p:extLst>
      <p:ext uri="{BB962C8B-B14F-4D97-AF65-F5344CB8AC3E}">
        <p14:creationId xmlns:p14="http://schemas.microsoft.com/office/powerpoint/2010/main" val="29786604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EF41-89CE-E78B-110B-B0A8DBAC3B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B22161-72D5-1D52-19E6-816E22D85813}"/>
              </a:ext>
            </a:extLst>
          </p:cNvPr>
          <p:cNvSpPr>
            <a:spLocks noGrp="1"/>
          </p:cNvSpPr>
          <p:nvPr>
            <p:ph idx="1"/>
          </p:nvPr>
        </p:nvSpPr>
        <p:spPr/>
        <p:txBody>
          <a:bodyPr/>
          <a:lstStyle/>
          <a:p>
            <a:r>
              <a:rPr lang="en-US" dirty="0"/>
              <a:t>These form field changes will be tracked with the </a:t>
            </a:r>
            <a:r>
              <a:rPr lang="en-US" dirty="0" err="1"/>
              <a:t>handleChange</a:t>
            </a:r>
            <a:r>
              <a:rPr lang="en-US" dirty="0"/>
              <a:t> method when a user interacts with the input fields to enter values. </a:t>
            </a:r>
          </a:p>
          <a:p>
            <a:r>
              <a:rPr lang="en-US" dirty="0"/>
              <a:t>The </a:t>
            </a:r>
            <a:r>
              <a:rPr lang="en-US" dirty="0" err="1"/>
              <a:t>handleChange</a:t>
            </a:r>
            <a:r>
              <a:rPr lang="en-US" dirty="0"/>
              <a:t> function will be defined as shown in the following code:</a:t>
            </a:r>
          </a:p>
          <a:p>
            <a:pPr marL="0" indent="0">
              <a:buNone/>
            </a:pPr>
            <a:r>
              <a:rPr lang="en-US" dirty="0" err="1"/>
              <a:t>mern</a:t>
            </a:r>
            <a:r>
              <a:rPr lang="en-US" dirty="0"/>
              <a:t>-marketplace/client/shop/NewShop.js:</a:t>
            </a:r>
          </a:p>
          <a:p>
            <a:r>
              <a:rPr lang="en-US" dirty="0"/>
              <a:t>const </a:t>
            </a:r>
            <a:r>
              <a:rPr lang="en-US" dirty="0" err="1"/>
              <a:t>handleChange</a:t>
            </a:r>
            <a:r>
              <a:rPr lang="en-US" dirty="0"/>
              <a:t> = name =&gt; event =&gt; {</a:t>
            </a:r>
          </a:p>
          <a:p>
            <a:r>
              <a:rPr lang="en-US" dirty="0"/>
              <a:t>const value = name === 'image' </a:t>
            </a:r>
          </a:p>
          <a:p>
            <a:r>
              <a:rPr lang="en-US" dirty="0"/>
              <a:t>? </a:t>
            </a:r>
            <a:r>
              <a:rPr lang="en-US" dirty="0" err="1"/>
              <a:t>event.target.files</a:t>
            </a:r>
            <a:r>
              <a:rPr lang="en-US" dirty="0"/>
              <a:t>[0]</a:t>
            </a:r>
          </a:p>
          <a:p>
            <a:r>
              <a:rPr lang="en-US" dirty="0"/>
              <a:t>: </a:t>
            </a:r>
            <a:r>
              <a:rPr lang="en-US" dirty="0" err="1"/>
              <a:t>event.target.value</a:t>
            </a:r>
            <a:endParaRPr lang="en-US" dirty="0"/>
          </a:p>
          <a:p>
            <a:r>
              <a:rPr lang="en-US" dirty="0" err="1"/>
              <a:t>setValues</a:t>
            </a:r>
            <a:r>
              <a:rPr lang="en-US" dirty="0"/>
              <a:t>({ ...values, [name]: value }) </a:t>
            </a:r>
          </a:p>
          <a:p>
            <a:r>
              <a:rPr lang="en-US" dirty="0"/>
              <a:t>}</a:t>
            </a:r>
          </a:p>
        </p:txBody>
      </p:sp>
      <p:sp>
        <p:nvSpPr>
          <p:cNvPr id="4" name="Date Placeholder 3">
            <a:extLst>
              <a:ext uri="{FF2B5EF4-FFF2-40B4-BE49-F238E27FC236}">
                <a16:creationId xmlns:a16="http://schemas.microsoft.com/office/drawing/2014/main" id="{7C50ABE7-E9BD-7813-E383-5A24E9F2406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4A1EC8E-20A4-2EC3-0F6D-DC65F9C3EBD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5799D1C-68F6-3235-854B-50FEDC82B152}"/>
              </a:ext>
            </a:extLst>
          </p:cNvPr>
          <p:cNvSpPr>
            <a:spLocks noGrp="1"/>
          </p:cNvSpPr>
          <p:nvPr>
            <p:ph type="sldNum" sz="quarter" idx="12"/>
          </p:nvPr>
        </p:nvSpPr>
        <p:spPr/>
        <p:txBody>
          <a:bodyPr/>
          <a:lstStyle/>
          <a:p>
            <a:fld id="{7C5CF243-786F-4254-B068-4C9F0B6EA12F}" type="slidenum">
              <a:rPr lang="en-US" altLang="en-US" smtClean="0"/>
              <a:pPr/>
              <a:t>100</a:t>
            </a:fld>
            <a:endParaRPr lang="en-US" altLang="en-US"/>
          </a:p>
        </p:txBody>
      </p:sp>
    </p:spTree>
    <p:extLst>
      <p:ext uri="{BB962C8B-B14F-4D97-AF65-F5344CB8AC3E}">
        <p14:creationId xmlns:p14="http://schemas.microsoft.com/office/powerpoint/2010/main" val="6870466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8B6-8650-39F0-1514-5AFEE0BED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280121-E5B5-DA8C-D08F-0A19396A20FA}"/>
              </a:ext>
            </a:extLst>
          </p:cNvPr>
          <p:cNvSpPr>
            <a:spLocks noGrp="1"/>
          </p:cNvSpPr>
          <p:nvPr>
            <p:ph idx="1"/>
          </p:nvPr>
        </p:nvSpPr>
        <p:spPr/>
        <p:txBody>
          <a:bodyPr/>
          <a:lstStyle/>
          <a:p>
            <a:r>
              <a:rPr lang="en-US" dirty="0"/>
              <a:t>The </a:t>
            </a:r>
            <a:r>
              <a:rPr lang="en-US" dirty="0" err="1"/>
              <a:t>handleChange</a:t>
            </a:r>
            <a:r>
              <a:rPr lang="en-US" dirty="0"/>
              <a:t> method updates the state with the new values, including the name of the image file, should one be uploaded by the user.</a:t>
            </a:r>
          </a:p>
          <a:p>
            <a:r>
              <a:rPr lang="en-US" dirty="0"/>
              <a:t>Finally, you can complete this form view by adding a submit button that when clicked, should send the form data to the server. </a:t>
            </a:r>
          </a:p>
          <a:p>
            <a:r>
              <a:rPr lang="en-US" dirty="0"/>
              <a:t>We will define a </a:t>
            </a:r>
            <a:r>
              <a:rPr lang="en-US" dirty="0" err="1"/>
              <a:t>clickSubmit</a:t>
            </a:r>
            <a:r>
              <a:rPr lang="en-US" dirty="0"/>
              <a:t> method, as shown next, which will be called when the submit button is clicked by the user:</a:t>
            </a:r>
          </a:p>
        </p:txBody>
      </p:sp>
      <p:sp>
        <p:nvSpPr>
          <p:cNvPr id="4" name="Date Placeholder 3">
            <a:extLst>
              <a:ext uri="{FF2B5EF4-FFF2-40B4-BE49-F238E27FC236}">
                <a16:creationId xmlns:a16="http://schemas.microsoft.com/office/drawing/2014/main" id="{13FF3985-BAD9-29A2-2B9A-E915D91DF2C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DCC72871-3287-9172-FFB6-E7C969AF8D4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27EE03C-2A65-88A6-A33D-007D74A61FC9}"/>
              </a:ext>
            </a:extLst>
          </p:cNvPr>
          <p:cNvSpPr>
            <a:spLocks noGrp="1"/>
          </p:cNvSpPr>
          <p:nvPr>
            <p:ph type="sldNum" sz="quarter" idx="12"/>
          </p:nvPr>
        </p:nvSpPr>
        <p:spPr/>
        <p:txBody>
          <a:bodyPr/>
          <a:lstStyle/>
          <a:p>
            <a:fld id="{7C5CF243-786F-4254-B068-4C9F0B6EA12F}" type="slidenum">
              <a:rPr lang="en-US" altLang="en-US" smtClean="0"/>
              <a:pPr/>
              <a:t>101</a:t>
            </a:fld>
            <a:endParaRPr lang="en-US" altLang="en-US"/>
          </a:p>
        </p:txBody>
      </p:sp>
    </p:spTree>
    <p:extLst>
      <p:ext uri="{BB962C8B-B14F-4D97-AF65-F5344CB8AC3E}">
        <p14:creationId xmlns:p14="http://schemas.microsoft.com/office/powerpoint/2010/main" val="41037690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167A-ADEE-CB03-784B-B307FE3008D6}"/>
              </a:ext>
            </a:extLst>
          </p:cNvPr>
          <p:cNvSpPr>
            <a:spLocks noGrp="1"/>
          </p:cNvSpPr>
          <p:nvPr>
            <p:ph type="title"/>
          </p:nvPr>
        </p:nvSpPr>
        <p:spPr/>
        <p:txBody>
          <a:bodyPr/>
          <a:lstStyle/>
          <a:p>
            <a:r>
              <a:rPr lang="en-US" dirty="0" err="1"/>
              <a:t>mern</a:t>
            </a:r>
            <a:r>
              <a:rPr lang="en-US" dirty="0"/>
              <a:t>-marketplace/client/shop/NewShop.js:</a:t>
            </a:r>
            <a:br>
              <a:rPr lang="en-US" dirty="0"/>
            </a:br>
            <a:endParaRPr lang="en-US" dirty="0"/>
          </a:p>
        </p:txBody>
      </p:sp>
      <p:sp>
        <p:nvSpPr>
          <p:cNvPr id="3" name="Content Placeholder 2">
            <a:extLst>
              <a:ext uri="{FF2B5EF4-FFF2-40B4-BE49-F238E27FC236}">
                <a16:creationId xmlns:a16="http://schemas.microsoft.com/office/drawing/2014/main" id="{D3DC9680-9A4D-1D30-9A3E-4154A15D7B46}"/>
              </a:ext>
            </a:extLst>
          </p:cNvPr>
          <p:cNvSpPr>
            <a:spLocks noGrp="1"/>
          </p:cNvSpPr>
          <p:nvPr>
            <p:ph idx="1"/>
          </p:nvPr>
        </p:nvSpPr>
        <p:spPr/>
        <p:txBody>
          <a:bodyPr/>
          <a:lstStyle/>
          <a:p>
            <a:r>
              <a:rPr lang="en-US" sz="1600" dirty="0"/>
              <a:t>const </a:t>
            </a:r>
            <a:r>
              <a:rPr lang="en-US" sz="1600" dirty="0" err="1"/>
              <a:t>clickSubmit</a:t>
            </a:r>
            <a:r>
              <a:rPr lang="en-US" sz="1600" dirty="0"/>
              <a:t> = () =&gt; {</a:t>
            </a:r>
          </a:p>
          <a:p>
            <a:r>
              <a:rPr lang="en-US" sz="1600" dirty="0"/>
              <a:t>const </a:t>
            </a:r>
            <a:r>
              <a:rPr lang="en-US" sz="1600" dirty="0" err="1"/>
              <a:t>jwt</a:t>
            </a:r>
            <a:r>
              <a:rPr lang="en-US" sz="1600" dirty="0"/>
              <a:t> = </a:t>
            </a:r>
            <a:r>
              <a:rPr lang="en-US" sz="1600" dirty="0" err="1"/>
              <a:t>auth.isAuthenticated</a:t>
            </a:r>
            <a:r>
              <a:rPr lang="en-US" sz="1600" dirty="0"/>
              <a:t>() </a:t>
            </a:r>
          </a:p>
          <a:p>
            <a:r>
              <a:rPr lang="en-US" sz="1600" dirty="0"/>
              <a:t>let </a:t>
            </a:r>
            <a:r>
              <a:rPr lang="en-US" sz="1600" dirty="0" err="1"/>
              <a:t>shopData</a:t>
            </a:r>
            <a:r>
              <a:rPr lang="en-US" sz="1600" dirty="0"/>
              <a:t> = new </a:t>
            </a:r>
            <a:r>
              <a:rPr lang="en-US" sz="1600" dirty="0" err="1"/>
              <a:t>FormData</a:t>
            </a:r>
            <a:r>
              <a:rPr lang="en-US" sz="1600" dirty="0"/>
              <a:t>()</a:t>
            </a:r>
          </a:p>
          <a:p>
            <a:r>
              <a:rPr lang="en-US" sz="1600" dirty="0"/>
              <a:t>values.name &amp;&amp; </a:t>
            </a:r>
            <a:r>
              <a:rPr lang="en-US" sz="1600" dirty="0" err="1"/>
              <a:t>shopData.append</a:t>
            </a:r>
            <a:r>
              <a:rPr lang="en-US" sz="1600" dirty="0"/>
              <a:t>('name', values.name)</a:t>
            </a:r>
          </a:p>
          <a:p>
            <a:r>
              <a:rPr lang="en-US" sz="1600" dirty="0" err="1"/>
              <a:t>values.description</a:t>
            </a:r>
            <a:r>
              <a:rPr lang="en-US" sz="1600" dirty="0"/>
              <a:t> &amp;&amp; </a:t>
            </a:r>
            <a:r>
              <a:rPr lang="en-US" sz="1600" dirty="0" err="1"/>
              <a:t>shopData.append</a:t>
            </a:r>
            <a:r>
              <a:rPr lang="en-US" sz="1600" dirty="0"/>
              <a:t>('description', </a:t>
            </a:r>
            <a:r>
              <a:rPr lang="en-US" sz="1600" dirty="0" err="1"/>
              <a:t>values.description</a:t>
            </a:r>
            <a:r>
              <a:rPr lang="en-US" sz="1600" dirty="0"/>
              <a:t>)</a:t>
            </a:r>
          </a:p>
          <a:p>
            <a:r>
              <a:rPr lang="en-US" sz="1600" dirty="0" err="1"/>
              <a:t>values.image</a:t>
            </a:r>
            <a:r>
              <a:rPr lang="en-US" sz="1600" dirty="0"/>
              <a:t> &amp;&amp; </a:t>
            </a:r>
            <a:r>
              <a:rPr lang="en-US" sz="1600" dirty="0" err="1"/>
              <a:t>shopData.append</a:t>
            </a:r>
            <a:r>
              <a:rPr lang="en-US" sz="1600" dirty="0"/>
              <a:t>('image', </a:t>
            </a:r>
            <a:r>
              <a:rPr lang="en-US" sz="1600" dirty="0" err="1"/>
              <a:t>values.image</a:t>
            </a:r>
            <a:r>
              <a:rPr lang="en-US" sz="1600" dirty="0"/>
              <a:t>) </a:t>
            </a:r>
          </a:p>
          <a:p>
            <a:r>
              <a:rPr lang="en-US" sz="1600" dirty="0"/>
              <a:t>create({</a:t>
            </a:r>
            <a:r>
              <a:rPr lang="en-US" sz="1600" dirty="0" err="1"/>
              <a:t>userId</a:t>
            </a:r>
            <a:r>
              <a:rPr lang="en-US" sz="1600" dirty="0"/>
              <a:t>: </a:t>
            </a:r>
            <a:r>
              <a:rPr lang="en-US" sz="1600" dirty="0" err="1"/>
              <a:t>jwt.user._id</a:t>
            </a:r>
            <a:r>
              <a:rPr lang="en-US" sz="1600" dirty="0"/>
              <a:t> </a:t>
            </a:r>
          </a:p>
          <a:p>
            <a:r>
              <a:rPr lang="en-US" sz="1600" dirty="0"/>
              <a:t>}, {</a:t>
            </a:r>
          </a:p>
          <a:p>
            <a:r>
              <a:rPr lang="en-US" sz="1600" dirty="0"/>
              <a:t>t: </a:t>
            </a:r>
            <a:r>
              <a:rPr lang="en-US" sz="1600" dirty="0" err="1"/>
              <a:t>jwt.token</a:t>
            </a:r>
            <a:endParaRPr lang="en-US" sz="1600" dirty="0"/>
          </a:p>
          <a:p>
            <a:r>
              <a:rPr lang="en-US" sz="1600" dirty="0"/>
              <a:t>}, </a:t>
            </a:r>
            <a:r>
              <a:rPr lang="en-US" sz="1600" dirty="0" err="1"/>
              <a:t>shopData</a:t>
            </a:r>
            <a:r>
              <a:rPr lang="en-US" sz="1600" dirty="0"/>
              <a:t>).then((data) =&gt; { </a:t>
            </a:r>
          </a:p>
          <a:p>
            <a:r>
              <a:rPr lang="en-US" sz="1600" dirty="0"/>
              <a:t>if (</a:t>
            </a:r>
            <a:r>
              <a:rPr lang="en-US" sz="1600" dirty="0" err="1"/>
              <a:t>data.error</a:t>
            </a:r>
            <a:r>
              <a:rPr lang="en-US" sz="1600" dirty="0"/>
              <a:t>) {</a:t>
            </a:r>
          </a:p>
          <a:p>
            <a:r>
              <a:rPr lang="en-US" sz="1600" dirty="0" err="1"/>
              <a:t>setValues</a:t>
            </a:r>
            <a:r>
              <a:rPr lang="en-US" sz="1600" dirty="0"/>
              <a:t>({...values, error: </a:t>
            </a:r>
            <a:r>
              <a:rPr lang="en-US" sz="1600" dirty="0" err="1"/>
              <a:t>data.error</a:t>
            </a:r>
            <a:r>
              <a:rPr lang="en-US" sz="1600" dirty="0"/>
              <a:t>}) </a:t>
            </a:r>
          </a:p>
          <a:p>
            <a:r>
              <a:rPr lang="en-US" sz="1600" dirty="0"/>
              <a:t>} else {</a:t>
            </a:r>
          </a:p>
          <a:p>
            <a:r>
              <a:rPr lang="en-US" sz="1600" dirty="0"/>
              <a:t>}</a:t>
            </a:r>
          </a:p>
          <a:p>
            <a:r>
              <a:rPr lang="en-US" sz="1600" dirty="0"/>
              <a:t>})</a:t>
            </a:r>
          </a:p>
          <a:p>
            <a:r>
              <a:rPr lang="en-US" sz="1600" dirty="0"/>
              <a:t>}</a:t>
            </a:r>
          </a:p>
          <a:p>
            <a:r>
              <a:rPr lang="en-US" sz="1600" dirty="0" err="1"/>
              <a:t>setValues</a:t>
            </a:r>
            <a:r>
              <a:rPr lang="en-US" sz="1600" dirty="0"/>
              <a:t>({...values, error: '', redirect: true})</a:t>
            </a:r>
          </a:p>
        </p:txBody>
      </p:sp>
      <p:sp>
        <p:nvSpPr>
          <p:cNvPr id="4" name="Date Placeholder 3">
            <a:extLst>
              <a:ext uri="{FF2B5EF4-FFF2-40B4-BE49-F238E27FC236}">
                <a16:creationId xmlns:a16="http://schemas.microsoft.com/office/drawing/2014/main" id="{1081006A-921D-D06F-910F-90D1E34C396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AFE506C-5219-39C5-BBB1-380CF326936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215888-4886-E6F1-F470-76950ADA51AD}"/>
              </a:ext>
            </a:extLst>
          </p:cNvPr>
          <p:cNvSpPr>
            <a:spLocks noGrp="1"/>
          </p:cNvSpPr>
          <p:nvPr>
            <p:ph type="sldNum" sz="quarter" idx="12"/>
          </p:nvPr>
        </p:nvSpPr>
        <p:spPr/>
        <p:txBody>
          <a:bodyPr/>
          <a:lstStyle/>
          <a:p>
            <a:fld id="{7C5CF243-786F-4254-B068-4C9F0B6EA12F}" type="slidenum">
              <a:rPr lang="en-US" altLang="en-US" smtClean="0"/>
              <a:pPr/>
              <a:t>102</a:t>
            </a:fld>
            <a:endParaRPr lang="en-US" altLang="en-US"/>
          </a:p>
        </p:txBody>
      </p:sp>
    </p:spTree>
    <p:extLst>
      <p:ext uri="{BB962C8B-B14F-4D97-AF65-F5344CB8AC3E}">
        <p14:creationId xmlns:p14="http://schemas.microsoft.com/office/powerpoint/2010/main" val="4851440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D8B8-B1A2-CABD-1769-210B704188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0966C9-2159-635D-A71D-ADC56BCE9C0D}"/>
              </a:ext>
            </a:extLst>
          </p:cNvPr>
          <p:cNvSpPr>
            <a:spLocks noGrp="1"/>
          </p:cNvSpPr>
          <p:nvPr>
            <p:ph idx="1"/>
          </p:nvPr>
        </p:nvSpPr>
        <p:spPr/>
        <p:txBody>
          <a:bodyPr/>
          <a:lstStyle/>
          <a:p>
            <a:r>
              <a:rPr lang="en-US" dirty="0"/>
              <a:t>This </a:t>
            </a:r>
            <a:r>
              <a:rPr lang="en-US" dirty="0" err="1"/>
              <a:t>clickSubmit</a:t>
            </a:r>
            <a:r>
              <a:rPr lang="en-US" dirty="0"/>
              <a:t> function will take the input values and populate </a:t>
            </a:r>
            <a:r>
              <a:rPr lang="en-US" dirty="0" err="1"/>
              <a:t>shopData</a:t>
            </a:r>
            <a:r>
              <a:rPr lang="en-US" dirty="0"/>
              <a:t>, which is a </a:t>
            </a:r>
            <a:r>
              <a:rPr lang="en-US" dirty="0" err="1"/>
              <a:t>FormData</a:t>
            </a:r>
            <a:r>
              <a:rPr lang="en-US" dirty="0"/>
              <a:t> object that ensures the data is stored in the correct format needed for the multipart/form-data encoding type. </a:t>
            </a:r>
          </a:p>
          <a:p>
            <a:r>
              <a:rPr lang="en-US" dirty="0"/>
              <a:t>Then the create fetch method is called to create the new shop in the backend with this form data. </a:t>
            </a:r>
          </a:p>
          <a:p>
            <a:r>
              <a:rPr lang="en-US" dirty="0"/>
              <a:t>On successful shop creation, the user is redirected back to the </a:t>
            </a:r>
            <a:r>
              <a:rPr lang="en-US" dirty="0" err="1"/>
              <a:t>MyShops</a:t>
            </a:r>
            <a:r>
              <a:rPr lang="en-US" dirty="0"/>
              <a:t> view with the following code:</a:t>
            </a:r>
          </a:p>
          <a:p>
            <a:endParaRPr lang="en-US" dirty="0"/>
          </a:p>
          <a:p>
            <a:pPr marL="0" indent="0">
              <a:buNone/>
            </a:pPr>
            <a:r>
              <a:rPr lang="en-US" dirty="0" err="1"/>
              <a:t>mern</a:t>
            </a:r>
            <a:r>
              <a:rPr lang="en-US" dirty="0"/>
              <a:t>-marketplace/client/shop/NewShop.js:</a:t>
            </a:r>
          </a:p>
          <a:p>
            <a:r>
              <a:rPr lang="en-US" dirty="0"/>
              <a:t>if (</a:t>
            </a:r>
            <a:r>
              <a:rPr lang="en-US" dirty="0" err="1"/>
              <a:t>values.redirect</a:t>
            </a:r>
            <a:r>
              <a:rPr lang="en-US" dirty="0"/>
              <a:t>) {</a:t>
            </a:r>
          </a:p>
          <a:p>
            <a:r>
              <a:rPr lang="en-US" dirty="0"/>
              <a:t>return (&lt;Redirect to={'/seller/shops'}/&gt;) </a:t>
            </a:r>
          </a:p>
          <a:p>
            <a:r>
              <a:rPr lang="en-US" dirty="0"/>
              <a:t>}</a:t>
            </a:r>
          </a:p>
        </p:txBody>
      </p:sp>
      <p:sp>
        <p:nvSpPr>
          <p:cNvPr id="4" name="Date Placeholder 3">
            <a:extLst>
              <a:ext uri="{FF2B5EF4-FFF2-40B4-BE49-F238E27FC236}">
                <a16:creationId xmlns:a16="http://schemas.microsoft.com/office/drawing/2014/main" id="{C31DC7D2-2BF7-E344-3169-215B88269DB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74B53F2A-5315-3691-7AA2-FD5A4D1F557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3C862EC-956B-04E8-0CE5-89C5D11202C9}"/>
              </a:ext>
            </a:extLst>
          </p:cNvPr>
          <p:cNvSpPr>
            <a:spLocks noGrp="1"/>
          </p:cNvSpPr>
          <p:nvPr>
            <p:ph type="sldNum" sz="quarter" idx="12"/>
          </p:nvPr>
        </p:nvSpPr>
        <p:spPr/>
        <p:txBody>
          <a:bodyPr/>
          <a:lstStyle/>
          <a:p>
            <a:fld id="{7C5CF243-786F-4254-B068-4C9F0B6EA12F}" type="slidenum">
              <a:rPr lang="en-US" altLang="en-US" smtClean="0"/>
              <a:pPr/>
              <a:t>103</a:t>
            </a:fld>
            <a:endParaRPr lang="en-US" altLang="en-US"/>
          </a:p>
        </p:txBody>
      </p:sp>
    </p:spTree>
    <p:extLst>
      <p:ext uri="{BB962C8B-B14F-4D97-AF65-F5344CB8AC3E}">
        <p14:creationId xmlns:p14="http://schemas.microsoft.com/office/powerpoint/2010/main" val="9115828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2B4C-78E4-D0C3-6AF3-D9037BE9E1EA}"/>
              </a:ext>
            </a:extLst>
          </p:cNvPr>
          <p:cNvSpPr>
            <a:spLocks noGrp="1"/>
          </p:cNvSpPr>
          <p:nvPr>
            <p:ph type="title"/>
          </p:nvPr>
        </p:nvSpPr>
        <p:spPr/>
        <p:txBody>
          <a:bodyPr/>
          <a:lstStyle/>
          <a:p>
            <a:r>
              <a:rPr lang="en-US" dirty="0"/>
              <a:t>Updated </a:t>
            </a:r>
            <a:r>
              <a:rPr lang="en-US" dirty="0" err="1"/>
              <a:t>mern</a:t>
            </a:r>
            <a:r>
              <a:rPr lang="en-US" dirty="0"/>
              <a:t>-marketplace/client/shop/NewShop.js:</a:t>
            </a:r>
          </a:p>
        </p:txBody>
      </p:sp>
      <p:sp>
        <p:nvSpPr>
          <p:cNvPr id="3" name="Content Placeholder 2">
            <a:extLst>
              <a:ext uri="{FF2B5EF4-FFF2-40B4-BE49-F238E27FC236}">
                <a16:creationId xmlns:a16="http://schemas.microsoft.com/office/drawing/2014/main" id="{B5E015DD-22EE-3F02-72A1-BAE52D2F54FD}"/>
              </a:ext>
            </a:extLst>
          </p:cNvPr>
          <p:cNvSpPr>
            <a:spLocks noGrp="1"/>
          </p:cNvSpPr>
          <p:nvPr>
            <p:ph idx="1"/>
          </p:nvPr>
        </p:nvSpPr>
        <p:spPr/>
        <p:txBody>
          <a:bodyPr/>
          <a:lstStyle/>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React</a:t>
            </a:r>
            <a:r>
              <a:rPr lang="en-US" sz="350" b="0" dirty="0">
                <a:solidFill>
                  <a:srgbClr val="CCCCCC"/>
                </a:solidFill>
                <a:effectLst/>
                <a:latin typeface="Consolas" panose="020B0609020204030204" pitchFamily="49" charset="0"/>
              </a:rPr>
              <a:t>, { </a:t>
            </a:r>
            <a:r>
              <a:rPr lang="en-US" sz="350" b="0" dirty="0" err="1">
                <a:solidFill>
                  <a:srgbClr val="9CDCFE"/>
                </a:solidFill>
                <a:effectLst/>
                <a:latin typeface="Consolas" panose="020B0609020204030204" pitchFamily="49" charset="0"/>
              </a:rPr>
              <a:t>useState</a:t>
            </a:r>
            <a:r>
              <a:rPr lang="en-US" sz="350" b="0" dirty="0">
                <a:solidFill>
                  <a:srgbClr val="CCCCCC"/>
                </a:solidFill>
                <a:effectLst/>
                <a:latin typeface="Consolas" panose="020B0609020204030204" pitchFamily="49" charset="0"/>
              </a:rPr>
              <a:t> }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'react'</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 </a:t>
            </a:r>
            <a:r>
              <a:rPr lang="en-US" sz="350" b="0" dirty="0">
                <a:solidFill>
                  <a:srgbClr val="9CDCFE"/>
                </a:solidFill>
                <a:effectLst/>
                <a:latin typeface="Consolas" panose="020B0609020204030204" pitchFamily="49" charset="0"/>
              </a:rPr>
              <a:t>Button</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TextField</a:t>
            </a:r>
            <a:r>
              <a:rPr lang="en-US" sz="350" b="0" dirty="0">
                <a:solidFill>
                  <a:srgbClr val="CCCCCC"/>
                </a:solidFill>
                <a:effectLst/>
                <a:latin typeface="Consolas" panose="020B0609020204030204" pitchFamily="49" charset="0"/>
              </a:rPr>
              <a:t> }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'@material-</a:t>
            </a:r>
            <a:r>
              <a:rPr lang="en-US" sz="350" b="0" dirty="0" err="1">
                <a:solidFill>
                  <a:srgbClr val="CE9178"/>
                </a:solidFill>
                <a:effectLst/>
                <a:latin typeface="Consolas" panose="020B0609020204030204" pitchFamily="49" charset="0"/>
              </a:rPr>
              <a:t>ui</a:t>
            </a:r>
            <a:r>
              <a:rPr lang="en-US" sz="350" b="0" dirty="0">
                <a:solidFill>
                  <a:srgbClr val="CE9178"/>
                </a:solidFill>
                <a:effectLst/>
                <a:latin typeface="Consolas" panose="020B0609020204030204" pitchFamily="49" charset="0"/>
              </a:rPr>
              <a:t>/core'</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FileUpload</a:t>
            </a: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'@material-</a:t>
            </a:r>
            <a:r>
              <a:rPr lang="en-US" sz="350" b="0" dirty="0" err="1">
                <a:solidFill>
                  <a:srgbClr val="CE9178"/>
                </a:solidFill>
                <a:effectLst/>
                <a:latin typeface="Consolas" panose="020B0609020204030204" pitchFamily="49" charset="0"/>
              </a:rPr>
              <a:t>ui</a:t>
            </a:r>
            <a:r>
              <a:rPr lang="en-US" sz="350" b="0" dirty="0">
                <a:solidFill>
                  <a:srgbClr val="CE9178"/>
                </a:solidFill>
                <a:effectLst/>
                <a:latin typeface="Consolas" panose="020B0609020204030204" pitchFamily="49" charset="0"/>
              </a:rPr>
              <a:t>/icons/</a:t>
            </a:r>
            <a:r>
              <a:rPr lang="en-US" sz="350" b="0" dirty="0" err="1">
                <a:solidFill>
                  <a:srgbClr val="CE9178"/>
                </a:solidFill>
                <a:effectLst/>
                <a:latin typeface="Consolas" panose="020B0609020204030204" pitchFamily="49" charset="0"/>
              </a:rPr>
              <a:t>AddPhotoAlternate</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 </a:t>
            </a:r>
            <a:r>
              <a:rPr lang="en-US" sz="350" b="0" dirty="0">
                <a:solidFill>
                  <a:srgbClr val="9CDCFE"/>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'react-router-</a:t>
            </a:r>
            <a:r>
              <a:rPr lang="en-US" sz="350" b="0" dirty="0" err="1">
                <a:solidFill>
                  <a:srgbClr val="CE9178"/>
                </a:solidFill>
                <a:effectLst/>
                <a:latin typeface="Consolas" panose="020B0609020204030204" pitchFamily="49" charset="0"/>
              </a:rPr>
              <a:t>dom</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auth</a:t>
            </a: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'../auth/auth-helper.js'</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createShop</a:t>
            </a: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'./path-to-create-shop'</a:t>
            </a:r>
            <a:r>
              <a:rPr lang="en-US" sz="350" b="0" dirty="0">
                <a:solidFill>
                  <a:srgbClr val="CCCCCC"/>
                </a:solidFill>
                <a:effectLst/>
                <a:latin typeface="Consolas" panose="020B0609020204030204" pitchFamily="49" charset="0"/>
              </a:rPr>
              <a:t>; </a:t>
            </a:r>
            <a:r>
              <a:rPr lang="en-US" sz="350" b="0" dirty="0">
                <a:solidFill>
                  <a:srgbClr val="6A9955"/>
                </a:solidFill>
                <a:effectLst/>
                <a:latin typeface="Consolas" panose="020B0609020204030204" pitchFamily="49" charset="0"/>
              </a:rPr>
              <a:t>// Import </a:t>
            </a:r>
            <a:r>
              <a:rPr lang="en-US" sz="350" b="0" dirty="0" err="1">
                <a:solidFill>
                  <a:srgbClr val="6A9955"/>
                </a:solidFill>
                <a:effectLst/>
                <a:latin typeface="Consolas" panose="020B0609020204030204" pitchFamily="49" charset="0"/>
              </a:rPr>
              <a:t>createShop</a:t>
            </a:r>
            <a:r>
              <a:rPr lang="en-US" sz="350" b="0" dirty="0">
                <a:solidFill>
                  <a:srgbClr val="6A9955"/>
                </a:solidFill>
                <a:effectLst/>
                <a:latin typeface="Consolas" panose="020B0609020204030204" pitchFamily="49" charset="0"/>
              </a:rPr>
              <a:t> from the correct path</a:t>
            </a:r>
            <a:endParaRPr lang="en-US" sz="350" b="0" dirty="0">
              <a:solidFill>
                <a:srgbClr val="CCCCCC"/>
              </a:solidFill>
              <a:effectLst/>
              <a:latin typeface="Consolas" panose="020B0609020204030204" pitchFamily="49" charset="0"/>
            </a:endParaRPr>
          </a:p>
          <a:p>
            <a:br>
              <a:rPr lang="en-US" sz="350" b="0" dirty="0">
                <a:solidFill>
                  <a:srgbClr val="CCCCCC"/>
                </a:solidFill>
                <a:effectLst/>
                <a:latin typeface="Consolas" panose="020B0609020204030204" pitchFamily="49" charset="0"/>
              </a:rPr>
            </a:br>
            <a:r>
              <a:rPr lang="en-US" sz="350" b="0" dirty="0">
                <a:solidFill>
                  <a:srgbClr val="C586C0"/>
                </a:solidFill>
                <a:effectLst/>
                <a:latin typeface="Consolas" panose="020B0609020204030204" pitchFamily="49" charset="0"/>
              </a:rPr>
              <a:t>export</a:t>
            </a: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default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function</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ShopCreate</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setValues</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useState</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description:</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false</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handleChange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=&gt;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event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=&gt;</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event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target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files</a:t>
            </a:r>
            <a:r>
              <a:rPr lang="en-US" sz="350" b="0" dirty="0">
                <a:solidFill>
                  <a:srgbClr val="CCCCCC"/>
                </a:solidFill>
                <a:effectLst/>
                <a:latin typeface="Consolas" panose="020B0609020204030204" pitchFamily="49" charset="0"/>
              </a:rPr>
              <a:t>[</a:t>
            </a:r>
            <a:r>
              <a:rPr lang="en-US" sz="350" b="0" dirty="0">
                <a:solidFill>
                  <a:srgbClr val="B5CEA8"/>
                </a:solidFill>
                <a:effectLst/>
                <a:latin typeface="Consolas" panose="020B0609020204030204" pitchFamily="49" charset="0"/>
              </a:rPr>
              <a:t>0</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event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target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value</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setValues</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clickSubmit</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 </a:t>
            </a:r>
            <a:r>
              <a:rPr lang="en-US" sz="350" b="0" dirty="0">
                <a:solidFill>
                  <a:srgbClr val="569CD6"/>
                </a:solidFill>
                <a:effectLst/>
                <a:latin typeface="Consolas" panose="020B0609020204030204" pitchFamily="49" charset="0"/>
              </a:rPr>
              <a:t>=&gt;</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jwt</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4EC9B0"/>
                </a:solidFill>
                <a:effectLst/>
                <a:latin typeface="Consolas" panose="020B0609020204030204" pitchFamily="49" charset="0"/>
              </a:rPr>
              <a:t>auth</a:t>
            </a:r>
            <a:r>
              <a:rPr lang="en-US" sz="350" b="0" dirty="0" err="1">
                <a:solidFill>
                  <a:srgbClr val="CCCCCC"/>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isAuthenticated</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let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new</a:t>
            </a:r>
            <a:r>
              <a:rPr lang="en-US" sz="350" b="0" dirty="0">
                <a:solidFill>
                  <a:srgbClr val="CCCCCC"/>
                </a:solidFill>
                <a:effectLst/>
                <a:latin typeface="Consolas" panose="020B0609020204030204" pitchFamily="49" charset="0"/>
              </a:rPr>
              <a:t> </a:t>
            </a:r>
            <a:r>
              <a:rPr lang="en-US" sz="350" b="0" dirty="0" err="1">
                <a:solidFill>
                  <a:srgbClr val="4EC9B0"/>
                </a:solidFill>
                <a:effectLst/>
                <a:latin typeface="Consolas" panose="020B0609020204030204" pitchFamily="49" charset="0"/>
              </a:rPr>
              <a:t>FormData</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&amp;&amp;</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r>
              <a:rPr lang="en-US" sz="350" b="0" dirty="0" err="1">
                <a:solidFill>
                  <a:srgbClr val="CCCCCC"/>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append</a:t>
            </a:r>
            <a:r>
              <a:rPr lang="en-US" sz="350" b="0" dirty="0">
                <a:solidFill>
                  <a:srgbClr val="CCCCCC"/>
                </a:solidFill>
                <a:effectLst/>
                <a:latin typeface="Consolas" panose="020B0609020204030204" pitchFamily="49" charset="0"/>
              </a:rPr>
              <a:t>(</a:t>
            </a:r>
            <a:r>
              <a:rPr lang="en-US" sz="350" b="0" dirty="0">
                <a:solidFill>
                  <a:srgbClr val="CE9178"/>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description</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&amp;&amp;</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r>
              <a:rPr lang="en-US" sz="350" b="0" dirty="0" err="1">
                <a:solidFill>
                  <a:srgbClr val="CCCCCC"/>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append</a:t>
            </a:r>
            <a:r>
              <a:rPr lang="en-US" sz="350" b="0" dirty="0">
                <a:solidFill>
                  <a:srgbClr val="CCCCCC"/>
                </a:solidFill>
                <a:effectLst/>
                <a:latin typeface="Consolas" panose="020B0609020204030204" pitchFamily="49" charset="0"/>
              </a:rPr>
              <a:t>(</a:t>
            </a:r>
            <a:r>
              <a:rPr lang="en-US" sz="350" b="0" dirty="0">
                <a:solidFill>
                  <a:srgbClr val="CE9178"/>
                </a:solidFill>
                <a:effectLst/>
                <a:latin typeface="Consolas" panose="020B0609020204030204" pitchFamily="49" charset="0"/>
              </a:rPr>
              <a:t>'description'</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description</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&amp;&amp;</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r>
              <a:rPr lang="en-US" sz="350" b="0" dirty="0" err="1">
                <a:solidFill>
                  <a:srgbClr val="CCCCCC"/>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append</a:t>
            </a:r>
            <a:r>
              <a:rPr lang="en-US" sz="350" b="0" dirty="0">
                <a:solidFill>
                  <a:srgbClr val="CCCCCC"/>
                </a:solidFill>
                <a:effectLst/>
                <a:latin typeface="Consolas" panose="020B0609020204030204" pitchFamily="49" charset="0"/>
              </a:rPr>
              <a:t>(</a:t>
            </a:r>
            <a:r>
              <a:rPr lang="en-US" sz="350" b="0" dirty="0">
                <a:solidFill>
                  <a:srgbClr val="CE9178"/>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createShop</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 </a:t>
            </a:r>
            <a:r>
              <a:rPr lang="en-US" sz="350" b="0" dirty="0" err="1">
                <a:solidFill>
                  <a:srgbClr val="9CDCFE"/>
                </a:solidFill>
                <a:effectLst/>
                <a:latin typeface="Consolas" panose="020B0609020204030204" pitchFamily="49" charset="0"/>
              </a:rPr>
              <a:t>userId</a:t>
            </a:r>
            <a:r>
              <a:rPr lang="en-US" sz="350" b="0" dirty="0">
                <a:solidFill>
                  <a:srgbClr val="9CDCFE"/>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jwt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user</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_id</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 </a:t>
            </a:r>
            <a:r>
              <a:rPr lang="en-US" sz="350" b="0" dirty="0">
                <a:solidFill>
                  <a:srgbClr val="9CDCFE"/>
                </a:solidFill>
                <a:effectLst/>
                <a:latin typeface="Consolas" panose="020B0609020204030204" pitchFamily="49" charset="0"/>
              </a:rPr>
              <a:t>t:</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jwt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token</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DCDCAA"/>
                </a:solidFill>
                <a:effectLst/>
                <a:latin typeface="Consolas" panose="020B0609020204030204" pitchFamily="49" charset="0"/>
              </a:rPr>
              <a:t>then</a:t>
            </a:r>
            <a:r>
              <a:rPr lang="en-US" sz="350" b="0" dirty="0">
                <a:solidFill>
                  <a:srgbClr val="CCCCCC"/>
                </a:solidFill>
                <a:effectLst/>
                <a:latin typeface="Consolas" panose="020B0609020204030204" pitchFamily="49" charset="0"/>
              </a:rPr>
              <a:t>((</a:t>
            </a:r>
            <a:r>
              <a:rPr lang="en-US" sz="350" b="0" dirty="0">
                <a:solidFill>
                  <a:srgbClr val="9CDCFE"/>
                </a:solidFill>
                <a:effectLst/>
                <a:latin typeface="Consolas" panose="020B0609020204030204" pitchFamily="49" charset="0"/>
              </a:rPr>
              <a:t>data</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=&gt;</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if</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data</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setValues</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data</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 </a:t>
            </a:r>
            <a:r>
              <a:rPr lang="en-US" sz="350" b="0" dirty="0">
                <a:solidFill>
                  <a:srgbClr val="C586C0"/>
                </a:solidFill>
                <a:effectLst/>
                <a:latin typeface="Consolas" panose="020B0609020204030204" pitchFamily="49" charset="0"/>
              </a:rPr>
              <a:t>else</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setValues</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true</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if</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return</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to</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a:solidFill>
                  <a:srgbClr val="CE9178"/>
                </a:solidFill>
                <a:effectLst/>
                <a:latin typeface="Consolas" panose="020B0609020204030204" pitchFamily="49" charset="0"/>
              </a:rPr>
              <a:t>'/seller/shops'</a:t>
            </a:r>
            <a:r>
              <a:rPr lang="en-US" sz="350" b="0" dirty="0">
                <a:solidFill>
                  <a:srgbClr val="569CD6"/>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return</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div</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input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accept</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"image/*"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onChange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handleChange</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'image'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id</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"icon-button-file"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style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a:solidFill>
                  <a:srgbClr val="D4D4D4"/>
                </a:solidFill>
                <a:effectLst/>
                <a:latin typeface="Consolas" panose="020B0609020204030204" pitchFamily="49" charset="0"/>
              </a:rPr>
              <a:t>{ </a:t>
            </a:r>
            <a:r>
              <a:rPr lang="en-US" sz="350" b="0" dirty="0">
                <a:solidFill>
                  <a:srgbClr val="9CDCFE"/>
                </a:solidFill>
                <a:effectLst/>
                <a:latin typeface="Consolas" panose="020B0609020204030204" pitchFamily="49" charset="0"/>
              </a:rPr>
              <a:t>display:</a:t>
            </a:r>
            <a:r>
              <a:rPr lang="en-US" sz="350" b="0" dirty="0">
                <a:solidFill>
                  <a:srgbClr val="D4D4D4"/>
                </a:solidFill>
                <a:effectLst/>
                <a:latin typeface="Consolas" panose="020B0609020204030204" pitchFamily="49" charset="0"/>
              </a:rPr>
              <a:t> </a:t>
            </a:r>
            <a:r>
              <a:rPr lang="en-US" sz="350" b="0" dirty="0">
                <a:solidFill>
                  <a:srgbClr val="CE9178"/>
                </a:solidFill>
                <a:effectLst/>
                <a:latin typeface="Consolas" panose="020B0609020204030204" pitchFamily="49" charset="0"/>
              </a:rPr>
              <a:t>'none'</a:t>
            </a:r>
            <a:r>
              <a:rPr lang="en-US" sz="350" b="0" dirty="0">
                <a:solidFill>
                  <a:srgbClr val="D4D4D4"/>
                </a:solidFill>
                <a:effectLst/>
                <a:latin typeface="Consolas" panose="020B0609020204030204" pitchFamily="49" charset="0"/>
              </a:rPr>
              <a:t> }</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type</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"file"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label</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htmlFor</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"icon-button-file"</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Button</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variant</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"contained"</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color</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"secondary"</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component</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"span"</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Upload Logo </a:t>
            </a:r>
            <a:r>
              <a:rPr lang="en-US" sz="350" b="0" dirty="0">
                <a:solidFill>
                  <a:srgbClr val="808080"/>
                </a:solidFill>
                <a:effectLst/>
                <a:latin typeface="Consolas" panose="020B0609020204030204" pitchFamily="49" charset="0"/>
              </a:rPr>
              <a:t>&lt;</a:t>
            </a:r>
            <a:r>
              <a:rPr lang="en-US" sz="350" b="0" dirty="0" err="1">
                <a:solidFill>
                  <a:srgbClr val="4EC9B0"/>
                </a:solidFill>
                <a:effectLst/>
                <a:latin typeface="Consolas" panose="020B0609020204030204" pitchFamily="49" charset="0"/>
              </a:rPr>
              <a:t>FileUpload</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Button</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label</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span</a:t>
            </a:r>
            <a:r>
              <a:rPr lang="en-US" sz="350" b="0" dirty="0">
                <a:solidFill>
                  <a:srgbClr val="808080"/>
                </a:solidFill>
                <a:effectLst/>
                <a:latin typeface="Consolas" panose="020B0609020204030204" pitchFamily="49" charset="0"/>
              </a:rPr>
              <a:t>&gt;</a:t>
            </a:r>
            <a:r>
              <a:rPr lang="en-US" sz="350" b="0" dirty="0">
                <a:solidFill>
                  <a:srgbClr val="569CD6"/>
                </a:solidFill>
                <a:effectLst/>
                <a:latin typeface="Consolas" panose="020B0609020204030204" pitchFamily="49" charset="0"/>
              </a:rPr>
              <a:t>{</a:t>
            </a:r>
            <a:r>
              <a:rPr lang="en-US" sz="350" b="0" dirty="0" err="1">
                <a:solidFill>
                  <a:srgbClr val="4FC1FF"/>
                </a:solidFill>
                <a:effectLst/>
                <a:latin typeface="Consolas" panose="020B0609020204030204" pitchFamily="49" charset="0"/>
              </a:rPr>
              <a:t>values</a:t>
            </a:r>
            <a:r>
              <a:rPr lang="en-US" sz="350" b="0" dirty="0" err="1">
                <a:solidFill>
                  <a:srgbClr val="D4D4D4"/>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image</a:t>
            </a:r>
            <a:r>
              <a:rPr lang="en-US" sz="350" b="0" dirty="0">
                <a:solidFill>
                  <a:srgbClr val="D4D4D4"/>
                </a:solidFill>
                <a:effectLst/>
                <a:latin typeface="Consolas" panose="020B0609020204030204" pitchFamily="49" charset="0"/>
              </a:rPr>
              <a:t> ? </a:t>
            </a:r>
            <a:r>
              <a:rPr lang="en-US" sz="350" b="0" dirty="0">
                <a:solidFill>
                  <a:srgbClr val="4FC1FF"/>
                </a:solidFill>
                <a:effectLst/>
                <a:latin typeface="Consolas" panose="020B0609020204030204" pitchFamily="49" charset="0"/>
              </a:rPr>
              <a:t>values</a:t>
            </a:r>
            <a:r>
              <a:rPr lang="en-US" sz="350" b="0" dirty="0">
                <a:solidFill>
                  <a:srgbClr val="D4D4D4"/>
                </a:solidFill>
                <a:effectLst/>
                <a:latin typeface="Consolas" panose="020B0609020204030204" pitchFamily="49" charset="0"/>
              </a:rPr>
              <a:t>.</a:t>
            </a:r>
            <a:r>
              <a:rPr lang="en-US" sz="350" b="0" dirty="0">
                <a:solidFill>
                  <a:srgbClr val="9CDCFE"/>
                </a:solidFill>
                <a:effectLst/>
                <a:latin typeface="Consolas" panose="020B0609020204030204" pitchFamily="49" charset="0"/>
              </a:rPr>
              <a:t>image</a:t>
            </a:r>
            <a:r>
              <a:rPr lang="en-US" sz="350" b="0" dirty="0">
                <a:solidFill>
                  <a:srgbClr val="D4D4D4"/>
                </a:solidFill>
                <a:effectLst/>
                <a:latin typeface="Consolas" panose="020B0609020204030204" pitchFamily="49" charset="0"/>
              </a:rPr>
              <a:t>.</a:t>
            </a:r>
            <a:r>
              <a:rPr lang="en-US" sz="350" b="0" dirty="0">
                <a:solidFill>
                  <a:srgbClr val="9CDCFE"/>
                </a:solidFill>
                <a:effectLst/>
                <a:latin typeface="Consolas" panose="020B0609020204030204" pitchFamily="49" charset="0"/>
              </a:rPr>
              <a:t>name</a:t>
            </a:r>
            <a:r>
              <a:rPr lang="en-US" sz="350" b="0" dirty="0">
                <a:solidFill>
                  <a:srgbClr val="D4D4D4"/>
                </a:solidFill>
                <a:effectLst/>
                <a:latin typeface="Consolas" panose="020B0609020204030204" pitchFamily="49" charset="0"/>
              </a:rPr>
              <a:t> : </a:t>
            </a:r>
            <a:r>
              <a:rPr lang="en-US" sz="350" b="0" dirty="0">
                <a:solidFill>
                  <a:srgbClr val="CE9178"/>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span</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err="1">
                <a:solidFill>
                  <a:srgbClr val="4EC9B0"/>
                </a:solidFill>
                <a:effectLst/>
                <a:latin typeface="Consolas" panose="020B0609020204030204" pitchFamily="49" charset="0"/>
              </a:rPr>
              <a:t>TextField</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id</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"name"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label</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"Name"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value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a:solidFill>
                  <a:srgbClr val="4FC1FF"/>
                </a:solidFill>
                <a:effectLst/>
                <a:latin typeface="Consolas" panose="020B0609020204030204" pitchFamily="49" charset="0"/>
              </a:rPr>
              <a:t>values</a:t>
            </a:r>
            <a:r>
              <a:rPr lang="en-US" sz="350" b="0" dirty="0">
                <a:solidFill>
                  <a:srgbClr val="D4D4D4"/>
                </a:solidFill>
                <a:effectLst/>
                <a:latin typeface="Consolas" panose="020B0609020204030204" pitchFamily="49" charset="0"/>
              </a:rPr>
              <a:t>.</a:t>
            </a:r>
            <a:r>
              <a:rPr lang="en-US" sz="350" b="0" dirty="0">
                <a:solidFill>
                  <a:srgbClr val="9CDCFE"/>
                </a:solidFill>
                <a:effectLst/>
                <a:latin typeface="Consolas" panose="020B0609020204030204" pitchFamily="49" charset="0"/>
              </a:rPr>
              <a:t>name</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onChange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handleChange</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'name'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r>
              <a:rPr lang="en-US" sz="350" b="0" dirty="0">
                <a:solidFill>
                  <a:srgbClr val="569CD6"/>
                </a:solidFill>
                <a:effectLst/>
                <a:latin typeface="Consolas" panose="020B0609020204030204" pitchFamily="49" charset="0"/>
              </a:rPr>
              <a:t>{</a:t>
            </a:r>
            <a:r>
              <a:rPr lang="en-US" sz="350" b="0" dirty="0">
                <a:solidFill>
                  <a:srgbClr val="CE9178"/>
                </a:solidFill>
                <a:effectLst/>
                <a:latin typeface="Consolas" panose="020B0609020204030204" pitchFamily="49" charset="0"/>
              </a:rPr>
              <a:t>' '</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err="1">
                <a:solidFill>
                  <a:srgbClr val="569CD6"/>
                </a:solidFill>
                <a:effectLst/>
                <a:latin typeface="Consolas" panose="020B0609020204030204" pitchFamily="49" charset="0"/>
              </a:rPr>
              <a:t>br</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err="1">
                <a:solidFill>
                  <a:srgbClr val="4EC9B0"/>
                </a:solidFill>
                <a:effectLst/>
                <a:latin typeface="Consolas" panose="020B0609020204030204" pitchFamily="49" charset="0"/>
              </a:rPr>
              <a:t>TextField</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id</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"multiline-flexible"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label</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"Description"</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multiline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rows</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"2"</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value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4FC1FF"/>
                </a:solidFill>
                <a:effectLst/>
                <a:latin typeface="Consolas" panose="020B0609020204030204" pitchFamily="49" charset="0"/>
              </a:rPr>
              <a:t>values</a:t>
            </a:r>
            <a:r>
              <a:rPr lang="en-US" sz="350" b="0" dirty="0" err="1">
                <a:solidFill>
                  <a:srgbClr val="D4D4D4"/>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description</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onChange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handleChange</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'description'</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err="1">
                <a:solidFill>
                  <a:srgbClr val="569CD6"/>
                </a:solidFill>
                <a:effectLst/>
                <a:latin typeface="Consolas" panose="020B0609020204030204" pitchFamily="49" charset="0"/>
              </a:rPr>
              <a:t>br</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Button</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variant</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"contained"</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color</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"primary"</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onClick</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clickSubmit</a:t>
            </a:r>
            <a:r>
              <a:rPr lang="en-US" sz="350" b="0" dirty="0">
                <a:solidFill>
                  <a:srgbClr val="569CD6"/>
                </a:solidFill>
                <a:effectLst/>
                <a:latin typeface="Consolas" panose="020B0609020204030204" pitchFamily="49" charset="0"/>
              </a:rPr>
              <a:t>}</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Create Shop</a:t>
            </a: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Button</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a:t>
            </a:r>
            <a:r>
              <a:rPr lang="en-US" sz="350" b="0" dirty="0" err="1">
                <a:solidFill>
                  <a:srgbClr val="4FC1FF"/>
                </a:solidFill>
                <a:effectLst/>
                <a:latin typeface="Consolas" panose="020B0609020204030204" pitchFamily="49" charset="0"/>
              </a:rPr>
              <a:t>values</a:t>
            </a:r>
            <a:r>
              <a:rPr lang="en-US" sz="350" b="0" dirty="0" err="1">
                <a:solidFill>
                  <a:srgbClr val="D4D4D4"/>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error</a:t>
            </a:r>
            <a:r>
              <a:rPr lang="en-US" sz="350" b="0" dirty="0">
                <a:solidFill>
                  <a:srgbClr val="D4D4D4"/>
                </a:solidFill>
                <a:effectLst/>
                <a:latin typeface="Consolas" panose="020B0609020204030204" pitchFamily="49" charset="0"/>
              </a:rPr>
              <a:t> &amp;&amp;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div</a:t>
            </a:r>
            <a:r>
              <a:rPr lang="en-US" sz="350" b="0" dirty="0">
                <a:solidFill>
                  <a:srgbClr val="808080"/>
                </a:solidFill>
                <a:effectLst/>
                <a:latin typeface="Consolas" panose="020B0609020204030204" pitchFamily="49" charset="0"/>
              </a:rPr>
              <a:t>&gt;</a:t>
            </a:r>
            <a:r>
              <a:rPr lang="en-US" sz="350" b="0" dirty="0">
                <a:solidFill>
                  <a:srgbClr val="569CD6"/>
                </a:solidFill>
                <a:effectLst/>
                <a:latin typeface="Consolas" panose="020B0609020204030204" pitchFamily="49" charset="0"/>
              </a:rPr>
              <a:t>{</a:t>
            </a:r>
            <a:r>
              <a:rPr lang="en-US" sz="350" b="0" dirty="0" err="1">
                <a:solidFill>
                  <a:srgbClr val="4FC1FF"/>
                </a:solidFill>
                <a:effectLst/>
                <a:latin typeface="Consolas" panose="020B0609020204030204" pitchFamily="49" charset="0"/>
              </a:rPr>
              <a:t>values</a:t>
            </a:r>
            <a:r>
              <a:rPr lang="en-US" sz="350" b="0" dirty="0" err="1">
                <a:solidFill>
                  <a:srgbClr val="D4D4D4"/>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error</a:t>
            </a:r>
            <a:r>
              <a:rPr lang="en-US" sz="350" b="0" dirty="0">
                <a:solidFill>
                  <a:srgbClr val="569CD6"/>
                </a:solidFill>
                <a:effectLst/>
                <a:latin typeface="Consolas" panose="020B0609020204030204" pitchFamily="49" charset="0"/>
              </a:rPr>
              <a:t>}</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div</a:t>
            </a:r>
            <a:r>
              <a:rPr lang="en-US" sz="350" b="0" dirty="0">
                <a:solidFill>
                  <a:srgbClr val="808080"/>
                </a:solidFill>
                <a:effectLst/>
                <a:latin typeface="Consolas" panose="020B0609020204030204" pitchFamily="49" charset="0"/>
              </a:rPr>
              <a:t>&gt;</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div</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a:t>
            </a:r>
          </a:p>
          <a:p>
            <a:br>
              <a:rPr lang="en-US" sz="350" b="0" dirty="0">
                <a:solidFill>
                  <a:srgbClr val="CCCCCC"/>
                </a:solidFill>
                <a:effectLst/>
                <a:latin typeface="Consolas" panose="020B0609020204030204" pitchFamily="49" charset="0"/>
              </a:rPr>
            </a:br>
            <a:endParaRPr lang="en-US" sz="35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8E3CF10-8C27-A136-7D76-7EE5815B387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F885DD8-EB80-84D2-B35C-1CFBF947F48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18A9D54-D6C5-6C3E-5F0A-AB9FE3AE4922}"/>
              </a:ext>
            </a:extLst>
          </p:cNvPr>
          <p:cNvSpPr>
            <a:spLocks noGrp="1"/>
          </p:cNvSpPr>
          <p:nvPr>
            <p:ph type="sldNum" sz="quarter" idx="12"/>
          </p:nvPr>
        </p:nvSpPr>
        <p:spPr/>
        <p:txBody>
          <a:bodyPr/>
          <a:lstStyle/>
          <a:p>
            <a:fld id="{7C5CF243-786F-4254-B068-4C9F0B6EA12F}" type="slidenum">
              <a:rPr lang="en-US" altLang="en-US" smtClean="0"/>
              <a:pPr/>
              <a:t>104</a:t>
            </a:fld>
            <a:endParaRPr lang="en-US" altLang="en-US"/>
          </a:p>
        </p:txBody>
      </p:sp>
    </p:spTree>
    <p:extLst>
      <p:ext uri="{BB962C8B-B14F-4D97-AF65-F5344CB8AC3E}">
        <p14:creationId xmlns:p14="http://schemas.microsoft.com/office/powerpoint/2010/main" val="8901761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59F7-89C8-2FA6-3D11-5E9F720AFA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5536FD-523B-39D9-BFA2-10E88C216082}"/>
              </a:ext>
            </a:extLst>
          </p:cNvPr>
          <p:cNvSpPr>
            <a:spLocks noGrp="1"/>
          </p:cNvSpPr>
          <p:nvPr>
            <p:ph idx="1"/>
          </p:nvPr>
        </p:nvSpPr>
        <p:spPr/>
        <p:txBody>
          <a:bodyPr/>
          <a:lstStyle/>
          <a:p>
            <a:r>
              <a:rPr lang="en-US" dirty="0"/>
              <a:t>The </a:t>
            </a:r>
            <a:r>
              <a:rPr lang="en-US" dirty="0" err="1"/>
              <a:t>NewShop</a:t>
            </a:r>
            <a:r>
              <a:rPr lang="en-US" dirty="0"/>
              <a:t> component can only be viewed by a signed-in user who is also a seller. </a:t>
            </a:r>
          </a:p>
          <a:p>
            <a:r>
              <a:rPr lang="en-US" dirty="0"/>
              <a:t>So we will add a </a:t>
            </a:r>
            <a:r>
              <a:rPr lang="en-US" dirty="0" err="1"/>
              <a:t>PrivateRoute</a:t>
            </a:r>
            <a:r>
              <a:rPr lang="en-US" dirty="0"/>
              <a:t> in the </a:t>
            </a:r>
            <a:r>
              <a:rPr lang="en-US" dirty="0" err="1"/>
              <a:t>MainRouter</a:t>
            </a:r>
            <a:r>
              <a:rPr lang="en-US" dirty="0"/>
              <a:t> component, as shown in the following code block, that will render this form only for authenticated users at /seller/shop/new:</a:t>
            </a:r>
          </a:p>
          <a:p>
            <a:endParaRPr lang="en-US" dirty="0"/>
          </a:p>
          <a:p>
            <a:pPr marL="0" indent="0">
              <a:buNone/>
            </a:pPr>
            <a:r>
              <a:rPr lang="en-US" dirty="0" err="1"/>
              <a:t>mern</a:t>
            </a:r>
            <a:r>
              <a:rPr lang="en-US" dirty="0"/>
              <a:t>-marketplace/client/MainRouter.js:</a:t>
            </a:r>
          </a:p>
          <a:p>
            <a:r>
              <a:rPr lang="en-US" dirty="0"/>
              <a:t>&lt;</a:t>
            </a:r>
            <a:r>
              <a:rPr lang="en-US" dirty="0" err="1"/>
              <a:t>PrivateRoute</a:t>
            </a:r>
            <a:r>
              <a:rPr lang="en-US" dirty="0"/>
              <a:t> path="/seller/shop/new" component={</a:t>
            </a:r>
            <a:r>
              <a:rPr lang="en-US" dirty="0" err="1"/>
              <a:t>NewShop</a:t>
            </a:r>
            <a:r>
              <a:rPr lang="en-US" dirty="0"/>
              <a:t>}/&gt;</a:t>
            </a:r>
          </a:p>
        </p:txBody>
      </p:sp>
      <p:sp>
        <p:nvSpPr>
          <p:cNvPr id="4" name="Date Placeholder 3">
            <a:extLst>
              <a:ext uri="{FF2B5EF4-FFF2-40B4-BE49-F238E27FC236}">
                <a16:creationId xmlns:a16="http://schemas.microsoft.com/office/drawing/2014/main" id="{735D11F6-6433-FB3D-45F4-3136D34F7DEE}"/>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0B8AA9F5-076A-75CD-E081-758B7540B9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7E4242C-382A-04DF-BBAA-32202C3490DC}"/>
              </a:ext>
            </a:extLst>
          </p:cNvPr>
          <p:cNvSpPr>
            <a:spLocks noGrp="1"/>
          </p:cNvSpPr>
          <p:nvPr>
            <p:ph type="sldNum" sz="quarter" idx="12"/>
          </p:nvPr>
        </p:nvSpPr>
        <p:spPr/>
        <p:txBody>
          <a:bodyPr/>
          <a:lstStyle/>
          <a:p>
            <a:fld id="{7C5CF243-786F-4254-B068-4C9F0B6EA12F}" type="slidenum">
              <a:rPr lang="en-US" altLang="en-US" smtClean="0"/>
              <a:pPr/>
              <a:t>105</a:t>
            </a:fld>
            <a:endParaRPr lang="en-US" altLang="en-US"/>
          </a:p>
        </p:txBody>
      </p:sp>
    </p:spTree>
    <p:extLst>
      <p:ext uri="{BB962C8B-B14F-4D97-AF65-F5344CB8AC3E}">
        <p14:creationId xmlns:p14="http://schemas.microsoft.com/office/powerpoint/2010/main" val="2825821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9C86-D65D-C49A-32F7-43300EC95B42}"/>
              </a:ext>
            </a:extLst>
          </p:cNvPr>
          <p:cNvSpPr>
            <a:spLocks noGrp="1"/>
          </p:cNvSpPr>
          <p:nvPr>
            <p:ph type="title"/>
          </p:nvPr>
        </p:nvSpPr>
        <p:spPr/>
        <p:txBody>
          <a:bodyPr/>
          <a:lstStyle/>
          <a:p>
            <a:r>
              <a:rPr lang="en-US" dirty="0"/>
              <a:t>Updated </a:t>
            </a:r>
            <a:r>
              <a:rPr lang="en-US" dirty="0" err="1"/>
              <a:t>mern</a:t>
            </a:r>
            <a:r>
              <a:rPr lang="en-US" dirty="0"/>
              <a:t>-marketplace/client/MainRouter.js:</a:t>
            </a:r>
          </a:p>
        </p:txBody>
      </p:sp>
      <p:sp>
        <p:nvSpPr>
          <p:cNvPr id="3" name="Content Placeholder 2">
            <a:extLst>
              <a:ext uri="{FF2B5EF4-FFF2-40B4-BE49-F238E27FC236}">
                <a16:creationId xmlns:a16="http://schemas.microsoft.com/office/drawing/2014/main" id="{6FD49F0F-1C79-AA79-CB33-50518DA21AF0}"/>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React from 'react';</a:t>
            </a:r>
          </a:p>
          <a:p>
            <a:r>
              <a:rPr lang="en-US" sz="900" b="0" dirty="0">
                <a:solidFill>
                  <a:srgbClr val="008000"/>
                </a:solidFill>
                <a:effectLst/>
                <a:latin typeface="Consolas" panose="020B0609020204030204" pitchFamily="49" charset="0"/>
              </a:rPr>
              <a:t>import { Routes, Route } from 'react-router-</a:t>
            </a:r>
            <a:r>
              <a:rPr lang="en-US" sz="900" b="0" dirty="0" err="1">
                <a:solidFill>
                  <a:srgbClr val="008000"/>
                </a:solidFill>
                <a:effectLst/>
                <a:latin typeface="Consolas" panose="020B0609020204030204" pitchFamily="49" charset="0"/>
              </a:rPr>
              <a:t>dom</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React from 'react'</a:t>
            </a:r>
          </a:p>
          <a:p>
            <a:r>
              <a:rPr lang="en-US" sz="900" b="0" dirty="0">
                <a:solidFill>
                  <a:srgbClr val="008000"/>
                </a:solidFill>
                <a:effectLst/>
                <a:latin typeface="Consolas" panose="020B0609020204030204" pitchFamily="49" charset="0"/>
              </a:rPr>
              <a:t>//import {Route, Routes} from 'react-router-</a:t>
            </a:r>
            <a:r>
              <a:rPr lang="en-US" sz="900" b="0" dirty="0" err="1">
                <a:solidFill>
                  <a:srgbClr val="008000"/>
                </a:solidFill>
                <a:effectLst/>
                <a:latin typeface="Consolas" panose="020B0609020204030204" pitchFamily="49" charset="0"/>
              </a:rPr>
              <a:t>dom</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Home from './core/Home' </a:t>
            </a:r>
          </a:p>
          <a:p>
            <a:r>
              <a:rPr lang="en-US" sz="900" b="0" dirty="0">
                <a:solidFill>
                  <a:srgbClr val="008000"/>
                </a:solidFill>
                <a:effectLst/>
                <a:latin typeface="Consolas" panose="020B0609020204030204" pitchFamily="49" charset="0"/>
              </a:rPr>
              <a:t>import Users from './user/</a:t>
            </a:r>
            <a:r>
              <a:rPr lang="en-US" sz="900" b="0" dirty="0" err="1">
                <a:solidFill>
                  <a:srgbClr val="008000"/>
                </a:solidFill>
                <a:effectLst/>
                <a:latin typeface="Consolas" panose="020B0609020204030204" pitchFamily="49" charset="0"/>
              </a:rPr>
              <a:t>Users.jsx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Signup from './user/</a:t>
            </a:r>
            <a:r>
              <a:rPr lang="en-US" sz="900" b="0" dirty="0" err="1">
                <a:solidFill>
                  <a:srgbClr val="008000"/>
                </a:solidFill>
                <a:effectLst/>
                <a:latin typeface="Consolas" panose="020B0609020204030204" pitchFamily="49" charset="0"/>
              </a:rPr>
              <a:t>Signup.jsx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from './auth/</a:t>
            </a:r>
            <a:r>
              <a:rPr lang="en-US" sz="900" b="0" dirty="0" err="1">
                <a:solidFill>
                  <a:srgbClr val="008000"/>
                </a:solidFill>
                <a:effectLst/>
                <a:latin typeface="Consolas" panose="020B0609020204030204" pitchFamily="49" charset="0"/>
              </a:rPr>
              <a:t>Signin.jsx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Profile from './user/</a:t>
            </a:r>
            <a:r>
              <a:rPr lang="en-US" sz="900" b="0" dirty="0" err="1">
                <a:solidFill>
                  <a:srgbClr val="008000"/>
                </a:solidFill>
                <a:effectLst/>
                <a:latin typeface="Consolas" panose="020B0609020204030204" pitchFamily="49" charset="0"/>
              </a:rPr>
              <a:t>Profile.jsx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Switch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EditProfile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Menu from 'react'</a:t>
            </a:r>
          </a:p>
          <a:p>
            <a:r>
              <a:rPr lang="en-US" sz="900" b="0" dirty="0">
                <a:solidFill>
                  <a:srgbClr val="008000"/>
                </a:solidFill>
                <a:effectLst/>
                <a:latin typeface="Consolas" panose="020B0609020204030204" pitchFamily="49" charset="0"/>
              </a:rPr>
              <a:t>function </a:t>
            </a:r>
            <a:r>
              <a:rPr lang="en-US" sz="900" b="0" dirty="0" err="1">
                <a:solidFill>
                  <a:srgbClr val="008000"/>
                </a:solidFill>
                <a:effectLst/>
                <a:latin typeface="Consolas" panose="020B0609020204030204" pitchFamily="49" charset="0"/>
              </a:rPr>
              <a:t>MainRouter</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return (</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&lt;Routes&gt;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&lt;Route exact path="/" element={&lt;Home /&gt;} /&gt; </a:t>
            </a:r>
          </a:p>
          <a:p>
            <a:r>
              <a:rPr lang="en-US" sz="900" b="0" dirty="0">
                <a:solidFill>
                  <a:srgbClr val="008000"/>
                </a:solidFill>
                <a:effectLst/>
                <a:latin typeface="Consolas" panose="020B0609020204030204" pitchFamily="49" charset="0"/>
              </a:rPr>
              <a:t>                &lt;Route path="/users" component={Users} /&gt;</a:t>
            </a:r>
          </a:p>
          <a:p>
            <a:r>
              <a:rPr lang="en-US" sz="900" b="0" dirty="0">
                <a:solidFill>
                  <a:srgbClr val="008000"/>
                </a:solidFill>
                <a:effectLst/>
                <a:latin typeface="Consolas" panose="020B0609020204030204" pitchFamily="49" charset="0"/>
              </a:rPr>
              <a:t>                        &lt;Route path="/signup" component={Signup} /&gt;</a:t>
            </a:r>
          </a:p>
          <a:p>
            <a:r>
              <a:rPr lang="en-US" sz="900" b="0" dirty="0">
                <a:solidFill>
                  <a:srgbClr val="008000"/>
                </a:solidFill>
                <a:effectLst/>
                <a:latin typeface="Consolas" panose="020B0609020204030204" pitchFamily="49" charset="0"/>
              </a:rPr>
              <a:t>                         &lt;Route path="/</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component={</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/&gt;</a:t>
            </a:r>
          </a:p>
          <a:p>
            <a:r>
              <a:rPr lang="en-US" sz="900" b="0" dirty="0">
                <a:solidFill>
                  <a:srgbClr val="008000"/>
                </a:solidFill>
                <a:effectLst/>
                <a:latin typeface="Consolas" panose="020B0609020204030204" pitchFamily="49" charset="0"/>
              </a:rPr>
              <a:t>                &lt;Route path="/user/:</a:t>
            </a:r>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component={Profile} /&gt;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&lt;/Routes&gt;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path="/seller/shop/new" component={</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}/&gt;</a:t>
            </a:r>
          </a:p>
          <a:p>
            <a:r>
              <a:rPr lang="en-US" sz="900" b="0" dirty="0">
                <a:solidFill>
                  <a:srgbClr val="008000"/>
                </a:solidFill>
                <a:effectLst/>
                <a:latin typeface="Consolas" panose="020B0609020204030204" pitchFamily="49" charset="0"/>
              </a:rPr>
              <a:t>export default </a:t>
            </a:r>
            <a:r>
              <a:rPr lang="en-US" sz="900" b="0" dirty="0" err="1">
                <a:solidFill>
                  <a:srgbClr val="008000"/>
                </a:solidFill>
                <a:effectLst/>
                <a:latin typeface="Consolas" panose="020B0609020204030204" pitchFamily="49" charset="0"/>
              </a:rPr>
              <a:t>MainRouter</a:t>
            </a:r>
            <a:r>
              <a:rPr lang="en-US" sz="9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C7AF06B1-6569-5CAC-A065-E6D89495973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8BDD413-A901-C4F2-D5F5-D8AAE518A83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3691FBD-D6B2-CF2D-376F-FD417B1AEC47}"/>
              </a:ext>
            </a:extLst>
          </p:cNvPr>
          <p:cNvSpPr>
            <a:spLocks noGrp="1"/>
          </p:cNvSpPr>
          <p:nvPr>
            <p:ph type="sldNum" sz="quarter" idx="12"/>
          </p:nvPr>
        </p:nvSpPr>
        <p:spPr/>
        <p:txBody>
          <a:bodyPr/>
          <a:lstStyle/>
          <a:p>
            <a:fld id="{7C5CF243-786F-4254-B068-4C9F0B6EA12F}" type="slidenum">
              <a:rPr lang="en-US" altLang="en-US" smtClean="0"/>
              <a:pPr/>
              <a:t>106</a:t>
            </a:fld>
            <a:endParaRPr lang="en-US" altLang="en-US"/>
          </a:p>
        </p:txBody>
      </p:sp>
    </p:spTree>
    <p:extLst>
      <p:ext uri="{BB962C8B-B14F-4D97-AF65-F5344CB8AC3E}">
        <p14:creationId xmlns:p14="http://schemas.microsoft.com/office/powerpoint/2010/main" val="4136061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326B-6024-2085-01D1-96CD057766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9C0F3D-2A19-899A-B666-753A0EBCBB34}"/>
              </a:ext>
            </a:extLst>
          </p:cNvPr>
          <p:cNvSpPr>
            <a:spLocks noGrp="1"/>
          </p:cNvSpPr>
          <p:nvPr>
            <p:ph idx="1"/>
          </p:nvPr>
        </p:nvSpPr>
        <p:spPr/>
        <p:txBody>
          <a:bodyPr/>
          <a:lstStyle/>
          <a:p>
            <a:r>
              <a:rPr lang="en-US" dirty="0"/>
              <a:t>This link can be added to any of the view components that may be accessed by the seller, for example in a view where a seller manages their shops in the marketplace. </a:t>
            </a:r>
          </a:p>
          <a:p>
            <a:r>
              <a:rPr lang="en-US" dirty="0"/>
              <a:t>Now that it is possible to add new shops in the marketplace, in the next section we will discuss the implementations to fetch and list these shops from the database in the backend to the application views in the frontend.</a:t>
            </a:r>
          </a:p>
        </p:txBody>
      </p:sp>
      <p:sp>
        <p:nvSpPr>
          <p:cNvPr id="4" name="Date Placeholder 3">
            <a:extLst>
              <a:ext uri="{FF2B5EF4-FFF2-40B4-BE49-F238E27FC236}">
                <a16:creationId xmlns:a16="http://schemas.microsoft.com/office/drawing/2014/main" id="{93943053-D0B4-4DBE-1C3C-EEF80485ED7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06607F4-7EED-8617-3B95-685DBDE8A17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8934926-74E4-7452-F5F4-DA2B0E673FEA}"/>
              </a:ext>
            </a:extLst>
          </p:cNvPr>
          <p:cNvSpPr>
            <a:spLocks noGrp="1"/>
          </p:cNvSpPr>
          <p:nvPr>
            <p:ph type="sldNum" sz="quarter" idx="12"/>
          </p:nvPr>
        </p:nvSpPr>
        <p:spPr/>
        <p:txBody>
          <a:bodyPr/>
          <a:lstStyle/>
          <a:p>
            <a:fld id="{7C5CF243-786F-4254-B068-4C9F0B6EA12F}" type="slidenum">
              <a:rPr lang="en-US" altLang="en-US" smtClean="0"/>
              <a:pPr/>
              <a:t>107</a:t>
            </a:fld>
            <a:endParaRPr lang="en-US" altLang="en-US"/>
          </a:p>
        </p:txBody>
      </p:sp>
    </p:spTree>
    <p:extLst>
      <p:ext uri="{BB962C8B-B14F-4D97-AF65-F5344CB8AC3E}">
        <p14:creationId xmlns:p14="http://schemas.microsoft.com/office/powerpoint/2010/main" val="1572872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2C23-2DF2-D6B3-7FA2-37B02F25BFE2}"/>
              </a:ext>
            </a:extLst>
          </p:cNvPr>
          <p:cNvSpPr>
            <a:spLocks noGrp="1"/>
          </p:cNvSpPr>
          <p:nvPr>
            <p:ph type="title"/>
          </p:nvPr>
        </p:nvSpPr>
        <p:spPr/>
        <p:txBody>
          <a:bodyPr/>
          <a:lstStyle/>
          <a:p>
            <a:r>
              <a:rPr lang="en-US" dirty="0"/>
              <a:t>Listing shops</a:t>
            </a:r>
          </a:p>
        </p:txBody>
      </p:sp>
      <p:sp>
        <p:nvSpPr>
          <p:cNvPr id="3" name="Content Placeholder 2">
            <a:extLst>
              <a:ext uri="{FF2B5EF4-FFF2-40B4-BE49-F238E27FC236}">
                <a16:creationId xmlns:a16="http://schemas.microsoft.com/office/drawing/2014/main" id="{244B92DA-521A-7C90-267F-70904AF04B06}"/>
              </a:ext>
            </a:extLst>
          </p:cNvPr>
          <p:cNvSpPr>
            <a:spLocks noGrp="1"/>
          </p:cNvSpPr>
          <p:nvPr>
            <p:ph idx="1"/>
          </p:nvPr>
        </p:nvSpPr>
        <p:spPr/>
        <p:txBody>
          <a:bodyPr/>
          <a:lstStyle/>
          <a:p>
            <a:r>
              <a:rPr lang="en-US" dirty="0"/>
              <a:t>In MERN Marketplace, regular users will be able to browse through a list of all the shops on the platform, and each shop owner will manage a list of their own shops. </a:t>
            </a:r>
          </a:p>
          <a:p>
            <a:r>
              <a:rPr lang="en-US" dirty="0"/>
              <a:t>In the following sections, we will implement the full-stack slices for retrieving and displaying two different lists of shops – a list of all the shops, and the list of shops owned by a specific user.</a:t>
            </a:r>
          </a:p>
        </p:txBody>
      </p:sp>
      <p:sp>
        <p:nvSpPr>
          <p:cNvPr id="4" name="Date Placeholder 3">
            <a:extLst>
              <a:ext uri="{FF2B5EF4-FFF2-40B4-BE49-F238E27FC236}">
                <a16:creationId xmlns:a16="http://schemas.microsoft.com/office/drawing/2014/main" id="{48A6C268-222D-660B-BC63-F0FE9D4310C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AB9EA3A-1077-8A6F-57D2-87A7B074832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DD5FBE-471A-4B40-7481-0E40D53E5A92}"/>
              </a:ext>
            </a:extLst>
          </p:cNvPr>
          <p:cNvSpPr>
            <a:spLocks noGrp="1"/>
          </p:cNvSpPr>
          <p:nvPr>
            <p:ph type="sldNum" sz="quarter" idx="12"/>
          </p:nvPr>
        </p:nvSpPr>
        <p:spPr/>
        <p:txBody>
          <a:bodyPr/>
          <a:lstStyle/>
          <a:p>
            <a:fld id="{7C5CF243-786F-4254-B068-4C9F0B6EA12F}" type="slidenum">
              <a:rPr lang="en-US" altLang="en-US" smtClean="0"/>
              <a:pPr/>
              <a:t>108</a:t>
            </a:fld>
            <a:endParaRPr lang="en-US" altLang="en-US"/>
          </a:p>
        </p:txBody>
      </p:sp>
    </p:spTree>
    <p:extLst>
      <p:ext uri="{BB962C8B-B14F-4D97-AF65-F5344CB8AC3E}">
        <p14:creationId xmlns:p14="http://schemas.microsoft.com/office/powerpoint/2010/main" val="22328088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66D7-94C1-D5A5-5D96-955E7383051C}"/>
              </a:ext>
            </a:extLst>
          </p:cNvPr>
          <p:cNvSpPr>
            <a:spLocks noGrp="1"/>
          </p:cNvSpPr>
          <p:nvPr>
            <p:ph type="title"/>
          </p:nvPr>
        </p:nvSpPr>
        <p:spPr/>
        <p:txBody>
          <a:bodyPr/>
          <a:lstStyle/>
          <a:p>
            <a:r>
              <a:rPr lang="en-US" dirty="0"/>
              <a:t>Listing all shops</a:t>
            </a:r>
          </a:p>
        </p:txBody>
      </p:sp>
      <p:sp>
        <p:nvSpPr>
          <p:cNvPr id="3" name="Content Placeholder 2">
            <a:extLst>
              <a:ext uri="{FF2B5EF4-FFF2-40B4-BE49-F238E27FC236}">
                <a16:creationId xmlns:a16="http://schemas.microsoft.com/office/drawing/2014/main" id="{6BA28F1A-2B1A-D744-CC82-1F0A21601CEE}"/>
              </a:ext>
            </a:extLst>
          </p:cNvPr>
          <p:cNvSpPr>
            <a:spLocks noGrp="1"/>
          </p:cNvSpPr>
          <p:nvPr>
            <p:ph idx="1"/>
          </p:nvPr>
        </p:nvSpPr>
        <p:spPr/>
        <p:txBody>
          <a:bodyPr/>
          <a:lstStyle/>
          <a:p>
            <a:r>
              <a:rPr lang="en-US" dirty="0"/>
              <a:t>Any user browsing through the marketplace will be able to see a list of all the shops on the marketplace. In order to implement this feature, we will have to query the shops collection to retrieve all the shops in the database and display it in a view to the end user. </a:t>
            </a:r>
          </a:p>
          <a:p>
            <a:r>
              <a:rPr lang="en-US" dirty="0"/>
              <a:t>We achieve this by adding a full-stack slice with the following:</a:t>
            </a:r>
          </a:p>
          <a:p>
            <a:r>
              <a:rPr lang="en-US" dirty="0"/>
              <a:t>A backend API to retrieve the list of shops</a:t>
            </a:r>
          </a:p>
          <a:p>
            <a:r>
              <a:rPr lang="en-US" dirty="0"/>
              <a:t>A fetch method in the frontend to make a request to the API </a:t>
            </a:r>
          </a:p>
          <a:p>
            <a:r>
              <a:rPr lang="en-US" dirty="0"/>
              <a:t>A React component to display the list of shops</a:t>
            </a:r>
          </a:p>
        </p:txBody>
      </p:sp>
      <p:sp>
        <p:nvSpPr>
          <p:cNvPr id="4" name="Date Placeholder 3">
            <a:extLst>
              <a:ext uri="{FF2B5EF4-FFF2-40B4-BE49-F238E27FC236}">
                <a16:creationId xmlns:a16="http://schemas.microsoft.com/office/drawing/2014/main" id="{147BF17E-9CE2-9281-5D19-92B12E2A196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F63AB9D-4A42-B718-0E20-E455CEFAD18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568F08-92B0-DC5B-D043-9A2F3873AA4F}"/>
              </a:ext>
            </a:extLst>
          </p:cNvPr>
          <p:cNvSpPr>
            <a:spLocks noGrp="1"/>
          </p:cNvSpPr>
          <p:nvPr>
            <p:ph type="sldNum" sz="quarter" idx="12"/>
          </p:nvPr>
        </p:nvSpPr>
        <p:spPr/>
        <p:txBody>
          <a:bodyPr/>
          <a:lstStyle/>
          <a:p>
            <a:fld id="{7C5CF243-786F-4254-B068-4C9F0B6EA12F}" type="slidenum">
              <a:rPr lang="en-US" altLang="en-US" smtClean="0"/>
              <a:pPr/>
              <a:t>109</a:t>
            </a:fld>
            <a:endParaRPr lang="en-US" altLang="en-US"/>
          </a:p>
        </p:txBody>
      </p:sp>
    </p:spTree>
    <p:extLst>
      <p:ext uri="{BB962C8B-B14F-4D97-AF65-F5344CB8AC3E}">
        <p14:creationId xmlns:p14="http://schemas.microsoft.com/office/powerpoint/2010/main" val="264293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DB3F-A1E2-1340-1B38-850226BA1B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7268B9-AA3B-F292-C899-E2BBEB30E7DB}"/>
              </a:ext>
            </a:extLst>
          </p:cNvPr>
          <p:cNvSpPr>
            <a:spLocks noGrp="1"/>
          </p:cNvSpPr>
          <p:nvPr>
            <p:ph idx="1"/>
          </p:nvPr>
        </p:nvSpPr>
        <p:spPr/>
        <p:txBody>
          <a:bodyPr/>
          <a:lstStyle/>
          <a:p>
            <a:r>
              <a:rPr lang="en-US" dirty="0"/>
              <a:t>We will add new React components to implement views for managing shops and products as well as browsing and searching for products.</a:t>
            </a:r>
          </a:p>
          <a:p>
            <a:r>
              <a:rPr lang="en-US" dirty="0"/>
              <a:t>We will also modify existing components such as the </a:t>
            </a:r>
            <a:r>
              <a:rPr lang="en-US" dirty="0" err="1"/>
              <a:t>EditProfile</a:t>
            </a:r>
            <a:r>
              <a:rPr lang="en-US" dirty="0"/>
              <a:t>, Menu, and Home components to develop the skeleton code into a marketplace application as we build out the different features. </a:t>
            </a:r>
          </a:p>
          <a:p>
            <a:r>
              <a:rPr lang="en-US" dirty="0"/>
              <a:t>These marketplace features will depend on the user's ability to update their accounts into seller accounts. </a:t>
            </a:r>
          </a:p>
          <a:p>
            <a:r>
              <a:rPr lang="en-US" dirty="0"/>
              <a:t>In the next section, we will begin building the MERN Marketplace application by updating the existing user implementation to enable seller account features.</a:t>
            </a:r>
          </a:p>
        </p:txBody>
      </p:sp>
      <p:sp>
        <p:nvSpPr>
          <p:cNvPr id="4" name="Date Placeholder 3">
            <a:extLst>
              <a:ext uri="{FF2B5EF4-FFF2-40B4-BE49-F238E27FC236}">
                <a16:creationId xmlns:a16="http://schemas.microsoft.com/office/drawing/2014/main" id="{0EDB65CE-8A4B-28D2-ED04-08C22C5EAE1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3FCF3C7-F247-03BE-1E6A-30B5715BA5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C20361-AA71-203F-F7B2-6E6BC356B9A4}"/>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3083723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4C1A-661D-F5A8-13F4-9BDF854C6146}"/>
              </a:ext>
            </a:extLst>
          </p:cNvPr>
          <p:cNvSpPr>
            <a:spLocks noGrp="1"/>
          </p:cNvSpPr>
          <p:nvPr>
            <p:ph type="title"/>
          </p:nvPr>
        </p:nvSpPr>
        <p:spPr/>
        <p:txBody>
          <a:bodyPr/>
          <a:lstStyle/>
          <a:p>
            <a:r>
              <a:rPr lang="en-US" dirty="0"/>
              <a:t>The shops list API</a:t>
            </a:r>
          </a:p>
        </p:txBody>
      </p:sp>
      <p:sp>
        <p:nvSpPr>
          <p:cNvPr id="3" name="Content Placeholder 2">
            <a:extLst>
              <a:ext uri="{FF2B5EF4-FFF2-40B4-BE49-F238E27FC236}">
                <a16:creationId xmlns:a16="http://schemas.microsoft.com/office/drawing/2014/main" id="{85C5FF36-6CC9-31A5-1EBB-78274FEC865C}"/>
              </a:ext>
            </a:extLst>
          </p:cNvPr>
          <p:cNvSpPr>
            <a:spLocks noGrp="1"/>
          </p:cNvSpPr>
          <p:nvPr>
            <p:ph idx="1"/>
          </p:nvPr>
        </p:nvSpPr>
        <p:spPr/>
        <p:txBody>
          <a:bodyPr/>
          <a:lstStyle/>
          <a:p>
            <a:r>
              <a:rPr lang="en-US" dirty="0"/>
              <a:t>In the backend, we will define an API to retrieve all the shops from the database, so the shops in the marketplace can be listed in the frontend. </a:t>
            </a:r>
          </a:p>
          <a:p>
            <a:r>
              <a:rPr lang="en-US" dirty="0"/>
              <a:t>This API will accept a request from the client to query the shops collection and return the resulting shop documents in the response. </a:t>
            </a:r>
          </a:p>
          <a:p>
            <a:r>
              <a:rPr lang="en-US" dirty="0"/>
              <a:t>First, we will add a route to retrieve all the shops stored in the database when the server receives a GET request at '/</a:t>
            </a:r>
            <a:r>
              <a:rPr lang="en-US" dirty="0" err="1"/>
              <a:t>api</a:t>
            </a:r>
            <a:r>
              <a:rPr lang="en-US" dirty="0"/>
              <a:t>/shops’. </a:t>
            </a:r>
          </a:p>
          <a:p>
            <a:r>
              <a:rPr lang="en-US" dirty="0"/>
              <a:t>This route is declared as shown in the following code:</a:t>
            </a:r>
          </a:p>
        </p:txBody>
      </p:sp>
      <p:sp>
        <p:nvSpPr>
          <p:cNvPr id="4" name="Date Placeholder 3">
            <a:extLst>
              <a:ext uri="{FF2B5EF4-FFF2-40B4-BE49-F238E27FC236}">
                <a16:creationId xmlns:a16="http://schemas.microsoft.com/office/drawing/2014/main" id="{FDD3DD8E-F891-641D-752A-07E85B58CE0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B04AB72-EF61-BEF0-3D2A-DDED5BDDEEA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0EB10A-AC83-FAAC-CEEE-2F710B3A05D2}"/>
              </a:ext>
            </a:extLst>
          </p:cNvPr>
          <p:cNvSpPr>
            <a:spLocks noGrp="1"/>
          </p:cNvSpPr>
          <p:nvPr>
            <p:ph type="sldNum" sz="quarter" idx="12"/>
          </p:nvPr>
        </p:nvSpPr>
        <p:spPr/>
        <p:txBody>
          <a:bodyPr/>
          <a:lstStyle/>
          <a:p>
            <a:fld id="{7C5CF243-786F-4254-B068-4C9F0B6EA12F}" type="slidenum">
              <a:rPr lang="en-US" altLang="en-US" smtClean="0"/>
              <a:pPr/>
              <a:t>110</a:t>
            </a:fld>
            <a:endParaRPr lang="en-US" altLang="en-US"/>
          </a:p>
        </p:txBody>
      </p:sp>
    </p:spTree>
    <p:extLst>
      <p:ext uri="{BB962C8B-B14F-4D97-AF65-F5344CB8AC3E}">
        <p14:creationId xmlns:p14="http://schemas.microsoft.com/office/powerpoint/2010/main" val="28859494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CBFC-A996-AC16-4EC6-E2A9BC837CAC}"/>
              </a:ext>
            </a:extLst>
          </p:cNvPr>
          <p:cNvSpPr>
            <a:spLocks noGrp="1"/>
          </p:cNvSpPr>
          <p:nvPr>
            <p:ph type="title"/>
          </p:nvPr>
        </p:nvSpPr>
        <p:spPr/>
        <p:txBody>
          <a:bodyPr/>
          <a:lstStyle/>
          <a:p>
            <a:br>
              <a:rPr lang="en-US" dirty="0"/>
            </a:br>
            <a:r>
              <a:rPr lang="en-US" sz="3000" dirty="0" err="1"/>
              <a:t>mern</a:t>
            </a:r>
            <a:r>
              <a:rPr lang="en-US" sz="3000" dirty="0"/>
              <a:t>-marketplace/server/routes/shop.routes.js</a:t>
            </a:r>
            <a:br>
              <a:rPr lang="en-US" sz="3000" dirty="0"/>
            </a:br>
            <a:endParaRPr lang="en-US" sz="3000" dirty="0"/>
          </a:p>
        </p:txBody>
      </p:sp>
      <p:sp>
        <p:nvSpPr>
          <p:cNvPr id="3" name="Content Placeholder 2">
            <a:extLst>
              <a:ext uri="{FF2B5EF4-FFF2-40B4-BE49-F238E27FC236}">
                <a16:creationId xmlns:a16="http://schemas.microsoft.com/office/drawing/2014/main" id="{0719930C-18DB-1745-5DBC-E30EEB804887}"/>
              </a:ext>
            </a:extLst>
          </p:cNvPr>
          <p:cNvSpPr>
            <a:spLocks noGrp="1"/>
          </p:cNvSpPr>
          <p:nvPr>
            <p:ph idx="1"/>
          </p:nvPr>
        </p:nvSpPr>
        <p:spPr/>
        <p:txBody>
          <a:bodyPr/>
          <a:lstStyle/>
          <a:p>
            <a:r>
              <a:rPr lang="en-US" dirty="0" err="1"/>
              <a:t>router.route</a:t>
            </a:r>
            <a:r>
              <a:rPr lang="en-US" dirty="0"/>
              <a:t>('/</a:t>
            </a:r>
            <a:r>
              <a:rPr lang="en-US" dirty="0" err="1"/>
              <a:t>api</a:t>
            </a:r>
            <a:r>
              <a:rPr lang="en-US" dirty="0"/>
              <a:t>/shops') </a:t>
            </a:r>
          </a:p>
          <a:p>
            <a:r>
              <a:rPr lang="en-US" dirty="0"/>
              <a:t>.get(</a:t>
            </a:r>
            <a:r>
              <a:rPr lang="en-US" dirty="0" err="1"/>
              <a:t>shopCtrl.list</a:t>
            </a:r>
            <a:r>
              <a:rPr lang="en-US" dirty="0"/>
              <a:t>)</a:t>
            </a:r>
          </a:p>
        </p:txBody>
      </p:sp>
      <p:sp>
        <p:nvSpPr>
          <p:cNvPr id="4" name="Date Placeholder 3">
            <a:extLst>
              <a:ext uri="{FF2B5EF4-FFF2-40B4-BE49-F238E27FC236}">
                <a16:creationId xmlns:a16="http://schemas.microsoft.com/office/drawing/2014/main" id="{68CDD5CC-61FF-3CCD-9C5E-74FD364FA6F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3742E22-B99F-9DEF-C013-71EF03BE004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D70B43C-D422-F2C8-DE84-AFEBA4B5200D}"/>
              </a:ext>
            </a:extLst>
          </p:cNvPr>
          <p:cNvSpPr>
            <a:spLocks noGrp="1"/>
          </p:cNvSpPr>
          <p:nvPr>
            <p:ph type="sldNum" sz="quarter" idx="12"/>
          </p:nvPr>
        </p:nvSpPr>
        <p:spPr/>
        <p:txBody>
          <a:bodyPr/>
          <a:lstStyle/>
          <a:p>
            <a:fld id="{7C5CF243-786F-4254-B068-4C9F0B6EA12F}" type="slidenum">
              <a:rPr lang="en-US" altLang="en-US" smtClean="0"/>
              <a:pPr/>
              <a:t>111</a:t>
            </a:fld>
            <a:endParaRPr lang="en-US" altLang="en-US"/>
          </a:p>
        </p:txBody>
      </p:sp>
    </p:spTree>
    <p:extLst>
      <p:ext uri="{BB962C8B-B14F-4D97-AF65-F5344CB8AC3E}">
        <p14:creationId xmlns:p14="http://schemas.microsoft.com/office/powerpoint/2010/main" val="34439296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0B63-B197-0F09-24C4-925CD7173557}"/>
              </a:ext>
            </a:extLst>
          </p:cNvPr>
          <p:cNvSpPr>
            <a:spLocks noGrp="1"/>
          </p:cNvSpPr>
          <p:nvPr>
            <p:ph type="title"/>
          </p:nvPr>
        </p:nvSpPr>
        <p:spPr/>
        <p:txBody>
          <a:bodyPr/>
          <a:lstStyle/>
          <a:p>
            <a:r>
              <a:rPr lang="en-US" sz="3000" dirty="0"/>
              <a:t>Updated </a:t>
            </a:r>
            <a:r>
              <a:rPr lang="en-US" sz="3000" dirty="0" err="1"/>
              <a:t>mern</a:t>
            </a:r>
            <a:r>
              <a:rPr lang="en-US" sz="3000" dirty="0"/>
              <a:t>-marketplace/server/routes/shop.routes.js</a:t>
            </a:r>
          </a:p>
        </p:txBody>
      </p:sp>
      <p:sp>
        <p:nvSpPr>
          <p:cNvPr id="3" name="Content Placeholder 2">
            <a:extLst>
              <a:ext uri="{FF2B5EF4-FFF2-40B4-BE49-F238E27FC236}">
                <a16:creationId xmlns:a16="http://schemas.microsoft.com/office/drawing/2014/main" id="{9931D766-B8EE-2C1B-CFBE-ABDFF9DCF7C8}"/>
              </a:ext>
            </a:extLst>
          </p:cNvPr>
          <p:cNvSpPr>
            <a:spLocks noGrp="1"/>
          </p:cNvSpPr>
          <p:nvPr>
            <p:ph idx="1"/>
          </p:nvPr>
        </p:nvSpPr>
        <p:spPr/>
        <p:txBody>
          <a:bodyPr/>
          <a:lstStyle/>
          <a:p>
            <a:r>
              <a:rPr lang="en-US" b="0" dirty="0">
                <a:solidFill>
                  <a:srgbClr val="008000"/>
                </a:solidFill>
                <a:effectLst/>
                <a:latin typeface="Consolas" panose="020B0609020204030204" pitchFamily="49" charset="0"/>
              </a:rPr>
              <a:t>import express from 'express'</a:t>
            </a:r>
          </a:p>
          <a:p>
            <a:r>
              <a:rPr lang="en-US" b="0" dirty="0">
                <a:solidFill>
                  <a:srgbClr val="008000"/>
                </a:solidFill>
                <a:effectLst/>
                <a:latin typeface="Consolas" panose="020B0609020204030204" pitchFamily="49" charset="0"/>
              </a:rPr>
              <a:t>import </a:t>
            </a:r>
            <a:r>
              <a:rPr lang="en-US" b="0" dirty="0" err="1">
                <a:solidFill>
                  <a:srgbClr val="008000"/>
                </a:solidFill>
                <a:effectLst/>
                <a:latin typeface="Consolas" panose="020B0609020204030204" pitchFamily="49" charset="0"/>
              </a:rPr>
              <a:t>userCtrl</a:t>
            </a:r>
            <a:r>
              <a:rPr lang="en-US" b="0" dirty="0">
                <a:solidFill>
                  <a:srgbClr val="008000"/>
                </a:solidFill>
                <a:effectLst/>
                <a:latin typeface="Consolas" panose="020B0609020204030204" pitchFamily="49" charset="0"/>
              </a:rPr>
              <a:t> from '../controllers/shop.controller.js' </a:t>
            </a:r>
          </a:p>
          <a:p>
            <a:r>
              <a:rPr lang="en-US" b="0" dirty="0">
                <a:solidFill>
                  <a:srgbClr val="008000"/>
                </a:solidFill>
                <a:effectLst/>
                <a:latin typeface="Consolas" panose="020B0609020204030204" pitchFamily="49" charset="0"/>
              </a:rPr>
              <a:t>    import </a:t>
            </a:r>
            <a:r>
              <a:rPr lang="en-US" b="0" dirty="0" err="1">
                <a:solidFill>
                  <a:srgbClr val="008000"/>
                </a:solidFill>
                <a:effectLst/>
                <a:latin typeface="Consolas" panose="020B0609020204030204" pitchFamily="49" charset="0"/>
              </a:rPr>
              <a:t>authCtrl</a:t>
            </a:r>
            <a:r>
              <a:rPr lang="en-US" b="0" dirty="0">
                <a:solidFill>
                  <a:srgbClr val="008000"/>
                </a:solidFill>
                <a:effectLst/>
                <a:latin typeface="Consolas" panose="020B0609020204030204" pitchFamily="49" charset="0"/>
              </a:rPr>
              <a:t> from '../controllers/auth.controller.js'</a:t>
            </a:r>
          </a:p>
          <a:p>
            <a:r>
              <a:rPr lang="en-US" b="0" dirty="0" err="1">
                <a:solidFill>
                  <a:srgbClr val="008000"/>
                </a:solidFill>
                <a:effectLst/>
                <a:latin typeface="Consolas" panose="020B0609020204030204" pitchFamily="49" charset="0"/>
              </a:rPr>
              <a:t>router.route</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api</a:t>
            </a:r>
            <a:r>
              <a:rPr lang="en-US" b="0" dirty="0">
                <a:solidFill>
                  <a:srgbClr val="008000"/>
                </a:solidFill>
                <a:effectLst/>
                <a:latin typeface="Consolas" panose="020B0609020204030204" pitchFamily="49" charset="0"/>
              </a:rPr>
              <a:t>/shops/by/:</a:t>
            </a:r>
            <a:r>
              <a:rPr lang="en-US" b="0" dirty="0" err="1">
                <a:solidFill>
                  <a:srgbClr val="008000"/>
                </a:solidFill>
                <a:effectLst/>
                <a:latin typeface="Consolas" panose="020B0609020204030204" pitchFamily="49" charset="0"/>
              </a:rPr>
              <a:t>userId</a:t>
            </a:r>
            <a:r>
              <a:rPr lang="en-US" b="0" dirty="0">
                <a:solidFill>
                  <a:srgbClr val="008000"/>
                </a:solidFill>
                <a:effectLst/>
                <a:latin typeface="Consolas" panose="020B0609020204030204" pitchFamily="49" charset="0"/>
              </a:rPr>
              <a:t>')</a:t>
            </a:r>
          </a:p>
          <a:p>
            <a:r>
              <a:rPr lang="en-US" b="0" dirty="0">
                <a:solidFill>
                  <a:srgbClr val="008000"/>
                </a:solidFill>
                <a:effectLst/>
                <a:latin typeface="Consolas" panose="020B0609020204030204" pitchFamily="49" charset="0"/>
              </a:rPr>
              <a:t>.post(</a:t>
            </a:r>
            <a:r>
              <a:rPr lang="en-US" b="0" dirty="0" err="1">
                <a:solidFill>
                  <a:srgbClr val="008000"/>
                </a:solidFill>
                <a:effectLst/>
                <a:latin typeface="Consolas" panose="020B0609020204030204" pitchFamily="49" charset="0"/>
              </a:rPr>
              <a:t>authCtrl.requireSignin</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authCtrl.hasAuthorization</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userCtrl.isSeller</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shopCtrl.create</a:t>
            </a:r>
            <a:r>
              <a:rPr lang="en-US" b="0" dirty="0">
                <a:solidFill>
                  <a:srgbClr val="008000"/>
                </a:solidFill>
                <a:effectLst/>
                <a:latin typeface="Consolas" panose="020B0609020204030204" pitchFamily="49" charset="0"/>
              </a:rPr>
              <a:t>)</a:t>
            </a:r>
          </a:p>
          <a:p>
            <a:r>
              <a:rPr lang="en-US" b="0" dirty="0" err="1">
                <a:solidFill>
                  <a:srgbClr val="008000"/>
                </a:solidFill>
                <a:effectLst/>
                <a:latin typeface="Consolas" panose="020B0609020204030204" pitchFamily="49" charset="0"/>
              </a:rPr>
              <a:t>router.param</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userId</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userCtrl.userByID</a:t>
            </a:r>
            <a:r>
              <a:rPr lang="en-US" b="0" dirty="0">
                <a:solidFill>
                  <a:srgbClr val="008000"/>
                </a:solidFill>
                <a:effectLst/>
                <a:latin typeface="Consolas" panose="020B0609020204030204" pitchFamily="49" charset="0"/>
              </a:rPr>
              <a:t>)</a:t>
            </a:r>
          </a:p>
          <a:p>
            <a:r>
              <a:rPr lang="en-US" b="0" dirty="0" err="1">
                <a:solidFill>
                  <a:srgbClr val="008000"/>
                </a:solidFill>
                <a:effectLst/>
                <a:latin typeface="Consolas" panose="020B0609020204030204" pitchFamily="49" charset="0"/>
              </a:rPr>
              <a:t>router.route</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api</a:t>
            </a:r>
            <a:r>
              <a:rPr lang="en-US" b="0" dirty="0">
                <a:solidFill>
                  <a:srgbClr val="008000"/>
                </a:solidFill>
                <a:effectLst/>
                <a:latin typeface="Consolas" panose="020B0609020204030204" pitchFamily="49" charset="0"/>
              </a:rPr>
              <a:t>/shops').get(</a:t>
            </a:r>
            <a:r>
              <a:rPr lang="en-US" b="0" dirty="0" err="1">
                <a:solidFill>
                  <a:srgbClr val="008000"/>
                </a:solidFill>
                <a:effectLst/>
                <a:latin typeface="Consolas" panose="020B0609020204030204" pitchFamily="49" charset="0"/>
              </a:rPr>
              <a:t>shopCtrl.list</a:t>
            </a:r>
            <a:r>
              <a:rPr lang="en-US"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5C1C1426-B05F-414E-82B3-75EFF58A515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ED9A67D-6A4B-7505-A7AE-4941D8BF27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A6A7A0-FDB7-AFA3-4B1C-FDDDCC65420B}"/>
              </a:ext>
            </a:extLst>
          </p:cNvPr>
          <p:cNvSpPr>
            <a:spLocks noGrp="1"/>
          </p:cNvSpPr>
          <p:nvPr>
            <p:ph type="sldNum" sz="quarter" idx="12"/>
          </p:nvPr>
        </p:nvSpPr>
        <p:spPr/>
        <p:txBody>
          <a:bodyPr/>
          <a:lstStyle/>
          <a:p>
            <a:fld id="{7C5CF243-786F-4254-B068-4C9F0B6EA12F}" type="slidenum">
              <a:rPr lang="en-US" altLang="en-US" smtClean="0"/>
              <a:pPr/>
              <a:t>112</a:t>
            </a:fld>
            <a:endParaRPr lang="en-US" altLang="en-US"/>
          </a:p>
        </p:txBody>
      </p:sp>
    </p:spTree>
    <p:extLst>
      <p:ext uri="{BB962C8B-B14F-4D97-AF65-F5344CB8AC3E}">
        <p14:creationId xmlns:p14="http://schemas.microsoft.com/office/powerpoint/2010/main" val="20094704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22A7-02E7-D484-3B93-B6BBE122EC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2BD27F-9DA2-31D3-57BE-421B7B385AEA}"/>
              </a:ext>
            </a:extLst>
          </p:cNvPr>
          <p:cNvSpPr>
            <a:spLocks noGrp="1"/>
          </p:cNvSpPr>
          <p:nvPr>
            <p:ph idx="1"/>
          </p:nvPr>
        </p:nvSpPr>
        <p:spPr/>
        <p:txBody>
          <a:bodyPr/>
          <a:lstStyle/>
          <a:p>
            <a:r>
              <a:rPr lang="en-US" dirty="0"/>
              <a:t>A GET request received at this route will invoke the list controller method, which will query the shops collection in the database to return all the shops. </a:t>
            </a:r>
          </a:p>
          <a:p>
            <a:r>
              <a:rPr lang="en-US" dirty="0"/>
              <a:t>The list method is defined as follows:</a:t>
            </a:r>
          </a:p>
          <a:p>
            <a:pPr marL="0" indent="0">
              <a:buNone/>
            </a:pPr>
            <a:endParaRPr lang="en-US" dirty="0"/>
          </a:p>
          <a:p>
            <a:pPr marL="0" indent="0">
              <a:buNone/>
            </a:pPr>
            <a:r>
              <a:rPr lang="en-US" dirty="0" err="1"/>
              <a:t>mern</a:t>
            </a:r>
            <a:r>
              <a:rPr lang="en-US" dirty="0"/>
              <a:t>-marketplace/server/controllers/shop.controller.js:</a:t>
            </a:r>
          </a:p>
          <a:p>
            <a:r>
              <a:rPr lang="en-US" sz="1500" dirty="0"/>
              <a:t>const list = async (req, res) =&gt; { </a:t>
            </a:r>
          </a:p>
          <a:p>
            <a:r>
              <a:rPr lang="en-US" sz="1500" dirty="0"/>
              <a:t>try {</a:t>
            </a:r>
          </a:p>
          <a:p>
            <a:r>
              <a:rPr lang="en-US" sz="1500" dirty="0"/>
              <a:t>let shops = await </a:t>
            </a:r>
            <a:r>
              <a:rPr lang="en-US" sz="1500" dirty="0" err="1"/>
              <a:t>Shop.find</a:t>
            </a:r>
            <a:r>
              <a:rPr lang="en-US" sz="1500" dirty="0"/>
              <a:t>() </a:t>
            </a:r>
          </a:p>
          <a:p>
            <a:r>
              <a:rPr lang="en-US" sz="1500" dirty="0" err="1"/>
              <a:t>res.json</a:t>
            </a:r>
            <a:r>
              <a:rPr lang="en-US" sz="1500" dirty="0"/>
              <a:t>(shops)</a:t>
            </a:r>
          </a:p>
          <a:p>
            <a:r>
              <a:rPr lang="en-US" sz="1500" dirty="0"/>
              <a:t>} catch (err){</a:t>
            </a:r>
          </a:p>
          <a:p>
            <a:r>
              <a:rPr lang="en-US" sz="1500" dirty="0"/>
              <a:t>return </a:t>
            </a:r>
            <a:r>
              <a:rPr lang="en-US" sz="1500" dirty="0" err="1"/>
              <a:t>res.status</a:t>
            </a:r>
            <a:r>
              <a:rPr lang="en-US" sz="1500" dirty="0"/>
              <a:t>(400).</a:t>
            </a:r>
            <a:r>
              <a:rPr lang="en-US" sz="1500" dirty="0" err="1"/>
              <a:t>json</a:t>
            </a:r>
            <a:r>
              <a:rPr lang="en-US" sz="1500" dirty="0"/>
              <a:t>({</a:t>
            </a:r>
          </a:p>
          <a:p>
            <a:r>
              <a:rPr lang="en-US" sz="1500" dirty="0"/>
              <a:t>error: </a:t>
            </a:r>
            <a:r>
              <a:rPr lang="en-US" sz="1500" dirty="0" err="1"/>
              <a:t>errorHandler.getErrorMessage</a:t>
            </a:r>
            <a:r>
              <a:rPr lang="en-US" sz="1500" dirty="0"/>
              <a:t>(err) </a:t>
            </a:r>
          </a:p>
          <a:p>
            <a:r>
              <a:rPr lang="en-US" sz="1500" dirty="0"/>
              <a:t>})</a:t>
            </a:r>
          </a:p>
          <a:p>
            <a:r>
              <a:rPr lang="en-US" sz="1500" dirty="0"/>
              <a:t>} </a:t>
            </a:r>
          </a:p>
          <a:p>
            <a:r>
              <a:rPr lang="en-US" sz="1500" dirty="0"/>
              <a:t>}</a:t>
            </a:r>
          </a:p>
        </p:txBody>
      </p:sp>
      <p:sp>
        <p:nvSpPr>
          <p:cNvPr id="4" name="Date Placeholder 3">
            <a:extLst>
              <a:ext uri="{FF2B5EF4-FFF2-40B4-BE49-F238E27FC236}">
                <a16:creationId xmlns:a16="http://schemas.microsoft.com/office/drawing/2014/main" id="{709D2AD0-FC68-3E35-7C83-62DB0D477EF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4023B49-A6A3-F01A-D359-32A87719DD1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13385E1-56D1-A21A-AC7A-87D1DAEC48C6}"/>
              </a:ext>
            </a:extLst>
          </p:cNvPr>
          <p:cNvSpPr>
            <a:spLocks noGrp="1"/>
          </p:cNvSpPr>
          <p:nvPr>
            <p:ph type="sldNum" sz="quarter" idx="12"/>
          </p:nvPr>
        </p:nvSpPr>
        <p:spPr/>
        <p:txBody>
          <a:bodyPr/>
          <a:lstStyle/>
          <a:p>
            <a:fld id="{7C5CF243-786F-4254-B068-4C9F0B6EA12F}" type="slidenum">
              <a:rPr lang="en-US" altLang="en-US" smtClean="0"/>
              <a:pPr/>
              <a:t>113</a:t>
            </a:fld>
            <a:endParaRPr lang="en-US" altLang="en-US"/>
          </a:p>
        </p:txBody>
      </p:sp>
    </p:spTree>
    <p:extLst>
      <p:ext uri="{BB962C8B-B14F-4D97-AF65-F5344CB8AC3E}">
        <p14:creationId xmlns:p14="http://schemas.microsoft.com/office/powerpoint/2010/main" val="7276368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E61E-CB19-EDFB-7C1F-9D9BE08DE07D}"/>
              </a:ext>
            </a:extLst>
          </p:cNvPr>
          <p:cNvSpPr>
            <a:spLocks noGrp="1"/>
          </p:cNvSpPr>
          <p:nvPr>
            <p:ph type="title"/>
          </p:nvPr>
        </p:nvSpPr>
        <p:spPr/>
        <p:txBody>
          <a:bodyPr/>
          <a:lstStyle/>
          <a:p>
            <a:r>
              <a:rPr lang="en-US" sz="2500" dirty="0"/>
              <a:t>Updated </a:t>
            </a:r>
            <a:r>
              <a:rPr lang="en-US" sz="2500" dirty="0" err="1"/>
              <a:t>mern</a:t>
            </a:r>
            <a:r>
              <a:rPr lang="en-US" sz="2500" dirty="0"/>
              <a:t>-marketplace/server/controllers/shop.controller.js:</a:t>
            </a:r>
          </a:p>
        </p:txBody>
      </p:sp>
      <p:sp>
        <p:nvSpPr>
          <p:cNvPr id="3" name="Content Placeholder 2">
            <a:extLst>
              <a:ext uri="{FF2B5EF4-FFF2-40B4-BE49-F238E27FC236}">
                <a16:creationId xmlns:a16="http://schemas.microsoft.com/office/drawing/2014/main" id="{F611E5C2-12E5-D4C5-D681-762A33DB86B5}"/>
              </a:ext>
            </a:extLst>
          </p:cNvPr>
          <p:cNvSpPr>
            <a:spLocks noGrp="1"/>
          </p:cNvSpPr>
          <p:nvPr>
            <p:ph idx="1"/>
          </p:nvPr>
        </p:nvSpPr>
        <p:spPr/>
        <p:txBody>
          <a:bodyPr/>
          <a:lstStyle/>
          <a:p>
            <a:r>
              <a:rPr lang="en-US" sz="800" b="0" dirty="0">
                <a:solidFill>
                  <a:srgbClr val="008000"/>
                </a:solidFill>
                <a:effectLst/>
                <a:latin typeface="Consolas" panose="020B0609020204030204" pitchFamily="49" charset="0"/>
              </a:rPr>
              <a:t>const create = (req, res, next) =&gt; {</a:t>
            </a:r>
          </a:p>
          <a:p>
            <a:r>
              <a:rPr lang="en-US" sz="800" b="0" dirty="0">
                <a:solidFill>
                  <a:srgbClr val="008000"/>
                </a:solidFill>
                <a:effectLst/>
                <a:latin typeface="Consolas" panose="020B0609020204030204" pitchFamily="49" charset="0"/>
              </a:rPr>
              <a:t>let form = new </a:t>
            </a:r>
            <a:r>
              <a:rPr lang="en-US" sz="800" b="0" dirty="0" err="1">
                <a:solidFill>
                  <a:srgbClr val="008000"/>
                </a:solidFill>
                <a:effectLst/>
                <a:latin typeface="Consolas" panose="020B0609020204030204" pitchFamily="49" charset="0"/>
              </a:rPr>
              <a:t>formidable.IncomingForm</a:t>
            </a:r>
            <a:r>
              <a:rPr lang="en-US" sz="800" b="0" dirty="0">
                <a:solidFill>
                  <a:srgbClr val="008000"/>
                </a:solidFill>
                <a:effectLst/>
                <a:latin typeface="Consolas" panose="020B0609020204030204" pitchFamily="49" charset="0"/>
              </a:rPr>
              <a:t>() </a:t>
            </a:r>
          </a:p>
          <a:p>
            <a:r>
              <a:rPr lang="en-US" sz="800" b="0" dirty="0" err="1">
                <a:solidFill>
                  <a:srgbClr val="008000"/>
                </a:solidFill>
                <a:effectLst/>
                <a:latin typeface="Consolas" panose="020B0609020204030204" pitchFamily="49" charset="0"/>
              </a:rPr>
              <a:t>form.keepExtensions</a:t>
            </a:r>
            <a:r>
              <a:rPr lang="en-US" sz="800" b="0" dirty="0">
                <a:solidFill>
                  <a:srgbClr val="008000"/>
                </a:solidFill>
                <a:effectLst/>
                <a:latin typeface="Consolas" panose="020B0609020204030204" pitchFamily="49" charset="0"/>
              </a:rPr>
              <a:t> = true</a:t>
            </a:r>
          </a:p>
          <a:p>
            <a:r>
              <a:rPr lang="en-US" sz="800" b="0" dirty="0" err="1">
                <a:solidFill>
                  <a:srgbClr val="008000"/>
                </a:solidFill>
                <a:effectLst/>
                <a:latin typeface="Consolas" panose="020B0609020204030204" pitchFamily="49" charset="0"/>
              </a:rPr>
              <a:t>form.parse</a:t>
            </a:r>
            <a:r>
              <a:rPr lang="en-US" sz="800" b="0" dirty="0">
                <a:solidFill>
                  <a:srgbClr val="008000"/>
                </a:solidFill>
                <a:effectLst/>
                <a:latin typeface="Consolas" panose="020B0609020204030204" pitchFamily="49" charset="0"/>
              </a:rPr>
              <a:t>(req, (err, fields, files) =&gt; { </a:t>
            </a:r>
          </a:p>
          <a:p>
            <a:r>
              <a:rPr lang="en-US" sz="800" b="0" dirty="0">
                <a:solidFill>
                  <a:srgbClr val="008000"/>
                </a:solidFill>
                <a:effectLst/>
                <a:latin typeface="Consolas" panose="020B0609020204030204" pitchFamily="49" charset="0"/>
              </a:rPr>
              <a:t>if (err) {</a:t>
            </a:r>
          </a:p>
          <a:p>
            <a:r>
              <a:rPr lang="en-US" sz="800" b="0" dirty="0" err="1">
                <a:solidFill>
                  <a:srgbClr val="008000"/>
                </a:solidFill>
                <a:effectLst/>
                <a:latin typeface="Consolas" panose="020B0609020204030204" pitchFamily="49" charset="0"/>
              </a:rPr>
              <a:t>res.status</a:t>
            </a:r>
            <a:r>
              <a:rPr lang="en-US" sz="800" b="0" dirty="0">
                <a:solidFill>
                  <a:srgbClr val="008000"/>
                </a:solidFill>
                <a:effectLst/>
                <a:latin typeface="Consolas" panose="020B0609020204030204" pitchFamily="49" charset="0"/>
              </a:rPr>
              <a:t>(400).</a:t>
            </a:r>
            <a:r>
              <a:rPr lang="en-US" sz="800" b="0" dirty="0" err="1">
                <a:solidFill>
                  <a:srgbClr val="008000"/>
                </a:solidFill>
                <a:effectLst/>
                <a:latin typeface="Consolas" panose="020B0609020204030204" pitchFamily="49" charset="0"/>
              </a:rPr>
              <a:t>json</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message: "Image could not be uploaded"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let shop = new Shop(fields) </a:t>
            </a:r>
          </a:p>
          <a:p>
            <a:r>
              <a:rPr lang="en-US" sz="800" b="0" dirty="0" err="1">
                <a:solidFill>
                  <a:srgbClr val="008000"/>
                </a:solidFill>
                <a:effectLst/>
                <a:latin typeface="Consolas" panose="020B0609020204030204" pitchFamily="49" charset="0"/>
              </a:rPr>
              <a:t>shop.owner</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req.profile</a:t>
            </a:r>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if(</a:t>
            </a:r>
            <a:r>
              <a:rPr lang="en-US" sz="800" b="0" dirty="0" err="1">
                <a:solidFill>
                  <a:srgbClr val="008000"/>
                </a:solidFill>
                <a:effectLst/>
                <a:latin typeface="Consolas" panose="020B0609020204030204" pitchFamily="49" charset="0"/>
              </a:rPr>
              <a:t>files.image</a:t>
            </a:r>
            <a:r>
              <a:rPr lang="en-US" sz="800" b="0" dirty="0">
                <a:solidFill>
                  <a:srgbClr val="008000"/>
                </a:solidFill>
                <a:effectLst/>
                <a:latin typeface="Consolas" panose="020B0609020204030204" pitchFamily="49" charset="0"/>
              </a:rPr>
              <a:t>){</a:t>
            </a:r>
          </a:p>
          <a:p>
            <a:r>
              <a:rPr lang="en-US" sz="800" b="0" dirty="0" err="1">
                <a:solidFill>
                  <a:srgbClr val="008000"/>
                </a:solidFill>
                <a:effectLst/>
                <a:latin typeface="Consolas" panose="020B0609020204030204" pitchFamily="49" charset="0"/>
              </a:rPr>
              <a:t>shop.image.data</a:t>
            </a:r>
            <a:r>
              <a:rPr lang="en-US" sz="800" b="0" dirty="0">
                <a:solidFill>
                  <a:srgbClr val="008000"/>
                </a:solidFill>
                <a:effectLst/>
                <a:latin typeface="Consolas" panose="020B0609020204030204" pitchFamily="49" charset="0"/>
              </a:rPr>
              <a:t> = </a:t>
            </a:r>
            <a:r>
              <a:rPr lang="en-US" sz="800" b="0" dirty="0" err="1">
                <a:solidFill>
                  <a:srgbClr val="008000"/>
                </a:solidFill>
                <a:effectLst/>
                <a:latin typeface="Consolas" panose="020B0609020204030204" pitchFamily="49" charset="0"/>
              </a:rPr>
              <a:t>fs.readFileSync</a:t>
            </a:r>
            <a:r>
              <a:rPr lang="en-US" sz="800" b="0" dirty="0">
                <a:solidFill>
                  <a:srgbClr val="008000"/>
                </a:solidFill>
                <a:effectLst/>
                <a:latin typeface="Consolas" panose="020B0609020204030204" pitchFamily="49" charset="0"/>
              </a:rPr>
              <a:t>(</a:t>
            </a:r>
            <a:r>
              <a:rPr lang="en-US" sz="800" b="0" dirty="0" err="1">
                <a:solidFill>
                  <a:srgbClr val="008000"/>
                </a:solidFill>
                <a:effectLst/>
                <a:latin typeface="Consolas" panose="020B0609020204030204" pitchFamily="49" charset="0"/>
              </a:rPr>
              <a:t>files.image.path</a:t>
            </a:r>
            <a:r>
              <a:rPr lang="en-US" sz="800" b="0" dirty="0">
                <a:solidFill>
                  <a:srgbClr val="008000"/>
                </a:solidFill>
                <a:effectLst/>
                <a:latin typeface="Consolas" panose="020B0609020204030204" pitchFamily="49" charset="0"/>
              </a:rPr>
              <a:t>) </a:t>
            </a:r>
          </a:p>
          <a:p>
            <a:r>
              <a:rPr lang="en-US" sz="800" b="0" dirty="0" err="1">
                <a:solidFill>
                  <a:srgbClr val="008000"/>
                </a:solidFill>
                <a:effectLst/>
                <a:latin typeface="Consolas" panose="020B0609020204030204" pitchFamily="49" charset="0"/>
              </a:rPr>
              <a:t>shop.image.contentType</a:t>
            </a:r>
            <a:r>
              <a:rPr lang="en-US" sz="800" b="0" dirty="0">
                <a:solidFill>
                  <a:srgbClr val="008000"/>
                </a:solidFill>
                <a:effectLst/>
                <a:latin typeface="Consolas" panose="020B0609020204030204" pitchFamily="49" charset="0"/>
              </a:rPr>
              <a:t> = </a:t>
            </a:r>
            <a:r>
              <a:rPr lang="en-US" sz="800" b="0" dirty="0" err="1">
                <a:solidFill>
                  <a:srgbClr val="008000"/>
                </a:solidFill>
                <a:effectLst/>
                <a:latin typeface="Consolas" panose="020B0609020204030204" pitchFamily="49" charset="0"/>
              </a:rPr>
              <a:t>files.image.type</a:t>
            </a:r>
            <a:endParaRPr lang="en-US" sz="800" b="0" dirty="0">
              <a:solidFill>
                <a:srgbClr val="008000"/>
              </a:solidFill>
              <a:effectLst/>
              <a:latin typeface="Consolas" panose="020B0609020204030204" pitchFamily="49" charset="0"/>
            </a:endParaRPr>
          </a:p>
          <a:p>
            <a:r>
              <a:rPr lang="en-US" sz="800" b="0" dirty="0">
                <a:solidFill>
                  <a:srgbClr val="008000"/>
                </a:solidFill>
                <a:effectLst/>
                <a:latin typeface="Consolas" panose="020B0609020204030204" pitchFamily="49" charset="0"/>
              </a:rPr>
              <a:t>}</a:t>
            </a:r>
          </a:p>
          <a:p>
            <a:r>
              <a:rPr lang="en-US" sz="800" b="0" dirty="0" err="1">
                <a:solidFill>
                  <a:srgbClr val="008000"/>
                </a:solidFill>
                <a:effectLst/>
                <a:latin typeface="Consolas" panose="020B0609020204030204" pitchFamily="49" charset="0"/>
              </a:rPr>
              <a:t>shop.save</a:t>
            </a:r>
            <a:r>
              <a:rPr lang="en-US" sz="800" b="0" dirty="0">
                <a:solidFill>
                  <a:srgbClr val="008000"/>
                </a:solidFill>
                <a:effectLst/>
                <a:latin typeface="Consolas" panose="020B0609020204030204" pitchFamily="49" charset="0"/>
              </a:rPr>
              <a:t>((err, result) =&gt; { </a:t>
            </a:r>
          </a:p>
          <a:p>
            <a:r>
              <a:rPr lang="en-US" sz="800" b="0" dirty="0">
                <a:solidFill>
                  <a:srgbClr val="008000"/>
                </a:solidFill>
                <a:effectLst/>
                <a:latin typeface="Consolas" panose="020B0609020204030204" pitchFamily="49" charset="0"/>
              </a:rPr>
              <a:t>if (err) {</a:t>
            </a:r>
          </a:p>
          <a:p>
            <a:r>
              <a:rPr lang="en-US" sz="800" b="0" dirty="0">
                <a:solidFill>
                  <a:srgbClr val="008000"/>
                </a:solidFill>
                <a:effectLst/>
                <a:latin typeface="Consolas" panose="020B0609020204030204" pitchFamily="49" charset="0"/>
              </a:rPr>
              <a:t>return </a:t>
            </a:r>
            <a:r>
              <a:rPr lang="en-US" sz="800" b="0" dirty="0" err="1">
                <a:solidFill>
                  <a:srgbClr val="008000"/>
                </a:solidFill>
                <a:effectLst/>
                <a:latin typeface="Consolas" panose="020B0609020204030204" pitchFamily="49" charset="0"/>
              </a:rPr>
              <a:t>res.status</a:t>
            </a:r>
            <a:r>
              <a:rPr lang="en-US" sz="800" b="0" dirty="0">
                <a:solidFill>
                  <a:srgbClr val="008000"/>
                </a:solidFill>
                <a:effectLst/>
                <a:latin typeface="Consolas" panose="020B0609020204030204" pitchFamily="49" charset="0"/>
              </a:rPr>
              <a:t>(400).</a:t>
            </a:r>
            <a:r>
              <a:rPr lang="en-US" sz="800" b="0" dirty="0" err="1">
                <a:solidFill>
                  <a:srgbClr val="008000"/>
                </a:solidFill>
                <a:effectLst/>
                <a:latin typeface="Consolas" panose="020B0609020204030204" pitchFamily="49" charset="0"/>
              </a:rPr>
              <a:t>json</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error: </a:t>
            </a:r>
            <a:r>
              <a:rPr lang="en-US" sz="800" b="0" dirty="0" err="1">
                <a:solidFill>
                  <a:srgbClr val="008000"/>
                </a:solidFill>
                <a:effectLst/>
                <a:latin typeface="Consolas" panose="020B0609020204030204" pitchFamily="49" charset="0"/>
              </a:rPr>
              <a:t>errorHandler.getErrorMessage</a:t>
            </a:r>
            <a:r>
              <a:rPr lang="en-US" sz="800" b="0" dirty="0">
                <a:solidFill>
                  <a:srgbClr val="008000"/>
                </a:solidFill>
                <a:effectLst/>
                <a:latin typeface="Consolas" panose="020B0609020204030204" pitchFamily="49" charset="0"/>
              </a:rPr>
              <a:t>(err)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a:t>
            </a:r>
          </a:p>
          <a:p>
            <a:r>
              <a:rPr lang="en-US" sz="800" b="0" dirty="0" err="1">
                <a:solidFill>
                  <a:srgbClr val="008000"/>
                </a:solidFill>
                <a:effectLst/>
                <a:latin typeface="Consolas" panose="020B0609020204030204" pitchFamily="49" charset="0"/>
              </a:rPr>
              <a:t>res.status</a:t>
            </a:r>
            <a:r>
              <a:rPr lang="en-US" sz="800" b="0" dirty="0">
                <a:solidFill>
                  <a:srgbClr val="008000"/>
                </a:solidFill>
                <a:effectLst/>
                <a:latin typeface="Consolas" panose="020B0609020204030204" pitchFamily="49" charset="0"/>
              </a:rPr>
              <a:t>(200).</a:t>
            </a:r>
            <a:r>
              <a:rPr lang="en-US" sz="800" b="0" dirty="0" err="1">
                <a:solidFill>
                  <a:srgbClr val="008000"/>
                </a:solidFill>
                <a:effectLst/>
                <a:latin typeface="Consolas" panose="020B0609020204030204" pitchFamily="49" charset="0"/>
              </a:rPr>
              <a:t>json</a:t>
            </a:r>
            <a:r>
              <a:rPr lang="en-US" sz="800" b="0" dirty="0">
                <a:solidFill>
                  <a:srgbClr val="008000"/>
                </a:solidFill>
                <a:effectLst/>
                <a:latin typeface="Consolas" panose="020B0609020204030204" pitchFamily="49" charset="0"/>
              </a:rPr>
              <a:t>(result)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const list = async (req, res) =&gt; { </a:t>
            </a:r>
          </a:p>
          <a:p>
            <a:r>
              <a:rPr lang="en-US" sz="800" b="0" dirty="0">
                <a:solidFill>
                  <a:srgbClr val="008000"/>
                </a:solidFill>
                <a:effectLst/>
                <a:latin typeface="Consolas" panose="020B0609020204030204" pitchFamily="49" charset="0"/>
              </a:rPr>
              <a:t>try {</a:t>
            </a:r>
          </a:p>
          <a:p>
            <a:r>
              <a:rPr lang="en-US" sz="800" b="0" dirty="0">
                <a:solidFill>
                  <a:srgbClr val="008000"/>
                </a:solidFill>
                <a:effectLst/>
                <a:latin typeface="Consolas" panose="020B0609020204030204" pitchFamily="49" charset="0"/>
              </a:rPr>
              <a:t>let shops = await </a:t>
            </a:r>
            <a:r>
              <a:rPr lang="en-US" sz="800" b="0" dirty="0" err="1">
                <a:solidFill>
                  <a:srgbClr val="008000"/>
                </a:solidFill>
                <a:effectLst/>
                <a:latin typeface="Consolas" panose="020B0609020204030204" pitchFamily="49" charset="0"/>
              </a:rPr>
              <a:t>Shop.find</a:t>
            </a:r>
            <a:r>
              <a:rPr lang="en-US" sz="800" b="0" dirty="0">
                <a:solidFill>
                  <a:srgbClr val="008000"/>
                </a:solidFill>
                <a:effectLst/>
                <a:latin typeface="Consolas" panose="020B0609020204030204" pitchFamily="49" charset="0"/>
              </a:rPr>
              <a:t>() </a:t>
            </a:r>
          </a:p>
          <a:p>
            <a:r>
              <a:rPr lang="en-US" sz="800" b="0" dirty="0" err="1">
                <a:solidFill>
                  <a:srgbClr val="008000"/>
                </a:solidFill>
                <a:effectLst/>
                <a:latin typeface="Consolas" panose="020B0609020204030204" pitchFamily="49" charset="0"/>
              </a:rPr>
              <a:t>res.json</a:t>
            </a:r>
            <a:r>
              <a:rPr lang="en-US" sz="800" b="0" dirty="0">
                <a:solidFill>
                  <a:srgbClr val="008000"/>
                </a:solidFill>
                <a:effectLst/>
                <a:latin typeface="Consolas" panose="020B0609020204030204" pitchFamily="49" charset="0"/>
              </a:rPr>
              <a:t>(shops)</a:t>
            </a:r>
          </a:p>
          <a:p>
            <a:r>
              <a:rPr lang="en-US" sz="800" b="0" dirty="0">
                <a:solidFill>
                  <a:srgbClr val="008000"/>
                </a:solidFill>
                <a:effectLst/>
                <a:latin typeface="Consolas" panose="020B0609020204030204" pitchFamily="49" charset="0"/>
              </a:rPr>
              <a:t>} catch (err){</a:t>
            </a:r>
          </a:p>
          <a:p>
            <a:r>
              <a:rPr lang="en-US" sz="800" b="0" dirty="0">
                <a:solidFill>
                  <a:srgbClr val="008000"/>
                </a:solidFill>
                <a:effectLst/>
                <a:latin typeface="Consolas" panose="020B0609020204030204" pitchFamily="49" charset="0"/>
              </a:rPr>
              <a:t>return </a:t>
            </a:r>
            <a:r>
              <a:rPr lang="en-US" sz="800" b="0" dirty="0" err="1">
                <a:solidFill>
                  <a:srgbClr val="008000"/>
                </a:solidFill>
                <a:effectLst/>
                <a:latin typeface="Consolas" panose="020B0609020204030204" pitchFamily="49" charset="0"/>
              </a:rPr>
              <a:t>res.status</a:t>
            </a:r>
            <a:r>
              <a:rPr lang="en-US" sz="800" b="0" dirty="0">
                <a:solidFill>
                  <a:srgbClr val="008000"/>
                </a:solidFill>
                <a:effectLst/>
                <a:latin typeface="Consolas" panose="020B0609020204030204" pitchFamily="49" charset="0"/>
              </a:rPr>
              <a:t>(400).</a:t>
            </a:r>
            <a:r>
              <a:rPr lang="en-US" sz="800" b="0" dirty="0" err="1">
                <a:solidFill>
                  <a:srgbClr val="008000"/>
                </a:solidFill>
                <a:effectLst/>
                <a:latin typeface="Consolas" panose="020B0609020204030204" pitchFamily="49" charset="0"/>
              </a:rPr>
              <a:t>json</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error: </a:t>
            </a:r>
            <a:r>
              <a:rPr lang="en-US" sz="800" b="0" dirty="0" err="1">
                <a:solidFill>
                  <a:srgbClr val="008000"/>
                </a:solidFill>
                <a:effectLst/>
                <a:latin typeface="Consolas" panose="020B0609020204030204" pitchFamily="49" charset="0"/>
              </a:rPr>
              <a:t>errorHandler.getErrorMessage</a:t>
            </a:r>
            <a:r>
              <a:rPr lang="en-US" sz="800" b="0" dirty="0">
                <a:solidFill>
                  <a:srgbClr val="008000"/>
                </a:solidFill>
                <a:effectLst/>
                <a:latin typeface="Consolas" panose="020B0609020204030204" pitchFamily="49" charset="0"/>
              </a:rPr>
              <a:t>(err)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056D622B-9F1F-AD76-19F6-FB53CB79AE2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DD71E08E-2954-C88E-6F1A-68A6A62905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FFDFC81-92E9-0DBC-23E8-9E576D0D9986}"/>
              </a:ext>
            </a:extLst>
          </p:cNvPr>
          <p:cNvSpPr>
            <a:spLocks noGrp="1"/>
          </p:cNvSpPr>
          <p:nvPr>
            <p:ph type="sldNum" sz="quarter" idx="12"/>
          </p:nvPr>
        </p:nvSpPr>
        <p:spPr/>
        <p:txBody>
          <a:bodyPr/>
          <a:lstStyle/>
          <a:p>
            <a:fld id="{7C5CF243-786F-4254-B068-4C9F0B6EA12F}" type="slidenum">
              <a:rPr lang="en-US" altLang="en-US" smtClean="0"/>
              <a:pPr/>
              <a:t>114</a:t>
            </a:fld>
            <a:endParaRPr lang="en-US" altLang="en-US"/>
          </a:p>
        </p:txBody>
      </p:sp>
    </p:spTree>
    <p:extLst>
      <p:ext uri="{BB962C8B-B14F-4D97-AF65-F5344CB8AC3E}">
        <p14:creationId xmlns:p14="http://schemas.microsoft.com/office/powerpoint/2010/main" val="39971215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C19B-3AE0-6DBA-BA86-2A33EE4819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E28D64-6A7F-A1AE-8B3F-17CDDB8C90F2}"/>
              </a:ext>
            </a:extLst>
          </p:cNvPr>
          <p:cNvSpPr>
            <a:spLocks noGrp="1"/>
          </p:cNvSpPr>
          <p:nvPr>
            <p:ph idx="1"/>
          </p:nvPr>
        </p:nvSpPr>
        <p:spPr/>
        <p:txBody>
          <a:bodyPr/>
          <a:lstStyle/>
          <a:p>
            <a:r>
              <a:rPr lang="en-US" dirty="0"/>
              <a:t>This method will return all the shops in the database in response to the requesting client. </a:t>
            </a:r>
          </a:p>
          <a:p>
            <a:r>
              <a:rPr lang="en-US" dirty="0"/>
              <a:t>Next, we will see how to make a request to this shop list API from the client side.</a:t>
            </a:r>
          </a:p>
        </p:txBody>
      </p:sp>
      <p:sp>
        <p:nvSpPr>
          <p:cNvPr id="4" name="Date Placeholder 3">
            <a:extLst>
              <a:ext uri="{FF2B5EF4-FFF2-40B4-BE49-F238E27FC236}">
                <a16:creationId xmlns:a16="http://schemas.microsoft.com/office/drawing/2014/main" id="{F5A37215-53CD-791C-D58C-7AD122FAB751}"/>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240DBF2-FAB5-A8C8-7ACF-9F2AC8B638B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C1E6A6F-10FC-09E9-62AA-221981505793}"/>
              </a:ext>
            </a:extLst>
          </p:cNvPr>
          <p:cNvSpPr>
            <a:spLocks noGrp="1"/>
          </p:cNvSpPr>
          <p:nvPr>
            <p:ph type="sldNum" sz="quarter" idx="12"/>
          </p:nvPr>
        </p:nvSpPr>
        <p:spPr/>
        <p:txBody>
          <a:bodyPr/>
          <a:lstStyle/>
          <a:p>
            <a:fld id="{7C5CF243-786F-4254-B068-4C9F0B6EA12F}" type="slidenum">
              <a:rPr lang="en-US" altLang="en-US" smtClean="0"/>
              <a:pPr/>
              <a:t>115</a:t>
            </a:fld>
            <a:endParaRPr lang="en-US" altLang="en-US"/>
          </a:p>
        </p:txBody>
      </p:sp>
    </p:spTree>
    <p:extLst>
      <p:ext uri="{BB962C8B-B14F-4D97-AF65-F5344CB8AC3E}">
        <p14:creationId xmlns:p14="http://schemas.microsoft.com/office/powerpoint/2010/main" val="924243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921D-9633-9A5A-5F8C-D240835257B3}"/>
              </a:ext>
            </a:extLst>
          </p:cNvPr>
          <p:cNvSpPr>
            <a:spLocks noGrp="1"/>
          </p:cNvSpPr>
          <p:nvPr>
            <p:ph type="title"/>
          </p:nvPr>
        </p:nvSpPr>
        <p:spPr/>
        <p:txBody>
          <a:bodyPr/>
          <a:lstStyle/>
          <a:p>
            <a:r>
              <a:rPr lang="en-US" dirty="0"/>
              <a:t>Fetch all shops for the view</a:t>
            </a:r>
          </a:p>
        </p:txBody>
      </p:sp>
      <p:sp>
        <p:nvSpPr>
          <p:cNvPr id="3" name="Content Placeholder 2">
            <a:extLst>
              <a:ext uri="{FF2B5EF4-FFF2-40B4-BE49-F238E27FC236}">
                <a16:creationId xmlns:a16="http://schemas.microsoft.com/office/drawing/2014/main" id="{0BB385AD-C20E-B6C0-368E-A8729CF5C16A}"/>
              </a:ext>
            </a:extLst>
          </p:cNvPr>
          <p:cNvSpPr>
            <a:spLocks noGrp="1"/>
          </p:cNvSpPr>
          <p:nvPr>
            <p:ph idx="1"/>
          </p:nvPr>
        </p:nvSpPr>
        <p:spPr/>
        <p:txBody>
          <a:bodyPr/>
          <a:lstStyle/>
          <a:p>
            <a:r>
              <a:rPr lang="en-US" dirty="0"/>
              <a:t>In order to use the shop list API in the frontend, we will define a fetch method that can be used by React components to load this list of shops. </a:t>
            </a:r>
          </a:p>
          <a:p>
            <a:r>
              <a:rPr lang="en-US" dirty="0"/>
              <a:t>The list method on the client side will use fetch to make a GET request to the API, as shown in the following code:</a:t>
            </a:r>
          </a:p>
          <a:p>
            <a:endParaRPr lang="en-US" dirty="0"/>
          </a:p>
        </p:txBody>
      </p:sp>
      <p:sp>
        <p:nvSpPr>
          <p:cNvPr id="4" name="Date Placeholder 3">
            <a:extLst>
              <a:ext uri="{FF2B5EF4-FFF2-40B4-BE49-F238E27FC236}">
                <a16:creationId xmlns:a16="http://schemas.microsoft.com/office/drawing/2014/main" id="{804C7A2E-53E7-987E-3704-9BCD4F3DD243}"/>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2F64F45-1D8F-9D91-A7E1-9F4A0B5F86F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EBFEB77-9037-63BE-3284-6E6153008C6E}"/>
              </a:ext>
            </a:extLst>
          </p:cNvPr>
          <p:cNvSpPr>
            <a:spLocks noGrp="1"/>
          </p:cNvSpPr>
          <p:nvPr>
            <p:ph type="sldNum" sz="quarter" idx="12"/>
          </p:nvPr>
        </p:nvSpPr>
        <p:spPr/>
        <p:txBody>
          <a:bodyPr/>
          <a:lstStyle/>
          <a:p>
            <a:fld id="{7C5CF243-786F-4254-B068-4C9F0B6EA12F}" type="slidenum">
              <a:rPr lang="en-US" altLang="en-US" smtClean="0"/>
              <a:pPr/>
              <a:t>116</a:t>
            </a:fld>
            <a:endParaRPr lang="en-US" altLang="en-US"/>
          </a:p>
        </p:txBody>
      </p:sp>
    </p:spTree>
    <p:extLst>
      <p:ext uri="{BB962C8B-B14F-4D97-AF65-F5344CB8AC3E}">
        <p14:creationId xmlns:p14="http://schemas.microsoft.com/office/powerpoint/2010/main" val="41033757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B04F-4D3B-4747-D424-5C25CEE06284}"/>
              </a:ext>
            </a:extLst>
          </p:cNvPr>
          <p:cNvSpPr>
            <a:spLocks noGrp="1"/>
          </p:cNvSpPr>
          <p:nvPr>
            <p:ph type="title"/>
          </p:nvPr>
        </p:nvSpPr>
        <p:spPr/>
        <p:txBody>
          <a:bodyPr/>
          <a:lstStyle/>
          <a:p>
            <a:br>
              <a:rPr lang="en-US" dirty="0"/>
            </a:br>
            <a:r>
              <a:rPr lang="en-US" dirty="0" err="1"/>
              <a:t>mern</a:t>
            </a:r>
            <a:r>
              <a:rPr lang="en-US" dirty="0"/>
              <a:t>-marketplace/client/shop/api-shop.js:</a:t>
            </a:r>
            <a:br>
              <a:rPr lang="en-US" dirty="0"/>
            </a:br>
            <a:endParaRPr lang="en-US" dirty="0"/>
          </a:p>
        </p:txBody>
      </p:sp>
      <p:sp>
        <p:nvSpPr>
          <p:cNvPr id="3" name="Content Placeholder 2">
            <a:extLst>
              <a:ext uri="{FF2B5EF4-FFF2-40B4-BE49-F238E27FC236}">
                <a16:creationId xmlns:a16="http://schemas.microsoft.com/office/drawing/2014/main" id="{2F125278-D54E-7008-97D3-AEAC19EEA529}"/>
              </a:ext>
            </a:extLst>
          </p:cNvPr>
          <p:cNvSpPr>
            <a:spLocks noGrp="1"/>
          </p:cNvSpPr>
          <p:nvPr>
            <p:ph idx="1"/>
          </p:nvPr>
        </p:nvSpPr>
        <p:spPr/>
        <p:txBody>
          <a:bodyPr/>
          <a:lstStyle/>
          <a:p>
            <a:r>
              <a:rPr lang="en-US" dirty="0"/>
              <a:t>const list = async (signal) =&gt; { </a:t>
            </a:r>
          </a:p>
          <a:p>
            <a:r>
              <a:rPr lang="en-US" dirty="0"/>
              <a:t>try {</a:t>
            </a:r>
          </a:p>
          <a:p>
            <a:r>
              <a:rPr lang="en-US" dirty="0"/>
              <a:t>let response = await fetch('/</a:t>
            </a:r>
            <a:r>
              <a:rPr lang="en-US" dirty="0" err="1"/>
              <a:t>api</a:t>
            </a:r>
            <a:r>
              <a:rPr lang="en-US" dirty="0"/>
              <a:t>/shops', { </a:t>
            </a:r>
          </a:p>
          <a:p>
            <a:r>
              <a:rPr lang="en-US" dirty="0"/>
              <a:t>method: 'GET',</a:t>
            </a:r>
          </a:p>
          <a:p>
            <a:r>
              <a:rPr lang="en-US" dirty="0"/>
              <a:t>signal: signal </a:t>
            </a:r>
          </a:p>
          <a:p>
            <a:r>
              <a:rPr lang="en-US" dirty="0"/>
              <a:t>})</a:t>
            </a:r>
          </a:p>
          <a:p>
            <a:r>
              <a:rPr lang="en-US" dirty="0"/>
              <a:t>return </a:t>
            </a:r>
            <a:r>
              <a:rPr lang="en-US" dirty="0" err="1"/>
              <a:t>response.json</a:t>
            </a:r>
            <a:r>
              <a:rPr lang="en-US" dirty="0"/>
              <a:t>() </a:t>
            </a:r>
          </a:p>
          <a:p>
            <a:r>
              <a:rPr lang="en-US" dirty="0"/>
              <a:t>}catch(err) {</a:t>
            </a:r>
          </a:p>
          <a:p>
            <a:r>
              <a:rPr lang="en-US" dirty="0"/>
              <a:t>console.log(err) </a:t>
            </a:r>
          </a:p>
          <a:p>
            <a:r>
              <a:rPr lang="en-US" dirty="0"/>
              <a:t>}</a:t>
            </a:r>
          </a:p>
          <a:p>
            <a:r>
              <a:rPr lang="en-US" dirty="0"/>
              <a:t>}</a:t>
            </a:r>
          </a:p>
        </p:txBody>
      </p:sp>
      <p:sp>
        <p:nvSpPr>
          <p:cNvPr id="4" name="Date Placeholder 3">
            <a:extLst>
              <a:ext uri="{FF2B5EF4-FFF2-40B4-BE49-F238E27FC236}">
                <a16:creationId xmlns:a16="http://schemas.microsoft.com/office/drawing/2014/main" id="{35C7725B-79D2-A663-E9EA-36F63E2B741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E711245-7BD4-C4FB-9EA1-9E5C0183910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78C202B-6C96-297F-888D-4661F98E184E}"/>
              </a:ext>
            </a:extLst>
          </p:cNvPr>
          <p:cNvSpPr>
            <a:spLocks noGrp="1"/>
          </p:cNvSpPr>
          <p:nvPr>
            <p:ph type="sldNum" sz="quarter" idx="12"/>
          </p:nvPr>
        </p:nvSpPr>
        <p:spPr/>
        <p:txBody>
          <a:bodyPr/>
          <a:lstStyle/>
          <a:p>
            <a:fld id="{7C5CF243-786F-4254-B068-4C9F0B6EA12F}" type="slidenum">
              <a:rPr lang="en-US" altLang="en-US" smtClean="0"/>
              <a:pPr/>
              <a:t>117</a:t>
            </a:fld>
            <a:endParaRPr lang="en-US" altLang="en-US"/>
          </a:p>
        </p:txBody>
      </p:sp>
    </p:spTree>
    <p:extLst>
      <p:ext uri="{BB962C8B-B14F-4D97-AF65-F5344CB8AC3E}">
        <p14:creationId xmlns:p14="http://schemas.microsoft.com/office/powerpoint/2010/main" val="11017679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5658-D41B-A33A-6060-3D07F9B3B2A4}"/>
              </a:ext>
            </a:extLst>
          </p:cNvPr>
          <p:cNvSpPr>
            <a:spLocks noGrp="1"/>
          </p:cNvSpPr>
          <p:nvPr>
            <p:ph type="title"/>
          </p:nvPr>
        </p:nvSpPr>
        <p:spPr/>
        <p:txBody>
          <a:bodyPr/>
          <a:lstStyle/>
          <a:p>
            <a:r>
              <a:rPr lang="en-US" dirty="0"/>
              <a:t>Updated </a:t>
            </a:r>
            <a:r>
              <a:rPr lang="en-US" dirty="0" err="1"/>
              <a:t>mern</a:t>
            </a:r>
            <a:r>
              <a:rPr lang="en-US" dirty="0"/>
              <a:t>-marketplace/client/shop/api-shop.js:</a:t>
            </a:r>
          </a:p>
        </p:txBody>
      </p:sp>
      <p:sp>
        <p:nvSpPr>
          <p:cNvPr id="3" name="Content Placeholder 2">
            <a:extLst>
              <a:ext uri="{FF2B5EF4-FFF2-40B4-BE49-F238E27FC236}">
                <a16:creationId xmlns:a16="http://schemas.microsoft.com/office/drawing/2014/main" id="{CB08552F-2FF3-656F-0986-A133B593F984}"/>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const create = (params, credentials, shop) =&gt; { </a:t>
            </a:r>
          </a:p>
          <a:p>
            <a:r>
              <a:rPr lang="en-US" sz="1000" b="0" dirty="0">
                <a:solidFill>
                  <a:srgbClr val="008000"/>
                </a:solidFill>
                <a:effectLst/>
                <a:latin typeface="Consolas" panose="020B0609020204030204" pitchFamily="49" charset="0"/>
              </a:rPr>
              <a:t>return fetch('/</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/shops/by/'+ </a:t>
            </a:r>
            <a:r>
              <a:rPr lang="en-US" sz="1000" b="0" dirty="0" err="1">
                <a:solidFill>
                  <a:srgbClr val="008000"/>
                </a:solidFill>
                <a:effectLst/>
                <a:latin typeface="Consolas" panose="020B0609020204030204" pitchFamily="49" charset="0"/>
              </a:rPr>
              <a:t>params.userId</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method: 'POST', </a:t>
            </a:r>
          </a:p>
          <a:p>
            <a:r>
              <a:rPr lang="en-US" sz="1000" b="0" dirty="0">
                <a:solidFill>
                  <a:srgbClr val="008000"/>
                </a:solidFill>
                <a:effectLst/>
                <a:latin typeface="Consolas" panose="020B0609020204030204" pitchFamily="49" charset="0"/>
              </a:rPr>
              <a:t>headers: {</a:t>
            </a:r>
          </a:p>
          <a:p>
            <a:r>
              <a:rPr lang="en-US" sz="1000" b="0" dirty="0">
                <a:solidFill>
                  <a:srgbClr val="008000"/>
                </a:solidFill>
                <a:effectLst/>
                <a:latin typeface="Consolas" panose="020B0609020204030204" pitchFamily="49" charset="0"/>
              </a:rPr>
              <a:t>'Accept': 'application/</a:t>
            </a:r>
            <a:r>
              <a:rPr lang="en-US" sz="1000" b="0" dirty="0" err="1">
                <a:solidFill>
                  <a:srgbClr val="008000"/>
                </a:solidFill>
                <a:effectLst/>
                <a:latin typeface="Consolas" panose="020B0609020204030204" pitchFamily="49" charset="0"/>
              </a:rPr>
              <a:t>json</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'Authorization': 'Bearer ' + credentials.t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body: shop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.then((response) =&gt; { </a:t>
            </a:r>
          </a:p>
          <a:p>
            <a:r>
              <a:rPr lang="en-US" sz="1000" b="0" dirty="0">
                <a:solidFill>
                  <a:srgbClr val="008000"/>
                </a:solidFill>
                <a:effectLst/>
                <a:latin typeface="Consolas" panose="020B0609020204030204" pitchFamily="49" charset="0"/>
              </a:rPr>
              <a:t>return </a:t>
            </a:r>
            <a:r>
              <a:rPr lang="en-US" sz="1000" b="0" dirty="0" err="1">
                <a:solidFill>
                  <a:srgbClr val="008000"/>
                </a:solidFill>
                <a:effectLst/>
                <a:latin typeface="Consolas" panose="020B0609020204030204" pitchFamily="49" charset="0"/>
              </a:rPr>
              <a:t>response.json</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}).catch((err) =&gt; console.log(err))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const list = async (signal) =&gt; { </a:t>
            </a:r>
          </a:p>
          <a:p>
            <a:r>
              <a:rPr lang="en-US" sz="1000" b="0" dirty="0">
                <a:solidFill>
                  <a:srgbClr val="008000"/>
                </a:solidFill>
                <a:effectLst/>
                <a:latin typeface="Consolas" panose="020B0609020204030204" pitchFamily="49" charset="0"/>
              </a:rPr>
              <a:t>try {</a:t>
            </a:r>
          </a:p>
          <a:p>
            <a:r>
              <a:rPr lang="en-US" sz="1000" b="0" dirty="0">
                <a:solidFill>
                  <a:srgbClr val="008000"/>
                </a:solidFill>
                <a:effectLst/>
                <a:latin typeface="Consolas" panose="020B0609020204030204" pitchFamily="49" charset="0"/>
              </a:rPr>
              <a:t>let response = await fetch('/</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 { </a:t>
            </a:r>
          </a:p>
          <a:p>
            <a:r>
              <a:rPr lang="en-US" sz="1000" b="0" dirty="0">
                <a:solidFill>
                  <a:srgbClr val="008000"/>
                </a:solidFill>
                <a:effectLst/>
                <a:latin typeface="Consolas" panose="020B0609020204030204" pitchFamily="49" charset="0"/>
              </a:rPr>
              <a:t>method: 'GET',</a:t>
            </a:r>
          </a:p>
          <a:p>
            <a:r>
              <a:rPr lang="en-US" sz="1000" b="0" dirty="0">
                <a:solidFill>
                  <a:srgbClr val="008000"/>
                </a:solidFill>
                <a:effectLst/>
                <a:latin typeface="Consolas" panose="020B0609020204030204" pitchFamily="49" charset="0"/>
              </a:rPr>
              <a:t>signal: signal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return </a:t>
            </a:r>
            <a:r>
              <a:rPr lang="en-US" sz="1000" b="0" dirty="0" err="1">
                <a:solidFill>
                  <a:srgbClr val="008000"/>
                </a:solidFill>
                <a:effectLst/>
                <a:latin typeface="Consolas" panose="020B0609020204030204" pitchFamily="49" charset="0"/>
              </a:rPr>
              <a:t>response.json</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}catch(err) {</a:t>
            </a:r>
          </a:p>
          <a:p>
            <a:r>
              <a:rPr lang="en-US" sz="1000" b="0" dirty="0">
                <a:solidFill>
                  <a:srgbClr val="008000"/>
                </a:solidFill>
                <a:effectLst/>
                <a:latin typeface="Consolas" panose="020B0609020204030204" pitchFamily="49" charset="0"/>
              </a:rPr>
              <a:t>console.log(err)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br>
              <a:rPr lang="en-US" sz="1000" b="0" dirty="0">
                <a:solidFill>
                  <a:srgbClr val="008000"/>
                </a:solidFill>
                <a:effectLst/>
                <a:latin typeface="Consolas" panose="020B0609020204030204" pitchFamily="49" charset="0"/>
              </a:rPr>
            </a:br>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454EFE0-BE7E-D762-45F3-E6A9D2B9C7C9}"/>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5E81A05-080A-0E3A-52F9-28B84C854A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F77B02-6E88-C092-E7F7-582D3E371F15}"/>
              </a:ext>
            </a:extLst>
          </p:cNvPr>
          <p:cNvSpPr>
            <a:spLocks noGrp="1"/>
          </p:cNvSpPr>
          <p:nvPr>
            <p:ph type="sldNum" sz="quarter" idx="12"/>
          </p:nvPr>
        </p:nvSpPr>
        <p:spPr/>
        <p:txBody>
          <a:bodyPr/>
          <a:lstStyle/>
          <a:p>
            <a:fld id="{7C5CF243-786F-4254-B068-4C9F0B6EA12F}" type="slidenum">
              <a:rPr lang="en-US" altLang="en-US" smtClean="0"/>
              <a:pPr/>
              <a:t>118</a:t>
            </a:fld>
            <a:endParaRPr lang="en-US" altLang="en-US"/>
          </a:p>
        </p:txBody>
      </p:sp>
    </p:spTree>
    <p:extLst>
      <p:ext uri="{BB962C8B-B14F-4D97-AF65-F5344CB8AC3E}">
        <p14:creationId xmlns:p14="http://schemas.microsoft.com/office/powerpoint/2010/main" val="16526694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F62F-9CF2-87EC-A49B-359304FAA8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024FD2-96B3-15DB-1B30-4DFBEDAC5C18}"/>
              </a:ext>
            </a:extLst>
          </p:cNvPr>
          <p:cNvSpPr>
            <a:spLocks noGrp="1"/>
          </p:cNvSpPr>
          <p:nvPr>
            <p:ph idx="1"/>
          </p:nvPr>
        </p:nvSpPr>
        <p:spPr/>
        <p:txBody>
          <a:bodyPr/>
          <a:lstStyle/>
          <a:p>
            <a:r>
              <a:rPr lang="en-US" dirty="0"/>
              <a:t>As we will see in the next section, this list method can be used in the React component to display the list of shops.</a:t>
            </a:r>
          </a:p>
        </p:txBody>
      </p:sp>
      <p:sp>
        <p:nvSpPr>
          <p:cNvPr id="4" name="Date Placeholder 3">
            <a:extLst>
              <a:ext uri="{FF2B5EF4-FFF2-40B4-BE49-F238E27FC236}">
                <a16:creationId xmlns:a16="http://schemas.microsoft.com/office/drawing/2014/main" id="{22F30461-4B89-CF47-A9E9-425A7E098A7C}"/>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6531B8E-D06D-39EF-F643-34B571B281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2EC2815-CD2C-3E27-6513-1141074E85D1}"/>
              </a:ext>
            </a:extLst>
          </p:cNvPr>
          <p:cNvSpPr>
            <a:spLocks noGrp="1"/>
          </p:cNvSpPr>
          <p:nvPr>
            <p:ph type="sldNum" sz="quarter" idx="12"/>
          </p:nvPr>
        </p:nvSpPr>
        <p:spPr/>
        <p:txBody>
          <a:bodyPr/>
          <a:lstStyle/>
          <a:p>
            <a:fld id="{7C5CF243-786F-4254-B068-4C9F0B6EA12F}" type="slidenum">
              <a:rPr lang="en-US" altLang="en-US" smtClean="0"/>
              <a:pPr/>
              <a:t>119</a:t>
            </a:fld>
            <a:endParaRPr lang="en-US" altLang="en-US"/>
          </a:p>
        </p:txBody>
      </p:sp>
    </p:spTree>
    <p:extLst>
      <p:ext uri="{BB962C8B-B14F-4D97-AF65-F5344CB8AC3E}">
        <p14:creationId xmlns:p14="http://schemas.microsoft.com/office/powerpoint/2010/main" val="131198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EBF4-A2B6-58FC-6D95-3A9FDF95D675}"/>
              </a:ext>
            </a:extLst>
          </p:cNvPr>
          <p:cNvSpPr>
            <a:spLocks noGrp="1"/>
          </p:cNvSpPr>
          <p:nvPr>
            <p:ph type="title"/>
          </p:nvPr>
        </p:nvSpPr>
        <p:spPr/>
        <p:txBody>
          <a:bodyPr/>
          <a:lstStyle/>
          <a:p>
            <a:r>
              <a:rPr lang="en-US" dirty="0"/>
              <a:t>Allowing users to be sellers</a:t>
            </a:r>
          </a:p>
        </p:txBody>
      </p:sp>
      <p:sp>
        <p:nvSpPr>
          <p:cNvPr id="3" name="Content Placeholder 2">
            <a:extLst>
              <a:ext uri="{FF2B5EF4-FFF2-40B4-BE49-F238E27FC236}">
                <a16:creationId xmlns:a16="http://schemas.microsoft.com/office/drawing/2014/main" id="{AEDD961D-B972-DEB8-F0E4-FC76A9216046}"/>
              </a:ext>
            </a:extLst>
          </p:cNvPr>
          <p:cNvSpPr>
            <a:spLocks noGrp="1"/>
          </p:cNvSpPr>
          <p:nvPr>
            <p:ph idx="1"/>
          </p:nvPr>
        </p:nvSpPr>
        <p:spPr/>
        <p:txBody>
          <a:bodyPr/>
          <a:lstStyle/>
          <a:p>
            <a:r>
              <a:rPr lang="en-US" dirty="0"/>
              <a:t>Any user with an account on the MERN Marketplace application will have the option to update their accounts to seller accounts by making changes to their profiles.</a:t>
            </a:r>
          </a:p>
          <a:p>
            <a:r>
              <a:rPr lang="en-US" dirty="0"/>
              <a:t> We will add this option to convert to a seller account in the Edit Profile page, as shown in the following screenshot:</a:t>
            </a:r>
          </a:p>
          <a:p>
            <a:endParaRPr lang="en-US" dirty="0"/>
          </a:p>
        </p:txBody>
      </p:sp>
      <p:sp>
        <p:nvSpPr>
          <p:cNvPr id="4" name="Date Placeholder 3">
            <a:extLst>
              <a:ext uri="{FF2B5EF4-FFF2-40B4-BE49-F238E27FC236}">
                <a16:creationId xmlns:a16="http://schemas.microsoft.com/office/drawing/2014/main" id="{C5BE75E3-35E3-FC03-496D-F4D38D6B8C4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048E6BC-B13F-3425-E46C-C06E06B6066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078D0D-B9C4-1173-3B26-0BFA003D14B8}"/>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pic>
        <p:nvPicPr>
          <p:cNvPr id="8" name="Picture 7">
            <a:extLst>
              <a:ext uri="{FF2B5EF4-FFF2-40B4-BE49-F238E27FC236}">
                <a16:creationId xmlns:a16="http://schemas.microsoft.com/office/drawing/2014/main" id="{12AAF04B-9AD4-E0CB-E846-940D24E750EF}"/>
              </a:ext>
            </a:extLst>
          </p:cNvPr>
          <p:cNvPicPr>
            <a:picLocks noChangeAspect="1"/>
          </p:cNvPicPr>
          <p:nvPr/>
        </p:nvPicPr>
        <p:blipFill>
          <a:blip r:embed="rId2"/>
          <a:stretch>
            <a:fillRect/>
          </a:stretch>
        </p:blipFill>
        <p:spPr>
          <a:xfrm>
            <a:off x="1362075" y="3398715"/>
            <a:ext cx="7334250" cy="2846510"/>
          </a:xfrm>
          <a:prstGeom prst="rect">
            <a:avLst/>
          </a:prstGeom>
        </p:spPr>
      </p:pic>
    </p:spTree>
    <p:extLst>
      <p:ext uri="{BB962C8B-B14F-4D97-AF65-F5344CB8AC3E}">
        <p14:creationId xmlns:p14="http://schemas.microsoft.com/office/powerpoint/2010/main" val="30640949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8769-A68A-ECD7-13E0-3C81705D2D23}"/>
              </a:ext>
            </a:extLst>
          </p:cNvPr>
          <p:cNvSpPr>
            <a:spLocks noGrp="1"/>
          </p:cNvSpPr>
          <p:nvPr>
            <p:ph type="title"/>
          </p:nvPr>
        </p:nvSpPr>
        <p:spPr/>
        <p:txBody>
          <a:bodyPr/>
          <a:lstStyle/>
          <a:p>
            <a:r>
              <a:rPr lang="en-US" dirty="0"/>
              <a:t>The Shops component</a:t>
            </a:r>
          </a:p>
        </p:txBody>
      </p:sp>
      <p:sp>
        <p:nvSpPr>
          <p:cNvPr id="3" name="Content Placeholder 2">
            <a:extLst>
              <a:ext uri="{FF2B5EF4-FFF2-40B4-BE49-F238E27FC236}">
                <a16:creationId xmlns:a16="http://schemas.microsoft.com/office/drawing/2014/main" id="{34CC67B0-2C2A-886B-D189-5525A88AEE18}"/>
              </a:ext>
            </a:extLst>
          </p:cNvPr>
          <p:cNvSpPr>
            <a:spLocks noGrp="1"/>
          </p:cNvSpPr>
          <p:nvPr>
            <p:ph idx="1"/>
          </p:nvPr>
        </p:nvSpPr>
        <p:spPr/>
        <p:txBody>
          <a:bodyPr/>
          <a:lstStyle/>
          <a:p>
            <a:r>
              <a:rPr lang="en-US" dirty="0"/>
              <a:t>In the Shops component, we will render the list of shops in a Material-UI List, after fetching the data from the server and setting the data in a state to be displayed as shown in the following screenshot:</a:t>
            </a:r>
          </a:p>
        </p:txBody>
      </p:sp>
      <p:sp>
        <p:nvSpPr>
          <p:cNvPr id="4" name="Date Placeholder 3">
            <a:extLst>
              <a:ext uri="{FF2B5EF4-FFF2-40B4-BE49-F238E27FC236}">
                <a16:creationId xmlns:a16="http://schemas.microsoft.com/office/drawing/2014/main" id="{5E54EFEE-CFD1-B3A0-5859-56647CB7A54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87A6390-ED75-36F8-6EDE-0CD13447A1B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A459CB2-0A5C-6CCF-4EEA-6016BB90E063}"/>
              </a:ext>
            </a:extLst>
          </p:cNvPr>
          <p:cNvSpPr>
            <a:spLocks noGrp="1"/>
          </p:cNvSpPr>
          <p:nvPr>
            <p:ph type="sldNum" sz="quarter" idx="12"/>
          </p:nvPr>
        </p:nvSpPr>
        <p:spPr/>
        <p:txBody>
          <a:bodyPr/>
          <a:lstStyle/>
          <a:p>
            <a:fld id="{7C5CF243-786F-4254-B068-4C9F0B6EA12F}" type="slidenum">
              <a:rPr lang="en-US" altLang="en-US" smtClean="0"/>
              <a:pPr/>
              <a:t>120</a:t>
            </a:fld>
            <a:endParaRPr lang="en-US" altLang="en-US"/>
          </a:p>
        </p:txBody>
      </p:sp>
      <p:pic>
        <p:nvPicPr>
          <p:cNvPr id="8" name="Picture 7">
            <a:extLst>
              <a:ext uri="{FF2B5EF4-FFF2-40B4-BE49-F238E27FC236}">
                <a16:creationId xmlns:a16="http://schemas.microsoft.com/office/drawing/2014/main" id="{8D586517-9BB1-6E69-9C67-EDC2125A6306}"/>
              </a:ext>
            </a:extLst>
          </p:cNvPr>
          <p:cNvPicPr>
            <a:picLocks noChangeAspect="1"/>
          </p:cNvPicPr>
          <p:nvPr/>
        </p:nvPicPr>
        <p:blipFill>
          <a:blip r:embed="rId2"/>
          <a:stretch>
            <a:fillRect/>
          </a:stretch>
        </p:blipFill>
        <p:spPr>
          <a:xfrm>
            <a:off x="1866900" y="2499501"/>
            <a:ext cx="4193722" cy="3672699"/>
          </a:xfrm>
          <a:prstGeom prst="rect">
            <a:avLst/>
          </a:prstGeom>
        </p:spPr>
      </p:pic>
    </p:spTree>
    <p:extLst>
      <p:ext uri="{BB962C8B-B14F-4D97-AF65-F5344CB8AC3E}">
        <p14:creationId xmlns:p14="http://schemas.microsoft.com/office/powerpoint/2010/main" val="19467911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3C1C-B186-9F58-0A57-ADDB08271F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0E0E06-2876-72E4-A8E7-C5F5A5721A54}"/>
              </a:ext>
            </a:extLst>
          </p:cNvPr>
          <p:cNvSpPr>
            <a:spLocks noGrp="1"/>
          </p:cNvSpPr>
          <p:nvPr>
            <p:ph idx="1"/>
          </p:nvPr>
        </p:nvSpPr>
        <p:spPr/>
        <p:txBody>
          <a:bodyPr/>
          <a:lstStyle/>
          <a:p>
            <a:r>
              <a:rPr lang="en-US" dirty="0"/>
              <a:t>To implement this component, we first need to fetch and render the list of shops. </a:t>
            </a:r>
          </a:p>
          <a:p>
            <a:r>
              <a:rPr lang="en-US" dirty="0"/>
              <a:t>We will make the fetch API call in the </a:t>
            </a:r>
            <a:r>
              <a:rPr lang="en-US" dirty="0" err="1"/>
              <a:t>useEffect</a:t>
            </a:r>
            <a:r>
              <a:rPr lang="en-US" dirty="0"/>
              <a:t> hook, and set the received shops array in the state, as shown here:</a:t>
            </a:r>
          </a:p>
        </p:txBody>
      </p:sp>
      <p:sp>
        <p:nvSpPr>
          <p:cNvPr id="4" name="Date Placeholder 3">
            <a:extLst>
              <a:ext uri="{FF2B5EF4-FFF2-40B4-BE49-F238E27FC236}">
                <a16:creationId xmlns:a16="http://schemas.microsoft.com/office/drawing/2014/main" id="{46226B1C-6BE1-5639-EE55-98DDFDE4C7C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C4B06A5-05D3-CA68-E829-EFF16D9E4F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64FD275-4457-47DD-2E65-B1C69E0C250B}"/>
              </a:ext>
            </a:extLst>
          </p:cNvPr>
          <p:cNvSpPr>
            <a:spLocks noGrp="1"/>
          </p:cNvSpPr>
          <p:nvPr>
            <p:ph type="sldNum" sz="quarter" idx="12"/>
          </p:nvPr>
        </p:nvSpPr>
        <p:spPr/>
        <p:txBody>
          <a:bodyPr/>
          <a:lstStyle/>
          <a:p>
            <a:fld id="{7C5CF243-786F-4254-B068-4C9F0B6EA12F}" type="slidenum">
              <a:rPr lang="en-US" altLang="en-US" smtClean="0"/>
              <a:pPr/>
              <a:t>121</a:t>
            </a:fld>
            <a:endParaRPr lang="en-US" altLang="en-US"/>
          </a:p>
        </p:txBody>
      </p:sp>
    </p:spTree>
    <p:extLst>
      <p:ext uri="{BB962C8B-B14F-4D97-AF65-F5344CB8AC3E}">
        <p14:creationId xmlns:p14="http://schemas.microsoft.com/office/powerpoint/2010/main" val="1728126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6643-8D6D-DEE6-2689-77A55EE565FC}"/>
              </a:ext>
            </a:extLst>
          </p:cNvPr>
          <p:cNvSpPr>
            <a:spLocks noGrp="1"/>
          </p:cNvSpPr>
          <p:nvPr>
            <p:ph type="title"/>
          </p:nvPr>
        </p:nvSpPr>
        <p:spPr/>
        <p:txBody>
          <a:bodyPr/>
          <a:lstStyle/>
          <a:p>
            <a:r>
              <a:rPr lang="en-US" dirty="0" err="1"/>
              <a:t>mern</a:t>
            </a:r>
            <a:r>
              <a:rPr lang="en-US" dirty="0"/>
              <a:t>-marketplace/client/shop/Shops.js:</a:t>
            </a:r>
            <a:br>
              <a:rPr lang="en-US" dirty="0"/>
            </a:br>
            <a:endParaRPr lang="en-US" dirty="0"/>
          </a:p>
        </p:txBody>
      </p:sp>
      <p:sp>
        <p:nvSpPr>
          <p:cNvPr id="3" name="Content Placeholder 2">
            <a:extLst>
              <a:ext uri="{FF2B5EF4-FFF2-40B4-BE49-F238E27FC236}">
                <a16:creationId xmlns:a16="http://schemas.microsoft.com/office/drawing/2014/main" id="{E67269FF-AC47-834C-7832-74C620419A3E}"/>
              </a:ext>
            </a:extLst>
          </p:cNvPr>
          <p:cNvSpPr>
            <a:spLocks noGrp="1"/>
          </p:cNvSpPr>
          <p:nvPr>
            <p:ph idx="1"/>
          </p:nvPr>
        </p:nvSpPr>
        <p:spPr/>
        <p:txBody>
          <a:bodyPr/>
          <a:lstStyle/>
          <a:p>
            <a:r>
              <a:rPr lang="en-US" sz="1800" dirty="0"/>
              <a:t>export default function Shops(){</a:t>
            </a:r>
          </a:p>
          <a:p>
            <a:r>
              <a:rPr lang="en-US" sz="1800" dirty="0"/>
              <a:t>const [shops, </a:t>
            </a:r>
            <a:r>
              <a:rPr lang="en-US" sz="1800" dirty="0" err="1"/>
              <a:t>setShops</a:t>
            </a:r>
            <a:r>
              <a:rPr lang="en-US" sz="1800" dirty="0"/>
              <a:t>] = </a:t>
            </a:r>
            <a:r>
              <a:rPr lang="en-US" sz="1800" dirty="0" err="1"/>
              <a:t>useState</a:t>
            </a:r>
            <a:r>
              <a:rPr lang="en-US" sz="1800" dirty="0"/>
              <a:t>([]) </a:t>
            </a:r>
          </a:p>
          <a:p>
            <a:r>
              <a:rPr lang="en-US" sz="1800" dirty="0" err="1"/>
              <a:t>useEffect</a:t>
            </a:r>
            <a:r>
              <a:rPr lang="en-US" sz="1800" dirty="0"/>
              <a:t>(() =&gt; {</a:t>
            </a:r>
          </a:p>
          <a:p>
            <a:r>
              <a:rPr lang="en-US" sz="1800" dirty="0"/>
              <a:t>const </a:t>
            </a:r>
            <a:r>
              <a:rPr lang="en-US" sz="1800" dirty="0" err="1"/>
              <a:t>abortController</a:t>
            </a:r>
            <a:r>
              <a:rPr lang="en-US" sz="1800" dirty="0"/>
              <a:t> = new </a:t>
            </a:r>
            <a:r>
              <a:rPr lang="en-US" sz="1800" dirty="0" err="1"/>
              <a:t>AbortController</a:t>
            </a:r>
            <a:r>
              <a:rPr lang="en-US" sz="1800" dirty="0"/>
              <a:t>() </a:t>
            </a:r>
          </a:p>
          <a:p>
            <a:r>
              <a:rPr lang="en-US" sz="1800" dirty="0"/>
              <a:t>const signal = </a:t>
            </a:r>
            <a:r>
              <a:rPr lang="en-US" sz="1800" dirty="0" err="1"/>
              <a:t>abortController.signal</a:t>
            </a:r>
            <a:r>
              <a:rPr lang="en-US" sz="1800" dirty="0"/>
              <a:t> </a:t>
            </a:r>
          </a:p>
          <a:p>
            <a:r>
              <a:rPr lang="en-US" sz="1800" dirty="0"/>
              <a:t>list(signal).then((data) =&gt; {</a:t>
            </a:r>
          </a:p>
          <a:p>
            <a:r>
              <a:rPr lang="en-US" sz="1800" dirty="0"/>
              <a:t>if (!</a:t>
            </a:r>
            <a:r>
              <a:rPr lang="en-US" sz="1800" dirty="0" err="1"/>
              <a:t>data.error</a:t>
            </a:r>
            <a:r>
              <a:rPr lang="en-US" sz="1800" dirty="0"/>
              <a:t>) { </a:t>
            </a:r>
          </a:p>
          <a:p>
            <a:r>
              <a:rPr lang="en-US" sz="1800" dirty="0" err="1"/>
              <a:t>setShops</a:t>
            </a:r>
            <a:r>
              <a:rPr lang="en-US" sz="1800" dirty="0"/>
              <a:t>(data)</a:t>
            </a:r>
          </a:p>
          <a:p>
            <a:r>
              <a:rPr lang="en-US" sz="1800" dirty="0"/>
              <a:t>} </a:t>
            </a:r>
          </a:p>
          <a:p>
            <a:r>
              <a:rPr lang="en-US" sz="1800" dirty="0"/>
              <a:t>})</a:t>
            </a:r>
          </a:p>
          <a:p>
            <a:r>
              <a:rPr lang="en-US" sz="1800" dirty="0"/>
              <a:t>return function cleanup(){ </a:t>
            </a:r>
          </a:p>
          <a:p>
            <a:r>
              <a:rPr lang="en-US" sz="1800" dirty="0" err="1"/>
              <a:t>abortController.abort</a:t>
            </a:r>
            <a:r>
              <a:rPr lang="en-US" sz="1800" dirty="0"/>
              <a:t>()</a:t>
            </a:r>
          </a:p>
          <a:p>
            <a:r>
              <a:rPr lang="en-US" sz="1800" dirty="0"/>
              <a:t>} </a:t>
            </a:r>
          </a:p>
          <a:p>
            <a:r>
              <a:rPr lang="en-US" sz="1800" dirty="0"/>
              <a:t>}, [])</a:t>
            </a:r>
          </a:p>
          <a:p>
            <a:r>
              <a:rPr lang="en-US" sz="1800" dirty="0"/>
              <a:t>... </a:t>
            </a:r>
          </a:p>
          <a:p>
            <a:r>
              <a:rPr lang="en-US" sz="1800" dirty="0"/>
              <a:t>}</a:t>
            </a:r>
          </a:p>
        </p:txBody>
      </p:sp>
      <p:sp>
        <p:nvSpPr>
          <p:cNvPr id="4" name="Date Placeholder 3">
            <a:extLst>
              <a:ext uri="{FF2B5EF4-FFF2-40B4-BE49-F238E27FC236}">
                <a16:creationId xmlns:a16="http://schemas.microsoft.com/office/drawing/2014/main" id="{CCF60961-5911-2C49-58F2-4BBF860465A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C85FD07-5DD9-1266-772E-9299ED784F5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01DCDA6-C22E-C444-2DBB-C985BCB8C41A}"/>
              </a:ext>
            </a:extLst>
          </p:cNvPr>
          <p:cNvSpPr>
            <a:spLocks noGrp="1"/>
          </p:cNvSpPr>
          <p:nvPr>
            <p:ph type="sldNum" sz="quarter" idx="12"/>
          </p:nvPr>
        </p:nvSpPr>
        <p:spPr/>
        <p:txBody>
          <a:bodyPr/>
          <a:lstStyle/>
          <a:p>
            <a:fld id="{7C5CF243-786F-4254-B068-4C9F0B6EA12F}" type="slidenum">
              <a:rPr lang="en-US" altLang="en-US" smtClean="0"/>
              <a:pPr/>
              <a:t>122</a:t>
            </a:fld>
            <a:endParaRPr lang="en-US" altLang="en-US"/>
          </a:p>
        </p:txBody>
      </p:sp>
    </p:spTree>
    <p:extLst>
      <p:ext uri="{BB962C8B-B14F-4D97-AF65-F5344CB8AC3E}">
        <p14:creationId xmlns:p14="http://schemas.microsoft.com/office/powerpoint/2010/main" val="2306373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289B-329C-FF25-529B-D3FD0F4191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E7A1E4-49A9-1530-A791-69391327F1ED}"/>
              </a:ext>
            </a:extLst>
          </p:cNvPr>
          <p:cNvSpPr>
            <a:spLocks noGrp="1"/>
          </p:cNvSpPr>
          <p:nvPr>
            <p:ph idx="1"/>
          </p:nvPr>
        </p:nvSpPr>
        <p:spPr/>
        <p:txBody>
          <a:bodyPr/>
          <a:lstStyle/>
          <a:p>
            <a:r>
              <a:rPr lang="en-US" dirty="0"/>
              <a:t>In the Shops component view, this retrieved shops array is iterated over using map, with each shop's data rendered in the view in a Material-UI </a:t>
            </a:r>
            <a:r>
              <a:rPr lang="en-US" dirty="0" err="1"/>
              <a:t>ListItem</a:t>
            </a:r>
            <a:r>
              <a:rPr lang="en-US" dirty="0"/>
              <a:t>, and each </a:t>
            </a:r>
            <a:r>
              <a:rPr lang="en-US" dirty="0" err="1"/>
              <a:t>ListItem</a:t>
            </a:r>
            <a:r>
              <a:rPr lang="en-US" dirty="0"/>
              <a:t> is also linked to the individual shop's view, as shown in the following code:</a:t>
            </a:r>
          </a:p>
        </p:txBody>
      </p:sp>
      <p:sp>
        <p:nvSpPr>
          <p:cNvPr id="4" name="Date Placeholder 3">
            <a:extLst>
              <a:ext uri="{FF2B5EF4-FFF2-40B4-BE49-F238E27FC236}">
                <a16:creationId xmlns:a16="http://schemas.microsoft.com/office/drawing/2014/main" id="{111B0775-E462-5D1A-DDA8-1641064F8742}"/>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A92132A-439C-09D4-3820-2670001FD3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8EEEC45-2BE8-BA3D-940A-E2E6FC4BF347}"/>
              </a:ext>
            </a:extLst>
          </p:cNvPr>
          <p:cNvSpPr>
            <a:spLocks noGrp="1"/>
          </p:cNvSpPr>
          <p:nvPr>
            <p:ph type="sldNum" sz="quarter" idx="12"/>
          </p:nvPr>
        </p:nvSpPr>
        <p:spPr/>
        <p:txBody>
          <a:bodyPr/>
          <a:lstStyle/>
          <a:p>
            <a:fld id="{7C5CF243-786F-4254-B068-4C9F0B6EA12F}" type="slidenum">
              <a:rPr lang="en-US" altLang="en-US" smtClean="0"/>
              <a:pPr/>
              <a:t>123</a:t>
            </a:fld>
            <a:endParaRPr lang="en-US" altLang="en-US"/>
          </a:p>
        </p:txBody>
      </p:sp>
    </p:spTree>
    <p:extLst>
      <p:ext uri="{BB962C8B-B14F-4D97-AF65-F5344CB8AC3E}">
        <p14:creationId xmlns:p14="http://schemas.microsoft.com/office/powerpoint/2010/main" val="27348174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7AB7-A9D9-E7D1-1868-24AE01A48E5D}"/>
              </a:ext>
            </a:extLst>
          </p:cNvPr>
          <p:cNvSpPr>
            <a:spLocks noGrp="1"/>
          </p:cNvSpPr>
          <p:nvPr>
            <p:ph type="title"/>
          </p:nvPr>
        </p:nvSpPr>
        <p:spPr/>
        <p:txBody>
          <a:bodyPr/>
          <a:lstStyle/>
          <a:p>
            <a:br>
              <a:rPr lang="en-US" dirty="0"/>
            </a:br>
            <a:r>
              <a:rPr lang="en-US" dirty="0" err="1"/>
              <a:t>mern</a:t>
            </a:r>
            <a:r>
              <a:rPr lang="en-US" dirty="0"/>
              <a:t>-marketplace/client/shop/Shops.js:</a:t>
            </a:r>
            <a:br>
              <a:rPr lang="en-US" dirty="0"/>
            </a:br>
            <a:endParaRPr lang="en-US" dirty="0"/>
          </a:p>
        </p:txBody>
      </p:sp>
      <p:sp>
        <p:nvSpPr>
          <p:cNvPr id="3" name="Content Placeholder 2">
            <a:extLst>
              <a:ext uri="{FF2B5EF4-FFF2-40B4-BE49-F238E27FC236}">
                <a16:creationId xmlns:a16="http://schemas.microsoft.com/office/drawing/2014/main" id="{DB6D43FF-29A4-8B50-D96B-6B08246E892C}"/>
              </a:ext>
            </a:extLst>
          </p:cNvPr>
          <p:cNvSpPr>
            <a:spLocks noGrp="1"/>
          </p:cNvSpPr>
          <p:nvPr>
            <p:ph idx="1"/>
          </p:nvPr>
        </p:nvSpPr>
        <p:spPr/>
        <p:txBody>
          <a:bodyPr/>
          <a:lstStyle/>
          <a:p>
            <a:r>
              <a:rPr lang="en-US" sz="1350" dirty="0"/>
              <a:t>{</a:t>
            </a:r>
            <a:r>
              <a:rPr lang="en-US" sz="1350" dirty="0" err="1"/>
              <a:t>shops.map</a:t>
            </a:r>
            <a:r>
              <a:rPr lang="en-US" sz="1350" dirty="0"/>
              <a:t>((shop, </a:t>
            </a:r>
            <a:r>
              <a:rPr lang="en-US" sz="1350" dirty="0" err="1"/>
              <a:t>i</a:t>
            </a:r>
            <a:r>
              <a:rPr lang="en-US" sz="1350" dirty="0"/>
              <a:t>) =&gt; {</a:t>
            </a:r>
          </a:p>
          <a:p>
            <a:r>
              <a:rPr lang="en-US" sz="1350" dirty="0"/>
              <a:t>return &lt;Link to={"/shops/"+</a:t>
            </a:r>
            <a:r>
              <a:rPr lang="en-US" sz="1350" dirty="0" err="1"/>
              <a:t>shop._id</a:t>
            </a:r>
            <a:r>
              <a:rPr lang="en-US" sz="1350" dirty="0"/>
              <a:t>} key={</a:t>
            </a:r>
            <a:r>
              <a:rPr lang="en-US" sz="1350" dirty="0" err="1"/>
              <a:t>i</a:t>
            </a:r>
            <a:r>
              <a:rPr lang="en-US" sz="1350" dirty="0"/>
              <a:t>}&gt;</a:t>
            </a:r>
          </a:p>
          <a:p>
            <a:r>
              <a:rPr lang="en-US" sz="1350" dirty="0"/>
              <a:t>&lt;Divider/&gt;</a:t>
            </a:r>
          </a:p>
          <a:p>
            <a:r>
              <a:rPr lang="en-US" sz="1350" dirty="0"/>
              <a:t>&lt;</a:t>
            </a:r>
            <a:r>
              <a:rPr lang="en-US" sz="1350" dirty="0" err="1"/>
              <a:t>ListItem</a:t>
            </a:r>
            <a:r>
              <a:rPr lang="en-US" sz="1350" dirty="0"/>
              <a:t> button&gt; </a:t>
            </a:r>
          </a:p>
          <a:p>
            <a:r>
              <a:rPr lang="en-US" sz="1350" dirty="0"/>
              <a:t>&lt;</a:t>
            </a:r>
            <a:r>
              <a:rPr lang="en-US" sz="1350" dirty="0" err="1"/>
              <a:t>ListItemAvatar</a:t>
            </a:r>
            <a:r>
              <a:rPr lang="en-US" sz="1350" dirty="0"/>
              <a:t>&gt;</a:t>
            </a:r>
          </a:p>
          <a:p>
            <a:r>
              <a:rPr lang="en-US" sz="1350" dirty="0"/>
              <a:t>&lt;Avatar </a:t>
            </a:r>
            <a:r>
              <a:rPr lang="en-US" sz="1350" dirty="0" err="1"/>
              <a:t>src</a:t>
            </a:r>
            <a:r>
              <a:rPr lang="en-US" sz="1350" dirty="0"/>
              <a:t>={'/</a:t>
            </a:r>
            <a:r>
              <a:rPr lang="en-US" sz="1350" dirty="0" err="1"/>
              <a:t>api</a:t>
            </a:r>
            <a:r>
              <a:rPr lang="en-US" sz="1350" dirty="0"/>
              <a:t>/shops/logo/'+</a:t>
            </a:r>
            <a:r>
              <a:rPr lang="en-US" sz="1350" dirty="0" err="1"/>
              <a:t>shop._id</a:t>
            </a:r>
            <a:r>
              <a:rPr lang="en-US" sz="1350" dirty="0"/>
              <a:t>+"?" + new</a:t>
            </a:r>
          </a:p>
          <a:p>
            <a:r>
              <a:rPr lang="en-US" sz="1350" dirty="0"/>
              <a:t>Date().</a:t>
            </a:r>
            <a:r>
              <a:rPr lang="en-US" sz="1350" dirty="0" err="1"/>
              <a:t>getTime</a:t>
            </a:r>
            <a:r>
              <a:rPr lang="en-US" sz="1350" dirty="0"/>
              <a:t>()}/&gt;</a:t>
            </a:r>
          </a:p>
          <a:p>
            <a:r>
              <a:rPr lang="en-US" sz="1350" dirty="0"/>
              <a:t>&lt;/</a:t>
            </a:r>
            <a:r>
              <a:rPr lang="en-US" sz="1350" dirty="0" err="1"/>
              <a:t>ListItemAvatar</a:t>
            </a:r>
            <a:r>
              <a:rPr lang="en-US" sz="1350" dirty="0"/>
              <a:t>&gt;</a:t>
            </a:r>
          </a:p>
          <a:p>
            <a:r>
              <a:rPr lang="en-US" sz="1350" dirty="0"/>
              <a:t>&lt;div </a:t>
            </a:r>
            <a:r>
              <a:rPr lang="en-US" sz="1350" dirty="0" err="1"/>
              <a:t>className</a:t>
            </a:r>
            <a:r>
              <a:rPr lang="en-US" sz="1350" dirty="0"/>
              <a:t>={</a:t>
            </a:r>
            <a:r>
              <a:rPr lang="en-US" sz="1350" dirty="0" err="1"/>
              <a:t>classes.details</a:t>
            </a:r>
            <a:r>
              <a:rPr lang="en-US" sz="1350" dirty="0"/>
              <a:t>}&gt;</a:t>
            </a:r>
          </a:p>
          <a:p>
            <a:r>
              <a:rPr lang="en-US" sz="1350" dirty="0"/>
              <a:t>&lt;Typography type="headline" </a:t>
            </a:r>
          </a:p>
          <a:p>
            <a:r>
              <a:rPr lang="en-US" sz="1350" dirty="0"/>
              <a:t>component="h2" color="primary"&gt;</a:t>
            </a:r>
          </a:p>
          <a:p>
            <a:r>
              <a:rPr lang="en-US" sz="1350" dirty="0"/>
              <a:t>{shop.name} </a:t>
            </a:r>
          </a:p>
          <a:p>
            <a:r>
              <a:rPr lang="en-US" sz="1350" dirty="0"/>
              <a:t>&lt;/Typography&gt;</a:t>
            </a:r>
          </a:p>
          <a:p>
            <a:r>
              <a:rPr lang="en-US" sz="1350" dirty="0"/>
              <a:t>&lt;Typography type="subheading" component="h4"&gt; </a:t>
            </a:r>
          </a:p>
          <a:p>
            <a:r>
              <a:rPr lang="en-US" sz="1350" dirty="0"/>
              <a:t>{</a:t>
            </a:r>
            <a:r>
              <a:rPr lang="en-US" sz="1350" dirty="0" err="1"/>
              <a:t>shop.description</a:t>
            </a:r>
            <a:r>
              <a:rPr lang="en-US" sz="1350" dirty="0"/>
              <a:t>}</a:t>
            </a:r>
          </a:p>
          <a:p>
            <a:r>
              <a:rPr lang="en-US" sz="1350" dirty="0"/>
              <a:t>&lt;/Typography&gt; </a:t>
            </a:r>
          </a:p>
          <a:p>
            <a:r>
              <a:rPr lang="en-US" sz="1350" dirty="0"/>
              <a:t>&lt;/div&gt;</a:t>
            </a:r>
          </a:p>
          <a:p>
            <a:r>
              <a:rPr lang="en-US" sz="1350" dirty="0"/>
              <a:t>&lt;/</a:t>
            </a:r>
            <a:r>
              <a:rPr lang="en-US" sz="1350" dirty="0" err="1"/>
              <a:t>ListItem</a:t>
            </a:r>
            <a:r>
              <a:rPr lang="en-US" sz="1350" dirty="0"/>
              <a:t>&gt; </a:t>
            </a:r>
          </a:p>
          <a:p>
            <a:r>
              <a:rPr lang="en-US" sz="1350" dirty="0"/>
              <a:t>&lt;Divider/&gt;</a:t>
            </a:r>
          </a:p>
          <a:p>
            <a:r>
              <a:rPr lang="en-US" sz="1350" dirty="0"/>
              <a:t>&lt;/Link&gt;</a:t>
            </a:r>
          </a:p>
          <a:p>
            <a:r>
              <a:rPr lang="en-US" sz="1350" dirty="0"/>
              <a:t>})}</a:t>
            </a:r>
          </a:p>
        </p:txBody>
      </p:sp>
      <p:sp>
        <p:nvSpPr>
          <p:cNvPr id="4" name="Date Placeholder 3">
            <a:extLst>
              <a:ext uri="{FF2B5EF4-FFF2-40B4-BE49-F238E27FC236}">
                <a16:creationId xmlns:a16="http://schemas.microsoft.com/office/drawing/2014/main" id="{1A40E158-383E-8915-289B-5590C91B98FE}"/>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9A0574C-8720-6F02-5207-105BBA6BDC8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28FD350-B700-FE4F-43F8-366E1AD2F1D5}"/>
              </a:ext>
            </a:extLst>
          </p:cNvPr>
          <p:cNvSpPr>
            <a:spLocks noGrp="1"/>
          </p:cNvSpPr>
          <p:nvPr>
            <p:ph type="sldNum" sz="quarter" idx="12"/>
          </p:nvPr>
        </p:nvSpPr>
        <p:spPr/>
        <p:txBody>
          <a:bodyPr/>
          <a:lstStyle/>
          <a:p>
            <a:fld id="{7C5CF243-786F-4254-B068-4C9F0B6EA12F}" type="slidenum">
              <a:rPr lang="en-US" altLang="en-US" smtClean="0"/>
              <a:pPr/>
              <a:t>124</a:t>
            </a:fld>
            <a:endParaRPr lang="en-US" altLang="en-US"/>
          </a:p>
        </p:txBody>
      </p:sp>
    </p:spTree>
    <p:extLst>
      <p:ext uri="{BB962C8B-B14F-4D97-AF65-F5344CB8AC3E}">
        <p14:creationId xmlns:p14="http://schemas.microsoft.com/office/powerpoint/2010/main" val="212560869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BA2D-D823-6B40-262F-17662B7C8EB0}"/>
              </a:ext>
            </a:extLst>
          </p:cNvPr>
          <p:cNvSpPr>
            <a:spLocks noGrp="1"/>
          </p:cNvSpPr>
          <p:nvPr>
            <p:ph type="title"/>
          </p:nvPr>
        </p:nvSpPr>
        <p:spPr/>
        <p:txBody>
          <a:bodyPr/>
          <a:lstStyle/>
          <a:p>
            <a:r>
              <a:rPr lang="en-US" dirty="0"/>
              <a:t>Updated </a:t>
            </a:r>
            <a:r>
              <a:rPr lang="en-US" dirty="0" err="1"/>
              <a:t>mern</a:t>
            </a:r>
            <a:r>
              <a:rPr lang="en-US" dirty="0"/>
              <a:t>-marketplace/client/shop/Shops.js:</a:t>
            </a:r>
          </a:p>
        </p:txBody>
      </p:sp>
      <p:sp>
        <p:nvSpPr>
          <p:cNvPr id="3" name="Content Placeholder 2">
            <a:extLst>
              <a:ext uri="{FF2B5EF4-FFF2-40B4-BE49-F238E27FC236}">
                <a16:creationId xmlns:a16="http://schemas.microsoft.com/office/drawing/2014/main" id="{DAED8246-58DC-038F-BDC0-8F94D9ADEED9}"/>
              </a:ext>
            </a:extLst>
          </p:cNvPr>
          <p:cNvSpPr>
            <a:spLocks noGrp="1"/>
          </p:cNvSpPr>
          <p:nvPr>
            <p:ph idx="1"/>
          </p:nvPr>
        </p:nvSpPr>
        <p:spPr/>
        <p:txBody>
          <a:bodyPr/>
          <a:lstStyle/>
          <a:p>
            <a:r>
              <a:rPr lang="en-US" sz="500" b="0" dirty="0">
                <a:solidFill>
                  <a:srgbClr val="008000"/>
                </a:solidFill>
                <a:effectLst/>
                <a:latin typeface="Consolas" panose="020B0609020204030204" pitchFamily="49" charset="0"/>
              </a:rPr>
              <a:t>import React, {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useEffect</a:t>
            </a:r>
            <a:r>
              <a:rPr lang="en-US" sz="500" b="0" dirty="0">
                <a:solidFill>
                  <a:srgbClr val="008000"/>
                </a:solidFill>
                <a:effectLst/>
                <a:latin typeface="Consolas" panose="020B0609020204030204" pitchFamily="49" charset="0"/>
              </a:rPr>
              <a:t> } from 'react';</a:t>
            </a:r>
          </a:p>
          <a:p>
            <a:r>
              <a:rPr lang="en-US" sz="500" b="0" dirty="0">
                <a:solidFill>
                  <a:srgbClr val="008000"/>
                </a:solidFill>
                <a:effectLst/>
                <a:latin typeface="Consolas" panose="020B0609020204030204" pitchFamily="49" charset="0"/>
              </a:rPr>
              <a:t>import { Link } from 'react-router-</a:t>
            </a:r>
            <a:r>
              <a:rPr lang="en-US" sz="500" b="0" dirty="0" err="1">
                <a:solidFill>
                  <a:srgbClr val="008000"/>
                </a:solidFill>
                <a:effectLst/>
                <a:latin typeface="Consolas" panose="020B0609020204030204" pitchFamily="49" charset="0"/>
              </a:rPr>
              <a:t>dom</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import {</a:t>
            </a:r>
          </a:p>
          <a:p>
            <a:r>
              <a:rPr lang="en-US" sz="500" b="0" dirty="0">
                <a:solidFill>
                  <a:srgbClr val="008000"/>
                </a:solidFill>
                <a:effectLst/>
                <a:latin typeface="Consolas" panose="020B0609020204030204" pitchFamily="49" charset="0"/>
              </a:rPr>
              <a:t>  Divider,</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ListItem</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ListItemAvatar</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Avatar,</a:t>
            </a:r>
          </a:p>
          <a:p>
            <a:r>
              <a:rPr lang="en-US" sz="500" b="0" dirty="0">
                <a:solidFill>
                  <a:srgbClr val="008000"/>
                </a:solidFill>
                <a:effectLst/>
                <a:latin typeface="Consolas" panose="020B0609020204030204" pitchFamily="49" charset="0"/>
              </a:rPr>
              <a:t>  Typography,</a:t>
            </a:r>
          </a:p>
          <a:p>
            <a:r>
              <a:rPr lang="en-US" sz="500" b="0" dirty="0">
                <a:solidFill>
                  <a:srgbClr val="008000"/>
                </a:solidFill>
                <a:effectLst/>
                <a:latin typeface="Consolas" panose="020B0609020204030204" pitchFamily="49" charset="0"/>
              </a:rPr>
              <a:t>} from '@material-</a:t>
            </a:r>
            <a:r>
              <a:rPr lang="en-US" sz="500" b="0" dirty="0" err="1">
                <a:solidFill>
                  <a:srgbClr val="008000"/>
                </a:solidFill>
                <a:effectLst/>
                <a:latin typeface="Consolas" panose="020B0609020204030204" pitchFamily="49" charset="0"/>
              </a:rPr>
              <a:t>ui</a:t>
            </a:r>
            <a:r>
              <a:rPr lang="en-US" sz="500" b="0" dirty="0">
                <a:solidFill>
                  <a:srgbClr val="008000"/>
                </a:solidFill>
                <a:effectLst/>
                <a:latin typeface="Consolas" panose="020B0609020204030204" pitchFamily="49" charset="0"/>
              </a:rPr>
              <a:t>/core';</a:t>
            </a:r>
          </a:p>
          <a:p>
            <a:r>
              <a:rPr lang="en-US" sz="500" b="0" dirty="0">
                <a:solidFill>
                  <a:srgbClr val="008000"/>
                </a:solidFill>
                <a:effectLst/>
                <a:latin typeface="Consolas" panose="020B0609020204030204" pitchFamily="49" charset="0"/>
              </a:rPr>
              <a:t>import { </a:t>
            </a:r>
            <a:r>
              <a:rPr lang="en-US" sz="500" b="0" dirty="0" err="1">
                <a:solidFill>
                  <a:srgbClr val="008000"/>
                </a:solidFill>
                <a:effectLst/>
                <a:latin typeface="Consolas" panose="020B0609020204030204" pitchFamily="49" charset="0"/>
              </a:rPr>
              <a:t>makeStyles</a:t>
            </a:r>
            <a:r>
              <a:rPr lang="en-US" sz="500" b="0" dirty="0">
                <a:solidFill>
                  <a:srgbClr val="008000"/>
                </a:solidFill>
                <a:effectLst/>
                <a:latin typeface="Consolas" panose="020B0609020204030204" pitchFamily="49" charset="0"/>
              </a:rPr>
              <a:t> } from '@material-</a:t>
            </a:r>
            <a:r>
              <a:rPr lang="en-US" sz="500" b="0" dirty="0" err="1">
                <a:solidFill>
                  <a:srgbClr val="008000"/>
                </a:solidFill>
                <a:effectLst/>
                <a:latin typeface="Consolas" panose="020B0609020204030204" pitchFamily="49" charset="0"/>
              </a:rPr>
              <a:t>ui</a:t>
            </a:r>
            <a:r>
              <a:rPr lang="en-US" sz="500" b="0" dirty="0">
                <a:solidFill>
                  <a:srgbClr val="008000"/>
                </a:solidFill>
                <a:effectLst/>
                <a:latin typeface="Consolas" panose="020B0609020204030204" pitchFamily="49" charset="0"/>
              </a:rPr>
              <a:t>/core/styles';</a:t>
            </a:r>
          </a:p>
          <a:p>
            <a:r>
              <a:rPr lang="en-US" sz="500" b="0" dirty="0">
                <a:solidFill>
                  <a:srgbClr val="008000"/>
                </a:solidFill>
                <a:effectLst/>
                <a:latin typeface="Consolas" panose="020B0609020204030204" pitchFamily="49" charset="0"/>
              </a:rPr>
              <a:t>import { list } from './path-to-list-function'; // Import the list function from the correct path</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useStyles</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makeStyles</a:t>
            </a:r>
            <a:r>
              <a:rPr lang="en-US" sz="500" b="0" dirty="0">
                <a:solidFill>
                  <a:srgbClr val="008000"/>
                </a:solidFill>
                <a:effectLst/>
                <a:latin typeface="Consolas" panose="020B0609020204030204" pitchFamily="49" charset="0"/>
              </a:rPr>
              <a:t>((theme) =&gt; ({</a:t>
            </a:r>
          </a:p>
          <a:p>
            <a:r>
              <a:rPr lang="en-US" sz="500" b="0" dirty="0">
                <a:solidFill>
                  <a:srgbClr val="008000"/>
                </a:solidFill>
                <a:effectLst/>
                <a:latin typeface="Consolas" panose="020B0609020204030204" pitchFamily="49" charset="0"/>
              </a:rPr>
              <a:t>  details: {</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marginLeft</a:t>
            </a: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theme.spacing</a:t>
            </a:r>
            <a:r>
              <a:rPr lang="en-US" sz="500" b="0" dirty="0">
                <a:solidFill>
                  <a:srgbClr val="008000"/>
                </a:solidFill>
                <a:effectLst/>
                <a:latin typeface="Consolas" panose="020B0609020204030204" pitchFamily="49" charset="0"/>
              </a:rPr>
              <a:t>(2),</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export default function Shops() {</a:t>
            </a:r>
          </a:p>
          <a:p>
            <a:r>
              <a:rPr lang="en-US" sz="500" b="0" dirty="0">
                <a:solidFill>
                  <a:srgbClr val="008000"/>
                </a:solidFill>
                <a:effectLst/>
                <a:latin typeface="Consolas" panose="020B0609020204030204" pitchFamily="49" charset="0"/>
              </a:rPr>
              <a:t>  const classes = </a:t>
            </a:r>
            <a:r>
              <a:rPr lang="en-US" sz="500" b="0" dirty="0" err="1">
                <a:solidFill>
                  <a:srgbClr val="008000"/>
                </a:solidFill>
                <a:effectLst/>
                <a:latin typeface="Consolas" panose="020B0609020204030204" pitchFamily="49" charset="0"/>
              </a:rPr>
              <a:t>useStyles</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const [shops, </a:t>
            </a:r>
            <a:r>
              <a:rPr lang="en-US" sz="500" b="0" dirty="0" err="1">
                <a:solidFill>
                  <a:srgbClr val="008000"/>
                </a:solidFill>
                <a:effectLst/>
                <a:latin typeface="Consolas" panose="020B0609020204030204" pitchFamily="49" charset="0"/>
              </a:rPr>
              <a:t>setShops</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useEffect</a:t>
            </a:r>
            <a:r>
              <a:rPr lang="en-US" sz="500" b="0" dirty="0">
                <a:solidFill>
                  <a:srgbClr val="008000"/>
                </a:solidFill>
                <a:effectLst/>
                <a:latin typeface="Consolas" panose="020B0609020204030204" pitchFamily="49" charset="0"/>
              </a:rPr>
              <a:t>(() =&gt; {</a:t>
            </a:r>
          </a:p>
          <a:p>
            <a:r>
              <a:rPr lang="en-US" sz="500" b="0" dirty="0">
                <a:solidFill>
                  <a:srgbClr val="008000"/>
                </a:solidFill>
                <a:effectLst/>
                <a:latin typeface="Consolas" panose="020B0609020204030204" pitchFamily="49" charset="0"/>
              </a:rPr>
              <a:t>    const </a:t>
            </a:r>
            <a:r>
              <a:rPr lang="en-US" sz="500" b="0" dirty="0" err="1">
                <a:solidFill>
                  <a:srgbClr val="008000"/>
                </a:solidFill>
                <a:effectLst/>
                <a:latin typeface="Consolas" panose="020B0609020204030204" pitchFamily="49" charset="0"/>
              </a:rPr>
              <a:t>abortController</a:t>
            </a:r>
            <a:r>
              <a:rPr lang="en-US" sz="500" b="0" dirty="0">
                <a:solidFill>
                  <a:srgbClr val="008000"/>
                </a:solidFill>
                <a:effectLst/>
                <a:latin typeface="Consolas" panose="020B0609020204030204" pitchFamily="49" charset="0"/>
              </a:rPr>
              <a:t> = new </a:t>
            </a:r>
            <a:r>
              <a:rPr lang="en-US" sz="500" b="0" dirty="0" err="1">
                <a:solidFill>
                  <a:srgbClr val="008000"/>
                </a:solidFill>
                <a:effectLst/>
                <a:latin typeface="Consolas" panose="020B0609020204030204" pitchFamily="49" charset="0"/>
              </a:rPr>
              <a:t>AbortController</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const signal = </a:t>
            </a:r>
            <a:r>
              <a:rPr lang="en-US" sz="500" b="0" dirty="0" err="1">
                <a:solidFill>
                  <a:srgbClr val="008000"/>
                </a:solidFill>
                <a:effectLst/>
                <a:latin typeface="Consolas" panose="020B0609020204030204" pitchFamily="49" charset="0"/>
              </a:rPr>
              <a:t>abortController.signal</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list(signal).then((data) =&gt; {</a:t>
            </a:r>
          </a:p>
          <a:p>
            <a:r>
              <a:rPr lang="en-US" sz="500" b="0" dirty="0">
                <a:solidFill>
                  <a:srgbClr val="008000"/>
                </a:solidFill>
                <a:effectLst/>
                <a:latin typeface="Consolas" panose="020B0609020204030204" pitchFamily="49" charset="0"/>
              </a:rPr>
              <a:t>      if (!</a:t>
            </a:r>
            <a:r>
              <a:rPr lang="en-US" sz="500" b="0" dirty="0" err="1">
                <a:solidFill>
                  <a:srgbClr val="008000"/>
                </a:solidFill>
                <a:effectLst/>
                <a:latin typeface="Consolas" panose="020B0609020204030204" pitchFamily="49" charset="0"/>
              </a:rPr>
              <a:t>data.error</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setShops</a:t>
            </a:r>
            <a:r>
              <a:rPr lang="en-US" sz="500" b="0" dirty="0">
                <a:solidFill>
                  <a:srgbClr val="008000"/>
                </a:solidFill>
                <a:effectLst/>
                <a:latin typeface="Consolas" panose="020B0609020204030204" pitchFamily="49" charset="0"/>
              </a:rPr>
              <a:t>(data);</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return function cleanup() {</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abortController.abort</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 []);</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  return (</a:t>
            </a:r>
          </a:p>
          <a:p>
            <a:r>
              <a:rPr lang="en-US" sz="500" b="0" dirty="0">
                <a:solidFill>
                  <a:srgbClr val="008000"/>
                </a:solidFill>
                <a:effectLst/>
                <a:latin typeface="Consolas" panose="020B0609020204030204" pitchFamily="49" charset="0"/>
              </a:rPr>
              <a:t>    &lt;div&gt;</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shops.map</a:t>
            </a:r>
            <a:r>
              <a:rPr lang="en-US" sz="500" b="0" dirty="0">
                <a:solidFill>
                  <a:srgbClr val="008000"/>
                </a:solidFill>
                <a:effectLst/>
                <a:latin typeface="Consolas" panose="020B0609020204030204" pitchFamily="49" charset="0"/>
              </a:rPr>
              <a:t>((shop, </a:t>
            </a:r>
            <a:r>
              <a:rPr lang="en-US" sz="500" b="0" dirty="0" err="1">
                <a:solidFill>
                  <a:srgbClr val="008000"/>
                </a:solidFill>
                <a:effectLst/>
                <a:latin typeface="Consolas" panose="020B0609020204030204" pitchFamily="49" charset="0"/>
              </a:rPr>
              <a:t>i</a:t>
            </a:r>
            <a:r>
              <a:rPr lang="en-US" sz="500" b="0" dirty="0">
                <a:solidFill>
                  <a:srgbClr val="008000"/>
                </a:solidFill>
                <a:effectLst/>
                <a:latin typeface="Consolas" panose="020B0609020204030204" pitchFamily="49" charset="0"/>
              </a:rPr>
              <a:t>) =&gt; (</a:t>
            </a:r>
          </a:p>
          <a:p>
            <a:r>
              <a:rPr lang="en-US" sz="500" b="0" dirty="0">
                <a:solidFill>
                  <a:srgbClr val="008000"/>
                </a:solidFill>
                <a:effectLst/>
                <a:latin typeface="Consolas" panose="020B0609020204030204" pitchFamily="49" charset="0"/>
              </a:rPr>
              <a:t>        &lt;Link to={`/shops/${</a:t>
            </a:r>
            <a:r>
              <a:rPr lang="en-US" sz="500" b="0" dirty="0" err="1">
                <a:solidFill>
                  <a:srgbClr val="008000"/>
                </a:solidFill>
                <a:effectLst/>
                <a:latin typeface="Consolas" panose="020B0609020204030204" pitchFamily="49" charset="0"/>
              </a:rPr>
              <a:t>shop._id</a:t>
            </a:r>
            <a:r>
              <a:rPr lang="en-US" sz="500" b="0" dirty="0">
                <a:solidFill>
                  <a:srgbClr val="008000"/>
                </a:solidFill>
                <a:effectLst/>
                <a:latin typeface="Consolas" panose="020B0609020204030204" pitchFamily="49" charset="0"/>
              </a:rPr>
              <a:t>}`} key={</a:t>
            </a:r>
            <a:r>
              <a:rPr lang="en-US" sz="500" b="0" dirty="0" err="1">
                <a:solidFill>
                  <a:srgbClr val="008000"/>
                </a:solidFill>
                <a:effectLst/>
                <a:latin typeface="Consolas" panose="020B0609020204030204" pitchFamily="49" charset="0"/>
              </a:rPr>
              <a:t>i</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&lt;Divider /&gt;</a:t>
            </a:r>
          </a:p>
          <a:p>
            <a:r>
              <a:rPr lang="en-US" sz="500" b="0" dirty="0">
                <a:solidFill>
                  <a:srgbClr val="008000"/>
                </a:solidFill>
                <a:effectLst/>
                <a:latin typeface="Consolas" panose="020B0609020204030204" pitchFamily="49" charset="0"/>
              </a:rPr>
              <a:t>          &lt;</a:t>
            </a:r>
            <a:r>
              <a:rPr lang="en-US" sz="500" b="0" dirty="0" err="1">
                <a:solidFill>
                  <a:srgbClr val="008000"/>
                </a:solidFill>
                <a:effectLst/>
                <a:latin typeface="Consolas" panose="020B0609020204030204" pitchFamily="49" charset="0"/>
              </a:rPr>
              <a:t>ListItem</a:t>
            </a:r>
            <a:r>
              <a:rPr lang="en-US" sz="500" b="0" dirty="0">
                <a:solidFill>
                  <a:srgbClr val="008000"/>
                </a:solidFill>
                <a:effectLst/>
                <a:latin typeface="Consolas" panose="020B0609020204030204" pitchFamily="49" charset="0"/>
              </a:rPr>
              <a:t> button&gt;</a:t>
            </a:r>
          </a:p>
          <a:p>
            <a:r>
              <a:rPr lang="en-US" sz="500" b="0" dirty="0">
                <a:solidFill>
                  <a:srgbClr val="008000"/>
                </a:solidFill>
                <a:effectLst/>
                <a:latin typeface="Consolas" panose="020B0609020204030204" pitchFamily="49" charset="0"/>
              </a:rPr>
              <a:t>            &lt;</a:t>
            </a:r>
            <a:r>
              <a:rPr lang="en-US" sz="500" b="0" dirty="0" err="1">
                <a:solidFill>
                  <a:srgbClr val="008000"/>
                </a:solidFill>
                <a:effectLst/>
                <a:latin typeface="Consolas" panose="020B0609020204030204" pitchFamily="49" charset="0"/>
              </a:rPr>
              <a:t>ListItemAvatar</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&lt;Avatar </a:t>
            </a:r>
            <a:r>
              <a:rPr lang="en-US" sz="500" b="0" dirty="0" err="1">
                <a:solidFill>
                  <a:srgbClr val="008000"/>
                </a:solidFill>
                <a:effectLst/>
                <a:latin typeface="Consolas" panose="020B0609020204030204" pitchFamily="49" charset="0"/>
              </a:rPr>
              <a:t>src</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api</a:t>
            </a:r>
            <a:r>
              <a:rPr lang="en-US" sz="500" b="0" dirty="0">
                <a:solidFill>
                  <a:srgbClr val="008000"/>
                </a:solidFill>
                <a:effectLst/>
                <a:latin typeface="Consolas" panose="020B0609020204030204" pitchFamily="49" charset="0"/>
              </a:rPr>
              <a:t>/shops/logo/${</a:t>
            </a:r>
            <a:r>
              <a:rPr lang="en-US" sz="500" b="0" dirty="0" err="1">
                <a:solidFill>
                  <a:srgbClr val="008000"/>
                </a:solidFill>
                <a:effectLst/>
                <a:latin typeface="Consolas" panose="020B0609020204030204" pitchFamily="49" charset="0"/>
              </a:rPr>
              <a:t>shop._id</a:t>
            </a:r>
            <a:r>
              <a:rPr lang="en-US" sz="500" b="0" dirty="0">
                <a:solidFill>
                  <a:srgbClr val="008000"/>
                </a:solidFill>
                <a:effectLst/>
                <a:latin typeface="Consolas" panose="020B0609020204030204" pitchFamily="49" charset="0"/>
              </a:rPr>
              <a:t>}?${new Date().</a:t>
            </a:r>
            <a:r>
              <a:rPr lang="en-US" sz="500" b="0" dirty="0" err="1">
                <a:solidFill>
                  <a:srgbClr val="008000"/>
                </a:solidFill>
                <a:effectLst/>
                <a:latin typeface="Consolas" panose="020B0609020204030204" pitchFamily="49" charset="0"/>
              </a:rPr>
              <a:t>getTime</a:t>
            </a:r>
            <a:r>
              <a:rPr lang="en-US" sz="500" b="0" dirty="0">
                <a:solidFill>
                  <a:srgbClr val="008000"/>
                </a:solidFill>
                <a:effectLst/>
                <a:latin typeface="Consolas" panose="020B0609020204030204" pitchFamily="49" charset="0"/>
              </a:rPr>
              <a:t>()}`} /&gt;</a:t>
            </a:r>
          </a:p>
          <a:p>
            <a:r>
              <a:rPr lang="en-US" sz="500" b="0" dirty="0">
                <a:solidFill>
                  <a:srgbClr val="008000"/>
                </a:solidFill>
                <a:effectLst/>
                <a:latin typeface="Consolas" panose="020B0609020204030204" pitchFamily="49" charset="0"/>
              </a:rPr>
              <a:t>            &lt;/</a:t>
            </a:r>
            <a:r>
              <a:rPr lang="en-US" sz="500" b="0" dirty="0" err="1">
                <a:solidFill>
                  <a:srgbClr val="008000"/>
                </a:solidFill>
                <a:effectLst/>
                <a:latin typeface="Consolas" panose="020B0609020204030204" pitchFamily="49" charset="0"/>
              </a:rPr>
              <a:t>ListItemAvatar</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&lt;div </a:t>
            </a:r>
            <a:r>
              <a:rPr lang="en-US" sz="500" b="0" dirty="0" err="1">
                <a:solidFill>
                  <a:srgbClr val="008000"/>
                </a:solidFill>
                <a:effectLst/>
                <a:latin typeface="Consolas" panose="020B0609020204030204" pitchFamily="49" charset="0"/>
              </a:rPr>
              <a:t>className</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classes.details</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&lt;Typography type="headline" component="h2" color="primary"&gt;</a:t>
            </a:r>
          </a:p>
          <a:p>
            <a:r>
              <a:rPr lang="en-US" sz="500" b="0" dirty="0">
                <a:solidFill>
                  <a:srgbClr val="008000"/>
                </a:solidFill>
                <a:effectLst/>
                <a:latin typeface="Consolas" panose="020B0609020204030204" pitchFamily="49" charset="0"/>
              </a:rPr>
              <a:t>                {shop.name}</a:t>
            </a:r>
          </a:p>
          <a:p>
            <a:r>
              <a:rPr lang="en-US" sz="500" b="0" dirty="0">
                <a:solidFill>
                  <a:srgbClr val="008000"/>
                </a:solidFill>
                <a:effectLst/>
                <a:latin typeface="Consolas" panose="020B0609020204030204" pitchFamily="49" charset="0"/>
              </a:rPr>
              <a:t>              &lt;/Typography&gt;</a:t>
            </a:r>
          </a:p>
          <a:p>
            <a:r>
              <a:rPr lang="en-US" sz="500" b="0" dirty="0">
                <a:solidFill>
                  <a:srgbClr val="008000"/>
                </a:solidFill>
                <a:effectLst/>
                <a:latin typeface="Consolas" panose="020B0609020204030204" pitchFamily="49" charset="0"/>
              </a:rPr>
              <a:t>              &lt;Typography type="subheading" component="h4"&gt;</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shop.description</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&lt;/Typography&gt;</a:t>
            </a:r>
          </a:p>
          <a:p>
            <a:r>
              <a:rPr lang="en-US" sz="500" b="0" dirty="0">
                <a:solidFill>
                  <a:srgbClr val="008000"/>
                </a:solidFill>
                <a:effectLst/>
                <a:latin typeface="Consolas" panose="020B0609020204030204" pitchFamily="49" charset="0"/>
              </a:rPr>
              <a:t>            &lt;/div&gt;</a:t>
            </a:r>
          </a:p>
          <a:p>
            <a:r>
              <a:rPr lang="en-US" sz="500" b="0" dirty="0">
                <a:solidFill>
                  <a:srgbClr val="008000"/>
                </a:solidFill>
                <a:effectLst/>
                <a:latin typeface="Consolas" panose="020B0609020204030204" pitchFamily="49" charset="0"/>
              </a:rPr>
              <a:t>          &lt;/</a:t>
            </a:r>
            <a:r>
              <a:rPr lang="en-US" sz="500" b="0" dirty="0" err="1">
                <a:solidFill>
                  <a:srgbClr val="008000"/>
                </a:solidFill>
                <a:effectLst/>
                <a:latin typeface="Consolas" panose="020B0609020204030204" pitchFamily="49" charset="0"/>
              </a:rPr>
              <a:t>ListItem</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&lt;Divider /&gt;</a:t>
            </a:r>
          </a:p>
          <a:p>
            <a:r>
              <a:rPr lang="en-US" sz="500" b="0" dirty="0">
                <a:solidFill>
                  <a:srgbClr val="008000"/>
                </a:solidFill>
                <a:effectLst/>
                <a:latin typeface="Consolas" panose="020B0609020204030204" pitchFamily="49" charset="0"/>
              </a:rPr>
              <a:t>        &lt;/Link&gt;</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&lt;/div&gt;</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br>
              <a:rPr lang="en-US" sz="500" b="0" dirty="0">
                <a:solidFill>
                  <a:srgbClr val="008000"/>
                </a:solidFill>
                <a:effectLst/>
                <a:latin typeface="Consolas" panose="020B0609020204030204" pitchFamily="49" charset="0"/>
              </a:rPr>
            </a:br>
            <a:endParaRPr lang="en-US" sz="5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67AA90C-E932-E657-C4E1-2B315F091EF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6F9B67A-3091-8095-C7BB-C5F5731F48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2CD5BB0-3596-3606-CBA1-5BD0347BC3FA}"/>
              </a:ext>
            </a:extLst>
          </p:cNvPr>
          <p:cNvSpPr>
            <a:spLocks noGrp="1"/>
          </p:cNvSpPr>
          <p:nvPr>
            <p:ph type="sldNum" sz="quarter" idx="12"/>
          </p:nvPr>
        </p:nvSpPr>
        <p:spPr/>
        <p:txBody>
          <a:bodyPr/>
          <a:lstStyle/>
          <a:p>
            <a:fld id="{7C5CF243-786F-4254-B068-4C9F0B6EA12F}" type="slidenum">
              <a:rPr lang="en-US" altLang="en-US" smtClean="0"/>
              <a:pPr/>
              <a:t>125</a:t>
            </a:fld>
            <a:endParaRPr lang="en-US" altLang="en-US"/>
          </a:p>
        </p:txBody>
      </p:sp>
    </p:spTree>
    <p:extLst>
      <p:ext uri="{BB962C8B-B14F-4D97-AF65-F5344CB8AC3E}">
        <p14:creationId xmlns:p14="http://schemas.microsoft.com/office/powerpoint/2010/main" val="27766380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7943-5F89-189C-DE20-F381D8E5A7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8D8766-1513-F84B-88B8-2746C776625C}"/>
              </a:ext>
            </a:extLst>
          </p:cNvPr>
          <p:cNvSpPr>
            <a:spLocks noGrp="1"/>
          </p:cNvSpPr>
          <p:nvPr>
            <p:ph idx="1"/>
          </p:nvPr>
        </p:nvSpPr>
        <p:spPr/>
        <p:txBody>
          <a:bodyPr/>
          <a:lstStyle/>
          <a:p>
            <a:r>
              <a:rPr lang="en-US" dirty="0"/>
              <a:t>The Shops component will be accessed by the end user at /shops/all, which is set up with React Router and declared in MainRouter.js as follows:</a:t>
            </a:r>
          </a:p>
          <a:p>
            <a:endParaRPr lang="en-US" dirty="0"/>
          </a:p>
          <a:p>
            <a:pPr marL="0" indent="0">
              <a:buNone/>
            </a:pPr>
            <a:r>
              <a:rPr lang="en-US" dirty="0" err="1"/>
              <a:t>mern</a:t>
            </a:r>
            <a:r>
              <a:rPr lang="en-US" dirty="0"/>
              <a:t>-marketplace/client/MainRouter.js:</a:t>
            </a:r>
          </a:p>
          <a:p>
            <a:r>
              <a:rPr lang="en-US" dirty="0"/>
              <a:t>&lt;Route path="/shops/all" component={Shops}/&gt;</a:t>
            </a:r>
          </a:p>
        </p:txBody>
      </p:sp>
      <p:sp>
        <p:nvSpPr>
          <p:cNvPr id="4" name="Date Placeholder 3">
            <a:extLst>
              <a:ext uri="{FF2B5EF4-FFF2-40B4-BE49-F238E27FC236}">
                <a16:creationId xmlns:a16="http://schemas.microsoft.com/office/drawing/2014/main" id="{A763DAC3-FDB2-4615-3FAE-9C4C1DB0B3DC}"/>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25EA4DC-3167-2004-BC26-B9E743C176E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50FBEC9-B2D2-60B5-F589-7C2C7405478D}"/>
              </a:ext>
            </a:extLst>
          </p:cNvPr>
          <p:cNvSpPr>
            <a:spLocks noGrp="1"/>
          </p:cNvSpPr>
          <p:nvPr>
            <p:ph type="sldNum" sz="quarter" idx="12"/>
          </p:nvPr>
        </p:nvSpPr>
        <p:spPr/>
        <p:txBody>
          <a:bodyPr/>
          <a:lstStyle/>
          <a:p>
            <a:fld id="{7C5CF243-786F-4254-B068-4C9F0B6EA12F}" type="slidenum">
              <a:rPr lang="en-US" altLang="en-US" smtClean="0"/>
              <a:pPr/>
              <a:t>126</a:t>
            </a:fld>
            <a:endParaRPr lang="en-US" altLang="en-US"/>
          </a:p>
        </p:txBody>
      </p:sp>
    </p:spTree>
    <p:extLst>
      <p:ext uri="{BB962C8B-B14F-4D97-AF65-F5344CB8AC3E}">
        <p14:creationId xmlns:p14="http://schemas.microsoft.com/office/powerpoint/2010/main" val="32563685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AA5A-2DC0-E7D8-E69D-60B4ECA89EE2}"/>
              </a:ext>
            </a:extLst>
          </p:cNvPr>
          <p:cNvSpPr>
            <a:spLocks noGrp="1"/>
          </p:cNvSpPr>
          <p:nvPr>
            <p:ph type="title"/>
          </p:nvPr>
        </p:nvSpPr>
        <p:spPr/>
        <p:txBody>
          <a:bodyPr/>
          <a:lstStyle/>
          <a:p>
            <a:r>
              <a:rPr lang="en-US" dirty="0"/>
              <a:t>Updated </a:t>
            </a:r>
            <a:r>
              <a:rPr lang="en-US" dirty="0" err="1"/>
              <a:t>mern</a:t>
            </a:r>
            <a:r>
              <a:rPr lang="en-US" dirty="0"/>
              <a:t>-marketplace/client/MainRouter.js:</a:t>
            </a:r>
          </a:p>
        </p:txBody>
      </p:sp>
      <p:sp>
        <p:nvSpPr>
          <p:cNvPr id="3" name="Content Placeholder 2">
            <a:extLst>
              <a:ext uri="{FF2B5EF4-FFF2-40B4-BE49-F238E27FC236}">
                <a16:creationId xmlns:a16="http://schemas.microsoft.com/office/drawing/2014/main" id="{512AAEFC-F3DB-200C-30A1-923186E5EAFF}"/>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React from 'react';</a:t>
            </a:r>
          </a:p>
          <a:p>
            <a:r>
              <a:rPr lang="en-US" sz="1000" b="0" dirty="0">
                <a:solidFill>
                  <a:srgbClr val="008000"/>
                </a:solidFill>
                <a:effectLst/>
                <a:latin typeface="Consolas" panose="020B0609020204030204" pitchFamily="49" charset="0"/>
              </a:rPr>
              <a:t>import { Routes, Route } from 'react-router-</a:t>
            </a:r>
            <a:r>
              <a:rPr lang="en-US" sz="1000" b="0" dirty="0" err="1">
                <a:solidFill>
                  <a:srgbClr val="008000"/>
                </a:solidFill>
                <a:effectLst/>
                <a:latin typeface="Consolas" panose="020B0609020204030204" pitchFamily="49" charset="0"/>
              </a:rPr>
              <a:t>dom</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Home from './core/Home';</a:t>
            </a:r>
          </a:p>
          <a:p>
            <a:r>
              <a:rPr lang="en-US" sz="1000" b="0" dirty="0">
                <a:solidFill>
                  <a:srgbClr val="008000"/>
                </a:solidFill>
                <a:effectLst/>
                <a:latin typeface="Consolas" panose="020B0609020204030204" pitchFamily="49" charset="0"/>
              </a:rPr>
              <a:t>import Users from './user/</a:t>
            </a:r>
            <a:r>
              <a:rPr lang="en-US" sz="1000" b="0" dirty="0" err="1">
                <a:solidFill>
                  <a:srgbClr val="008000"/>
                </a:solidFill>
                <a:effectLst/>
                <a:latin typeface="Consolas" panose="020B0609020204030204" pitchFamily="49" charset="0"/>
              </a:rPr>
              <a:t>Users.jsx</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Signup from './user/</a:t>
            </a:r>
            <a:r>
              <a:rPr lang="en-US" sz="1000" b="0" dirty="0" err="1">
                <a:solidFill>
                  <a:srgbClr val="008000"/>
                </a:solidFill>
                <a:effectLst/>
                <a:latin typeface="Consolas" panose="020B0609020204030204" pitchFamily="49" charset="0"/>
              </a:rPr>
              <a:t>Signup.jsx</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Signin</a:t>
            </a:r>
            <a:r>
              <a:rPr lang="en-US" sz="1000" b="0" dirty="0">
                <a:solidFill>
                  <a:srgbClr val="008000"/>
                </a:solidFill>
                <a:effectLst/>
                <a:latin typeface="Consolas" panose="020B0609020204030204" pitchFamily="49" charset="0"/>
              </a:rPr>
              <a:t> from './auth/</a:t>
            </a:r>
            <a:r>
              <a:rPr lang="en-US" sz="1000" b="0" dirty="0" err="1">
                <a:solidFill>
                  <a:srgbClr val="008000"/>
                </a:solidFill>
                <a:effectLst/>
                <a:latin typeface="Consolas" panose="020B0609020204030204" pitchFamily="49" charset="0"/>
              </a:rPr>
              <a:t>Signin.jsx</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Profile from './user/</a:t>
            </a:r>
            <a:r>
              <a:rPr lang="en-US" sz="1000" b="0" dirty="0" err="1">
                <a:solidFill>
                  <a:srgbClr val="008000"/>
                </a:solidFill>
                <a:effectLst/>
                <a:latin typeface="Consolas" panose="020B0609020204030204" pitchFamily="49" charset="0"/>
              </a:rPr>
              <a:t>Profile.jsx</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PrivateRoute</a:t>
            </a:r>
            <a:r>
              <a:rPr lang="en-US" sz="1000" b="0" dirty="0">
                <a:solidFill>
                  <a:srgbClr val="008000"/>
                </a:solidFill>
                <a:effectLst/>
                <a:latin typeface="Consolas" panose="020B0609020204030204" pitchFamily="49" charset="0"/>
              </a:rPr>
              <a:t> from './auth/</a:t>
            </a:r>
            <a:r>
              <a:rPr lang="en-US" sz="1000" b="0" dirty="0" err="1">
                <a:solidFill>
                  <a:srgbClr val="008000"/>
                </a:solidFill>
                <a:effectLst/>
                <a:latin typeface="Consolas" panose="020B0609020204030204" pitchFamily="49" charset="0"/>
              </a:rPr>
              <a:t>PrivateRoute</a:t>
            </a:r>
            <a:r>
              <a:rPr lang="en-US" sz="1000" b="0" dirty="0">
                <a:solidFill>
                  <a:srgbClr val="008000"/>
                </a:solidFill>
                <a:effectLst/>
                <a:latin typeface="Consolas" panose="020B0609020204030204" pitchFamily="49" charset="0"/>
              </a:rPr>
              <a:t>'; // Import </a:t>
            </a:r>
            <a:r>
              <a:rPr lang="en-US" sz="1000" b="0" dirty="0" err="1">
                <a:solidFill>
                  <a:srgbClr val="008000"/>
                </a:solidFill>
                <a:effectLst/>
                <a:latin typeface="Consolas" panose="020B0609020204030204" pitchFamily="49" charset="0"/>
              </a:rPr>
              <a:t>PrivateRoute</a:t>
            </a:r>
            <a:r>
              <a:rPr lang="en-US" sz="1000" b="0" dirty="0">
                <a:solidFill>
                  <a:srgbClr val="008000"/>
                </a:solidFill>
                <a:effectLst/>
                <a:latin typeface="Consolas" panose="020B0609020204030204" pitchFamily="49" charset="0"/>
              </a:rPr>
              <a:t> from the correct path</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NewShop</a:t>
            </a:r>
            <a:r>
              <a:rPr lang="en-US" sz="1000" b="0" dirty="0">
                <a:solidFill>
                  <a:srgbClr val="008000"/>
                </a:solidFill>
                <a:effectLst/>
                <a:latin typeface="Consolas" panose="020B0609020204030204" pitchFamily="49" charset="0"/>
              </a:rPr>
              <a:t> from './shop/</a:t>
            </a:r>
            <a:r>
              <a:rPr lang="en-US" sz="1000" b="0" dirty="0" err="1">
                <a:solidFill>
                  <a:srgbClr val="008000"/>
                </a:solidFill>
                <a:effectLst/>
                <a:latin typeface="Consolas" panose="020B0609020204030204" pitchFamily="49" charset="0"/>
              </a:rPr>
              <a:t>NewShop</a:t>
            </a:r>
            <a:r>
              <a:rPr lang="en-US" sz="1000" b="0" dirty="0">
                <a:solidFill>
                  <a:srgbClr val="008000"/>
                </a:solidFill>
                <a:effectLst/>
                <a:latin typeface="Consolas" panose="020B0609020204030204" pitchFamily="49" charset="0"/>
              </a:rPr>
              <a:t>'; // Import </a:t>
            </a:r>
            <a:r>
              <a:rPr lang="en-US" sz="1000" b="0" dirty="0" err="1">
                <a:solidFill>
                  <a:srgbClr val="008000"/>
                </a:solidFill>
                <a:effectLst/>
                <a:latin typeface="Consolas" panose="020B0609020204030204" pitchFamily="49" charset="0"/>
              </a:rPr>
              <a:t>NewShop</a:t>
            </a:r>
            <a:r>
              <a:rPr lang="en-US" sz="1000" b="0" dirty="0">
                <a:solidFill>
                  <a:srgbClr val="008000"/>
                </a:solidFill>
                <a:effectLst/>
                <a:latin typeface="Consolas" panose="020B0609020204030204" pitchFamily="49" charset="0"/>
              </a:rPr>
              <a:t> from the correct path</a:t>
            </a:r>
          </a:p>
          <a:p>
            <a:r>
              <a:rPr lang="en-US" sz="1000" b="0" dirty="0">
                <a:solidFill>
                  <a:srgbClr val="008000"/>
                </a:solidFill>
                <a:effectLst/>
                <a:latin typeface="Consolas" panose="020B0609020204030204" pitchFamily="49" charset="0"/>
              </a:rPr>
              <a:t>import Shops from './shop/shops'; // Import Shops from the correct path</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function </a:t>
            </a:r>
            <a:r>
              <a:rPr lang="en-US" sz="1000" b="0" dirty="0" err="1">
                <a:solidFill>
                  <a:srgbClr val="008000"/>
                </a:solidFill>
                <a:effectLst/>
                <a:latin typeface="Consolas" panose="020B0609020204030204" pitchFamily="49" charset="0"/>
              </a:rPr>
              <a:t>MainRouter</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return (</a:t>
            </a:r>
          </a:p>
          <a:p>
            <a:r>
              <a:rPr lang="en-US" sz="1000" b="0" dirty="0">
                <a:solidFill>
                  <a:srgbClr val="008000"/>
                </a:solidFill>
                <a:effectLst/>
                <a:latin typeface="Consolas" panose="020B0609020204030204" pitchFamily="49" charset="0"/>
              </a:rPr>
              <a:t>    &lt;Routes&gt;</a:t>
            </a:r>
          </a:p>
          <a:p>
            <a:r>
              <a:rPr lang="en-US" sz="1000" b="0" dirty="0">
                <a:solidFill>
                  <a:srgbClr val="008000"/>
                </a:solidFill>
                <a:effectLst/>
                <a:latin typeface="Consolas" panose="020B0609020204030204" pitchFamily="49" charset="0"/>
              </a:rPr>
              <a:t>      &lt;Route path="/" element={&lt;Home /&gt;} /&gt;</a:t>
            </a:r>
          </a:p>
          <a:p>
            <a:r>
              <a:rPr lang="en-US" sz="1000" b="0" dirty="0">
                <a:solidFill>
                  <a:srgbClr val="008000"/>
                </a:solidFill>
                <a:effectLst/>
                <a:latin typeface="Consolas" panose="020B0609020204030204" pitchFamily="49" charset="0"/>
              </a:rPr>
              <a:t>      &lt;Route path="/users" element={&lt;Users /&gt;} /&gt;</a:t>
            </a:r>
          </a:p>
          <a:p>
            <a:r>
              <a:rPr lang="en-US" sz="1000" b="0" dirty="0">
                <a:solidFill>
                  <a:srgbClr val="008000"/>
                </a:solidFill>
                <a:effectLst/>
                <a:latin typeface="Consolas" panose="020B0609020204030204" pitchFamily="49" charset="0"/>
              </a:rPr>
              <a:t>      &lt;Route path="/signup" element={&lt;Signup /&gt;} /&gt;</a:t>
            </a:r>
          </a:p>
          <a:p>
            <a:r>
              <a:rPr lang="en-US" sz="1000" b="0" dirty="0">
                <a:solidFill>
                  <a:srgbClr val="008000"/>
                </a:solidFill>
                <a:effectLst/>
                <a:latin typeface="Consolas" panose="020B0609020204030204" pitchFamily="49" charset="0"/>
              </a:rPr>
              <a:t>      &lt;Route path="/</a:t>
            </a:r>
            <a:r>
              <a:rPr lang="en-US" sz="1000" b="0" dirty="0" err="1">
                <a:solidFill>
                  <a:srgbClr val="008000"/>
                </a:solidFill>
                <a:effectLst/>
                <a:latin typeface="Consolas" panose="020B0609020204030204" pitchFamily="49" charset="0"/>
              </a:rPr>
              <a:t>signin</a:t>
            </a:r>
            <a:r>
              <a:rPr lang="en-US" sz="1000" b="0" dirty="0">
                <a:solidFill>
                  <a:srgbClr val="008000"/>
                </a:solidFill>
                <a:effectLst/>
                <a:latin typeface="Consolas" panose="020B0609020204030204" pitchFamily="49" charset="0"/>
              </a:rPr>
              <a:t>" element={&lt;</a:t>
            </a:r>
            <a:r>
              <a:rPr lang="en-US" sz="1000" b="0" dirty="0" err="1">
                <a:solidFill>
                  <a:srgbClr val="008000"/>
                </a:solidFill>
                <a:effectLst/>
                <a:latin typeface="Consolas" panose="020B0609020204030204" pitchFamily="49" charset="0"/>
              </a:rPr>
              <a:t>Signin</a:t>
            </a:r>
            <a:r>
              <a:rPr lang="en-US" sz="1000" b="0" dirty="0">
                <a:solidFill>
                  <a:srgbClr val="008000"/>
                </a:solidFill>
                <a:effectLst/>
                <a:latin typeface="Consolas" panose="020B0609020204030204" pitchFamily="49" charset="0"/>
              </a:rPr>
              <a:t> /&gt;} /&gt;</a:t>
            </a:r>
          </a:p>
          <a:p>
            <a:r>
              <a:rPr lang="en-US" sz="1000" b="0" dirty="0">
                <a:solidFill>
                  <a:srgbClr val="008000"/>
                </a:solidFill>
                <a:effectLst/>
                <a:latin typeface="Consolas" panose="020B0609020204030204" pitchFamily="49" charset="0"/>
              </a:rPr>
              <a:t>      &lt;Route path="/user/:</a:t>
            </a:r>
            <a:r>
              <a:rPr lang="en-US" sz="1000" b="0" dirty="0" err="1">
                <a:solidFill>
                  <a:srgbClr val="008000"/>
                </a:solidFill>
                <a:effectLst/>
                <a:latin typeface="Consolas" panose="020B0609020204030204" pitchFamily="49" charset="0"/>
              </a:rPr>
              <a:t>userId</a:t>
            </a:r>
            <a:r>
              <a:rPr lang="en-US" sz="1000" b="0" dirty="0">
                <a:solidFill>
                  <a:srgbClr val="008000"/>
                </a:solidFill>
                <a:effectLst/>
                <a:latin typeface="Consolas" panose="020B0609020204030204" pitchFamily="49" charset="0"/>
              </a:rPr>
              <a:t>" element={&lt;Profile /&gt;} /&gt;</a:t>
            </a:r>
          </a:p>
          <a:p>
            <a:r>
              <a:rPr lang="en-US" sz="1000" b="0" dirty="0">
                <a:solidFill>
                  <a:srgbClr val="008000"/>
                </a:solidFill>
                <a:effectLst/>
                <a:latin typeface="Consolas" panose="020B0609020204030204" pitchFamily="49" charset="0"/>
              </a:rPr>
              <a:t>      &lt;Route path="/shops/all" element={&lt;Shops /&gt;} /&gt;</a:t>
            </a:r>
          </a:p>
          <a:p>
            <a:r>
              <a:rPr lang="en-US" sz="1000" b="0" dirty="0">
                <a:solidFill>
                  <a:srgbClr val="008000"/>
                </a:solidFill>
                <a:effectLst/>
                <a:latin typeface="Consolas" panose="020B0609020204030204" pitchFamily="49" charset="0"/>
              </a:rPr>
              <a:t>      &lt;</a:t>
            </a:r>
            <a:r>
              <a:rPr lang="en-US" sz="1000" b="0" dirty="0" err="1">
                <a:solidFill>
                  <a:srgbClr val="008000"/>
                </a:solidFill>
                <a:effectLst/>
                <a:latin typeface="Consolas" panose="020B0609020204030204" pitchFamily="49" charset="0"/>
              </a:rPr>
              <a:t>PrivateRoute</a:t>
            </a:r>
            <a:r>
              <a:rPr lang="en-US" sz="1000" b="0" dirty="0">
                <a:solidFill>
                  <a:srgbClr val="008000"/>
                </a:solidFill>
                <a:effectLst/>
                <a:latin typeface="Consolas" panose="020B0609020204030204" pitchFamily="49" charset="0"/>
              </a:rPr>
              <a:t> path="/seller/shop/new" element={&lt;</a:t>
            </a:r>
            <a:r>
              <a:rPr lang="en-US" sz="1000" b="0" dirty="0" err="1">
                <a:solidFill>
                  <a:srgbClr val="008000"/>
                </a:solidFill>
                <a:effectLst/>
                <a:latin typeface="Consolas" panose="020B0609020204030204" pitchFamily="49" charset="0"/>
              </a:rPr>
              <a:t>NewShop</a:t>
            </a:r>
            <a:r>
              <a:rPr lang="en-US" sz="1000" b="0" dirty="0">
                <a:solidFill>
                  <a:srgbClr val="008000"/>
                </a:solidFill>
                <a:effectLst/>
                <a:latin typeface="Consolas" panose="020B0609020204030204" pitchFamily="49" charset="0"/>
              </a:rPr>
              <a:t> /&gt;} /&gt;</a:t>
            </a:r>
          </a:p>
          <a:p>
            <a:r>
              <a:rPr lang="en-US" sz="1000" b="0" dirty="0">
                <a:solidFill>
                  <a:srgbClr val="008000"/>
                </a:solidFill>
                <a:effectLst/>
                <a:latin typeface="Consolas" panose="020B0609020204030204" pitchFamily="49" charset="0"/>
              </a:rPr>
              <a:t>    &lt;/Routes&gt;</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export default </a:t>
            </a:r>
            <a:r>
              <a:rPr lang="en-US" sz="1000" b="0" dirty="0" err="1">
                <a:solidFill>
                  <a:srgbClr val="008000"/>
                </a:solidFill>
                <a:effectLst/>
                <a:latin typeface="Consolas" panose="020B0609020204030204" pitchFamily="49" charset="0"/>
              </a:rPr>
              <a:t>MainRouter</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F3ED68F-24F2-785C-8478-5BF7AC1AAD01}"/>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C938E75-DB13-7128-AAD9-6C9E5C0F86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67A07C-B5BC-72F0-8195-20EB7C19CDBA}"/>
              </a:ext>
            </a:extLst>
          </p:cNvPr>
          <p:cNvSpPr>
            <a:spLocks noGrp="1"/>
          </p:cNvSpPr>
          <p:nvPr>
            <p:ph type="sldNum" sz="quarter" idx="12"/>
          </p:nvPr>
        </p:nvSpPr>
        <p:spPr/>
        <p:txBody>
          <a:bodyPr/>
          <a:lstStyle/>
          <a:p>
            <a:fld id="{7C5CF243-786F-4254-B068-4C9F0B6EA12F}" type="slidenum">
              <a:rPr lang="en-US" altLang="en-US" smtClean="0"/>
              <a:pPr/>
              <a:t>127</a:t>
            </a:fld>
            <a:endParaRPr lang="en-US" altLang="en-US"/>
          </a:p>
        </p:txBody>
      </p:sp>
    </p:spTree>
    <p:extLst>
      <p:ext uri="{BB962C8B-B14F-4D97-AF65-F5344CB8AC3E}">
        <p14:creationId xmlns:p14="http://schemas.microsoft.com/office/powerpoint/2010/main" val="41932131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675A-99AA-F2EA-8261-5A73BA7CCA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199421-A0EB-06E2-C961-69AB49BFE38D}"/>
              </a:ext>
            </a:extLst>
          </p:cNvPr>
          <p:cNvSpPr>
            <a:spLocks noGrp="1"/>
          </p:cNvSpPr>
          <p:nvPr>
            <p:ph idx="1"/>
          </p:nvPr>
        </p:nvSpPr>
        <p:spPr/>
        <p:txBody>
          <a:bodyPr/>
          <a:lstStyle/>
          <a:p>
            <a:r>
              <a:rPr lang="en-US" dirty="0"/>
              <a:t>Adding this link to any view in the application will redirect the user to a view displaying all the shops in the marketplace. </a:t>
            </a:r>
          </a:p>
          <a:p>
            <a:r>
              <a:rPr lang="en-US" dirty="0"/>
              <a:t>Next, we will similarly implement the feature to list the shops owned by a specific user.</a:t>
            </a:r>
          </a:p>
        </p:txBody>
      </p:sp>
      <p:sp>
        <p:nvSpPr>
          <p:cNvPr id="4" name="Date Placeholder 3">
            <a:extLst>
              <a:ext uri="{FF2B5EF4-FFF2-40B4-BE49-F238E27FC236}">
                <a16:creationId xmlns:a16="http://schemas.microsoft.com/office/drawing/2014/main" id="{FA68D747-C2B3-E846-1C0F-4E689397D473}"/>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97C661C-5C73-7FE2-D8E3-619839C507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6746EA7-1328-9F47-DA9F-1C9550FC016F}"/>
              </a:ext>
            </a:extLst>
          </p:cNvPr>
          <p:cNvSpPr>
            <a:spLocks noGrp="1"/>
          </p:cNvSpPr>
          <p:nvPr>
            <p:ph type="sldNum" sz="quarter" idx="12"/>
          </p:nvPr>
        </p:nvSpPr>
        <p:spPr/>
        <p:txBody>
          <a:bodyPr/>
          <a:lstStyle/>
          <a:p>
            <a:fld id="{7C5CF243-786F-4254-B068-4C9F0B6EA12F}" type="slidenum">
              <a:rPr lang="en-US" altLang="en-US" smtClean="0"/>
              <a:pPr/>
              <a:t>128</a:t>
            </a:fld>
            <a:endParaRPr lang="en-US" altLang="en-US"/>
          </a:p>
        </p:txBody>
      </p:sp>
    </p:spTree>
    <p:extLst>
      <p:ext uri="{BB962C8B-B14F-4D97-AF65-F5344CB8AC3E}">
        <p14:creationId xmlns:p14="http://schemas.microsoft.com/office/powerpoint/2010/main" val="6580164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7007-4579-2F16-98AA-858D70181403}"/>
              </a:ext>
            </a:extLst>
          </p:cNvPr>
          <p:cNvSpPr>
            <a:spLocks noGrp="1"/>
          </p:cNvSpPr>
          <p:nvPr>
            <p:ph type="title"/>
          </p:nvPr>
        </p:nvSpPr>
        <p:spPr/>
        <p:txBody>
          <a:bodyPr/>
          <a:lstStyle/>
          <a:p>
            <a:r>
              <a:rPr lang="en-US" dirty="0"/>
              <a:t>Listing shops by owner</a:t>
            </a:r>
          </a:p>
        </p:txBody>
      </p:sp>
      <p:sp>
        <p:nvSpPr>
          <p:cNvPr id="3" name="Content Placeholder 2">
            <a:extLst>
              <a:ext uri="{FF2B5EF4-FFF2-40B4-BE49-F238E27FC236}">
                <a16:creationId xmlns:a16="http://schemas.microsoft.com/office/drawing/2014/main" id="{4BEFD8B9-67BD-3F5A-2FCB-7B7A854F34C0}"/>
              </a:ext>
            </a:extLst>
          </p:cNvPr>
          <p:cNvSpPr>
            <a:spLocks noGrp="1"/>
          </p:cNvSpPr>
          <p:nvPr>
            <p:ph idx="1"/>
          </p:nvPr>
        </p:nvSpPr>
        <p:spPr/>
        <p:txBody>
          <a:bodyPr/>
          <a:lstStyle/>
          <a:p>
            <a:r>
              <a:rPr lang="en-US" sz="2200" dirty="0"/>
              <a:t>Authorized sellers on the marketplace will see a list of the shops they created, which they can manage by editing or deleting any shop on the list. </a:t>
            </a:r>
          </a:p>
          <a:p>
            <a:r>
              <a:rPr lang="en-US" sz="2200" dirty="0"/>
              <a:t>In order to implement this feature, we will have to query the shops' collection to retrieve all the shops with the same owner and display it only to the authorized owner of the shops. </a:t>
            </a:r>
          </a:p>
          <a:p>
            <a:r>
              <a:rPr lang="en-US" sz="2200" dirty="0"/>
              <a:t>We achieve this by adding a full-stack slice with the following:</a:t>
            </a:r>
          </a:p>
          <a:p>
            <a:r>
              <a:rPr lang="en-US" sz="2200" dirty="0"/>
              <a:t>A backend API that ensures the requesting user is authorized and retrieves the relevant list of shops</a:t>
            </a:r>
          </a:p>
          <a:p>
            <a:r>
              <a:rPr lang="en-US" sz="2200" dirty="0"/>
              <a:t>A fetch method in the frontend to make a request to this API</a:t>
            </a:r>
          </a:p>
          <a:p>
            <a:r>
              <a:rPr lang="en-US" sz="2200" dirty="0"/>
              <a:t>A React component to display the list of shops to the authorized user</a:t>
            </a:r>
          </a:p>
        </p:txBody>
      </p:sp>
      <p:sp>
        <p:nvSpPr>
          <p:cNvPr id="4" name="Date Placeholder 3">
            <a:extLst>
              <a:ext uri="{FF2B5EF4-FFF2-40B4-BE49-F238E27FC236}">
                <a16:creationId xmlns:a16="http://schemas.microsoft.com/office/drawing/2014/main" id="{B85283E4-F83B-42A4-51F0-270A14664F4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EAAFE5CF-B1F8-389A-1C00-8574C5B7D37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28EF85D-B30C-D85F-3B5F-FB6E33C1F0DB}"/>
              </a:ext>
            </a:extLst>
          </p:cNvPr>
          <p:cNvSpPr>
            <a:spLocks noGrp="1"/>
          </p:cNvSpPr>
          <p:nvPr>
            <p:ph type="sldNum" sz="quarter" idx="12"/>
          </p:nvPr>
        </p:nvSpPr>
        <p:spPr/>
        <p:txBody>
          <a:bodyPr/>
          <a:lstStyle/>
          <a:p>
            <a:fld id="{7C5CF243-786F-4254-B068-4C9F0B6EA12F}" type="slidenum">
              <a:rPr lang="en-US" altLang="en-US" smtClean="0"/>
              <a:pPr/>
              <a:t>129</a:t>
            </a:fld>
            <a:endParaRPr lang="en-US" altLang="en-US"/>
          </a:p>
        </p:txBody>
      </p:sp>
    </p:spTree>
    <p:extLst>
      <p:ext uri="{BB962C8B-B14F-4D97-AF65-F5344CB8AC3E}">
        <p14:creationId xmlns:p14="http://schemas.microsoft.com/office/powerpoint/2010/main" val="25905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7CF3-B347-B616-2D0F-BCFE13E5F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0A8B9D-5441-A30D-67F4-72FE967D8D6F}"/>
              </a:ext>
            </a:extLst>
          </p:cNvPr>
          <p:cNvSpPr>
            <a:spLocks noGrp="1"/>
          </p:cNvSpPr>
          <p:nvPr>
            <p:ph idx="1"/>
          </p:nvPr>
        </p:nvSpPr>
        <p:spPr/>
        <p:txBody>
          <a:bodyPr/>
          <a:lstStyle/>
          <a:p>
            <a:r>
              <a:rPr lang="en-US" dirty="0"/>
              <a:t>A user with an active seller account will be allowed to create and manage their own shops, where they can manage products. </a:t>
            </a:r>
          </a:p>
          <a:p>
            <a:r>
              <a:rPr lang="en-US" dirty="0"/>
              <a:t>Regular users will not have access to a seller dashboard, whereas users with active seller accounts will see a link to their dashboard on the menu as MY SHOPS. </a:t>
            </a:r>
          </a:p>
          <a:p>
            <a:r>
              <a:rPr lang="en-US" dirty="0"/>
              <a:t>The following screenshot shows how the menu looks to a regular user in contrast to a user with an active seller account:</a:t>
            </a:r>
          </a:p>
          <a:p>
            <a:endParaRPr lang="en-US" dirty="0"/>
          </a:p>
        </p:txBody>
      </p:sp>
      <p:sp>
        <p:nvSpPr>
          <p:cNvPr id="4" name="Date Placeholder 3">
            <a:extLst>
              <a:ext uri="{FF2B5EF4-FFF2-40B4-BE49-F238E27FC236}">
                <a16:creationId xmlns:a16="http://schemas.microsoft.com/office/drawing/2014/main" id="{F5845567-14C3-DE13-42AB-9421FA712E4E}"/>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416D0CB-80AF-AA8C-621C-E6343E8A27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8EE1158-5EA4-8B0B-E1E8-245AF08A1397}"/>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pic>
        <p:nvPicPr>
          <p:cNvPr id="8" name="Picture 7">
            <a:extLst>
              <a:ext uri="{FF2B5EF4-FFF2-40B4-BE49-F238E27FC236}">
                <a16:creationId xmlns:a16="http://schemas.microsoft.com/office/drawing/2014/main" id="{EAFD089F-6023-7967-CDFE-03F2F7276B72}"/>
              </a:ext>
            </a:extLst>
          </p:cNvPr>
          <p:cNvPicPr>
            <a:picLocks noChangeAspect="1"/>
          </p:cNvPicPr>
          <p:nvPr/>
        </p:nvPicPr>
        <p:blipFill>
          <a:blip r:embed="rId2"/>
          <a:stretch>
            <a:fillRect/>
          </a:stretch>
        </p:blipFill>
        <p:spPr>
          <a:xfrm>
            <a:off x="990600" y="5032889"/>
            <a:ext cx="8001000" cy="790222"/>
          </a:xfrm>
          <a:prstGeom prst="rect">
            <a:avLst/>
          </a:prstGeom>
        </p:spPr>
      </p:pic>
    </p:spTree>
    <p:extLst>
      <p:ext uri="{BB962C8B-B14F-4D97-AF65-F5344CB8AC3E}">
        <p14:creationId xmlns:p14="http://schemas.microsoft.com/office/powerpoint/2010/main" val="380608911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108B-2532-33A8-9B64-81D2A1313797}"/>
              </a:ext>
            </a:extLst>
          </p:cNvPr>
          <p:cNvSpPr>
            <a:spLocks noGrp="1"/>
          </p:cNvSpPr>
          <p:nvPr>
            <p:ph type="title"/>
          </p:nvPr>
        </p:nvSpPr>
        <p:spPr/>
        <p:txBody>
          <a:bodyPr/>
          <a:lstStyle/>
          <a:p>
            <a:r>
              <a:rPr lang="en-US" dirty="0"/>
              <a:t>The shops by owner API</a:t>
            </a:r>
          </a:p>
        </p:txBody>
      </p:sp>
      <p:sp>
        <p:nvSpPr>
          <p:cNvPr id="3" name="Content Placeholder 2">
            <a:extLst>
              <a:ext uri="{FF2B5EF4-FFF2-40B4-BE49-F238E27FC236}">
                <a16:creationId xmlns:a16="http://schemas.microsoft.com/office/drawing/2014/main" id="{F94A2083-82D9-BD44-2D30-D1C60AB92250}"/>
              </a:ext>
            </a:extLst>
          </p:cNvPr>
          <p:cNvSpPr>
            <a:spLocks noGrp="1"/>
          </p:cNvSpPr>
          <p:nvPr>
            <p:ph idx="1"/>
          </p:nvPr>
        </p:nvSpPr>
        <p:spPr/>
        <p:txBody>
          <a:bodyPr/>
          <a:lstStyle/>
          <a:p>
            <a:r>
              <a:rPr lang="en-US" dirty="0"/>
              <a:t>We will implement an API in the backend to return the list of shops of a specific owner, so it can be rendered in the frontend for the end user. </a:t>
            </a:r>
          </a:p>
          <a:p>
            <a:r>
              <a:rPr lang="en-US" dirty="0"/>
              <a:t>We will </a:t>
            </a:r>
            <a:r>
              <a:rPr lang="en-US" dirty="0" err="1"/>
              <a:t>startby</a:t>
            </a:r>
            <a:r>
              <a:rPr lang="en-US" dirty="0"/>
              <a:t> adding a route in the backend to retrieve all the shops created by a given user when the server receives a GET request at /</a:t>
            </a:r>
            <a:r>
              <a:rPr lang="en-US" dirty="0" err="1"/>
              <a:t>api</a:t>
            </a:r>
            <a:r>
              <a:rPr lang="en-US" dirty="0"/>
              <a:t>/shops/by/:</a:t>
            </a:r>
            <a:r>
              <a:rPr lang="en-US" dirty="0" err="1"/>
              <a:t>userId</a:t>
            </a:r>
            <a:r>
              <a:rPr lang="en-US" dirty="0"/>
              <a:t>. </a:t>
            </a:r>
          </a:p>
          <a:p>
            <a:r>
              <a:rPr lang="en-US" dirty="0"/>
              <a:t>This route is declared as shown in the following code:</a:t>
            </a:r>
          </a:p>
          <a:p>
            <a:pPr marL="0" indent="0">
              <a:buNone/>
            </a:pPr>
            <a:endParaRPr lang="en-US" dirty="0"/>
          </a:p>
          <a:p>
            <a:pPr marL="0" indent="0">
              <a:buNone/>
            </a:pPr>
            <a:r>
              <a:rPr lang="en-US" dirty="0" err="1"/>
              <a:t>mern</a:t>
            </a:r>
            <a:r>
              <a:rPr lang="en-US" dirty="0"/>
              <a:t>-marketplace/server/routes/shop.routes.js:</a:t>
            </a:r>
          </a:p>
          <a:p>
            <a:r>
              <a:rPr lang="en-US" dirty="0" err="1"/>
              <a:t>router.route</a:t>
            </a:r>
            <a:r>
              <a:rPr lang="en-US" dirty="0"/>
              <a:t>('/</a:t>
            </a:r>
            <a:r>
              <a:rPr lang="en-US" dirty="0" err="1"/>
              <a:t>api</a:t>
            </a:r>
            <a:r>
              <a:rPr lang="en-US" dirty="0"/>
              <a:t>/shops/by/:</a:t>
            </a:r>
            <a:r>
              <a:rPr lang="en-US" dirty="0" err="1"/>
              <a:t>userId</a:t>
            </a:r>
            <a:r>
              <a:rPr lang="en-US" dirty="0"/>
              <a:t>')</a:t>
            </a:r>
          </a:p>
          <a:p>
            <a:r>
              <a:rPr lang="en-US" dirty="0"/>
              <a:t>.get(</a:t>
            </a:r>
            <a:r>
              <a:rPr lang="en-US" dirty="0" err="1"/>
              <a:t>authCtrl.requireSignin</a:t>
            </a:r>
            <a:r>
              <a:rPr lang="en-US" dirty="0"/>
              <a:t>, </a:t>
            </a:r>
            <a:r>
              <a:rPr lang="en-US" dirty="0" err="1"/>
              <a:t>authCtrl.hasAuthorization</a:t>
            </a:r>
            <a:r>
              <a:rPr lang="en-US" dirty="0"/>
              <a:t>, </a:t>
            </a:r>
          </a:p>
          <a:p>
            <a:r>
              <a:rPr lang="en-US" dirty="0" err="1"/>
              <a:t>shopCtrl.listByOwner</a:t>
            </a:r>
            <a:r>
              <a:rPr lang="en-US" dirty="0"/>
              <a:t>)</a:t>
            </a:r>
          </a:p>
        </p:txBody>
      </p:sp>
      <p:sp>
        <p:nvSpPr>
          <p:cNvPr id="4" name="Date Placeholder 3">
            <a:extLst>
              <a:ext uri="{FF2B5EF4-FFF2-40B4-BE49-F238E27FC236}">
                <a16:creationId xmlns:a16="http://schemas.microsoft.com/office/drawing/2014/main" id="{347E79EB-7184-F1E3-C0C0-782084265FF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78A687E-9AC4-368A-862A-2C0D6024BC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0BCFFC-EF4F-6D38-7A05-934786A82F14}"/>
              </a:ext>
            </a:extLst>
          </p:cNvPr>
          <p:cNvSpPr>
            <a:spLocks noGrp="1"/>
          </p:cNvSpPr>
          <p:nvPr>
            <p:ph type="sldNum" sz="quarter" idx="12"/>
          </p:nvPr>
        </p:nvSpPr>
        <p:spPr/>
        <p:txBody>
          <a:bodyPr/>
          <a:lstStyle/>
          <a:p>
            <a:fld id="{7C5CF243-786F-4254-B068-4C9F0B6EA12F}" type="slidenum">
              <a:rPr lang="en-US" altLang="en-US" smtClean="0"/>
              <a:pPr/>
              <a:t>130</a:t>
            </a:fld>
            <a:endParaRPr lang="en-US" altLang="en-US"/>
          </a:p>
        </p:txBody>
      </p:sp>
    </p:spTree>
    <p:extLst>
      <p:ext uri="{BB962C8B-B14F-4D97-AF65-F5344CB8AC3E}">
        <p14:creationId xmlns:p14="http://schemas.microsoft.com/office/powerpoint/2010/main" val="24149739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D3CF-BD11-9B0A-B0B3-ECE7E1D9F6BE}"/>
              </a:ext>
            </a:extLst>
          </p:cNvPr>
          <p:cNvSpPr>
            <a:spLocks noGrp="1"/>
          </p:cNvSpPr>
          <p:nvPr>
            <p:ph type="title"/>
          </p:nvPr>
        </p:nvSpPr>
        <p:spPr/>
        <p:txBody>
          <a:bodyPr/>
          <a:lstStyle/>
          <a:p>
            <a:r>
              <a:rPr lang="en-US" sz="3000" dirty="0"/>
              <a:t>Updated </a:t>
            </a:r>
            <a:r>
              <a:rPr lang="en-US" sz="3000" dirty="0" err="1"/>
              <a:t>mern</a:t>
            </a:r>
            <a:r>
              <a:rPr lang="en-US" sz="3000" dirty="0"/>
              <a:t>-marketplace/server/routes/shop.routes.js:</a:t>
            </a:r>
          </a:p>
        </p:txBody>
      </p:sp>
      <p:sp>
        <p:nvSpPr>
          <p:cNvPr id="3" name="Content Placeholder 2">
            <a:extLst>
              <a:ext uri="{FF2B5EF4-FFF2-40B4-BE49-F238E27FC236}">
                <a16:creationId xmlns:a16="http://schemas.microsoft.com/office/drawing/2014/main" id="{E94624DF-4835-EE75-5935-48A21F978BF0}"/>
              </a:ext>
            </a:extLst>
          </p:cNvPr>
          <p:cNvSpPr>
            <a:spLocks noGrp="1"/>
          </p:cNvSpPr>
          <p:nvPr>
            <p:ph idx="1"/>
          </p:nvPr>
        </p:nvSpPr>
        <p:spPr/>
        <p:txBody>
          <a:bodyPr/>
          <a:lstStyle/>
          <a:p>
            <a:r>
              <a:rPr lang="en-US" sz="2000" b="0" dirty="0">
                <a:solidFill>
                  <a:srgbClr val="008000"/>
                </a:solidFill>
                <a:effectLst/>
                <a:latin typeface="Consolas" panose="020B0609020204030204" pitchFamily="49" charset="0"/>
              </a:rPr>
              <a:t>import express from 'express'</a:t>
            </a:r>
          </a:p>
          <a:p>
            <a:r>
              <a:rPr lang="en-US" sz="2000" b="0" dirty="0">
                <a:solidFill>
                  <a:srgbClr val="008000"/>
                </a:solidFill>
                <a:effectLst/>
                <a:latin typeface="Consolas" panose="020B0609020204030204" pitchFamily="49" charset="0"/>
              </a:rPr>
              <a:t>import </a:t>
            </a:r>
            <a:r>
              <a:rPr lang="en-US" sz="2000" b="0" dirty="0" err="1">
                <a:solidFill>
                  <a:srgbClr val="008000"/>
                </a:solidFill>
                <a:effectLst/>
                <a:latin typeface="Consolas" panose="020B0609020204030204" pitchFamily="49" charset="0"/>
              </a:rPr>
              <a:t>userCtrl</a:t>
            </a:r>
            <a:r>
              <a:rPr lang="en-US" sz="2000" b="0" dirty="0">
                <a:solidFill>
                  <a:srgbClr val="008000"/>
                </a:solidFill>
                <a:effectLst/>
                <a:latin typeface="Consolas" panose="020B0609020204030204" pitchFamily="49" charset="0"/>
              </a:rPr>
              <a:t> from '../controllers/shop.controller.js' </a:t>
            </a:r>
          </a:p>
          <a:p>
            <a:r>
              <a:rPr lang="en-US" sz="2000" b="0" dirty="0">
                <a:solidFill>
                  <a:srgbClr val="008000"/>
                </a:solidFill>
                <a:effectLst/>
                <a:latin typeface="Consolas" panose="020B0609020204030204" pitchFamily="49" charset="0"/>
              </a:rPr>
              <a:t>    import </a:t>
            </a:r>
            <a:r>
              <a:rPr lang="en-US" sz="2000" b="0" dirty="0" err="1">
                <a:solidFill>
                  <a:srgbClr val="008000"/>
                </a:solidFill>
                <a:effectLst/>
                <a:latin typeface="Consolas" panose="020B0609020204030204" pitchFamily="49" charset="0"/>
              </a:rPr>
              <a:t>authCtrl</a:t>
            </a:r>
            <a:r>
              <a:rPr lang="en-US" sz="2000" b="0" dirty="0">
                <a:solidFill>
                  <a:srgbClr val="008000"/>
                </a:solidFill>
                <a:effectLst/>
                <a:latin typeface="Consolas" panose="020B0609020204030204" pitchFamily="49" charset="0"/>
              </a:rPr>
              <a:t> from '../controllers/auth.controller.js'</a:t>
            </a:r>
          </a:p>
          <a:p>
            <a:r>
              <a:rPr lang="en-US" sz="2000" b="0" dirty="0" err="1">
                <a:solidFill>
                  <a:srgbClr val="008000"/>
                </a:solidFill>
                <a:effectLst/>
                <a:latin typeface="Consolas" panose="020B0609020204030204" pitchFamily="49" charset="0"/>
              </a:rPr>
              <a:t>router.route</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api</a:t>
            </a:r>
            <a:r>
              <a:rPr lang="en-US" sz="2000" b="0" dirty="0">
                <a:solidFill>
                  <a:srgbClr val="008000"/>
                </a:solidFill>
                <a:effectLst/>
                <a:latin typeface="Consolas" panose="020B0609020204030204" pitchFamily="49" charset="0"/>
              </a:rPr>
              <a:t>/shops/by/:</a:t>
            </a:r>
            <a:r>
              <a:rPr lang="en-US" sz="2000" b="0" dirty="0" err="1">
                <a:solidFill>
                  <a:srgbClr val="008000"/>
                </a:solidFill>
                <a:effectLst/>
                <a:latin typeface="Consolas" panose="020B0609020204030204" pitchFamily="49" charset="0"/>
              </a:rPr>
              <a:t>userId</a:t>
            </a:r>
            <a:r>
              <a:rPr lang="en-US" sz="2000" b="0" dirty="0">
                <a:solidFill>
                  <a:srgbClr val="008000"/>
                </a:solidFill>
                <a:effectLst/>
                <a:latin typeface="Consolas" panose="020B0609020204030204" pitchFamily="49" charset="0"/>
              </a:rPr>
              <a:t>')</a:t>
            </a:r>
          </a:p>
          <a:p>
            <a:r>
              <a:rPr lang="en-US" sz="2000" b="0" dirty="0">
                <a:solidFill>
                  <a:srgbClr val="008000"/>
                </a:solidFill>
                <a:effectLst/>
                <a:latin typeface="Consolas" panose="020B0609020204030204" pitchFamily="49" charset="0"/>
              </a:rPr>
              <a:t>.post(</a:t>
            </a:r>
            <a:r>
              <a:rPr lang="en-US" sz="2000" b="0" dirty="0" err="1">
                <a:solidFill>
                  <a:srgbClr val="008000"/>
                </a:solidFill>
                <a:effectLst/>
                <a:latin typeface="Consolas" panose="020B0609020204030204" pitchFamily="49" charset="0"/>
              </a:rPr>
              <a:t>authCtrl.requireSignin</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authCtrl.hasAuthorization</a:t>
            </a:r>
            <a:r>
              <a:rPr lang="en-US" sz="2000" b="0" dirty="0">
                <a:solidFill>
                  <a:srgbClr val="008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userCtrl.isSeller</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shopCtrl.create</a:t>
            </a:r>
            <a:r>
              <a:rPr lang="en-US" sz="2000" b="0" dirty="0">
                <a:solidFill>
                  <a:srgbClr val="008000"/>
                </a:solidFill>
                <a:effectLst/>
                <a:latin typeface="Consolas" panose="020B0609020204030204" pitchFamily="49" charset="0"/>
              </a:rPr>
              <a:t>)</a:t>
            </a:r>
          </a:p>
          <a:p>
            <a:r>
              <a:rPr lang="en-US" sz="2000" b="0" dirty="0" err="1">
                <a:solidFill>
                  <a:srgbClr val="008000"/>
                </a:solidFill>
                <a:effectLst/>
                <a:latin typeface="Consolas" panose="020B0609020204030204" pitchFamily="49" charset="0"/>
              </a:rPr>
              <a:t>router.param</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userId</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userCtrl.userByID</a:t>
            </a:r>
            <a:r>
              <a:rPr lang="en-US" sz="2000" b="0" dirty="0">
                <a:solidFill>
                  <a:srgbClr val="008000"/>
                </a:solidFill>
                <a:effectLst/>
                <a:latin typeface="Consolas" panose="020B0609020204030204" pitchFamily="49" charset="0"/>
              </a:rPr>
              <a:t>)</a:t>
            </a:r>
          </a:p>
          <a:p>
            <a:r>
              <a:rPr lang="en-US" sz="2000" b="0" dirty="0" err="1">
                <a:solidFill>
                  <a:srgbClr val="008000"/>
                </a:solidFill>
                <a:effectLst/>
                <a:latin typeface="Consolas" panose="020B0609020204030204" pitchFamily="49" charset="0"/>
              </a:rPr>
              <a:t>router.route</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api</a:t>
            </a:r>
            <a:r>
              <a:rPr lang="en-US" sz="2000" b="0" dirty="0">
                <a:solidFill>
                  <a:srgbClr val="008000"/>
                </a:solidFill>
                <a:effectLst/>
                <a:latin typeface="Consolas" panose="020B0609020204030204" pitchFamily="49" charset="0"/>
              </a:rPr>
              <a:t>/shops').get(</a:t>
            </a:r>
            <a:r>
              <a:rPr lang="en-US" sz="2000" b="0" dirty="0" err="1">
                <a:solidFill>
                  <a:srgbClr val="008000"/>
                </a:solidFill>
                <a:effectLst/>
                <a:latin typeface="Consolas" panose="020B0609020204030204" pitchFamily="49" charset="0"/>
              </a:rPr>
              <a:t>shopCtrl.list</a:t>
            </a:r>
            <a:r>
              <a:rPr lang="en-US" sz="2000" b="0" dirty="0">
                <a:solidFill>
                  <a:srgbClr val="008000"/>
                </a:solidFill>
                <a:effectLst/>
                <a:latin typeface="Consolas" panose="020B0609020204030204" pitchFamily="49" charset="0"/>
              </a:rPr>
              <a:t>)</a:t>
            </a:r>
          </a:p>
          <a:p>
            <a:br>
              <a:rPr lang="en-US" sz="2000" b="0" dirty="0">
                <a:solidFill>
                  <a:srgbClr val="008000"/>
                </a:solidFill>
                <a:effectLst/>
                <a:latin typeface="Consolas" panose="020B0609020204030204" pitchFamily="49" charset="0"/>
              </a:rPr>
            </a:br>
            <a:r>
              <a:rPr lang="en-US" sz="2000" b="0" dirty="0" err="1">
                <a:solidFill>
                  <a:srgbClr val="008000"/>
                </a:solidFill>
                <a:effectLst/>
                <a:latin typeface="Consolas" panose="020B0609020204030204" pitchFamily="49" charset="0"/>
              </a:rPr>
              <a:t>router.route</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api</a:t>
            </a:r>
            <a:r>
              <a:rPr lang="en-US" sz="2000" b="0" dirty="0">
                <a:solidFill>
                  <a:srgbClr val="008000"/>
                </a:solidFill>
                <a:effectLst/>
                <a:latin typeface="Consolas" panose="020B0609020204030204" pitchFamily="49" charset="0"/>
              </a:rPr>
              <a:t>/shops/by/:</a:t>
            </a:r>
            <a:r>
              <a:rPr lang="en-US" sz="2000" b="0" dirty="0" err="1">
                <a:solidFill>
                  <a:srgbClr val="008000"/>
                </a:solidFill>
                <a:effectLst/>
                <a:latin typeface="Consolas" panose="020B0609020204030204" pitchFamily="49" charset="0"/>
              </a:rPr>
              <a:t>userId</a:t>
            </a:r>
            <a:r>
              <a:rPr lang="en-US" sz="2000" b="0" dirty="0">
                <a:solidFill>
                  <a:srgbClr val="008000"/>
                </a:solidFill>
                <a:effectLst/>
                <a:latin typeface="Consolas" panose="020B0609020204030204" pitchFamily="49" charset="0"/>
              </a:rPr>
              <a:t>').get(</a:t>
            </a:r>
            <a:r>
              <a:rPr lang="en-US" sz="2000" b="0" dirty="0" err="1">
                <a:solidFill>
                  <a:srgbClr val="008000"/>
                </a:solidFill>
                <a:effectLst/>
                <a:latin typeface="Consolas" panose="020B0609020204030204" pitchFamily="49" charset="0"/>
              </a:rPr>
              <a:t>authCtrl.requireSignin</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authCtrl.hasAuthorization</a:t>
            </a:r>
            <a:r>
              <a:rPr lang="en-US" sz="2000" b="0" dirty="0">
                <a:solidFill>
                  <a:srgbClr val="008000"/>
                </a:solidFill>
                <a:effectLst/>
                <a:latin typeface="Consolas" panose="020B0609020204030204" pitchFamily="49" charset="0"/>
              </a:rPr>
              <a:t>, </a:t>
            </a:r>
          </a:p>
          <a:p>
            <a:r>
              <a:rPr lang="en-US" sz="2000" b="0" dirty="0" err="1">
                <a:solidFill>
                  <a:srgbClr val="008000"/>
                </a:solidFill>
                <a:effectLst/>
                <a:latin typeface="Consolas" panose="020B0609020204030204" pitchFamily="49" charset="0"/>
              </a:rPr>
              <a:t>shopCtrl.listByOwner</a:t>
            </a:r>
            <a:r>
              <a:rPr lang="en-US" sz="20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47676403-A474-E042-E483-A79ED1BC223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58B8A45-CF52-79CE-F1C7-995AD2C114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A0E0DC-29E3-9408-DAB1-39A44CF31E42}"/>
              </a:ext>
            </a:extLst>
          </p:cNvPr>
          <p:cNvSpPr>
            <a:spLocks noGrp="1"/>
          </p:cNvSpPr>
          <p:nvPr>
            <p:ph type="sldNum" sz="quarter" idx="12"/>
          </p:nvPr>
        </p:nvSpPr>
        <p:spPr/>
        <p:txBody>
          <a:bodyPr/>
          <a:lstStyle/>
          <a:p>
            <a:fld id="{7C5CF243-786F-4254-B068-4C9F0B6EA12F}" type="slidenum">
              <a:rPr lang="en-US" altLang="en-US" smtClean="0"/>
              <a:pPr/>
              <a:t>131</a:t>
            </a:fld>
            <a:endParaRPr lang="en-US" altLang="en-US"/>
          </a:p>
        </p:txBody>
      </p:sp>
    </p:spTree>
    <p:extLst>
      <p:ext uri="{BB962C8B-B14F-4D97-AF65-F5344CB8AC3E}">
        <p14:creationId xmlns:p14="http://schemas.microsoft.com/office/powerpoint/2010/main" val="22301572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0D50-D320-9024-0C4C-CA93B13D53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8FEF39-482D-51CF-F93A-7F8082F84D85}"/>
              </a:ext>
            </a:extLst>
          </p:cNvPr>
          <p:cNvSpPr>
            <a:spLocks noGrp="1"/>
          </p:cNvSpPr>
          <p:nvPr>
            <p:ph idx="1"/>
          </p:nvPr>
        </p:nvSpPr>
        <p:spPr/>
        <p:txBody>
          <a:bodyPr/>
          <a:lstStyle/>
          <a:p>
            <a:r>
              <a:rPr lang="en-US" dirty="0"/>
              <a:t>A GET request to this route will first ensure the requesting user is signed in and is also the authorized owner, before invoking the </a:t>
            </a:r>
            <a:r>
              <a:rPr lang="en-US" dirty="0" err="1"/>
              <a:t>listByOwner</a:t>
            </a:r>
            <a:r>
              <a:rPr lang="en-US" dirty="0"/>
              <a:t> controller method in shop.controller.js. </a:t>
            </a:r>
          </a:p>
          <a:p>
            <a:r>
              <a:rPr lang="en-US" dirty="0"/>
              <a:t>This method will query the Shop collection in the database to get the matching shops. </a:t>
            </a:r>
          </a:p>
          <a:p>
            <a:r>
              <a:rPr lang="en-US" dirty="0"/>
              <a:t>This </a:t>
            </a:r>
            <a:r>
              <a:rPr lang="en-US" dirty="0" err="1"/>
              <a:t>listByOwner</a:t>
            </a:r>
            <a:r>
              <a:rPr lang="en-US" dirty="0"/>
              <a:t> method is defined as follows:</a:t>
            </a:r>
          </a:p>
        </p:txBody>
      </p:sp>
      <p:sp>
        <p:nvSpPr>
          <p:cNvPr id="4" name="Date Placeholder 3">
            <a:extLst>
              <a:ext uri="{FF2B5EF4-FFF2-40B4-BE49-F238E27FC236}">
                <a16:creationId xmlns:a16="http://schemas.microsoft.com/office/drawing/2014/main" id="{4BD832DF-B821-B54C-01B4-9E7346C1B43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7ACF4A8F-38DB-6A51-190F-8510248F2ED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8F7BAD-E734-6AF1-9B9E-46CFB28EC64A}"/>
              </a:ext>
            </a:extLst>
          </p:cNvPr>
          <p:cNvSpPr>
            <a:spLocks noGrp="1"/>
          </p:cNvSpPr>
          <p:nvPr>
            <p:ph type="sldNum" sz="quarter" idx="12"/>
          </p:nvPr>
        </p:nvSpPr>
        <p:spPr/>
        <p:txBody>
          <a:bodyPr/>
          <a:lstStyle/>
          <a:p>
            <a:fld id="{7C5CF243-786F-4254-B068-4C9F0B6EA12F}" type="slidenum">
              <a:rPr lang="en-US" altLang="en-US" smtClean="0"/>
              <a:pPr/>
              <a:t>132</a:t>
            </a:fld>
            <a:endParaRPr lang="en-US" altLang="en-US"/>
          </a:p>
        </p:txBody>
      </p:sp>
    </p:spTree>
    <p:extLst>
      <p:ext uri="{BB962C8B-B14F-4D97-AF65-F5344CB8AC3E}">
        <p14:creationId xmlns:p14="http://schemas.microsoft.com/office/powerpoint/2010/main" val="2611309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1529-278D-36CD-8D7F-DC10C1C07C81}"/>
              </a:ext>
            </a:extLst>
          </p:cNvPr>
          <p:cNvSpPr>
            <a:spLocks noGrp="1"/>
          </p:cNvSpPr>
          <p:nvPr>
            <p:ph type="title"/>
          </p:nvPr>
        </p:nvSpPr>
        <p:spPr/>
        <p:txBody>
          <a:bodyPr/>
          <a:lstStyle/>
          <a:p>
            <a:br>
              <a:rPr lang="en-US" sz="2800" dirty="0"/>
            </a:br>
            <a:r>
              <a:rPr lang="en-US" sz="2800" dirty="0" err="1"/>
              <a:t>mern</a:t>
            </a:r>
            <a:r>
              <a:rPr lang="en-US" sz="2800" dirty="0"/>
              <a:t>-marketplace/server/controllers/shop.controller.js:</a:t>
            </a:r>
            <a:br>
              <a:rPr lang="en-US" sz="2800" dirty="0"/>
            </a:br>
            <a:endParaRPr lang="en-US" sz="2800" dirty="0"/>
          </a:p>
        </p:txBody>
      </p:sp>
      <p:sp>
        <p:nvSpPr>
          <p:cNvPr id="3" name="Content Placeholder 2">
            <a:extLst>
              <a:ext uri="{FF2B5EF4-FFF2-40B4-BE49-F238E27FC236}">
                <a16:creationId xmlns:a16="http://schemas.microsoft.com/office/drawing/2014/main" id="{2EE39653-07EE-BD3D-DF9F-BD2200F0A8F3}"/>
              </a:ext>
            </a:extLst>
          </p:cNvPr>
          <p:cNvSpPr>
            <a:spLocks noGrp="1"/>
          </p:cNvSpPr>
          <p:nvPr>
            <p:ph idx="1"/>
          </p:nvPr>
        </p:nvSpPr>
        <p:spPr/>
        <p:txBody>
          <a:bodyPr/>
          <a:lstStyle/>
          <a:p>
            <a:r>
              <a:rPr lang="en-US" dirty="0"/>
              <a:t>const </a:t>
            </a:r>
            <a:r>
              <a:rPr lang="en-US" dirty="0" err="1"/>
              <a:t>listByOwner</a:t>
            </a:r>
            <a:r>
              <a:rPr lang="en-US" dirty="0"/>
              <a:t> = async (req, res) =&gt; { </a:t>
            </a:r>
          </a:p>
          <a:p>
            <a:r>
              <a:rPr lang="en-US" dirty="0"/>
              <a:t>try {</a:t>
            </a:r>
          </a:p>
          <a:p>
            <a:r>
              <a:rPr lang="en-US" dirty="0"/>
              <a:t>let shops = await </a:t>
            </a:r>
            <a:r>
              <a:rPr lang="en-US" dirty="0" err="1"/>
              <a:t>Shop.find</a:t>
            </a:r>
            <a:r>
              <a:rPr lang="en-US" dirty="0"/>
              <a:t>({owner: </a:t>
            </a:r>
            <a:r>
              <a:rPr lang="en-US" dirty="0" err="1"/>
              <a:t>req.profile._id</a:t>
            </a:r>
            <a:r>
              <a:rPr lang="en-US" dirty="0"/>
              <a:t>}).populate('owner', </a:t>
            </a:r>
          </a:p>
          <a:p>
            <a:r>
              <a:rPr lang="en-US" dirty="0"/>
              <a:t>'_id name')</a:t>
            </a:r>
          </a:p>
          <a:p>
            <a:r>
              <a:rPr lang="en-US" dirty="0" err="1"/>
              <a:t>res.json</a:t>
            </a:r>
            <a:r>
              <a:rPr lang="en-US" dirty="0"/>
              <a:t>(shops) </a:t>
            </a:r>
          </a:p>
          <a:p>
            <a:r>
              <a:rPr lang="en-US" dirty="0"/>
              <a:t>} catch (err){</a:t>
            </a:r>
          </a:p>
          <a:p>
            <a:r>
              <a:rPr lang="en-US" dirty="0"/>
              <a:t>return </a:t>
            </a:r>
            <a:r>
              <a:rPr lang="en-US" dirty="0" err="1"/>
              <a:t>res.status</a:t>
            </a:r>
            <a:r>
              <a:rPr lang="en-US" dirty="0"/>
              <a:t>(400).</a:t>
            </a:r>
            <a:r>
              <a:rPr lang="en-US" dirty="0" err="1"/>
              <a:t>json</a:t>
            </a:r>
            <a:r>
              <a:rPr lang="en-US" dirty="0"/>
              <a:t>({</a:t>
            </a:r>
          </a:p>
          <a:p>
            <a:r>
              <a:rPr lang="en-US" dirty="0"/>
              <a:t>error: </a:t>
            </a:r>
            <a:r>
              <a:rPr lang="en-US" dirty="0" err="1"/>
              <a:t>errorHandler.getErrorMessage</a:t>
            </a:r>
            <a:r>
              <a:rPr lang="en-US" dirty="0"/>
              <a:t>(err) </a:t>
            </a:r>
          </a:p>
          <a:p>
            <a:r>
              <a:rPr lang="en-US" dirty="0"/>
              <a:t>})</a:t>
            </a:r>
          </a:p>
          <a:p>
            <a:r>
              <a:rPr lang="en-US" dirty="0"/>
              <a:t>} </a:t>
            </a:r>
          </a:p>
          <a:p>
            <a:r>
              <a:rPr lang="en-US" dirty="0"/>
              <a:t>}</a:t>
            </a:r>
          </a:p>
        </p:txBody>
      </p:sp>
      <p:sp>
        <p:nvSpPr>
          <p:cNvPr id="4" name="Date Placeholder 3">
            <a:extLst>
              <a:ext uri="{FF2B5EF4-FFF2-40B4-BE49-F238E27FC236}">
                <a16:creationId xmlns:a16="http://schemas.microsoft.com/office/drawing/2014/main" id="{E19A9E2E-B636-243B-3AD7-47AEA017A27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3CCD6F8-C328-3F55-3187-DB8F26E1240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F167311-AD8E-ED61-2B41-2E5C0205E6AD}"/>
              </a:ext>
            </a:extLst>
          </p:cNvPr>
          <p:cNvSpPr>
            <a:spLocks noGrp="1"/>
          </p:cNvSpPr>
          <p:nvPr>
            <p:ph type="sldNum" sz="quarter" idx="12"/>
          </p:nvPr>
        </p:nvSpPr>
        <p:spPr/>
        <p:txBody>
          <a:bodyPr/>
          <a:lstStyle/>
          <a:p>
            <a:fld id="{7C5CF243-786F-4254-B068-4C9F0B6EA12F}" type="slidenum">
              <a:rPr lang="en-US" altLang="en-US" smtClean="0"/>
              <a:pPr/>
              <a:t>133</a:t>
            </a:fld>
            <a:endParaRPr lang="en-US" altLang="en-US"/>
          </a:p>
        </p:txBody>
      </p:sp>
    </p:spTree>
    <p:extLst>
      <p:ext uri="{BB962C8B-B14F-4D97-AF65-F5344CB8AC3E}">
        <p14:creationId xmlns:p14="http://schemas.microsoft.com/office/powerpoint/2010/main" val="24027239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EA96-EBB5-8982-BD6C-2A0880C9EDF3}"/>
              </a:ext>
            </a:extLst>
          </p:cNvPr>
          <p:cNvSpPr>
            <a:spLocks noGrp="1"/>
          </p:cNvSpPr>
          <p:nvPr>
            <p:ph type="title"/>
          </p:nvPr>
        </p:nvSpPr>
        <p:spPr/>
        <p:txBody>
          <a:bodyPr/>
          <a:lstStyle/>
          <a:p>
            <a:r>
              <a:rPr lang="en-US" sz="2600" dirty="0"/>
              <a:t>Updated </a:t>
            </a:r>
            <a:r>
              <a:rPr lang="en-US" sz="2600" dirty="0" err="1"/>
              <a:t>mern</a:t>
            </a:r>
            <a:r>
              <a:rPr lang="en-US" sz="2600" dirty="0"/>
              <a:t>-marketplace/server/controllers/shop.controller.js:</a:t>
            </a:r>
          </a:p>
        </p:txBody>
      </p:sp>
      <p:sp>
        <p:nvSpPr>
          <p:cNvPr id="3" name="Content Placeholder 2">
            <a:extLst>
              <a:ext uri="{FF2B5EF4-FFF2-40B4-BE49-F238E27FC236}">
                <a16:creationId xmlns:a16="http://schemas.microsoft.com/office/drawing/2014/main" id="{A203E318-215B-6903-2651-FDEEB7BD6363}"/>
              </a:ext>
            </a:extLst>
          </p:cNvPr>
          <p:cNvSpPr>
            <a:spLocks noGrp="1"/>
          </p:cNvSpPr>
          <p:nvPr>
            <p:ph idx="1"/>
          </p:nvPr>
        </p:nvSpPr>
        <p:spPr/>
        <p:txBody>
          <a:bodyPr/>
          <a:lstStyle/>
          <a:p>
            <a:r>
              <a:rPr lang="en-US" sz="600" b="0" dirty="0">
                <a:solidFill>
                  <a:srgbClr val="008000"/>
                </a:solidFill>
                <a:effectLst/>
                <a:latin typeface="Consolas" panose="020B0609020204030204" pitchFamily="49" charset="0"/>
              </a:rPr>
              <a:t>const create = (req, res, next) =&gt; {</a:t>
            </a:r>
          </a:p>
          <a:p>
            <a:r>
              <a:rPr lang="en-US" sz="600" b="0" dirty="0">
                <a:solidFill>
                  <a:srgbClr val="008000"/>
                </a:solidFill>
                <a:effectLst/>
                <a:latin typeface="Consolas" panose="020B0609020204030204" pitchFamily="49" charset="0"/>
              </a:rPr>
              <a:t>let form = new </a:t>
            </a:r>
            <a:r>
              <a:rPr lang="en-US" sz="600" b="0" dirty="0" err="1">
                <a:solidFill>
                  <a:srgbClr val="008000"/>
                </a:solidFill>
                <a:effectLst/>
                <a:latin typeface="Consolas" panose="020B0609020204030204" pitchFamily="49" charset="0"/>
              </a:rPr>
              <a:t>formidable.IncomingForm</a:t>
            </a:r>
            <a:r>
              <a:rPr lang="en-US" sz="600" b="0" dirty="0">
                <a:solidFill>
                  <a:srgbClr val="008000"/>
                </a:solidFill>
                <a:effectLst/>
                <a:latin typeface="Consolas" panose="020B0609020204030204" pitchFamily="49" charset="0"/>
              </a:rPr>
              <a:t>() </a:t>
            </a:r>
          </a:p>
          <a:p>
            <a:r>
              <a:rPr lang="en-US" sz="600" b="0" dirty="0" err="1">
                <a:solidFill>
                  <a:srgbClr val="008000"/>
                </a:solidFill>
                <a:effectLst/>
                <a:latin typeface="Consolas" panose="020B0609020204030204" pitchFamily="49" charset="0"/>
              </a:rPr>
              <a:t>form.keepExtensions</a:t>
            </a:r>
            <a:r>
              <a:rPr lang="en-US" sz="600" b="0" dirty="0">
                <a:solidFill>
                  <a:srgbClr val="008000"/>
                </a:solidFill>
                <a:effectLst/>
                <a:latin typeface="Consolas" panose="020B0609020204030204" pitchFamily="49" charset="0"/>
              </a:rPr>
              <a:t> = true</a:t>
            </a:r>
          </a:p>
          <a:p>
            <a:r>
              <a:rPr lang="en-US" sz="600" b="0" dirty="0" err="1">
                <a:solidFill>
                  <a:srgbClr val="008000"/>
                </a:solidFill>
                <a:effectLst/>
                <a:latin typeface="Consolas" panose="020B0609020204030204" pitchFamily="49" charset="0"/>
              </a:rPr>
              <a:t>form.parse</a:t>
            </a:r>
            <a:r>
              <a:rPr lang="en-US" sz="600" b="0" dirty="0">
                <a:solidFill>
                  <a:srgbClr val="008000"/>
                </a:solidFill>
                <a:effectLst/>
                <a:latin typeface="Consolas" panose="020B0609020204030204" pitchFamily="49" charset="0"/>
              </a:rPr>
              <a:t>(req, (err, fields, files) =&gt; { </a:t>
            </a:r>
          </a:p>
          <a:p>
            <a:r>
              <a:rPr lang="en-US" sz="600" b="0" dirty="0">
                <a:solidFill>
                  <a:srgbClr val="008000"/>
                </a:solidFill>
                <a:effectLst/>
                <a:latin typeface="Consolas" panose="020B0609020204030204" pitchFamily="49" charset="0"/>
              </a:rPr>
              <a:t>if (err) {</a:t>
            </a:r>
          </a:p>
          <a:p>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message: "Image could not be uploaded"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let shop = new Shop(fields) </a:t>
            </a:r>
          </a:p>
          <a:p>
            <a:r>
              <a:rPr lang="en-US" sz="600" b="0" dirty="0" err="1">
                <a:solidFill>
                  <a:srgbClr val="008000"/>
                </a:solidFill>
                <a:effectLst/>
                <a:latin typeface="Consolas" panose="020B0609020204030204" pitchFamily="49" charset="0"/>
              </a:rPr>
              <a:t>shop.owner</a:t>
            </a:r>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req.profile</a:t>
            </a: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if(</a:t>
            </a:r>
            <a:r>
              <a:rPr lang="en-US" sz="600" b="0" dirty="0" err="1">
                <a:solidFill>
                  <a:srgbClr val="008000"/>
                </a:solidFill>
                <a:effectLst/>
                <a:latin typeface="Consolas" panose="020B0609020204030204" pitchFamily="49" charset="0"/>
              </a:rPr>
              <a:t>files.image</a:t>
            </a:r>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shop.image.data</a:t>
            </a:r>
            <a:r>
              <a:rPr lang="en-US" sz="600" b="0" dirty="0">
                <a:solidFill>
                  <a:srgbClr val="008000"/>
                </a:solidFill>
                <a:effectLst/>
                <a:latin typeface="Consolas" panose="020B0609020204030204" pitchFamily="49" charset="0"/>
              </a:rPr>
              <a:t> = </a:t>
            </a:r>
            <a:r>
              <a:rPr lang="en-US" sz="600" b="0" dirty="0" err="1">
                <a:solidFill>
                  <a:srgbClr val="008000"/>
                </a:solidFill>
                <a:effectLst/>
                <a:latin typeface="Consolas" panose="020B0609020204030204" pitchFamily="49" charset="0"/>
              </a:rPr>
              <a:t>fs.readFileSync</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files.image.path</a:t>
            </a:r>
            <a:r>
              <a:rPr lang="en-US" sz="600" b="0" dirty="0">
                <a:solidFill>
                  <a:srgbClr val="008000"/>
                </a:solidFill>
                <a:effectLst/>
                <a:latin typeface="Consolas" panose="020B0609020204030204" pitchFamily="49" charset="0"/>
              </a:rPr>
              <a:t>) </a:t>
            </a:r>
          </a:p>
          <a:p>
            <a:r>
              <a:rPr lang="en-US" sz="600" b="0" dirty="0" err="1">
                <a:solidFill>
                  <a:srgbClr val="008000"/>
                </a:solidFill>
                <a:effectLst/>
                <a:latin typeface="Consolas" panose="020B0609020204030204" pitchFamily="49" charset="0"/>
              </a:rPr>
              <a:t>shop.image.contentType</a:t>
            </a:r>
            <a:r>
              <a:rPr lang="en-US" sz="600" b="0" dirty="0">
                <a:solidFill>
                  <a:srgbClr val="008000"/>
                </a:solidFill>
                <a:effectLst/>
                <a:latin typeface="Consolas" panose="020B0609020204030204" pitchFamily="49" charset="0"/>
              </a:rPr>
              <a:t> = </a:t>
            </a:r>
            <a:r>
              <a:rPr lang="en-US" sz="600" b="0" dirty="0" err="1">
                <a:solidFill>
                  <a:srgbClr val="008000"/>
                </a:solidFill>
                <a:effectLst/>
                <a:latin typeface="Consolas" panose="020B0609020204030204" pitchFamily="49" charset="0"/>
              </a:rPr>
              <a:t>files.image.type</a:t>
            </a:r>
            <a:endParaRPr lang="en-US" sz="600" b="0" dirty="0">
              <a:solidFill>
                <a:srgbClr val="008000"/>
              </a:solidFill>
              <a:effectLst/>
              <a:latin typeface="Consolas" panose="020B0609020204030204" pitchFamily="49" charset="0"/>
            </a:endParaRPr>
          </a:p>
          <a:p>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shop.save</a:t>
            </a:r>
            <a:r>
              <a:rPr lang="en-US" sz="600" b="0" dirty="0">
                <a:solidFill>
                  <a:srgbClr val="008000"/>
                </a:solidFill>
                <a:effectLst/>
                <a:latin typeface="Consolas" panose="020B0609020204030204" pitchFamily="49" charset="0"/>
              </a:rPr>
              <a:t>((err, result) =&gt; { </a:t>
            </a:r>
          </a:p>
          <a:p>
            <a:r>
              <a:rPr lang="en-US" sz="600" b="0" dirty="0">
                <a:solidFill>
                  <a:srgbClr val="008000"/>
                </a:solidFill>
                <a:effectLst/>
                <a:latin typeface="Consolas" panose="020B0609020204030204" pitchFamily="49" charset="0"/>
              </a:rPr>
              <a:t>if (err) {</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error: </a:t>
            </a:r>
            <a:r>
              <a:rPr lang="en-US" sz="600" b="0" dirty="0" err="1">
                <a:solidFill>
                  <a:srgbClr val="008000"/>
                </a:solidFill>
                <a:effectLst/>
                <a:latin typeface="Consolas" panose="020B0609020204030204" pitchFamily="49" charset="0"/>
              </a:rPr>
              <a:t>errorHandler.getErrorMessage</a:t>
            </a:r>
            <a:r>
              <a:rPr lang="en-US" sz="600" b="0" dirty="0">
                <a:solidFill>
                  <a:srgbClr val="008000"/>
                </a:solidFill>
                <a:effectLst/>
                <a:latin typeface="Consolas" panose="020B0609020204030204" pitchFamily="49" charset="0"/>
              </a:rPr>
              <a:t>(err)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(200).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(result)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a:t>
            </a:r>
          </a:p>
          <a:p>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const list = async (req, res) =&gt; { </a:t>
            </a:r>
          </a:p>
          <a:p>
            <a:r>
              <a:rPr lang="en-US" sz="600" b="0" dirty="0">
                <a:solidFill>
                  <a:srgbClr val="008000"/>
                </a:solidFill>
                <a:effectLst/>
                <a:latin typeface="Consolas" panose="020B0609020204030204" pitchFamily="49" charset="0"/>
              </a:rPr>
              <a:t>try {</a:t>
            </a:r>
          </a:p>
          <a:p>
            <a:r>
              <a:rPr lang="en-US" sz="600" b="0" dirty="0">
                <a:solidFill>
                  <a:srgbClr val="008000"/>
                </a:solidFill>
                <a:effectLst/>
                <a:latin typeface="Consolas" panose="020B0609020204030204" pitchFamily="49" charset="0"/>
              </a:rPr>
              <a:t>let shops = await </a:t>
            </a:r>
            <a:r>
              <a:rPr lang="en-US" sz="600" b="0" dirty="0" err="1">
                <a:solidFill>
                  <a:srgbClr val="008000"/>
                </a:solidFill>
                <a:effectLst/>
                <a:latin typeface="Consolas" panose="020B0609020204030204" pitchFamily="49" charset="0"/>
              </a:rPr>
              <a:t>Shop.find</a:t>
            </a:r>
            <a:r>
              <a:rPr lang="en-US" sz="600" b="0" dirty="0">
                <a:solidFill>
                  <a:srgbClr val="008000"/>
                </a:solidFill>
                <a:effectLst/>
                <a:latin typeface="Consolas" panose="020B0609020204030204" pitchFamily="49" charset="0"/>
              </a:rPr>
              <a:t>() </a:t>
            </a:r>
          </a:p>
          <a:p>
            <a:r>
              <a:rPr lang="en-US" sz="600" b="0" dirty="0" err="1">
                <a:solidFill>
                  <a:srgbClr val="008000"/>
                </a:solidFill>
                <a:effectLst/>
                <a:latin typeface="Consolas" panose="020B0609020204030204" pitchFamily="49" charset="0"/>
              </a:rPr>
              <a:t>res.json</a:t>
            </a:r>
            <a:r>
              <a:rPr lang="en-US" sz="600" b="0" dirty="0">
                <a:solidFill>
                  <a:srgbClr val="008000"/>
                </a:solidFill>
                <a:effectLst/>
                <a:latin typeface="Consolas" panose="020B0609020204030204" pitchFamily="49" charset="0"/>
              </a:rPr>
              <a:t>(shops)</a:t>
            </a:r>
          </a:p>
          <a:p>
            <a:r>
              <a:rPr lang="en-US" sz="600" b="0" dirty="0">
                <a:solidFill>
                  <a:srgbClr val="008000"/>
                </a:solidFill>
                <a:effectLst/>
                <a:latin typeface="Consolas" panose="020B0609020204030204" pitchFamily="49" charset="0"/>
              </a:rPr>
              <a:t>} catch (err){</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error: </a:t>
            </a:r>
            <a:r>
              <a:rPr lang="en-US" sz="600" b="0" dirty="0" err="1">
                <a:solidFill>
                  <a:srgbClr val="008000"/>
                </a:solidFill>
                <a:effectLst/>
                <a:latin typeface="Consolas" panose="020B0609020204030204" pitchFamily="49" charset="0"/>
              </a:rPr>
              <a:t>errorHandler.getErrorMessage</a:t>
            </a:r>
            <a:r>
              <a:rPr lang="en-US" sz="600" b="0" dirty="0">
                <a:solidFill>
                  <a:srgbClr val="008000"/>
                </a:solidFill>
                <a:effectLst/>
                <a:latin typeface="Consolas" panose="020B0609020204030204" pitchFamily="49" charset="0"/>
              </a:rPr>
              <a:t>(err)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a:t>
            </a:r>
          </a:p>
          <a:p>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const </a:t>
            </a:r>
            <a:r>
              <a:rPr lang="en-US" sz="600" b="0" dirty="0" err="1">
                <a:solidFill>
                  <a:srgbClr val="008000"/>
                </a:solidFill>
                <a:effectLst/>
                <a:latin typeface="Consolas" panose="020B0609020204030204" pitchFamily="49" charset="0"/>
              </a:rPr>
              <a:t>listByOwner</a:t>
            </a:r>
            <a:r>
              <a:rPr lang="en-US" sz="600" b="0" dirty="0">
                <a:solidFill>
                  <a:srgbClr val="008000"/>
                </a:solidFill>
                <a:effectLst/>
                <a:latin typeface="Consolas" panose="020B0609020204030204" pitchFamily="49" charset="0"/>
              </a:rPr>
              <a:t> = async (req, res) =&gt; { </a:t>
            </a:r>
          </a:p>
          <a:p>
            <a:r>
              <a:rPr lang="en-US" sz="600" b="0" dirty="0">
                <a:solidFill>
                  <a:srgbClr val="008000"/>
                </a:solidFill>
                <a:effectLst/>
                <a:latin typeface="Consolas" panose="020B0609020204030204" pitchFamily="49" charset="0"/>
              </a:rPr>
              <a:t>try {</a:t>
            </a:r>
          </a:p>
          <a:p>
            <a:r>
              <a:rPr lang="en-US" sz="600" b="0" dirty="0">
                <a:solidFill>
                  <a:srgbClr val="008000"/>
                </a:solidFill>
                <a:effectLst/>
                <a:latin typeface="Consolas" panose="020B0609020204030204" pitchFamily="49" charset="0"/>
              </a:rPr>
              <a:t>let shops = await </a:t>
            </a:r>
            <a:r>
              <a:rPr lang="en-US" sz="600" b="0" dirty="0" err="1">
                <a:solidFill>
                  <a:srgbClr val="008000"/>
                </a:solidFill>
                <a:effectLst/>
                <a:latin typeface="Consolas" panose="020B0609020204030204" pitchFamily="49" charset="0"/>
              </a:rPr>
              <a:t>Shop.find</a:t>
            </a:r>
            <a:r>
              <a:rPr lang="en-US" sz="600" b="0" dirty="0">
                <a:solidFill>
                  <a:srgbClr val="008000"/>
                </a:solidFill>
                <a:effectLst/>
                <a:latin typeface="Consolas" panose="020B0609020204030204" pitchFamily="49" charset="0"/>
              </a:rPr>
              <a:t>({owner: </a:t>
            </a:r>
            <a:r>
              <a:rPr lang="en-US" sz="600" b="0" dirty="0" err="1">
                <a:solidFill>
                  <a:srgbClr val="008000"/>
                </a:solidFill>
                <a:effectLst/>
                <a:latin typeface="Consolas" panose="020B0609020204030204" pitchFamily="49" charset="0"/>
              </a:rPr>
              <a:t>req.profile._id</a:t>
            </a:r>
            <a:r>
              <a:rPr lang="en-US" sz="600" b="0" dirty="0">
                <a:solidFill>
                  <a:srgbClr val="008000"/>
                </a:solidFill>
                <a:effectLst/>
                <a:latin typeface="Consolas" panose="020B0609020204030204" pitchFamily="49" charset="0"/>
              </a:rPr>
              <a:t>}).populate('owner', </a:t>
            </a:r>
          </a:p>
          <a:p>
            <a:r>
              <a:rPr lang="en-US" sz="600" b="0" dirty="0">
                <a:solidFill>
                  <a:srgbClr val="008000"/>
                </a:solidFill>
                <a:effectLst/>
                <a:latin typeface="Consolas" panose="020B0609020204030204" pitchFamily="49" charset="0"/>
              </a:rPr>
              <a:t>'_id name')</a:t>
            </a:r>
          </a:p>
          <a:p>
            <a:r>
              <a:rPr lang="en-US" sz="600" b="0" dirty="0" err="1">
                <a:solidFill>
                  <a:srgbClr val="008000"/>
                </a:solidFill>
                <a:effectLst/>
                <a:latin typeface="Consolas" panose="020B0609020204030204" pitchFamily="49" charset="0"/>
              </a:rPr>
              <a:t>res.json</a:t>
            </a:r>
            <a:r>
              <a:rPr lang="en-US" sz="600" b="0" dirty="0">
                <a:solidFill>
                  <a:srgbClr val="008000"/>
                </a:solidFill>
                <a:effectLst/>
                <a:latin typeface="Consolas" panose="020B0609020204030204" pitchFamily="49" charset="0"/>
              </a:rPr>
              <a:t>(shops) </a:t>
            </a:r>
          </a:p>
          <a:p>
            <a:r>
              <a:rPr lang="en-US" sz="600" b="0" dirty="0">
                <a:solidFill>
                  <a:srgbClr val="008000"/>
                </a:solidFill>
                <a:effectLst/>
                <a:latin typeface="Consolas" panose="020B0609020204030204" pitchFamily="49" charset="0"/>
              </a:rPr>
              <a:t>} catch (err){</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error: </a:t>
            </a:r>
            <a:r>
              <a:rPr lang="en-US" sz="600" b="0" dirty="0" err="1">
                <a:solidFill>
                  <a:srgbClr val="008000"/>
                </a:solidFill>
                <a:effectLst/>
                <a:latin typeface="Consolas" panose="020B0609020204030204" pitchFamily="49" charset="0"/>
              </a:rPr>
              <a:t>errorHandler.getErrorMessage</a:t>
            </a:r>
            <a:r>
              <a:rPr lang="en-US" sz="600" b="0" dirty="0">
                <a:solidFill>
                  <a:srgbClr val="008000"/>
                </a:solidFill>
                <a:effectLst/>
                <a:latin typeface="Consolas" panose="020B0609020204030204" pitchFamily="49" charset="0"/>
              </a:rPr>
              <a:t>(err)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4C16C973-2950-0628-B9FC-8B479975FAF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95B7C3B-F84C-BBE7-66CB-A3C49F6CFA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05B3509-D72C-2481-A463-EDE482A3EEC1}"/>
              </a:ext>
            </a:extLst>
          </p:cNvPr>
          <p:cNvSpPr>
            <a:spLocks noGrp="1"/>
          </p:cNvSpPr>
          <p:nvPr>
            <p:ph type="sldNum" sz="quarter" idx="12"/>
          </p:nvPr>
        </p:nvSpPr>
        <p:spPr/>
        <p:txBody>
          <a:bodyPr/>
          <a:lstStyle/>
          <a:p>
            <a:fld id="{7C5CF243-786F-4254-B068-4C9F0B6EA12F}" type="slidenum">
              <a:rPr lang="en-US" altLang="en-US" smtClean="0"/>
              <a:pPr/>
              <a:t>134</a:t>
            </a:fld>
            <a:endParaRPr lang="en-US" altLang="en-US"/>
          </a:p>
        </p:txBody>
      </p:sp>
    </p:spTree>
    <p:extLst>
      <p:ext uri="{BB962C8B-B14F-4D97-AF65-F5344CB8AC3E}">
        <p14:creationId xmlns:p14="http://schemas.microsoft.com/office/powerpoint/2010/main" val="255497840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61F2-E262-5AC4-39B4-6CA9B2D235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B9133-0329-1605-AA50-6226946554EF}"/>
              </a:ext>
            </a:extLst>
          </p:cNvPr>
          <p:cNvSpPr>
            <a:spLocks noGrp="1"/>
          </p:cNvSpPr>
          <p:nvPr>
            <p:ph idx="1"/>
          </p:nvPr>
        </p:nvSpPr>
        <p:spPr/>
        <p:txBody>
          <a:bodyPr/>
          <a:lstStyle/>
          <a:p>
            <a:r>
              <a:rPr lang="en-US" dirty="0"/>
              <a:t>In the query to the Shop collection, we find all the shops where the owner field matches the user-specified with the </a:t>
            </a:r>
            <a:r>
              <a:rPr lang="en-US" dirty="0" err="1"/>
              <a:t>userId</a:t>
            </a:r>
            <a:r>
              <a:rPr lang="en-US" dirty="0"/>
              <a:t> param, then populate the referenced user's ID and name in the owner field, and return the resulting shops in an array in the response to the client. Next, we will see how to make a request to this API from the client side.</a:t>
            </a:r>
          </a:p>
        </p:txBody>
      </p:sp>
      <p:sp>
        <p:nvSpPr>
          <p:cNvPr id="4" name="Date Placeholder 3">
            <a:extLst>
              <a:ext uri="{FF2B5EF4-FFF2-40B4-BE49-F238E27FC236}">
                <a16:creationId xmlns:a16="http://schemas.microsoft.com/office/drawing/2014/main" id="{C3AF1FB7-3618-6FBE-3250-5002F64AF5C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E8FF2E6B-9D6D-C255-365B-A714AB2D09D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6E56CDB-2E3D-EBF5-8915-062B8C2B4E48}"/>
              </a:ext>
            </a:extLst>
          </p:cNvPr>
          <p:cNvSpPr>
            <a:spLocks noGrp="1"/>
          </p:cNvSpPr>
          <p:nvPr>
            <p:ph type="sldNum" sz="quarter" idx="12"/>
          </p:nvPr>
        </p:nvSpPr>
        <p:spPr/>
        <p:txBody>
          <a:bodyPr/>
          <a:lstStyle/>
          <a:p>
            <a:fld id="{7C5CF243-786F-4254-B068-4C9F0B6EA12F}" type="slidenum">
              <a:rPr lang="en-US" altLang="en-US" smtClean="0"/>
              <a:pPr/>
              <a:t>135</a:t>
            </a:fld>
            <a:endParaRPr lang="en-US" altLang="en-US"/>
          </a:p>
        </p:txBody>
      </p:sp>
    </p:spTree>
    <p:extLst>
      <p:ext uri="{BB962C8B-B14F-4D97-AF65-F5344CB8AC3E}">
        <p14:creationId xmlns:p14="http://schemas.microsoft.com/office/powerpoint/2010/main" val="18831808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E9A8-1D77-77D7-2A35-CA6AFE9508ED}"/>
              </a:ext>
            </a:extLst>
          </p:cNvPr>
          <p:cNvSpPr>
            <a:spLocks noGrp="1"/>
          </p:cNvSpPr>
          <p:nvPr>
            <p:ph type="title"/>
          </p:nvPr>
        </p:nvSpPr>
        <p:spPr/>
        <p:txBody>
          <a:bodyPr/>
          <a:lstStyle/>
          <a:p>
            <a:r>
              <a:rPr lang="en-US" dirty="0"/>
              <a:t>Fetch all shops owned by a user for </a:t>
            </a:r>
            <a:br>
              <a:rPr lang="en-US" dirty="0"/>
            </a:br>
            <a:r>
              <a:rPr lang="en-US" dirty="0"/>
              <a:t>the view</a:t>
            </a:r>
          </a:p>
        </p:txBody>
      </p:sp>
      <p:sp>
        <p:nvSpPr>
          <p:cNvPr id="3" name="Content Placeholder 2">
            <a:extLst>
              <a:ext uri="{FF2B5EF4-FFF2-40B4-BE49-F238E27FC236}">
                <a16:creationId xmlns:a16="http://schemas.microsoft.com/office/drawing/2014/main" id="{5BA4AC39-3AA8-DCE7-BFFD-7C7A10D7F2CB}"/>
              </a:ext>
            </a:extLst>
          </p:cNvPr>
          <p:cNvSpPr>
            <a:spLocks noGrp="1"/>
          </p:cNvSpPr>
          <p:nvPr>
            <p:ph idx="1"/>
          </p:nvPr>
        </p:nvSpPr>
        <p:spPr>
          <a:xfrm>
            <a:off x="928914" y="800100"/>
            <a:ext cx="8077200" cy="5257800"/>
          </a:xfrm>
        </p:spPr>
        <p:txBody>
          <a:bodyPr/>
          <a:lstStyle/>
          <a:p>
            <a:r>
              <a:rPr lang="en-US" dirty="0"/>
              <a:t>In the frontend, to fetch the shops for a specific user using this list by owner API, we will add a fetch method that takes the signed-in user's credentials to make a GET request to the API route with the specific user ID passed in the URL. </a:t>
            </a:r>
          </a:p>
          <a:p>
            <a:r>
              <a:rPr lang="en-US" dirty="0"/>
              <a:t>This fetch method is defined as shown in the following code:</a:t>
            </a:r>
          </a:p>
        </p:txBody>
      </p:sp>
      <p:sp>
        <p:nvSpPr>
          <p:cNvPr id="4" name="Date Placeholder 3">
            <a:extLst>
              <a:ext uri="{FF2B5EF4-FFF2-40B4-BE49-F238E27FC236}">
                <a16:creationId xmlns:a16="http://schemas.microsoft.com/office/drawing/2014/main" id="{C37295DD-FDF5-5785-D95B-446148BA8189}"/>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C96B9A7-61BA-38F4-67D5-C06826602FC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B54150B-5252-4566-9EF4-D7210125737B}"/>
              </a:ext>
            </a:extLst>
          </p:cNvPr>
          <p:cNvSpPr>
            <a:spLocks noGrp="1"/>
          </p:cNvSpPr>
          <p:nvPr>
            <p:ph type="sldNum" sz="quarter" idx="12"/>
          </p:nvPr>
        </p:nvSpPr>
        <p:spPr/>
        <p:txBody>
          <a:bodyPr/>
          <a:lstStyle/>
          <a:p>
            <a:fld id="{7C5CF243-786F-4254-B068-4C9F0B6EA12F}" type="slidenum">
              <a:rPr lang="en-US" altLang="en-US" smtClean="0"/>
              <a:pPr/>
              <a:t>136</a:t>
            </a:fld>
            <a:endParaRPr lang="en-US" altLang="en-US"/>
          </a:p>
        </p:txBody>
      </p:sp>
    </p:spTree>
    <p:extLst>
      <p:ext uri="{BB962C8B-B14F-4D97-AF65-F5344CB8AC3E}">
        <p14:creationId xmlns:p14="http://schemas.microsoft.com/office/powerpoint/2010/main" val="34267648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947E-3CB1-5CC6-194C-24F3227CFCD2}"/>
              </a:ext>
            </a:extLst>
          </p:cNvPr>
          <p:cNvSpPr>
            <a:spLocks noGrp="1"/>
          </p:cNvSpPr>
          <p:nvPr>
            <p:ph type="title"/>
          </p:nvPr>
        </p:nvSpPr>
        <p:spPr/>
        <p:txBody>
          <a:bodyPr/>
          <a:lstStyle/>
          <a:p>
            <a:br>
              <a:rPr lang="en-US" sz="3000" dirty="0"/>
            </a:br>
            <a:r>
              <a:rPr lang="en-US" sz="3000" dirty="0" err="1"/>
              <a:t>mern</a:t>
            </a:r>
            <a:r>
              <a:rPr lang="en-US" sz="3000" dirty="0"/>
              <a:t>-marketplace/client/shop/api-shop.js:</a:t>
            </a:r>
            <a:br>
              <a:rPr lang="en-US" sz="3000" dirty="0"/>
            </a:br>
            <a:endParaRPr lang="en-US" sz="3000" dirty="0"/>
          </a:p>
        </p:txBody>
      </p:sp>
      <p:sp>
        <p:nvSpPr>
          <p:cNvPr id="3" name="Content Placeholder 2">
            <a:extLst>
              <a:ext uri="{FF2B5EF4-FFF2-40B4-BE49-F238E27FC236}">
                <a16:creationId xmlns:a16="http://schemas.microsoft.com/office/drawing/2014/main" id="{FF1AA857-9BEB-5A21-D3DD-6211704C70BA}"/>
              </a:ext>
            </a:extLst>
          </p:cNvPr>
          <p:cNvSpPr>
            <a:spLocks noGrp="1"/>
          </p:cNvSpPr>
          <p:nvPr>
            <p:ph idx="1"/>
          </p:nvPr>
        </p:nvSpPr>
        <p:spPr/>
        <p:txBody>
          <a:bodyPr/>
          <a:lstStyle/>
          <a:p>
            <a:r>
              <a:rPr lang="en-US" sz="2000" dirty="0"/>
              <a:t>const </a:t>
            </a:r>
            <a:r>
              <a:rPr lang="en-US" sz="2000" dirty="0" err="1"/>
              <a:t>listByOwner</a:t>
            </a:r>
            <a:r>
              <a:rPr lang="en-US" sz="2000" dirty="0"/>
              <a:t> = async (params, credentials, signal) =&gt; { </a:t>
            </a:r>
          </a:p>
          <a:p>
            <a:r>
              <a:rPr lang="en-US" sz="2000" dirty="0"/>
              <a:t>try {</a:t>
            </a:r>
          </a:p>
          <a:p>
            <a:r>
              <a:rPr lang="en-US" sz="2000" dirty="0"/>
              <a:t>let response = await fetch('/</a:t>
            </a:r>
            <a:r>
              <a:rPr lang="en-US" sz="2000" dirty="0" err="1"/>
              <a:t>api</a:t>
            </a:r>
            <a:r>
              <a:rPr lang="en-US" sz="2000" dirty="0"/>
              <a:t>/shops/by/'+</a:t>
            </a:r>
            <a:r>
              <a:rPr lang="en-US" sz="2000" dirty="0" err="1"/>
              <a:t>params.userId</a:t>
            </a:r>
            <a:r>
              <a:rPr lang="en-US" sz="2000" dirty="0"/>
              <a:t>, { </a:t>
            </a:r>
          </a:p>
          <a:p>
            <a:r>
              <a:rPr lang="en-US" sz="2000" dirty="0"/>
              <a:t>method: 'GET',</a:t>
            </a:r>
          </a:p>
          <a:p>
            <a:r>
              <a:rPr lang="en-US" sz="2000" dirty="0"/>
              <a:t>signal: signal, </a:t>
            </a:r>
          </a:p>
          <a:p>
            <a:r>
              <a:rPr lang="en-US" sz="2000" dirty="0"/>
              <a:t>headers: {</a:t>
            </a:r>
          </a:p>
          <a:p>
            <a:r>
              <a:rPr lang="en-US" sz="2000" dirty="0"/>
              <a:t>'Accept': 'application/</a:t>
            </a:r>
            <a:r>
              <a:rPr lang="en-US" sz="2000" dirty="0" err="1"/>
              <a:t>json</a:t>
            </a:r>
            <a:r>
              <a:rPr lang="en-US" sz="2000" dirty="0"/>
              <a:t>',</a:t>
            </a:r>
          </a:p>
          <a:p>
            <a:r>
              <a:rPr lang="en-US" sz="2000" dirty="0"/>
              <a:t>'Authorization': 'Bearer ' + credentials.t </a:t>
            </a:r>
          </a:p>
          <a:p>
            <a:r>
              <a:rPr lang="en-US" sz="2000" dirty="0"/>
              <a:t>}</a:t>
            </a:r>
          </a:p>
          <a:p>
            <a:r>
              <a:rPr lang="en-US" sz="2000" dirty="0"/>
              <a:t>})</a:t>
            </a:r>
          </a:p>
          <a:p>
            <a:r>
              <a:rPr lang="en-US" sz="2000" dirty="0"/>
              <a:t>return </a:t>
            </a:r>
            <a:r>
              <a:rPr lang="en-US" sz="2000" dirty="0" err="1"/>
              <a:t>response.json</a:t>
            </a:r>
            <a:r>
              <a:rPr lang="en-US" sz="2000" dirty="0"/>
              <a:t>() </a:t>
            </a:r>
          </a:p>
          <a:p>
            <a:r>
              <a:rPr lang="en-US" sz="2000" dirty="0"/>
              <a:t>} catch(err){</a:t>
            </a:r>
          </a:p>
          <a:p>
            <a:r>
              <a:rPr lang="en-US" sz="2000" dirty="0"/>
              <a:t>console.log(err) </a:t>
            </a:r>
          </a:p>
          <a:p>
            <a:r>
              <a:rPr lang="en-US" sz="2000" dirty="0"/>
              <a:t>}</a:t>
            </a:r>
          </a:p>
          <a:p>
            <a:r>
              <a:rPr lang="en-US" sz="2000" dirty="0"/>
              <a:t>}</a:t>
            </a:r>
          </a:p>
        </p:txBody>
      </p:sp>
      <p:sp>
        <p:nvSpPr>
          <p:cNvPr id="4" name="Date Placeholder 3">
            <a:extLst>
              <a:ext uri="{FF2B5EF4-FFF2-40B4-BE49-F238E27FC236}">
                <a16:creationId xmlns:a16="http://schemas.microsoft.com/office/drawing/2014/main" id="{AA1E0081-E62C-95C8-EEE8-00BC7CAF55FC}"/>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09A9D541-4AC0-3FE7-AB06-D79E638CD0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B209B6A-F8A2-A98F-46CF-00F7EB4E519F}"/>
              </a:ext>
            </a:extLst>
          </p:cNvPr>
          <p:cNvSpPr>
            <a:spLocks noGrp="1"/>
          </p:cNvSpPr>
          <p:nvPr>
            <p:ph type="sldNum" sz="quarter" idx="12"/>
          </p:nvPr>
        </p:nvSpPr>
        <p:spPr/>
        <p:txBody>
          <a:bodyPr/>
          <a:lstStyle/>
          <a:p>
            <a:fld id="{7C5CF243-786F-4254-B068-4C9F0B6EA12F}" type="slidenum">
              <a:rPr lang="en-US" altLang="en-US" smtClean="0"/>
              <a:pPr/>
              <a:t>137</a:t>
            </a:fld>
            <a:endParaRPr lang="en-US" altLang="en-US"/>
          </a:p>
        </p:txBody>
      </p:sp>
    </p:spTree>
    <p:extLst>
      <p:ext uri="{BB962C8B-B14F-4D97-AF65-F5344CB8AC3E}">
        <p14:creationId xmlns:p14="http://schemas.microsoft.com/office/powerpoint/2010/main" val="150003071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4E29-64A1-C8C5-AA98-CACB1AF5F44E}"/>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-marketplace/client/shop/api-shop.js:</a:t>
            </a:r>
            <a:br>
              <a:rPr lang="en-US" sz="3000" dirty="0"/>
            </a:br>
            <a:r>
              <a:rPr lang="en-US" sz="3000" dirty="0"/>
              <a:t> </a:t>
            </a:r>
          </a:p>
        </p:txBody>
      </p:sp>
      <p:sp>
        <p:nvSpPr>
          <p:cNvPr id="3" name="Content Placeholder 2">
            <a:extLst>
              <a:ext uri="{FF2B5EF4-FFF2-40B4-BE49-F238E27FC236}">
                <a16:creationId xmlns:a16="http://schemas.microsoft.com/office/drawing/2014/main" id="{88875230-52BC-7C50-CBD1-70E4D2A7B0BD}"/>
              </a:ext>
            </a:extLst>
          </p:cNvPr>
          <p:cNvSpPr>
            <a:spLocks noGrp="1"/>
          </p:cNvSpPr>
          <p:nvPr>
            <p:ph idx="1"/>
          </p:nvPr>
        </p:nvSpPr>
        <p:spPr/>
        <p:txBody>
          <a:bodyPr/>
          <a:lstStyle/>
          <a:p>
            <a:r>
              <a:rPr lang="en-US" sz="650" b="0" dirty="0">
                <a:solidFill>
                  <a:srgbClr val="008000"/>
                </a:solidFill>
                <a:effectLst/>
                <a:latin typeface="Consolas" panose="020B0609020204030204" pitchFamily="49" charset="0"/>
              </a:rPr>
              <a:t>const create = (params, credentials, shop) =&gt; { </a:t>
            </a:r>
          </a:p>
          <a:p>
            <a:r>
              <a:rPr lang="en-US" sz="650" b="0" dirty="0">
                <a:solidFill>
                  <a:srgbClr val="008000"/>
                </a:solidFill>
                <a:effectLst/>
                <a:latin typeface="Consolas" panose="020B0609020204030204" pitchFamily="49" charset="0"/>
              </a:rPr>
              <a:t>return fetch('/</a:t>
            </a:r>
            <a:r>
              <a:rPr lang="en-US" sz="650" b="0" dirty="0" err="1">
                <a:solidFill>
                  <a:srgbClr val="008000"/>
                </a:solidFill>
                <a:effectLst/>
                <a:latin typeface="Consolas" panose="020B0609020204030204" pitchFamily="49" charset="0"/>
              </a:rPr>
              <a:t>api</a:t>
            </a:r>
            <a:r>
              <a:rPr lang="en-US" sz="650" b="0" dirty="0">
                <a:solidFill>
                  <a:srgbClr val="008000"/>
                </a:solidFill>
                <a:effectLst/>
                <a:latin typeface="Consolas" panose="020B0609020204030204" pitchFamily="49" charset="0"/>
              </a:rPr>
              <a:t>/shops/by/'+ </a:t>
            </a:r>
            <a:r>
              <a:rPr lang="en-US" sz="650" b="0" dirty="0" err="1">
                <a:solidFill>
                  <a:srgbClr val="008000"/>
                </a:solidFill>
                <a:effectLst/>
                <a:latin typeface="Consolas" panose="020B0609020204030204" pitchFamily="49" charset="0"/>
              </a:rPr>
              <a:t>params.userId</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method: 'POST', </a:t>
            </a:r>
          </a:p>
          <a:p>
            <a:r>
              <a:rPr lang="en-US" sz="650" b="0" dirty="0">
                <a:solidFill>
                  <a:srgbClr val="008000"/>
                </a:solidFill>
                <a:effectLst/>
                <a:latin typeface="Consolas" panose="020B0609020204030204" pitchFamily="49" charset="0"/>
              </a:rPr>
              <a:t>headers: {</a:t>
            </a:r>
          </a:p>
          <a:p>
            <a:r>
              <a:rPr lang="en-US" sz="650" b="0" dirty="0">
                <a:solidFill>
                  <a:srgbClr val="008000"/>
                </a:solidFill>
                <a:effectLst/>
                <a:latin typeface="Consolas" panose="020B0609020204030204" pitchFamily="49" charset="0"/>
              </a:rPr>
              <a:t>'Accept': 'application/</a:t>
            </a:r>
            <a:r>
              <a:rPr lang="en-US" sz="650" b="0" dirty="0" err="1">
                <a:solidFill>
                  <a:srgbClr val="008000"/>
                </a:solidFill>
                <a:effectLst/>
                <a:latin typeface="Consolas" panose="020B0609020204030204" pitchFamily="49" charset="0"/>
              </a:rPr>
              <a:t>json</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'Authorization': 'Bearer ' + credentials.t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body: shop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.then((response) =&gt; { </a:t>
            </a:r>
          </a:p>
          <a:p>
            <a:r>
              <a:rPr lang="en-US" sz="650" b="0" dirty="0">
                <a:solidFill>
                  <a:srgbClr val="008000"/>
                </a:solidFill>
                <a:effectLst/>
                <a:latin typeface="Consolas" panose="020B0609020204030204" pitchFamily="49" charset="0"/>
              </a:rPr>
              <a:t>return </a:t>
            </a:r>
            <a:r>
              <a:rPr lang="en-US" sz="650" b="0" dirty="0" err="1">
                <a:solidFill>
                  <a:srgbClr val="008000"/>
                </a:solidFill>
                <a:effectLst/>
                <a:latin typeface="Consolas" panose="020B0609020204030204" pitchFamily="49" charset="0"/>
              </a:rPr>
              <a:t>response.json</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}).catch((err) =&gt; console.log(err))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const list = async (signal) =&gt; { </a:t>
            </a:r>
          </a:p>
          <a:p>
            <a:r>
              <a:rPr lang="en-US" sz="650" b="0" dirty="0">
                <a:solidFill>
                  <a:srgbClr val="008000"/>
                </a:solidFill>
                <a:effectLst/>
                <a:latin typeface="Consolas" panose="020B0609020204030204" pitchFamily="49" charset="0"/>
              </a:rPr>
              <a:t>try {</a:t>
            </a:r>
          </a:p>
          <a:p>
            <a:r>
              <a:rPr lang="en-US" sz="650" b="0" dirty="0">
                <a:solidFill>
                  <a:srgbClr val="008000"/>
                </a:solidFill>
                <a:effectLst/>
                <a:latin typeface="Consolas" panose="020B0609020204030204" pitchFamily="49" charset="0"/>
              </a:rPr>
              <a:t>let response = await fetch('/</a:t>
            </a:r>
            <a:r>
              <a:rPr lang="en-US" sz="650" b="0" dirty="0" err="1">
                <a:solidFill>
                  <a:srgbClr val="008000"/>
                </a:solidFill>
                <a:effectLst/>
                <a:latin typeface="Consolas" panose="020B0609020204030204" pitchFamily="49" charset="0"/>
              </a:rPr>
              <a:t>api</a:t>
            </a:r>
            <a:r>
              <a:rPr lang="en-US" sz="650" b="0" dirty="0">
                <a:solidFill>
                  <a:srgbClr val="008000"/>
                </a:solidFill>
                <a:effectLst/>
                <a:latin typeface="Consolas" panose="020B0609020204030204" pitchFamily="49" charset="0"/>
              </a:rPr>
              <a:t>/shops', { </a:t>
            </a:r>
          </a:p>
          <a:p>
            <a:r>
              <a:rPr lang="en-US" sz="650" b="0" dirty="0">
                <a:solidFill>
                  <a:srgbClr val="008000"/>
                </a:solidFill>
                <a:effectLst/>
                <a:latin typeface="Consolas" panose="020B0609020204030204" pitchFamily="49" charset="0"/>
              </a:rPr>
              <a:t>method: 'GET',</a:t>
            </a:r>
          </a:p>
          <a:p>
            <a:r>
              <a:rPr lang="en-US" sz="650" b="0" dirty="0">
                <a:solidFill>
                  <a:srgbClr val="008000"/>
                </a:solidFill>
                <a:effectLst/>
                <a:latin typeface="Consolas" panose="020B0609020204030204" pitchFamily="49" charset="0"/>
              </a:rPr>
              <a:t>signal: signal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return </a:t>
            </a:r>
            <a:r>
              <a:rPr lang="en-US" sz="650" b="0" dirty="0" err="1">
                <a:solidFill>
                  <a:srgbClr val="008000"/>
                </a:solidFill>
                <a:effectLst/>
                <a:latin typeface="Consolas" panose="020B0609020204030204" pitchFamily="49" charset="0"/>
              </a:rPr>
              <a:t>response.json</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}catch(err) {</a:t>
            </a:r>
          </a:p>
          <a:p>
            <a:r>
              <a:rPr lang="en-US" sz="650" b="0" dirty="0">
                <a:solidFill>
                  <a:srgbClr val="008000"/>
                </a:solidFill>
                <a:effectLst/>
                <a:latin typeface="Consolas" panose="020B0609020204030204" pitchFamily="49" charset="0"/>
              </a:rPr>
              <a:t>console.log(err)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const </a:t>
            </a:r>
            <a:r>
              <a:rPr lang="en-US" sz="650" b="0" dirty="0" err="1">
                <a:solidFill>
                  <a:srgbClr val="008000"/>
                </a:solidFill>
                <a:effectLst/>
                <a:latin typeface="Consolas" panose="020B0609020204030204" pitchFamily="49" charset="0"/>
              </a:rPr>
              <a:t>listByOwner</a:t>
            </a:r>
            <a:r>
              <a:rPr lang="en-US" sz="650" b="0" dirty="0">
                <a:solidFill>
                  <a:srgbClr val="008000"/>
                </a:solidFill>
                <a:effectLst/>
                <a:latin typeface="Consolas" panose="020B0609020204030204" pitchFamily="49" charset="0"/>
              </a:rPr>
              <a:t> = async (params, credentials, signal) =&gt; { </a:t>
            </a:r>
          </a:p>
          <a:p>
            <a:r>
              <a:rPr lang="en-US" sz="650" b="0" dirty="0">
                <a:solidFill>
                  <a:srgbClr val="008000"/>
                </a:solidFill>
                <a:effectLst/>
                <a:latin typeface="Consolas" panose="020B0609020204030204" pitchFamily="49" charset="0"/>
              </a:rPr>
              <a:t>try {</a:t>
            </a:r>
          </a:p>
          <a:p>
            <a:r>
              <a:rPr lang="en-US" sz="650" b="0" dirty="0">
                <a:solidFill>
                  <a:srgbClr val="008000"/>
                </a:solidFill>
                <a:effectLst/>
                <a:latin typeface="Consolas" panose="020B0609020204030204" pitchFamily="49" charset="0"/>
              </a:rPr>
              <a:t>let response = await fetch('/</a:t>
            </a:r>
            <a:r>
              <a:rPr lang="en-US" sz="650" b="0" dirty="0" err="1">
                <a:solidFill>
                  <a:srgbClr val="008000"/>
                </a:solidFill>
                <a:effectLst/>
                <a:latin typeface="Consolas" panose="020B0609020204030204" pitchFamily="49" charset="0"/>
              </a:rPr>
              <a:t>api</a:t>
            </a:r>
            <a:r>
              <a:rPr lang="en-US" sz="650" b="0" dirty="0">
                <a:solidFill>
                  <a:srgbClr val="008000"/>
                </a:solidFill>
                <a:effectLst/>
                <a:latin typeface="Consolas" panose="020B0609020204030204" pitchFamily="49" charset="0"/>
              </a:rPr>
              <a:t>/shops/by/'+</a:t>
            </a:r>
            <a:r>
              <a:rPr lang="en-US" sz="650" b="0" dirty="0" err="1">
                <a:solidFill>
                  <a:srgbClr val="008000"/>
                </a:solidFill>
                <a:effectLst/>
                <a:latin typeface="Consolas" panose="020B0609020204030204" pitchFamily="49" charset="0"/>
              </a:rPr>
              <a:t>params.userId</a:t>
            </a:r>
            <a:r>
              <a:rPr lang="en-US" sz="650" b="0" dirty="0">
                <a:solidFill>
                  <a:srgbClr val="008000"/>
                </a:solidFill>
                <a:effectLst/>
                <a:latin typeface="Consolas" panose="020B0609020204030204" pitchFamily="49" charset="0"/>
              </a:rPr>
              <a:t>, { </a:t>
            </a:r>
          </a:p>
          <a:p>
            <a:r>
              <a:rPr lang="en-US" sz="650" b="0" dirty="0">
                <a:solidFill>
                  <a:srgbClr val="008000"/>
                </a:solidFill>
                <a:effectLst/>
                <a:latin typeface="Consolas" panose="020B0609020204030204" pitchFamily="49" charset="0"/>
              </a:rPr>
              <a:t>method: 'GET',</a:t>
            </a:r>
          </a:p>
          <a:p>
            <a:r>
              <a:rPr lang="en-US" sz="650" b="0" dirty="0">
                <a:solidFill>
                  <a:srgbClr val="008000"/>
                </a:solidFill>
                <a:effectLst/>
                <a:latin typeface="Consolas" panose="020B0609020204030204" pitchFamily="49" charset="0"/>
              </a:rPr>
              <a:t>signal: signal, </a:t>
            </a:r>
          </a:p>
          <a:p>
            <a:r>
              <a:rPr lang="en-US" sz="650" b="0" dirty="0">
                <a:solidFill>
                  <a:srgbClr val="008000"/>
                </a:solidFill>
                <a:effectLst/>
                <a:latin typeface="Consolas" panose="020B0609020204030204" pitchFamily="49" charset="0"/>
              </a:rPr>
              <a:t>headers: {</a:t>
            </a:r>
          </a:p>
          <a:p>
            <a:r>
              <a:rPr lang="en-US" sz="650" b="0" dirty="0">
                <a:solidFill>
                  <a:srgbClr val="008000"/>
                </a:solidFill>
                <a:effectLst/>
                <a:latin typeface="Consolas" panose="020B0609020204030204" pitchFamily="49" charset="0"/>
              </a:rPr>
              <a:t>'Accept': 'application/</a:t>
            </a:r>
            <a:r>
              <a:rPr lang="en-US" sz="650" b="0" dirty="0" err="1">
                <a:solidFill>
                  <a:srgbClr val="008000"/>
                </a:solidFill>
                <a:effectLst/>
                <a:latin typeface="Consolas" panose="020B0609020204030204" pitchFamily="49" charset="0"/>
              </a:rPr>
              <a:t>json</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'Authorization': 'Bearer ' + credentials.t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return </a:t>
            </a:r>
            <a:r>
              <a:rPr lang="en-US" sz="650" b="0" dirty="0" err="1">
                <a:solidFill>
                  <a:srgbClr val="008000"/>
                </a:solidFill>
                <a:effectLst/>
                <a:latin typeface="Consolas" panose="020B0609020204030204" pitchFamily="49" charset="0"/>
              </a:rPr>
              <a:t>response.json</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catch(err){</a:t>
            </a:r>
          </a:p>
          <a:p>
            <a:r>
              <a:rPr lang="en-US" sz="650" b="0" dirty="0">
                <a:solidFill>
                  <a:srgbClr val="008000"/>
                </a:solidFill>
                <a:effectLst/>
                <a:latin typeface="Consolas" panose="020B0609020204030204" pitchFamily="49" charset="0"/>
              </a:rPr>
              <a:t>console.log(err)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t>
            </a:r>
          </a:p>
          <a:p>
            <a:br>
              <a:rPr lang="en-US" sz="650" b="0" dirty="0">
                <a:solidFill>
                  <a:srgbClr val="008000"/>
                </a:solidFill>
                <a:effectLst/>
                <a:latin typeface="Consolas" panose="020B0609020204030204" pitchFamily="49" charset="0"/>
              </a:rPr>
            </a:br>
            <a:br>
              <a:rPr lang="en-US" sz="650" b="0" dirty="0">
                <a:solidFill>
                  <a:srgbClr val="008000"/>
                </a:solidFill>
                <a:effectLst/>
                <a:latin typeface="Consolas" panose="020B0609020204030204" pitchFamily="49" charset="0"/>
              </a:rPr>
            </a:br>
            <a:br>
              <a:rPr lang="en-US" sz="650" b="0" dirty="0">
                <a:solidFill>
                  <a:srgbClr val="008000"/>
                </a:solidFill>
                <a:effectLst/>
                <a:latin typeface="Consolas" panose="020B0609020204030204" pitchFamily="49" charset="0"/>
              </a:rPr>
            </a:br>
            <a:endParaRPr lang="en-US" sz="6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0CE4609F-3572-C491-967D-382837C91E6C}"/>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F65F3F6-4959-25A6-76F4-AA58498AEA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BDE2276-2285-BDD5-1A87-FC1827E965D2}"/>
              </a:ext>
            </a:extLst>
          </p:cNvPr>
          <p:cNvSpPr>
            <a:spLocks noGrp="1"/>
          </p:cNvSpPr>
          <p:nvPr>
            <p:ph type="sldNum" sz="quarter" idx="12"/>
          </p:nvPr>
        </p:nvSpPr>
        <p:spPr/>
        <p:txBody>
          <a:bodyPr/>
          <a:lstStyle/>
          <a:p>
            <a:fld id="{7C5CF243-786F-4254-B068-4C9F0B6EA12F}" type="slidenum">
              <a:rPr lang="en-US" altLang="en-US" smtClean="0"/>
              <a:pPr/>
              <a:t>138</a:t>
            </a:fld>
            <a:endParaRPr lang="en-US" altLang="en-US"/>
          </a:p>
        </p:txBody>
      </p:sp>
    </p:spTree>
    <p:extLst>
      <p:ext uri="{BB962C8B-B14F-4D97-AF65-F5344CB8AC3E}">
        <p14:creationId xmlns:p14="http://schemas.microsoft.com/office/powerpoint/2010/main" val="265925466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B7E0-3018-465F-A75D-A3D631AFFA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EA9952-C0DC-0B90-2587-A671159D60D8}"/>
              </a:ext>
            </a:extLst>
          </p:cNvPr>
          <p:cNvSpPr>
            <a:spLocks noGrp="1"/>
          </p:cNvSpPr>
          <p:nvPr>
            <p:ph idx="1"/>
          </p:nvPr>
        </p:nvSpPr>
        <p:spPr/>
        <p:txBody>
          <a:bodyPr/>
          <a:lstStyle/>
          <a:p>
            <a:r>
              <a:rPr lang="en-US" dirty="0"/>
              <a:t>The shops returned in the response from the server using this method can be rendered in a React component to display the shops to the authorized user, as discussed in the next section.</a:t>
            </a:r>
          </a:p>
        </p:txBody>
      </p:sp>
      <p:sp>
        <p:nvSpPr>
          <p:cNvPr id="4" name="Date Placeholder 3">
            <a:extLst>
              <a:ext uri="{FF2B5EF4-FFF2-40B4-BE49-F238E27FC236}">
                <a16:creationId xmlns:a16="http://schemas.microsoft.com/office/drawing/2014/main" id="{15D71728-F5A3-622A-B9DE-5F670B88DAC3}"/>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46AE993-993B-B63D-4B1B-BF80F0A5CF9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152C271-C647-7054-C7D8-A714BAD4D26A}"/>
              </a:ext>
            </a:extLst>
          </p:cNvPr>
          <p:cNvSpPr>
            <a:spLocks noGrp="1"/>
          </p:cNvSpPr>
          <p:nvPr>
            <p:ph type="sldNum" sz="quarter" idx="12"/>
          </p:nvPr>
        </p:nvSpPr>
        <p:spPr/>
        <p:txBody>
          <a:bodyPr/>
          <a:lstStyle/>
          <a:p>
            <a:fld id="{7C5CF243-786F-4254-B068-4C9F0B6EA12F}" type="slidenum">
              <a:rPr lang="en-US" altLang="en-US" smtClean="0"/>
              <a:pPr/>
              <a:t>139</a:t>
            </a:fld>
            <a:endParaRPr lang="en-US" altLang="en-US"/>
          </a:p>
        </p:txBody>
      </p:sp>
    </p:spTree>
    <p:extLst>
      <p:ext uri="{BB962C8B-B14F-4D97-AF65-F5344CB8AC3E}">
        <p14:creationId xmlns:p14="http://schemas.microsoft.com/office/powerpoint/2010/main" val="193060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B8E9-6F0E-E63A-04D7-8A542148C3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95F153-03B9-60D9-A0B0-A8C7A33E8383}"/>
              </a:ext>
            </a:extLst>
          </p:cNvPr>
          <p:cNvSpPr>
            <a:spLocks noGrp="1"/>
          </p:cNvSpPr>
          <p:nvPr>
            <p:ph idx="1"/>
          </p:nvPr>
        </p:nvSpPr>
        <p:spPr/>
        <p:txBody>
          <a:bodyPr/>
          <a:lstStyle/>
          <a:p>
            <a:r>
              <a:rPr lang="en-US" dirty="0"/>
              <a:t>To add this seller account feature, we need to update the user model, the Edit Profile view and add a MY SHOPS link to the menu that will only be visible to sellers, as discussed in the following sections.</a:t>
            </a:r>
          </a:p>
        </p:txBody>
      </p:sp>
      <p:sp>
        <p:nvSpPr>
          <p:cNvPr id="4" name="Date Placeholder 3">
            <a:extLst>
              <a:ext uri="{FF2B5EF4-FFF2-40B4-BE49-F238E27FC236}">
                <a16:creationId xmlns:a16="http://schemas.microsoft.com/office/drawing/2014/main" id="{88F7B724-B32A-C0C4-41AF-4B72BB0919FC}"/>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D720941-2387-0B58-5B4C-F0F1D28C14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345717-E611-EF81-5A1F-B4A7F7CC8D26}"/>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14281251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993A-0D5E-1E52-E19B-4724AA87E7D4}"/>
              </a:ext>
            </a:extLst>
          </p:cNvPr>
          <p:cNvSpPr>
            <a:spLocks noGrp="1"/>
          </p:cNvSpPr>
          <p:nvPr>
            <p:ph type="title"/>
          </p:nvPr>
        </p:nvSpPr>
        <p:spPr/>
        <p:txBody>
          <a:bodyPr/>
          <a:lstStyle/>
          <a:p>
            <a:r>
              <a:rPr lang="en-US" dirty="0"/>
              <a:t>The </a:t>
            </a:r>
            <a:r>
              <a:rPr lang="en-US" dirty="0" err="1"/>
              <a:t>MyShops</a:t>
            </a:r>
            <a:r>
              <a:rPr lang="en-US" dirty="0"/>
              <a:t> component</a:t>
            </a:r>
          </a:p>
        </p:txBody>
      </p:sp>
      <p:sp>
        <p:nvSpPr>
          <p:cNvPr id="3" name="Content Placeholder 2">
            <a:extLst>
              <a:ext uri="{FF2B5EF4-FFF2-40B4-BE49-F238E27FC236}">
                <a16:creationId xmlns:a16="http://schemas.microsoft.com/office/drawing/2014/main" id="{FE27D845-6B57-2825-8716-93156AA85794}"/>
              </a:ext>
            </a:extLst>
          </p:cNvPr>
          <p:cNvSpPr>
            <a:spLocks noGrp="1"/>
          </p:cNvSpPr>
          <p:nvPr>
            <p:ph idx="1"/>
          </p:nvPr>
        </p:nvSpPr>
        <p:spPr/>
        <p:txBody>
          <a:bodyPr/>
          <a:lstStyle/>
          <a:p>
            <a:r>
              <a:rPr lang="en-US" dirty="0"/>
              <a:t>The </a:t>
            </a:r>
            <a:r>
              <a:rPr lang="en-US" dirty="0" err="1"/>
              <a:t>MyShops</a:t>
            </a:r>
            <a:r>
              <a:rPr lang="en-US" dirty="0"/>
              <a:t> component is similar to the Shops component. It fetches the list of shops owned by the current user, and renders each shop in a </a:t>
            </a:r>
            <a:r>
              <a:rPr lang="en-US" dirty="0" err="1"/>
              <a:t>ListItem</a:t>
            </a:r>
            <a:r>
              <a:rPr lang="en-US" dirty="0"/>
              <a:t>, as pictured in the following screenshot:</a:t>
            </a:r>
          </a:p>
          <a:p>
            <a:endParaRPr lang="en-US" dirty="0"/>
          </a:p>
          <a:p>
            <a:endParaRPr lang="en-US" dirty="0"/>
          </a:p>
        </p:txBody>
      </p:sp>
      <p:sp>
        <p:nvSpPr>
          <p:cNvPr id="4" name="Date Placeholder 3">
            <a:extLst>
              <a:ext uri="{FF2B5EF4-FFF2-40B4-BE49-F238E27FC236}">
                <a16:creationId xmlns:a16="http://schemas.microsoft.com/office/drawing/2014/main" id="{01D950E7-5AF2-F570-1DDA-719087A5D44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754A40A3-EC77-C4FF-9203-05202EACD4B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22185C-7BAB-F012-050D-B9824E1C3549}"/>
              </a:ext>
            </a:extLst>
          </p:cNvPr>
          <p:cNvSpPr>
            <a:spLocks noGrp="1"/>
          </p:cNvSpPr>
          <p:nvPr>
            <p:ph type="sldNum" sz="quarter" idx="12"/>
          </p:nvPr>
        </p:nvSpPr>
        <p:spPr/>
        <p:txBody>
          <a:bodyPr/>
          <a:lstStyle/>
          <a:p>
            <a:fld id="{7C5CF243-786F-4254-B068-4C9F0B6EA12F}" type="slidenum">
              <a:rPr lang="en-US" altLang="en-US" smtClean="0"/>
              <a:pPr/>
              <a:t>140</a:t>
            </a:fld>
            <a:endParaRPr lang="en-US" altLang="en-US"/>
          </a:p>
        </p:txBody>
      </p:sp>
      <p:pic>
        <p:nvPicPr>
          <p:cNvPr id="8" name="Picture 7">
            <a:extLst>
              <a:ext uri="{FF2B5EF4-FFF2-40B4-BE49-F238E27FC236}">
                <a16:creationId xmlns:a16="http://schemas.microsoft.com/office/drawing/2014/main" id="{C3246A18-5694-8330-D35F-BC840C13028D}"/>
              </a:ext>
            </a:extLst>
          </p:cNvPr>
          <p:cNvPicPr>
            <a:picLocks noChangeAspect="1"/>
          </p:cNvPicPr>
          <p:nvPr/>
        </p:nvPicPr>
        <p:blipFill>
          <a:blip r:embed="rId2"/>
          <a:stretch>
            <a:fillRect/>
          </a:stretch>
        </p:blipFill>
        <p:spPr>
          <a:xfrm>
            <a:off x="1524000" y="2514600"/>
            <a:ext cx="6700837" cy="2951657"/>
          </a:xfrm>
          <a:prstGeom prst="rect">
            <a:avLst/>
          </a:prstGeom>
        </p:spPr>
      </p:pic>
    </p:spTree>
    <p:extLst>
      <p:ext uri="{BB962C8B-B14F-4D97-AF65-F5344CB8AC3E}">
        <p14:creationId xmlns:p14="http://schemas.microsoft.com/office/powerpoint/2010/main" val="21385970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78EA-4E56-EB48-EA17-DB57499FE0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88395A-71A1-D56D-252F-6E9670C9D5A7}"/>
              </a:ext>
            </a:extLst>
          </p:cNvPr>
          <p:cNvSpPr>
            <a:spLocks noGrp="1"/>
          </p:cNvSpPr>
          <p:nvPr>
            <p:ph idx="1"/>
          </p:nvPr>
        </p:nvSpPr>
        <p:spPr/>
        <p:txBody>
          <a:bodyPr/>
          <a:lstStyle/>
          <a:p>
            <a:r>
              <a:rPr lang="en-US" dirty="0"/>
              <a:t>Additionally, each shop has an edit and a delete option, unlike the list of items in Shops. </a:t>
            </a:r>
          </a:p>
          <a:p>
            <a:r>
              <a:rPr lang="en-US" dirty="0"/>
              <a:t>The implementation for the </a:t>
            </a:r>
            <a:r>
              <a:rPr lang="en-US" dirty="0" err="1"/>
              <a:t>MyShops</a:t>
            </a:r>
            <a:r>
              <a:rPr lang="en-US" dirty="0"/>
              <a:t> component is the same as </a:t>
            </a:r>
            <a:r>
              <a:rPr lang="en-US" dirty="0" err="1"/>
              <a:t>Shops,except</a:t>
            </a:r>
            <a:r>
              <a:rPr lang="en-US" dirty="0"/>
              <a:t> for these edit and delete buttons, which are added as follows:</a:t>
            </a:r>
          </a:p>
          <a:p>
            <a:pPr marL="0" indent="0">
              <a:buNone/>
            </a:pPr>
            <a:r>
              <a:rPr lang="en-US" dirty="0" err="1"/>
              <a:t>mern</a:t>
            </a:r>
            <a:r>
              <a:rPr lang="en-US" dirty="0"/>
              <a:t>-marketplace/client/shop/MyShops.js:</a:t>
            </a:r>
          </a:p>
          <a:p>
            <a:r>
              <a:rPr lang="en-US" sz="2000" dirty="0"/>
              <a:t>&lt;</a:t>
            </a:r>
            <a:r>
              <a:rPr lang="en-US" sz="2000" dirty="0" err="1"/>
              <a:t>ListItemSecondaryAction</a:t>
            </a:r>
            <a:r>
              <a:rPr lang="en-US" sz="2000" dirty="0"/>
              <a:t>&gt;</a:t>
            </a:r>
          </a:p>
          <a:p>
            <a:r>
              <a:rPr lang="en-US" sz="2000" dirty="0"/>
              <a:t>&lt;Link to={"/seller/shop/edit/" + </a:t>
            </a:r>
            <a:r>
              <a:rPr lang="en-US" sz="2000" dirty="0" err="1"/>
              <a:t>shop._id</a:t>
            </a:r>
            <a:r>
              <a:rPr lang="en-US" sz="2000" dirty="0"/>
              <a:t>}&gt;</a:t>
            </a:r>
          </a:p>
          <a:p>
            <a:r>
              <a:rPr lang="en-US" sz="2000" dirty="0"/>
              <a:t>&lt;</a:t>
            </a:r>
            <a:r>
              <a:rPr lang="en-US" sz="2000" dirty="0" err="1"/>
              <a:t>IconButton</a:t>
            </a:r>
            <a:r>
              <a:rPr lang="en-US" sz="2000" dirty="0"/>
              <a:t> aria-label="Edit" color="primary"&gt; </a:t>
            </a:r>
          </a:p>
          <a:p>
            <a:r>
              <a:rPr lang="en-US" sz="2000" dirty="0"/>
              <a:t>&lt;Edit/&gt;</a:t>
            </a:r>
          </a:p>
          <a:p>
            <a:r>
              <a:rPr lang="en-US" sz="2000" dirty="0"/>
              <a:t>&lt;/</a:t>
            </a:r>
            <a:r>
              <a:rPr lang="en-US" sz="2000" dirty="0" err="1"/>
              <a:t>IconButton</a:t>
            </a:r>
            <a:r>
              <a:rPr lang="en-US" sz="2000" dirty="0"/>
              <a:t>&gt; </a:t>
            </a:r>
          </a:p>
          <a:p>
            <a:r>
              <a:rPr lang="en-US" sz="2000" dirty="0"/>
              <a:t>&lt;/Link&gt;</a:t>
            </a:r>
          </a:p>
          <a:p>
            <a:r>
              <a:rPr lang="en-US" sz="2000" dirty="0"/>
              <a:t>&lt;</a:t>
            </a:r>
            <a:r>
              <a:rPr lang="en-US" sz="2000" dirty="0" err="1"/>
              <a:t>DeleteShop</a:t>
            </a:r>
            <a:r>
              <a:rPr lang="en-US" sz="2000" dirty="0"/>
              <a:t> shop={shop} </a:t>
            </a:r>
            <a:r>
              <a:rPr lang="en-US" sz="2000" dirty="0" err="1"/>
              <a:t>onRemove</a:t>
            </a:r>
            <a:r>
              <a:rPr lang="en-US" sz="2000" dirty="0"/>
              <a:t>={</a:t>
            </a:r>
            <a:r>
              <a:rPr lang="en-US" sz="2000" dirty="0" err="1"/>
              <a:t>removeShop</a:t>
            </a:r>
            <a:r>
              <a:rPr lang="en-US" sz="2000" dirty="0"/>
              <a:t>}/&gt; </a:t>
            </a:r>
          </a:p>
          <a:p>
            <a:r>
              <a:rPr lang="en-US" sz="2000" dirty="0"/>
              <a:t>&lt;/</a:t>
            </a:r>
            <a:r>
              <a:rPr lang="en-US" sz="2000" dirty="0" err="1"/>
              <a:t>ListItemSecondaryAction</a:t>
            </a:r>
            <a:r>
              <a:rPr lang="en-US" sz="2000" dirty="0"/>
              <a:t>&gt;</a:t>
            </a:r>
          </a:p>
        </p:txBody>
      </p:sp>
      <p:sp>
        <p:nvSpPr>
          <p:cNvPr id="4" name="Date Placeholder 3">
            <a:extLst>
              <a:ext uri="{FF2B5EF4-FFF2-40B4-BE49-F238E27FC236}">
                <a16:creationId xmlns:a16="http://schemas.microsoft.com/office/drawing/2014/main" id="{23881197-0088-23CD-C9B8-CFD93096BED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5ECCF57-E7EA-698C-EA46-A3630FE38927}"/>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CF94CF30-5807-3540-AFA6-AF4940E73668}"/>
              </a:ext>
            </a:extLst>
          </p:cNvPr>
          <p:cNvSpPr>
            <a:spLocks noGrp="1"/>
          </p:cNvSpPr>
          <p:nvPr>
            <p:ph type="sldNum" sz="quarter" idx="12"/>
          </p:nvPr>
        </p:nvSpPr>
        <p:spPr/>
        <p:txBody>
          <a:bodyPr/>
          <a:lstStyle/>
          <a:p>
            <a:fld id="{7C5CF243-786F-4254-B068-4C9F0B6EA12F}" type="slidenum">
              <a:rPr lang="en-US" altLang="en-US" smtClean="0"/>
              <a:pPr/>
              <a:t>141</a:t>
            </a:fld>
            <a:endParaRPr lang="en-US" altLang="en-US"/>
          </a:p>
        </p:txBody>
      </p:sp>
    </p:spTree>
    <p:extLst>
      <p:ext uri="{BB962C8B-B14F-4D97-AF65-F5344CB8AC3E}">
        <p14:creationId xmlns:p14="http://schemas.microsoft.com/office/powerpoint/2010/main" val="266855140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E861-CA01-29DD-01F4-14F71A584D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1802D6-98DD-9246-C2B3-F7B73C87E0F7}"/>
              </a:ext>
            </a:extLst>
          </p:cNvPr>
          <p:cNvSpPr>
            <a:spLocks noGrp="1"/>
          </p:cNvSpPr>
          <p:nvPr>
            <p:ph idx="1"/>
          </p:nvPr>
        </p:nvSpPr>
        <p:spPr/>
        <p:txBody>
          <a:bodyPr/>
          <a:lstStyle/>
          <a:p>
            <a:r>
              <a:rPr lang="en-US" dirty="0"/>
              <a:t>The Edit button links to an Edit Shop view, whereas the </a:t>
            </a:r>
            <a:r>
              <a:rPr lang="en-US" dirty="0" err="1"/>
              <a:t>DeleteShop</a:t>
            </a:r>
            <a:r>
              <a:rPr lang="en-US" dirty="0"/>
              <a:t> component, handles the delete action. </a:t>
            </a:r>
          </a:p>
          <a:p>
            <a:r>
              <a:rPr lang="en-US" dirty="0"/>
              <a:t>The </a:t>
            </a:r>
            <a:r>
              <a:rPr lang="en-US" dirty="0" err="1"/>
              <a:t>DeleteShop</a:t>
            </a:r>
            <a:r>
              <a:rPr lang="en-US" dirty="0"/>
              <a:t> component updates the list by calling the </a:t>
            </a:r>
            <a:r>
              <a:rPr lang="en-US" dirty="0" err="1"/>
              <a:t>removeShop</a:t>
            </a:r>
            <a:r>
              <a:rPr lang="en-US" dirty="0"/>
              <a:t> method passed from </a:t>
            </a:r>
            <a:r>
              <a:rPr lang="en-US" dirty="0" err="1"/>
              <a:t>MyShops</a:t>
            </a:r>
            <a:r>
              <a:rPr lang="en-US" dirty="0"/>
              <a:t>. </a:t>
            </a:r>
          </a:p>
          <a:p>
            <a:r>
              <a:rPr lang="en-US" dirty="0"/>
              <a:t>This </a:t>
            </a:r>
            <a:r>
              <a:rPr lang="en-US" dirty="0" err="1"/>
              <a:t>removeShop</a:t>
            </a:r>
            <a:r>
              <a:rPr lang="en-US" dirty="0"/>
              <a:t> method allows us to update the state with the modified list of shops for the current user and is defined in the </a:t>
            </a:r>
            <a:r>
              <a:rPr lang="en-US" dirty="0" err="1"/>
              <a:t>MyShops</a:t>
            </a:r>
            <a:r>
              <a:rPr lang="en-US" dirty="0"/>
              <a:t> component, as shown here:</a:t>
            </a:r>
          </a:p>
        </p:txBody>
      </p:sp>
      <p:sp>
        <p:nvSpPr>
          <p:cNvPr id="4" name="Date Placeholder 3">
            <a:extLst>
              <a:ext uri="{FF2B5EF4-FFF2-40B4-BE49-F238E27FC236}">
                <a16:creationId xmlns:a16="http://schemas.microsoft.com/office/drawing/2014/main" id="{32BB52E7-2452-5394-8CA2-F7466566845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74590BE-7828-791B-E2FB-248155A2A8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86B4963-F2F3-4D72-EC29-3435132D4B65}"/>
              </a:ext>
            </a:extLst>
          </p:cNvPr>
          <p:cNvSpPr>
            <a:spLocks noGrp="1"/>
          </p:cNvSpPr>
          <p:nvPr>
            <p:ph type="sldNum" sz="quarter" idx="12"/>
          </p:nvPr>
        </p:nvSpPr>
        <p:spPr/>
        <p:txBody>
          <a:bodyPr/>
          <a:lstStyle/>
          <a:p>
            <a:fld id="{7C5CF243-786F-4254-B068-4C9F0B6EA12F}" type="slidenum">
              <a:rPr lang="en-US" altLang="en-US" smtClean="0"/>
              <a:pPr/>
              <a:t>142</a:t>
            </a:fld>
            <a:endParaRPr lang="en-US" altLang="en-US"/>
          </a:p>
        </p:txBody>
      </p:sp>
    </p:spTree>
    <p:extLst>
      <p:ext uri="{BB962C8B-B14F-4D97-AF65-F5344CB8AC3E}">
        <p14:creationId xmlns:p14="http://schemas.microsoft.com/office/powerpoint/2010/main" val="16314077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4325-1819-A008-67A0-874FDAB40DAB}"/>
              </a:ext>
            </a:extLst>
          </p:cNvPr>
          <p:cNvSpPr>
            <a:spLocks noGrp="1"/>
          </p:cNvSpPr>
          <p:nvPr>
            <p:ph type="title"/>
          </p:nvPr>
        </p:nvSpPr>
        <p:spPr/>
        <p:txBody>
          <a:bodyPr/>
          <a:lstStyle/>
          <a:p>
            <a:r>
              <a:rPr lang="en-US" dirty="0" err="1"/>
              <a:t>mern</a:t>
            </a:r>
            <a:r>
              <a:rPr lang="en-US" dirty="0"/>
              <a:t>-marketplace/client/shop/MyShops.js:</a:t>
            </a:r>
          </a:p>
        </p:txBody>
      </p:sp>
      <p:sp>
        <p:nvSpPr>
          <p:cNvPr id="3" name="Content Placeholder 2">
            <a:extLst>
              <a:ext uri="{FF2B5EF4-FFF2-40B4-BE49-F238E27FC236}">
                <a16:creationId xmlns:a16="http://schemas.microsoft.com/office/drawing/2014/main" id="{85AA71F4-E2E8-1F26-09C4-D7918B48D377}"/>
              </a:ext>
            </a:extLst>
          </p:cNvPr>
          <p:cNvSpPr>
            <a:spLocks noGrp="1"/>
          </p:cNvSpPr>
          <p:nvPr>
            <p:ph idx="1"/>
          </p:nvPr>
        </p:nvSpPr>
        <p:spPr/>
        <p:txBody>
          <a:bodyPr/>
          <a:lstStyle/>
          <a:p>
            <a:r>
              <a:rPr lang="en-US" dirty="0"/>
              <a:t>const </a:t>
            </a:r>
            <a:r>
              <a:rPr lang="en-US" dirty="0" err="1"/>
              <a:t>removeShop</a:t>
            </a:r>
            <a:r>
              <a:rPr lang="en-US" dirty="0"/>
              <a:t> = (shop) =&gt; {</a:t>
            </a:r>
          </a:p>
          <a:p>
            <a:r>
              <a:rPr lang="en-US" dirty="0"/>
              <a:t>const </a:t>
            </a:r>
            <a:r>
              <a:rPr lang="en-US" dirty="0" err="1"/>
              <a:t>updatedShops</a:t>
            </a:r>
            <a:r>
              <a:rPr lang="en-US" dirty="0"/>
              <a:t> = [...shops]</a:t>
            </a:r>
          </a:p>
          <a:p>
            <a:r>
              <a:rPr lang="en-US" dirty="0"/>
              <a:t>const index = </a:t>
            </a:r>
            <a:r>
              <a:rPr lang="en-US" dirty="0" err="1"/>
              <a:t>updatedShops.indexOf</a:t>
            </a:r>
            <a:r>
              <a:rPr lang="en-US" dirty="0"/>
              <a:t>(shop) </a:t>
            </a:r>
          </a:p>
          <a:p>
            <a:r>
              <a:rPr lang="en-US" dirty="0" err="1"/>
              <a:t>updatedShops.splice</a:t>
            </a:r>
            <a:r>
              <a:rPr lang="en-US" dirty="0"/>
              <a:t>(index, 1) </a:t>
            </a:r>
          </a:p>
          <a:p>
            <a:r>
              <a:rPr lang="en-US" dirty="0" err="1"/>
              <a:t>setShops</a:t>
            </a:r>
            <a:r>
              <a:rPr lang="en-US" dirty="0"/>
              <a:t>(</a:t>
            </a:r>
            <a:r>
              <a:rPr lang="en-US" dirty="0" err="1"/>
              <a:t>updatedShops</a:t>
            </a:r>
            <a:r>
              <a:rPr lang="en-US" dirty="0"/>
              <a:t>)</a:t>
            </a:r>
          </a:p>
          <a:p>
            <a:r>
              <a:rPr lang="en-US" dirty="0"/>
              <a:t>}</a:t>
            </a:r>
          </a:p>
        </p:txBody>
      </p:sp>
      <p:sp>
        <p:nvSpPr>
          <p:cNvPr id="4" name="Date Placeholder 3">
            <a:extLst>
              <a:ext uri="{FF2B5EF4-FFF2-40B4-BE49-F238E27FC236}">
                <a16:creationId xmlns:a16="http://schemas.microsoft.com/office/drawing/2014/main" id="{7ECB788E-826B-B354-3276-C30A992AAEB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087308AA-9490-6764-8ED7-F8F78CC926A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17FE530-7CDB-424F-F057-4F8AA65A68CB}"/>
              </a:ext>
            </a:extLst>
          </p:cNvPr>
          <p:cNvSpPr>
            <a:spLocks noGrp="1"/>
          </p:cNvSpPr>
          <p:nvPr>
            <p:ph type="sldNum" sz="quarter" idx="12"/>
          </p:nvPr>
        </p:nvSpPr>
        <p:spPr/>
        <p:txBody>
          <a:bodyPr/>
          <a:lstStyle/>
          <a:p>
            <a:fld id="{7C5CF243-786F-4254-B068-4C9F0B6EA12F}" type="slidenum">
              <a:rPr lang="en-US" altLang="en-US" smtClean="0"/>
              <a:pPr/>
              <a:t>143</a:t>
            </a:fld>
            <a:endParaRPr lang="en-US" altLang="en-US"/>
          </a:p>
        </p:txBody>
      </p:sp>
    </p:spTree>
    <p:extLst>
      <p:ext uri="{BB962C8B-B14F-4D97-AF65-F5344CB8AC3E}">
        <p14:creationId xmlns:p14="http://schemas.microsoft.com/office/powerpoint/2010/main" val="18721071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DDA3-812C-792D-7D0D-E4C65F9C50E3}"/>
              </a:ext>
            </a:extLst>
          </p:cNvPr>
          <p:cNvSpPr>
            <a:spLocks noGrp="1"/>
          </p:cNvSpPr>
          <p:nvPr>
            <p:ph type="title"/>
          </p:nvPr>
        </p:nvSpPr>
        <p:spPr/>
        <p:txBody>
          <a:bodyPr/>
          <a:lstStyle/>
          <a:p>
            <a:r>
              <a:rPr lang="en-US" dirty="0"/>
              <a:t>Updated </a:t>
            </a:r>
            <a:r>
              <a:rPr lang="en-US" dirty="0" err="1"/>
              <a:t>mern</a:t>
            </a:r>
            <a:r>
              <a:rPr lang="en-US" dirty="0"/>
              <a:t>-marketplace/client/shop/MyShops.js:</a:t>
            </a:r>
          </a:p>
        </p:txBody>
      </p:sp>
      <p:sp>
        <p:nvSpPr>
          <p:cNvPr id="3" name="Content Placeholder 2">
            <a:extLst>
              <a:ext uri="{FF2B5EF4-FFF2-40B4-BE49-F238E27FC236}">
                <a16:creationId xmlns:a16="http://schemas.microsoft.com/office/drawing/2014/main" id="{89D7FFF3-6FD1-26F6-EC2D-697A02C79E49}"/>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import </a:t>
            </a:r>
            <a:r>
              <a:rPr lang="en-US" sz="1200" b="0" dirty="0" err="1">
                <a:solidFill>
                  <a:srgbClr val="008000"/>
                </a:solidFill>
                <a:effectLst/>
                <a:latin typeface="Consolas" panose="020B0609020204030204" pitchFamily="49" charset="0"/>
              </a:rPr>
              <a:t>ListItemSecondaryAction</a:t>
            </a:r>
            <a:r>
              <a:rPr lang="en-US" sz="1200" b="0" dirty="0">
                <a:solidFill>
                  <a:srgbClr val="008000"/>
                </a:solidFill>
                <a:effectLst/>
                <a:latin typeface="Consolas" panose="020B0609020204030204" pitchFamily="49" charset="0"/>
              </a:rPr>
              <a:t> from 'react';</a:t>
            </a:r>
          </a:p>
          <a:p>
            <a:r>
              <a:rPr lang="en-US" sz="1200" b="0" dirty="0">
                <a:solidFill>
                  <a:srgbClr val="008000"/>
                </a:solidFill>
                <a:effectLst/>
                <a:latin typeface="Consolas" panose="020B0609020204030204" pitchFamily="49" charset="0"/>
              </a:rPr>
              <a:t>import Link from 'react';</a:t>
            </a:r>
          </a:p>
          <a:p>
            <a:r>
              <a:rPr lang="en-US" sz="1200" b="0" dirty="0">
                <a:solidFill>
                  <a:srgbClr val="008000"/>
                </a:solidFill>
                <a:effectLst/>
                <a:latin typeface="Consolas" panose="020B0609020204030204" pitchFamily="49" charset="0"/>
              </a:rPr>
              <a:t>import </a:t>
            </a:r>
            <a:r>
              <a:rPr lang="en-US" sz="1200" b="0" dirty="0" err="1">
                <a:solidFill>
                  <a:srgbClr val="008000"/>
                </a:solidFill>
                <a:effectLst/>
                <a:latin typeface="Consolas" panose="020B0609020204030204" pitchFamily="49" charset="0"/>
              </a:rPr>
              <a:t>IconButton</a:t>
            </a:r>
            <a:r>
              <a:rPr lang="en-US" sz="1200" b="0" dirty="0">
                <a:solidFill>
                  <a:srgbClr val="008000"/>
                </a:solidFill>
                <a:effectLst/>
                <a:latin typeface="Consolas" panose="020B0609020204030204" pitchFamily="49" charset="0"/>
              </a:rPr>
              <a:t> from 'react';</a:t>
            </a:r>
          </a:p>
          <a:p>
            <a:r>
              <a:rPr lang="en-US" sz="1200" b="0" dirty="0">
                <a:solidFill>
                  <a:srgbClr val="008000"/>
                </a:solidFill>
                <a:effectLst/>
                <a:latin typeface="Consolas" panose="020B0609020204030204" pitchFamily="49" charset="0"/>
              </a:rPr>
              <a:t>import shops from './shop/shops';</a:t>
            </a:r>
          </a:p>
          <a:p>
            <a:r>
              <a:rPr lang="en-US" sz="1200" b="0" dirty="0">
                <a:solidFill>
                  <a:srgbClr val="008000"/>
                </a:solidFill>
                <a:effectLst/>
                <a:latin typeface="Consolas" panose="020B0609020204030204" pitchFamily="49" charset="0"/>
              </a:rPr>
              <a:t>import Edit from 'react';</a:t>
            </a:r>
          </a:p>
          <a:p>
            <a:r>
              <a:rPr lang="en-US" sz="1200" b="0" dirty="0">
                <a:solidFill>
                  <a:srgbClr val="008000"/>
                </a:solidFill>
                <a:effectLst/>
                <a:latin typeface="Consolas" panose="020B0609020204030204" pitchFamily="49" charset="0"/>
              </a:rPr>
              <a:t>import </a:t>
            </a:r>
            <a:r>
              <a:rPr lang="en-US" sz="1200" b="0" dirty="0" err="1">
                <a:solidFill>
                  <a:srgbClr val="008000"/>
                </a:solidFill>
                <a:effectLst/>
                <a:latin typeface="Consolas" panose="020B0609020204030204" pitchFamily="49" charset="0"/>
              </a:rPr>
              <a:t>DeleteShop</a:t>
            </a:r>
            <a:r>
              <a:rPr lang="en-US" sz="1200" b="0" dirty="0">
                <a:solidFill>
                  <a:srgbClr val="008000"/>
                </a:solidFill>
                <a:effectLst/>
                <a:latin typeface="Consolas" panose="020B0609020204030204" pitchFamily="49" charset="0"/>
              </a:rPr>
              <a:t> from 'react';</a:t>
            </a:r>
          </a:p>
          <a:p>
            <a:r>
              <a:rPr lang="en-US" sz="1200" b="0" dirty="0">
                <a:solidFill>
                  <a:srgbClr val="008000"/>
                </a:solidFill>
                <a:effectLst/>
                <a:latin typeface="Consolas" panose="020B0609020204030204" pitchFamily="49" charset="0"/>
              </a:rPr>
              <a:t>import shop from './shop/shops';</a:t>
            </a:r>
          </a:p>
          <a:p>
            <a:r>
              <a:rPr lang="en-US" sz="1200" b="0" dirty="0">
                <a:solidFill>
                  <a:srgbClr val="008000"/>
                </a:solidFill>
                <a:effectLst/>
                <a:latin typeface="Consolas" panose="020B0609020204030204" pitchFamily="49" charset="0"/>
              </a:rPr>
              <a:t>import </a:t>
            </a:r>
            <a:r>
              <a:rPr lang="en-US" sz="1200" b="0" dirty="0" err="1">
                <a:solidFill>
                  <a:srgbClr val="008000"/>
                </a:solidFill>
                <a:effectLst/>
                <a:latin typeface="Consolas" panose="020B0609020204030204" pitchFamily="49" charset="0"/>
              </a:rPr>
              <a:t>setShops</a:t>
            </a:r>
            <a:r>
              <a:rPr lang="en-US" sz="1200" b="0" dirty="0">
                <a:solidFill>
                  <a:srgbClr val="008000"/>
                </a:solidFill>
                <a:effectLst/>
                <a:latin typeface="Consolas" panose="020B0609020204030204" pitchFamily="49" charset="0"/>
              </a:rPr>
              <a:t> from 'react';</a:t>
            </a:r>
          </a:p>
          <a:p>
            <a:br>
              <a:rPr lang="en-US" sz="1200" b="0" dirty="0">
                <a:solidFill>
                  <a:srgbClr val="008000"/>
                </a:solidFill>
                <a:effectLst/>
                <a:latin typeface="Consolas" panose="020B0609020204030204" pitchFamily="49" charset="0"/>
              </a:rPr>
            </a:br>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ListItemSecondaryAction</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&lt;Link to={"/seller/shop/edit/" + </a:t>
            </a:r>
            <a:r>
              <a:rPr lang="en-US" sz="1200" b="0" dirty="0" err="1">
                <a:solidFill>
                  <a:srgbClr val="008000"/>
                </a:solidFill>
                <a:effectLst/>
                <a:latin typeface="Consolas" panose="020B0609020204030204" pitchFamily="49" charset="0"/>
              </a:rPr>
              <a:t>shop._id</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IconButton</a:t>
            </a:r>
            <a:r>
              <a:rPr lang="en-US" sz="1200" b="0" dirty="0">
                <a:solidFill>
                  <a:srgbClr val="008000"/>
                </a:solidFill>
                <a:effectLst/>
                <a:latin typeface="Consolas" panose="020B0609020204030204" pitchFamily="49" charset="0"/>
              </a:rPr>
              <a:t> aria-label="Edit" color="primary"&gt; </a:t>
            </a:r>
          </a:p>
          <a:p>
            <a:r>
              <a:rPr lang="en-US" sz="1200" b="0" dirty="0">
                <a:solidFill>
                  <a:srgbClr val="008000"/>
                </a:solidFill>
                <a:effectLst/>
                <a:latin typeface="Consolas" panose="020B0609020204030204" pitchFamily="49" charset="0"/>
              </a:rPr>
              <a:t>&lt;Edit/&gt;</a:t>
            </a:r>
          </a:p>
          <a:p>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IconButton</a:t>
            </a:r>
            <a:r>
              <a:rPr lang="en-US" sz="1200" b="0" dirty="0">
                <a:solidFill>
                  <a:srgbClr val="008000"/>
                </a:solidFill>
                <a:effectLst/>
                <a:latin typeface="Consolas" panose="020B0609020204030204" pitchFamily="49" charset="0"/>
              </a:rPr>
              <a:t>&gt; </a:t>
            </a:r>
          </a:p>
          <a:p>
            <a:r>
              <a:rPr lang="en-US" sz="1200" b="0" dirty="0">
                <a:solidFill>
                  <a:srgbClr val="008000"/>
                </a:solidFill>
                <a:effectLst/>
                <a:latin typeface="Consolas" panose="020B0609020204030204" pitchFamily="49" charset="0"/>
              </a:rPr>
              <a:t>&lt;/Link&gt;</a:t>
            </a:r>
          </a:p>
          <a:p>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DeleteShop</a:t>
            </a:r>
            <a:r>
              <a:rPr lang="en-US" sz="1200" b="0" dirty="0">
                <a:solidFill>
                  <a:srgbClr val="008000"/>
                </a:solidFill>
                <a:effectLst/>
                <a:latin typeface="Consolas" panose="020B0609020204030204" pitchFamily="49" charset="0"/>
              </a:rPr>
              <a:t> shop={shop} </a:t>
            </a:r>
            <a:r>
              <a:rPr lang="en-US" sz="1200" b="0" dirty="0" err="1">
                <a:solidFill>
                  <a:srgbClr val="008000"/>
                </a:solidFill>
                <a:effectLst/>
                <a:latin typeface="Consolas" panose="020B0609020204030204" pitchFamily="49" charset="0"/>
              </a:rPr>
              <a:t>onRemove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removeShop</a:t>
            </a:r>
            <a:r>
              <a:rPr lang="en-US" sz="1200" b="0" dirty="0">
                <a:solidFill>
                  <a:srgbClr val="008000"/>
                </a:solidFill>
                <a:effectLst/>
                <a:latin typeface="Consolas" panose="020B0609020204030204" pitchFamily="49" charset="0"/>
              </a:rPr>
              <a:t>}/&gt; </a:t>
            </a:r>
          </a:p>
          <a:p>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ListItemSecondaryAction</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const </a:t>
            </a:r>
            <a:r>
              <a:rPr lang="en-US" sz="1200" b="0" dirty="0" err="1">
                <a:solidFill>
                  <a:srgbClr val="008000"/>
                </a:solidFill>
                <a:effectLst/>
                <a:latin typeface="Consolas" panose="020B0609020204030204" pitchFamily="49" charset="0"/>
              </a:rPr>
              <a:t>removeShop</a:t>
            </a:r>
            <a:r>
              <a:rPr lang="en-US" sz="1200" b="0" dirty="0">
                <a:solidFill>
                  <a:srgbClr val="008000"/>
                </a:solidFill>
                <a:effectLst/>
                <a:latin typeface="Consolas" panose="020B0609020204030204" pitchFamily="49" charset="0"/>
              </a:rPr>
              <a:t> = (shop) =&gt; {</a:t>
            </a:r>
          </a:p>
          <a:p>
            <a:r>
              <a:rPr lang="en-US" sz="1200" b="0" dirty="0">
                <a:solidFill>
                  <a:srgbClr val="008000"/>
                </a:solidFill>
                <a:effectLst/>
                <a:latin typeface="Consolas" panose="020B0609020204030204" pitchFamily="49" charset="0"/>
              </a:rPr>
              <a:t>const </a:t>
            </a:r>
            <a:r>
              <a:rPr lang="en-US" sz="1200" b="0" dirty="0" err="1">
                <a:solidFill>
                  <a:srgbClr val="008000"/>
                </a:solidFill>
                <a:effectLst/>
                <a:latin typeface="Consolas" panose="020B0609020204030204" pitchFamily="49" charset="0"/>
              </a:rPr>
              <a:t>updatedShops</a:t>
            </a:r>
            <a:r>
              <a:rPr lang="en-US" sz="1200" b="0" dirty="0">
                <a:solidFill>
                  <a:srgbClr val="008000"/>
                </a:solidFill>
                <a:effectLst/>
                <a:latin typeface="Consolas" panose="020B0609020204030204" pitchFamily="49" charset="0"/>
              </a:rPr>
              <a:t> = [...shops]</a:t>
            </a:r>
          </a:p>
          <a:p>
            <a:r>
              <a:rPr lang="en-US" sz="1200" b="0" dirty="0">
                <a:solidFill>
                  <a:srgbClr val="008000"/>
                </a:solidFill>
                <a:effectLst/>
                <a:latin typeface="Consolas" panose="020B0609020204030204" pitchFamily="49" charset="0"/>
              </a:rPr>
              <a:t>const index = </a:t>
            </a:r>
            <a:r>
              <a:rPr lang="en-US" sz="1200" b="0" dirty="0" err="1">
                <a:solidFill>
                  <a:srgbClr val="008000"/>
                </a:solidFill>
                <a:effectLst/>
                <a:latin typeface="Consolas" panose="020B0609020204030204" pitchFamily="49" charset="0"/>
              </a:rPr>
              <a:t>updatedShops.indexOf</a:t>
            </a:r>
            <a:r>
              <a:rPr lang="en-US" sz="1200" b="0" dirty="0">
                <a:solidFill>
                  <a:srgbClr val="008000"/>
                </a:solidFill>
                <a:effectLst/>
                <a:latin typeface="Consolas" panose="020B0609020204030204" pitchFamily="49" charset="0"/>
              </a:rPr>
              <a:t>(shop) </a:t>
            </a:r>
          </a:p>
          <a:p>
            <a:r>
              <a:rPr lang="en-US" sz="1200" b="0" dirty="0" err="1">
                <a:solidFill>
                  <a:srgbClr val="008000"/>
                </a:solidFill>
                <a:effectLst/>
                <a:latin typeface="Consolas" panose="020B0609020204030204" pitchFamily="49" charset="0"/>
              </a:rPr>
              <a:t>updatedShops.splice</a:t>
            </a:r>
            <a:r>
              <a:rPr lang="en-US" sz="1200" b="0" dirty="0">
                <a:solidFill>
                  <a:srgbClr val="008000"/>
                </a:solidFill>
                <a:effectLst/>
                <a:latin typeface="Consolas" panose="020B0609020204030204" pitchFamily="49" charset="0"/>
              </a:rPr>
              <a:t>(index, 1) </a:t>
            </a:r>
          </a:p>
          <a:p>
            <a:r>
              <a:rPr lang="en-US" sz="1200" b="0" dirty="0" err="1">
                <a:solidFill>
                  <a:srgbClr val="008000"/>
                </a:solidFill>
                <a:effectLst/>
                <a:latin typeface="Consolas" panose="020B0609020204030204" pitchFamily="49" charset="0"/>
              </a:rPr>
              <a:t>setShops</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updatedShops</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a:t>
            </a:r>
          </a:p>
          <a:p>
            <a:br>
              <a:rPr lang="en-US" sz="1200" b="0" dirty="0">
                <a:solidFill>
                  <a:srgbClr val="008000"/>
                </a:solidFill>
                <a:effectLst/>
                <a:latin typeface="Consolas" panose="020B0609020204030204" pitchFamily="49" charset="0"/>
              </a:rPr>
            </a:br>
            <a:br>
              <a:rPr lang="en-US" sz="1200" b="0" dirty="0">
                <a:solidFill>
                  <a:srgbClr val="008000"/>
                </a:solidFill>
                <a:effectLst/>
                <a:latin typeface="Consolas" panose="020B0609020204030204" pitchFamily="49" charset="0"/>
              </a:rPr>
            </a:br>
            <a:endParaRPr lang="en-US" sz="1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917C060-3CB7-8A81-4C12-6719869C8E41}"/>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CD6B9B4-6C8D-595B-665C-56E89AA392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E04EEA8-1107-2D57-31BE-128147B872D6}"/>
              </a:ext>
            </a:extLst>
          </p:cNvPr>
          <p:cNvSpPr>
            <a:spLocks noGrp="1"/>
          </p:cNvSpPr>
          <p:nvPr>
            <p:ph type="sldNum" sz="quarter" idx="12"/>
          </p:nvPr>
        </p:nvSpPr>
        <p:spPr/>
        <p:txBody>
          <a:bodyPr/>
          <a:lstStyle/>
          <a:p>
            <a:fld id="{7C5CF243-786F-4254-B068-4C9F0B6EA12F}" type="slidenum">
              <a:rPr lang="en-US" altLang="en-US" smtClean="0"/>
              <a:pPr/>
              <a:t>144</a:t>
            </a:fld>
            <a:endParaRPr lang="en-US" altLang="en-US"/>
          </a:p>
        </p:txBody>
      </p:sp>
    </p:spTree>
    <p:extLst>
      <p:ext uri="{BB962C8B-B14F-4D97-AF65-F5344CB8AC3E}">
        <p14:creationId xmlns:p14="http://schemas.microsoft.com/office/powerpoint/2010/main" val="284453058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D6A8-4B33-7B3F-D805-9071DC9C41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FF0DDC-4B67-9FDF-DAD6-66AC62AC713E}"/>
              </a:ext>
            </a:extLst>
          </p:cNvPr>
          <p:cNvSpPr>
            <a:spLocks noGrp="1"/>
          </p:cNvSpPr>
          <p:nvPr>
            <p:ph idx="1"/>
          </p:nvPr>
        </p:nvSpPr>
        <p:spPr/>
        <p:txBody>
          <a:bodyPr/>
          <a:lstStyle/>
          <a:p>
            <a:r>
              <a:rPr lang="en-US" dirty="0"/>
              <a:t>The </a:t>
            </a:r>
            <a:r>
              <a:rPr lang="en-US" dirty="0" err="1"/>
              <a:t>MyShops</a:t>
            </a:r>
            <a:r>
              <a:rPr lang="en-US" dirty="0"/>
              <a:t> component can only be viewed by a signed-in user who is also a seller. </a:t>
            </a:r>
          </a:p>
          <a:p>
            <a:r>
              <a:rPr lang="en-US" dirty="0"/>
              <a:t>So we will add a </a:t>
            </a:r>
            <a:r>
              <a:rPr lang="en-US" dirty="0" err="1"/>
              <a:t>PrivateRoute</a:t>
            </a:r>
            <a:r>
              <a:rPr lang="en-US" dirty="0"/>
              <a:t> in the </a:t>
            </a:r>
            <a:r>
              <a:rPr lang="en-US" dirty="0" err="1"/>
              <a:t>MainRouter</a:t>
            </a:r>
            <a:r>
              <a:rPr lang="en-US" dirty="0"/>
              <a:t> component, which will render this component only for authenticated users at /seller/shops, as shown in the following code:</a:t>
            </a:r>
          </a:p>
          <a:p>
            <a:endParaRPr lang="en-US" dirty="0"/>
          </a:p>
          <a:p>
            <a:pPr marL="0" indent="0">
              <a:buNone/>
            </a:pPr>
            <a:r>
              <a:rPr lang="en-US" dirty="0" err="1"/>
              <a:t>mern</a:t>
            </a:r>
            <a:r>
              <a:rPr lang="en-US" dirty="0"/>
              <a:t>-marketplace/client/MainRouter.js:</a:t>
            </a:r>
          </a:p>
          <a:p>
            <a:r>
              <a:rPr lang="en-US" dirty="0"/>
              <a:t>&lt;</a:t>
            </a:r>
            <a:r>
              <a:rPr lang="en-US" dirty="0" err="1"/>
              <a:t>PrivateRoute</a:t>
            </a:r>
            <a:r>
              <a:rPr lang="en-US" dirty="0"/>
              <a:t> path="/seller/shops" component={</a:t>
            </a:r>
            <a:r>
              <a:rPr lang="en-US" dirty="0" err="1"/>
              <a:t>MyShops</a:t>
            </a:r>
            <a:r>
              <a:rPr lang="en-US" dirty="0"/>
              <a:t>}/&gt;</a:t>
            </a:r>
          </a:p>
        </p:txBody>
      </p:sp>
      <p:sp>
        <p:nvSpPr>
          <p:cNvPr id="4" name="Date Placeholder 3">
            <a:extLst>
              <a:ext uri="{FF2B5EF4-FFF2-40B4-BE49-F238E27FC236}">
                <a16:creationId xmlns:a16="http://schemas.microsoft.com/office/drawing/2014/main" id="{6E5CD544-9368-FFEC-859F-01FE8E6EBE5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7F80498-E824-C4A2-4EC1-382A469381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A0978B-52B8-D917-DD8B-C0EF00CA22CD}"/>
              </a:ext>
            </a:extLst>
          </p:cNvPr>
          <p:cNvSpPr>
            <a:spLocks noGrp="1"/>
          </p:cNvSpPr>
          <p:nvPr>
            <p:ph type="sldNum" sz="quarter" idx="12"/>
          </p:nvPr>
        </p:nvSpPr>
        <p:spPr/>
        <p:txBody>
          <a:bodyPr/>
          <a:lstStyle/>
          <a:p>
            <a:fld id="{7C5CF243-786F-4254-B068-4C9F0B6EA12F}" type="slidenum">
              <a:rPr lang="en-US" altLang="en-US" smtClean="0"/>
              <a:pPr/>
              <a:t>145</a:t>
            </a:fld>
            <a:endParaRPr lang="en-US" altLang="en-US"/>
          </a:p>
        </p:txBody>
      </p:sp>
    </p:spTree>
    <p:extLst>
      <p:ext uri="{BB962C8B-B14F-4D97-AF65-F5344CB8AC3E}">
        <p14:creationId xmlns:p14="http://schemas.microsoft.com/office/powerpoint/2010/main" val="19040670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5F1F-2A90-EC80-C98B-B23D6D1A6654}"/>
              </a:ext>
            </a:extLst>
          </p:cNvPr>
          <p:cNvSpPr>
            <a:spLocks noGrp="1"/>
          </p:cNvSpPr>
          <p:nvPr>
            <p:ph type="title"/>
          </p:nvPr>
        </p:nvSpPr>
        <p:spPr/>
        <p:txBody>
          <a:bodyPr/>
          <a:lstStyle/>
          <a:p>
            <a:r>
              <a:rPr lang="en-US" dirty="0"/>
              <a:t>Updated </a:t>
            </a:r>
            <a:r>
              <a:rPr lang="en-US" dirty="0" err="1"/>
              <a:t>mern</a:t>
            </a:r>
            <a:r>
              <a:rPr lang="en-US" dirty="0"/>
              <a:t>-marketplace/client/MainRouter.js</a:t>
            </a:r>
          </a:p>
        </p:txBody>
      </p:sp>
      <p:sp>
        <p:nvSpPr>
          <p:cNvPr id="3" name="Content Placeholder 2">
            <a:extLst>
              <a:ext uri="{FF2B5EF4-FFF2-40B4-BE49-F238E27FC236}">
                <a16:creationId xmlns:a16="http://schemas.microsoft.com/office/drawing/2014/main" id="{D6F1059A-03E3-D79B-C3C7-D1872ED37D82}"/>
              </a:ext>
            </a:extLst>
          </p:cNvPr>
          <p:cNvSpPr>
            <a:spLocks noGrp="1"/>
          </p:cNvSpPr>
          <p:nvPr>
            <p:ph idx="1"/>
          </p:nvPr>
        </p:nvSpPr>
        <p:spPr/>
        <p:txBody>
          <a:bodyPr/>
          <a:lstStyle/>
          <a:p>
            <a:r>
              <a:rPr lang="en-US" sz="280" b="0" dirty="0">
                <a:solidFill>
                  <a:srgbClr val="008000"/>
                </a:solidFill>
                <a:effectLst/>
                <a:latin typeface="Consolas" panose="020B0609020204030204" pitchFamily="49" charset="0"/>
              </a:rPr>
              <a:t>/*import React from 'react'</a:t>
            </a:r>
          </a:p>
          <a:p>
            <a:r>
              <a:rPr lang="en-US" sz="280" b="0" dirty="0">
                <a:solidFill>
                  <a:srgbClr val="008000"/>
                </a:solidFill>
                <a:effectLst/>
                <a:latin typeface="Consolas" panose="020B0609020204030204" pitchFamily="49" charset="0"/>
              </a:rPr>
              <a:t>import {Route, Routes} from 'react-router-</a:t>
            </a:r>
            <a:r>
              <a:rPr lang="en-US" sz="280" b="0" dirty="0" err="1">
                <a:solidFill>
                  <a:srgbClr val="008000"/>
                </a:solidFill>
                <a:effectLst/>
                <a:latin typeface="Consolas" panose="020B0609020204030204" pitchFamily="49" charset="0"/>
              </a:rPr>
              <a:t>dom</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Home from './core/Home' </a:t>
            </a:r>
          </a:p>
          <a:p>
            <a:r>
              <a:rPr lang="en-US" sz="280" b="0" dirty="0">
                <a:solidFill>
                  <a:srgbClr val="008000"/>
                </a:solidFill>
                <a:effectLst/>
                <a:latin typeface="Consolas" panose="020B0609020204030204" pitchFamily="49" charset="0"/>
              </a:rPr>
              <a:t>import Users from './user/</a:t>
            </a:r>
            <a:r>
              <a:rPr lang="en-US" sz="280" b="0" dirty="0" err="1">
                <a:solidFill>
                  <a:srgbClr val="008000"/>
                </a:solidFill>
                <a:effectLst/>
                <a:latin typeface="Consolas" panose="020B0609020204030204" pitchFamily="49" charset="0"/>
              </a:rPr>
              <a:t>Users.jsx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Signup from './user/</a:t>
            </a:r>
            <a:r>
              <a:rPr lang="en-US" sz="280" b="0" dirty="0" err="1">
                <a:solidFill>
                  <a:srgbClr val="008000"/>
                </a:solidFill>
                <a:effectLst/>
                <a:latin typeface="Consolas" panose="020B0609020204030204" pitchFamily="49" charset="0"/>
              </a:rPr>
              <a:t>Signup.jsx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from './auth/</a:t>
            </a:r>
            <a:r>
              <a:rPr lang="en-US" sz="280" b="0" dirty="0" err="1">
                <a:solidFill>
                  <a:srgbClr val="008000"/>
                </a:solidFill>
                <a:effectLst/>
                <a:latin typeface="Consolas" panose="020B0609020204030204" pitchFamily="49" charset="0"/>
              </a:rPr>
              <a:t>Signin.jsx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Profile from './user/</a:t>
            </a:r>
            <a:r>
              <a:rPr lang="en-US" sz="280" b="0" dirty="0" err="1">
                <a:solidFill>
                  <a:srgbClr val="008000"/>
                </a:solidFill>
                <a:effectLst/>
                <a:latin typeface="Consolas" panose="020B0609020204030204" pitchFamily="49" charset="0"/>
              </a:rPr>
              <a:t>Profile.jsx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Switch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EditProfile</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Menu from 'react'</a:t>
            </a:r>
          </a:p>
          <a:p>
            <a:r>
              <a:rPr lang="en-US" sz="280" b="0" dirty="0">
                <a:solidFill>
                  <a:srgbClr val="008000"/>
                </a:solidFill>
                <a:effectLst/>
                <a:latin typeface="Consolas" panose="020B0609020204030204" pitchFamily="49" charset="0"/>
              </a:rPr>
              <a:t>const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 = () =&gt; {</a:t>
            </a:r>
          </a:p>
          <a:p>
            <a:r>
              <a:rPr lang="en-US" sz="280" b="0" dirty="0">
                <a:solidFill>
                  <a:srgbClr val="008000"/>
                </a:solidFill>
                <a:effectLst/>
                <a:latin typeface="Consolas" panose="020B0609020204030204" pitchFamily="49" charset="0"/>
              </a:rPr>
              <a:t>return ( &lt;div&gt; </a:t>
            </a:r>
          </a:p>
          <a:p>
            <a:r>
              <a:rPr lang="en-US" sz="280" b="0" dirty="0">
                <a:solidFill>
                  <a:srgbClr val="008000"/>
                </a:solidFill>
                <a:effectLst/>
                <a:latin typeface="Consolas" panose="020B0609020204030204" pitchFamily="49" charset="0"/>
              </a:rPr>
              <a:t>&lt;Routes&gt;</a:t>
            </a:r>
          </a:p>
          <a:p>
            <a:r>
              <a:rPr lang="en-US" sz="280" b="0" dirty="0">
                <a:solidFill>
                  <a:srgbClr val="008000"/>
                </a:solidFill>
                <a:effectLst/>
                <a:latin typeface="Consolas" panose="020B0609020204030204" pitchFamily="49" charset="0"/>
              </a:rPr>
              <a:t>        &lt;Route exact path="/" element={&lt;Home /&gt;} /&gt; </a:t>
            </a:r>
          </a:p>
          <a:p>
            <a:r>
              <a:rPr lang="en-US" sz="280" b="0" dirty="0">
                <a:solidFill>
                  <a:srgbClr val="008000"/>
                </a:solidFill>
                <a:effectLst/>
                <a:latin typeface="Consolas" panose="020B0609020204030204" pitchFamily="49" charset="0"/>
              </a:rPr>
              <a:t>                &lt;Route path="/users" component={Users} /&gt;</a:t>
            </a:r>
          </a:p>
          <a:p>
            <a:r>
              <a:rPr lang="en-US" sz="280" b="0" dirty="0">
                <a:solidFill>
                  <a:srgbClr val="008000"/>
                </a:solidFill>
                <a:effectLst/>
                <a:latin typeface="Consolas" panose="020B0609020204030204" pitchFamily="49" charset="0"/>
              </a:rPr>
              <a:t>                &lt;Route path="/signup" component={Signup} /&gt;</a:t>
            </a:r>
          </a:p>
          <a:p>
            <a:r>
              <a:rPr lang="en-US" sz="280" b="0" dirty="0">
                <a:solidFill>
                  <a:srgbClr val="008000"/>
                </a:solidFill>
                <a:effectLst/>
                <a:latin typeface="Consolas" panose="020B0609020204030204" pitchFamily="49" charset="0"/>
              </a:rPr>
              <a:t>                &lt;Route path="/</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component={</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/&gt;</a:t>
            </a:r>
          </a:p>
          <a:p>
            <a:r>
              <a:rPr lang="en-US" sz="280" b="0" dirty="0">
                <a:solidFill>
                  <a:srgbClr val="008000"/>
                </a:solidFill>
                <a:effectLst/>
                <a:latin typeface="Consolas" panose="020B0609020204030204" pitchFamily="49" charset="0"/>
              </a:rPr>
              <a:t>                &lt;Route path="/user/:</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component={Profile} /&gt;</a:t>
            </a:r>
          </a:p>
          <a:p>
            <a:r>
              <a:rPr lang="en-US" sz="280" b="0" dirty="0">
                <a:solidFill>
                  <a:srgbClr val="008000"/>
                </a:solidFill>
                <a:effectLst/>
                <a:latin typeface="Consolas" panose="020B0609020204030204" pitchFamily="49" charset="0"/>
              </a:rPr>
              <a:t>                &lt;Menu/&gt;</a:t>
            </a:r>
          </a:p>
          <a:p>
            <a:r>
              <a:rPr lang="en-US" sz="280" b="0" dirty="0">
                <a:solidFill>
                  <a:srgbClr val="008000"/>
                </a:solidFill>
                <a:effectLst/>
                <a:latin typeface="Consolas" panose="020B0609020204030204" pitchFamily="49" charset="0"/>
              </a:rPr>
              <a:t>     &lt;Switch&gt;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&lt;</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path="/user/edit/:</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component={</a:t>
            </a:r>
            <a:r>
              <a:rPr lang="en-US" sz="280" b="0" dirty="0" err="1">
                <a:solidFill>
                  <a:srgbClr val="008000"/>
                </a:solidFill>
                <a:effectLst/>
                <a:latin typeface="Consolas" panose="020B0609020204030204" pitchFamily="49" charset="0"/>
              </a:rPr>
              <a:t>EditProfile</a:t>
            </a:r>
            <a:r>
              <a:rPr lang="en-US" sz="280" b="0" dirty="0">
                <a:solidFill>
                  <a:srgbClr val="008000"/>
                </a:solidFill>
                <a:effectLst/>
                <a:latin typeface="Consolas" panose="020B0609020204030204" pitchFamily="49" charset="0"/>
              </a:rPr>
              <a:t>}/&gt; </a:t>
            </a:r>
          </a:p>
          <a:p>
            <a:r>
              <a:rPr lang="en-US" sz="280" b="0" dirty="0">
                <a:solidFill>
                  <a:srgbClr val="008000"/>
                </a:solidFill>
                <a:effectLst/>
                <a:latin typeface="Consolas" panose="020B0609020204030204" pitchFamily="49" charset="0"/>
              </a:rPr>
              <a:t>&lt;Route path="/user/:</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component={Profile}/&gt;</a:t>
            </a:r>
          </a:p>
          <a:p>
            <a:r>
              <a:rPr lang="en-US" sz="280" b="0" dirty="0">
                <a:solidFill>
                  <a:srgbClr val="008000"/>
                </a:solidFill>
                <a:effectLst/>
                <a:latin typeface="Consolas" panose="020B0609020204030204" pitchFamily="49" charset="0"/>
              </a:rPr>
              <a:t>&lt;/Switch&gt;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&lt;/Routes&gt;</a:t>
            </a:r>
          </a:p>
          <a:p>
            <a:r>
              <a:rPr lang="en-US" sz="280" b="0" dirty="0">
                <a:solidFill>
                  <a:srgbClr val="008000"/>
                </a:solidFill>
                <a:effectLst/>
                <a:latin typeface="Consolas" panose="020B0609020204030204" pitchFamily="49" charset="0"/>
              </a:rPr>
              <a:t>&lt;/div&gt; </a:t>
            </a:r>
          </a:p>
          <a:p>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export default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br>
              <a:rPr lang="en-US" sz="280" b="0" dirty="0">
                <a:solidFill>
                  <a:srgbClr val="008000"/>
                </a:solidFill>
                <a:effectLst/>
                <a:latin typeface="Consolas" panose="020B0609020204030204" pitchFamily="49" charset="0"/>
              </a:rPr>
            </a:br>
            <a:br>
              <a:rPr lang="en-US" sz="280" b="0" dirty="0">
                <a:solidFill>
                  <a:srgbClr val="008000"/>
                </a:solidFill>
                <a:effectLst/>
                <a:latin typeface="Consolas" panose="020B0609020204030204" pitchFamily="49" charset="0"/>
              </a:rPr>
            </a:br>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/*import React from 'react';</a:t>
            </a:r>
          </a:p>
          <a:p>
            <a:r>
              <a:rPr lang="en-US" sz="280" b="0" dirty="0">
                <a:solidFill>
                  <a:srgbClr val="008000"/>
                </a:solidFill>
                <a:effectLst/>
                <a:latin typeface="Consolas" panose="020B0609020204030204" pitchFamily="49" charset="0"/>
              </a:rPr>
              <a:t>import { Routes, Route } from 'react-router-</a:t>
            </a:r>
            <a:r>
              <a:rPr lang="en-US" sz="280" b="0" dirty="0" err="1">
                <a:solidFill>
                  <a:srgbClr val="008000"/>
                </a:solidFill>
                <a:effectLst/>
                <a:latin typeface="Consolas" panose="020B0609020204030204" pitchFamily="49" charset="0"/>
              </a:rPr>
              <a:t>dom</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React from 'react'</a:t>
            </a:r>
          </a:p>
          <a:p>
            <a:r>
              <a:rPr lang="en-US" sz="280" b="0" dirty="0">
                <a:solidFill>
                  <a:srgbClr val="008000"/>
                </a:solidFill>
                <a:effectLst/>
                <a:latin typeface="Consolas" panose="020B0609020204030204" pitchFamily="49" charset="0"/>
              </a:rPr>
              <a:t>//import {Route, Routes} from 'react-router-</a:t>
            </a:r>
            <a:r>
              <a:rPr lang="en-US" sz="280" b="0" dirty="0" err="1">
                <a:solidFill>
                  <a:srgbClr val="008000"/>
                </a:solidFill>
                <a:effectLst/>
                <a:latin typeface="Consolas" panose="020B0609020204030204" pitchFamily="49" charset="0"/>
              </a:rPr>
              <a:t>dom</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Home from './core/Home' </a:t>
            </a:r>
          </a:p>
          <a:p>
            <a:r>
              <a:rPr lang="en-US" sz="280" b="0" dirty="0">
                <a:solidFill>
                  <a:srgbClr val="008000"/>
                </a:solidFill>
                <a:effectLst/>
                <a:latin typeface="Consolas" panose="020B0609020204030204" pitchFamily="49" charset="0"/>
              </a:rPr>
              <a:t>import Users from './user/</a:t>
            </a:r>
            <a:r>
              <a:rPr lang="en-US" sz="280" b="0" dirty="0" err="1">
                <a:solidFill>
                  <a:srgbClr val="008000"/>
                </a:solidFill>
                <a:effectLst/>
                <a:latin typeface="Consolas" panose="020B0609020204030204" pitchFamily="49" charset="0"/>
              </a:rPr>
              <a:t>Users.jsx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Signup from './user/</a:t>
            </a:r>
            <a:r>
              <a:rPr lang="en-US" sz="280" b="0" dirty="0" err="1">
                <a:solidFill>
                  <a:srgbClr val="008000"/>
                </a:solidFill>
                <a:effectLst/>
                <a:latin typeface="Consolas" panose="020B0609020204030204" pitchFamily="49" charset="0"/>
              </a:rPr>
              <a:t>Signup.jsx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from './auth/</a:t>
            </a:r>
            <a:r>
              <a:rPr lang="en-US" sz="280" b="0" dirty="0" err="1">
                <a:solidFill>
                  <a:srgbClr val="008000"/>
                </a:solidFill>
                <a:effectLst/>
                <a:latin typeface="Consolas" panose="020B0609020204030204" pitchFamily="49" charset="0"/>
              </a:rPr>
              <a:t>Signin.jsx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Profile from './user/</a:t>
            </a:r>
            <a:r>
              <a:rPr lang="en-US" sz="280" b="0" dirty="0" err="1">
                <a:solidFill>
                  <a:srgbClr val="008000"/>
                </a:solidFill>
                <a:effectLst/>
                <a:latin typeface="Consolas" panose="020B0609020204030204" pitchFamily="49" charset="0"/>
              </a:rPr>
              <a:t>Profile.jsx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Switch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EditProfile</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Menu from 'react'</a:t>
            </a:r>
          </a:p>
          <a:p>
            <a:r>
              <a:rPr lang="en-US" sz="280" b="0" dirty="0">
                <a:solidFill>
                  <a:srgbClr val="008000"/>
                </a:solidFill>
                <a:effectLst/>
                <a:latin typeface="Consolas" panose="020B0609020204030204" pitchFamily="49" charset="0"/>
              </a:rPr>
              <a:t>function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return (</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&lt;Routes&gt;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&lt;Route exact path="/" element={&lt;Home /&gt;} /&gt; </a:t>
            </a:r>
          </a:p>
          <a:p>
            <a:r>
              <a:rPr lang="en-US" sz="280" b="0" dirty="0">
                <a:solidFill>
                  <a:srgbClr val="008000"/>
                </a:solidFill>
                <a:effectLst/>
                <a:latin typeface="Consolas" panose="020B0609020204030204" pitchFamily="49" charset="0"/>
              </a:rPr>
              <a:t>                &lt;Route path="/users" component={Users} /&gt;</a:t>
            </a:r>
          </a:p>
          <a:p>
            <a:r>
              <a:rPr lang="en-US" sz="280" b="0" dirty="0">
                <a:solidFill>
                  <a:srgbClr val="008000"/>
                </a:solidFill>
                <a:effectLst/>
                <a:latin typeface="Consolas" panose="020B0609020204030204" pitchFamily="49" charset="0"/>
              </a:rPr>
              <a:t>                        &lt;Route path="/signup" component={Signup} /&gt;</a:t>
            </a:r>
          </a:p>
          <a:p>
            <a:r>
              <a:rPr lang="en-US" sz="280" b="0" dirty="0">
                <a:solidFill>
                  <a:srgbClr val="008000"/>
                </a:solidFill>
                <a:effectLst/>
                <a:latin typeface="Consolas" panose="020B0609020204030204" pitchFamily="49" charset="0"/>
              </a:rPr>
              <a:t>                         &lt;Route path="/</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component={</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/&gt;</a:t>
            </a:r>
          </a:p>
          <a:p>
            <a:r>
              <a:rPr lang="en-US" sz="280" b="0" dirty="0">
                <a:solidFill>
                  <a:srgbClr val="008000"/>
                </a:solidFill>
                <a:effectLst/>
                <a:latin typeface="Consolas" panose="020B0609020204030204" pitchFamily="49" charset="0"/>
              </a:rPr>
              <a:t>                        &lt;Route path="/user/:</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component={Profile} /&gt;</a:t>
            </a:r>
          </a:p>
          <a:p>
            <a:r>
              <a:rPr lang="en-US" sz="280" b="0" dirty="0">
                <a:solidFill>
                  <a:srgbClr val="008000"/>
                </a:solidFill>
                <a:effectLst/>
                <a:latin typeface="Consolas" panose="020B0609020204030204" pitchFamily="49" charset="0"/>
              </a:rPr>
              <a:t>                        &lt;Route path="/shops/all" component={Shops}/&gt;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&lt;/Routes&gt;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&lt;</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path="/seller/shop/new" component={</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/&gt;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export default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import React from 'react';</a:t>
            </a:r>
          </a:p>
          <a:p>
            <a:r>
              <a:rPr lang="en-US" sz="280" b="0" dirty="0">
                <a:solidFill>
                  <a:srgbClr val="008000"/>
                </a:solidFill>
                <a:effectLst/>
                <a:latin typeface="Consolas" panose="020B0609020204030204" pitchFamily="49" charset="0"/>
              </a:rPr>
              <a:t>import { Routes, Route } from 'react-router-</a:t>
            </a:r>
            <a:r>
              <a:rPr lang="en-US" sz="280" b="0" dirty="0" err="1">
                <a:solidFill>
                  <a:srgbClr val="008000"/>
                </a:solidFill>
                <a:effectLst/>
                <a:latin typeface="Consolas" panose="020B0609020204030204" pitchFamily="49" charset="0"/>
              </a:rPr>
              <a:t>dom</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Home from './core/Home';</a:t>
            </a:r>
          </a:p>
          <a:p>
            <a:r>
              <a:rPr lang="en-US" sz="280" b="0" dirty="0">
                <a:solidFill>
                  <a:srgbClr val="008000"/>
                </a:solidFill>
                <a:effectLst/>
                <a:latin typeface="Consolas" panose="020B0609020204030204" pitchFamily="49" charset="0"/>
              </a:rPr>
              <a:t>import Users from './user/</a:t>
            </a:r>
            <a:r>
              <a:rPr lang="en-US" sz="280" b="0" dirty="0" err="1">
                <a:solidFill>
                  <a:srgbClr val="008000"/>
                </a:solidFill>
                <a:effectLst/>
                <a:latin typeface="Consolas" panose="020B0609020204030204" pitchFamily="49" charset="0"/>
              </a:rPr>
              <a:t>Users.jsx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Signup from './user/</a:t>
            </a:r>
            <a:r>
              <a:rPr lang="en-US" sz="280" b="0" dirty="0" err="1">
                <a:solidFill>
                  <a:srgbClr val="008000"/>
                </a:solidFill>
                <a:effectLst/>
                <a:latin typeface="Consolas" panose="020B0609020204030204" pitchFamily="49" charset="0"/>
              </a:rPr>
              <a:t>Signup.jsx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from './auth/</a:t>
            </a:r>
            <a:r>
              <a:rPr lang="en-US" sz="280" b="0" dirty="0" err="1">
                <a:solidFill>
                  <a:srgbClr val="008000"/>
                </a:solidFill>
                <a:effectLst/>
                <a:latin typeface="Consolas" panose="020B0609020204030204" pitchFamily="49" charset="0"/>
              </a:rPr>
              <a:t>Signin.jsx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Profile from './user/</a:t>
            </a:r>
            <a:r>
              <a:rPr lang="en-US" sz="280" b="0" dirty="0" err="1">
                <a:solidFill>
                  <a:srgbClr val="008000"/>
                </a:solidFill>
                <a:effectLst/>
                <a:latin typeface="Consolas" panose="020B0609020204030204" pitchFamily="49" charset="0"/>
              </a:rPr>
              <a:t>Profile.jsx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from './auth/</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 Import </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from the correct path</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from './shop/</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 Import </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from the correct path</a:t>
            </a:r>
          </a:p>
          <a:p>
            <a:r>
              <a:rPr lang="en-US" sz="280" b="0" dirty="0">
                <a:solidFill>
                  <a:srgbClr val="008000"/>
                </a:solidFill>
                <a:effectLst/>
                <a:latin typeface="Consolas" panose="020B0609020204030204" pitchFamily="49" charset="0"/>
              </a:rPr>
              <a:t>import Shops from './shop/shops'; // Import Shops from the correct path</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MyShops</a:t>
            </a:r>
            <a:r>
              <a:rPr lang="en-US" sz="280" b="0" dirty="0">
                <a:solidFill>
                  <a:srgbClr val="008000"/>
                </a:solidFill>
                <a:effectLst/>
                <a:latin typeface="Consolas" panose="020B0609020204030204" pitchFamily="49" charset="0"/>
              </a:rPr>
              <a:t> from '.shop/</a:t>
            </a:r>
            <a:r>
              <a:rPr lang="en-US" sz="280" b="0" dirty="0" err="1">
                <a:solidFill>
                  <a:srgbClr val="008000"/>
                </a:solidFill>
                <a:effectLst/>
                <a:latin typeface="Consolas" panose="020B0609020204030204" pitchFamily="49" charset="0"/>
              </a:rPr>
              <a:t>MyShops</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function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return (</a:t>
            </a:r>
          </a:p>
          <a:p>
            <a:r>
              <a:rPr lang="en-US" sz="280" b="0" dirty="0">
                <a:solidFill>
                  <a:srgbClr val="008000"/>
                </a:solidFill>
                <a:effectLst/>
                <a:latin typeface="Consolas" panose="020B0609020204030204" pitchFamily="49" charset="0"/>
              </a:rPr>
              <a:t>    &lt;Routes&gt;</a:t>
            </a:r>
          </a:p>
          <a:p>
            <a:r>
              <a:rPr lang="en-US" sz="280" b="0" dirty="0">
                <a:solidFill>
                  <a:srgbClr val="008000"/>
                </a:solidFill>
                <a:effectLst/>
                <a:latin typeface="Consolas" panose="020B0609020204030204" pitchFamily="49" charset="0"/>
              </a:rPr>
              <a:t>      &lt;Route path="/" element={&lt;Home /&gt;} /&gt;</a:t>
            </a:r>
          </a:p>
          <a:p>
            <a:r>
              <a:rPr lang="en-US" sz="280" b="0" dirty="0">
                <a:solidFill>
                  <a:srgbClr val="008000"/>
                </a:solidFill>
                <a:effectLst/>
                <a:latin typeface="Consolas" panose="020B0609020204030204" pitchFamily="49" charset="0"/>
              </a:rPr>
              <a:t>      &lt;Route path="/users" element={&lt;Users /&gt;} /&gt;</a:t>
            </a:r>
          </a:p>
          <a:p>
            <a:r>
              <a:rPr lang="en-US" sz="280" b="0" dirty="0">
                <a:solidFill>
                  <a:srgbClr val="008000"/>
                </a:solidFill>
                <a:effectLst/>
                <a:latin typeface="Consolas" panose="020B0609020204030204" pitchFamily="49" charset="0"/>
              </a:rPr>
              <a:t>      &lt;Route path="/signup" element={&lt;Signup /&gt;} /&gt;</a:t>
            </a:r>
          </a:p>
          <a:p>
            <a:r>
              <a:rPr lang="en-US" sz="280" b="0" dirty="0">
                <a:solidFill>
                  <a:srgbClr val="008000"/>
                </a:solidFill>
                <a:effectLst/>
                <a:latin typeface="Consolas" panose="020B0609020204030204" pitchFamily="49" charset="0"/>
              </a:rPr>
              <a:t>      &lt;Route path="/</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element={&lt;</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/&gt;} /&gt;</a:t>
            </a:r>
          </a:p>
          <a:p>
            <a:r>
              <a:rPr lang="en-US" sz="280" b="0" dirty="0">
                <a:solidFill>
                  <a:srgbClr val="008000"/>
                </a:solidFill>
                <a:effectLst/>
                <a:latin typeface="Consolas" panose="020B0609020204030204" pitchFamily="49" charset="0"/>
              </a:rPr>
              <a:t>      &lt;Route path="/user/:</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element={&lt;Profile /&gt;} /&gt;</a:t>
            </a:r>
          </a:p>
          <a:p>
            <a:r>
              <a:rPr lang="en-US" sz="280" b="0" dirty="0">
                <a:solidFill>
                  <a:srgbClr val="008000"/>
                </a:solidFill>
                <a:effectLst/>
                <a:latin typeface="Consolas" panose="020B0609020204030204" pitchFamily="49" charset="0"/>
              </a:rPr>
              <a:t>      &lt;Route path="/shops/all" element={&lt;Shops /&gt;} /&gt;</a:t>
            </a:r>
          </a:p>
          <a:p>
            <a:r>
              <a:rPr lang="en-US" sz="280" b="0" dirty="0">
                <a:solidFill>
                  <a:srgbClr val="008000"/>
                </a:solidFill>
                <a:effectLst/>
                <a:latin typeface="Consolas" panose="020B0609020204030204" pitchFamily="49" charset="0"/>
              </a:rPr>
              <a:t>      &lt;</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path="/seller/shop/new" element={&lt;</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/&gt;} /&gt;</a:t>
            </a:r>
          </a:p>
          <a:p>
            <a:r>
              <a:rPr lang="en-US" sz="280" b="0" dirty="0">
                <a:solidFill>
                  <a:srgbClr val="008000"/>
                </a:solidFill>
                <a:effectLst/>
                <a:latin typeface="Consolas" panose="020B0609020204030204" pitchFamily="49" charset="0"/>
              </a:rPr>
              <a:t>    &lt;/Routes&gt;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&lt;</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path="/seller/shops" component={</a:t>
            </a:r>
            <a:r>
              <a:rPr lang="en-US" sz="280" b="0" dirty="0" err="1">
                <a:solidFill>
                  <a:srgbClr val="008000"/>
                </a:solidFill>
                <a:effectLst/>
                <a:latin typeface="Consolas" panose="020B0609020204030204" pitchFamily="49" charset="0"/>
              </a:rPr>
              <a:t>MyShops</a:t>
            </a:r>
            <a:r>
              <a:rPr lang="en-US" sz="280" b="0" dirty="0">
                <a:solidFill>
                  <a:srgbClr val="008000"/>
                </a:solidFill>
                <a:effectLst/>
                <a:latin typeface="Consolas" panose="020B0609020204030204" pitchFamily="49" charset="0"/>
              </a:rPr>
              <a:t>}/&gt;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export default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endParaRPr lang="en-US" sz="2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EE29773-9ECD-A4F4-0FA0-1CB406A05D0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0BFF628-97CF-97AC-51CF-E619DEB08F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DAD82E9-1068-B99D-F13F-3E83D429BA37}"/>
              </a:ext>
            </a:extLst>
          </p:cNvPr>
          <p:cNvSpPr>
            <a:spLocks noGrp="1"/>
          </p:cNvSpPr>
          <p:nvPr>
            <p:ph type="sldNum" sz="quarter" idx="12"/>
          </p:nvPr>
        </p:nvSpPr>
        <p:spPr/>
        <p:txBody>
          <a:bodyPr/>
          <a:lstStyle/>
          <a:p>
            <a:fld id="{7C5CF243-786F-4254-B068-4C9F0B6EA12F}" type="slidenum">
              <a:rPr lang="en-US" altLang="en-US" smtClean="0"/>
              <a:pPr/>
              <a:t>146</a:t>
            </a:fld>
            <a:endParaRPr lang="en-US" altLang="en-US"/>
          </a:p>
        </p:txBody>
      </p:sp>
    </p:spTree>
    <p:extLst>
      <p:ext uri="{BB962C8B-B14F-4D97-AF65-F5344CB8AC3E}">
        <p14:creationId xmlns:p14="http://schemas.microsoft.com/office/powerpoint/2010/main" val="24640735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9FC1-27BD-3A15-8628-A53489C785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83E754-D427-E20E-75B9-0FB4453A72EF}"/>
              </a:ext>
            </a:extLst>
          </p:cNvPr>
          <p:cNvSpPr>
            <a:spLocks noGrp="1"/>
          </p:cNvSpPr>
          <p:nvPr>
            <p:ph idx="1"/>
          </p:nvPr>
        </p:nvSpPr>
        <p:spPr/>
        <p:txBody>
          <a:bodyPr/>
          <a:lstStyle/>
          <a:p>
            <a:r>
              <a:rPr lang="en-US" dirty="0"/>
              <a:t>In the marketplace application, we add this link to the navigation menu to redirect a signed-in seller to the view where they can manage the shops they own by editing or deleting a shop. Before adding the ability to edit or delete shops, next we will look into how to retrieve a single shop from the backend and display it to the end user.</a:t>
            </a:r>
          </a:p>
        </p:txBody>
      </p:sp>
      <p:sp>
        <p:nvSpPr>
          <p:cNvPr id="4" name="Date Placeholder 3">
            <a:extLst>
              <a:ext uri="{FF2B5EF4-FFF2-40B4-BE49-F238E27FC236}">
                <a16:creationId xmlns:a16="http://schemas.microsoft.com/office/drawing/2014/main" id="{578C7B30-FA10-985A-7D78-B1D7C07F779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981194F-CDE3-6A91-2950-026C9AF8D9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DBAFFC6-D150-26AB-A532-40F92E20FF64}"/>
              </a:ext>
            </a:extLst>
          </p:cNvPr>
          <p:cNvSpPr>
            <a:spLocks noGrp="1"/>
          </p:cNvSpPr>
          <p:nvPr>
            <p:ph type="sldNum" sz="quarter" idx="12"/>
          </p:nvPr>
        </p:nvSpPr>
        <p:spPr/>
        <p:txBody>
          <a:bodyPr/>
          <a:lstStyle/>
          <a:p>
            <a:fld id="{7C5CF243-786F-4254-B068-4C9F0B6EA12F}" type="slidenum">
              <a:rPr lang="en-US" altLang="en-US" smtClean="0"/>
              <a:pPr/>
              <a:t>147</a:t>
            </a:fld>
            <a:endParaRPr lang="en-US" altLang="en-US"/>
          </a:p>
        </p:txBody>
      </p:sp>
    </p:spTree>
    <p:extLst>
      <p:ext uri="{BB962C8B-B14F-4D97-AF65-F5344CB8AC3E}">
        <p14:creationId xmlns:p14="http://schemas.microsoft.com/office/powerpoint/2010/main" val="140914183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6C01-DAC6-A0A0-CA99-6587161517A7}"/>
              </a:ext>
            </a:extLst>
          </p:cNvPr>
          <p:cNvSpPr>
            <a:spLocks noGrp="1"/>
          </p:cNvSpPr>
          <p:nvPr>
            <p:ph type="title"/>
          </p:nvPr>
        </p:nvSpPr>
        <p:spPr/>
        <p:txBody>
          <a:bodyPr/>
          <a:lstStyle/>
          <a:p>
            <a:r>
              <a:rPr lang="en-US" dirty="0"/>
              <a:t>Displaying a shop</a:t>
            </a:r>
          </a:p>
        </p:txBody>
      </p:sp>
      <p:sp>
        <p:nvSpPr>
          <p:cNvPr id="3" name="Content Placeholder 2">
            <a:extLst>
              <a:ext uri="{FF2B5EF4-FFF2-40B4-BE49-F238E27FC236}">
                <a16:creationId xmlns:a16="http://schemas.microsoft.com/office/drawing/2014/main" id="{761936A8-3586-5BFE-F2C3-A8640AFB71C9}"/>
              </a:ext>
            </a:extLst>
          </p:cNvPr>
          <p:cNvSpPr>
            <a:spLocks noGrp="1"/>
          </p:cNvSpPr>
          <p:nvPr>
            <p:ph idx="1"/>
          </p:nvPr>
        </p:nvSpPr>
        <p:spPr/>
        <p:txBody>
          <a:bodyPr/>
          <a:lstStyle/>
          <a:p>
            <a:r>
              <a:rPr lang="en-US" dirty="0"/>
              <a:t>Any users visiting MERN Marketplace will be able to browse through each individual shop. </a:t>
            </a:r>
          </a:p>
          <a:p>
            <a:r>
              <a:rPr lang="en-US" dirty="0"/>
              <a:t>In the following sections, we will implement the individual shop view by adding a read shop API to the backend, a way to call this API from the frontend, and the React component that will display the shop details in the view.</a:t>
            </a:r>
          </a:p>
        </p:txBody>
      </p:sp>
      <p:sp>
        <p:nvSpPr>
          <p:cNvPr id="4" name="Date Placeholder 3">
            <a:extLst>
              <a:ext uri="{FF2B5EF4-FFF2-40B4-BE49-F238E27FC236}">
                <a16:creationId xmlns:a16="http://schemas.microsoft.com/office/drawing/2014/main" id="{3F99E798-C51C-FF55-6BA6-F540F9585D7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248B9D7-6292-09A8-3177-BDFDC902B65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42363F-4BB6-28B4-9644-60B339982D49}"/>
              </a:ext>
            </a:extLst>
          </p:cNvPr>
          <p:cNvSpPr>
            <a:spLocks noGrp="1"/>
          </p:cNvSpPr>
          <p:nvPr>
            <p:ph type="sldNum" sz="quarter" idx="12"/>
          </p:nvPr>
        </p:nvSpPr>
        <p:spPr/>
        <p:txBody>
          <a:bodyPr/>
          <a:lstStyle/>
          <a:p>
            <a:fld id="{7C5CF243-786F-4254-B068-4C9F0B6EA12F}" type="slidenum">
              <a:rPr lang="en-US" altLang="en-US" smtClean="0"/>
              <a:pPr/>
              <a:t>148</a:t>
            </a:fld>
            <a:endParaRPr lang="en-US" altLang="en-US"/>
          </a:p>
        </p:txBody>
      </p:sp>
    </p:spTree>
    <p:extLst>
      <p:ext uri="{BB962C8B-B14F-4D97-AF65-F5344CB8AC3E}">
        <p14:creationId xmlns:p14="http://schemas.microsoft.com/office/powerpoint/2010/main" val="37289082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2C25-D285-3843-B0CC-8A377C0CC04A}"/>
              </a:ext>
            </a:extLst>
          </p:cNvPr>
          <p:cNvSpPr>
            <a:spLocks noGrp="1"/>
          </p:cNvSpPr>
          <p:nvPr>
            <p:ph type="title"/>
          </p:nvPr>
        </p:nvSpPr>
        <p:spPr/>
        <p:txBody>
          <a:bodyPr/>
          <a:lstStyle/>
          <a:p>
            <a:r>
              <a:rPr lang="en-US" dirty="0"/>
              <a:t>The read a shop API</a:t>
            </a:r>
          </a:p>
        </p:txBody>
      </p:sp>
      <p:sp>
        <p:nvSpPr>
          <p:cNvPr id="3" name="Content Placeholder 2">
            <a:extLst>
              <a:ext uri="{FF2B5EF4-FFF2-40B4-BE49-F238E27FC236}">
                <a16:creationId xmlns:a16="http://schemas.microsoft.com/office/drawing/2014/main" id="{AF1129E2-DDDA-B349-A7A5-C6D0893AB3BA}"/>
              </a:ext>
            </a:extLst>
          </p:cNvPr>
          <p:cNvSpPr>
            <a:spLocks noGrp="1"/>
          </p:cNvSpPr>
          <p:nvPr>
            <p:ph idx="1"/>
          </p:nvPr>
        </p:nvSpPr>
        <p:spPr/>
        <p:txBody>
          <a:bodyPr/>
          <a:lstStyle/>
          <a:p>
            <a:r>
              <a:rPr lang="en-US" dirty="0"/>
              <a:t>In order to implement the read shop API in the backend, we will start by adding a GET route that queries the Shop collection with an ID and returns the shop in the response. </a:t>
            </a:r>
          </a:p>
          <a:p>
            <a:r>
              <a:rPr lang="en-US" dirty="0"/>
              <a:t>The route is declared along with a route parameter handler, as shown in  the following code:</a:t>
            </a:r>
          </a:p>
          <a:p>
            <a:pPr marL="0" indent="0">
              <a:buNone/>
            </a:pPr>
            <a:endParaRPr lang="en-US" dirty="0"/>
          </a:p>
          <a:p>
            <a:pPr marL="0" indent="0">
              <a:buNone/>
            </a:pPr>
            <a:r>
              <a:rPr lang="en-US" dirty="0" err="1"/>
              <a:t>mern</a:t>
            </a:r>
            <a:r>
              <a:rPr lang="en-US" dirty="0"/>
              <a:t>-marketplace/server/routes/shop.routes.js:</a:t>
            </a:r>
          </a:p>
          <a:p>
            <a:r>
              <a:rPr lang="en-US" dirty="0" err="1"/>
              <a:t>router.route</a:t>
            </a:r>
            <a:r>
              <a:rPr lang="en-US" dirty="0"/>
              <a:t>('/</a:t>
            </a:r>
            <a:r>
              <a:rPr lang="en-US" dirty="0" err="1"/>
              <a:t>api</a:t>
            </a:r>
            <a:r>
              <a:rPr lang="en-US" dirty="0"/>
              <a:t>/shop/:</a:t>
            </a:r>
            <a:r>
              <a:rPr lang="en-US" dirty="0" err="1"/>
              <a:t>shopId</a:t>
            </a:r>
            <a:r>
              <a:rPr lang="en-US" dirty="0"/>
              <a:t>') </a:t>
            </a:r>
          </a:p>
          <a:p>
            <a:r>
              <a:rPr lang="en-US" dirty="0"/>
              <a:t>.get(</a:t>
            </a:r>
            <a:r>
              <a:rPr lang="en-US" dirty="0" err="1"/>
              <a:t>shopCtrl.read</a:t>
            </a:r>
            <a:r>
              <a:rPr lang="en-US" dirty="0"/>
              <a:t>)</a:t>
            </a:r>
          </a:p>
          <a:p>
            <a:r>
              <a:rPr lang="en-US" dirty="0" err="1"/>
              <a:t>router.param</a:t>
            </a:r>
            <a:r>
              <a:rPr lang="en-US" dirty="0"/>
              <a:t>('</a:t>
            </a:r>
            <a:r>
              <a:rPr lang="en-US" dirty="0" err="1"/>
              <a:t>shopId</a:t>
            </a:r>
            <a:r>
              <a:rPr lang="en-US" dirty="0"/>
              <a:t>', </a:t>
            </a:r>
            <a:r>
              <a:rPr lang="en-US" dirty="0" err="1"/>
              <a:t>shopCtrl.shopByID</a:t>
            </a:r>
            <a:r>
              <a:rPr lang="en-US" dirty="0"/>
              <a:t>)</a:t>
            </a:r>
          </a:p>
        </p:txBody>
      </p:sp>
      <p:sp>
        <p:nvSpPr>
          <p:cNvPr id="4" name="Date Placeholder 3">
            <a:extLst>
              <a:ext uri="{FF2B5EF4-FFF2-40B4-BE49-F238E27FC236}">
                <a16:creationId xmlns:a16="http://schemas.microsoft.com/office/drawing/2014/main" id="{5E1E69E9-A501-32AA-FE11-6B7A7446D2A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EDCB67B-1C59-CE8F-C380-EDA4BDB9729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58E277C-979B-7FA3-9D1A-8343B89336A8}"/>
              </a:ext>
            </a:extLst>
          </p:cNvPr>
          <p:cNvSpPr>
            <a:spLocks noGrp="1"/>
          </p:cNvSpPr>
          <p:nvPr>
            <p:ph type="sldNum" sz="quarter" idx="12"/>
          </p:nvPr>
        </p:nvSpPr>
        <p:spPr/>
        <p:txBody>
          <a:bodyPr/>
          <a:lstStyle/>
          <a:p>
            <a:fld id="{7C5CF243-786F-4254-B068-4C9F0B6EA12F}" type="slidenum">
              <a:rPr lang="en-US" altLang="en-US" smtClean="0"/>
              <a:pPr/>
              <a:t>149</a:t>
            </a:fld>
            <a:endParaRPr lang="en-US" altLang="en-US"/>
          </a:p>
        </p:txBody>
      </p:sp>
    </p:spTree>
    <p:extLst>
      <p:ext uri="{BB962C8B-B14F-4D97-AF65-F5344CB8AC3E}">
        <p14:creationId xmlns:p14="http://schemas.microsoft.com/office/powerpoint/2010/main" val="265419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9359-C0AF-6CA1-2702-DB331A908614}"/>
              </a:ext>
            </a:extLst>
          </p:cNvPr>
          <p:cNvSpPr>
            <a:spLocks noGrp="1"/>
          </p:cNvSpPr>
          <p:nvPr>
            <p:ph type="title"/>
          </p:nvPr>
        </p:nvSpPr>
        <p:spPr/>
        <p:txBody>
          <a:bodyPr/>
          <a:lstStyle/>
          <a:p>
            <a:r>
              <a:rPr lang="en-US" dirty="0"/>
              <a:t>Updating the user model</a:t>
            </a:r>
          </a:p>
        </p:txBody>
      </p:sp>
      <p:sp>
        <p:nvSpPr>
          <p:cNvPr id="3" name="Content Placeholder 2">
            <a:extLst>
              <a:ext uri="{FF2B5EF4-FFF2-40B4-BE49-F238E27FC236}">
                <a16:creationId xmlns:a16="http://schemas.microsoft.com/office/drawing/2014/main" id="{09BE0F86-CF4F-008E-F9A9-56AE571EF4C9}"/>
              </a:ext>
            </a:extLst>
          </p:cNvPr>
          <p:cNvSpPr>
            <a:spLocks noGrp="1"/>
          </p:cNvSpPr>
          <p:nvPr>
            <p:ph idx="1"/>
          </p:nvPr>
        </p:nvSpPr>
        <p:spPr/>
        <p:txBody>
          <a:bodyPr/>
          <a:lstStyle/>
          <a:p>
            <a:r>
              <a:rPr lang="en-US" dirty="0"/>
              <a:t>We need to store additional detail about each user to determine whether a user is an active seller or not. </a:t>
            </a:r>
          </a:p>
          <a:p>
            <a:r>
              <a:rPr lang="en-US" dirty="0"/>
              <a:t>We will update the user model that we developed in, Building a Backend with MongoDB, Express, and Node, to add a seller value that will be set to false by default to represent regular users and can additionally be set to true to represent users who are also sellers. </a:t>
            </a:r>
          </a:p>
          <a:p>
            <a:r>
              <a:rPr lang="en-US" dirty="0"/>
              <a:t>We will update the existing user schema to add this seller field with the following code:</a:t>
            </a:r>
          </a:p>
          <a:p>
            <a:r>
              <a:rPr lang="en-US" dirty="0" err="1"/>
              <a:t>mern</a:t>
            </a:r>
            <a:r>
              <a:rPr lang="en-US" dirty="0"/>
              <a:t>-marketplace/server/models/user.model.js:</a:t>
            </a:r>
          </a:p>
          <a:p>
            <a:pPr marL="0" indent="0">
              <a:buNone/>
            </a:pPr>
            <a:r>
              <a:rPr lang="en-US" dirty="0"/>
              <a:t>seller: {</a:t>
            </a:r>
          </a:p>
          <a:p>
            <a:pPr marL="0" indent="0">
              <a:buNone/>
            </a:pPr>
            <a:r>
              <a:rPr lang="en-US" dirty="0"/>
              <a:t>type: Boolean, </a:t>
            </a:r>
          </a:p>
          <a:p>
            <a:pPr marL="0" indent="0">
              <a:buNone/>
            </a:pPr>
            <a:r>
              <a:rPr lang="en-US" dirty="0"/>
              <a:t>default: false</a:t>
            </a:r>
          </a:p>
          <a:p>
            <a:pPr marL="0" indent="0">
              <a:buNone/>
            </a:pPr>
            <a:r>
              <a:rPr lang="en-US" dirty="0"/>
              <a:t>}</a:t>
            </a:r>
          </a:p>
        </p:txBody>
      </p:sp>
      <p:sp>
        <p:nvSpPr>
          <p:cNvPr id="4" name="Date Placeholder 3">
            <a:extLst>
              <a:ext uri="{FF2B5EF4-FFF2-40B4-BE49-F238E27FC236}">
                <a16:creationId xmlns:a16="http://schemas.microsoft.com/office/drawing/2014/main" id="{16B94929-1BFA-6066-7D40-C08BADE30B7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EE0FD2C-112B-8BDD-7F1D-DF03E3950E4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E295C4-BA5D-5852-3D45-C5D15701DDB7}"/>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303619946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8764-0ED7-3E43-C3B2-8DED6F330B3D}"/>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-marketplace/server/routes/shop.routes.js:</a:t>
            </a:r>
            <a:br>
              <a:rPr lang="en-US" sz="3000" dirty="0"/>
            </a:br>
            <a:r>
              <a:rPr lang="en-US" dirty="0"/>
              <a:t> </a:t>
            </a:r>
          </a:p>
        </p:txBody>
      </p:sp>
      <p:sp>
        <p:nvSpPr>
          <p:cNvPr id="3" name="Content Placeholder 2">
            <a:extLst>
              <a:ext uri="{FF2B5EF4-FFF2-40B4-BE49-F238E27FC236}">
                <a16:creationId xmlns:a16="http://schemas.microsoft.com/office/drawing/2014/main" id="{BA7D21E9-8F30-F4B9-F1AB-CFB257210082}"/>
              </a:ext>
            </a:extLst>
          </p:cNvPr>
          <p:cNvSpPr>
            <a:spLocks noGrp="1"/>
          </p:cNvSpPr>
          <p:nvPr>
            <p:ph idx="1"/>
          </p:nvPr>
        </p:nvSpPr>
        <p:spPr/>
        <p:txBody>
          <a:bodyPr/>
          <a:lstStyle/>
          <a:p>
            <a:r>
              <a:rPr lang="en-US" sz="1800" b="0" dirty="0">
                <a:solidFill>
                  <a:srgbClr val="008000"/>
                </a:solidFill>
                <a:effectLst/>
                <a:latin typeface="Consolas" panose="020B0609020204030204" pitchFamily="49" charset="0"/>
              </a:rPr>
              <a:t>import express from 'express'</a:t>
            </a:r>
          </a:p>
          <a:p>
            <a:r>
              <a:rPr lang="en-US" sz="1800" b="0" dirty="0">
                <a:solidFill>
                  <a:srgbClr val="008000"/>
                </a:solidFill>
                <a:effectLst/>
                <a:latin typeface="Consolas" panose="020B0609020204030204" pitchFamily="49" charset="0"/>
              </a:rPr>
              <a:t>import </a:t>
            </a:r>
            <a:r>
              <a:rPr lang="en-US" sz="1800" b="0" dirty="0" err="1">
                <a:solidFill>
                  <a:srgbClr val="008000"/>
                </a:solidFill>
                <a:effectLst/>
                <a:latin typeface="Consolas" panose="020B0609020204030204" pitchFamily="49" charset="0"/>
              </a:rPr>
              <a:t>userCtrl</a:t>
            </a:r>
            <a:r>
              <a:rPr lang="en-US" sz="1800" b="0" dirty="0">
                <a:solidFill>
                  <a:srgbClr val="008000"/>
                </a:solidFill>
                <a:effectLst/>
                <a:latin typeface="Consolas" panose="020B0609020204030204" pitchFamily="49" charset="0"/>
              </a:rPr>
              <a:t> from '../controllers/shop.controller.js' </a:t>
            </a:r>
          </a:p>
          <a:p>
            <a:r>
              <a:rPr lang="en-US" sz="1800" b="0" dirty="0">
                <a:solidFill>
                  <a:srgbClr val="008000"/>
                </a:solidFill>
                <a:effectLst/>
                <a:latin typeface="Consolas" panose="020B0609020204030204" pitchFamily="49" charset="0"/>
              </a:rPr>
              <a:t>    import </a:t>
            </a:r>
            <a:r>
              <a:rPr lang="en-US" sz="1800" b="0" dirty="0" err="1">
                <a:solidFill>
                  <a:srgbClr val="008000"/>
                </a:solidFill>
                <a:effectLst/>
                <a:latin typeface="Consolas" panose="020B0609020204030204" pitchFamily="49" charset="0"/>
              </a:rPr>
              <a:t>authCtrl</a:t>
            </a:r>
            <a:r>
              <a:rPr lang="en-US" sz="1800" b="0" dirty="0">
                <a:solidFill>
                  <a:srgbClr val="008000"/>
                </a:solidFill>
                <a:effectLst/>
                <a:latin typeface="Consolas" panose="020B0609020204030204" pitchFamily="49" charset="0"/>
              </a:rPr>
              <a:t> from '../controllers/auth.controller.js'</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/shops/by/:</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.post(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authCtrl.hasAuthorization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userCtrl.isSeller</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shopCtrl.create</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router.param</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userCtrl.userByID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/shops').get(</a:t>
            </a:r>
            <a:r>
              <a:rPr lang="en-US" sz="1800" b="0" dirty="0" err="1">
                <a:solidFill>
                  <a:srgbClr val="008000"/>
                </a:solidFill>
                <a:effectLst/>
                <a:latin typeface="Consolas" panose="020B0609020204030204" pitchFamily="49" charset="0"/>
              </a:rPr>
              <a:t>shopCtrl.list</a:t>
            </a:r>
            <a:r>
              <a:rPr lang="en-US" sz="1800" b="0" dirty="0">
                <a:solidFill>
                  <a:srgbClr val="008000"/>
                </a:solidFill>
                <a:effectLst/>
                <a:latin typeface="Consolas" panose="020B0609020204030204" pitchFamily="49" charset="0"/>
              </a:rPr>
              <a:t>)</a:t>
            </a:r>
          </a:p>
          <a:p>
            <a:br>
              <a:rPr lang="en-US" sz="1800" b="0" dirty="0">
                <a:solidFill>
                  <a:srgbClr val="008000"/>
                </a:solidFill>
                <a:effectLst/>
                <a:latin typeface="Consolas" panose="020B0609020204030204" pitchFamily="49" charset="0"/>
              </a:rPr>
            </a:br>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/shops/by/:</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').get(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authCtrl.hasAuthorization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shopCtrl.listByOwner</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').get(</a:t>
            </a:r>
            <a:r>
              <a:rPr lang="en-US" sz="1800" b="0" dirty="0" err="1">
                <a:solidFill>
                  <a:srgbClr val="008000"/>
                </a:solidFill>
                <a:effectLst/>
                <a:latin typeface="Consolas" panose="020B0609020204030204" pitchFamily="49" charset="0"/>
              </a:rPr>
              <a:t>shopCtrl.read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router.param</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shopCtrl.shopByID</a:t>
            </a:r>
            <a:r>
              <a:rPr lang="en-US" sz="1800" b="0" dirty="0">
                <a:solidFill>
                  <a:srgbClr val="008000"/>
                </a:solidFill>
                <a:effectLst/>
                <a:latin typeface="Consolas" panose="020B0609020204030204" pitchFamily="49" charset="0"/>
              </a:rPr>
              <a:t>)</a:t>
            </a:r>
          </a:p>
          <a:p>
            <a:br>
              <a:rPr lang="en-US" sz="1800" b="0" dirty="0">
                <a:solidFill>
                  <a:srgbClr val="008000"/>
                </a:solidFill>
                <a:effectLst/>
                <a:latin typeface="Consolas" panose="020B0609020204030204" pitchFamily="49" charset="0"/>
              </a:rPr>
            </a:br>
            <a:endParaRPr lang="en-US" sz="18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94557FD-FAD6-7FE2-B703-D417C533C06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73BCC459-4018-7EA7-AB63-92495701DF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401BC0D-F14D-AB23-B568-B6E405A38861}"/>
              </a:ext>
            </a:extLst>
          </p:cNvPr>
          <p:cNvSpPr>
            <a:spLocks noGrp="1"/>
          </p:cNvSpPr>
          <p:nvPr>
            <p:ph type="sldNum" sz="quarter" idx="12"/>
          </p:nvPr>
        </p:nvSpPr>
        <p:spPr/>
        <p:txBody>
          <a:bodyPr/>
          <a:lstStyle/>
          <a:p>
            <a:fld id="{7C5CF243-786F-4254-B068-4C9F0B6EA12F}" type="slidenum">
              <a:rPr lang="en-US" altLang="en-US" smtClean="0"/>
              <a:pPr/>
              <a:t>150</a:t>
            </a:fld>
            <a:endParaRPr lang="en-US" altLang="en-US"/>
          </a:p>
        </p:txBody>
      </p:sp>
    </p:spTree>
    <p:extLst>
      <p:ext uri="{BB962C8B-B14F-4D97-AF65-F5344CB8AC3E}">
        <p14:creationId xmlns:p14="http://schemas.microsoft.com/office/powerpoint/2010/main" val="16785991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F9A9-9B7D-BDD3-CFAD-8277E55681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B88536-32FD-30CC-0CBF-152DC96470FA}"/>
              </a:ext>
            </a:extLst>
          </p:cNvPr>
          <p:cNvSpPr>
            <a:spLocks noGrp="1"/>
          </p:cNvSpPr>
          <p:nvPr>
            <p:ph idx="1"/>
          </p:nvPr>
        </p:nvSpPr>
        <p:spPr/>
        <p:txBody>
          <a:bodyPr/>
          <a:lstStyle/>
          <a:p>
            <a:r>
              <a:rPr lang="en-US" dirty="0" err="1"/>
              <a:t>The:shopId</a:t>
            </a:r>
            <a:r>
              <a:rPr lang="en-US" dirty="0"/>
              <a:t> param in the route URL will invoke the </a:t>
            </a:r>
            <a:r>
              <a:rPr lang="en-US" dirty="0" err="1"/>
              <a:t>shopByID</a:t>
            </a:r>
            <a:r>
              <a:rPr lang="en-US" dirty="0"/>
              <a:t> controller method, which is similar to the </a:t>
            </a:r>
            <a:r>
              <a:rPr lang="en-US" dirty="0" err="1"/>
              <a:t>userByID</a:t>
            </a:r>
            <a:r>
              <a:rPr lang="en-US" dirty="0"/>
              <a:t> controller method. It retrieves the shop from the database and attaches it to the request object to be used in the next method. </a:t>
            </a:r>
          </a:p>
          <a:p>
            <a:r>
              <a:rPr lang="en-US" dirty="0"/>
              <a:t>The </a:t>
            </a:r>
            <a:r>
              <a:rPr lang="en-US" dirty="0" err="1"/>
              <a:t>shopByID</a:t>
            </a:r>
            <a:r>
              <a:rPr lang="en-US" dirty="0"/>
              <a:t> method is defined as follows:</a:t>
            </a:r>
          </a:p>
        </p:txBody>
      </p:sp>
      <p:sp>
        <p:nvSpPr>
          <p:cNvPr id="4" name="Date Placeholder 3">
            <a:extLst>
              <a:ext uri="{FF2B5EF4-FFF2-40B4-BE49-F238E27FC236}">
                <a16:creationId xmlns:a16="http://schemas.microsoft.com/office/drawing/2014/main" id="{05FB20B6-F5B5-B489-5222-B4FD946F5071}"/>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3F60BB1-16A9-064B-FFB0-55D7A760694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56053BE-7AD6-8FC1-F8BD-22A50E667D40}"/>
              </a:ext>
            </a:extLst>
          </p:cNvPr>
          <p:cNvSpPr>
            <a:spLocks noGrp="1"/>
          </p:cNvSpPr>
          <p:nvPr>
            <p:ph type="sldNum" sz="quarter" idx="12"/>
          </p:nvPr>
        </p:nvSpPr>
        <p:spPr/>
        <p:txBody>
          <a:bodyPr/>
          <a:lstStyle/>
          <a:p>
            <a:fld id="{7C5CF243-786F-4254-B068-4C9F0B6EA12F}" type="slidenum">
              <a:rPr lang="en-US" altLang="en-US" smtClean="0"/>
              <a:pPr/>
              <a:t>151</a:t>
            </a:fld>
            <a:endParaRPr lang="en-US" altLang="en-US"/>
          </a:p>
        </p:txBody>
      </p:sp>
    </p:spTree>
    <p:extLst>
      <p:ext uri="{BB962C8B-B14F-4D97-AF65-F5344CB8AC3E}">
        <p14:creationId xmlns:p14="http://schemas.microsoft.com/office/powerpoint/2010/main" val="6174887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EE1E-89F4-0171-247F-BEFD90512523}"/>
              </a:ext>
            </a:extLst>
          </p:cNvPr>
          <p:cNvSpPr>
            <a:spLocks noGrp="1"/>
          </p:cNvSpPr>
          <p:nvPr>
            <p:ph type="title"/>
          </p:nvPr>
        </p:nvSpPr>
        <p:spPr/>
        <p:txBody>
          <a:bodyPr/>
          <a:lstStyle/>
          <a:p>
            <a:br>
              <a:rPr lang="en-US" sz="2600" dirty="0"/>
            </a:br>
            <a:br>
              <a:rPr lang="en-US" sz="2600" dirty="0"/>
            </a:br>
            <a:r>
              <a:rPr lang="en-US" sz="2800" dirty="0" err="1"/>
              <a:t>mern</a:t>
            </a:r>
            <a:r>
              <a:rPr lang="en-US" sz="2800" dirty="0"/>
              <a:t>-marketplace/server/controllers/shop.controller.js:</a:t>
            </a:r>
            <a:br>
              <a:rPr lang="en-US" sz="2800" dirty="0"/>
            </a:br>
            <a:endParaRPr lang="en-US" sz="2800" dirty="0"/>
          </a:p>
        </p:txBody>
      </p:sp>
      <p:sp>
        <p:nvSpPr>
          <p:cNvPr id="3" name="Content Placeholder 2">
            <a:extLst>
              <a:ext uri="{FF2B5EF4-FFF2-40B4-BE49-F238E27FC236}">
                <a16:creationId xmlns:a16="http://schemas.microsoft.com/office/drawing/2014/main" id="{4E22BE92-D9C3-9408-0E7D-14727904CCD1}"/>
              </a:ext>
            </a:extLst>
          </p:cNvPr>
          <p:cNvSpPr>
            <a:spLocks noGrp="1"/>
          </p:cNvSpPr>
          <p:nvPr>
            <p:ph idx="1"/>
          </p:nvPr>
        </p:nvSpPr>
        <p:spPr/>
        <p:txBody>
          <a:bodyPr/>
          <a:lstStyle/>
          <a:p>
            <a:r>
              <a:rPr lang="en-US" dirty="0"/>
              <a:t>const </a:t>
            </a:r>
            <a:r>
              <a:rPr lang="en-US" dirty="0" err="1"/>
              <a:t>shopByID</a:t>
            </a:r>
            <a:r>
              <a:rPr lang="en-US" dirty="0"/>
              <a:t> = async (req, res, next, id) =&gt; { </a:t>
            </a:r>
          </a:p>
          <a:p>
            <a:r>
              <a:rPr lang="en-US" dirty="0"/>
              <a:t>try {</a:t>
            </a:r>
          </a:p>
          <a:p>
            <a:r>
              <a:rPr lang="en-US" dirty="0"/>
              <a:t>let shop = await </a:t>
            </a:r>
            <a:r>
              <a:rPr lang="en-US" dirty="0" err="1"/>
              <a:t>Shop.findById</a:t>
            </a:r>
            <a:r>
              <a:rPr lang="en-US" dirty="0"/>
              <a:t>(id).populate('owner', '_id name').exec() </a:t>
            </a:r>
          </a:p>
          <a:p>
            <a:r>
              <a:rPr lang="en-US" dirty="0"/>
              <a:t>if (!shop)</a:t>
            </a:r>
          </a:p>
          <a:p>
            <a:r>
              <a:rPr lang="en-US" dirty="0"/>
              <a:t>return </a:t>
            </a:r>
            <a:r>
              <a:rPr lang="en-US" dirty="0" err="1"/>
              <a:t>res.status</a:t>
            </a:r>
            <a:r>
              <a:rPr lang="en-US" dirty="0"/>
              <a:t>('400').</a:t>
            </a:r>
            <a:r>
              <a:rPr lang="en-US" dirty="0" err="1"/>
              <a:t>json</a:t>
            </a:r>
            <a:r>
              <a:rPr lang="en-US" dirty="0"/>
              <a:t>({ </a:t>
            </a:r>
          </a:p>
          <a:p>
            <a:r>
              <a:rPr lang="en-US" dirty="0"/>
              <a:t>error: "Shop not found"</a:t>
            </a:r>
          </a:p>
          <a:p>
            <a:r>
              <a:rPr lang="en-US" dirty="0"/>
              <a:t>})</a:t>
            </a:r>
          </a:p>
          <a:p>
            <a:r>
              <a:rPr lang="en-US" dirty="0" err="1"/>
              <a:t>req.shop</a:t>
            </a:r>
            <a:r>
              <a:rPr lang="en-US" dirty="0"/>
              <a:t> = shop </a:t>
            </a:r>
          </a:p>
          <a:p>
            <a:r>
              <a:rPr lang="en-US" dirty="0"/>
              <a:t>next()</a:t>
            </a:r>
          </a:p>
          <a:p>
            <a:r>
              <a:rPr lang="en-US" dirty="0"/>
              <a:t>} catch (err) {</a:t>
            </a:r>
          </a:p>
          <a:p>
            <a:r>
              <a:rPr lang="en-US" dirty="0"/>
              <a:t>return </a:t>
            </a:r>
            <a:r>
              <a:rPr lang="en-US" dirty="0" err="1"/>
              <a:t>res.status</a:t>
            </a:r>
            <a:r>
              <a:rPr lang="en-US" dirty="0"/>
              <a:t>('400').</a:t>
            </a:r>
            <a:r>
              <a:rPr lang="en-US" dirty="0" err="1"/>
              <a:t>json</a:t>
            </a:r>
            <a:r>
              <a:rPr lang="en-US" dirty="0"/>
              <a:t>({ </a:t>
            </a:r>
          </a:p>
          <a:p>
            <a:r>
              <a:rPr lang="en-US" dirty="0"/>
              <a:t>error: "Could not retrieve shop"</a:t>
            </a:r>
          </a:p>
          <a:p>
            <a:r>
              <a:rPr lang="en-US" dirty="0"/>
              <a:t>}) </a:t>
            </a:r>
          </a:p>
          <a:p>
            <a:r>
              <a:rPr lang="en-US" dirty="0"/>
              <a:t>}</a:t>
            </a:r>
          </a:p>
          <a:p>
            <a:r>
              <a:rPr lang="en-US" dirty="0"/>
              <a:t>}</a:t>
            </a:r>
          </a:p>
        </p:txBody>
      </p:sp>
      <p:sp>
        <p:nvSpPr>
          <p:cNvPr id="4" name="Date Placeholder 3">
            <a:extLst>
              <a:ext uri="{FF2B5EF4-FFF2-40B4-BE49-F238E27FC236}">
                <a16:creationId xmlns:a16="http://schemas.microsoft.com/office/drawing/2014/main" id="{A4AF08C2-F439-B71D-563E-C5FBB12CBA9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7F90A52C-1E82-510B-8445-B2A4DE5E5C8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00976FF-4EE1-9D85-6A35-24119D44E075}"/>
              </a:ext>
            </a:extLst>
          </p:cNvPr>
          <p:cNvSpPr>
            <a:spLocks noGrp="1"/>
          </p:cNvSpPr>
          <p:nvPr>
            <p:ph type="sldNum" sz="quarter" idx="12"/>
          </p:nvPr>
        </p:nvSpPr>
        <p:spPr/>
        <p:txBody>
          <a:bodyPr/>
          <a:lstStyle/>
          <a:p>
            <a:fld id="{7C5CF243-786F-4254-B068-4C9F0B6EA12F}" type="slidenum">
              <a:rPr lang="en-US" altLang="en-US" smtClean="0"/>
              <a:pPr/>
              <a:t>152</a:t>
            </a:fld>
            <a:endParaRPr lang="en-US" altLang="en-US"/>
          </a:p>
        </p:txBody>
      </p:sp>
    </p:spTree>
    <p:extLst>
      <p:ext uri="{BB962C8B-B14F-4D97-AF65-F5344CB8AC3E}">
        <p14:creationId xmlns:p14="http://schemas.microsoft.com/office/powerpoint/2010/main" val="30482795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050C-1594-35CA-D39F-BAEFFF7CD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F5EE88-3BB1-CD39-09DC-A4404364726E}"/>
              </a:ext>
            </a:extLst>
          </p:cNvPr>
          <p:cNvSpPr>
            <a:spLocks noGrp="1"/>
          </p:cNvSpPr>
          <p:nvPr>
            <p:ph idx="1"/>
          </p:nvPr>
        </p:nvSpPr>
        <p:spPr/>
        <p:txBody>
          <a:bodyPr/>
          <a:lstStyle/>
          <a:p>
            <a:r>
              <a:rPr lang="en-US" dirty="0"/>
              <a:t>The shop object queried from the database will also contain the name and ID details of the owner, as we specified in the populate() method. </a:t>
            </a:r>
          </a:p>
          <a:p>
            <a:r>
              <a:rPr lang="en-US" dirty="0"/>
              <a:t>The read controller method then returns this shop object in response to the client. </a:t>
            </a:r>
          </a:p>
          <a:p>
            <a:r>
              <a:rPr lang="en-US" dirty="0"/>
              <a:t>The read controller method is defined as shown in the following code:</a:t>
            </a:r>
          </a:p>
          <a:p>
            <a:pPr marL="0" indent="0">
              <a:buNone/>
            </a:pPr>
            <a:r>
              <a:rPr lang="en-US" dirty="0" err="1"/>
              <a:t>mern</a:t>
            </a:r>
            <a:r>
              <a:rPr lang="en-US" dirty="0"/>
              <a:t>-marketplace/server/controllers/shop.controller.js:</a:t>
            </a:r>
          </a:p>
          <a:p>
            <a:pPr marL="0" indent="0">
              <a:buNone/>
            </a:pPr>
            <a:r>
              <a:rPr lang="en-US" dirty="0"/>
              <a:t>const read = (req, res) =&gt; { </a:t>
            </a:r>
          </a:p>
          <a:p>
            <a:r>
              <a:rPr lang="en-US" dirty="0" err="1"/>
              <a:t>req.shop.image</a:t>
            </a:r>
            <a:r>
              <a:rPr lang="en-US" dirty="0"/>
              <a:t> = undefined </a:t>
            </a:r>
          </a:p>
          <a:p>
            <a:r>
              <a:rPr lang="en-US" dirty="0"/>
              <a:t>return </a:t>
            </a:r>
            <a:r>
              <a:rPr lang="en-US" dirty="0" err="1"/>
              <a:t>res.json</a:t>
            </a:r>
            <a:r>
              <a:rPr lang="en-US" dirty="0"/>
              <a:t>(</a:t>
            </a:r>
            <a:r>
              <a:rPr lang="en-US" dirty="0" err="1"/>
              <a:t>req.shop</a:t>
            </a:r>
            <a:r>
              <a:rPr lang="en-US" dirty="0"/>
              <a:t>)</a:t>
            </a:r>
          </a:p>
          <a:p>
            <a:r>
              <a:rPr lang="en-US" dirty="0"/>
              <a:t>}</a:t>
            </a:r>
          </a:p>
        </p:txBody>
      </p:sp>
      <p:sp>
        <p:nvSpPr>
          <p:cNvPr id="4" name="Date Placeholder 3">
            <a:extLst>
              <a:ext uri="{FF2B5EF4-FFF2-40B4-BE49-F238E27FC236}">
                <a16:creationId xmlns:a16="http://schemas.microsoft.com/office/drawing/2014/main" id="{7426B6E1-EEC7-1217-4F12-3905D9CC664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1A47DC4-CC7D-4AF4-FF85-7D5C8522B5B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96FB478-C1A8-44D3-8BBC-50F88664C60B}"/>
              </a:ext>
            </a:extLst>
          </p:cNvPr>
          <p:cNvSpPr>
            <a:spLocks noGrp="1"/>
          </p:cNvSpPr>
          <p:nvPr>
            <p:ph type="sldNum" sz="quarter" idx="12"/>
          </p:nvPr>
        </p:nvSpPr>
        <p:spPr/>
        <p:txBody>
          <a:bodyPr/>
          <a:lstStyle/>
          <a:p>
            <a:fld id="{7C5CF243-786F-4254-B068-4C9F0B6EA12F}" type="slidenum">
              <a:rPr lang="en-US" altLang="en-US" smtClean="0"/>
              <a:pPr/>
              <a:t>153</a:t>
            </a:fld>
            <a:endParaRPr lang="en-US" altLang="en-US"/>
          </a:p>
        </p:txBody>
      </p:sp>
    </p:spTree>
    <p:extLst>
      <p:ext uri="{BB962C8B-B14F-4D97-AF65-F5344CB8AC3E}">
        <p14:creationId xmlns:p14="http://schemas.microsoft.com/office/powerpoint/2010/main" val="7495489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8CC5-FEFB-87F8-731A-ADBE4DA1EB55}"/>
              </a:ext>
            </a:extLst>
          </p:cNvPr>
          <p:cNvSpPr>
            <a:spLocks noGrp="1"/>
          </p:cNvSpPr>
          <p:nvPr>
            <p:ph type="title"/>
          </p:nvPr>
        </p:nvSpPr>
        <p:spPr/>
        <p:txBody>
          <a:bodyPr/>
          <a:lstStyle/>
          <a:p>
            <a:r>
              <a:rPr lang="en-US" sz="2600" dirty="0"/>
              <a:t>Updated </a:t>
            </a:r>
            <a:r>
              <a:rPr lang="en-US" sz="2600" dirty="0" err="1"/>
              <a:t>mern</a:t>
            </a:r>
            <a:r>
              <a:rPr lang="en-US" sz="2600" dirty="0"/>
              <a:t>-marketplace/server/controllers/shop.controller.js:</a:t>
            </a:r>
          </a:p>
        </p:txBody>
      </p:sp>
      <p:sp>
        <p:nvSpPr>
          <p:cNvPr id="3" name="Content Placeholder 2">
            <a:extLst>
              <a:ext uri="{FF2B5EF4-FFF2-40B4-BE49-F238E27FC236}">
                <a16:creationId xmlns:a16="http://schemas.microsoft.com/office/drawing/2014/main" id="{845199A8-4D0D-9B38-EC69-7614D39D68DE}"/>
              </a:ext>
            </a:extLst>
          </p:cNvPr>
          <p:cNvSpPr>
            <a:spLocks noGrp="1"/>
          </p:cNvSpPr>
          <p:nvPr>
            <p:ph idx="1"/>
          </p:nvPr>
        </p:nvSpPr>
        <p:spPr/>
        <p:txBody>
          <a:bodyPr/>
          <a:lstStyle/>
          <a:p>
            <a:r>
              <a:rPr lang="en-US" sz="550" b="0" dirty="0">
                <a:solidFill>
                  <a:srgbClr val="008000"/>
                </a:solidFill>
                <a:effectLst/>
                <a:latin typeface="Consolas" panose="020B0609020204030204" pitchFamily="49" charset="0"/>
              </a:rPr>
              <a:t>const create = (req, res, next) =&gt; {</a:t>
            </a:r>
          </a:p>
          <a:p>
            <a:r>
              <a:rPr lang="en-US" sz="550" b="0" dirty="0">
                <a:solidFill>
                  <a:srgbClr val="008000"/>
                </a:solidFill>
                <a:effectLst/>
                <a:latin typeface="Consolas" panose="020B0609020204030204" pitchFamily="49" charset="0"/>
              </a:rPr>
              <a:t>let form = new </a:t>
            </a:r>
            <a:r>
              <a:rPr lang="en-US" sz="550" b="0" dirty="0" err="1">
                <a:solidFill>
                  <a:srgbClr val="008000"/>
                </a:solidFill>
                <a:effectLst/>
                <a:latin typeface="Consolas" panose="020B0609020204030204" pitchFamily="49" charset="0"/>
              </a:rPr>
              <a:t>formidable.IncomingForm</a:t>
            </a:r>
            <a:r>
              <a:rPr lang="en-US" sz="550" b="0" dirty="0">
                <a:solidFill>
                  <a:srgbClr val="008000"/>
                </a:solidFill>
                <a:effectLst/>
                <a:latin typeface="Consolas" panose="020B0609020204030204" pitchFamily="49" charset="0"/>
              </a:rPr>
              <a:t>() </a:t>
            </a:r>
          </a:p>
          <a:p>
            <a:r>
              <a:rPr lang="en-US" sz="550" b="0" dirty="0" err="1">
                <a:solidFill>
                  <a:srgbClr val="008000"/>
                </a:solidFill>
                <a:effectLst/>
                <a:latin typeface="Consolas" panose="020B0609020204030204" pitchFamily="49" charset="0"/>
              </a:rPr>
              <a:t>form.keepExtensions</a:t>
            </a:r>
            <a:r>
              <a:rPr lang="en-US" sz="550" b="0" dirty="0">
                <a:solidFill>
                  <a:srgbClr val="008000"/>
                </a:solidFill>
                <a:effectLst/>
                <a:latin typeface="Consolas" panose="020B0609020204030204" pitchFamily="49" charset="0"/>
              </a:rPr>
              <a:t> = true</a:t>
            </a:r>
          </a:p>
          <a:p>
            <a:r>
              <a:rPr lang="en-US" sz="550" b="0" dirty="0" err="1">
                <a:solidFill>
                  <a:srgbClr val="008000"/>
                </a:solidFill>
                <a:effectLst/>
                <a:latin typeface="Consolas" panose="020B0609020204030204" pitchFamily="49" charset="0"/>
              </a:rPr>
              <a:t>form.parse</a:t>
            </a:r>
            <a:r>
              <a:rPr lang="en-US" sz="550" b="0" dirty="0">
                <a:solidFill>
                  <a:srgbClr val="008000"/>
                </a:solidFill>
                <a:effectLst/>
                <a:latin typeface="Consolas" panose="020B0609020204030204" pitchFamily="49" charset="0"/>
              </a:rPr>
              <a:t>(req, (err, fields, files) =&gt; { </a:t>
            </a:r>
          </a:p>
          <a:p>
            <a:r>
              <a:rPr lang="en-US" sz="550" b="0" dirty="0">
                <a:solidFill>
                  <a:srgbClr val="008000"/>
                </a:solidFill>
                <a:effectLst/>
                <a:latin typeface="Consolas" panose="020B0609020204030204" pitchFamily="49" charset="0"/>
              </a:rPr>
              <a:t>if (err) {</a:t>
            </a:r>
          </a:p>
          <a:p>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(400).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message: "Image could not be uploaded"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let shop = new Shop(fields) </a:t>
            </a:r>
          </a:p>
          <a:p>
            <a:r>
              <a:rPr lang="en-US" sz="550" b="0" dirty="0" err="1">
                <a:solidFill>
                  <a:srgbClr val="008000"/>
                </a:solidFill>
                <a:effectLst/>
                <a:latin typeface="Consolas" panose="020B0609020204030204" pitchFamily="49" charset="0"/>
              </a:rPr>
              <a:t>shop.owner</a:t>
            </a:r>
            <a:r>
              <a:rPr lang="en-US" sz="550" b="0" dirty="0">
                <a:solidFill>
                  <a:srgbClr val="008000"/>
                </a:solidFill>
                <a:effectLst/>
                <a:latin typeface="Consolas" panose="020B0609020204030204" pitchFamily="49" charset="0"/>
              </a:rPr>
              <a:t>= </a:t>
            </a:r>
            <a:r>
              <a:rPr lang="en-US" sz="550" b="0" dirty="0" err="1">
                <a:solidFill>
                  <a:srgbClr val="008000"/>
                </a:solidFill>
                <a:effectLst/>
                <a:latin typeface="Consolas" panose="020B0609020204030204" pitchFamily="49" charset="0"/>
              </a:rPr>
              <a:t>req.profile</a:t>
            </a:r>
            <a:r>
              <a:rPr lang="en-US" sz="550" b="0" dirty="0">
                <a:solidFill>
                  <a:srgbClr val="008000"/>
                </a:solidFill>
                <a:effectLst/>
                <a:latin typeface="Consolas" panose="020B0609020204030204" pitchFamily="49" charset="0"/>
              </a:rPr>
              <a:t> </a:t>
            </a:r>
          </a:p>
          <a:p>
            <a:r>
              <a:rPr lang="en-US" sz="550" b="0" dirty="0">
                <a:solidFill>
                  <a:srgbClr val="008000"/>
                </a:solidFill>
                <a:effectLst/>
                <a:latin typeface="Consolas" panose="020B0609020204030204" pitchFamily="49" charset="0"/>
              </a:rPr>
              <a:t>if(</a:t>
            </a:r>
            <a:r>
              <a:rPr lang="en-US" sz="550" b="0" dirty="0" err="1">
                <a:solidFill>
                  <a:srgbClr val="008000"/>
                </a:solidFill>
                <a:effectLst/>
                <a:latin typeface="Consolas" panose="020B0609020204030204" pitchFamily="49" charset="0"/>
              </a:rPr>
              <a:t>files.image</a:t>
            </a:r>
            <a:r>
              <a:rPr lang="en-US" sz="550" b="0" dirty="0">
                <a:solidFill>
                  <a:srgbClr val="008000"/>
                </a:solidFill>
                <a:effectLst/>
                <a:latin typeface="Consolas" panose="020B0609020204030204" pitchFamily="49" charset="0"/>
              </a:rPr>
              <a:t>){</a:t>
            </a:r>
          </a:p>
          <a:p>
            <a:r>
              <a:rPr lang="en-US" sz="550" b="0" dirty="0" err="1">
                <a:solidFill>
                  <a:srgbClr val="008000"/>
                </a:solidFill>
                <a:effectLst/>
                <a:latin typeface="Consolas" panose="020B0609020204030204" pitchFamily="49" charset="0"/>
              </a:rPr>
              <a:t>shop.image.data</a:t>
            </a:r>
            <a:r>
              <a:rPr lang="en-US" sz="550" b="0" dirty="0">
                <a:solidFill>
                  <a:srgbClr val="008000"/>
                </a:solidFill>
                <a:effectLst/>
                <a:latin typeface="Consolas" panose="020B0609020204030204" pitchFamily="49" charset="0"/>
              </a:rPr>
              <a:t> = </a:t>
            </a:r>
            <a:r>
              <a:rPr lang="en-US" sz="550" b="0" dirty="0" err="1">
                <a:solidFill>
                  <a:srgbClr val="008000"/>
                </a:solidFill>
                <a:effectLst/>
                <a:latin typeface="Consolas" panose="020B0609020204030204" pitchFamily="49" charset="0"/>
              </a:rPr>
              <a:t>fs.readFileSync</a:t>
            </a:r>
            <a:r>
              <a:rPr lang="en-US" sz="550" b="0" dirty="0">
                <a:solidFill>
                  <a:srgbClr val="008000"/>
                </a:solidFill>
                <a:effectLst/>
                <a:latin typeface="Consolas" panose="020B0609020204030204" pitchFamily="49" charset="0"/>
              </a:rPr>
              <a:t>(</a:t>
            </a:r>
            <a:r>
              <a:rPr lang="en-US" sz="550" b="0" dirty="0" err="1">
                <a:solidFill>
                  <a:srgbClr val="008000"/>
                </a:solidFill>
                <a:effectLst/>
                <a:latin typeface="Consolas" panose="020B0609020204030204" pitchFamily="49" charset="0"/>
              </a:rPr>
              <a:t>files.image.path</a:t>
            </a:r>
            <a:r>
              <a:rPr lang="en-US" sz="550" b="0" dirty="0">
                <a:solidFill>
                  <a:srgbClr val="008000"/>
                </a:solidFill>
                <a:effectLst/>
                <a:latin typeface="Consolas" panose="020B0609020204030204" pitchFamily="49" charset="0"/>
              </a:rPr>
              <a:t>) </a:t>
            </a:r>
          </a:p>
          <a:p>
            <a:r>
              <a:rPr lang="en-US" sz="550" b="0" dirty="0" err="1">
                <a:solidFill>
                  <a:srgbClr val="008000"/>
                </a:solidFill>
                <a:effectLst/>
                <a:latin typeface="Consolas" panose="020B0609020204030204" pitchFamily="49" charset="0"/>
              </a:rPr>
              <a:t>shop.image.contentType</a:t>
            </a:r>
            <a:r>
              <a:rPr lang="en-US" sz="550" b="0" dirty="0">
                <a:solidFill>
                  <a:srgbClr val="008000"/>
                </a:solidFill>
                <a:effectLst/>
                <a:latin typeface="Consolas" panose="020B0609020204030204" pitchFamily="49" charset="0"/>
              </a:rPr>
              <a:t> = </a:t>
            </a:r>
            <a:r>
              <a:rPr lang="en-US" sz="550" b="0" dirty="0" err="1">
                <a:solidFill>
                  <a:srgbClr val="008000"/>
                </a:solidFill>
                <a:effectLst/>
                <a:latin typeface="Consolas" panose="020B0609020204030204" pitchFamily="49" charset="0"/>
              </a:rPr>
              <a:t>files.image.type</a:t>
            </a:r>
            <a:endParaRPr lang="en-US" sz="550" b="0" dirty="0">
              <a:solidFill>
                <a:srgbClr val="008000"/>
              </a:solidFill>
              <a:effectLst/>
              <a:latin typeface="Consolas" panose="020B0609020204030204" pitchFamily="49" charset="0"/>
            </a:endParaRPr>
          </a:p>
          <a:p>
            <a:r>
              <a:rPr lang="en-US" sz="550" b="0" dirty="0">
                <a:solidFill>
                  <a:srgbClr val="008000"/>
                </a:solidFill>
                <a:effectLst/>
                <a:latin typeface="Consolas" panose="020B0609020204030204" pitchFamily="49" charset="0"/>
              </a:rPr>
              <a:t>}</a:t>
            </a:r>
          </a:p>
          <a:p>
            <a:r>
              <a:rPr lang="en-US" sz="550" b="0" dirty="0" err="1">
                <a:solidFill>
                  <a:srgbClr val="008000"/>
                </a:solidFill>
                <a:effectLst/>
                <a:latin typeface="Consolas" panose="020B0609020204030204" pitchFamily="49" charset="0"/>
              </a:rPr>
              <a:t>shop.save</a:t>
            </a:r>
            <a:r>
              <a:rPr lang="en-US" sz="550" b="0" dirty="0">
                <a:solidFill>
                  <a:srgbClr val="008000"/>
                </a:solidFill>
                <a:effectLst/>
                <a:latin typeface="Consolas" panose="020B0609020204030204" pitchFamily="49" charset="0"/>
              </a:rPr>
              <a:t>((err, result) =&gt; { </a:t>
            </a:r>
          </a:p>
          <a:p>
            <a:r>
              <a:rPr lang="en-US" sz="550" b="0" dirty="0">
                <a:solidFill>
                  <a:srgbClr val="008000"/>
                </a:solidFill>
                <a:effectLst/>
                <a:latin typeface="Consolas" panose="020B0609020204030204" pitchFamily="49" charset="0"/>
              </a:rPr>
              <a:t>if (err) {</a:t>
            </a:r>
          </a:p>
          <a:p>
            <a:r>
              <a:rPr lang="en-US" sz="550" b="0" dirty="0">
                <a:solidFill>
                  <a:srgbClr val="008000"/>
                </a:solidFill>
                <a:effectLst/>
                <a:latin typeface="Consolas" panose="020B0609020204030204" pitchFamily="49" charset="0"/>
              </a:rPr>
              <a:t>return </a:t>
            </a:r>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(400).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error: </a:t>
            </a:r>
            <a:r>
              <a:rPr lang="en-US" sz="550" b="0" dirty="0" err="1">
                <a:solidFill>
                  <a:srgbClr val="008000"/>
                </a:solidFill>
                <a:effectLst/>
                <a:latin typeface="Consolas" panose="020B0609020204030204" pitchFamily="49" charset="0"/>
              </a:rPr>
              <a:t>errorHandler.getErrorMessage</a:t>
            </a:r>
            <a:r>
              <a:rPr lang="en-US" sz="550" b="0" dirty="0">
                <a:solidFill>
                  <a:srgbClr val="008000"/>
                </a:solidFill>
                <a:effectLst/>
                <a:latin typeface="Consolas" panose="020B0609020204030204" pitchFamily="49" charset="0"/>
              </a:rPr>
              <a:t>(err)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a:t>
            </a:r>
          </a:p>
          <a:p>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(200).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(result)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 </a:t>
            </a:r>
          </a:p>
          <a:p>
            <a:r>
              <a:rPr lang="en-US" sz="550" b="0" dirty="0">
                <a:solidFill>
                  <a:srgbClr val="008000"/>
                </a:solidFill>
                <a:effectLst/>
                <a:latin typeface="Consolas" panose="020B0609020204030204" pitchFamily="49" charset="0"/>
              </a:rPr>
              <a:t>}</a:t>
            </a:r>
          </a:p>
          <a:p>
            <a:br>
              <a:rPr lang="en-US" sz="550" b="0" dirty="0">
                <a:solidFill>
                  <a:srgbClr val="008000"/>
                </a:solidFill>
                <a:effectLst/>
                <a:latin typeface="Consolas" panose="020B0609020204030204" pitchFamily="49" charset="0"/>
              </a:rPr>
            </a:br>
            <a:r>
              <a:rPr lang="en-US" sz="550" b="0" dirty="0">
                <a:solidFill>
                  <a:srgbClr val="008000"/>
                </a:solidFill>
                <a:effectLst/>
                <a:latin typeface="Consolas" panose="020B0609020204030204" pitchFamily="49" charset="0"/>
              </a:rPr>
              <a:t>const list = async (req, res) =&gt; { </a:t>
            </a:r>
          </a:p>
          <a:p>
            <a:r>
              <a:rPr lang="en-US" sz="550" b="0" dirty="0">
                <a:solidFill>
                  <a:srgbClr val="008000"/>
                </a:solidFill>
                <a:effectLst/>
                <a:latin typeface="Consolas" panose="020B0609020204030204" pitchFamily="49" charset="0"/>
              </a:rPr>
              <a:t>try {</a:t>
            </a:r>
          </a:p>
          <a:p>
            <a:r>
              <a:rPr lang="en-US" sz="550" b="0" dirty="0">
                <a:solidFill>
                  <a:srgbClr val="008000"/>
                </a:solidFill>
                <a:effectLst/>
                <a:latin typeface="Consolas" panose="020B0609020204030204" pitchFamily="49" charset="0"/>
              </a:rPr>
              <a:t>let shops = await </a:t>
            </a:r>
            <a:r>
              <a:rPr lang="en-US" sz="550" b="0" dirty="0" err="1">
                <a:solidFill>
                  <a:srgbClr val="008000"/>
                </a:solidFill>
                <a:effectLst/>
                <a:latin typeface="Consolas" panose="020B0609020204030204" pitchFamily="49" charset="0"/>
              </a:rPr>
              <a:t>Shop.find</a:t>
            </a:r>
            <a:r>
              <a:rPr lang="en-US" sz="550" b="0" dirty="0">
                <a:solidFill>
                  <a:srgbClr val="008000"/>
                </a:solidFill>
                <a:effectLst/>
                <a:latin typeface="Consolas" panose="020B0609020204030204" pitchFamily="49" charset="0"/>
              </a:rPr>
              <a:t>() </a:t>
            </a:r>
          </a:p>
          <a:p>
            <a:r>
              <a:rPr lang="en-US" sz="550" b="0" dirty="0" err="1">
                <a:solidFill>
                  <a:srgbClr val="008000"/>
                </a:solidFill>
                <a:effectLst/>
                <a:latin typeface="Consolas" panose="020B0609020204030204" pitchFamily="49" charset="0"/>
              </a:rPr>
              <a:t>res.json</a:t>
            </a:r>
            <a:r>
              <a:rPr lang="en-US" sz="550" b="0" dirty="0">
                <a:solidFill>
                  <a:srgbClr val="008000"/>
                </a:solidFill>
                <a:effectLst/>
                <a:latin typeface="Consolas" panose="020B0609020204030204" pitchFamily="49" charset="0"/>
              </a:rPr>
              <a:t>(shops)</a:t>
            </a:r>
          </a:p>
          <a:p>
            <a:r>
              <a:rPr lang="en-US" sz="550" b="0" dirty="0">
                <a:solidFill>
                  <a:srgbClr val="008000"/>
                </a:solidFill>
                <a:effectLst/>
                <a:latin typeface="Consolas" panose="020B0609020204030204" pitchFamily="49" charset="0"/>
              </a:rPr>
              <a:t>} catch (err){</a:t>
            </a:r>
          </a:p>
          <a:p>
            <a:r>
              <a:rPr lang="en-US" sz="550" b="0" dirty="0">
                <a:solidFill>
                  <a:srgbClr val="008000"/>
                </a:solidFill>
                <a:effectLst/>
                <a:latin typeface="Consolas" panose="020B0609020204030204" pitchFamily="49" charset="0"/>
              </a:rPr>
              <a:t>return </a:t>
            </a:r>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(400).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error: </a:t>
            </a:r>
            <a:r>
              <a:rPr lang="en-US" sz="550" b="0" dirty="0" err="1">
                <a:solidFill>
                  <a:srgbClr val="008000"/>
                </a:solidFill>
                <a:effectLst/>
                <a:latin typeface="Consolas" panose="020B0609020204030204" pitchFamily="49" charset="0"/>
              </a:rPr>
              <a:t>errorHandler.getErrorMessage</a:t>
            </a:r>
            <a:r>
              <a:rPr lang="en-US" sz="550" b="0" dirty="0">
                <a:solidFill>
                  <a:srgbClr val="008000"/>
                </a:solidFill>
                <a:effectLst/>
                <a:latin typeface="Consolas" panose="020B0609020204030204" pitchFamily="49" charset="0"/>
              </a:rPr>
              <a:t>(err)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 </a:t>
            </a:r>
          </a:p>
          <a:p>
            <a:r>
              <a:rPr lang="en-US" sz="550" b="0" dirty="0">
                <a:solidFill>
                  <a:srgbClr val="008000"/>
                </a:solidFill>
                <a:effectLst/>
                <a:latin typeface="Consolas" panose="020B0609020204030204" pitchFamily="49" charset="0"/>
              </a:rPr>
              <a:t>}</a:t>
            </a:r>
          </a:p>
          <a:p>
            <a:br>
              <a:rPr lang="en-US" sz="550" b="0" dirty="0">
                <a:solidFill>
                  <a:srgbClr val="008000"/>
                </a:solidFill>
                <a:effectLst/>
                <a:latin typeface="Consolas" panose="020B0609020204030204" pitchFamily="49" charset="0"/>
              </a:rPr>
            </a:br>
            <a:r>
              <a:rPr lang="en-US" sz="550" b="0" dirty="0">
                <a:solidFill>
                  <a:srgbClr val="008000"/>
                </a:solidFill>
                <a:effectLst/>
                <a:latin typeface="Consolas" panose="020B0609020204030204" pitchFamily="49" charset="0"/>
              </a:rPr>
              <a:t>const </a:t>
            </a:r>
            <a:r>
              <a:rPr lang="en-US" sz="550" b="0" dirty="0" err="1">
                <a:solidFill>
                  <a:srgbClr val="008000"/>
                </a:solidFill>
                <a:effectLst/>
                <a:latin typeface="Consolas" panose="020B0609020204030204" pitchFamily="49" charset="0"/>
              </a:rPr>
              <a:t>listByOwner</a:t>
            </a:r>
            <a:r>
              <a:rPr lang="en-US" sz="550" b="0" dirty="0">
                <a:solidFill>
                  <a:srgbClr val="008000"/>
                </a:solidFill>
                <a:effectLst/>
                <a:latin typeface="Consolas" panose="020B0609020204030204" pitchFamily="49" charset="0"/>
              </a:rPr>
              <a:t> = async (req, res) =&gt; { </a:t>
            </a:r>
          </a:p>
          <a:p>
            <a:r>
              <a:rPr lang="en-US" sz="550" b="0" dirty="0">
                <a:solidFill>
                  <a:srgbClr val="008000"/>
                </a:solidFill>
                <a:effectLst/>
                <a:latin typeface="Consolas" panose="020B0609020204030204" pitchFamily="49" charset="0"/>
              </a:rPr>
              <a:t>try {</a:t>
            </a:r>
          </a:p>
          <a:p>
            <a:r>
              <a:rPr lang="en-US" sz="550" b="0" dirty="0">
                <a:solidFill>
                  <a:srgbClr val="008000"/>
                </a:solidFill>
                <a:effectLst/>
                <a:latin typeface="Consolas" panose="020B0609020204030204" pitchFamily="49" charset="0"/>
              </a:rPr>
              <a:t>let shops = await </a:t>
            </a:r>
            <a:r>
              <a:rPr lang="en-US" sz="550" b="0" dirty="0" err="1">
                <a:solidFill>
                  <a:srgbClr val="008000"/>
                </a:solidFill>
                <a:effectLst/>
                <a:latin typeface="Consolas" panose="020B0609020204030204" pitchFamily="49" charset="0"/>
              </a:rPr>
              <a:t>Shop.find</a:t>
            </a:r>
            <a:r>
              <a:rPr lang="en-US" sz="550" b="0" dirty="0">
                <a:solidFill>
                  <a:srgbClr val="008000"/>
                </a:solidFill>
                <a:effectLst/>
                <a:latin typeface="Consolas" panose="020B0609020204030204" pitchFamily="49" charset="0"/>
              </a:rPr>
              <a:t>({owner: </a:t>
            </a:r>
            <a:r>
              <a:rPr lang="en-US" sz="550" b="0" dirty="0" err="1">
                <a:solidFill>
                  <a:srgbClr val="008000"/>
                </a:solidFill>
                <a:effectLst/>
                <a:latin typeface="Consolas" panose="020B0609020204030204" pitchFamily="49" charset="0"/>
              </a:rPr>
              <a:t>req.profile._id</a:t>
            </a:r>
            <a:r>
              <a:rPr lang="en-US" sz="550" b="0" dirty="0">
                <a:solidFill>
                  <a:srgbClr val="008000"/>
                </a:solidFill>
                <a:effectLst/>
                <a:latin typeface="Consolas" panose="020B0609020204030204" pitchFamily="49" charset="0"/>
              </a:rPr>
              <a:t>}).populate('owner', </a:t>
            </a:r>
          </a:p>
          <a:p>
            <a:r>
              <a:rPr lang="en-US" sz="550" b="0" dirty="0">
                <a:solidFill>
                  <a:srgbClr val="008000"/>
                </a:solidFill>
                <a:effectLst/>
                <a:latin typeface="Consolas" panose="020B0609020204030204" pitchFamily="49" charset="0"/>
              </a:rPr>
              <a:t>'_id name')</a:t>
            </a:r>
          </a:p>
          <a:p>
            <a:r>
              <a:rPr lang="en-US" sz="550" b="0" dirty="0" err="1">
                <a:solidFill>
                  <a:srgbClr val="008000"/>
                </a:solidFill>
                <a:effectLst/>
                <a:latin typeface="Consolas" panose="020B0609020204030204" pitchFamily="49" charset="0"/>
              </a:rPr>
              <a:t>res.json</a:t>
            </a:r>
            <a:r>
              <a:rPr lang="en-US" sz="550" b="0" dirty="0">
                <a:solidFill>
                  <a:srgbClr val="008000"/>
                </a:solidFill>
                <a:effectLst/>
                <a:latin typeface="Consolas" panose="020B0609020204030204" pitchFamily="49" charset="0"/>
              </a:rPr>
              <a:t>(shops) </a:t>
            </a:r>
          </a:p>
          <a:p>
            <a:r>
              <a:rPr lang="en-US" sz="550" b="0" dirty="0">
                <a:solidFill>
                  <a:srgbClr val="008000"/>
                </a:solidFill>
                <a:effectLst/>
                <a:latin typeface="Consolas" panose="020B0609020204030204" pitchFamily="49" charset="0"/>
              </a:rPr>
              <a:t>} catch (err){</a:t>
            </a:r>
          </a:p>
          <a:p>
            <a:r>
              <a:rPr lang="en-US" sz="550" b="0" dirty="0">
                <a:solidFill>
                  <a:srgbClr val="008000"/>
                </a:solidFill>
                <a:effectLst/>
                <a:latin typeface="Consolas" panose="020B0609020204030204" pitchFamily="49" charset="0"/>
              </a:rPr>
              <a:t>return </a:t>
            </a:r>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(400).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error: </a:t>
            </a:r>
            <a:r>
              <a:rPr lang="en-US" sz="550" b="0" dirty="0" err="1">
                <a:solidFill>
                  <a:srgbClr val="008000"/>
                </a:solidFill>
                <a:effectLst/>
                <a:latin typeface="Consolas" panose="020B0609020204030204" pitchFamily="49" charset="0"/>
              </a:rPr>
              <a:t>errorHandler.getErrorMessage</a:t>
            </a:r>
            <a:r>
              <a:rPr lang="en-US" sz="550" b="0" dirty="0">
                <a:solidFill>
                  <a:srgbClr val="008000"/>
                </a:solidFill>
                <a:effectLst/>
                <a:latin typeface="Consolas" panose="020B0609020204030204" pitchFamily="49" charset="0"/>
              </a:rPr>
              <a:t>(err)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const read = (req, res) =&gt; { </a:t>
            </a:r>
          </a:p>
          <a:p>
            <a:r>
              <a:rPr lang="en-US" sz="550" b="0" dirty="0" err="1">
                <a:solidFill>
                  <a:srgbClr val="008000"/>
                </a:solidFill>
                <a:effectLst/>
                <a:latin typeface="Consolas" panose="020B0609020204030204" pitchFamily="49" charset="0"/>
              </a:rPr>
              <a:t>req.shop.image</a:t>
            </a:r>
            <a:r>
              <a:rPr lang="en-US" sz="550" b="0" dirty="0">
                <a:solidFill>
                  <a:srgbClr val="008000"/>
                </a:solidFill>
                <a:effectLst/>
                <a:latin typeface="Consolas" panose="020B0609020204030204" pitchFamily="49" charset="0"/>
              </a:rPr>
              <a:t> = undefined </a:t>
            </a:r>
          </a:p>
          <a:p>
            <a:r>
              <a:rPr lang="en-US" sz="550" b="0" dirty="0">
                <a:solidFill>
                  <a:srgbClr val="008000"/>
                </a:solidFill>
                <a:effectLst/>
                <a:latin typeface="Consolas" panose="020B0609020204030204" pitchFamily="49" charset="0"/>
              </a:rPr>
              <a:t>return </a:t>
            </a:r>
            <a:r>
              <a:rPr lang="en-US" sz="550" b="0" dirty="0" err="1">
                <a:solidFill>
                  <a:srgbClr val="008000"/>
                </a:solidFill>
                <a:effectLst/>
                <a:latin typeface="Consolas" panose="020B0609020204030204" pitchFamily="49" charset="0"/>
              </a:rPr>
              <a:t>res.json</a:t>
            </a:r>
            <a:r>
              <a:rPr lang="en-US" sz="550" b="0" dirty="0">
                <a:solidFill>
                  <a:srgbClr val="008000"/>
                </a:solidFill>
                <a:effectLst/>
                <a:latin typeface="Consolas" panose="020B0609020204030204" pitchFamily="49" charset="0"/>
              </a:rPr>
              <a:t>(</a:t>
            </a:r>
            <a:r>
              <a:rPr lang="en-US" sz="550" b="0" dirty="0" err="1">
                <a:solidFill>
                  <a:srgbClr val="008000"/>
                </a:solidFill>
                <a:effectLst/>
                <a:latin typeface="Consolas" panose="020B0609020204030204" pitchFamily="49" charset="0"/>
              </a:rPr>
              <a:t>req.shop</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D5387739-9A06-68BB-A930-88DD5E1A9A2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2A28CD7-074F-AE6F-046B-A52A81BA62B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07BF3F-876A-6D2D-1549-412D13910E9C}"/>
              </a:ext>
            </a:extLst>
          </p:cNvPr>
          <p:cNvSpPr>
            <a:spLocks noGrp="1"/>
          </p:cNvSpPr>
          <p:nvPr>
            <p:ph type="sldNum" sz="quarter" idx="12"/>
          </p:nvPr>
        </p:nvSpPr>
        <p:spPr/>
        <p:txBody>
          <a:bodyPr/>
          <a:lstStyle/>
          <a:p>
            <a:fld id="{7C5CF243-786F-4254-B068-4C9F0B6EA12F}" type="slidenum">
              <a:rPr lang="en-US" altLang="en-US" smtClean="0"/>
              <a:pPr/>
              <a:t>154</a:t>
            </a:fld>
            <a:endParaRPr lang="en-US" altLang="en-US"/>
          </a:p>
        </p:txBody>
      </p:sp>
    </p:spTree>
    <p:extLst>
      <p:ext uri="{BB962C8B-B14F-4D97-AF65-F5344CB8AC3E}">
        <p14:creationId xmlns:p14="http://schemas.microsoft.com/office/powerpoint/2010/main" val="29614859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9669-7E78-5C5F-BCD2-D6D7F4DC0A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ED7EA5-271D-7A32-8218-285E73618B61}"/>
              </a:ext>
            </a:extLst>
          </p:cNvPr>
          <p:cNvSpPr>
            <a:spLocks noGrp="1"/>
          </p:cNvSpPr>
          <p:nvPr>
            <p:ph idx="1"/>
          </p:nvPr>
        </p:nvSpPr>
        <p:spPr/>
        <p:txBody>
          <a:bodyPr/>
          <a:lstStyle/>
          <a:p>
            <a:r>
              <a:rPr lang="en-US" dirty="0"/>
              <a:t>We are removing the image field before sending the response since images will be retrieved as files in separate routes. </a:t>
            </a:r>
          </a:p>
          <a:p>
            <a:r>
              <a:rPr lang="en-US" dirty="0"/>
              <a:t>With this API ready in the backend, you can now add the implementation to call it in the frontend by adding a fetch method in api-shop.js, similar to other fetch methods already added for other API implementations.</a:t>
            </a:r>
          </a:p>
          <a:p>
            <a:r>
              <a:rPr lang="en-US" dirty="0"/>
              <a:t>We will use the fetch method to call the read shop API in the React component that will render the shop details, as discussed in the next section.</a:t>
            </a:r>
          </a:p>
        </p:txBody>
      </p:sp>
      <p:sp>
        <p:nvSpPr>
          <p:cNvPr id="4" name="Date Placeholder 3">
            <a:extLst>
              <a:ext uri="{FF2B5EF4-FFF2-40B4-BE49-F238E27FC236}">
                <a16:creationId xmlns:a16="http://schemas.microsoft.com/office/drawing/2014/main" id="{52A8FBC0-815C-9BF1-869C-0B3DBB07CDF9}"/>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0C5EC36A-C801-6C60-D068-FF20D04639A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ACD92F5-A512-41A3-F159-A34765858BDA}"/>
              </a:ext>
            </a:extLst>
          </p:cNvPr>
          <p:cNvSpPr>
            <a:spLocks noGrp="1"/>
          </p:cNvSpPr>
          <p:nvPr>
            <p:ph type="sldNum" sz="quarter" idx="12"/>
          </p:nvPr>
        </p:nvSpPr>
        <p:spPr/>
        <p:txBody>
          <a:bodyPr/>
          <a:lstStyle/>
          <a:p>
            <a:fld id="{7C5CF243-786F-4254-B068-4C9F0B6EA12F}" type="slidenum">
              <a:rPr lang="en-US" altLang="en-US" smtClean="0"/>
              <a:pPr/>
              <a:t>155</a:t>
            </a:fld>
            <a:endParaRPr lang="en-US" altLang="en-US"/>
          </a:p>
        </p:txBody>
      </p:sp>
    </p:spTree>
    <p:extLst>
      <p:ext uri="{BB962C8B-B14F-4D97-AF65-F5344CB8AC3E}">
        <p14:creationId xmlns:p14="http://schemas.microsoft.com/office/powerpoint/2010/main" val="4003123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ABD4-7D5B-E803-95B0-B7A70F6EDBCF}"/>
              </a:ext>
            </a:extLst>
          </p:cNvPr>
          <p:cNvSpPr>
            <a:spLocks noGrp="1"/>
          </p:cNvSpPr>
          <p:nvPr>
            <p:ph type="title"/>
          </p:nvPr>
        </p:nvSpPr>
        <p:spPr/>
        <p:txBody>
          <a:bodyPr/>
          <a:lstStyle/>
          <a:p>
            <a:r>
              <a:rPr lang="en-US" dirty="0"/>
              <a:t>The Shop component</a:t>
            </a:r>
          </a:p>
        </p:txBody>
      </p:sp>
      <p:sp>
        <p:nvSpPr>
          <p:cNvPr id="3" name="Content Placeholder 2">
            <a:extLst>
              <a:ext uri="{FF2B5EF4-FFF2-40B4-BE49-F238E27FC236}">
                <a16:creationId xmlns:a16="http://schemas.microsoft.com/office/drawing/2014/main" id="{0621184B-AA32-E9FD-D508-F49E5D2D908E}"/>
              </a:ext>
            </a:extLst>
          </p:cNvPr>
          <p:cNvSpPr>
            <a:spLocks noGrp="1"/>
          </p:cNvSpPr>
          <p:nvPr>
            <p:ph idx="1"/>
          </p:nvPr>
        </p:nvSpPr>
        <p:spPr/>
        <p:txBody>
          <a:bodyPr/>
          <a:lstStyle/>
          <a:p>
            <a:r>
              <a:rPr lang="en-US" dirty="0"/>
              <a:t>The Shop component will render the shop details and also a list of products in the specified shop using a product list component, which will be discussed in the Products section. </a:t>
            </a:r>
          </a:p>
          <a:p>
            <a:r>
              <a:rPr lang="en-US" dirty="0"/>
              <a:t>The completed single Shop view will look as pictured in the following screenshot:</a:t>
            </a:r>
          </a:p>
          <a:p>
            <a:endParaRPr lang="en-US" dirty="0"/>
          </a:p>
        </p:txBody>
      </p:sp>
      <p:sp>
        <p:nvSpPr>
          <p:cNvPr id="4" name="Date Placeholder 3">
            <a:extLst>
              <a:ext uri="{FF2B5EF4-FFF2-40B4-BE49-F238E27FC236}">
                <a16:creationId xmlns:a16="http://schemas.microsoft.com/office/drawing/2014/main" id="{8E24AB01-52A7-BB55-CFF4-38BB056BA26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6C51AFA-25EA-D2C9-60C3-3FC3DC55AD1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0B3AF2-089F-6D35-980C-04B188CA1DD4}"/>
              </a:ext>
            </a:extLst>
          </p:cNvPr>
          <p:cNvSpPr>
            <a:spLocks noGrp="1"/>
          </p:cNvSpPr>
          <p:nvPr>
            <p:ph type="sldNum" sz="quarter" idx="12"/>
          </p:nvPr>
        </p:nvSpPr>
        <p:spPr/>
        <p:txBody>
          <a:bodyPr/>
          <a:lstStyle/>
          <a:p>
            <a:fld id="{7C5CF243-786F-4254-B068-4C9F0B6EA12F}" type="slidenum">
              <a:rPr lang="en-US" altLang="en-US" smtClean="0"/>
              <a:pPr/>
              <a:t>156</a:t>
            </a:fld>
            <a:endParaRPr lang="en-US" altLang="en-US"/>
          </a:p>
        </p:txBody>
      </p:sp>
      <p:pic>
        <p:nvPicPr>
          <p:cNvPr id="8" name="Picture 7">
            <a:extLst>
              <a:ext uri="{FF2B5EF4-FFF2-40B4-BE49-F238E27FC236}">
                <a16:creationId xmlns:a16="http://schemas.microsoft.com/office/drawing/2014/main" id="{CABF089F-48D2-89B2-7AC9-D71A10568893}"/>
              </a:ext>
            </a:extLst>
          </p:cNvPr>
          <p:cNvPicPr>
            <a:picLocks noChangeAspect="1"/>
          </p:cNvPicPr>
          <p:nvPr/>
        </p:nvPicPr>
        <p:blipFill>
          <a:blip r:embed="rId2"/>
          <a:stretch>
            <a:fillRect/>
          </a:stretch>
        </p:blipFill>
        <p:spPr>
          <a:xfrm>
            <a:off x="1371600" y="3199920"/>
            <a:ext cx="7086600" cy="3045306"/>
          </a:xfrm>
          <a:prstGeom prst="rect">
            <a:avLst/>
          </a:prstGeom>
        </p:spPr>
      </p:pic>
    </p:spTree>
    <p:extLst>
      <p:ext uri="{BB962C8B-B14F-4D97-AF65-F5344CB8AC3E}">
        <p14:creationId xmlns:p14="http://schemas.microsoft.com/office/powerpoint/2010/main" val="247004505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8964-DBA6-1491-CC40-2E516FD650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500876-9251-26D8-60E1-1C98B87A1689}"/>
              </a:ext>
            </a:extLst>
          </p:cNvPr>
          <p:cNvSpPr>
            <a:spLocks noGrp="1"/>
          </p:cNvSpPr>
          <p:nvPr>
            <p:ph idx="1"/>
          </p:nvPr>
        </p:nvSpPr>
        <p:spPr/>
        <p:txBody>
          <a:bodyPr/>
          <a:lstStyle/>
          <a:p>
            <a:r>
              <a:rPr lang="en-US" dirty="0"/>
              <a:t>To implement this Shop component, we will first retrieve the shop details with a fetch call to the read API in a </a:t>
            </a:r>
            <a:r>
              <a:rPr lang="en-US" dirty="0" err="1"/>
              <a:t>useEffect</a:t>
            </a:r>
            <a:r>
              <a:rPr lang="en-US" dirty="0"/>
              <a:t> hook, and set the received values to state, </a:t>
            </a:r>
          </a:p>
          <a:p>
            <a:r>
              <a:rPr lang="en-US" dirty="0"/>
              <a:t>as shown in the following code:</a:t>
            </a:r>
          </a:p>
        </p:txBody>
      </p:sp>
      <p:sp>
        <p:nvSpPr>
          <p:cNvPr id="4" name="Date Placeholder 3">
            <a:extLst>
              <a:ext uri="{FF2B5EF4-FFF2-40B4-BE49-F238E27FC236}">
                <a16:creationId xmlns:a16="http://schemas.microsoft.com/office/drawing/2014/main" id="{26595EF0-E7C9-0461-CB68-D0334A72292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C43BA50-6A18-38C3-34BE-5CAE966BF94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B465285-3BC7-118C-CDCA-57D17124833D}"/>
              </a:ext>
            </a:extLst>
          </p:cNvPr>
          <p:cNvSpPr>
            <a:spLocks noGrp="1"/>
          </p:cNvSpPr>
          <p:nvPr>
            <p:ph type="sldNum" sz="quarter" idx="12"/>
          </p:nvPr>
        </p:nvSpPr>
        <p:spPr/>
        <p:txBody>
          <a:bodyPr/>
          <a:lstStyle/>
          <a:p>
            <a:fld id="{7C5CF243-786F-4254-B068-4C9F0B6EA12F}" type="slidenum">
              <a:rPr lang="en-US" altLang="en-US" smtClean="0"/>
              <a:pPr/>
              <a:t>157</a:t>
            </a:fld>
            <a:endParaRPr lang="en-US" altLang="en-US"/>
          </a:p>
        </p:txBody>
      </p:sp>
    </p:spTree>
    <p:extLst>
      <p:ext uri="{BB962C8B-B14F-4D97-AF65-F5344CB8AC3E}">
        <p14:creationId xmlns:p14="http://schemas.microsoft.com/office/powerpoint/2010/main" val="3540821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B1CB-37FE-7D44-4D70-37C9ED7FE3AF}"/>
              </a:ext>
            </a:extLst>
          </p:cNvPr>
          <p:cNvSpPr>
            <a:spLocks noGrp="1"/>
          </p:cNvSpPr>
          <p:nvPr>
            <p:ph type="title"/>
          </p:nvPr>
        </p:nvSpPr>
        <p:spPr/>
        <p:txBody>
          <a:bodyPr/>
          <a:lstStyle/>
          <a:p>
            <a:br>
              <a:rPr lang="en-US" dirty="0"/>
            </a:br>
            <a:r>
              <a:rPr lang="en-US" dirty="0" err="1"/>
              <a:t>mern</a:t>
            </a:r>
            <a:r>
              <a:rPr lang="en-US" dirty="0"/>
              <a:t>-marketplace/client/shop/Shop.js:</a:t>
            </a:r>
            <a:br>
              <a:rPr lang="en-US" dirty="0"/>
            </a:br>
            <a:endParaRPr lang="en-US" dirty="0"/>
          </a:p>
        </p:txBody>
      </p:sp>
      <p:sp>
        <p:nvSpPr>
          <p:cNvPr id="3" name="Content Placeholder 2">
            <a:extLst>
              <a:ext uri="{FF2B5EF4-FFF2-40B4-BE49-F238E27FC236}">
                <a16:creationId xmlns:a16="http://schemas.microsoft.com/office/drawing/2014/main" id="{CFB6D12E-20F2-1433-4175-1244A33A5064}"/>
              </a:ext>
            </a:extLst>
          </p:cNvPr>
          <p:cNvSpPr>
            <a:spLocks noGrp="1"/>
          </p:cNvSpPr>
          <p:nvPr>
            <p:ph idx="1"/>
          </p:nvPr>
        </p:nvSpPr>
        <p:spPr/>
        <p:txBody>
          <a:bodyPr/>
          <a:lstStyle/>
          <a:p>
            <a:r>
              <a:rPr lang="en-US" sz="1400" dirty="0">
                <a:solidFill>
                  <a:srgbClr val="008000"/>
                </a:solidFill>
              </a:rPr>
              <a:t>export default function Shop({match}) { </a:t>
            </a:r>
          </a:p>
          <a:p>
            <a:r>
              <a:rPr lang="en-US" sz="1400" dirty="0">
                <a:solidFill>
                  <a:srgbClr val="008000"/>
                </a:solidFill>
              </a:rPr>
              <a:t>const [shop, </a:t>
            </a:r>
            <a:r>
              <a:rPr lang="en-US" sz="1400" dirty="0" err="1">
                <a:solidFill>
                  <a:srgbClr val="008000"/>
                </a:solidFill>
              </a:rPr>
              <a:t>setShop</a:t>
            </a:r>
            <a:r>
              <a:rPr lang="en-US" sz="1400" dirty="0">
                <a:solidFill>
                  <a:srgbClr val="008000"/>
                </a:solidFill>
              </a:rPr>
              <a:t>] = </a:t>
            </a:r>
            <a:r>
              <a:rPr lang="en-US" sz="1400" dirty="0" err="1">
                <a:solidFill>
                  <a:srgbClr val="008000"/>
                </a:solidFill>
              </a:rPr>
              <a:t>useState</a:t>
            </a:r>
            <a:r>
              <a:rPr lang="en-US" sz="1400" dirty="0">
                <a:solidFill>
                  <a:srgbClr val="008000"/>
                </a:solidFill>
              </a:rPr>
              <a:t>('') </a:t>
            </a:r>
          </a:p>
          <a:p>
            <a:r>
              <a:rPr lang="en-US" sz="1400" dirty="0">
                <a:solidFill>
                  <a:srgbClr val="008000"/>
                </a:solidFill>
              </a:rPr>
              <a:t>const [error, </a:t>
            </a:r>
            <a:r>
              <a:rPr lang="en-US" sz="1400" dirty="0" err="1">
                <a:solidFill>
                  <a:srgbClr val="008000"/>
                </a:solidFill>
              </a:rPr>
              <a:t>setError</a:t>
            </a:r>
            <a:r>
              <a:rPr lang="en-US" sz="1400" dirty="0">
                <a:solidFill>
                  <a:srgbClr val="008000"/>
                </a:solidFill>
              </a:rPr>
              <a:t>] = </a:t>
            </a:r>
            <a:r>
              <a:rPr lang="en-US" sz="1400" dirty="0" err="1">
                <a:solidFill>
                  <a:srgbClr val="008000"/>
                </a:solidFill>
              </a:rPr>
              <a:t>useState</a:t>
            </a:r>
            <a:r>
              <a:rPr lang="en-US" sz="1400" dirty="0">
                <a:solidFill>
                  <a:srgbClr val="008000"/>
                </a:solidFill>
              </a:rPr>
              <a:t>('')</a:t>
            </a:r>
          </a:p>
          <a:p>
            <a:r>
              <a:rPr lang="en-US" sz="1400" dirty="0" err="1">
                <a:solidFill>
                  <a:srgbClr val="008000"/>
                </a:solidFill>
              </a:rPr>
              <a:t>useEffect</a:t>
            </a:r>
            <a:r>
              <a:rPr lang="en-US" sz="1400" dirty="0">
                <a:solidFill>
                  <a:srgbClr val="008000"/>
                </a:solidFill>
              </a:rPr>
              <a:t>(() =&gt; {</a:t>
            </a:r>
          </a:p>
          <a:p>
            <a:r>
              <a:rPr lang="en-US" sz="1400" dirty="0">
                <a:solidFill>
                  <a:srgbClr val="008000"/>
                </a:solidFill>
              </a:rPr>
              <a:t>const </a:t>
            </a:r>
            <a:r>
              <a:rPr lang="en-US" sz="1400" dirty="0" err="1">
                <a:solidFill>
                  <a:srgbClr val="008000"/>
                </a:solidFill>
              </a:rPr>
              <a:t>abortController</a:t>
            </a:r>
            <a:r>
              <a:rPr lang="en-US" sz="1400" dirty="0">
                <a:solidFill>
                  <a:srgbClr val="008000"/>
                </a:solidFill>
              </a:rPr>
              <a:t> = new </a:t>
            </a:r>
            <a:r>
              <a:rPr lang="en-US" sz="1400" dirty="0" err="1">
                <a:solidFill>
                  <a:srgbClr val="008000"/>
                </a:solidFill>
              </a:rPr>
              <a:t>AbortController</a:t>
            </a:r>
            <a:r>
              <a:rPr lang="en-US" sz="1400" dirty="0">
                <a:solidFill>
                  <a:srgbClr val="008000"/>
                </a:solidFill>
              </a:rPr>
              <a:t>() </a:t>
            </a:r>
          </a:p>
          <a:p>
            <a:r>
              <a:rPr lang="en-US" sz="1400" dirty="0">
                <a:solidFill>
                  <a:srgbClr val="008000"/>
                </a:solidFill>
              </a:rPr>
              <a:t>const signal = </a:t>
            </a:r>
            <a:r>
              <a:rPr lang="en-US" sz="1400" dirty="0" err="1">
                <a:solidFill>
                  <a:srgbClr val="008000"/>
                </a:solidFill>
              </a:rPr>
              <a:t>abortController.signal</a:t>
            </a:r>
            <a:endParaRPr lang="en-US" sz="1400" dirty="0">
              <a:solidFill>
                <a:srgbClr val="008000"/>
              </a:solidFill>
            </a:endParaRPr>
          </a:p>
          <a:p>
            <a:r>
              <a:rPr lang="en-US" sz="1400" dirty="0">
                <a:solidFill>
                  <a:srgbClr val="008000"/>
                </a:solidFill>
              </a:rPr>
              <a:t>read({</a:t>
            </a:r>
          </a:p>
          <a:p>
            <a:r>
              <a:rPr lang="en-US" sz="1400" dirty="0" err="1">
                <a:solidFill>
                  <a:srgbClr val="008000"/>
                </a:solidFill>
              </a:rPr>
              <a:t>shopId</a:t>
            </a:r>
            <a:r>
              <a:rPr lang="en-US" sz="1400" dirty="0">
                <a:solidFill>
                  <a:srgbClr val="008000"/>
                </a:solidFill>
              </a:rPr>
              <a:t>: </a:t>
            </a:r>
            <a:r>
              <a:rPr lang="en-US" sz="1400" dirty="0" err="1">
                <a:solidFill>
                  <a:srgbClr val="008000"/>
                </a:solidFill>
              </a:rPr>
              <a:t>match.params.shopId</a:t>
            </a:r>
            <a:r>
              <a:rPr lang="en-US" sz="1400" dirty="0">
                <a:solidFill>
                  <a:srgbClr val="008000"/>
                </a:solidFill>
              </a:rPr>
              <a:t> </a:t>
            </a:r>
          </a:p>
          <a:p>
            <a:r>
              <a:rPr lang="en-US" sz="1400" dirty="0">
                <a:solidFill>
                  <a:srgbClr val="008000"/>
                </a:solidFill>
              </a:rPr>
              <a:t>}, signal).then((data) =&gt; {</a:t>
            </a:r>
          </a:p>
          <a:p>
            <a:r>
              <a:rPr lang="en-US" sz="1400" dirty="0">
                <a:solidFill>
                  <a:srgbClr val="008000"/>
                </a:solidFill>
              </a:rPr>
              <a:t>if (</a:t>
            </a:r>
            <a:r>
              <a:rPr lang="en-US" sz="1400" dirty="0" err="1">
                <a:solidFill>
                  <a:srgbClr val="008000"/>
                </a:solidFill>
              </a:rPr>
              <a:t>data.error</a:t>
            </a:r>
            <a:r>
              <a:rPr lang="en-US" sz="1400" dirty="0">
                <a:solidFill>
                  <a:srgbClr val="008000"/>
                </a:solidFill>
              </a:rPr>
              <a:t>) { </a:t>
            </a:r>
          </a:p>
          <a:p>
            <a:r>
              <a:rPr lang="en-US" sz="1400" dirty="0" err="1">
                <a:solidFill>
                  <a:srgbClr val="008000"/>
                </a:solidFill>
              </a:rPr>
              <a:t>setError</a:t>
            </a:r>
            <a:r>
              <a:rPr lang="en-US" sz="1400" dirty="0">
                <a:solidFill>
                  <a:srgbClr val="008000"/>
                </a:solidFill>
              </a:rPr>
              <a:t>(</a:t>
            </a:r>
            <a:r>
              <a:rPr lang="en-US" sz="1400" dirty="0" err="1">
                <a:solidFill>
                  <a:srgbClr val="008000"/>
                </a:solidFill>
              </a:rPr>
              <a:t>data.error</a:t>
            </a:r>
            <a:r>
              <a:rPr lang="en-US" sz="1400" dirty="0">
                <a:solidFill>
                  <a:srgbClr val="008000"/>
                </a:solidFill>
              </a:rPr>
              <a:t>)} else { </a:t>
            </a:r>
          </a:p>
          <a:p>
            <a:r>
              <a:rPr lang="en-US" sz="1400" dirty="0" err="1">
                <a:solidFill>
                  <a:srgbClr val="008000"/>
                </a:solidFill>
              </a:rPr>
              <a:t>setShop</a:t>
            </a:r>
            <a:r>
              <a:rPr lang="en-US" sz="1400" dirty="0">
                <a:solidFill>
                  <a:srgbClr val="008000"/>
                </a:solidFill>
              </a:rPr>
              <a:t>(data)</a:t>
            </a:r>
          </a:p>
          <a:p>
            <a:r>
              <a:rPr lang="en-US" sz="1400" dirty="0">
                <a:solidFill>
                  <a:srgbClr val="008000"/>
                </a:solidFill>
              </a:rPr>
              <a:t>} </a:t>
            </a:r>
          </a:p>
          <a:p>
            <a:r>
              <a:rPr lang="en-US" sz="1400" dirty="0">
                <a:solidFill>
                  <a:srgbClr val="008000"/>
                </a:solidFill>
              </a:rPr>
              <a:t>})</a:t>
            </a:r>
          </a:p>
          <a:p>
            <a:r>
              <a:rPr lang="en-US" sz="1400" dirty="0">
                <a:solidFill>
                  <a:srgbClr val="008000"/>
                </a:solidFill>
              </a:rPr>
              <a:t>return function cleanup(){ </a:t>
            </a:r>
          </a:p>
          <a:p>
            <a:r>
              <a:rPr lang="en-US" sz="1400" dirty="0" err="1">
                <a:solidFill>
                  <a:srgbClr val="008000"/>
                </a:solidFill>
              </a:rPr>
              <a:t>abortController.abort</a:t>
            </a:r>
            <a:r>
              <a:rPr lang="en-US" sz="1400" dirty="0">
                <a:solidFill>
                  <a:srgbClr val="008000"/>
                </a:solidFill>
              </a:rPr>
              <a:t>()</a:t>
            </a:r>
          </a:p>
          <a:p>
            <a:r>
              <a:rPr lang="en-US" sz="1400" dirty="0">
                <a:solidFill>
                  <a:srgbClr val="008000"/>
                </a:solidFill>
              </a:rPr>
              <a:t>}</a:t>
            </a:r>
          </a:p>
          <a:p>
            <a:r>
              <a:rPr lang="en-US" sz="1400" dirty="0">
                <a:solidFill>
                  <a:srgbClr val="008000"/>
                </a:solidFill>
              </a:rPr>
              <a:t>}, [</a:t>
            </a:r>
            <a:r>
              <a:rPr lang="en-US" sz="1400" dirty="0" err="1">
                <a:solidFill>
                  <a:srgbClr val="008000"/>
                </a:solidFill>
              </a:rPr>
              <a:t>match.params.shopId</a:t>
            </a:r>
            <a:r>
              <a:rPr lang="en-US" sz="1400" dirty="0">
                <a:solidFill>
                  <a:srgbClr val="008000"/>
                </a:solidFill>
              </a:rPr>
              <a:t>])</a:t>
            </a:r>
          </a:p>
          <a:p>
            <a:r>
              <a:rPr lang="en-US" sz="1400" dirty="0">
                <a:solidFill>
                  <a:srgbClr val="008000"/>
                </a:solidFill>
              </a:rPr>
              <a:t>... </a:t>
            </a:r>
          </a:p>
          <a:p>
            <a:r>
              <a:rPr lang="en-US" sz="1400" dirty="0">
                <a:solidFill>
                  <a:srgbClr val="008000"/>
                </a:solidFill>
              </a:rPr>
              <a:t>}</a:t>
            </a:r>
          </a:p>
        </p:txBody>
      </p:sp>
      <p:sp>
        <p:nvSpPr>
          <p:cNvPr id="4" name="Date Placeholder 3">
            <a:extLst>
              <a:ext uri="{FF2B5EF4-FFF2-40B4-BE49-F238E27FC236}">
                <a16:creationId xmlns:a16="http://schemas.microsoft.com/office/drawing/2014/main" id="{C890C8EE-4590-8690-031E-509CD456356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EF32AD70-43B2-1F66-1B52-D0B5784DB32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B9F1424-DDAA-844A-9C9A-5288BB8465EC}"/>
              </a:ext>
            </a:extLst>
          </p:cNvPr>
          <p:cNvSpPr>
            <a:spLocks noGrp="1"/>
          </p:cNvSpPr>
          <p:nvPr>
            <p:ph type="sldNum" sz="quarter" idx="12"/>
          </p:nvPr>
        </p:nvSpPr>
        <p:spPr/>
        <p:txBody>
          <a:bodyPr/>
          <a:lstStyle/>
          <a:p>
            <a:fld id="{7C5CF243-786F-4254-B068-4C9F0B6EA12F}" type="slidenum">
              <a:rPr lang="en-US" altLang="en-US" smtClean="0"/>
              <a:pPr/>
              <a:t>158</a:t>
            </a:fld>
            <a:endParaRPr lang="en-US" altLang="en-US"/>
          </a:p>
        </p:txBody>
      </p:sp>
    </p:spTree>
    <p:extLst>
      <p:ext uri="{BB962C8B-B14F-4D97-AF65-F5344CB8AC3E}">
        <p14:creationId xmlns:p14="http://schemas.microsoft.com/office/powerpoint/2010/main" val="179411289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9E9E-4BEE-9FCD-97AE-F1C477A2F2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F7BB56-E101-9F9B-376D-79370D6A8A1C}"/>
              </a:ext>
            </a:extLst>
          </p:cNvPr>
          <p:cNvSpPr>
            <a:spLocks noGrp="1"/>
          </p:cNvSpPr>
          <p:nvPr>
            <p:ph idx="1"/>
          </p:nvPr>
        </p:nvSpPr>
        <p:spPr/>
        <p:txBody>
          <a:bodyPr/>
          <a:lstStyle/>
          <a:p>
            <a:r>
              <a:rPr lang="en-US" dirty="0"/>
              <a:t>This </a:t>
            </a:r>
            <a:r>
              <a:rPr lang="en-US" dirty="0" err="1"/>
              <a:t>useEffect</a:t>
            </a:r>
            <a:r>
              <a:rPr lang="en-US" dirty="0"/>
              <a:t> hook will only run when the </a:t>
            </a:r>
            <a:r>
              <a:rPr lang="en-US" dirty="0" err="1"/>
              <a:t>shopId</a:t>
            </a:r>
            <a:r>
              <a:rPr lang="en-US" dirty="0"/>
              <a:t> changes in the route params. </a:t>
            </a:r>
          </a:p>
          <a:p>
            <a:r>
              <a:rPr lang="en-US" dirty="0"/>
              <a:t>The retrieved shop data is set to state and rendered in the view to display the shop's name, logo, and description with the following code:</a:t>
            </a:r>
          </a:p>
          <a:p>
            <a:pPr marL="0" indent="0">
              <a:buNone/>
            </a:pPr>
            <a:r>
              <a:rPr lang="en-US" dirty="0" err="1"/>
              <a:t>mern</a:t>
            </a:r>
            <a:r>
              <a:rPr lang="en-US" dirty="0"/>
              <a:t>-marketplace/client/shop/Shop.js:</a:t>
            </a:r>
          </a:p>
          <a:p>
            <a:r>
              <a:rPr lang="en-US" sz="1800" dirty="0"/>
              <a:t>&lt;</a:t>
            </a:r>
            <a:r>
              <a:rPr lang="en-US" sz="1800" dirty="0" err="1"/>
              <a:t>CardContent</a:t>
            </a:r>
            <a:r>
              <a:rPr lang="en-US" sz="1800" dirty="0"/>
              <a:t>&gt;</a:t>
            </a:r>
          </a:p>
          <a:p>
            <a:r>
              <a:rPr lang="en-US" sz="1800" dirty="0"/>
              <a:t>&lt;Typography type="headline" component="h2"&gt; </a:t>
            </a:r>
          </a:p>
          <a:p>
            <a:r>
              <a:rPr lang="en-US" sz="1800" dirty="0"/>
              <a:t>{shop.name}</a:t>
            </a:r>
          </a:p>
          <a:p>
            <a:r>
              <a:rPr lang="en-US" sz="1800" dirty="0"/>
              <a:t>&lt;/Typography&gt;&lt;</a:t>
            </a:r>
            <a:r>
              <a:rPr lang="en-US" sz="1800" dirty="0" err="1"/>
              <a:t>br</a:t>
            </a:r>
            <a:r>
              <a:rPr lang="en-US" sz="1800" dirty="0"/>
              <a:t>/&gt;</a:t>
            </a:r>
          </a:p>
          <a:p>
            <a:r>
              <a:rPr lang="en-US" sz="1800" dirty="0"/>
              <a:t>&lt;Avatar </a:t>
            </a:r>
            <a:r>
              <a:rPr lang="en-US" sz="1800" dirty="0" err="1"/>
              <a:t>src</a:t>
            </a:r>
            <a:r>
              <a:rPr lang="en-US" sz="1800" dirty="0"/>
              <a:t>={</a:t>
            </a:r>
            <a:r>
              <a:rPr lang="en-US" sz="1800" dirty="0" err="1"/>
              <a:t>logoUrl</a:t>
            </a:r>
            <a:r>
              <a:rPr lang="en-US" sz="1800" dirty="0"/>
              <a:t>}/&gt;&lt;</a:t>
            </a:r>
            <a:r>
              <a:rPr lang="en-US" sz="1800" dirty="0" err="1"/>
              <a:t>br</a:t>
            </a:r>
            <a:r>
              <a:rPr lang="en-US" sz="1800" dirty="0"/>
              <a:t>/&gt;</a:t>
            </a:r>
          </a:p>
          <a:p>
            <a:r>
              <a:rPr lang="en-US" sz="1800" dirty="0"/>
              <a:t>&lt;Typography type="subheading" component="h2"&gt; </a:t>
            </a:r>
          </a:p>
          <a:p>
            <a:r>
              <a:rPr lang="en-US" sz="1800" dirty="0"/>
              <a:t>{</a:t>
            </a:r>
            <a:r>
              <a:rPr lang="en-US" sz="1800" dirty="0" err="1"/>
              <a:t>shop.description</a:t>
            </a:r>
            <a:r>
              <a:rPr lang="en-US" sz="1800" dirty="0"/>
              <a:t>}</a:t>
            </a:r>
          </a:p>
          <a:p>
            <a:r>
              <a:rPr lang="en-US" sz="1800" dirty="0"/>
              <a:t>&lt;/Typography&gt;&lt;</a:t>
            </a:r>
            <a:r>
              <a:rPr lang="en-US" sz="1800" dirty="0" err="1"/>
              <a:t>br</a:t>
            </a:r>
            <a:r>
              <a:rPr lang="en-US" sz="1800" dirty="0"/>
              <a:t>/&gt; </a:t>
            </a:r>
          </a:p>
          <a:p>
            <a:r>
              <a:rPr lang="en-US" sz="1800" dirty="0"/>
              <a:t>&lt;/</a:t>
            </a:r>
            <a:r>
              <a:rPr lang="en-US" sz="1800" dirty="0" err="1"/>
              <a:t>CardContent</a:t>
            </a:r>
            <a:r>
              <a:rPr lang="en-US" sz="1800" dirty="0"/>
              <a:t>&gt;</a:t>
            </a:r>
          </a:p>
        </p:txBody>
      </p:sp>
      <p:sp>
        <p:nvSpPr>
          <p:cNvPr id="4" name="Date Placeholder 3">
            <a:extLst>
              <a:ext uri="{FF2B5EF4-FFF2-40B4-BE49-F238E27FC236}">
                <a16:creationId xmlns:a16="http://schemas.microsoft.com/office/drawing/2014/main" id="{8BCC252A-F4F1-B811-D01B-C9A9CECEC28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7E4884E-BE55-BB01-C589-E3B03913143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785D65B-A715-013D-BBF6-0349C3C958BB}"/>
              </a:ext>
            </a:extLst>
          </p:cNvPr>
          <p:cNvSpPr>
            <a:spLocks noGrp="1"/>
          </p:cNvSpPr>
          <p:nvPr>
            <p:ph type="sldNum" sz="quarter" idx="12"/>
          </p:nvPr>
        </p:nvSpPr>
        <p:spPr/>
        <p:txBody>
          <a:bodyPr/>
          <a:lstStyle/>
          <a:p>
            <a:fld id="{7C5CF243-786F-4254-B068-4C9F0B6EA12F}" type="slidenum">
              <a:rPr lang="en-US" altLang="en-US" smtClean="0"/>
              <a:pPr/>
              <a:t>159</a:t>
            </a:fld>
            <a:endParaRPr lang="en-US" altLang="en-US"/>
          </a:p>
        </p:txBody>
      </p:sp>
    </p:spTree>
    <p:extLst>
      <p:ext uri="{BB962C8B-B14F-4D97-AF65-F5344CB8AC3E}">
        <p14:creationId xmlns:p14="http://schemas.microsoft.com/office/powerpoint/2010/main" val="46968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4C3C-792C-8F0A-34EF-A1E535071FEB}"/>
              </a:ext>
            </a:extLst>
          </p:cNvPr>
          <p:cNvSpPr>
            <a:spLocks noGrp="1"/>
          </p:cNvSpPr>
          <p:nvPr>
            <p:ph type="title"/>
          </p:nvPr>
        </p:nvSpPr>
        <p:spPr>
          <a:xfrm>
            <a:off x="914400" y="0"/>
            <a:ext cx="8382000" cy="762000"/>
          </a:xfrm>
        </p:spPr>
        <p:txBody>
          <a:bodyPr/>
          <a:lstStyle/>
          <a:p>
            <a:r>
              <a:rPr lang="en-US" sz="3000" b="1" dirty="0"/>
              <a:t>Updated </a:t>
            </a:r>
            <a:r>
              <a:rPr lang="en-US" sz="3000" b="1" dirty="0" err="1"/>
              <a:t>mern</a:t>
            </a:r>
            <a:r>
              <a:rPr lang="en-US" sz="3000" b="1" dirty="0"/>
              <a:t>-marketplace/server/models/user.model.js:</a:t>
            </a:r>
          </a:p>
        </p:txBody>
      </p:sp>
      <p:sp>
        <p:nvSpPr>
          <p:cNvPr id="3" name="Content Placeholder 2">
            <a:extLst>
              <a:ext uri="{FF2B5EF4-FFF2-40B4-BE49-F238E27FC236}">
                <a16:creationId xmlns:a16="http://schemas.microsoft.com/office/drawing/2014/main" id="{E955A67C-3A56-4E9C-FD61-3D56C13DEBE5}"/>
              </a:ext>
            </a:extLst>
          </p:cNvPr>
          <p:cNvSpPr>
            <a:spLocks noGrp="1"/>
          </p:cNvSpPr>
          <p:nvPr>
            <p:ph idx="1"/>
          </p:nvPr>
        </p:nvSpPr>
        <p:spPr/>
        <p:txBody>
          <a:bodyPr/>
          <a:lstStyle/>
          <a:p>
            <a:r>
              <a:rPr lang="en-US" sz="380" b="0" dirty="0">
                <a:solidFill>
                  <a:srgbClr val="008000"/>
                </a:solidFill>
                <a:effectLst/>
                <a:latin typeface="Consolas" panose="020B0609020204030204" pitchFamily="49" charset="0"/>
              </a:rPr>
              <a:t>import mongoose from 'mongoose'</a:t>
            </a:r>
          </a:p>
          <a:p>
            <a:r>
              <a:rPr lang="en-US" sz="380" b="0" dirty="0">
                <a:solidFill>
                  <a:srgbClr val="008000"/>
                </a:solidFill>
                <a:effectLst/>
                <a:latin typeface="Consolas" panose="020B0609020204030204" pitchFamily="49" charset="0"/>
              </a:rPr>
              <a:t>import crypto from 'crypto'</a:t>
            </a:r>
          </a:p>
          <a:p>
            <a:r>
              <a:rPr lang="en-US" sz="380" b="0" dirty="0">
                <a:solidFill>
                  <a:srgbClr val="008000"/>
                </a:solidFill>
                <a:effectLst/>
                <a:latin typeface="Consolas" panose="020B0609020204030204" pitchFamily="49" charset="0"/>
              </a:rPr>
              <a:t>//const mongoose = require('mongoose');</a:t>
            </a:r>
          </a:p>
          <a:p>
            <a:r>
              <a:rPr lang="en-US" sz="380" b="0" dirty="0">
                <a:solidFill>
                  <a:srgbClr val="008000"/>
                </a:solidFill>
                <a:effectLst/>
                <a:latin typeface="Consolas" panose="020B0609020204030204" pitchFamily="49" charset="0"/>
              </a:rPr>
              <a:t>const </a:t>
            </a:r>
            <a:r>
              <a:rPr lang="en-US" sz="380" b="0" dirty="0" err="1">
                <a:solidFill>
                  <a:srgbClr val="008000"/>
                </a:solidFill>
                <a:effectLst/>
                <a:latin typeface="Consolas" panose="020B0609020204030204" pitchFamily="49" charset="0"/>
              </a:rPr>
              <a:t>UserSchema</a:t>
            </a:r>
            <a:r>
              <a:rPr lang="en-US" sz="380" b="0" dirty="0">
                <a:solidFill>
                  <a:srgbClr val="008000"/>
                </a:solidFill>
                <a:effectLst/>
                <a:latin typeface="Consolas" panose="020B0609020204030204" pitchFamily="49" charset="0"/>
              </a:rPr>
              <a:t> = new </a:t>
            </a:r>
            <a:r>
              <a:rPr lang="en-US" sz="380" b="0" dirty="0" err="1">
                <a:solidFill>
                  <a:srgbClr val="008000"/>
                </a:solidFill>
                <a:effectLst/>
                <a:latin typeface="Consolas" panose="020B0609020204030204" pitchFamily="49" charset="0"/>
              </a:rPr>
              <a:t>mongoose.Schema</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name: {</a:t>
            </a:r>
          </a:p>
          <a:p>
            <a:r>
              <a:rPr lang="en-US" sz="380" b="0" dirty="0">
                <a:solidFill>
                  <a:srgbClr val="008000"/>
                </a:solidFill>
                <a:effectLst/>
                <a:latin typeface="Consolas" panose="020B0609020204030204" pitchFamily="49" charset="0"/>
              </a:rPr>
              <a:t> type: String,</a:t>
            </a:r>
          </a:p>
          <a:p>
            <a:r>
              <a:rPr lang="en-US" sz="380" b="0" dirty="0">
                <a:solidFill>
                  <a:srgbClr val="008000"/>
                </a:solidFill>
                <a:effectLst/>
                <a:latin typeface="Consolas" panose="020B0609020204030204" pitchFamily="49" charset="0"/>
              </a:rPr>
              <a:t> trim: true,</a:t>
            </a:r>
          </a:p>
          <a:p>
            <a:r>
              <a:rPr lang="en-US" sz="380" b="0" dirty="0">
                <a:solidFill>
                  <a:srgbClr val="008000"/>
                </a:solidFill>
                <a:effectLst/>
                <a:latin typeface="Consolas" panose="020B0609020204030204" pitchFamily="49" charset="0"/>
              </a:rPr>
              <a:t> required: 'Name is required'</a:t>
            </a: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email: {</a:t>
            </a:r>
          </a:p>
          <a:p>
            <a:r>
              <a:rPr lang="en-US" sz="380" b="0" dirty="0">
                <a:solidFill>
                  <a:srgbClr val="008000"/>
                </a:solidFill>
                <a:effectLst/>
                <a:latin typeface="Consolas" panose="020B0609020204030204" pitchFamily="49" charset="0"/>
              </a:rPr>
              <a:t> type: String,</a:t>
            </a:r>
          </a:p>
          <a:p>
            <a:r>
              <a:rPr lang="en-US" sz="380" b="0" dirty="0">
                <a:solidFill>
                  <a:srgbClr val="008000"/>
                </a:solidFill>
                <a:effectLst/>
                <a:latin typeface="Consolas" panose="020B0609020204030204" pitchFamily="49" charset="0"/>
              </a:rPr>
              <a:t> trim: true,</a:t>
            </a:r>
          </a:p>
          <a:p>
            <a:r>
              <a:rPr lang="en-US" sz="380" b="0" dirty="0">
                <a:solidFill>
                  <a:srgbClr val="008000"/>
                </a:solidFill>
                <a:effectLst/>
                <a:latin typeface="Consolas" panose="020B0609020204030204" pitchFamily="49" charset="0"/>
              </a:rPr>
              <a:t>unique: 'Email already exists',</a:t>
            </a:r>
          </a:p>
          <a:p>
            <a:r>
              <a:rPr lang="en-US" sz="380" b="0" dirty="0">
                <a:solidFill>
                  <a:srgbClr val="008000"/>
                </a:solidFill>
                <a:effectLst/>
                <a:latin typeface="Consolas" panose="020B0609020204030204" pitchFamily="49" charset="0"/>
              </a:rPr>
              <a:t>match: [/.+\@.+\..+/, 'Please fill a valid email address'],</a:t>
            </a:r>
          </a:p>
          <a:p>
            <a:r>
              <a:rPr lang="en-US" sz="380" b="0" dirty="0">
                <a:solidFill>
                  <a:srgbClr val="008000"/>
                </a:solidFill>
                <a:effectLst/>
                <a:latin typeface="Consolas" panose="020B0609020204030204" pitchFamily="49" charset="0"/>
              </a:rPr>
              <a:t>required: 'Email is required'</a:t>
            </a: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a:t>
            </a:r>
            <a:r>
              <a:rPr lang="en-US" sz="380" b="0" dirty="0">
                <a:solidFill>
                  <a:srgbClr val="008000"/>
                </a:solidFill>
                <a:effectLst/>
                <a:highlight>
                  <a:srgbClr val="FFFF00"/>
                </a:highlight>
                <a:latin typeface="Consolas" panose="020B0609020204030204" pitchFamily="49" charset="0"/>
              </a:rPr>
              <a:t>seller: {</a:t>
            </a:r>
          </a:p>
          <a:p>
            <a:r>
              <a:rPr lang="en-US" sz="380" b="0" dirty="0">
                <a:solidFill>
                  <a:srgbClr val="008000"/>
                </a:solidFill>
                <a:effectLst/>
                <a:highlight>
                  <a:srgbClr val="FFFF00"/>
                </a:highlight>
                <a:latin typeface="Consolas" panose="020B0609020204030204" pitchFamily="49" charset="0"/>
              </a:rPr>
              <a:t>type: Boolean, </a:t>
            </a:r>
          </a:p>
          <a:p>
            <a:r>
              <a:rPr lang="en-US" sz="380" b="0" dirty="0">
                <a:solidFill>
                  <a:srgbClr val="008000"/>
                </a:solidFill>
                <a:effectLst/>
                <a:highlight>
                  <a:srgbClr val="FFFF00"/>
                </a:highlight>
                <a:latin typeface="Consolas" panose="020B0609020204030204" pitchFamily="49" charset="0"/>
              </a:rPr>
              <a:t>default: false</a:t>
            </a:r>
          </a:p>
          <a:p>
            <a:r>
              <a:rPr lang="en-US" sz="380" b="0" dirty="0">
                <a:solidFill>
                  <a:srgbClr val="008000"/>
                </a:solidFill>
                <a:effectLst/>
                <a:highlight>
                  <a:srgbClr val="FFFF00"/>
                </a:highlight>
                <a:latin typeface="Consolas" panose="020B0609020204030204" pitchFamily="49" charset="0"/>
              </a:rPr>
              <a:t>},</a:t>
            </a:r>
          </a:p>
          <a:p>
            <a:r>
              <a:rPr lang="en-US" sz="380" b="0" dirty="0">
                <a:solidFill>
                  <a:srgbClr val="008000"/>
                </a:solidFill>
                <a:effectLst/>
                <a:latin typeface="Consolas" panose="020B0609020204030204" pitchFamily="49" charset="0"/>
              </a:rPr>
              <a:t> created: {</a:t>
            </a:r>
          </a:p>
          <a:p>
            <a:r>
              <a:rPr lang="en-US" sz="380" b="0" dirty="0">
                <a:solidFill>
                  <a:srgbClr val="008000"/>
                </a:solidFill>
                <a:effectLst/>
                <a:latin typeface="Consolas" panose="020B0609020204030204" pitchFamily="49" charset="0"/>
              </a:rPr>
              <a:t>type: Date,</a:t>
            </a:r>
          </a:p>
          <a:p>
            <a:r>
              <a:rPr lang="en-US" sz="380" b="0" dirty="0">
                <a:solidFill>
                  <a:srgbClr val="008000"/>
                </a:solidFill>
                <a:effectLst/>
                <a:latin typeface="Consolas" panose="020B0609020204030204" pitchFamily="49" charset="0"/>
              </a:rPr>
              <a:t>default: </a:t>
            </a:r>
            <a:r>
              <a:rPr lang="en-US" sz="380" b="0" dirty="0" err="1">
                <a:solidFill>
                  <a:srgbClr val="008000"/>
                </a:solidFill>
                <a:effectLst/>
                <a:latin typeface="Consolas" panose="020B0609020204030204" pitchFamily="49" charset="0"/>
              </a:rPr>
              <a:t>Date.now</a:t>
            </a:r>
            <a:endParaRPr lang="en-US" sz="380" b="0" dirty="0">
              <a:solidFill>
                <a:srgbClr val="008000"/>
              </a:solidFill>
              <a:effectLst/>
              <a:latin typeface="Consolas" panose="020B0609020204030204" pitchFamily="49" charset="0"/>
            </a:endParaRP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updated: {</a:t>
            </a:r>
          </a:p>
          <a:p>
            <a:r>
              <a:rPr lang="en-US" sz="380" b="0" dirty="0">
                <a:solidFill>
                  <a:srgbClr val="008000"/>
                </a:solidFill>
                <a:effectLst/>
                <a:latin typeface="Consolas" panose="020B0609020204030204" pitchFamily="49" charset="0"/>
              </a:rPr>
              <a:t>type: Date,</a:t>
            </a:r>
          </a:p>
          <a:p>
            <a:r>
              <a:rPr lang="en-US" sz="380" b="0" dirty="0">
                <a:solidFill>
                  <a:srgbClr val="008000"/>
                </a:solidFill>
                <a:effectLst/>
                <a:latin typeface="Consolas" panose="020B0609020204030204" pitchFamily="49" charset="0"/>
              </a:rPr>
              <a:t>default: </a:t>
            </a:r>
            <a:r>
              <a:rPr lang="en-US" sz="380" b="0" dirty="0" err="1">
                <a:solidFill>
                  <a:srgbClr val="008000"/>
                </a:solidFill>
                <a:effectLst/>
                <a:latin typeface="Consolas" panose="020B0609020204030204" pitchFamily="49" charset="0"/>
              </a:rPr>
              <a:t>Date.now</a:t>
            </a:r>
            <a:endParaRPr lang="en-US" sz="380" b="0" dirty="0">
              <a:solidFill>
                <a:srgbClr val="008000"/>
              </a:solidFill>
              <a:effectLst/>
              <a:latin typeface="Consolas" panose="020B0609020204030204" pitchFamily="49" charset="0"/>
            </a:endParaRP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hashed_password</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type: String,</a:t>
            </a:r>
          </a:p>
          <a:p>
            <a:r>
              <a:rPr lang="en-US" sz="380" b="0" dirty="0">
                <a:solidFill>
                  <a:srgbClr val="008000"/>
                </a:solidFill>
                <a:effectLst/>
                <a:latin typeface="Consolas" panose="020B0609020204030204" pitchFamily="49" charset="0"/>
              </a:rPr>
              <a:t>required: 'Password is required'</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salt: String</a:t>
            </a: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UserSchema.virtual</a:t>
            </a:r>
            <a:r>
              <a:rPr lang="en-US" sz="380" b="0" dirty="0">
                <a:solidFill>
                  <a:srgbClr val="008000"/>
                </a:solidFill>
                <a:effectLst/>
                <a:latin typeface="Consolas" panose="020B0609020204030204" pitchFamily="49" charset="0"/>
              </a:rPr>
              <a:t>('password')</a:t>
            </a:r>
          </a:p>
          <a:p>
            <a:r>
              <a:rPr lang="en-US" sz="380" b="0" dirty="0">
                <a:solidFill>
                  <a:srgbClr val="008000"/>
                </a:solidFill>
                <a:effectLst/>
                <a:latin typeface="Consolas" panose="020B0609020204030204" pitchFamily="49" charset="0"/>
              </a:rPr>
              <a:t> .set(function(password) {</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this._password</a:t>
            </a:r>
            <a:r>
              <a:rPr lang="en-US" sz="380" b="0" dirty="0">
                <a:solidFill>
                  <a:srgbClr val="008000"/>
                </a:solidFill>
                <a:effectLst/>
                <a:latin typeface="Consolas" panose="020B0609020204030204" pitchFamily="49" charset="0"/>
              </a:rPr>
              <a:t> = password;</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this.salt</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this.makeSalt</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this.encryptPassword</a:t>
            </a:r>
            <a:r>
              <a:rPr lang="en-US" sz="380" b="0" dirty="0">
                <a:solidFill>
                  <a:srgbClr val="008000"/>
                </a:solidFill>
                <a:effectLst/>
                <a:latin typeface="Consolas" panose="020B0609020204030204" pitchFamily="49" charset="0"/>
              </a:rPr>
              <a:t>(password)</a:t>
            </a:r>
          </a:p>
          <a:p>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 = password;</a:t>
            </a:r>
          </a:p>
          <a:p>
            <a:r>
              <a:rPr lang="en-US" sz="380" b="0" dirty="0">
                <a:solidFill>
                  <a:srgbClr val="008000"/>
                </a:solidFill>
                <a:effectLst/>
                <a:latin typeface="Consolas" panose="020B0609020204030204" pitchFamily="49" charset="0"/>
              </a:rPr>
              <a:t>   console.log(</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.get(function() {</a:t>
            </a:r>
          </a:p>
          <a:p>
            <a:r>
              <a:rPr lang="en-US" sz="380" b="0" dirty="0">
                <a:solidFill>
                  <a:srgbClr val="008000"/>
                </a:solidFill>
                <a:effectLst/>
                <a:latin typeface="Consolas" panose="020B0609020204030204" pitchFamily="49" charset="0"/>
              </a:rPr>
              <a:t>return </a:t>
            </a:r>
            <a:r>
              <a:rPr lang="en-US" sz="380" b="0" dirty="0" err="1">
                <a:solidFill>
                  <a:srgbClr val="008000"/>
                </a:solidFill>
                <a:effectLst/>
                <a:latin typeface="Consolas" panose="020B0609020204030204" pitchFamily="49" charset="0"/>
              </a:rPr>
              <a:t>this._password</a:t>
            </a:r>
            <a:endParaRPr lang="en-US" sz="380" b="0" dirty="0">
              <a:solidFill>
                <a:srgbClr val="008000"/>
              </a:solidFill>
              <a:effectLst/>
              <a:latin typeface="Consolas" panose="020B0609020204030204" pitchFamily="49" charset="0"/>
            </a:endParaRPr>
          </a:p>
          <a:p>
            <a:r>
              <a:rPr lang="en-US" sz="380" b="0" dirty="0">
                <a:solidFill>
                  <a:srgbClr val="008000"/>
                </a:solidFill>
                <a:effectLst/>
                <a:latin typeface="Consolas" panose="020B0609020204030204" pitchFamily="49" charset="0"/>
              </a:rPr>
              <a:t> })</a:t>
            </a:r>
          </a:p>
          <a:p>
            <a:r>
              <a:rPr lang="en-US" sz="380" b="0" dirty="0" err="1">
                <a:solidFill>
                  <a:srgbClr val="008000"/>
                </a:solidFill>
                <a:effectLst/>
                <a:latin typeface="Consolas" panose="020B0609020204030204" pitchFamily="49" charset="0"/>
              </a:rPr>
              <a:t>UserSchema.path</a:t>
            </a:r>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hashed_password</a:t>
            </a:r>
            <a:r>
              <a:rPr lang="en-US" sz="380" b="0" dirty="0">
                <a:solidFill>
                  <a:srgbClr val="008000"/>
                </a:solidFill>
                <a:effectLst/>
                <a:latin typeface="Consolas" panose="020B0609020204030204" pitchFamily="49" charset="0"/>
              </a:rPr>
              <a:t>').validate(function(v) {</a:t>
            </a:r>
          </a:p>
          <a:p>
            <a:r>
              <a:rPr lang="en-US" sz="380" b="0" dirty="0">
                <a:solidFill>
                  <a:srgbClr val="008000"/>
                </a:solidFill>
                <a:effectLst/>
                <a:latin typeface="Consolas" panose="020B0609020204030204" pitchFamily="49" charset="0"/>
              </a:rPr>
              <a:t> if (</a:t>
            </a:r>
            <a:r>
              <a:rPr lang="en-US" sz="380" b="0" dirty="0" err="1">
                <a:solidFill>
                  <a:srgbClr val="008000"/>
                </a:solidFill>
                <a:effectLst/>
                <a:latin typeface="Consolas" panose="020B0609020204030204" pitchFamily="49" charset="0"/>
              </a:rPr>
              <a:t>this._password</a:t>
            </a:r>
            <a:r>
              <a:rPr lang="en-US" sz="380" b="0" dirty="0">
                <a:solidFill>
                  <a:srgbClr val="008000"/>
                </a:solidFill>
                <a:effectLst/>
                <a:latin typeface="Consolas" panose="020B0609020204030204" pitchFamily="49" charset="0"/>
              </a:rPr>
              <a:t> &amp;&amp; this._</a:t>
            </a:r>
            <a:r>
              <a:rPr lang="en-US" sz="380" b="0" dirty="0" err="1">
                <a:solidFill>
                  <a:srgbClr val="008000"/>
                </a:solidFill>
                <a:effectLst/>
                <a:latin typeface="Consolas" panose="020B0609020204030204" pitchFamily="49" charset="0"/>
              </a:rPr>
              <a:t>password.length</a:t>
            </a:r>
            <a:r>
              <a:rPr lang="en-US" sz="380" b="0" dirty="0">
                <a:solidFill>
                  <a:srgbClr val="008000"/>
                </a:solidFill>
                <a:effectLst/>
                <a:latin typeface="Consolas" panose="020B0609020204030204" pitchFamily="49" charset="0"/>
              </a:rPr>
              <a:t> &lt; 6) {</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this.invalidate</a:t>
            </a:r>
            <a:r>
              <a:rPr lang="en-US" sz="380" b="0" dirty="0">
                <a:solidFill>
                  <a:srgbClr val="008000"/>
                </a:solidFill>
                <a:effectLst/>
                <a:latin typeface="Consolas" panose="020B0609020204030204" pitchFamily="49" charset="0"/>
              </a:rPr>
              <a:t>('password', 'Password must be at least 6 characters.');</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if (</a:t>
            </a:r>
            <a:r>
              <a:rPr lang="en-US" sz="380" b="0" dirty="0" err="1">
                <a:solidFill>
                  <a:srgbClr val="008000"/>
                </a:solidFill>
                <a:effectLst/>
                <a:latin typeface="Consolas" panose="020B0609020204030204" pitchFamily="49" charset="0"/>
              </a:rPr>
              <a:t>this.isNew</a:t>
            </a:r>
            <a:r>
              <a:rPr lang="en-US" sz="380" b="0" dirty="0">
                <a:solidFill>
                  <a:srgbClr val="008000"/>
                </a:solidFill>
                <a:effectLst/>
                <a:latin typeface="Consolas" panose="020B0609020204030204" pitchFamily="49" charset="0"/>
              </a:rPr>
              <a:t> &amp;&amp; !</a:t>
            </a:r>
            <a:r>
              <a:rPr lang="en-US" sz="380" b="0" dirty="0" err="1">
                <a:solidFill>
                  <a:srgbClr val="008000"/>
                </a:solidFill>
                <a:effectLst/>
                <a:latin typeface="Consolas" panose="020B0609020204030204" pitchFamily="49" charset="0"/>
              </a:rPr>
              <a:t>this._password</a:t>
            </a:r>
            <a:r>
              <a:rPr lang="en-US" sz="380" b="0" dirty="0">
                <a:solidFill>
                  <a:srgbClr val="008000"/>
                </a:solidFill>
                <a:effectLst/>
                <a:latin typeface="Consolas" panose="020B0609020204030204" pitchFamily="49" charset="0"/>
              </a:rPr>
              <a:t>) {</a:t>
            </a:r>
          </a:p>
          <a:p>
            <a:r>
              <a:rPr lang="en-US" sz="380" b="0" dirty="0" err="1">
                <a:solidFill>
                  <a:srgbClr val="008000"/>
                </a:solidFill>
                <a:effectLst/>
                <a:latin typeface="Consolas" panose="020B0609020204030204" pitchFamily="49" charset="0"/>
              </a:rPr>
              <a:t>this.invalidate</a:t>
            </a:r>
            <a:r>
              <a:rPr lang="en-US" sz="380" b="0" dirty="0">
                <a:solidFill>
                  <a:srgbClr val="008000"/>
                </a:solidFill>
                <a:effectLst/>
                <a:latin typeface="Consolas" panose="020B0609020204030204" pitchFamily="49" charset="0"/>
              </a:rPr>
              <a:t>('password', 'Password is required');</a:t>
            </a: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null);</a:t>
            </a:r>
          </a:p>
          <a:p>
            <a:r>
              <a:rPr lang="en-US" sz="380" b="0" dirty="0" err="1">
                <a:solidFill>
                  <a:srgbClr val="008000"/>
                </a:solidFill>
                <a:effectLst/>
                <a:latin typeface="Consolas" panose="020B0609020204030204" pitchFamily="49" charset="0"/>
              </a:rPr>
              <a:t>UserSchema.methods</a:t>
            </a:r>
            <a:r>
              <a:rPr lang="en-US" sz="380" b="0" dirty="0">
                <a:solidFill>
                  <a:srgbClr val="008000"/>
                </a:solidFill>
                <a:effectLst/>
                <a:latin typeface="Consolas" panose="020B0609020204030204" pitchFamily="49" charset="0"/>
              </a:rPr>
              <a:t> = {</a:t>
            </a:r>
          </a:p>
          <a:p>
            <a:r>
              <a:rPr lang="en-US" sz="380" b="0" dirty="0">
                <a:solidFill>
                  <a:srgbClr val="008000"/>
                </a:solidFill>
                <a:effectLst/>
                <a:latin typeface="Consolas" panose="020B0609020204030204" pitchFamily="49" charset="0"/>
              </a:rPr>
              <a:t>authenticate: function(</a:t>
            </a:r>
            <a:r>
              <a:rPr lang="en-US" sz="380" b="0" dirty="0" err="1">
                <a:solidFill>
                  <a:srgbClr val="008000"/>
                </a:solidFill>
                <a:effectLst/>
                <a:latin typeface="Consolas" panose="020B0609020204030204" pitchFamily="49" charset="0"/>
              </a:rPr>
              <a:t>plainText</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return </a:t>
            </a:r>
            <a:r>
              <a:rPr lang="en-US" sz="380" b="0" dirty="0" err="1">
                <a:solidFill>
                  <a:srgbClr val="008000"/>
                </a:solidFill>
                <a:effectLst/>
                <a:latin typeface="Consolas" panose="020B0609020204030204" pitchFamily="49" charset="0"/>
              </a:rPr>
              <a:t>this.encryptPassword</a:t>
            </a:r>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plainText</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encryptPassword</a:t>
            </a:r>
            <a:r>
              <a:rPr lang="en-US" sz="380" b="0" dirty="0">
                <a:solidFill>
                  <a:srgbClr val="008000"/>
                </a:solidFill>
                <a:effectLst/>
                <a:latin typeface="Consolas" panose="020B0609020204030204" pitchFamily="49" charset="0"/>
              </a:rPr>
              <a:t>: function(password) { </a:t>
            </a:r>
          </a:p>
          <a:p>
            <a:r>
              <a:rPr lang="en-US" sz="380" b="0" dirty="0">
                <a:solidFill>
                  <a:srgbClr val="008000"/>
                </a:solidFill>
                <a:effectLst/>
                <a:latin typeface="Consolas" panose="020B0609020204030204" pitchFamily="49" charset="0"/>
              </a:rPr>
              <a:t>if (!password) return ''</a:t>
            </a:r>
          </a:p>
          <a:p>
            <a:r>
              <a:rPr lang="en-US" sz="380" b="0" dirty="0">
                <a:solidFill>
                  <a:srgbClr val="008000"/>
                </a:solidFill>
                <a:effectLst/>
                <a:latin typeface="Consolas" panose="020B0609020204030204" pitchFamily="49" charset="0"/>
              </a:rPr>
              <a:t>try {</a:t>
            </a:r>
          </a:p>
          <a:p>
            <a:r>
              <a:rPr lang="en-US" sz="380" b="0" dirty="0">
                <a:solidFill>
                  <a:srgbClr val="008000"/>
                </a:solidFill>
                <a:effectLst/>
                <a:latin typeface="Consolas" panose="020B0609020204030204" pitchFamily="49" charset="0"/>
              </a:rPr>
              <a:t>return crypto</a:t>
            </a:r>
          </a:p>
          <a:p>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createHmac</a:t>
            </a:r>
            <a:r>
              <a:rPr lang="en-US" sz="380" b="0" dirty="0">
                <a:solidFill>
                  <a:srgbClr val="008000"/>
                </a:solidFill>
                <a:effectLst/>
                <a:latin typeface="Consolas" panose="020B0609020204030204" pitchFamily="49" charset="0"/>
              </a:rPr>
              <a:t>('sha1', </a:t>
            </a:r>
            <a:r>
              <a:rPr lang="en-US" sz="380" b="0" dirty="0" err="1">
                <a:solidFill>
                  <a:srgbClr val="008000"/>
                </a:solidFill>
                <a:effectLst/>
                <a:latin typeface="Consolas" panose="020B0609020204030204" pitchFamily="49" charset="0"/>
              </a:rPr>
              <a:t>this.salt</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.update(password)</a:t>
            </a:r>
          </a:p>
          <a:p>
            <a:r>
              <a:rPr lang="en-US" sz="380" b="0" dirty="0">
                <a:solidFill>
                  <a:srgbClr val="008000"/>
                </a:solidFill>
                <a:effectLst/>
                <a:latin typeface="Consolas" panose="020B0609020204030204" pitchFamily="49" charset="0"/>
              </a:rPr>
              <a:t>.digest('hex') </a:t>
            </a:r>
          </a:p>
          <a:p>
            <a:r>
              <a:rPr lang="en-US" sz="380" b="0" dirty="0">
                <a:solidFill>
                  <a:srgbClr val="008000"/>
                </a:solidFill>
                <a:effectLst/>
                <a:latin typeface="Consolas" panose="020B0609020204030204" pitchFamily="49" charset="0"/>
              </a:rPr>
              <a:t>} catch (err) {</a:t>
            </a:r>
          </a:p>
          <a:p>
            <a:r>
              <a:rPr lang="en-US" sz="380" b="0" dirty="0">
                <a:solidFill>
                  <a:srgbClr val="008000"/>
                </a:solidFill>
                <a:effectLst/>
                <a:latin typeface="Consolas" panose="020B0609020204030204" pitchFamily="49" charset="0"/>
              </a:rPr>
              <a:t>   console.log(err);</a:t>
            </a:r>
          </a:p>
          <a:p>
            <a:r>
              <a:rPr lang="en-US" sz="380" b="0" dirty="0">
                <a:solidFill>
                  <a:srgbClr val="008000"/>
                </a:solidFill>
                <a:effectLst/>
                <a:latin typeface="Consolas" panose="020B0609020204030204" pitchFamily="49" charset="0"/>
              </a:rPr>
              <a:t>return '' </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makeSalt</a:t>
            </a:r>
            <a:r>
              <a:rPr lang="en-US" sz="380" b="0" dirty="0">
                <a:solidFill>
                  <a:srgbClr val="008000"/>
                </a:solidFill>
                <a:effectLst/>
                <a:latin typeface="Consolas" panose="020B0609020204030204" pitchFamily="49" charset="0"/>
              </a:rPr>
              <a:t>: function() {</a:t>
            </a:r>
          </a:p>
          <a:p>
            <a:r>
              <a:rPr lang="en-US" sz="380" b="0" dirty="0">
                <a:solidFill>
                  <a:srgbClr val="008000"/>
                </a:solidFill>
                <a:effectLst/>
                <a:latin typeface="Consolas" panose="020B0609020204030204" pitchFamily="49" charset="0"/>
              </a:rPr>
              <a:t>return </a:t>
            </a:r>
            <a:r>
              <a:rPr lang="en-US" sz="380" b="0" dirty="0" err="1">
                <a:solidFill>
                  <a:srgbClr val="008000"/>
                </a:solidFill>
                <a:effectLst/>
                <a:latin typeface="Consolas" panose="020B0609020204030204" pitchFamily="49" charset="0"/>
              </a:rPr>
              <a:t>Math.round</a:t>
            </a:r>
            <a:r>
              <a:rPr lang="en-US" sz="380" b="0" dirty="0">
                <a:solidFill>
                  <a:srgbClr val="008000"/>
                </a:solidFill>
                <a:effectLst/>
                <a:latin typeface="Consolas" panose="020B0609020204030204" pitchFamily="49" charset="0"/>
              </a:rPr>
              <a:t>((new Date().</a:t>
            </a:r>
            <a:r>
              <a:rPr lang="en-US" sz="380" b="0" dirty="0" err="1">
                <a:solidFill>
                  <a:srgbClr val="008000"/>
                </a:solidFill>
                <a:effectLst/>
                <a:latin typeface="Consolas" panose="020B0609020204030204" pitchFamily="49" charset="0"/>
              </a:rPr>
              <a:t>valueOf</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Math.random</a:t>
            </a:r>
            <a:r>
              <a:rPr lang="en-US" sz="380" b="0" dirty="0">
                <a:solidFill>
                  <a:srgbClr val="008000"/>
                </a:solidFill>
                <a:effectLst/>
                <a:latin typeface="Consolas" panose="020B0609020204030204" pitchFamily="49" charset="0"/>
              </a:rPr>
              <a:t>())) + '' </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module.exports</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mongoose.model</a:t>
            </a:r>
            <a:r>
              <a:rPr lang="en-US" sz="380" b="0" dirty="0">
                <a:solidFill>
                  <a:srgbClr val="008000"/>
                </a:solidFill>
                <a:effectLst/>
                <a:latin typeface="Consolas" panose="020B0609020204030204" pitchFamily="49" charset="0"/>
              </a:rPr>
              <a:t>('User', </a:t>
            </a:r>
            <a:r>
              <a:rPr lang="en-US" sz="380" b="0" dirty="0" err="1">
                <a:solidFill>
                  <a:srgbClr val="008000"/>
                </a:solidFill>
                <a:effectLst/>
                <a:latin typeface="Consolas" panose="020B0609020204030204" pitchFamily="49" charset="0"/>
              </a:rPr>
              <a:t>UserSchema</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export default </a:t>
            </a:r>
            <a:r>
              <a:rPr lang="en-US" sz="380" b="0" dirty="0" err="1">
                <a:solidFill>
                  <a:srgbClr val="008000"/>
                </a:solidFill>
                <a:effectLst/>
                <a:latin typeface="Consolas" panose="020B0609020204030204" pitchFamily="49" charset="0"/>
              </a:rPr>
              <a:t>mongoose.model</a:t>
            </a:r>
            <a:r>
              <a:rPr lang="en-US" sz="380" b="0" dirty="0">
                <a:solidFill>
                  <a:srgbClr val="008000"/>
                </a:solidFill>
                <a:effectLst/>
                <a:latin typeface="Consolas" panose="020B0609020204030204" pitchFamily="49" charset="0"/>
              </a:rPr>
              <a:t>('User', </a:t>
            </a:r>
            <a:r>
              <a:rPr lang="en-US" sz="380" b="0" dirty="0" err="1">
                <a:solidFill>
                  <a:srgbClr val="008000"/>
                </a:solidFill>
                <a:effectLst/>
                <a:latin typeface="Consolas" panose="020B0609020204030204" pitchFamily="49" charset="0"/>
              </a:rPr>
              <a:t>UserSchema</a:t>
            </a:r>
            <a:r>
              <a:rPr lang="en-US" sz="380" b="0" dirty="0">
                <a:solidFill>
                  <a:srgbClr val="008000"/>
                </a:solidFill>
                <a:effectLst/>
                <a:latin typeface="Consolas" panose="020B0609020204030204" pitchFamily="49" charset="0"/>
              </a:rPr>
              <a:t>);</a:t>
            </a:r>
          </a:p>
          <a:p>
            <a:br>
              <a:rPr lang="en-US" sz="380" b="0" dirty="0">
                <a:solidFill>
                  <a:srgbClr val="008000"/>
                </a:solidFill>
                <a:effectLst/>
                <a:latin typeface="Consolas" panose="020B0609020204030204" pitchFamily="49" charset="0"/>
              </a:rPr>
            </a:br>
            <a:br>
              <a:rPr lang="en-US" sz="380" b="0" dirty="0">
                <a:solidFill>
                  <a:srgbClr val="008000"/>
                </a:solidFill>
                <a:effectLst/>
                <a:latin typeface="Consolas" panose="020B0609020204030204" pitchFamily="49" charset="0"/>
              </a:rPr>
            </a:br>
            <a:endParaRPr lang="en-US" sz="3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F702CCC-C4A2-A51E-BE5A-6C887586038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EFE51550-229F-B52E-3BA9-DF8C8C03C7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FB6D8BF-78C9-4ECB-E8C5-CC0F928854A7}"/>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39198065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0FB2-C128-AC74-0C90-497C560082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A4CB5F-7AA0-5839-DF27-44F2CB07AE8B}"/>
              </a:ext>
            </a:extLst>
          </p:cNvPr>
          <p:cNvSpPr>
            <a:spLocks noGrp="1"/>
          </p:cNvSpPr>
          <p:nvPr>
            <p:ph idx="1"/>
          </p:nvPr>
        </p:nvSpPr>
        <p:spPr/>
        <p:txBody>
          <a:bodyPr/>
          <a:lstStyle/>
          <a:p>
            <a:r>
              <a:rPr lang="en-US" dirty="0"/>
              <a:t>The </a:t>
            </a:r>
            <a:r>
              <a:rPr lang="en-US" dirty="0" err="1"/>
              <a:t>logoUrl</a:t>
            </a:r>
            <a:r>
              <a:rPr lang="en-US" dirty="0"/>
              <a:t> points to the route from where the logo image can be retrieved from the database (if the image exists), and it's defined as follows:</a:t>
            </a:r>
          </a:p>
          <a:p>
            <a:endParaRPr lang="en-US" dirty="0"/>
          </a:p>
          <a:p>
            <a:pPr marL="0" indent="0">
              <a:buNone/>
            </a:pPr>
            <a:r>
              <a:rPr lang="en-US" dirty="0" err="1"/>
              <a:t>mern</a:t>
            </a:r>
            <a:r>
              <a:rPr lang="en-US" dirty="0"/>
              <a:t>-marketplace/client/shop/Shop.js:</a:t>
            </a:r>
          </a:p>
          <a:p>
            <a:r>
              <a:rPr lang="en-US" dirty="0"/>
              <a:t>const </a:t>
            </a:r>
            <a:r>
              <a:rPr lang="en-US" dirty="0" err="1"/>
              <a:t>logoUrl</a:t>
            </a:r>
            <a:r>
              <a:rPr lang="en-US" dirty="0"/>
              <a:t> = </a:t>
            </a:r>
            <a:r>
              <a:rPr lang="en-US" dirty="0" err="1"/>
              <a:t>shop._id</a:t>
            </a:r>
            <a:endParaRPr lang="en-US" dirty="0"/>
          </a:p>
          <a:p>
            <a:r>
              <a:rPr lang="en-US" dirty="0"/>
              <a:t>? `/</a:t>
            </a:r>
            <a:r>
              <a:rPr lang="en-US" dirty="0" err="1"/>
              <a:t>api</a:t>
            </a:r>
            <a:r>
              <a:rPr lang="en-US" dirty="0"/>
              <a:t>/shops/logo/${</a:t>
            </a:r>
            <a:r>
              <a:rPr lang="en-US" dirty="0" err="1"/>
              <a:t>shop._id</a:t>
            </a:r>
            <a:r>
              <a:rPr lang="en-US" dirty="0"/>
              <a:t>}?${new Date().</a:t>
            </a:r>
            <a:r>
              <a:rPr lang="en-US" dirty="0" err="1"/>
              <a:t>getTime</a:t>
            </a:r>
            <a:r>
              <a:rPr lang="en-US" dirty="0"/>
              <a:t>()}` </a:t>
            </a:r>
          </a:p>
          <a:p>
            <a:r>
              <a:rPr lang="en-US" dirty="0"/>
              <a:t>: '/</a:t>
            </a:r>
            <a:r>
              <a:rPr lang="en-US" dirty="0" err="1"/>
              <a:t>api</a:t>
            </a:r>
            <a:r>
              <a:rPr lang="en-US" dirty="0"/>
              <a:t>/shops/</a:t>
            </a:r>
            <a:r>
              <a:rPr lang="en-US" dirty="0" err="1"/>
              <a:t>defaultphoto</a:t>
            </a:r>
            <a:r>
              <a:rPr lang="en-US" dirty="0"/>
              <a:t>'</a:t>
            </a:r>
          </a:p>
        </p:txBody>
      </p:sp>
      <p:sp>
        <p:nvSpPr>
          <p:cNvPr id="4" name="Date Placeholder 3">
            <a:extLst>
              <a:ext uri="{FF2B5EF4-FFF2-40B4-BE49-F238E27FC236}">
                <a16:creationId xmlns:a16="http://schemas.microsoft.com/office/drawing/2014/main" id="{195719CF-E3FA-0EBF-8EA7-DCE3AA37D62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B09AC9D-D720-EB99-7CD2-3A9E2A3521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F9F48B0-4E1D-B15E-3662-CC7B97991F23}"/>
              </a:ext>
            </a:extLst>
          </p:cNvPr>
          <p:cNvSpPr>
            <a:spLocks noGrp="1"/>
          </p:cNvSpPr>
          <p:nvPr>
            <p:ph type="sldNum" sz="quarter" idx="12"/>
          </p:nvPr>
        </p:nvSpPr>
        <p:spPr/>
        <p:txBody>
          <a:bodyPr/>
          <a:lstStyle/>
          <a:p>
            <a:fld id="{7C5CF243-786F-4254-B068-4C9F0B6EA12F}" type="slidenum">
              <a:rPr lang="en-US" altLang="en-US" smtClean="0"/>
              <a:pPr/>
              <a:t>160</a:t>
            </a:fld>
            <a:endParaRPr lang="en-US" altLang="en-US"/>
          </a:p>
        </p:txBody>
      </p:sp>
    </p:spTree>
    <p:extLst>
      <p:ext uri="{BB962C8B-B14F-4D97-AF65-F5344CB8AC3E}">
        <p14:creationId xmlns:p14="http://schemas.microsoft.com/office/powerpoint/2010/main" val="10902239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3700-6BF8-4680-09D3-D55EC71E33EA}"/>
              </a:ext>
            </a:extLst>
          </p:cNvPr>
          <p:cNvSpPr>
            <a:spLocks noGrp="1"/>
          </p:cNvSpPr>
          <p:nvPr>
            <p:ph type="title"/>
          </p:nvPr>
        </p:nvSpPr>
        <p:spPr/>
        <p:txBody>
          <a:bodyPr/>
          <a:lstStyle/>
          <a:p>
            <a:br>
              <a:rPr lang="en-US" dirty="0"/>
            </a:br>
            <a:r>
              <a:rPr lang="en-US" dirty="0"/>
              <a:t>Updated </a:t>
            </a:r>
            <a:r>
              <a:rPr lang="en-US" dirty="0" err="1"/>
              <a:t>mern</a:t>
            </a:r>
            <a:r>
              <a:rPr lang="en-US" dirty="0"/>
              <a:t>-marketplace/client/shop/Shop.js:</a:t>
            </a:r>
            <a:br>
              <a:rPr lang="en-US" dirty="0"/>
            </a:br>
            <a:endParaRPr lang="en-US" dirty="0"/>
          </a:p>
        </p:txBody>
      </p:sp>
      <p:sp>
        <p:nvSpPr>
          <p:cNvPr id="3" name="Content Placeholder 2">
            <a:extLst>
              <a:ext uri="{FF2B5EF4-FFF2-40B4-BE49-F238E27FC236}">
                <a16:creationId xmlns:a16="http://schemas.microsoft.com/office/drawing/2014/main" id="{EA886874-495E-202B-FF23-3A4A21D54EBF}"/>
              </a:ext>
            </a:extLst>
          </p:cNvPr>
          <p:cNvSpPr>
            <a:spLocks noGrp="1"/>
          </p:cNvSpPr>
          <p:nvPr>
            <p:ph idx="1"/>
          </p:nvPr>
        </p:nvSpPr>
        <p:spPr/>
        <p:txBody>
          <a:bodyPr/>
          <a:lstStyle/>
          <a:p>
            <a:r>
              <a:rPr lang="en-US" sz="400" b="0" dirty="0">
                <a:solidFill>
                  <a:srgbClr val="008000"/>
                </a:solidFill>
                <a:effectLst/>
                <a:latin typeface="Consolas" panose="020B0609020204030204" pitchFamily="49" charset="0"/>
              </a:rPr>
              <a:t>import React,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useEffect</a:t>
            </a:r>
            <a:r>
              <a:rPr lang="en-US" sz="400" b="0" dirty="0">
                <a:solidFill>
                  <a:srgbClr val="008000"/>
                </a:solidFill>
                <a:effectLst/>
                <a:latin typeface="Consolas" panose="020B0609020204030204" pitchFamily="49" charset="0"/>
              </a:rPr>
              <a:t> } from 'react';</a:t>
            </a:r>
          </a:p>
          <a:p>
            <a:r>
              <a:rPr lang="en-US" sz="400" b="0" dirty="0">
                <a:solidFill>
                  <a:srgbClr val="008000"/>
                </a:solidFill>
                <a:effectLst/>
                <a:latin typeface="Consolas" panose="020B0609020204030204" pitchFamily="49" charset="0"/>
              </a:rPr>
              <a:t>import { </a:t>
            </a:r>
            <a:r>
              <a:rPr lang="en-US" sz="400" b="0" dirty="0" err="1">
                <a:solidFill>
                  <a:srgbClr val="008000"/>
                </a:solidFill>
                <a:effectLst/>
                <a:latin typeface="Consolas" panose="020B0609020204030204" pitchFamily="49" charset="0"/>
              </a:rPr>
              <a:t>BrowserRouter</a:t>
            </a:r>
            <a:r>
              <a:rPr lang="en-US" sz="400" b="0" dirty="0">
                <a:solidFill>
                  <a:srgbClr val="008000"/>
                </a:solidFill>
                <a:effectLst/>
                <a:latin typeface="Consolas" panose="020B0609020204030204" pitchFamily="49" charset="0"/>
              </a:rPr>
              <a:t> as Router, Route } from 'react-router-</a:t>
            </a:r>
            <a:r>
              <a:rPr lang="en-US" sz="400" b="0" dirty="0" err="1">
                <a:solidFill>
                  <a:srgbClr val="008000"/>
                </a:solidFill>
                <a:effectLst/>
                <a:latin typeface="Consolas" panose="020B0609020204030204" pitchFamily="49" charset="0"/>
              </a:rPr>
              <a:t>dom</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Shop from './shop/Shop'; // Path to your Shop component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Typography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/core/Typography';</a:t>
            </a:r>
          </a:p>
          <a:p>
            <a:r>
              <a:rPr lang="en-US" sz="400" b="0" dirty="0">
                <a:solidFill>
                  <a:srgbClr val="008000"/>
                </a:solidFill>
                <a:effectLst/>
                <a:latin typeface="Consolas" panose="020B0609020204030204" pitchFamily="49" charset="0"/>
              </a:rPr>
              <a:t>import Avatar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/core/Avatar';</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Mock API read function</a:t>
            </a:r>
          </a:p>
          <a:p>
            <a:r>
              <a:rPr lang="en-US" sz="400" b="0" dirty="0">
                <a:solidFill>
                  <a:srgbClr val="008000"/>
                </a:solidFill>
                <a:effectLst/>
                <a:latin typeface="Consolas" panose="020B0609020204030204" pitchFamily="49" charset="0"/>
              </a:rPr>
              <a:t>const read = async ({ </a:t>
            </a:r>
            <a:r>
              <a:rPr lang="en-US" sz="400" b="0" dirty="0" err="1">
                <a:solidFill>
                  <a:srgbClr val="008000"/>
                </a:solidFill>
                <a:effectLst/>
                <a:latin typeface="Consolas" panose="020B0609020204030204" pitchFamily="49" charset="0"/>
              </a:rPr>
              <a:t>shopId</a:t>
            </a:r>
            <a:r>
              <a:rPr lang="en-US" sz="400" b="0" dirty="0">
                <a:solidFill>
                  <a:srgbClr val="008000"/>
                </a:solidFill>
                <a:effectLst/>
                <a:latin typeface="Consolas" panose="020B0609020204030204" pitchFamily="49" charset="0"/>
              </a:rPr>
              <a:t> }, signal) =&gt; {</a:t>
            </a:r>
          </a:p>
          <a:p>
            <a:r>
              <a:rPr lang="en-US" sz="400" b="0" dirty="0">
                <a:solidFill>
                  <a:srgbClr val="008000"/>
                </a:solidFill>
                <a:effectLst/>
                <a:latin typeface="Consolas" panose="020B0609020204030204" pitchFamily="49" charset="0"/>
              </a:rPr>
              <a:t>  // Mock API call</a:t>
            </a:r>
          </a:p>
          <a:p>
            <a:r>
              <a:rPr lang="en-US" sz="400" b="0" dirty="0">
                <a:solidFill>
                  <a:srgbClr val="008000"/>
                </a:solidFill>
                <a:effectLst/>
                <a:latin typeface="Consolas" panose="020B0609020204030204" pitchFamily="49" charset="0"/>
              </a:rPr>
              <a:t>  return {</a:t>
            </a:r>
          </a:p>
          <a:p>
            <a:r>
              <a:rPr lang="en-US" sz="400" b="0" dirty="0">
                <a:solidFill>
                  <a:srgbClr val="008000"/>
                </a:solidFill>
                <a:effectLst/>
                <a:latin typeface="Consolas" panose="020B0609020204030204" pitchFamily="49" charset="0"/>
              </a:rPr>
              <a:t>    name: 'Shop Name',</a:t>
            </a:r>
          </a:p>
          <a:p>
            <a:r>
              <a:rPr lang="en-US" sz="400" b="0" dirty="0">
                <a:solidFill>
                  <a:srgbClr val="008000"/>
                </a:solidFill>
                <a:effectLst/>
                <a:latin typeface="Consolas" panose="020B0609020204030204" pitchFamily="49" charset="0"/>
              </a:rPr>
              <a:t>    description: 'Shop Description',</a:t>
            </a:r>
          </a:p>
          <a:p>
            <a:r>
              <a:rPr lang="en-US" sz="400" b="0" dirty="0">
                <a:solidFill>
                  <a:srgbClr val="008000"/>
                </a:solidFill>
                <a:effectLst/>
                <a:latin typeface="Consolas" panose="020B0609020204030204" pitchFamily="49" charset="0"/>
              </a:rPr>
              <a:t>    _id: 'shop123'</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function App() {</a:t>
            </a:r>
          </a:p>
          <a:p>
            <a:r>
              <a:rPr lang="en-US" sz="400" b="0" dirty="0">
                <a:solidFill>
                  <a:srgbClr val="008000"/>
                </a:solidFill>
                <a:effectLst/>
                <a:latin typeface="Consolas" panose="020B0609020204030204" pitchFamily="49" charset="0"/>
              </a:rPr>
              <a:t>  return (</a:t>
            </a:r>
          </a:p>
          <a:p>
            <a:r>
              <a:rPr lang="en-US" sz="400" b="0" dirty="0">
                <a:solidFill>
                  <a:srgbClr val="008000"/>
                </a:solidFill>
                <a:effectLst/>
                <a:latin typeface="Consolas" panose="020B0609020204030204" pitchFamily="49" charset="0"/>
              </a:rPr>
              <a:t>    &lt;Router&gt;</a:t>
            </a:r>
          </a:p>
          <a:p>
            <a:r>
              <a:rPr lang="en-US" sz="400" b="0" dirty="0">
                <a:solidFill>
                  <a:srgbClr val="008000"/>
                </a:solidFill>
                <a:effectLst/>
                <a:latin typeface="Consolas" panose="020B0609020204030204" pitchFamily="49" charset="0"/>
              </a:rPr>
              <a:t>      &lt;Route path="/shops/:</a:t>
            </a:r>
            <a:r>
              <a:rPr lang="en-US" sz="400" b="0" dirty="0" err="1">
                <a:solidFill>
                  <a:srgbClr val="008000"/>
                </a:solidFill>
                <a:effectLst/>
                <a:latin typeface="Consolas" panose="020B0609020204030204" pitchFamily="49" charset="0"/>
              </a:rPr>
              <a:t>shopId</a:t>
            </a:r>
            <a:r>
              <a:rPr lang="en-US" sz="400" b="0" dirty="0">
                <a:solidFill>
                  <a:srgbClr val="008000"/>
                </a:solidFill>
                <a:effectLst/>
                <a:latin typeface="Consolas" panose="020B0609020204030204" pitchFamily="49" charset="0"/>
              </a:rPr>
              <a:t>" component={Shop} /&gt;</a:t>
            </a:r>
          </a:p>
          <a:p>
            <a:r>
              <a:rPr lang="en-US" sz="400" b="0" dirty="0">
                <a:solidFill>
                  <a:srgbClr val="008000"/>
                </a:solidFill>
                <a:effectLst/>
                <a:latin typeface="Consolas" panose="020B0609020204030204" pitchFamily="49" charset="0"/>
              </a:rPr>
              <a:t>    &lt;/Router&gt;</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export default App;</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function Shop({ match }) {</a:t>
            </a:r>
          </a:p>
          <a:p>
            <a:r>
              <a:rPr lang="en-US" sz="400" b="0" dirty="0">
                <a:solidFill>
                  <a:srgbClr val="008000"/>
                </a:solidFill>
                <a:effectLst/>
                <a:latin typeface="Consolas" panose="020B0609020204030204" pitchFamily="49" charset="0"/>
              </a:rPr>
              <a:t>  const [shop, </a:t>
            </a:r>
            <a:r>
              <a:rPr lang="en-US" sz="400" b="0" dirty="0" err="1">
                <a:solidFill>
                  <a:srgbClr val="008000"/>
                </a:solidFill>
                <a:effectLst/>
                <a:latin typeface="Consolas" panose="020B0609020204030204" pitchFamily="49" charset="0"/>
              </a:rPr>
              <a:t>setShop</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const [error, </a:t>
            </a:r>
            <a:r>
              <a:rPr lang="en-US" sz="400" b="0" dirty="0" err="1">
                <a:solidFill>
                  <a:srgbClr val="008000"/>
                </a:solidFill>
                <a:effectLst/>
                <a:latin typeface="Consolas" panose="020B0609020204030204" pitchFamily="49" charset="0"/>
              </a:rPr>
              <a:t>setError</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useEffect</a:t>
            </a:r>
            <a:r>
              <a:rPr lang="en-US" sz="400" b="0" dirty="0">
                <a:solidFill>
                  <a:srgbClr val="008000"/>
                </a:solidFill>
                <a:effectLst/>
                <a:latin typeface="Consolas" panose="020B0609020204030204" pitchFamily="49" charset="0"/>
              </a:rPr>
              <a:t>(() =&gt; {</a:t>
            </a:r>
          </a:p>
          <a:p>
            <a:r>
              <a:rPr lang="en-US" sz="400" b="0" dirty="0">
                <a:solidFill>
                  <a:srgbClr val="008000"/>
                </a:solidFill>
                <a:effectLst/>
                <a:latin typeface="Consolas" panose="020B0609020204030204" pitchFamily="49" charset="0"/>
              </a:rPr>
              <a:t>    const </a:t>
            </a:r>
            <a:r>
              <a:rPr lang="en-US" sz="400" b="0" dirty="0" err="1">
                <a:solidFill>
                  <a:srgbClr val="008000"/>
                </a:solidFill>
                <a:effectLst/>
                <a:latin typeface="Consolas" panose="020B0609020204030204" pitchFamily="49" charset="0"/>
              </a:rPr>
              <a:t>abortController</a:t>
            </a:r>
            <a:r>
              <a:rPr lang="en-US" sz="400" b="0" dirty="0">
                <a:solidFill>
                  <a:srgbClr val="008000"/>
                </a:solidFill>
                <a:effectLst/>
                <a:latin typeface="Consolas" panose="020B0609020204030204" pitchFamily="49" charset="0"/>
              </a:rPr>
              <a:t> = new </a:t>
            </a:r>
            <a:r>
              <a:rPr lang="en-US" sz="400" b="0" dirty="0" err="1">
                <a:solidFill>
                  <a:srgbClr val="008000"/>
                </a:solidFill>
                <a:effectLst/>
                <a:latin typeface="Consolas" panose="020B0609020204030204" pitchFamily="49" charset="0"/>
              </a:rPr>
              <a:t>AbortController</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const signal = </a:t>
            </a:r>
            <a:r>
              <a:rPr lang="en-US" sz="400" b="0" dirty="0" err="1">
                <a:solidFill>
                  <a:srgbClr val="008000"/>
                </a:solidFill>
                <a:effectLst/>
                <a:latin typeface="Consolas" panose="020B0609020204030204" pitchFamily="49" charset="0"/>
              </a:rPr>
              <a:t>abortController.signal</a:t>
            </a:r>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read({ </a:t>
            </a:r>
            <a:r>
              <a:rPr lang="en-US" sz="400" b="0" dirty="0" err="1">
                <a:solidFill>
                  <a:srgbClr val="008000"/>
                </a:solidFill>
                <a:effectLst/>
                <a:latin typeface="Consolas" panose="020B0609020204030204" pitchFamily="49" charset="0"/>
              </a:rPr>
              <a:t>shopId</a:t>
            </a: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match.params.shopId</a:t>
            </a:r>
            <a:r>
              <a:rPr lang="en-US" sz="400" b="0" dirty="0">
                <a:solidFill>
                  <a:srgbClr val="008000"/>
                </a:solidFill>
                <a:effectLst/>
                <a:latin typeface="Consolas" panose="020B0609020204030204" pitchFamily="49" charset="0"/>
              </a:rPr>
              <a:t> }, signal)</a:t>
            </a:r>
          </a:p>
          <a:p>
            <a:r>
              <a:rPr lang="en-US" sz="400" b="0" dirty="0">
                <a:solidFill>
                  <a:srgbClr val="008000"/>
                </a:solidFill>
                <a:effectLst/>
                <a:latin typeface="Consolas" panose="020B0609020204030204" pitchFamily="49" charset="0"/>
              </a:rPr>
              <a:t>      .then((data) =&gt; {</a:t>
            </a:r>
          </a:p>
          <a:p>
            <a:r>
              <a:rPr lang="en-US" sz="400" b="0" dirty="0">
                <a:solidFill>
                  <a:srgbClr val="008000"/>
                </a:solidFill>
                <a:effectLst/>
                <a:latin typeface="Consolas" panose="020B0609020204030204" pitchFamily="49" charset="0"/>
              </a:rPr>
              <a:t>        if (</a:t>
            </a:r>
            <a:r>
              <a:rPr lang="en-US" sz="400" b="0" dirty="0" err="1">
                <a:solidFill>
                  <a:srgbClr val="008000"/>
                </a:solidFill>
                <a:effectLst/>
                <a:latin typeface="Consolas" panose="020B0609020204030204" pitchFamily="49" charset="0"/>
              </a:rPr>
              <a:t>data.error</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setError</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data.error</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 else {</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setShop</a:t>
            </a:r>
            <a:r>
              <a:rPr lang="en-US" sz="400" b="0" dirty="0">
                <a:solidFill>
                  <a:srgbClr val="008000"/>
                </a:solidFill>
                <a:effectLst/>
                <a:latin typeface="Consolas" panose="020B0609020204030204" pitchFamily="49" charset="0"/>
              </a:rPr>
              <a:t>(data);</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.catch((error) =&gt; {</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console.error</a:t>
            </a:r>
            <a:r>
              <a:rPr lang="en-US" sz="400" b="0" dirty="0">
                <a:solidFill>
                  <a:srgbClr val="008000"/>
                </a:solidFill>
                <a:effectLst/>
                <a:latin typeface="Consolas" panose="020B0609020204030204" pitchFamily="49" charset="0"/>
              </a:rPr>
              <a:t>('Error:', error);</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setError</a:t>
            </a:r>
            <a:r>
              <a:rPr lang="en-US" sz="400" b="0" dirty="0">
                <a:solidFill>
                  <a:srgbClr val="008000"/>
                </a:solidFill>
                <a:effectLst/>
                <a:latin typeface="Consolas" panose="020B0609020204030204" pitchFamily="49" charset="0"/>
              </a:rPr>
              <a:t>('Failed to fetch shop data.');</a:t>
            </a:r>
          </a:p>
          <a:p>
            <a:r>
              <a:rPr lang="en-US" sz="400" b="0" dirty="0">
                <a:solidFill>
                  <a:srgbClr val="008000"/>
                </a:solidFill>
                <a:effectLst/>
                <a:latin typeface="Consolas" panose="020B0609020204030204" pitchFamily="49" charset="0"/>
              </a:rPr>
              <a:t>      });</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return function cleanup() {</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abortController.abort</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match.params.shopId</a:t>
            </a:r>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const </a:t>
            </a:r>
            <a:r>
              <a:rPr lang="en-US" sz="400" b="0" dirty="0" err="1">
                <a:solidFill>
                  <a:srgbClr val="008000"/>
                </a:solidFill>
                <a:effectLst/>
                <a:latin typeface="Consolas" panose="020B0609020204030204" pitchFamily="49" charset="0"/>
              </a:rPr>
              <a:t>logoUrl</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shop._id</a:t>
            </a:r>
            <a:endParaRPr lang="en-US" sz="400" b="0" dirty="0">
              <a:solidFill>
                <a:srgbClr val="008000"/>
              </a:solidFill>
              <a:effectLst/>
              <a:latin typeface="Consolas" panose="020B0609020204030204" pitchFamily="49" charset="0"/>
            </a:endParaRPr>
          </a:p>
          <a:p>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/shops/logo/${</a:t>
            </a:r>
            <a:r>
              <a:rPr lang="en-US" sz="400" b="0" dirty="0" err="1">
                <a:solidFill>
                  <a:srgbClr val="008000"/>
                </a:solidFill>
                <a:effectLst/>
                <a:latin typeface="Consolas" panose="020B0609020204030204" pitchFamily="49" charset="0"/>
              </a:rPr>
              <a:t>shop._id</a:t>
            </a:r>
            <a:r>
              <a:rPr lang="en-US" sz="400" b="0" dirty="0">
                <a:solidFill>
                  <a:srgbClr val="008000"/>
                </a:solidFill>
                <a:effectLst/>
                <a:latin typeface="Consolas" panose="020B0609020204030204" pitchFamily="49" charset="0"/>
              </a:rPr>
              <a:t>}?${new Date().</a:t>
            </a:r>
            <a:r>
              <a:rPr lang="en-US" sz="400" b="0" dirty="0" err="1">
                <a:solidFill>
                  <a:srgbClr val="008000"/>
                </a:solidFill>
                <a:effectLst/>
                <a:latin typeface="Consolas" panose="020B0609020204030204" pitchFamily="49" charset="0"/>
              </a:rPr>
              <a:t>getTime</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/shops/</a:t>
            </a:r>
            <a:r>
              <a:rPr lang="en-US" sz="400" b="0" dirty="0" err="1">
                <a:solidFill>
                  <a:srgbClr val="008000"/>
                </a:solidFill>
                <a:effectLst/>
                <a:latin typeface="Consolas" panose="020B0609020204030204" pitchFamily="49" charset="0"/>
              </a:rPr>
              <a:t>defaultphoto</a:t>
            </a:r>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return (</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      &lt;Typography variant="h6" component="h2"&gt;</a:t>
            </a:r>
          </a:p>
          <a:p>
            <a:r>
              <a:rPr lang="en-US" sz="400" b="0" dirty="0">
                <a:solidFill>
                  <a:srgbClr val="008000"/>
                </a:solidFill>
                <a:effectLst/>
                <a:latin typeface="Consolas" panose="020B0609020204030204" pitchFamily="49" charset="0"/>
              </a:rPr>
              <a:t>        {shop.name}</a:t>
            </a:r>
          </a:p>
          <a:p>
            <a:r>
              <a:rPr lang="en-US" sz="400" b="0" dirty="0">
                <a:solidFill>
                  <a:srgbClr val="008000"/>
                </a:solidFill>
                <a:effectLst/>
                <a:latin typeface="Consolas" panose="020B0609020204030204" pitchFamily="49" charset="0"/>
              </a:rPr>
              <a:t>      &lt;/Typography&gt;</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br</a:t>
            </a:r>
            <a:r>
              <a:rPr lang="en-US" sz="400" b="0" dirty="0">
                <a:solidFill>
                  <a:srgbClr val="008000"/>
                </a:solidFill>
                <a:effectLst/>
                <a:latin typeface="Consolas" panose="020B0609020204030204" pitchFamily="49" charset="0"/>
              </a:rPr>
              <a:t> /&gt;</a:t>
            </a:r>
          </a:p>
          <a:p>
            <a:r>
              <a:rPr lang="en-US" sz="400" b="0" dirty="0">
                <a:solidFill>
                  <a:srgbClr val="008000"/>
                </a:solidFill>
                <a:effectLst/>
                <a:latin typeface="Consolas" panose="020B0609020204030204" pitchFamily="49" charset="0"/>
              </a:rPr>
              <a:t>      &lt;Avatar </a:t>
            </a:r>
            <a:r>
              <a:rPr lang="en-US" sz="400" b="0" dirty="0" err="1">
                <a:solidFill>
                  <a:srgbClr val="008000"/>
                </a:solidFill>
                <a:effectLst/>
                <a:latin typeface="Consolas" panose="020B0609020204030204" pitchFamily="49" charset="0"/>
              </a:rPr>
              <a:t>src</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logoUrl</a:t>
            </a:r>
            <a:r>
              <a:rPr lang="en-US" sz="400" b="0" dirty="0">
                <a:solidFill>
                  <a:srgbClr val="008000"/>
                </a:solidFill>
                <a:effectLst/>
                <a:latin typeface="Consolas" panose="020B0609020204030204" pitchFamily="49" charset="0"/>
              </a:rPr>
              <a:t>} /&gt;</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br</a:t>
            </a:r>
            <a:r>
              <a:rPr lang="en-US" sz="400" b="0" dirty="0">
                <a:solidFill>
                  <a:srgbClr val="008000"/>
                </a:solidFill>
                <a:effectLst/>
                <a:latin typeface="Consolas" panose="020B0609020204030204" pitchFamily="49" charset="0"/>
              </a:rPr>
              <a:t> /&gt;</a:t>
            </a:r>
          </a:p>
          <a:p>
            <a:r>
              <a:rPr lang="en-US" sz="400" b="0" dirty="0">
                <a:solidFill>
                  <a:srgbClr val="008000"/>
                </a:solidFill>
                <a:effectLst/>
                <a:latin typeface="Consolas" panose="020B0609020204030204" pitchFamily="49" charset="0"/>
              </a:rPr>
              <a:t>      &lt;Typography variant="subtitle1" component="h2"&gt;</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shop.description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&lt;/Typography&gt;</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br</a:t>
            </a:r>
            <a:r>
              <a:rPr lang="en-US" sz="400" b="0" dirty="0">
                <a:solidFill>
                  <a:srgbClr val="008000"/>
                </a:solidFill>
                <a:effectLst/>
                <a:latin typeface="Consolas" panose="020B0609020204030204" pitchFamily="49" charset="0"/>
              </a:rPr>
              <a:t> /&gt;</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endParaRPr lang="en-US" sz="4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CBB8A10-A09D-4B36-98EC-A12C7C91B6B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BF16E10-E4D1-7F7F-3541-E5647C741A2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8BE65EF-FD04-0DE5-FF0A-96F4DA76608F}"/>
              </a:ext>
            </a:extLst>
          </p:cNvPr>
          <p:cNvSpPr>
            <a:spLocks noGrp="1"/>
          </p:cNvSpPr>
          <p:nvPr>
            <p:ph type="sldNum" sz="quarter" idx="12"/>
          </p:nvPr>
        </p:nvSpPr>
        <p:spPr/>
        <p:txBody>
          <a:bodyPr/>
          <a:lstStyle/>
          <a:p>
            <a:fld id="{7C5CF243-786F-4254-B068-4C9F0B6EA12F}" type="slidenum">
              <a:rPr lang="en-US" altLang="en-US" smtClean="0"/>
              <a:pPr/>
              <a:t>161</a:t>
            </a:fld>
            <a:endParaRPr lang="en-US" altLang="en-US"/>
          </a:p>
        </p:txBody>
      </p:sp>
    </p:spTree>
    <p:extLst>
      <p:ext uri="{BB962C8B-B14F-4D97-AF65-F5344CB8AC3E}">
        <p14:creationId xmlns:p14="http://schemas.microsoft.com/office/powerpoint/2010/main" val="2285448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8A41-8F4A-C3B3-5452-DEDB05B68A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D8EFD0-C533-EC73-8344-28526C4C6167}"/>
              </a:ext>
            </a:extLst>
          </p:cNvPr>
          <p:cNvSpPr>
            <a:spLocks noGrp="1"/>
          </p:cNvSpPr>
          <p:nvPr>
            <p:ph idx="1"/>
          </p:nvPr>
        </p:nvSpPr>
        <p:spPr/>
        <p:txBody>
          <a:bodyPr/>
          <a:lstStyle/>
          <a:p>
            <a:r>
              <a:rPr lang="en-US" dirty="0"/>
              <a:t>The Shop component will be accessed in the browser at the /shops/:</a:t>
            </a:r>
            <a:r>
              <a:rPr lang="en-US" dirty="0" err="1"/>
              <a:t>shopId</a:t>
            </a:r>
            <a:r>
              <a:rPr lang="en-US" dirty="0"/>
              <a:t> route, </a:t>
            </a:r>
          </a:p>
          <a:p>
            <a:r>
              <a:rPr lang="en-US" dirty="0"/>
              <a:t>which is defined in </a:t>
            </a:r>
            <a:r>
              <a:rPr lang="en-US" dirty="0" err="1"/>
              <a:t>MainRouter</a:t>
            </a:r>
            <a:r>
              <a:rPr lang="en-US" dirty="0"/>
              <a:t> as follows:</a:t>
            </a:r>
          </a:p>
          <a:p>
            <a:pPr marL="0" indent="0">
              <a:buNone/>
            </a:pPr>
            <a:endParaRPr lang="en-US" dirty="0"/>
          </a:p>
          <a:p>
            <a:pPr marL="0" indent="0">
              <a:buNone/>
            </a:pPr>
            <a:r>
              <a:rPr lang="en-US" dirty="0" err="1"/>
              <a:t>mern</a:t>
            </a:r>
            <a:r>
              <a:rPr lang="en-US" dirty="0"/>
              <a:t>-marketplace/client/MainRouter.js:</a:t>
            </a:r>
          </a:p>
          <a:p>
            <a:r>
              <a:rPr lang="en-US" dirty="0"/>
              <a:t>&lt;Route path="/shops/:</a:t>
            </a:r>
            <a:r>
              <a:rPr lang="en-US" dirty="0" err="1"/>
              <a:t>shopId</a:t>
            </a:r>
            <a:r>
              <a:rPr lang="en-US" dirty="0"/>
              <a:t>" component={Shop}/&gt;</a:t>
            </a:r>
          </a:p>
        </p:txBody>
      </p:sp>
      <p:sp>
        <p:nvSpPr>
          <p:cNvPr id="4" name="Date Placeholder 3">
            <a:extLst>
              <a:ext uri="{FF2B5EF4-FFF2-40B4-BE49-F238E27FC236}">
                <a16:creationId xmlns:a16="http://schemas.microsoft.com/office/drawing/2014/main" id="{73EE269A-0401-CFAC-F4CC-3C4FACC6586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5FDFFAF-F15A-B9C7-0579-AE738F0A705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3720401-5671-B544-8A7B-C9C84DD07C8C}"/>
              </a:ext>
            </a:extLst>
          </p:cNvPr>
          <p:cNvSpPr>
            <a:spLocks noGrp="1"/>
          </p:cNvSpPr>
          <p:nvPr>
            <p:ph type="sldNum" sz="quarter" idx="12"/>
          </p:nvPr>
        </p:nvSpPr>
        <p:spPr/>
        <p:txBody>
          <a:bodyPr/>
          <a:lstStyle/>
          <a:p>
            <a:fld id="{7C5CF243-786F-4254-B068-4C9F0B6EA12F}" type="slidenum">
              <a:rPr lang="en-US" altLang="en-US" smtClean="0"/>
              <a:pPr/>
              <a:t>162</a:t>
            </a:fld>
            <a:endParaRPr lang="en-US" altLang="en-US"/>
          </a:p>
        </p:txBody>
      </p:sp>
    </p:spTree>
    <p:extLst>
      <p:ext uri="{BB962C8B-B14F-4D97-AF65-F5344CB8AC3E}">
        <p14:creationId xmlns:p14="http://schemas.microsoft.com/office/powerpoint/2010/main" val="202662630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5CD3-E367-2B17-D804-C875DE43A131}"/>
              </a:ext>
            </a:extLst>
          </p:cNvPr>
          <p:cNvSpPr>
            <a:spLocks noGrp="1"/>
          </p:cNvSpPr>
          <p:nvPr>
            <p:ph type="title"/>
          </p:nvPr>
        </p:nvSpPr>
        <p:spPr/>
        <p:txBody>
          <a:bodyPr/>
          <a:lstStyle/>
          <a:p>
            <a:r>
              <a:rPr lang="en-US" dirty="0"/>
              <a:t>Updated </a:t>
            </a:r>
            <a:r>
              <a:rPr lang="en-US" dirty="0" err="1"/>
              <a:t>mern</a:t>
            </a:r>
            <a:r>
              <a:rPr lang="en-US" dirty="0"/>
              <a:t>-marketplace/client/MainRouter.js:</a:t>
            </a:r>
          </a:p>
        </p:txBody>
      </p:sp>
      <p:sp>
        <p:nvSpPr>
          <p:cNvPr id="3" name="Content Placeholder 2">
            <a:extLst>
              <a:ext uri="{FF2B5EF4-FFF2-40B4-BE49-F238E27FC236}">
                <a16:creationId xmlns:a16="http://schemas.microsoft.com/office/drawing/2014/main" id="{1BD32939-1403-AD5F-B04E-D1B58EAB13D9}"/>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React from 'react';</a:t>
            </a:r>
          </a:p>
          <a:p>
            <a:r>
              <a:rPr lang="en-US" sz="900" b="0" dirty="0">
                <a:solidFill>
                  <a:srgbClr val="008000"/>
                </a:solidFill>
                <a:effectLst/>
                <a:latin typeface="Consolas" panose="020B0609020204030204" pitchFamily="49" charset="0"/>
              </a:rPr>
              <a:t>import { Routes, Route } from 'react-router-</a:t>
            </a:r>
            <a:r>
              <a:rPr lang="en-US" sz="900" b="0" dirty="0" err="1">
                <a:solidFill>
                  <a:srgbClr val="008000"/>
                </a:solidFill>
                <a:effectLst/>
                <a:latin typeface="Consolas" panose="020B0609020204030204" pitchFamily="49" charset="0"/>
              </a:rPr>
              <a:t>dom</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Home from './core/Home';</a:t>
            </a:r>
          </a:p>
          <a:p>
            <a:r>
              <a:rPr lang="en-US" sz="900" b="0" dirty="0">
                <a:solidFill>
                  <a:srgbClr val="008000"/>
                </a:solidFill>
                <a:effectLst/>
                <a:latin typeface="Consolas" panose="020B0609020204030204" pitchFamily="49" charset="0"/>
              </a:rPr>
              <a:t>import Users from './user/Users'; // Remove ".</a:t>
            </a:r>
            <a:r>
              <a:rPr lang="en-US" sz="900" b="0" dirty="0" err="1">
                <a:solidFill>
                  <a:srgbClr val="008000"/>
                </a:solidFill>
                <a:effectLst/>
                <a:latin typeface="Consolas" panose="020B0609020204030204" pitchFamily="49" charset="0"/>
              </a:rPr>
              <a:t>jsx</a:t>
            </a:r>
            <a:r>
              <a:rPr lang="en-US" sz="900" b="0" dirty="0">
                <a:solidFill>
                  <a:srgbClr val="008000"/>
                </a:solidFill>
                <a:effectLst/>
                <a:latin typeface="Consolas" panose="020B0609020204030204" pitchFamily="49" charset="0"/>
              </a:rPr>
              <a:t>" extension</a:t>
            </a:r>
          </a:p>
          <a:p>
            <a:r>
              <a:rPr lang="en-US" sz="900" b="0" dirty="0">
                <a:solidFill>
                  <a:srgbClr val="008000"/>
                </a:solidFill>
                <a:effectLst/>
                <a:latin typeface="Consolas" panose="020B0609020204030204" pitchFamily="49" charset="0"/>
              </a:rPr>
              <a:t>import Signup from './user/Signup'; // Remove ".</a:t>
            </a:r>
            <a:r>
              <a:rPr lang="en-US" sz="900" b="0" dirty="0" err="1">
                <a:solidFill>
                  <a:srgbClr val="008000"/>
                </a:solidFill>
                <a:effectLst/>
                <a:latin typeface="Consolas" panose="020B0609020204030204" pitchFamily="49" charset="0"/>
              </a:rPr>
              <a:t>jsx</a:t>
            </a:r>
            <a:r>
              <a:rPr lang="en-US" sz="900" b="0" dirty="0">
                <a:solidFill>
                  <a:srgbClr val="008000"/>
                </a:solidFill>
                <a:effectLst/>
                <a:latin typeface="Consolas" panose="020B0609020204030204" pitchFamily="49" charset="0"/>
              </a:rPr>
              <a:t>" extension</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from './auth/</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 Remove ".</a:t>
            </a:r>
            <a:r>
              <a:rPr lang="en-US" sz="900" b="0" dirty="0" err="1">
                <a:solidFill>
                  <a:srgbClr val="008000"/>
                </a:solidFill>
                <a:effectLst/>
                <a:latin typeface="Consolas" panose="020B0609020204030204" pitchFamily="49" charset="0"/>
              </a:rPr>
              <a:t>jsx</a:t>
            </a:r>
            <a:r>
              <a:rPr lang="en-US" sz="900" b="0" dirty="0">
                <a:solidFill>
                  <a:srgbClr val="008000"/>
                </a:solidFill>
                <a:effectLst/>
                <a:latin typeface="Consolas" panose="020B0609020204030204" pitchFamily="49" charset="0"/>
              </a:rPr>
              <a:t>" extension</a:t>
            </a:r>
          </a:p>
          <a:p>
            <a:r>
              <a:rPr lang="en-US" sz="900" b="0" dirty="0">
                <a:solidFill>
                  <a:srgbClr val="008000"/>
                </a:solidFill>
                <a:effectLst/>
                <a:latin typeface="Consolas" panose="020B0609020204030204" pitchFamily="49" charset="0"/>
              </a:rPr>
              <a:t>import Profile from './user/Profile'; // Remove ".</a:t>
            </a:r>
            <a:r>
              <a:rPr lang="en-US" sz="900" b="0" dirty="0" err="1">
                <a:solidFill>
                  <a:srgbClr val="008000"/>
                </a:solidFill>
                <a:effectLst/>
                <a:latin typeface="Consolas" panose="020B0609020204030204" pitchFamily="49" charset="0"/>
              </a:rPr>
              <a:t>jsx</a:t>
            </a:r>
            <a:r>
              <a:rPr lang="en-US" sz="900" b="0" dirty="0">
                <a:solidFill>
                  <a:srgbClr val="008000"/>
                </a:solidFill>
                <a:effectLst/>
                <a:latin typeface="Consolas" panose="020B0609020204030204" pitchFamily="49" charset="0"/>
              </a:rPr>
              <a:t>" extension</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from './auth/</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 from './shop/</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Shops from './shop/Shops'; // Correct case in import path</a:t>
            </a:r>
          </a:p>
          <a:p>
            <a:r>
              <a:rPr lang="en-US" sz="900" b="0" dirty="0">
                <a:solidFill>
                  <a:srgbClr val="008000"/>
                </a:solidFill>
                <a:effectLst/>
                <a:latin typeface="Consolas" panose="020B0609020204030204" pitchFamily="49" charset="0"/>
              </a:rPr>
              <a:t>import Shop from './shop/Shop'; // Correct case in import path</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MyShops</a:t>
            </a:r>
            <a:r>
              <a:rPr lang="en-US" sz="900" b="0" dirty="0">
                <a:solidFill>
                  <a:srgbClr val="008000"/>
                </a:solidFill>
                <a:effectLst/>
                <a:latin typeface="Consolas" panose="020B0609020204030204" pitchFamily="49" charset="0"/>
              </a:rPr>
              <a:t> from './shop/</a:t>
            </a:r>
            <a:r>
              <a:rPr lang="en-US" sz="900" b="0" dirty="0" err="1">
                <a:solidFill>
                  <a:srgbClr val="008000"/>
                </a:solidFill>
                <a:effectLst/>
                <a:latin typeface="Consolas" panose="020B0609020204030204" pitchFamily="49" charset="0"/>
              </a:rPr>
              <a:t>MyShops</a:t>
            </a:r>
            <a:r>
              <a:rPr lang="en-US" sz="900" b="0" dirty="0">
                <a:solidFill>
                  <a:srgbClr val="008000"/>
                </a:solidFill>
                <a:effectLst/>
                <a:latin typeface="Consolas" panose="020B0609020204030204" pitchFamily="49" charset="0"/>
              </a:rPr>
              <a:t>'; // Add missing dot before "/shop"</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function </a:t>
            </a:r>
            <a:r>
              <a:rPr lang="en-US" sz="900" b="0" dirty="0" err="1">
                <a:solidFill>
                  <a:srgbClr val="008000"/>
                </a:solidFill>
                <a:effectLst/>
                <a:latin typeface="Consolas" panose="020B0609020204030204" pitchFamily="49" charset="0"/>
              </a:rPr>
              <a:t>MainRouter</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return (</a:t>
            </a:r>
          </a:p>
          <a:p>
            <a:r>
              <a:rPr lang="en-US" sz="900" b="0" dirty="0">
                <a:solidFill>
                  <a:srgbClr val="008000"/>
                </a:solidFill>
                <a:effectLst/>
                <a:latin typeface="Consolas" panose="020B0609020204030204" pitchFamily="49" charset="0"/>
              </a:rPr>
              <a:t>    &lt;Routes&gt;</a:t>
            </a:r>
          </a:p>
          <a:p>
            <a:r>
              <a:rPr lang="en-US" sz="900" b="0" dirty="0">
                <a:solidFill>
                  <a:srgbClr val="008000"/>
                </a:solidFill>
                <a:effectLst/>
                <a:latin typeface="Consolas" panose="020B0609020204030204" pitchFamily="49" charset="0"/>
              </a:rPr>
              <a:t>      &lt;Route path="/" element={&lt;Home /&gt;} /&gt;</a:t>
            </a:r>
          </a:p>
          <a:p>
            <a:r>
              <a:rPr lang="en-US" sz="900" b="0" dirty="0">
                <a:solidFill>
                  <a:srgbClr val="008000"/>
                </a:solidFill>
                <a:effectLst/>
                <a:latin typeface="Consolas" panose="020B0609020204030204" pitchFamily="49" charset="0"/>
              </a:rPr>
              <a:t>      &lt;Route path="/users" element={&lt;Users /&gt;} /&gt;</a:t>
            </a:r>
          </a:p>
          <a:p>
            <a:r>
              <a:rPr lang="en-US" sz="900" b="0" dirty="0">
                <a:solidFill>
                  <a:srgbClr val="008000"/>
                </a:solidFill>
                <a:effectLst/>
                <a:latin typeface="Consolas" panose="020B0609020204030204" pitchFamily="49" charset="0"/>
              </a:rPr>
              <a:t>      &lt;Route path="/signup" element={&lt;Signup /&gt;} /&gt;</a:t>
            </a:r>
          </a:p>
          <a:p>
            <a:r>
              <a:rPr lang="en-US" sz="900" b="0" dirty="0">
                <a:solidFill>
                  <a:srgbClr val="008000"/>
                </a:solidFill>
                <a:effectLst/>
                <a:latin typeface="Consolas" panose="020B0609020204030204" pitchFamily="49" charset="0"/>
              </a:rPr>
              <a:t>      &lt;Route path="/</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element={&lt;</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/&gt;} /&gt;</a:t>
            </a:r>
          </a:p>
          <a:p>
            <a:r>
              <a:rPr lang="en-US" sz="900" b="0" dirty="0">
                <a:solidFill>
                  <a:srgbClr val="008000"/>
                </a:solidFill>
                <a:effectLst/>
                <a:latin typeface="Consolas" panose="020B0609020204030204" pitchFamily="49" charset="0"/>
              </a:rPr>
              <a:t>      &lt;Route path="/user/:</a:t>
            </a:r>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element={&lt;Profile /&gt;} /&gt;</a:t>
            </a:r>
          </a:p>
          <a:p>
            <a:r>
              <a:rPr lang="en-US" sz="900" b="0" dirty="0">
                <a:solidFill>
                  <a:srgbClr val="008000"/>
                </a:solidFill>
                <a:effectLst/>
                <a:latin typeface="Consolas" panose="020B0609020204030204" pitchFamily="49" charset="0"/>
              </a:rPr>
              <a:t>      &lt;Route path="/shops/all" element={&lt;Shops /&gt;} /&gt;</a:t>
            </a:r>
          </a:p>
          <a:p>
            <a:r>
              <a:rPr lang="en-US" sz="900" b="0" dirty="0">
                <a:solidFill>
                  <a:srgbClr val="008000"/>
                </a:solidFill>
                <a:effectLst/>
                <a:latin typeface="Consolas" panose="020B0609020204030204" pitchFamily="49" charset="0"/>
              </a:rPr>
              <a:t>      &lt;Route path="/shops/:</a:t>
            </a:r>
            <a:r>
              <a:rPr lang="en-US" sz="900" b="0" dirty="0" err="1">
                <a:solidFill>
                  <a:srgbClr val="008000"/>
                </a:solidFill>
                <a:effectLst/>
                <a:latin typeface="Consolas" panose="020B0609020204030204" pitchFamily="49" charset="0"/>
              </a:rPr>
              <a:t>shopId</a:t>
            </a:r>
            <a:r>
              <a:rPr lang="en-US" sz="900" b="0" dirty="0">
                <a:solidFill>
                  <a:srgbClr val="008000"/>
                </a:solidFill>
                <a:effectLst/>
                <a:latin typeface="Consolas" panose="020B0609020204030204" pitchFamily="49" charset="0"/>
              </a:rPr>
              <a:t>" element={&lt;Shop /&gt;} /&gt; {/* Use "element" instead of "component" */}</a:t>
            </a:r>
          </a:p>
          <a:p>
            <a:r>
              <a:rPr lang="en-US" sz="900" b="0" dirty="0">
                <a:solidFill>
                  <a:srgbClr val="008000"/>
                </a:solidFill>
                <a:effectLst/>
                <a:latin typeface="Consolas" panose="020B0609020204030204" pitchFamily="49" charset="0"/>
              </a:rPr>
              <a:t>      &lt;</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path="/seller/shop/new" element={&lt;</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 /&gt;} /&gt;</a:t>
            </a:r>
          </a:p>
          <a:p>
            <a:r>
              <a:rPr lang="en-US" sz="900" b="0" dirty="0">
                <a:solidFill>
                  <a:srgbClr val="008000"/>
                </a:solidFill>
                <a:effectLst/>
                <a:latin typeface="Consolas" panose="020B0609020204030204" pitchFamily="49" charset="0"/>
              </a:rPr>
              <a:t>      &lt;</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path="/seller/shops" element={&lt;</a:t>
            </a:r>
            <a:r>
              <a:rPr lang="en-US" sz="900" b="0" dirty="0" err="1">
                <a:solidFill>
                  <a:srgbClr val="008000"/>
                </a:solidFill>
                <a:effectLst/>
                <a:latin typeface="Consolas" panose="020B0609020204030204" pitchFamily="49" charset="0"/>
              </a:rPr>
              <a:t>MyShops</a:t>
            </a:r>
            <a:r>
              <a:rPr lang="en-US" sz="900" b="0" dirty="0">
                <a:solidFill>
                  <a:srgbClr val="008000"/>
                </a:solidFill>
                <a:effectLst/>
                <a:latin typeface="Consolas" panose="020B0609020204030204" pitchFamily="49" charset="0"/>
              </a:rPr>
              <a:t> /&gt;} /&gt; {/* Use "element" instead of "component" */}</a:t>
            </a:r>
          </a:p>
          <a:p>
            <a:r>
              <a:rPr lang="en-US" sz="900" b="0" dirty="0">
                <a:solidFill>
                  <a:srgbClr val="008000"/>
                </a:solidFill>
                <a:effectLst/>
                <a:latin typeface="Consolas" panose="020B0609020204030204" pitchFamily="49" charset="0"/>
              </a:rPr>
              <a:t>    &lt;/Routes&gt;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export default </a:t>
            </a:r>
            <a:r>
              <a:rPr lang="en-US" sz="900" b="0" dirty="0" err="1">
                <a:solidFill>
                  <a:srgbClr val="008000"/>
                </a:solidFill>
                <a:effectLst/>
                <a:latin typeface="Consolas" panose="020B0609020204030204" pitchFamily="49" charset="0"/>
              </a:rPr>
              <a:t>MainRouter</a:t>
            </a:r>
            <a:r>
              <a:rPr lang="en-US" sz="900" b="0" dirty="0">
                <a:solidFill>
                  <a:srgbClr val="008000"/>
                </a:solidFill>
                <a:effectLst/>
                <a:latin typeface="Consolas" panose="020B0609020204030204" pitchFamily="49" charset="0"/>
              </a:rPr>
              <a:t>;</a:t>
            </a:r>
          </a:p>
          <a:p>
            <a:br>
              <a:rPr lang="en-US" sz="900" b="0" dirty="0">
                <a:solidFill>
                  <a:srgbClr val="008000"/>
                </a:solidFill>
                <a:effectLst/>
                <a:latin typeface="Consolas" panose="020B0609020204030204" pitchFamily="49" charset="0"/>
              </a:rPr>
            </a:br>
            <a:endParaRPr lang="en-US" sz="9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E67D704-CF5B-995D-127F-B1744154B9D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E867F52-02FD-1ED2-3C19-EFC3215DB0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1A0C834-DCA0-9239-6F58-1FDC37E4D364}"/>
              </a:ext>
            </a:extLst>
          </p:cNvPr>
          <p:cNvSpPr>
            <a:spLocks noGrp="1"/>
          </p:cNvSpPr>
          <p:nvPr>
            <p:ph type="sldNum" sz="quarter" idx="12"/>
          </p:nvPr>
        </p:nvSpPr>
        <p:spPr/>
        <p:txBody>
          <a:bodyPr/>
          <a:lstStyle/>
          <a:p>
            <a:fld id="{7C5CF243-786F-4254-B068-4C9F0B6EA12F}" type="slidenum">
              <a:rPr lang="en-US" altLang="en-US" smtClean="0"/>
              <a:pPr/>
              <a:t>163</a:t>
            </a:fld>
            <a:endParaRPr lang="en-US" altLang="en-US"/>
          </a:p>
        </p:txBody>
      </p:sp>
    </p:spTree>
    <p:extLst>
      <p:ext uri="{BB962C8B-B14F-4D97-AF65-F5344CB8AC3E}">
        <p14:creationId xmlns:p14="http://schemas.microsoft.com/office/powerpoint/2010/main" val="15253404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3AC1-E903-88C1-4294-00A97D049A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281149-F353-5B3A-DE20-5CA87AA9261C}"/>
              </a:ext>
            </a:extLst>
          </p:cNvPr>
          <p:cNvSpPr>
            <a:spLocks noGrp="1"/>
          </p:cNvSpPr>
          <p:nvPr>
            <p:ph idx="1"/>
          </p:nvPr>
        </p:nvSpPr>
        <p:spPr/>
        <p:txBody>
          <a:bodyPr/>
          <a:lstStyle/>
          <a:p>
            <a:r>
              <a:rPr lang="en-US" dirty="0"/>
              <a:t>This route can be used in any component to link to a specific shop, and this link will take the user to the corresponding Shop view with the shop details loaded. </a:t>
            </a:r>
          </a:p>
          <a:p>
            <a:r>
              <a:rPr lang="en-US" dirty="0"/>
              <a:t>In the next section, we will add the ability to allow the shop owners to edit these shop details.</a:t>
            </a:r>
          </a:p>
        </p:txBody>
      </p:sp>
      <p:sp>
        <p:nvSpPr>
          <p:cNvPr id="4" name="Date Placeholder 3">
            <a:extLst>
              <a:ext uri="{FF2B5EF4-FFF2-40B4-BE49-F238E27FC236}">
                <a16:creationId xmlns:a16="http://schemas.microsoft.com/office/drawing/2014/main" id="{60CBF6D4-DE2E-6BC3-9550-624EAE4725A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E0F4082-6954-8FD8-DD0F-353D939145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548361-A496-D640-13F4-4458775857C8}"/>
              </a:ext>
            </a:extLst>
          </p:cNvPr>
          <p:cNvSpPr>
            <a:spLocks noGrp="1"/>
          </p:cNvSpPr>
          <p:nvPr>
            <p:ph type="sldNum" sz="quarter" idx="12"/>
          </p:nvPr>
        </p:nvSpPr>
        <p:spPr/>
        <p:txBody>
          <a:bodyPr/>
          <a:lstStyle/>
          <a:p>
            <a:fld id="{7C5CF243-786F-4254-B068-4C9F0B6EA12F}" type="slidenum">
              <a:rPr lang="en-US" altLang="en-US" smtClean="0"/>
              <a:pPr/>
              <a:t>164</a:t>
            </a:fld>
            <a:endParaRPr lang="en-US" altLang="en-US"/>
          </a:p>
        </p:txBody>
      </p:sp>
    </p:spTree>
    <p:extLst>
      <p:ext uri="{BB962C8B-B14F-4D97-AF65-F5344CB8AC3E}">
        <p14:creationId xmlns:p14="http://schemas.microsoft.com/office/powerpoint/2010/main" val="22619427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951-0997-49BD-61D5-5782EBD9EB8B}"/>
              </a:ext>
            </a:extLst>
          </p:cNvPr>
          <p:cNvSpPr>
            <a:spLocks noGrp="1"/>
          </p:cNvSpPr>
          <p:nvPr>
            <p:ph type="title"/>
          </p:nvPr>
        </p:nvSpPr>
        <p:spPr/>
        <p:txBody>
          <a:bodyPr/>
          <a:lstStyle/>
          <a:p>
            <a:r>
              <a:rPr lang="en-US" dirty="0"/>
              <a:t>Editing a shop</a:t>
            </a:r>
          </a:p>
        </p:txBody>
      </p:sp>
      <p:sp>
        <p:nvSpPr>
          <p:cNvPr id="3" name="Content Placeholder 2">
            <a:extLst>
              <a:ext uri="{FF2B5EF4-FFF2-40B4-BE49-F238E27FC236}">
                <a16:creationId xmlns:a16="http://schemas.microsoft.com/office/drawing/2014/main" id="{B2DCD410-D268-02FE-A1A1-8EC336DD1564}"/>
              </a:ext>
            </a:extLst>
          </p:cNvPr>
          <p:cNvSpPr>
            <a:spLocks noGrp="1"/>
          </p:cNvSpPr>
          <p:nvPr>
            <p:ph idx="1"/>
          </p:nvPr>
        </p:nvSpPr>
        <p:spPr/>
        <p:txBody>
          <a:bodyPr/>
          <a:lstStyle/>
          <a:p>
            <a:r>
              <a:rPr lang="en-US" dirty="0"/>
              <a:t>Authorized sellers in the application will be able to update the shops they have already added to the marketplace. </a:t>
            </a:r>
          </a:p>
          <a:p>
            <a:r>
              <a:rPr lang="en-US" dirty="0"/>
              <a:t>To implement this capability, we will have to create a backend API that allows the update operation on a given shop after ensuring that the requesting user is authenticated and authorized. </a:t>
            </a:r>
          </a:p>
          <a:p>
            <a:r>
              <a:rPr lang="en-US" dirty="0"/>
              <a:t>Then this updated API needs to be called from the frontend with the changed details of the shop. </a:t>
            </a:r>
          </a:p>
          <a:p>
            <a:r>
              <a:rPr lang="en-US" dirty="0"/>
              <a:t>In the following sections, we will build this backend API and the React component to allow sellers to make changes to their shops.</a:t>
            </a:r>
          </a:p>
        </p:txBody>
      </p:sp>
      <p:sp>
        <p:nvSpPr>
          <p:cNvPr id="4" name="Date Placeholder 3">
            <a:extLst>
              <a:ext uri="{FF2B5EF4-FFF2-40B4-BE49-F238E27FC236}">
                <a16:creationId xmlns:a16="http://schemas.microsoft.com/office/drawing/2014/main" id="{EDC6242C-9736-12E9-5176-714F97FD6C8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9DC950B-8F79-5C12-B12F-FF784904B0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76E8E1B-C99D-06B9-658C-82BE191386B0}"/>
              </a:ext>
            </a:extLst>
          </p:cNvPr>
          <p:cNvSpPr>
            <a:spLocks noGrp="1"/>
          </p:cNvSpPr>
          <p:nvPr>
            <p:ph type="sldNum" sz="quarter" idx="12"/>
          </p:nvPr>
        </p:nvSpPr>
        <p:spPr/>
        <p:txBody>
          <a:bodyPr/>
          <a:lstStyle/>
          <a:p>
            <a:fld id="{7C5CF243-786F-4254-B068-4C9F0B6EA12F}" type="slidenum">
              <a:rPr lang="en-US" altLang="en-US" smtClean="0"/>
              <a:pPr/>
              <a:t>165</a:t>
            </a:fld>
            <a:endParaRPr lang="en-US" altLang="en-US"/>
          </a:p>
        </p:txBody>
      </p:sp>
    </p:spTree>
    <p:extLst>
      <p:ext uri="{BB962C8B-B14F-4D97-AF65-F5344CB8AC3E}">
        <p14:creationId xmlns:p14="http://schemas.microsoft.com/office/powerpoint/2010/main" val="167377466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440C-B9F3-4AB7-49AF-B49505F65CCD}"/>
              </a:ext>
            </a:extLst>
          </p:cNvPr>
          <p:cNvSpPr>
            <a:spLocks noGrp="1"/>
          </p:cNvSpPr>
          <p:nvPr>
            <p:ph type="title"/>
          </p:nvPr>
        </p:nvSpPr>
        <p:spPr/>
        <p:txBody>
          <a:bodyPr/>
          <a:lstStyle/>
          <a:p>
            <a:r>
              <a:rPr lang="en-US" dirty="0"/>
              <a:t>The edit shop API</a:t>
            </a:r>
          </a:p>
        </p:txBody>
      </p:sp>
      <p:sp>
        <p:nvSpPr>
          <p:cNvPr id="3" name="Content Placeholder 2">
            <a:extLst>
              <a:ext uri="{FF2B5EF4-FFF2-40B4-BE49-F238E27FC236}">
                <a16:creationId xmlns:a16="http://schemas.microsoft.com/office/drawing/2014/main" id="{0855AB45-2A34-496E-D51E-6407544A9333}"/>
              </a:ext>
            </a:extLst>
          </p:cNvPr>
          <p:cNvSpPr>
            <a:spLocks noGrp="1"/>
          </p:cNvSpPr>
          <p:nvPr>
            <p:ph idx="1"/>
          </p:nvPr>
        </p:nvSpPr>
        <p:spPr/>
        <p:txBody>
          <a:bodyPr/>
          <a:lstStyle/>
          <a:p>
            <a:r>
              <a:rPr lang="en-US" dirty="0"/>
              <a:t>In the backend, we will need an API that allows updating an existing shop in the database if the user making the request is the authorized seller of the given shop. </a:t>
            </a:r>
          </a:p>
          <a:p>
            <a:r>
              <a:rPr lang="en-US" dirty="0"/>
              <a:t>We will first declare the PUT route that accepts the update request from the client as follows:</a:t>
            </a:r>
          </a:p>
          <a:p>
            <a:endParaRPr lang="en-US" dirty="0"/>
          </a:p>
          <a:p>
            <a:pPr marL="0" indent="0">
              <a:buNone/>
            </a:pPr>
            <a:r>
              <a:rPr lang="en-US" dirty="0" err="1"/>
              <a:t>mern</a:t>
            </a:r>
            <a:r>
              <a:rPr lang="en-US" dirty="0"/>
              <a:t>-marketplace/server/routes/shop.routes.js:</a:t>
            </a:r>
          </a:p>
          <a:p>
            <a:r>
              <a:rPr lang="en-US" dirty="0" err="1"/>
              <a:t>router.route</a:t>
            </a:r>
            <a:r>
              <a:rPr lang="en-US" dirty="0"/>
              <a:t>('/</a:t>
            </a:r>
            <a:r>
              <a:rPr lang="en-US" dirty="0" err="1"/>
              <a:t>api</a:t>
            </a:r>
            <a:r>
              <a:rPr lang="en-US" dirty="0"/>
              <a:t>/shops/:</a:t>
            </a:r>
            <a:r>
              <a:rPr lang="en-US" dirty="0" err="1"/>
              <a:t>shopId</a:t>
            </a:r>
            <a:r>
              <a:rPr lang="en-US" dirty="0"/>
              <a:t>')</a:t>
            </a:r>
          </a:p>
          <a:p>
            <a:r>
              <a:rPr lang="en-US" dirty="0"/>
              <a:t>.put(</a:t>
            </a:r>
            <a:r>
              <a:rPr lang="en-US" dirty="0" err="1"/>
              <a:t>authCtrl.requireSignin</a:t>
            </a:r>
            <a:r>
              <a:rPr lang="en-US" dirty="0"/>
              <a:t>, </a:t>
            </a:r>
            <a:r>
              <a:rPr lang="en-US" dirty="0" err="1"/>
              <a:t>shopCtrl.isOwner</a:t>
            </a:r>
            <a:r>
              <a:rPr lang="en-US" dirty="0"/>
              <a:t>, </a:t>
            </a:r>
            <a:r>
              <a:rPr lang="en-US" dirty="0" err="1"/>
              <a:t>shopCtrl.update</a:t>
            </a:r>
            <a:r>
              <a:rPr lang="en-US" dirty="0"/>
              <a:t>)</a:t>
            </a:r>
          </a:p>
        </p:txBody>
      </p:sp>
      <p:sp>
        <p:nvSpPr>
          <p:cNvPr id="4" name="Date Placeholder 3">
            <a:extLst>
              <a:ext uri="{FF2B5EF4-FFF2-40B4-BE49-F238E27FC236}">
                <a16:creationId xmlns:a16="http://schemas.microsoft.com/office/drawing/2014/main" id="{B6A5BF68-04C9-8D83-4611-2F72674CD3E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E2F14CEF-73A9-DEA3-EFDC-1EBD8EFD659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675D79-30D3-E63B-437C-FC3A569AF225}"/>
              </a:ext>
            </a:extLst>
          </p:cNvPr>
          <p:cNvSpPr>
            <a:spLocks noGrp="1"/>
          </p:cNvSpPr>
          <p:nvPr>
            <p:ph type="sldNum" sz="quarter" idx="12"/>
          </p:nvPr>
        </p:nvSpPr>
        <p:spPr/>
        <p:txBody>
          <a:bodyPr/>
          <a:lstStyle/>
          <a:p>
            <a:fld id="{7C5CF243-786F-4254-B068-4C9F0B6EA12F}" type="slidenum">
              <a:rPr lang="en-US" altLang="en-US" smtClean="0"/>
              <a:pPr/>
              <a:t>166</a:t>
            </a:fld>
            <a:endParaRPr lang="en-US" altLang="en-US"/>
          </a:p>
        </p:txBody>
      </p:sp>
    </p:spTree>
    <p:extLst>
      <p:ext uri="{BB962C8B-B14F-4D97-AF65-F5344CB8AC3E}">
        <p14:creationId xmlns:p14="http://schemas.microsoft.com/office/powerpoint/2010/main" val="109977776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4694-55D8-2583-2144-A4436A18093F}"/>
              </a:ext>
            </a:extLst>
          </p:cNvPr>
          <p:cNvSpPr>
            <a:spLocks noGrp="1"/>
          </p:cNvSpPr>
          <p:nvPr>
            <p:ph type="title"/>
          </p:nvPr>
        </p:nvSpPr>
        <p:spPr/>
        <p:txBody>
          <a:bodyPr/>
          <a:lstStyle/>
          <a:p>
            <a:r>
              <a:rPr lang="en-US" sz="3000" dirty="0" err="1"/>
              <a:t>mern</a:t>
            </a:r>
            <a:r>
              <a:rPr lang="en-US" sz="3000" dirty="0"/>
              <a:t>-marketplace/server/routes/shop.routes.js:</a:t>
            </a:r>
          </a:p>
        </p:txBody>
      </p:sp>
      <p:sp>
        <p:nvSpPr>
          <p:cNvPr id="3" name="Content Placeholder 2">
            <a:extLst>
              <a:ext uri="{FF2B5EF4-FFF2-40B4-BE49-F238E27FC236}">
                <a16:creationId xmlns:a16="http://schemas.microsoft.com/office/drawing/2014/main" id="{082C84A3-5069-B1E4-A8F3-07D243814FF3}"/>
              </a:ext>
            </a:extLst>
          </p:cNvPr>
          <p:cNvSpPr>
            <a:spLocks noGrp="1"/>
          </p:cNvSpPr>
          <p:nvPr>
            <p:ph idx="1"/>
          </p:nvPr>
        </p:nvSpPr>
        <p:spPr/>
        <p:txBody>
          <a:bodyPr/>
          <a:lstStyle/>
          <a:p>
            <a:r>
              <a:rPr lang="en-US" sz="1800" b="0" dirty="0">
                <a:solidFill>
                  <a:srgbClr val="008000"/>
                </a:solidFill>
                <a:effectLst/>
                <a:latin typeface="Consolas" panose="020B0609020204030204" pitchFamily="49" charset="0"/>
              </a:rPr>
              <a:t>import express from 'express'</a:t>
            </a:r>
          </a:p>
          <a:p>
            <a:r>
              <a:rPr lang="en-US" sz="1800" b="0" dirty="0">
                <a:solidFill>
                  <a:srgbClr val="008000"/>
                </a:solidFill>
                <a:effectLst/>
                <a:latin typeface="Consolas" panose="020B0609020204030204" pitchFamily="49" charset="0"/>
              </a:rPr>
              <a:t>import </a:t>
            </a:r>
            <a:r>
              <a:rPr lang="en-US" sz="1800" b="0" dirty="0" err="1">
                <a:solidFill>
                  <a:srgbClr val="008000"/>
                </a:solidFill>
                <a:effectLst/>
                <a:latin typeface="Consolas" panose="020B0609020204030204" pitchFamily="49" charset="0"/>
              </a:rPr>
              <a:t>userCtrl</a:t>
            </a:r>
            <a:r>
              <a:rPr lang="en-US" sz="1800" b="0" dirty="0">
                <a:solidFill>
                  <a:srgbClr val="008000"/>
                </a:solidFill>
                <a:effectLst/>
                <a:latin typeface="Consolas" panose="020B0609020204030204" pitchFamily="49" charset="0"/>
              </a:rPr>
              <a:t> from '../controllers/shop.controller.js' </a:t>
            </a:r>
          </a:p>
          <a:p>
            <a:r>
              <a:rPr lang="en-US" sz="1800" b="0" dirty="0">
                <a:solidFill>
                  <a:srgbClr val="008000"/>
                </a:solidFill>
                <a:effectLst/>
                <a:latin typeface="Consolas" panose="020B0609020204030204" pitchFamily="49" charset="0"/>
              </a:rPr>
              <a:t>    import </a:t>
            </a:r>
            <a:r>
              <a:rPr lang="en-US" sz="1800" b="0" dirty="0" err="1">
                <a:solidFill>
                  <a:srgbClr val="008000"/>
                </a:solidFill>
                <a:effectLst/>
                <a:latin typeface="Consolas" panose="020B0609020204030204" pitchFamily="49" charset="0"/>
              </a:rPr>
              <a:t>authCtrl</a:t>
            </a:r>
            <a:r>
              <a:rPr lang="en-US" sz="1800" b="0" dirty="0">
                <a:solidFill>
                  <a:srgbClr val="008000"/>
                </a:solidFill>
                <a:effectLst/>
                <a:latin typeface="Consolas" panose="020B0609020204030204" pitchFamily="49" charset="0"/>
              </a:rPr>
              <a:t> from '../controllers/auth.controller.js'</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/shops/by/:</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.post(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authCtrl.hasAuthorization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userCtrl.isSeller</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shopCtrl.create</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router.param</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userCtrl.userByID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/shops').get(</a:t>
            </a:r>
            <a:r>
              <a:rPr lang="en-US" sz="1800" b="0" dirty="0" err="1">
                <a:solidFill>
                  <a:srgbClr val="008000"/>
                </a:solidFill>
                <a:effectLst/>
                <a:latin typeface="Consolas" panose="020B0609020204030204" pitchFamily="49" charset="0"/>
              </a:rPr>
              <a:t>shopCtrl.list</a:t>
            </a:r>
            <a:r>
              <a:rPr lang="en-US" sz="1800" b="0" dirty="0">
                <a:solidFill>
                  <a:srgbClr val="008000"/>
                </a:solidFill>
                <a:effectLst/>
                <a:latin typeface="Consolas" panose="020B0609020204030204" pitchFamily="49" charset="0"/>
              </a:rPr>
              <a:t>)</a:t>
            </a:r>
          </a:p>
          <a:p>
            <a:br>
              <a:rPr lang="en-US" sz="1800" b="0" dirty="0">
                <a:solidFill>
                  <a:srgbClr val="008000"/>
                </a:solidFill>
                <a:effectLst/>
                <a:latin typeface="Consolas" panose="020B0609020204030204" pitchFamily="49" charset="0"/>
              </a:rPr>
            </a:br>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/shops/by/:</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').get(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authCtrl.hasAuthorization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shopCtrl.listByOwner</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').get(</a:t>
            </a:r>
            <a:r>
              <a:rPr lang="en-US" sz="1800" b="0" dirty="0" err="1">
                <a:solidFill>
                  <a:srgbClr val="008000"/>
                </a:solidFill>
                <a:effectLst/>
                <a:latin typeface="Consolas" panose="020B0609020204030204" pitchFamily="49" charset="0"/>
              </a:rPr>
              <a:t>shopCtrl.read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router.param</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shopCtrl.shopByID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').put(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shopCtrl.isOwner</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shopCtrl.update</a:t>
            </a:r>
            <a:r>
              <a:rPr lang="en-US" sz="18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8FAA33FC-10C4-2CEC-293B-317FC295702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D23DB1F9-E718-B556-F07E-558E86937F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450E0AA-552D-BFAE-7448-653D4BB7D2B4}"/>
              </a:ext>
            </a:extLst>
          </p:cNvPr>
          <p:cNvSpPr>
            <a:spLocks noGrp="1"/>
          </p:cNvSpPr>
          <p:nvPr>
            <p:ph type="sldNum" sz="quarter" idx="12"/>
          </p:nvPr>
        </p:nvSpPr>
        <p:spPr/>
        <p:txBody>
          <a:bodyPr/>
          <a:lstStyle/>
          <a:p>
            <a:fld id="{7C5CF243-786F-4254-B068-4C9F0B6EA12F}" type="slidenum">
              <a:rPr lang="en-US" altLang="en-US" smtClean="0"/>
              <a:pPr/>
              <a:t>167</a:t>
            </a:fld>
            <a:endParaRPr lang="en-US" altLang="en-US"/>
          </a:p>
        </p:txBody>
      </p:sp>
    </p:spTree>
    <p:extLst>
      <p:ext uri="{BB962C8B-B14F-4D97-AF65-F5344CB8AC3E}">
        <p14:creationId xmlns:p14="http://schemas.microsoft.com/office/powerpoint/2010/main" val="8235822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4001-8041-DB48-52DA-C34A58CC1D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751035-82A4-9F75-F0A5-7D8F4FA211CE}"/>
              </a:ext>
            </a:extLst>
          </p:cNvPr>
          <p:cNvSpPr>
            <a:spLocks noGrp="1"/>
          </p:cNvSpPr>
          <p:nvPr>
            <p:ph idx="1"/>
          </p:nvPr>
        </p:nvSpPr>
        <p:spPr/>
        <p:txBody>
          <a:bodyPr/>
          <a:lstStyle/>
          <a:p>
            <a:r>
              <a:rPr lang="en-US" dirty="0"/>
              <a:t>A PUT request received at the /</a:t>
            </a:r>
            <a:r>
              <a:rPr lang="en-US" dirty="0" err="1"/>
              <a:t>api</a:t>
            </a:r>
            <a:r>
              <a:rPr lang="en-US" dirty="0"/>
              <a:t>/shops/:</a:t>
            </a:r>
            <a:r>
              <a:rPr lang="en-US" dirty="0" err="1"/>
              <a:t>shopId</a:t>
            </a:r>
            <a:r>
              <a:rPr lang="en-US" dirty="0"/>
              <a:t> route first checks if the signed-in user is the owner of the shop associated with the </a:t>
            </a:r>
            <a:r>
              <a:rPr lang="en-US" dirty="0" err="1"/>
              <a:t>shopId</a:t>
            </a:r>
            <a:r>
              <a:rPr lang="en-US" dirty="0"/>
              <a:t> provided in the URL using the </a:t>
            </a:r>
            <a:r>
              <a:rPr lang="en-US" dirty="0" err="1"/>
              <a:t>isOwner</a:t>
            </a:r>
            <a:r>
              <a:rPr lang="en-US" dirty="0"/>
              <a:t> controller method, which is defined as follows:</a:t>
            </a:r>
          </a:p>
          <a:p>
            <a:pPr marL="0" indent="0">
              <a:buNone/>
            </a:pPr>
            <a:r>
              <a:rPr lang="en-US" dirty="0" err="1"/>
              <a:t>mern</a:t>
            </a:r>
            <a:r>
              <a:rPr lang="en-US" dirty="0"/>
              <a:t>-marketplace/server/controllers/shop.controller.js:</a:t>
            </a:r>
          </a:p>
          <a:p>
            <a:r>
              <a:rPr lang="en-US" sz="1600" dirty="0"/>
              <a:t>const </a:t>
            </a:r>
            <a:r>
              <a:rPr lang="en-US" sz="1600" dirty="0" err="1"/>
              <a:t>isOwner</a:t>
            </a:r>
            <a:r>
              <a:rPr lang="en-US" sz="1600" dirty="0"/>
              <a:t> = (req, res, next) =&gt; {</a:t>
            </a:r>
          </a:p>
          <a:p>
            <a:r>
              <a:rPr lang="en-US" sz="1600" dirty="0"/>
              <a:t>const </a:t>
            </a:r>
            <a:r>
              <a:rPr lang="en-US" sz="1600" dirty="0" err="1"/>
              <a:t>isOwner</a:t>
            </a:r>
            <a:r>
              <a:rPr lang="en-US" sz="1600" dirty="0"/>
              <a:t> = </a:t>
            </a:r>
            <a:r>
              <a:rPr lang="en-US" sz="1600" dirty="0" err="1"/>
              <a:t>req.shop</a:t>
            </a:r>
            <a:r>
              <a:rPr lang="en-US" sz="1600" dirty="0"/>
              <a:t> &amp;&amp; </a:t>
            </a:r>
            <a:r>
              <a:rPr lang="en-US" sz="1600" dirty="0" err="1"/>
              <a:t>req.auth</a:t>
            </a:r>
            <a:endParaRPr lang="en-US" sz="1600" dirty="0"/>
          </a:p>
          <a:p>
            <a:r>
              <a:rPr lang="en-US" sz="1600" dirty="0"/>
              <a:t>&amp;&amp; </a:t>
            </a:r>
            <a:r>
              <a:rPr lang="en-US" sz="1600" dirty="0" err="1"/>
              <a:t>req.shop.owner._id</a:t>
            </a:r>
            <a:r>
              <a:rPr lang="en-US" sz="1600" dirty="0"/>
              <a:t> == </a:t>
            </a:r>
            <a:r>
              <a:rPr lang="en-US" sz="1600" dirty="0" err="1"/>
              <a:t>req.auth._id</a:t>
            </a:r>
            <a:endParaRPr lang="en-US" sz="1600" dirty="0"/>
          </a:p>
          <a:p>
            <a:r>
              <a:rPr lang="en-US" sz="1600" dirty="0"/>
              <a:t>if(!</a:t>
            </a:r>
            <a:r>
              <a:rPr lang="en-US" sz="1600" dirty="0" err="1"/>
              <a:t>isOwner</a:t>
            </a:r>
            <a:r>
              <a:rPr lang="en-US" sz="1600" dirty="0"/>
              <a:t>){</a:t>
            </a:r>
          </a:p>
          <a:p>
            <a:r>
              <a:rPr lang="en-US" sz="1600" dirty="0"/>
              <a:t>return </a:t>
            </a:r>
            <a:r>
              <a:rPr lang="en-US" sz="1600" dirty="0" err="1"/>
              <a:t>res.status</a:t>
            </a:r>
            <a:r>
              <a:rPr lang="en-US" sz="1600" dirty="0"/>
              <a:t>('403').</a:t>
            </a:r>
            <a:r>
              <a:rPr lang="en-US" sz="1600" dirty="0" err="1"/>
              <a:t>json</a:t>
            </a:r>
            <a:r>
              <a:rPr lang="en-US" sz="1600" dirty="0"/>
              <a:t>({ </a:t>
            </a:r>
          </a:p>
          <a:p>
            <a:r>
              <a:rPr lang="en-US" sz="1600" dirty="0"/>
              <a:t>error: "User is not authorized"</a:t>
            </a:r>
          </a:p>
          <a:p>
            <a:r>
              <a:rPr lang="en-US" sz="1600" dirty="0"/>
              <a:t>}) </a:t>
            </a:r>
          </a:p>
          <a:p>
            <a:r>
              <a:rPr lang="en-US" sz="1600" dirty="0"/>
              <a:t>} </a:t>
            </a:r>
          </a:p>
          <a:p>
            <a:r>
              <a:rPr lang="en-US" sz="1600" dirty="0"/>
              <a:t>next()</a:t>
            </a:r>
          </a:p>
          <a:p>
            <a:r>
              <a:rPr lang="en-US" sz="1600" dirty="0"/>
              <a:t>}</a:t>
            </a:r>
          </a:p>
        </p:txBody>
      </p:sp>
      <p:sp>
        <p:nvSpPr>
          <p:cNvPr id="4" name="Date Placeholder 3">
            <a:extLst>
              <a:ext uri="{FF2B5EF4-FFF2-40B4-BE49-F238E27FC236}">
                <a16:creationId xmlns:a16="http://schemas.microsoft.com/office/drawing/2014/main" id="{2EA92528-C827-7397-6DE8-32F5BF0E002C}"/>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B46F8CC-878F-D459-EC7B-97A4CC83C1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DB57FF6-B4B3-1859-DA1C-FD5471D68B1F}"/>
              </a:ext>
            </a:extLst>
          </p:cNvPr>
          <p:cNvSpPr>
            <a:spLocks noGrp="1"/>
          </p:cNvSpPr>
          <p:nvPr>
            <p:ph type="sldNum" sz="quarter" idx="12"/>
          </p:nvPr>
        </p:nvSpPr>
        <p:spPr/>
        <p:txBody>
          <a:bodyPr/>
          <a:lstStyle/>
          <a:p>
            <a:fld id="{7C5CF243-786F-4254-B068-4C9F0B6EA12F}" type="slidenum">
              <a:rPr lang="en-US" altLang="en-US" smtClean="0"/>
              <a:pPr/>
              <a:t>168</a:t>
            </a:fld>
            <a:endParaRPr lang="en-US" altLang="en-US"/>
          </a:p>
        </p:txBody>
      </p:sp>
    </p:spTree>
    <p:extLst>
      <p:ext uri="{BB962C8B-B14F-4D97-AF65-F5344CB8AC3E}">
        <p14:creationId xmlns:p14="http://schemas.microsoft.com/office/powerpoint/2010/main" val="217637381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9551-5814-9EE0-21AE-6627F0E6AA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355113-F211-1868-2FB3-216B49E084C1}"/>
              </a:ext>
            </a:extLst>
          </p:cNvPr>
          <p:cNvSpPr>
            <a:spLocks noGrp="1"/>
          </p:cNvSpPr>
          <p:nvPr>
            <p:ph idx="1"/>
          </p:nvPr>
        </p:nvSpPr>
        <p:spPr/>
        <p:txBody>
          <a:bodyPr/>
          <a:lstStyle/>
          <a:p>
            <a:r>
              <a:rPr lang="en-US" dirty="0"/>
              <a:t>In this method, if the user is found to be authorized, the update controller is invoked with a call to next().</a:t>
            </a:r>
          </a:p>
          <a:p>
            <a:r>
              <a:rPr lang="en-US" dirty="0"/>
              <a:t>The update controller method will use the formidable and fs modules as in the create controller method discussed earlier, to parse the form data and update the existing shop in the database. </a:t>
            </a:r>
          </a:p>
          <a:p>
            <a:r>
              <a:rPr lang="en-US" dirty="0"/>
              <a:t>The update method in the shop controllers is defined as shown in the following code:</a:t>
            </a:r>
          </a:p>
        </p:txBody>
      </p:sp>
      <p:sp>
        <p:nvSpPr>
          <p:cNvPr id="4" name="Date Placeholder 3">
            <a:extLst>
              <a:ext uri="{FF2B5EF4-FFF2-40B4-BE49-F238E27FC236}">
                <a16:creationId xmlns:a16="http://schemas.microsoft.com/office/drawing/2014/main" id="{3CCB9766-C6CB-DD7C-DACA-C88263FE510E}"/>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041931D6-9D6B-484B-13AB-202485913E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FD5BDA-6ED5-1EA4-B4BF-8B550F166C5C}"/>
              </a:ext>
            </a:extLst>
          </p:cNvPr>
          <p:cNvSpPr>
            <a:spLocks noGrp="1"/>
          </p:cNvSpPr>
          <p:nvPr>
            <p:ph type="sldNum" sz="quarter" idx="12"/>
          </p:nvPr>
        </p:nvSpPr>
        <p:spPr/>
        <p:txBody>
          <a:bodyPr/>
          <a:lstStyle/>
          <a:p>
            <a:fld id="{7C5CF243-786F-4254-B068-4C9F0B6EA12F}" type="slidenum">
              <a:rPr lang="en-US" altLang="en-US" smtClean="0"/>
              <a:pPr/>
              <a:t>169</a:t>
            </a:fld>
            <a:endParaRPr lang="en-US" altLang="en-US"/>
          </a:p>
        </p:txBody>
      </p:sp>
    </p:spTree>
    <p:extLst>
      <p:ext uri="{BB962C8B-B14F-4D97-AF65-F5344CB8AC3E}">
        <p14:creationId xmlns:p14="http://schemas.microsoft.com/office/powerpoint/2010/main" val="11624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95F6-BBA5-107D-03C5-65F5BE6CBE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A63DB1-982F-ACD3-B129-F21630B8E21E}"/>
              </a:ext>
            </a:extLst>
          </p:cNvPr>
          <p:cNvSpPr>
            <a:spLocks noGrp="1"/>
          </p:cNvSpPr>
          <p:nvPr>
            <p:ph idx="1"/>
          </p:nvPr>
        </p:nvSpPr>
        <p:spPr/>
        <p:txBody>
          <a:bodyPr/>
          <a:lstStyle/>
          <a:p>
            <a:r>
              <a:rPr lang="en-US" dirty="0"/>
              <a:t>This seller value for each user must be sent to the client with the user details received on successful sign-in, so the view can be rendered accordingly to show information relevant to the seller. </a:t>
            </a:r>
          </a:p>
          <a:p>
            <a:r>
              <a:rPr lang="en-US" dirty="0"/>
              <a:t>We will update the response sent back in the </a:t>
            </a:r>
            <a:r>
              <a:rPr lang="en-US" dirty="0" err="1"/>
              <a:t>signin</a:t>
            </a:r>
            <a:r>
              <a:rPr lang="en-US" dirty="0"/>
              <a:t> controller method to add this detail, as highlighted in the following code:</a:t>
            </a:r>
          </a:p>
        </p:txBody>
      </p:sp>
      <p:sp>
        <p:nvSpPr>
          <p:cNvPr id="4" name="Date Placeholder 3">
            <a:extLst>
              <a:ext uri="{FF2B5EF4-FFF2-40B4-BE49-F238E27FC236}">
                <a16:creationId xmlns:a16="http://schemas.microsoft.com/office/drawing/2014/main" id="{A74EA993-A77E-2F73-AC2C-8143439DBC5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BF1F3AB-35FA-0464-9AEE-1CE1739918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8F5F13-D44C-121B-A56E-36E999F27EBF}"/>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0906802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CA6-D390-CDDD-87E3-A85CB369B9E6}"/>
              </a:ext>
            </a:extLst>
          </p:cNvPr>
          <p:cNvSpPr>
            <a:spLocks noGrp="1"/>
          </p:cNvSpPr>
          <p:nvPr>
            <p:ph type="title"/>
          </p:nvPr>
        </p:nvSpPr>
        <p:spPr/>
        <p:txBody>
          <a:bodyPr/>
          <a:lstStyle/>
          <a:p>
            <a:br>
              <a:rPr lang="en-US" sz="2800" dirty="0"/>
            </a:br>
            <a:br>
              <a:rPr lang="en-US" sz="2800" dirty="0"/>
            </a:br>
            <a:r>
              <a:rPr lang="en-US" sz="2800" dirty="0" err="1"/>
              <a:t>mern</a:t>
            </a:r>
            <a:r>
              <a:rPr lang="en-US" sz="2800" dirty="0"/>
              <a:t>-marketplace/server/controllers/shop.controller.js:</a:t>
            </a:r>
            <a:br>
              <a:rPr lang="en-US" sz="2800" dirty="0"/>
            </a:br>
            <a:endParaRPr lang="en-US" sz="2800" dirty="0"/>
          </a:p>
        </p:txBody>
      </p:sp>
      <p:sp>
        <p:nvSpPr>
          <p:cNvPr id="3" name="Content Placeholder 2">
            <a:extLst>
              <a:ext uri="{FF2B5EF4-FFF2-40B4-BE49-F238E27FC236}">
                <a16:creationId xmlns:a16="http://schemas.microsoft.com/office/drawing/2014/main" id="{4C2FA9F4-C94B-5F93-AA4F-07DA5A3E5C55}"/>
              </a:ext>
            </a:extLst>
          </p:cNvPr>
          <p:cNvSpPr>
            <a:spLocks noGrp="1"/>
          </p:cNvSpPr>
          <p:nvPr>
            <p:ph idx="1"/>
          </p:nvPr>
        </p:nvSpPr>
        <p:spPr/>
        <p:txBody>
          <a:bodyPr/>
          <a:lstStyle/>
          <a:p>
            <a:r>
              <a:rPr lang="en-US" dirty="0"/>
              <a:t>const update = (req, res) =&gt; {</a:t>
            </a:r>
          </a:p>
          <a:p>
            <a:r>
              <a:rPr lang="en-US" dirty="0"/>
              <a:t>let form = new </a:t>
            </a:r>
            <a:r>
              <a:rPr lang="en-US" dirty="0" err="1"/>
              <a:t>formidable.IncomingForm</a:t>
            </a:r>
            <a:r>
              <a:rPr lang="en-US" dirty="0"/>
              <a:t>() </a:t>
            </a:r>
          </a:p>
          <a:p>
            <a:r>
              <a:rPr lang="en-US" dirty="0" err="1"/>
              <a:t>form.keepExtensions</a:t>
            </a:r>
            <a:r>
              <a:rPr lang="en-US" dirty="0"/>
              <a:t> = true</a:t>
            </a:r>
          </a:p>
          <a:p>
            <a:r>
              <a:rPr lang="en-US" dirty="0" err="1"/>
              <a:t>form.parse</a:t>
            </a:r>
            <a:r>
              <a:rPr lang="en-US" dirty="0"/>
              <a:t>(req, async (err, fields, files) =&gt; { </a:t>
            </a:r>
          </a:p>
          <a:p>
            <a:r>
              <a:rPr lang="en-US" dirty="0"/>
              <a:t>if (err) {</a:t>
            </a:r>
            <a:r>
              <a:rPr lang="en-US" dirty="0" err="1"/>
              <a:t>res.status</a:t>
            </a:r>
            <a:r>
              <a:rPr lang="en-US" dirty="0"/>
              <a:t>(400).</a:t>
            </a:r>
            <a:r>
              <a:rPr lang="en-US" dirty="0" err="1"/>
              <a:t>json</a:t>
            </a:r>
            <a:r>
              <a:rPr lang="en-US" dirty="0"/>
              <a:t>({</a:t>
            </a:r>
          </a:p>
          <a:p>
            <a:r>
              <a:rPr lang="en-US" dirty="0"/>
              <a:t>message: "Photo could not be uploaded" </a:t>
            </a:r>
          </a:p>
          <a:p>
            <a:r>
              <a:rPr lang="en-US" dirty="0"/>
              <a:t>})</a:t>
            </a:r>
          </a:p>
          <a:p>
            <a:r>
              <a:rPr lang="en-US" dirty="0"/>
              <a:t>}</a:t>
            </a:r>
          </a:p>
          <a:p>
            <a:r>
              <a:rPr lang="en-US" dirty="0"/>
              <a:t>let shop = </a:t>
            </a:r>
            <a:r>
              <a:rPr lang="en-US" dirty="0" err="1"/>
              <a:t>req.shop</a:t>
            </a:r>
            <a:endParaRPr lang="en-US" dirty="0"/>
          </a:p>
          <a:p>
            <a:r>
              <a:rPr lang="en-US" dirty="0"/>
              <a:t>shop = extend(shop, fields) </a:t>
            </a:r>
          </a:p>
          <a:p>
            <a:r>
              <a:rPr lang="en-US" dirty="0" err="1"/>
              <a:t>shop.updated</a:t>
            </a:r>
            <a:r>
              <a:rPr lang="en-US" dirty="0"/>
              <a:t> = </a:t>
            </a:r>
            <a:r>
              <a:rPr lang="en-US" dirty="0" err="1"/>
              <a:t>Date.now</a:t>
            </a:r>
            <a:r>
              <a:rPr lang="en-US" dirty="0"/>
              <a:t>() </a:t>
            </a:r>
          </a:p>
          <a:p>
            <a:r>
              <a:rPr lang="en-US" dirty="0"/>
              <a:t>if(</a:t>
            </a:r>
            <a:r>
              <a:rPr lang="en-US" dirty="0" err="1"/>
              <a:t>files.image</a:t>
            </a:r>
            <a:r>
              <a:rPr lang="en-US" dirty="0"/>
              <a:t>){</a:t>
            </a:r>
          </a:p>
          <a:p>
            <a:r>
              <a:rPr lang="en-US" dirty="0" err="1"/>
              <a:t>shop.image.data</a:t>
            </a:r>
            <a:r>
              <a:rPr lang="en-US" dirty="0"/>
              <a:t> = </a:t>
            </a:r>
            <a:r>
              <a:rPr lang="en-US" dirty="0" err="1"/>
              <a:t>fs.readFileSync</a:t>
            </a:r>
            <a:r>
              <a:rPr lang="en-US" dirty="0"/>
              <a:t>(</a:t>
            </a:r>
            <a:r>
              <a:rPr lang="en-US" dirty="0" err="1"/>
              <a:t>files.image.path</a:t>
            </a:r>
            <a:r>
              <a:rPr lang="en-US" dirty="0"/>
              <a:t>) </a:t>
            </a:r>
          </a:p>
          <a:p>
            <a:r>
              <a:rPr lang="en-US" dirty="0" err="1"/>
              <a:t>shop.image.contentType</a:t>
            </a:r>
            <a:r>
              <a:rPr lang="en-US" dirty="0"/>
              <a:t> = </a:t>
            </a:r>
            <a:r>
              <a:rPr lang="en-US" dirty="0" err="1"/>
              <a:t>files.image.type</a:t>
            </a:r>
            <a:endParaRPr lang="en-US" dirty="0"/>
          </a:p>
          <a:p>
            <a:r>
              <a:rPr lang="en-US" dirty="0"/>
              <a:t>} </a:t>
            </a:r>
          </a:p>
          <a:p>
            <a:r>
              <a:rPr lang="en-US" dirty="0"/>
              <a:t>try {</a:t>
            </a:r>
          </a:p>
          <a:p>
            <a:r>
              <a:rPr lang="en-US" dirty="0"/>
              <a:t>let result = await </a:t>
            </a:r>
            <a:r>
              <a:rPr lang="en-US" dirty="0" err="1"/>
              <a:t>shop.save</a:t>
            </a:r>
            <a:r>
              <a:rPr lang="en-US" dirty="0"/>
              <a:t>() </a:t>
            </a:r>
          </a:p>
          <a:p>
            <a:r>
              <a:rPr lang="en-US" dirty="0" err="1"/>
              <a:t>res.json</a:t>
            </a:r>
            <a:r>
              <a:rPr lang="en-US" dirty="0"/>
              <a:t>(result)</a:t>
            </a:r>
          </a:p>
          <a:p>
            <a:r>
              <a:rPr lang="en-US" dirty="0"/>
              <a:t>} catch (err){</a:t>
            </a:r>
          </a:p>
          <a:p>
            <a:r>
              <a:rPr lang="en-US" dirty="0"/>
              <a:t>return </a:t>
            </a:r>
            <a:r>
              <a:rPr lang="en-US" dirty="0" err="1"/>
              <a:t>res.status</a:t>
            </a:r>
            <a:r>
              <a:rPr lang="en-US" dirty="0"/>
              <a:t>(400).</a:t>
            </a:r>
            <a:r>
              <a:rPr lang="en-US" dirty="0" err="1"/>
              <a:t>json</a:t>
            </a:r>
            <a:r>
              <a:rPr lang="en-US" dirty="0"/>
              <a:t>({</a:t>
            </a:r>
          </a:p>
          <a:p>
            <a:r>
              <a:rPr lang="en-US" dirty="0"/>
              <a:t>error: </a:t>
            </a:r>
            <a:r>
              <a:rPr lang="en-US" dirty="0" err="1"/>
              <a:t>errorHandler.getErrorMessage</a:t>
            </a:r>
            <a:r>
              <a:rPr lang="en-US" dirty="0"/>
              <a:t>(err) </a:t>
            </a:r>
          </a:p>
          <a:p>
            <a:r>
              <a:rPr lang="en-US" dirty="0"/>
              <a:t>})</a:t>
            </a:r>
          </a:p>
          <a:p>
            <a:r>
              <a:rPr lang="en-US" dirty="0"/>
              <a:t>}</a:t>
            </a:r>
          </a:p>
          <a:p>
            <a:r>
              <a:rPr lang="en-US" dirty="0"/>
              <a:t>})</a:t>
            </a:r>
          </a:p>
          <a:p>
            <a:r>
              <a:rPr lang="en-US" dirty="0"/>
              <a:t>}</a:t>
            </a:r>
          </a:p>
        </p:txBody>
      </p:sp>
      <p:sp>
        <p:nvSpPr>
          <p:cNvPr id="4" name="Date Placeholder 3">
            <a:extLst>
              <a:ext uri="{FF2B5EF4-FFF2-40B4-BE49-F238E27FC236}">
                <a16:creationId xmlns:a16="http://schemas.microsoft.com/office/drawing/2014/main" id="{FD97435A-DA09-F1BF-E368-99EF0EAA008E}"/>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A8FB2DD-F582-D910-DD0A-8379D1EA024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90C5918-6051-775C-8672-B77503E80F45}"/>
              </a:ext>
            </a:extLst>
          </p:cNvPr>
          <p:cNvSpPr>
            <a:spLocks noGrp="1"/>
          </p:cNvSpPr>
          <p:nvPr>
            <p:ph type="sldNum" sz="quarter" idx="12"/>
          </p:nvPr>
        </p:nvSpPr>
        <p:spPr/>
        <p:txBody>
          <a:bodyPr/>
          <a:lstStyle/>
          <a:p>
            <a:fld id="{7C5CF243-786F-4254-B068-4C9F0B6EA12F}" type="slidenum">
              <a:rPr lang="en-US" altLang="en-US" smtClean="0"/>
              <a:pPr/>
              <a:t>170</a:t>
            </a:fld>
            <a:endParaRPr lang="en-US" altLang="en-US"/>
          </a:p>
        </p:txBody>
      </p:sp>
    </p:spTree>
    <p:extLst>
      <p:ext uri="{BB962C8B-B14F-4D97-AF65-F5344CB8AC3E}">
        <p14:creationId xmlns:p14="http://schemas.microsoft.com/office/powerpoint/2010/main" val="329446567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6871-162C-B821-0E93-95A7721D4998}"/>
              </a:ext>
            </a:extLst>
          </p:cNvPr>
          <p:cNvSpPr>
            <a:spLocks noGrp="1"/>
          </p:cNvSpPr>
          <p:nvPr>
            <p:ph type="title"/>
          </p:nvPr>
        </p:nvSpPr>
        <p:spPr/>
        <p:txBody>
          <a:bodyPr/>
          <a:lstStyle/>
          <a:p>
            <a:r>
              <a:rPr lang="en-US" sz="2800" dirty="0"/>
              <a:t>Updated </a:t>
            </a:r>
            <a:r>
              <a:rPr lang="en-US" sz="2800" dirty="0" err="1"/>
              <a:t>mern</a:t>
            </a:r>
            <a:r>
              <a:rPr lang="en-US" sz="2800" dirty="0"/>
              <a:t>-marketplace/server/controllers/shop.controller.js </a:t>
            </a:r>
          </a:p>
        </p:txBody>
      </p:sp>
      <p:sp>
        <p:nvSpPr>
          <p:cNvPr id="3" name="Content Placeholder 2">
            <a:extLst>
              <a:ext uri="{FF2B5EF4-FFF2-40B4-BE49-F238E27FC236}">
                <a16:creationId xmlns:a16="http://schemas.microsoft.com/office/drawing/2014/main" id="{417F9C03-ABED-C791-6B64-DECF08E2108A}"/>
              </a:ext>
            </a:extLst>
          </p:cNvPr>
          <p:cNvSpPr>
            <a:spLocks noGrp="1"/>
          </p:cNvSpPr>
          <p:nvPr>
            <p:ph idx="1"/>
          </p:nvPr>
        </p:nvSpPr>
        <p:spPr/>
        <p:txBody>
          <a:bodyPr/>
          <a:lstStyle/>
          <a:p>
            <a:r>
              <a:rPr lang="en-US" sz="450" b="0" dirty="0">
                <a:solidFill>
                  <a:srgbClr val="008000"/>
                </a:solidFill>
                <a:effectLst/>
                <a:latin typeface="Consolas" panose="020B0609020204030204" pitchFamily="49" charset="0"/>
              </a:rPr>
              <a:t>const create = (req, res, next) =&gt; {</a:t>
            </a:r>
          </a:p>
          <a:p>
            <a:r>
              <a:rPr lang="en-US" sz="450" b="0" dirty="0">
                <a:solidFill>
                  <a:srgbClr val="008000"/>
                </a:solidFill>
                <a:effectLst/>
                <a:latin typeface="Consolas" panose="020B0609020204030204" pitchFamily="49" charset="0"/>
              </a:rPr>
              <a:t>let form = new </a:t>
            </a:r>
            <a:r>
              <a:rPr lang="en-US" sz="450" b="0" dirty="0" err="1">
                <a:solidFill>
                  <a:srgbClr val="008000"/>
                </a:solidFill>
                <a:effectLst/>
                <a:latin typeface="Consolas" panose="020B0609020204030204" pitchFamily="49" charset="0"/>
              </a:rPr>
              <a:t>formidable.IncomingForm</a:t>
            </a:r>
            <a:r>
              <a:rPr lang="en-US" sz="450" b="0" dirty="0">
                <a:solidFill>
                  <a:srgbClr val="008000"/>
                </a:solidFill>
                <a:effectLst/>
                <a:latin typeface="Consolas" panose="020B0609020204030204" pitchFamily="49" charset="0"/>
              </a:rPr>
              <a:t>() </a:t>
            </a:r>
          </a:p>
          <a:p>
            <a:r>
              <a:rPr lang="en-US" sz="450" b="0" dirty="0" err="1">
                <a:solidFill>
                  <a:srgbClr val="008000"/>
                </a:solidFill>
                <a:effectLst/>
                <a:latin typeface="Consolas" panose="020B0609020204030204" pitchFamily="49" charset="0"/>
              </a:rPr>
              <a:t>form.keepExtensions</a:t>
            </a:r>
            <a:r>
              <a:rPr lang="en-US" sz="450" b="0" dirty="0">
                <a:solidFill>
                  <a:srgbClr val="008000"/>
                </a:solidFill>
                <a:effectLst/>
                <a:latin typeface="Consolas" panose="020B0609020204030204" pitchFamily="49" charset="0"/>
              </a:rPr>
              <a:t> = true</a:t>
            </a:r>
          </a:p>
          <a:p>
            <a:r>
              <a:rPr lang="en-US" sz="450" b="0" dirty="0" err="1">
                <a:solidFill>
                  <a:srgbClr val="008000"/>
                </a:solidFill>
                <a:effectLst/>
                <a:latin typeface="Consolas" panose="020B0609020204030204" pitchFamily="49" charset="0"/>
              </a:rPr>
              <a:t>form.parse</a:t>
            </a:r>
            <a:r>
              <a:rPr lang="en-US" sz="450" b="0" dirty="0">
                <a:solidFill>
                  <a:srgbClr val="008000"/>
                </a:solidFill>
                <a:effectLst/>
                <a:latin typeface="Consolas" panose="020B0609020204030204" pitchFamily="49" charset="0"/>
              </a:rPr>
              <a:t>(req, (err, fields, files) =&gt; { </a:t>
            </a:r>
          </a:p>
          <a:p>
            <a:r>
              <a:rPr lang="en-US" sz="450" b="0" dirty="0">
                <a:solidFill>
                  <a:srgbClr val="008000"/>
                </a:solidFill>
                <a:effectLst/>
                <a:latin typeface="Consolas" panose="020B0609020204030204" pitchFamily="49" charset="0"/>
              </a:rPr>
              <a:t>if (err) {</a:t>
            </a:r>
          </a:p>
          <a:p>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message: "Image could not be uploaded"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let shop = new Shop(fields) </a:t>
            </a:r>
          </a:p>
          <a:p>
            <a:r>
              <a:rPr lang="en-US" sz="450" b="0" dirty="0" err="1">
                <a:solidFill>
                  <a:srgbClr val="008000"/>
                </a:solidFill>
                <a:effectLst/>
                <a:latin typeface="Consolas" panose="020B0609020204030204" pitchFamily="49" charset="0"/>
              </a:rPr>
              <a:t>shop.owner</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req.profile</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if(</a:t>
            </a:r>
            <a:r>
              <a:rPr lang="en-US" sz="450" b="0" dirty="0" err="1">
                <a:solidFill>
                  <a:srgbClr val="008000"/>
                </a:solidFill>
                <a:effectLst/>
                <a:latin typeface="Consolas" panose="020B0609020204030204" pitchFamily="49" charset="0"/>
              </a:rPr>
              <a:t>files.image</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shop.image.data</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fs.readFileSync</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files.image.path</a:t>
            </a:r>
            <a:r>
              <a:rPr lang="en-US" sz="450" b="0" dirty="0">
                <a:solidFill>
                  <a:srgbClr val="008000"/>
                </a:solidFill>
                <a:effectLst/>
                <a:latin typeface="Consolas" panose="020B0609020204030204" pitchFamily="49" charset="0"/>
              </a:rPr>
              <a:t>) </a:t>
            </a:r>
          </a:p>
          <a:p>
            <a:r>
              <a:rPr lang="en-US" sz="450" b="0" dirty="0" err="1">
                <a:solidFill>
                  <a:srgbClr val="008000"/>
                </a:solidFill>
                <a:effectLst/>
                <a:latin typeface="Consolas" panose="020B0609020204030204" pitchFamily="49" charset="0"/>
              </a:rPr>
              <a:t>shop.image.contentType</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files.image.type</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shop.save</a:t>
            </a:r>
            <a:r>
              <a:rPr lang="en-US" sz="450" b="0" dirty="0">
                <a:solidFill>
                  <a:srgbClr val="008000"/>
                </a:solidFill>
                <a:effectLst/>
                <a:latin typeface="Consolas" panose="020B0609020204030204" pitchFamily="49" charset="0"/>
              </a:rPr>
              <a:t>((err, result) =&gt; { </a:t>
            </a:r>
          </a:p>
          <a:p>
            <a:r>
              <a:rPr lang="en-US" sz="450" b="0" dirty="0">
                <a:solidFill>
                  <a:srgbClr val="008000"/>
                </a:solidFill>
                <a:effectLst/>
                <a:latin typeface="Consolas" panose="020B0609020204030204" pitchFamily="49" charset="0"/>
              </a:rPr>
              <a:t>if (err) {</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error: </a:t>
            </a:r>
            <a:r>
              <a:rPr lang="en-US" sz="450" b="0" dirty="0" err="1">
                <a:solidFill>
                  <a:srgbClr val="008000"/>
                </a:solidFill>
                <a:effectLst/>
                <a:latin typeface="Consolas" panose="020B0609020204030204" pitchFamily="49" charset="0"/>
              </a:rPr>
              <a:t>errorHandler.getErrorMessage</a:t>
            </a:r>
            <a:r>
              <a:rPr lang="en-US" sz="450" b="0" dirty="0">
                <a:solidFill>
                  <a:srgbClr val="008000"/>
                </a:solidFill>
                <a:effectLst/>
                <a:latin typeface="Consolas" panose="020B0609020204030204" pitchFamily="49" charset="0"/>
              </a:rPr>
              <a:t>(err)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(200).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(result)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const list = async (req, res) =&gt; { </a:t>
            </a:r>
          </a:p>
          <a:p>
            <a:r>
              <a:rPr lang="en-US" sz="450" b="0" dirty="0">
                <a:solidFill>
                  <a:srgbClr val="008000"/>
                </a:solidFill>
                <a:effectLst/>
                <a:latin typeface="Consolas" panose="020B0609020204030204" pitchFamily="49" charset="0"/>
              </a:rPr>
              <a:t>try {</a:t>
            </a:r>
          </a:p>
          <a:p>
            <a:r>
              <a:rPr lang="en-US" sz="450" b="0" dirty="0">
                <a:solidFill>
                  <a:srgbClr val="008000"/>
                </a:solidFill>
                <a:effectLst/>
                <a:latin typeface="Consolas" panose="020B0609020204030204" pitchFamily="49" charset="0"/>
              </a:rPr>
              <a:t>let shops = await </a:t>
            </a:r>
            <a:r>
              <a:rPr lang="en-US" sz="450" b="0" dirty="0" err="1">
                <a:solidFill>
                  <a:srgbClr val="008000"/>
                </a:solidFill>
                <a:effectLst/>
                <a:latin typeface="Consolas" panose="020B0609020204030204" pitchFamily="49" charset="0"/>
              </a:rPr>
              <a:t>Shop.find</a:t>
            </a:r>
            <a:r>
              <a:rPr lang="en-US" sz="450" b="0" dirty="0">
                <a:solidFill>
                  <a:srgbClr val="008000"/>
                </a:solidFill>
                <a:effectLst/>
                <a:latin typeface="Consolas" panose="020B0609020204030204" pitchFamily="49" charset="0"/>
              </a:rPr>
              <a:t>() </a:t>
            </a:r>
          </a:p>
          <a:p>
            <a:r>
              <a:rPr lang="en-US" sz="450" b="0" dirty="0" err="1">
                <a:solidFill>
                  <a:srgbClr val="008000"/>
                </a:solidFill>
                <a:effectLst/>
                <a:latin typeface="Consolas" panose="020B0609020204030204" pitchFamily="49" charset="0"/>
              </a:rPr>
              <a:t>res.json</a:t>
            </a:r>
            <a:r>
              <a:rPr lang="en-US" sz="450" b="0" dirty="0">
                <a:solidFill>
                  <a:srgbClr val="008000"/>
                </a:solidFill>
                <a:effectLst/>
                <a:latin typeface="Consolas" panose="020B0609020204030204" pitchFamily="49" charset="0"/>
              </a:rPr>
              <a:t>(shops)</a:t>
            </a:r>
          </a:p>
          <a:p>
            <a:r>
              <a:rPr lang="en-US" sz="450" b="0" dirty="0">
                <a:solidFill>
                  <a:srgbClr val="008000"/>
                </a:solidFill>
                <a:effectLst/>
                <a:latin typeface="Consolas" panose="020B0609020204030204" pitchFamily="49" charset="0"/>
              </a:rPr>
              <a:t>} catch (err){</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error: </a:t>
            </a:r>
            <a:r>
              <a:rPr lang="en-US" sz="450" b="0" dirty="0" err="1">
                <a:solidFill>
                  <a:srgbClr val="008000"/>
                </a:solidFill>
                <a:effectLst/>
                <a:latin typeface="Consolas" panose="020B0609020204030204" pitchFamily="49" charset="0"/>
              </a:rPr>
              <a:t>errorHandler.getErrorMessage</a:t>
            </a:r>
            <a:r>
              <a:rPr lang="en-US" sz="450" b="0" dirty="0">
                <a:solidFill>
                  <a:srgbClr val="008000"/>
                </a:solidFill>
                <a:effectLst/>
                <a:latin typeface="Consolas" panose="020B0609020204030204" pitchFamily="49" charset="0"/>
              </a:rPr>
              <a:t>(err)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listByOwner</a:t>
            </a:r>
            <a:r>
              <a:rPr lang="en-US" sz="450" b="0" dirty="0">
                <a:solidFill>
                  <a:srgbClr val="008000"/>
                </a:solidFill>
                <a:effectLst/>
                <a:latin typeface="Consolas" panose="020B0609020204030204" pitchFamily="49" charset="0"/>
              </a:rPr>
              <a:t> = async (req, res) =&gt; { </a:t>
            </a:r>
          </a:p>
          <a:p>
            <a:r>
              <a:rPr lang="en-US" sz="450" b="0" dirty="0">
                <a:solidFill>
                  <a:srgbClr val="008000"/>
                </a:solidFill>
                <a:effectLst/>
                <a:latin typeface="Consolas" panose="020B0609020204030204" pitchFamily="49" charset="0"/>
              </a:rPr>
              <a:t>try {</a:t>
            </a:r>
          </a:p>
          <a:p>
            <a:r>
              <a:rPr lang="en-US" sz="450" b="0" dirty="0">
                <a:solidFill>
                  <a:srgbClr val="008000"/>
                </a:solidFill>
                <a:effectLst/>
                <a:latin typeface="Consolas" panose="020B0609020204030204" pitchFamily="49" charset="0"/>
              </a:rPr>
              <a:t>let shops = await </a:t>
            </a:r>
            <a:r>
              <a:rPr lang="en-US" sz="450" b="0" dirty="0" err="1">
                <a:solidFill>
                  <a:srgbClr val="008000"/>
                </a:solidFill>
                <a:effectLst/>
                <a:latin typeface="Consolas" panose="020B0609020204030204" pitchFamily="49" charset="0"/>
              </a:rPr>
              <a:t>Shop.find</a:t>
            </a:r>
            <a:r>
              <a:rPr lang="en-US" sz="450" b="0" dirty="0">
                <a:solidFill>
                  <a:srgbClr val="008000"/>
                </a:solidFill>
                <a:effectLst/>
                <a:latin typeface="Consolas" panose="020B0609020204030204" pitchFamily="49" charset="0"/>
              </a:rPr>
              <a:t>({owner: </a:t>
            </a:r>
            <a:r>
              <a:rPr lang="en-US" sz="450" b="0" dirty="0" err="1">
                <a:solidFill>
                  <a:srgbClr val="008000"/>
                </a:solidFill>
                <a:effectLst/>
                <a:latin typeface="Consolas" panose="020B0609020204030204" pitchFamily="49" charset="0"/>
              </a:rPr>
              <a:t>req.profile._id</a:t>
            </a:r>
            <a:r>
              <a:rPr lang="en-US" sz="450" b="0" dirty="0">
                <a:solidFill>
                  <a:srgbClr val="008000"/>
                </a:solidFill>
                <a:effectLst/>
                <a:latin typeface="Consolas" panose="020B0609020204030204" pitchFamily="49" charset="0"/>
              </a:rPr>
              <a:t>}).populate('owner', </a:t>
            </a:r>
          </a:p>
          <a:p>
            <a:r>
              <a:rPr lang="en-US" sz="450" b="0" dirty="0">
                <a:solidFill>
                  <a:srgbClr val="008000"/>
                </a:solidFill>
                <a:effectLst/>
                <a:latin typeface="Consolas" panose="020B0609020204030204" pitchFamily="49" charset="0"/>
              </a:rPr>
              <a:t>'_id name')</a:t>
            </a:r>
          </a:p>
          <a:p>
            <a:r>
              <a:rPr lang="en-US" sz="450" b="0" dirty="0" err="1">
                <a:solidFill>
                  <a:srgbClr val="008000"/>
                </a:solidFill>
                <a:effectLst/>
                <a:latin typeface="Consolas" panose="020B0609020204030204" pitchFamily="49" charset="0"/>
              </a:rPr>
              <a:t>res.json</a:t>
            </a:r>
            <a:r>
              <a:rPr lang="en-US" sz="450" b="0" dirty="0">
                <a:solidFill>
                  <a:srgbClr val="008000"/>
                </a:solidFill>
                <a:effectLst/>
                <a:latin typeface="Consolas" panose="020B0609020204030204" pitchFamily="49" charset="0"/>
              </a:rPr>
              <a:t>(shops) </a:t>
            </a:r>
          </a:p>
          <a:p>
            <a:r>
              <a:rPr lang="en-US" sz="450" b="0" dirty="0">
                <a:solidFill>
                  <a:srgbClr val="008000"/>
                </a:solidFill>
                <a:effectLst/>
                <a:latin typeface="Consolas" panose="020B0609020204030204" pitchFamily="49" charset="0"/>
              </a:rPr>
              <a:t>} catch (err){</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error: </a:t>
            </a:r>
            <a:r>
              <a:rPr lang="en-US" sz="450" b="0" dirty="0" err="1">
                <a:solidFill>
                  <a:srgbClr val="008000"/>
                </a:solidFill>
                <a:effectLst/>
                <a:latin typeface="Consolas" panose="020B0609020204030204" pitchFamily="49" charset="0"/>
              </a:rPr>
              <a:t>errorHandler.getErrorMessage</a:t>
            </a:r>
            <a:r>
              <a:rPr lang="en-US" sz="450" b="0" dirty="0">
                <a:solidFill>
                  <a:srgbClr val="008000"/>
                </a:solidFill>
                <a:effectLst/>
                <a:latin typeface="Consolas" panose="020B0609020204030204" pitchFamily="49" charset="0"/>
              </a:rPr>
              <a:t>(err)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const read = (req, res) =&gt; { </a:t>
            </a:r>
          </a:p>
          <a:p>
            <a:r>
              <a:rPr lang="en-US" sz="450" b="0" dirty="0" err="1">
                <a:solidFill>
                  <a:srgbClr val="008000"/>
                </a:solidFill>
                <a:effectLst/>
                <a:latin typeface="Consolas" panose="020B0609020204030204" pitchFamily="49" charset="0"/>
              </a:rPr>
              <a:t>req.shop.image</a:t>
            </a:r>
            <a:r>
              <a:rPr lang="en-US" sz="450" b="0" dirty="0">
                <a:solidFill>
                  <a:srgbClr val="008000"/>
                </a:solidFill>
                <a:effectLst/>
                <a:latin typeface="Consolas" panose="020B0609020204030204" pitchFamily="49" charset="0"/>
              </a:rPr>
              <a:t> = undefined </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res.json</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req.shop</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isOwner</a:t>
            </a:r>
            <a:r>
              <a:rPr lang="en-US" sz="450" b="0" dirty="0">
                <a:solidFill>
                  <a:srgbClr val="008000"/>
                </a:solidFill>
                <a:effectLst/>
                <a:latin typeface="Consolas" panose="020B0609020204030204" pitchFamily="49" charset="0"/>
              </a:rPr>
              <a:t> = (req, res, next) =&gt; {</a:t>
            </a:r>
          </a:p>
          <a:p>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isOwner</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req.shop</a:t>
            </a:r>
            <a:r>
              <a:rPr lang="en-US" sz="450" b="0" dirty="0">
                <a:solidFill>
                  <a:srgbClr val="008000"/>
                </a:solidFill>
                <a:effectLst/>
                <a:latin typeface="Consolas" panose="020B0609020204030204" pitchFamily="49" charset="0"/>
              </a:rPr>
              <a:t> &amp;&amp; </a:t>
            </a:r>
            <a:r>
              <a:rPr lang="en-US" sz="450" b="0" dirty="0" err="1">
                <a:solidFill>
                  <a:srgbClr val="008000"/>
                </a:solidFill>
                <a:effectLst/>
                <a:latin typeface="Consolas" panose="020B0609020204030204" pitchFamily="49" charset="0"/>
              </a:rPr>
              <a:t>req.auth</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&amp;&amp; </a:t>
            </a:r>
            <a:r>
              <a:rPr lang="en-US" sz="450" b="0" dirty="0" err="1">
                <a:solidFill>
                  <a:srgbClr val="008000"/>
                </a:solidFill>
                <a:effectLst/>
                <a:latin typeface="Consolas" panose="020B0609020204030204" pitchFamily="49" charset="0"/>
              </a:rPr>
              <a:t>req.shop.owner._id</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req.auth._id</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if(!</a:t>
            </a:r>
            <a:r>
              <a:rPr lang="en-US" sz="450" b="0" dirty="0" err="1">
                <a:solidFill>
                  <a:srgbClr val="008000"/>
                </a:solidFill>
                <a:effectLst/>
                <a:latin typeface="Consolas" panose="020B0609020204030204" pitchFamily="49" charset="0"/>
              </a:rPr>
              <a:t>isOwner</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('403').</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error: "User is not authorized"</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next()</a:t>
            </a:r>
          </a:p>
          <a:p>
            <a:r>
              <a:rPr lang="en-US" sz="45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D31E2097-8B99-1F41-3C23-CAF5F08CEC3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32DBFDE-00EA-CE97-32B0-BD5BB15D0D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6D57A04-3A69-F0B8-8BBF-165147BFE9D7}"/>
              </a:ext>
            </a:extLst>
          </p:cNvPr>
          <p:cNvSpPr>
            <a:spLocks noGrp="1"/>
          </p:cNvSpPr>
          <p:nvPr>
            <p:ph type="sldNum" sz="quarter" idx="12"/>
          </p:nvPr>
        </p:nvSpPr>
        <p:spPr/>
        <p:txBody>
          <a:bodyPr/>
          <a:lstStyle/>
          <a:p>
            <a:fld id="{7C5CF243-786F-4254-B068-4C9F0B6EA12F}" type="slidenum">
              <a:rPr lang="en-US" altLang="en-US" smtClean="0"/>
              <a:pPr/>
              <a:t>171</a:t>
            </a:fld>
            <a:endParaRPr lang="en-US" altLang="en-US"/>
          </a:p>
        </p:txBody>
      </p:sp>
    </p:spTree>
    <p:extLst>
      <p:ext uri="{BB962C8B-B14F-4D97-AF65-F5344CB8AC3E}">
        <p14:creationId xmlns:p14="http://schemas.microsoft.com/office/powerpoint/2010/main" val="13620121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FBF5-81B4-3826-C148-4581B5732F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5851FE-F0DC-706A-67A5-7F3109592EE1}"/>
              </a:ext>
            </a:extLst>
          </p:cNvPr>
          <p:cNvSpPr>
            <a:spLocks noGrp="1"/>
          </p:cNvSpPr>
          <p:nvPr>
            <p:ph idx="1"/>
          </p:nvPr>
        </p:nvSpPr>
        <p:spPr/>
        <p:txBody>
          <a:bodyPr/>
          <a:lstStyle/>
          <a:p>
            <a:r>
              <a:rPr lang="en-US" dirty="0"/>
              <a:t>To use this update API in the frontend, you will need to define a fetch method that takes the shop ID, user auth credentials, and the updated shop details to make the fetch call to this update shop API, as we have done for other API implementations including the create shop API in the Creating a new shop section.</a:t>
            </a:r>
          </a:p>
          <a:p>
            <a:r>
              <a:rPr lang="en-US" dirty="0"/>
              <a:t>We now have a shop update API that can be used in the frontend to update the details of a shop. </a:t>
            </a:r>
          </a:p>
          <a:p>
            <a:r>
              <a:rPr lang="en-US" dirty="0"/>
              <a:t>We will use this in the </a:t>
            </a:r>
            <a:r>
              <a:rPr lang="en-US" dirty="0" err="1"/>
              <a:t>EditShop</a:t>
            </a:r>
            <a:r>
              <a:rPr lang="en-US" dirty="0"/>
              <a:t> component, which is discussed next.</a:t>
            </a:r>
          </a:p>
        </p:txBody>
      </p:sp>
      <p:sp>
        <p:nvSpPr>
          <p:cNvPr id="4" name="Date Placeholder 3">
            <a:extLst>
              <a:ext uri="{FF2B5EF4-FFF2-40B4-BE49-F238E27FC236}">
                <a16:creationId xmlns:a16="http://schemas.microsoft.com/office/drawing/2014/main" id="{B3439894-4F15-3780-9FB6-8C8CE02314C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C4F4ACD-0AAD-E813-9CCC-E7B2DB80587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49B2C3E-A4A7-4D8E-A6AE-3E66FD17FBDE}"/>
              </a:ext>
            </a:extLst>
          </p:cNvPr>
          <p:cNvSpPr>
            <a:spLocks noGrp="1"/>
          </p:cNvSpPr>
          <p:nvPr>
            <p:ph type="sldNum" sz="quarter" idx="12"/>
          </p:nvPr>
        </p:nvSpPr>
        <p:spPr/>
        <p:txBody>
          <a:bodyPr/>
          <a:lstStyle/>
          <a:p>
            <a:fld id="{7C5CF243-786F-4254-B068-4C9F0B6EA12F}" type="slidenum">
              <a:rPr lang="en-US" altLang="en-US" smtClean="0"/>
              <a:pPr/>
              <a:t>172</a:t>
            </a:fld>
            <a:endParaRPr lang="en-US" altLang="en-US"/>
          </a:p>
        </p:txBody>
      </p:sp>
    </p:spTree>
    <p:extLst>
      <p:ext uri="{BB962C8B-B14F-4D97-AF65-F5344CB8AC3E}">
        <p14:creationId xmlns:p14="http://schemas.microsoft.com/office/powerpoint/2010/main" val="16162020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A19C-4090-DB32-9464-582DCEF58D29}"/>
              </a:ext>
            </a:extLst>
          </p:cNvPr>
          <p:cNvSpPr>
            <a:spLocks noGrp="1"/>
          </p:cNvSpPr>
          <p:nvPr>
            <p:ph type="title"/>
          </p:nvPr>
        </p:nvSpPr>
        <p:spPr/>
        <p:txBody>
          <a:bodyPr/>
          <a:lstStyle/>
          <a:p>
            <a:r>
              <a:rPr lang="en-US" dirty="0"/>
              <a:t>The </a:t>
            </a:r>
            <a:r>
              <a:rPr lang="en-US" dirty="0" err="1"/>
              <a:t>EditShop</a:t>
            </a:r>
            <a:r>
              <a:rPr lang="en-US" dirty="0"/>
              <a:t> component</a:t>
            </a:r>
          </a:p>
        </p:txBody>
      </p:sp>
      <p:sp>
        <p:nvSpPr>
          <p:cNvPr id="3" name="Content Placeholder 2">
            <a:extLst>
              <a:ext uri="{FF2B5EF4-FFF2-40B4-BE49-F238E27FC236}">
                <a16:creationId xmlns:a16="http://schemas.microsoft.com/office/drawing/2014/main" id="{5F29A7CE-50C6-A644-4526-AD49308D1B6D}"/>
              </a:ext>
            </a:extLst>
          </p:cNvPr>
          <p:cNvSpPr>
            <a:spLocks noGrp="1"/>
          </p:cNvSpPr>
          <p:nvPr>
            <p:ph idx="1"/>
          </p:nvPr>
        </p:nvSpPr>
        <p:spPr/>
        <p:txBody>
          <a:bodyPr/>
          <a:lstStyle/>
          <a:p>
            <a:r>
              <a:rPr lang="en-US" dirty="0"/>
              <a:t>The </a:t>
            </a:r>
            <a:r>
              <a:rPr lang="en-US" dirty="0" err="1"/>
              <a:t>EditShop</a:t>
            </a:r>
            <a:r>
              <a:rPr lang="en-US" dirty="0"/>
              <a:t> component will show a form similar to the create new shop form, pre-populated with the existing shop details. </a:t>
            </a:r>
          </a:p>
          <a:p>
            <a:r>
              <a:rPr lang="en-US" dirty="0"/>
              <a:t>This component will also show a list of the products in this shop, to be discussed in the Products section. </a:t>
            </a:r>
          </a:p>
          <a:p>
            <a:r>
              <a:rPr lang="en-US" dirty="0"/>
              <a:t>The completed Edit Shop view is pictured in the following screenshot:</a:t>
            </a:r>
          </a:p>
          <a:p>
            <a:endParaRPr lang="en-US" dirty="0"/>
          </a:p>
        </p:txBody>
      </p:sp>
      <p:sp>
        <p:nvSpPr>
          <p:cNvPr id="4" name="Date Placeholder 3">
            <a:extLst>
              <a:ext uri="{FF2B5EF4-FFF2-40B4-BE49-F238E27FC236}">
                <a16:creationId xmlns:a16="http://schemas.microsoft.com/office/drawing/2014/main" id="{1F4B50B8-CB99-5979-7DD3-E04FD487210E}"/>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B24B20D-8186-6476-7E06-91A2F00CEBC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D35473F-BA35-EA0C-0B9B-5A7F39F2638C}"/>
              </a:ext>
            </a:extLst>
          </p:cNvPr>
          <p:cNvSpPr>
            <a:spLocks noGrp="1"/>
          </p:cNvSpPr>
          <p:nvPr>
            <p:ph type="sldNum" sz="quarter" idx="12"/>
          </p:nvPr>
        </p:nvSpPr>
        <p:spPr/>
        <p:txBody>
          <a:bodyPr/>
          <a:lstStyle/>
          <a:p>
            <a:fld id="{7C5CF243-786F-4254-B068-4C9F0B6EA12F}" type="slidenum">
              <a:rPr lang="en-US" altLang="en-US" smtClean="0"/>
              <a:pPr/>
              <a:t>173</a:t>
            </a:fld>
            <a:endParaRPr lang="en-US" altLang="en-US"/>
          </a:p>
        </p:txBody>
      </p:sp>
      <p:pic>
        <p:nvPicPr>
          <p:cNvPr id="8" name="Picture 7">
            <a:extLst>
              <a:ext uri="{FF2B5EF4-FFF2-40B4-BE49-F238E27FC236}">
                <a16:creationId xmlns:a16="http://schemas.microsoft.com/office/drawing/2014/main" id="{B4A92C65-9402-C1AA-E9DA-8E7F713EA218}"/>
              </a:ext>
            </a:extLst>
          </p:cNvPr>
          <p:cNvPicPr>
            <a:picLocks noChangeAspect="1"/>
          </p:cNvPicPr>
          <p:nvPr/>
        </p:nvPicPr>
        <p:blipFill>
          <a:blip r:embed="rId2"/>
          <a:stretch>
            <a:fillRect/>
          </a:stretch>
        </p:blipFill>
        <p:spPr>
          <a:xfrm>
            <a:off x="1295400" y="3635376"/>
            <a:ext cx="7162800" cy="2689224"/>
          </a:xfrm>
          <a:prstGeom prst="rect">
            <a:avLst/>
          </a:prstGeom>
        </p:spPr>
      </p:pic>
    </p:spTree>
    <p:extLst>
      <p:ext uri="{BB962C8B-B14F-4D97-AF65-F5344CB8AC3E}">
        <p14:creationId xmlns:p14="http://schemas.microsoft.com/office/powerpoint/2010/main" val="21968583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F977-02AD-C9C1-00FD-16B0F96F7A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327C76-AB24-C348-377D-E6C91FB8EB2B}"/>
              </a:ext>
            </a:extLst>
          </p:cNvPr>
          <p:cNvSpPr>
            <a:spLocks noGrp="1"/>
          </p:cNvSpPr>
          <p:nvPr>
            <p:ph idx="1"/>
          </p:nvPr>
        </p:nvSpPr>
        <p:spPr/>
        <p:txBody>
          <a:bodyPr/>
          <a:lstStyle/>
          <a:p>
            <a:r>
              <a:rPr lang="en-US" dirty="0"/>
              <a:t>The form part of this view for editing shop details is similar to the form in the </a:t>
            </a:r>
            <a:r>
              <a:rPr lang="en-US" dirty="0" err="1"/>
              <a:t>NewShop</a:t>
            </a:r>
            <a:r>
              <a:rPr lang="en-US" dirty="0"/>
              <a:t> component, with the same form fields and a </a:t>
            </a:r>
            <a:r>
              <a:rPr lang="en-US" dirty="0" err="1"/>
              <a:t>formData</a:t>
            </a:r>
            <a:r>
              <a:rPr lang="en-US" dirty="0"/>
              <a:t> object that holds the multipart form data to be sent with the update fetch method. </a:t>
            </a:r>
          </a:p>
          <a:p>
            <a:r>
              <a:rPr lang="en-US" dirty="0"/>
              <a:t>In contrast to the </a:t>
            </a:r>
            <a:r>
              <a:rPr lang="en-US" dirty="0" err="1"/>
              <a:t>NewShop</a:t>
            </a:r>
            <a:r>
              <a:rPr lang="en-US" dirty="0"/>
              <a:t> component, in this component, we will need to utilize the read shop API to fetch the given shop's details in an </a:t>
            </a:r>
            <a:r>
              <a:rPr lang="en-US" dirty="0" err="1"/>
              <a:t>useEffect</a:t>
            </a:r>
            <a:r>
              <a:rPr lang="en-US" dirty="0"/>
              <a:t> hook and pre-populate the form fields. </a:t>
            </a:r>
          </a:p>
          <a:p>
            <a:r>
              <a:rPr lang="en-US" dirty="0"/>
              <a:t>You can combine the implementations discussed for the </a:t>
            </a:r>
            <a:r>
              <a:rPr lang="en-US" dirty="0" err="1"/>
              <a:t>NewShop</a:t>
            </a:r>
            <a:r>
              <a:rPr lang="en-US" dirty="0"/>
              <a:t> component and Shop component to complete the </a:t>
            </a:r>
            <a:r>
              <a:rPr lang="en-US" dirty="0" err="1"/>
              <a:t>EditShop</a:t>
            </a:r>
            <a:r>
              <a:rPr lang="en-US" dirty="0"/>
              <a:t> component. </a:t>
            </a:r>
          </a:p>
        </p:txBody>
      </p:sp>
      <p:sp>
        <p:nvSpPr>
          <p:cNvPr id="4" name="Date Placeholder 3">
            <a:extLst>
              <a:ext uri="{FF2B5EF4-FFF2-40B4-BE49-F238E27FC236}">
                <a16:creationId xmlns:a16="http://schemas.microsoft.com/office/drawing/2014/main" id="{C90B0887-8EB9-F1F3-15E5-FEE4219571C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B27E2F4-5264-909C-3463-4E31ED9F490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785E55-FA92-9F5D-F0CE-96B17C3D5E44}"/>
              </a:ext>
            </a:extLst>
          </p:cNvPr>
          <p:cNvSpPr>
            <a:spLocks noGrp="1"/>
          </p:cNvSpPr>
          <p:nvPr>
            <p:ph type="sldNum" sz="quarter" idx="12"/>
          </p:nvPr>
        </p:nvSpPr>
        <p:spPr/>
        <p:txBody>
          <a:bodyPr/>
          <a:lstStyle/>
          <a:p>
            <a:fld id="{7C5CF243-786F-4254-B068-4C9F0B6EA12F}" type="slidenum">
              <a:rPr lang="en-US" altLang="en-US" smtClean="0"/>
              <a:pPr/>
              <a:t>174</a:t>
            </a:fld>
            <a:endParaRPr lang="en-US" altLang="en-US"/>
          </a:p>
        </p:txBody>
      </p:sp>
    </p:spTree>
    <p:extLst>
      <p:ext uri="{BB962C8B-B14F-4D97-AF65-F5344CB8AC3E}">
        <p14:creationId xmlns:p14="http://schemas.microsoft.com/office/powerpoint/2010/main" val="9213602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E5E2-E4E5-63FE-8BD3-7AE5DB557F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4CBB98-FF19-194F-84EB-01257C37C669}"/>
              </a:ext>
            </a:extLst>
          </p:cNvPr>
          <p:cNvSpPr>
            <a:spLocks noGrp="1"/>
          </p:cNvSpPr>
          <p:nvPr>
            <p:ph idx="1"/>
          </p:nvPr>
        </p:nvSpPr>
        <p:spPr/>
        <p:txBody>
          <a:bodyPr/>
          <a:lstStyle/>
          <a:p>
            <a:r>
              <a:rPr lang="en-US" dirty="0"/>
              <a:t>The </a:t>
            </a:r>
            <a:r>
              <a:rPr lang="en-US" dirty="0" err="1"/>
              <a:t>EditShop</a:t>
            </a:r>
            <a:r>
              <a:rPr lang="en-US" dirty="0"/>
              <a:t> component will only be accessible by authorized shop owners. So we will add a </a:t>
            </a:r>
            <a:r>
              <a:rPr lang="en-US" dirty="0" err="1"/>
              <a:t>PrivateRoute</a:t>
            </a:r>
            <a:r>
              <a:rPr lang="en-US" dirty="0"/>
              <a:t> in the </a:t>
            </a:r>
            <a:r>
              <a:rPr lang="en-US" dirty="0" err="1"/>
              <a:t>MainRouter</a:t>
            </a:r>
            <a:r>
              <a:rPr lang="en-US" dirty="0"/>
              <a:t> component as shown next, which will render this component only for authenticated users at /seller/shop/edit/:</a:t>
            </a:r>
            <a:r>
              <a:rPr lang="en-US" dirty="0" err="1"/>
              <a:t>shopId</a:t>
            </a:r>
            <a:r>
              <a:rPr lang="en-US" dirty="0"/>
              <a:t>:</a:t>
            </a:r>
          </a:p>
          <a:p>
            <a:endParaRPr lang="en-US" dirty="0"/>
          </a:p>
          <a:p>
            <a:pPr marL="0" indent="0">
              <a:buNone/>
            </a:pPr>
            <a:r>
              <a:rPr lang="en-US" dirty="0" err="1"/>
              <a:t>mern</a:t>
            </a:r>
            <a:r>
              <a:rPr lang="en-US" dirty="0"/>
              <a:t>-marketplace/client/MainRouter.js:</a:t>
            </a:r>
          </a:p>
          <a:p>
            <a:r>
              <a:rPr lang="en-US" dirty="0"/>
              <a:t>&lt;</a:t>
            </a:r>
            <a:r>
              <a:rPr lang="en-US" dirty="0" err="1"/>
              <a:t>PrivateRoute</a:t>
            </a:r>
            <a:r>
              <a:rPr lang="en-US" dirty="0"/>
              <a:t> path="/seller/shop/edit/:</a:t>
            </a:r>
            <a:r>
              <a:rPr lang="en-US" dirty="0" err="1"/>
              <a:t>shopId</a:t>
            </a:r>
            <a:r>
              <a:rPr lang="en-US" dirty="0"/>
              <a:t>" component={</a:t>
            </a:r>
            <a:r>
              <a:rPr lang="en-US" dirty="0" err="1"/>
              <a:t>EditShop</a:t>
            </a:r>
            <a:r>
              <a:rPr lang="en-US" dirty="0"/>
              <a:t>}/&gt;</a:t>
            </a:r>
          </a:p>
          <a:p>
            <a:endParaRPr lang="en-US" dirty="0"/>
          </a:p>
        </p:txBody>
      </p:sp>
      <p:sp>
        <p:nvSpPr>
          <p:cNvPr id="4" name="Date Placeholder 3">
            <a:extLst>
              <a:ext uri="{FF2B5EF4-FFF2-40B4-BE49-F238E27FC236}">
                <a16:creationId xmlns:a16="http://schemas.microsoft.com/office/drawing/2014/main" id="{1B379328-016E-99BC-4464-F4C38C6D240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1A89663-AD7C-AA05-5E3E-99B16663F8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B0F3BD-34B4-0F45-2E03-9FFDA630154E}"/>
              </a:ext>
            </a:extLst>
          </p:cNvPr>
          <p:cNvSpPr>
            <a:spLocks noGrp="1"/>
          </p:cNvSpPr>
          <p:nvPr>
            <p:ph type="sldNum" sz="quarter" idx="12"/>
          </p:nvPr>
        </p:nvSpPr>
        <p:spPr/>
        <p:txBody>
          <a:bodyPr/>
          <a:lstStyle/>
          <a:p>
            <a:fld id="{7C5CF243-786F-4254-B068-4C9F0B6EA12F}" type="slidenum">
              <a:rPr lang="en-US" altLang="en-US" smtClean="0"/>
              <a:pPr/>
              <a:t>175</a:t>
            </a:fld>
            <a:endParaRPr lang="en-US" altLang="en-US"/>
          </a:p>
        </p:txBody>
      </p:sp>
    </p:spTree>
    <p:extLst>
      <p:ext uri="{BB962C8B-B14F-4D97-AF65-F5344CB8AC3E}">
        <p14:creationId xmlns:p14="http://schemas.microsoft.com/office/powerpoint/2010/main" val="138097254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193A-ABD5-770E-067B-4D62A2CDB980}"/>
              </a:ext>
            </a:extLst>
          </p:cNvPr>
          <p:cNvSpPr>
            <a:spLocks noGrp="1"/>
          </p:cNvSpPr>
          <p:nvPr>
            <p:ph type="title"/>
          </p:nvPr>
        </p:nvSpPr>
        <p:spPr/>
        <p:txBody>
          <a:bodyPr/>
          <a:lstStyle/>
          <a:p>
            <a:br>
              <a:rPr lang="en-US" dirty="0"/>
            </a:br>
            <a:r>
              <a:rPr lang="en-US" dirty="0"/>
              <a:t>Updated </a:t>
            </a:r>
            <a:r>
              <a:rPr lang="en-US" dirty="0" err="1"/>
              <a:t>mern</a:t>
            </a:r>
            <a:r>
              <a:rPr lang="en-US" dirty="0"/>
              <a:t>-marketplace/client/MainRouter.js:</a:t>
            </a:r>
            <a:br>
              <a:rPr lang="en-US" dirty="0"/>
            </a:br>
            <a:r>
              <a:rPr lang="en-US" dirty="0"/>
              <a:t> </a:t>
            </a:r>
          </a:p>
        </p:txBody>
      </p:sp>
      <p:sp>
        <p:nvSpPr>
          <p:cNvPr id="3" name="Content Placeholder 2">
            <a:extLst>
              <a:ext uri="{FF2B5EF4-FFF2-40B4-BE49-F238E27FC236}">
                <a16:creationId xmlns:a16="http://schemas.microsoft.com/office/drawing/2014/main" id="{7F5A07C3-0080-9AFF-64BA-4CB206790E5C}"/>
              </a:ext>
            </a:extLst>
          </p:cNvPr>
          <p:cNvSpPr>
            <a:spLocks noGrp="1"/>
          </p:cNvSpPr>
          <p:nvPr>
            <p:ph idx="1"/>
          </p:nvPr>
        </p:nvSpPr>
        <p:spPr/>
        <p:txBody>
          <a:bodyPr/>
          <a:lstStyle/>
          <a:p>
            <a:r>
              <a:rPr lang="en-US" sz="880" b="0" dirty="0">
                <a:solidFill>
                  <a:srgbClr val="008000"/>
                </a:solidFill>
                <a:effectLst/>
                <a:latin typeface="Consolas" panose="020B0609020204030204" pitchFamily="49" charset="0"/>
              </a:rPr>
              <a:t>import React from 'react';</a:t>
            </a:r>
          </a:p>
          <a:p>
            <a:r>
              <a:rPr lang="en-US" sz="880" b="0" dirty="0">
                <a:solidFill>
                  <a:srgbClr val="008000"/>
                </a:solidFill>
                <a:effectLst/>
                <a:latin typeface="Consolas" panose="020B0609020204030204" pitchFamily="49" charset="0"/>
              </a:rPr>
              <a:t>import { Routes, Route } from 'react-router-</a:t>
            </a:r>
            <a:r>
              <a:rPr lang="en-US" sz="880" b="0" dirty="0" err="1">
                <a:solidFill>
                  <a:srgbClr val="008000"/>
                </a:solidFill>
                <a:effectLst/>
                <a:latin typeface="Consolas" panose="020B0609020204030204" pitchFamily="49" charset="0"/>
              </a:rPr>
              <a:t>dom</a:t>
            </a:r>
            <a:r>
              <a:rPr lang="en-US" sz="880" b="0" dirty="0">
                <a:solidFill>
                  <a:srgbClr val="008000"/>
                </a:solidFill>
                <a:effectLst/>
                <a:latin typeface="Consolas" panose="020B0609020204030204" pitchFamily="49" charset="0"/>
              </a:rPr>
              <a:t>';</a:t>
            </a:r>
          </a:p>
          <a:p>
            <a:r>
              <a:rPr lang="en-US" sz="880" b="0" dirty="0">
                <a:solidFill>
                  <a:srgbClr val="008000"/>
                </a:solidFill>
                <a:effectLst/>
                <a:latin typeface="Consolas" panose="020B0609020204030204" pitchFamily="49" charset="0"/>
              </a:rPr>
              <a:t>import Home from './core/Home';</a:t>
            </a:r>
          </a:p>
          <a:p>
            <a:r>
              <a:rPr lang="en-US" sz="880" b="0" dirty="0">
                <a:solidFill>
                  <a:srgbClr val="008000"/>
                </a:solidFill>
                <a:effectLst/>
                <a:latin typeface="Consolas" panose="020B0609020204030204" pitchFamily="49" charset="0"/>
              </a:rPr>
              <a:t>import Users from './user/Users'; // Remove ".</a:t>
            </a:r>
            <a:r>
              <a:rPr lang="en-US" sz="880" b="0" dirty="0" err="1">
                <a:solidFill>
                  <a:srgbClr val="008000"/>
                </a:solidFill>
                <a:effectLst/>
                <a:latin typeface="Consolas" panose="020B0609020204030204" pitchFamily="49" charset="0"/>
              </a:rPr>
              <a:t>jsx</a:t>
            </a:r>
            <a:r>
              <a:rPr lang="en-US" sz="880" b="0" dirty="0">
                <a:solidFill>
                  <a:srgbClr val="008000"/>
                </a:solidFill>
                <a:effectLst/>
                <a:latin typeface="Consolas" panose="020B0609020204030204" pitchFamily="49" charset="0"/>
              </a:rPr>
              <a:t>" extension</a:t>
            </a:r>
          </a:p>
          <a:p>
            <a:r>
              <a:rPr lang="en-US" sz="880" b="0" dirty="0">
                <a:solidFill>
                  <a:srgbClr val="008000"/>
                </a:solidFill>
                <a:effectLst/>
                <a:latin typeface="Consolas" panose="020B0609020204030204" pitchFamily="49" charset="0"/>
              </a:rPr>
              <a:t>import Signup from './user/Signup'; // Remove ".</a:t>
            </a:r>
            <a:r>
              <a:rPr lang="en-US" sz="880" b="0" dirty="0" err="1">
                <a:solidFill>
                  <a:srgbClr val="008000"/>
                </a:solidFill>
                <a:effectLst/>
                <a:latin typeface="Consolas" panose="020B0609020204030204" pitchFamily="49" charset="0"/>
              </a:rPr>
              <a:t>jsx</a:t>
            </a:r>
            <a:r>
              <a:rPr lang="en-US" sz="880" b="0" dirty="0">
                <a:solidFill>
                  <a:srgbClr val="008000"/>
                </a:solidFill>
                <a:effectLst/>
                <a:latin typeface="Consolas" panose="020B0609020204030204" pitchFamily="49" charset="0"/>
              </a:rPr>
              <a:t>" extension</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Signin</a:t>
            </a:r>
            <a:r>
              <a:rPr lang="en-US" sz="880" b="0" dirty="0">
                <a:solidFill>
                  <a:srgbClr val="008000"/>
                </a:solidFill>
                <a:effectLst/>
                <a:latin typeface="Consolas" panose="020B0609020204030204" pitchFamily="49" charset="0"/>
              </a:rPr>
              <a:t> from './auth/</a:t>
            </a:r>
            <a:r>
              <a:rPr lang="en-US" sz="880" b="0" dirty="0" err="1">
                <a:solidFill>
                  <a:srgbClr val="008000"/>
                </a:solidFill>
                <a:effectLst/>
                <a:latin typeface="Consolas" panose="020B0609020204030204" pitchFamily="49" charset="0"/>
              </a:rPr>
              <a:t>Signin</a:t>
            </a:r>
            <a:r>
              <a:rPr lang="en-US" sz="880" b="0" dirty="0">
                <a:solidFill>
                  <a:srgbClr val="008000"/>
                </a:solidFill>
                <a:effectLst/>
                <a:latin typeface="Consolas" panose="020B0609020204030204" pitchFamily="49" charset="0"/>
              </a:rPr>
              <a:t>'; // Remove ".</a:t>
            </a:r>
            <a:r>
              <a:rPr lang="en-US" sz="880" b="0" dirty="0" err="1">
                <a:solidFill>
                  <a:srgbClr val="008000"/>
                </a:solidFill>
                <a:effectLst/>
                <a:latin typeface="Consolas" panose="020B0609020204030204" pitchFamily="49" charset="0"/>
              </a:rPr>
              <a:t>jsx</a:t>
            </a:r>
            <a:r>
              <a:rPr lang="en-US" sz="880" b="0" dirty="0">
                <a:solidFill>
                  <a:srgbClr val="008000"/>
                </a:solidFill>
                <a:effectLst/>
                <a:latin typeface="Consolas" panose="020B0609020204030204" pitchFamily="49" charset="0"/>
              </a:rPr>
              <a:t>" extension</a:t>
            </a:r>
          </a:p>
          <a:p>
            <a:r>
              <a:rPr lang="en-US" sz="880" b="0" dirty="0">
                <a:solidFill>
                  <a:srgbClr val="008000"/>
                </a:solidFill>
                <a:effectLst/>
                <a:latin typeface="Consolas" panose="020B0609020204030204" pitchFamily="49" charset="0"/>
              </a:rPr>
              <a:t>import Profile from './user/Profile'; // Remove ".</a:t>
            </a:r>
            <a:r>
              <a:rPr lang="en-US" sz="880" b="0" dirty="0" err="1">
                <a:solidFill>
                  <a:srgbClr val="008000"/>
                </a:solidFill>
                <a:effectLst/>
                <a:latin typeface="Consolas" panose="020B0609020204030204" pitchFamily="49" charset="0"/>
              </a:rPr>
              <a:t>jsx</a:t>
            </a:r>
            <a:r>
              <a:rPr lang="en-US" sz="880" b="0" dirty="0">
                <a:solidFill>
                  <a:srgbClr val="008000"/>
                </a:solidFill>
                <a:effectLst/>
                <a:latin typeface="Consolas" panose="020B0609020204030204" pitchFamily="49" charset="0"/>
              </a:rPr>
              <a:t>" extension</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 from './auth/</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NewShop</a:t>
            </a:r>
            <a:r>
              <a:rPr lang="en-US" sz="880" b="0" dirty="0">
                <a:solidFill>
                  <a:srgbClr val="008000"/>
                </a:solidFill>
                <a:effectLst/>
                <a:latin typeface="Consolas" panose="020B0609020204030204" pitchFamily="49" charset="0"/>
              </a:rPr>
              <a:t> from './shop/</a:t>
            </a:r>
            <a:r>
              <a:rPr lang="en-US" sz="880" b="0" dirty="0" err="1">
                <a:solidFill>
                  <a:srgbClr val="008000"/>
                </a:solidFill>
                <a:effectLst/>
                <a:latin typeface="Consolas" panose="020B0609020204030204" pitchFamily="49" charset="0"/>
              </a:rPr>
              <a:t>NewShop</a:t>
            </a:r>
            <a:r>
              <a:rPr lang="en-US" sz="880" b="0" dirty="0">
                <a:solidFill>
                  <a:srgbClr val="008000"/>
                </a:solidFill>
                <a:effectLst/>
                <a:latin typeface="Consolas" panose="020B0609020204030204" pitchFamily="49" charset="0"/>
              </a:rPr>
              <a:t>';</a:t>
            </a:r>
          </a:p>
          <a:p>
            <a:r>
              <a:rPr lang="en-US" sz="880" b="0" dirty="0">
                <a:solidFill>
                  <a:srgbClr val="008000"/>
                </a:solidFill>
                <a:effectLst/>
                <a:latin typeface="Consolas" panose="020B0609020204030204" pitchFamily="49" charset="0"/>
              </a:rPr>
              <a:t>import Shops from './shop/Shops'; // Correct case in import path</a:t>
            </a:r>
          </a:p>
          <a:p>
            <a:r>
              <a:rPr lang="en-US" sz="880" b="0" dirty="0">
                <a:solidFill>
                  <a:srgbClr val="008000"/>
                </a:solidFill>
                <a:effectLst/>
                <a:latin typeface="Consolas" panose="020B0609020204030204" pitchFamily="49" charset="0"/>
              </a:rPr>
              <a:t>import Shop from './shop/Shop'; // Correct case in import path</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MyShops</a:t>
            </a:r>
            <a:r>
              <a:rPr lang="en-US" sz="880" b="0" dirty="0">
                <a:solidFill>
                  <a:srgbClr val="008000"/>
                </a:solidFill>
                <a:effectLst/>
                <a:latin typeface="Consolas" panose="020B0609020204030204" pitchFamily="49" charset="0"/>
              </a:rPr>
              <a:t> from './shop/</a:t>
            </a:r>
            <a:r>
              <a:rPr lang="en-US" sz="880" b="0" dirty="0" err="1">
                <a:solidFill>
                  <a:srgbClr val="008000"/>
                </a:solidFill>
                <a:effectLst/>
                <a:latin typeface="Consolas" panose="020B0609020204030204" pitchFamily="49" charset="0"/>
              </a:rPr>
              <a:t>MyShops</a:t>
            </a:r>
            <a:r>
              <a:rPr lang="en-US" sz="880" b="0" dirty="0">
                <a:solidFill>
                  <a:srgbClr val="008000"/>
                </a:solidFill>
                <a:effectLst/>
                <a:latin typeface="Consolas" panose="020B0609020204030204" pitchFamily="49" charset="0"/>
              </a:rPr>
              <a:t>'; // Add missing dot before "/shop"</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EditShop</a:t>
            </a:r>
            <a:r>
              <a:rPr lang="en-US" sz="880" b="0" dirty="0">
                <a:solidFill>
                  <a:srgbClr val="008000"/>
                </a:solidFill>
                <a:effectLst/>
                <a:latin typeface="Consolas" panose="020B0609020204030204" pitchFamily="49" charset="0"/>
              </a:rPr>
              <a:t> from './shop/</a:t>
            </a:r>
            <a:r>
              <a:rPr lang="en-US" sz="880" b="0" dirty="0" err="1">
                <a:solidFill>
                  <a:srgbClr val="008000"/>
                </a:solidFill>
                <a:effectLst/>
                <a:latin typeface="Consolas" panose="020B0609020204030204" pitchFamily="49" charset="0"/>
              </a:rPr>
              <a:t>EditShop</a:t>
            </a:r>
            <a:r>
              <a:rPr lang="en-US" sz="880" b="0" dirty="0">
                <a:solidFill>
                  <a:srgbClr val="008000"/>
                </a:solidFill>
                <a:effectLst/>
                <a:latin typeface="Consolas" panose="020B0609020204030204" pitchFamily="49" charset="0"/>
              </a:rPr>
              <a:t>'; // Import </a:t>
            </a:r>
            <a:r>
              <a:rPr lang="en-US" sz="880" b="0" dirty="0" err="1">
                <a:solidFill>
                  <a:srgbClr val="008000"/>
                </a:solidFill>
                <a:effectLst/>
                <a:latin typeface="Consolas" panose="020B0609020204030204" pitchFamily="49" charset="0"/>
              </a:rPr>
              <a:t>EditShop</a:t>
            </a:r>
            <a:r>
              <a:rPr lang="en-US" sz="880" b="0" dirty="0">
                <a:solidFill>
                  <a:srgbClr val="008000"/>
                </a:solidFill>
                <a:effectLst/>
                <a:latin typeface="Consolas" panose="020B0609020204030204" pitchFamily="49" charset="0"/>
              </a:rPr>
              <a:t> component</a:t>
            </a:r>
          </a:p>
          <a:p>
            <a:br>
              <a:rPr lang="en-US" sz="880" b="0" dirty="0">
                <a:solidFill>
                  <a:srgbClr val="008000"/>
                </a:solidFill>
                <a:effectLst/>
                <a:latin typeface="Consolas" panose="020B0609020204030204" pitchFamily="49" charset="0"/>
              </a:rPr>
            </a:br>
            <a:r>
              <a:rPr lang="en-US" sz="880" b="0" dirty="0">
                <a:solidFill>
                  <a:srgbClr val="008000"/>
                </a:solidFill>
                <a:effectLst/>
                <a:latin typeface="Consolas" panose="020B0609020204030204" pitchFamily="49" charset="0"/>
              </a:rPr>
              <a:t>function </a:t>
            </a:r>
            <a:r>
              <a:rPr lang="en-US" sz="880" b="0" dirty="0" err="1">
                <a:solidFill>
                  <a:srgbClr val="008000"/>
                </a:solidFill>
                <a:effectLst/>
                <a:latin typeface="Consolas" panose="020B0609020204030204" pitchFamily="49" charset="0"/>
              </a:rPr>
              <a:t>MainRouter</a:t>
            </a:r>
            <a:r>
              <a:rPr lang="en-US" sz="880" b="0" dirty="0">
                <a:solidFill>
                  <a:srgbClr val="008000"/>
                </a:solidFill>
                <a:effectLst/>
                <a:latin typeface="Consolas" panose="020B0609020204030204" pitchFamily="49" charset="0"/>
              </a:rPr>
              <a:t>() {</a:t>
            </a:r>
          </a:p>
          <a:p>
            <a:r>
              <a:rPr lang="en-US" sz="880" b="0" dirty="0">
                <a:solidFill>
                  <a:srgbClr val="008000"/>
                </a:solidFill>
                <a:effectLst/>
                <a:latin typeface="Consolas" panose="020B0609020204030204" pitchFamily="49" charset="0"/>
              </a:rPr>
              <a:t>  return (</a:t>
            </a:r>
          </a:p>
          <a:p>
            <a:r>
              <a:rPr lang="en-US" sz="880" b="0" dirty="0">
                <a:solidFill>
                  <a:srgbClr val="008000"/>
                </a:solidFill>
                <a:effectLst/>
                <a:latin typeface="Consolas" panose="020B0609020204030204" pitchFamily="49" charset="0"/>
              </a:rPr>
              <a:t>    &lt;Routes&gt;</a:t>
            </a:r>
          </a:p>
          <a:p>
            <a:r>
              <a:rPr lang="en-US" sz="880" b="0" dirty="0">
                <a:solidFill>
                  <a:srgbClr val="008000"/>
                </a:solidFill>
                <a:effectLst/>
                <a:latin typeface="Consolas" panose="020B0609020204030204" pitchFamily="49" charset="0"/>
              </a:rPr>
              <a:t>      &lt;Route path="/" element={&lt;Home /&gt;} /&gt;</a:t>
            </a:r>
          </a:p>
          <a:p>
            <a:r>
              <a:rPr lang="en-US" sz="880" b="0" dirty="0">
                <a:solidFill>
                  <a:srgbClr val="008000"/>
                </a:solidFill>
                <a:effectLst/>
                <a:latin typeface="Consolas" panose="020B0609020204030204" pitchFamily="49" charset="0"/>
              </a:rPr>
              <a:t>      &lt;Route path="/users" element={&lt;Users /&gt;} /&gt;</a:t>
            </a:r>
          </a:p>
          <a:p>
            <a:r>
              <a:rPr lang="en-US" sz="880" b="0" dirty="0">
                <a:solidFill>
                  <a:srgbClr val="008000"/>
                </a:solidFill>
                <a:effectLst/>
                <a:latin typeface="Consolas" panose="020B0609020204030204" pitchFamily="49" charset="0"/>
              </a:rPr>
              <a:t>      &lt;Route path="/signup" element={&lt;Signup /&gt;} /&gt;</a:t>
            </a:r>
          </a:p>
          <a:p>
            <a:r>
              <a:rPr lang="en-US" sz="880" b="0" dirty="0">
                <a:solidFill>
                  <a:srgbClr val="008000"/>
                </a:solidFill>
                <a:effectLst/>
                <a:latin typeface="Consolas" panose="020B0609020204030204" pitchFamily="49" charset="0"/>
              </a:rPr>
              <a:t>      &lt;Route path="/</a:t>
            </a:r>
            <a:r>
              <a:rPr lang="en-US" sz="880" b="0" dirty="0" err="1">
                <a:solidFill>
                  <a:srgbClr val="008000"/>
                </a:solidFill>
                <a:effectLst/>
                <a:latin typeface="Consolas" panose="020B0609020204030204" pitchFamily="49" charset="0"/>
              </a:rPr>
              <a:t>signin</a:t>
            </a:r>
            <a:r>
              <a:rPr lang="en-US" sz="880" b="0" dirty="0">
                <a:solidFill>
                  <a:srgbClr val="008000"/>
                </a:solidFill>
                <a:effectLst/>
                <a:latin typeface="Consolas" panose="020B0609020204030204" pitchFamily="49" charset="0"/>
              </a:rPr>
              <a:t>" element={&lt;</a:t>
            </a:r>
            <a:r>
              <a:rPr lang="en-US" sz="880" b="0" dirty="0" err="1">
                <a:solidFill>
                  <a:srgbClr val="008000"/>
                </a:solidFill>
                <a:effectLst/>
                <a:latin typeface="Consolas" panose="020B0609020204030204" pitchFamily="49" charset="0"/>
              </a:rPr>
              <a:t>Signin</a:t>
            </a:r>
            <a:r>
              <a:rPr lang="en-US" sz="880" b="0" dirty="0">
                <a:solidFill>
                  <a:srgbClr val="008000"/>
                </a:solidFill>
                <a:effectLst/>
                <a:latin typeface="Consolas" panose="020B0609020204030204" pitchFamily="49" charset="0"/>
              </a:rPr>
              <a:t> /&gt;} /&gt;</a:t>
            </a:r>
          </a:p>
          <a:p>
            <a:r>
              <a:rPr lang="en-US" sz="880" b="0" dirty="0">
                <a:solidFill>
                  <a:srgbClr val="008000"/>
                </a:solidFill>
                <a:effectLst/>
                <a:latin typeface="Consolas" panose="020B0609020204030204" pitchFamily="49" charset="0"/>
              </a:rPr>
              <a:t>      &lt;Route path="/user/:</a:t>
            </a:r>
            <a:r>
              <a:rPr lang="en-US" sz="880" b="0" dirty="0" err="1">
                <a:solidFill>
                  <a:srgbClr val="008000"/>
                </a:solidFill>
                <a:effectLst/>
                <a:latin typeface="Consolas" panose="020B0609020204030204" pitchFamily="49" charset="0"/>
              </a:rPr>
              <a:t>userId</a:t>
            </a:r>
            <a:r>
              <a:rPr lang="en-US" sz="880" b="0" dirty="0">
                <a:solidFill>
                  <a:srgbClr val="008000"/>
                </a:solidFill>
                <a:effectLst/>
                <a:latin typeface="Consolas" panose="020B0609020204030204" pitchFamily="49" charset="0"/>
              </a:rPr>
              <a:t>" element={&lt;Profile /&gt;} /&gt;</a:t>
            </a:r>
          </a:p>
          <a:p>
            <a:r>
              <a:rPr lang="en-US" sz="880" b="0" dirty="0">
                <a:solidFill>
                  <a:srgbClr val="008000"/>
                </a:solidFill>
                <a:effectLst/>
                <a:latin typeface="Consolas" panose="020B0609020204030204" pitchFamily="49" charset="0"/>
              </a:rPr>
              <a:t>      &lt;Route path="/shops/all" element={&lt;Shops /&gt;} /&gt;</a:t>
            </a:r>
          </a:p>
          <a:p>
            <a:r>
              <a:rPr lang="en-US" sz="880" b="0" dirty="0">
                <a:solidFill>
                  <a:srgbClr val="008000"/>
                </a:solidFill>
                <a:effectLst/>
                <a:latin typeface="Consolas" panose="020B0609020204030204" pitchFamily="49" charset="0"/>
              </a:rPr>
              <a:t>      &lt;Route path="/shops/:</a:t>
            </a:r>
            <a:r>
              <a:rPr lang="en-US" sz="880" b="0" dirty="0" err="1">
                <a:solidFill>
                  <a:srgbClr val="008000"/>
                </a:solidFill>
                <a:effectLst/>
                <a:latin typeface="Consolas" panose="020B0609020204030204" pitchFamily="49" charset="0"/>
              </a:rPr>
              <a:t>shopId</a:t>
            </a:r>
            <a:r>
              <a:rPr lang="en-US" sz="880" b="0" dirty="0">
                <a:solidFill>
                  <a:srgbClr val="008000"/>
                </a:solidFill>
                <a:effectLst/>
                <a:latin typeface="Consolas" panose="020B0609020204030204" pitchFamily="49" charset="0"/>
              </a:rPr>
              <a:t>" element={&lt;Shop /&gt;} /&gt; {/* Use "element" instead of "component" */}</a:t>
            </a:r>
          </a:p>
          <a:p>
            <a:r>
              <a:rPr lang="en-US" sz="880" b="0" dirty="0">
                <a:solidFill>
                  <a:srgbClr val="008000"/>
                </a:solidFill>
                <a:effectLst/>
                <a:latin typeface="Consolas" panose="020B0609020204030204" pitchFamily="49" charset="0"/>
              </a:rPr>
              <a:t>      &lt;</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 path="/seller/shop/new" element={&lt;</a:t>
            </a:r>
            <a:r>
              <a:rPr lang="en-US" sz="880" b="0" dirty="0" err="1">
                <a:solidFill>
                  <a:srgbClr val="008000"/>
                </a:solidFill>
                <a:effectLst/>
                <a:latin typeface="Consolas" panose="020B0609020204030204" pitchFamily="49" charset="0"/>
              </a:rPr>
              <a:t>NewShop</a:t>
            </a:r>
            <a:r>
              <a:rPr lang="en-US" sz="880" b="0" dirty="0">
                <a:solidFill>
                  <a:srgbClr val="008000"/>
                </a:solidFill>
                <a:effectLst/>
                <a:latin typeface="Consolas" panose="020B0609020204030204" pitchFamily="49" charset="0"/>
              </a:rPr>
              <a:t> /&gt;} /&gt;</a:t>
            </a:r>
          </a:p>
          <a:p>
            <a:r>
              <a:rPr lang="en-US" sz="880" b="0" dirty="0">
                <a:solidFill>
                  <a:srgbClr val="008000"/>
                </a:solidFill>
                <a:effectLst/>
                <a:latin typeface="Consolas" panose="020B0609020204030204" pitchFamily="49" charset="0"/>
              </a:rPr>
              <a:t>      &lt;</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 path="/seller/shops" element={&lt;</a:t>
            </a:r>
            <a:r>
              <a:rPr lang="en-US" sz="880" b="0" dirty="0" err="1">
                <a:solidFill>
                  <a:srgbClr val="008000"/>
                </a:solidFill>
                <a:effectLst/>
                <a:latin typeface="Consolas" panose="020B0609020204030204" pitchFamily="49" charset="0"/>
              </a:rPr>
              <a:t>MyShops</a:t>
            </a:r>
            <a:r>
              <a:rPr lang="en-US" sz="880" b="0" dirty="0">
                <a:solidFill>
                  <a:srgbClr val="008000"/>
                </a:solidFill>
                <a:effectLst/>
                <a:latin typeface="Consolas" panose="020B0609020204030204" pitchFamily="49" charset="0"/>
              </a:rPr>
              <a:t> /&gt;} /&gt; {/* Use "element" instead of "component" */}</a:t>
            </a:r>
          </a:p>
          <a:p>
            <a:r>
              <a:rPr lang="en-US" sz="880" b="0" dirty="0">
                <a:solidFill>
                  <a:srgbClr val="008000"/>
                </a:solidFill>
                <a:effectLst/>
                <a:latin typeface="Consolas" panose="020B0609020204030204" pitchFamily="49" charset="0"/>
              </a:rPr>
              <a:t>      &lt;</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 path="/seller/shop/edit/:</a:t>
            </a:r>
            <a:r>
              <a:rPr lang="en-US" sz="880" b="0" dirty="0" err="1">
                <a:solidFill>
                  <a:srgbClr val="008000"/>
                </a:solidFill>
                <a:effectLst/>
                <a:latin typeface="Consolas" panose="020B0609020204030204" pitchFamily="49" charset="0"/>
              </a:rPr>
              <a:t>shopId</a:t>
            </a:r>
            <a:r>
              <a:rPr lang="en-US" sz="880" b="0" dirty="0">
                <a:solidFill>
                  <a:srgbClr val="008000"/>
                </a:solidFill>
                <a:effectLst/>
                <a:latin typeface="Consolas" panose="020B0609020204030204" pitchFamily="49" charset="0"/>
              </a:rPr>
              <a:t>" element={&lt;</a:t>
            </a:r>
            <a:r>
              <a:rPr lang="en-US" sz="880" b="0" dirty="0" err="1">
                <a:solidFill>
                  <a:srgbClr val="008000"/>
                </a:solidFill>
                <a:effectLst/>
                <a:latin typeface="Consolas" panose="020B0609020204030204" pitchFamily="49" charset="0"/>
              </a:rPr>
              <a:t>EditShop</a:t>
            </a:r>
            <a:r>
              <a:rPr lang="en-US" sz="880" b="0" dirty="0">
                <a:solidFill>
                  <a:srgbClr val="008000"/>
                </a:solidFill>
                <a:effectLst/>
                <a:latin typeface="Consolas" panose="020B0609020204030204" pitchFamily="49" charset="0"/>
              </a:rPr>
              <a:t> /&gt;} /&gt; {/* Use "element" instead of "component" */}</a:t>
            </a:r>
          </a:p>
          <a:p>
            <a:r>
              <a:rPr lang="en-US" sz="880" b="0" dirty="0">
                <a:solidFill>
                  <a:srgbClr val="008000"/>
                </a:solidFill>
                <a:effectLst/>
                <a:latin typeface="Consolas" panose="020B0609020204030204" pitchFamily="49" charset="0"/>
              </a:rPr>
              <a:t>    &lt;/Routes&gt;</a:t>
            </a:r>
          </a:p>
          <a:p>
            <a:r>
              <a:rPr lang="en-US" sz="880" b="0" dirty="0">
                <a:solidFill>
                  <a:srgbClr val="008000"/>
                </a:solidFill>
                <a:effectLst/>
                <a:latin typeface="Consolas" panose="020B0609020204030204" pitchFamily="49" charset="0"/>
              </a:rPr>
              <a:t>  );</a:t>
            </a:r>
          </a:p>
          <a:p>
            <a:r>
              <a:rPr lang="en-US" sz="880" b="0" dirty="0">
                <a:solidFill>
                  <a:srgbClr val="008000"/>
                </a:solidFill>
                <a:effectLst/>
                <a:latin typeface="Consolas" panose="020B0609020204030204" pitchFamily="49" charset="0"/>
              </a:rPr>
              <a:t>}</a:t>
            </a:r>
          </a:p>
          <a:p>
            <a:br>
              <a:rPr lang="en-US" sz="880" b="0" dirty="0">
                <a:solidFill>
                  <a:srgbClr val="008000"/>
                </a:solidFill>
                <a:effectLst/>
                <a:latin typeface="Consolas" panose="020B0609020204030204" pitchFamily="49" charset="0"/>
              </a:rPr>
            </a:br>
            <a:r>
              <a:rPr lang="en-US" sz="880" b="0" dirty="0">
                <a:solidFill>
                  <a:srgbClr val="008000"/>
                </a:solidFill>
                <a:effectLst/>
                <a:latin typeface="Consolas" panose="020B0609020204030204" pitchFamily="49" charset="0"/>
              </a:rPr>
              <a:t>export default </a:t>
            </a:r>
            <a:r>
              <a:rPr lang="en-US" sz="880" b="0" dirty="0" err="1">
                <a:solidFill>
                  <a:srgbClr val="008000"/>
                </a:solidFill>
                <a:effectLst/>
                <a:latin typeface="Consolas" panose="020B0609020204030204" pitchFamily="49" charset="0"/>
              </a:rPr>
              <a:t>MainRouter</a:t>
            </a:r>
            <a:r>
              <a:rPr lang="en-US" sz="880" b="0" dirty="0">
                <a:solidFill>
                  <a:srgbClr val="008000"/>
                </a:solidFill>
                <a:effectLst/>
                <a:latin typeface="Consolas" panose="020B0609020204030204" pitchFamily="49" charset="0"/>
              </a:rPr>
              <a:t>;</a:t>
            </a:r>
          </a:p>
          <a:p>
            <a:br>
              <a:rPr lang="en-US" sz="880" b="0" dirty="0">
                <a:solidFill>
                  <a:srgbClr val="008000"/>
                </a:solidFill>
                <a:effectLst/>
                <a:latin typeface="Consolas" panose="020B0609020204030204" pitchFamily="49" charset="0"/>
              </a:rPr>
            </a:br>
            <a:endParaRPr lang="en-US" sz="8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67921E2-A9CF-8534-BD09-887ECE914F12}"/>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C1641E9-3775-7D60-C3F8-96232C81233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DE863C-7EF2-BC4D-6899-853B56D904D3}"/>
              </a:ext>
            </a:extLst>
          </p:cNvPr>
          <p:cNvSpPr>
            <a:spLocks noGrp="1"/>
          </p:cNvSpPr>
          <p:nvPr>
            <p:ph type="sldNum" sz="quarter" idx="12"/>
          </p:nvPr>
        </p:nvSpPr>
        <p:spPr/>
        <p:txBody>
          <a:bodyPr/>
          <a:lstStyle/>
          <a:p>
            <a:fld id="{7C5CF243-786F-4254-B068-4C9F0B6EA12F}" type="slidenum">
              <a:rPr lang="en-US" altLang="en-US" smtClean="0"/>
              <a:pPr/>
              <a:t>176</a:t>
            </a:fld>
            <a:endParaRPr lang="en-US" altLang="en-US"/>
          </a:p>
        </p:txBody>
      </p:sp>
    </p:spTree>
    <p:extLst>
      <p:ext uri="{BB962C8B-B14F-4D97-AF65-F5344CB8AC3E}">
        <p14:creationId xmlns:p14="http://schemas.microsoft.com/office/powerpoint/2010/main" val="35153710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1415-BACC-A2E9-91CA-F346CF2772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0EF927-151C-AFBB-EEAA-0E73250B522E}"/>
              </a:ext>
            </a:extLst>
          </p:cNvPr>
          <p:cNvSpPr>
            <a:spLocks noGrp="1"/>
          </p:cNvSpPr>
          <p:nvPr>
            <p:ph idx="1"/>
          </p:nvPr>
        </p:nvSpPr>
        <p:spPr/>
        <p:txBody>
          <a:bodyPr/>
          <a:lstStyle/>
          <a:p>
            <a:r>
              <a:rPr lang="en-US" dirty="0"/>
              <a:t>This link is added with an edit icon for each shop in the </a:t>
            </a:r>
            <a:r>
              <a:rPr lang="en-US" dirty="0" err="1"/>
              <a:t>MyShops</a:t>
            </a:r>
            <a:r>
              <a:rPr lang="en-US" dirty="0"/>
              <a:t> component, allowing a seller to access the edit page for each of their shops. </a:t>
            </a:r>
          </a:p>
          <a:p>
            <a:r>
              <a:rPr lang="en-US" dirty="0"/>
              <a:t>In the </a:t>
            </a:r>
            <a:r>
              <a:rPr lang="en-US" dirty="0" err="1"/>
              <a:t>MyShops</a:t>
            </a:r>
            <a:r>
              <a:rPr lang="en-US" dirty="0"/>
              <a:t> view, sellers are also able to delete their shops, as implemented in the next section.</a:t>
            </a:r>
          </a:p>
        </p:txBody>
      </p:sp>
      <p:sp>
        <p:nvSpPr>
          <p:cNvPr id="4" name="Date Placeholder 3">
            <a:extLst>
              <a:ext uri="{FF2B5EF4-FFF2-40B4-BE49-F238E27FC236}">
                <a16:creationId xmlns:a16="http://schemas.microsoft.com/office/drawing/2014/main" id="{480949CC-0005-8393-7F76-E40E9B3709E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F45F4EB-85B0-D6DB-0691-6823862CBA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D21DFF-1258-81B0-9A74-DC6C28E9502B}"/>
              </a:ext>
            </a:extLst>
          </p:cNvPr>
          <p:cNvSpPr>
            <a:spLocks noGrp="1"/>
          </p:cNvSpPr>
          <p:nvPr>
            <p:ph type="sldNum" sz="quarter" idx="12"/>
          </p:nvPr>
        </p:nvSpPr>
        <p:spPr/>
        <p:txBody>
          <a:bodyPr/>
          <a:lstStyle/>
          <a:p>
            <a:fld id="{7C5CF243-786F-4254-B068-4C9F0B6EA12F}" type="slidenum">
              <a:rPr lang="en-US" altLang="en-US" smtClean="0"/>
              <a:pPr/>
              <a:t>177</a:t>
            </a:fld>
            <a:endParaRPr lang="en-US" altLang="en-US"/>
          </a:p>
        </p:txBody>
      </p:sp>
    </p:spTree>
    <p:extLst>
      <p:ext uri="{BB962C8B-B14F-4D97-AF65-F5344CB8AC3E}">
        <p14:creationId xmlns:p14="http://schemas.microsoft.com/office/powerpoint/2010/main" val="170409784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C558-1C8C-2890-6951-A2BAB2DD558E}"/>
              </a:ext>
            </a:extLst>
          </p:cNvPr>
          <p:cNvSpPr>
            <a:spLocks noGrp="1"/>
          </p:cNvSpPr>
          <p:nvPr>
            <p:ph type="title"/>
          </p:nvPr>
        </p:nvSpPr>
        <p:spPr/>
        <p:txBody>
          <a:bodyPr/>
          <a:lstStyle/>
          <a:p>
            <a:r>
              <a:rPr lang="en-US" dirty="0"/>
              <a:t>Deleting a shop</a:t>
            </a:r>
          </a:p>
        </p:txBody>
      </p:sp>
      <p:sp>
        <p:nvSpPr>
          <p:cNvPr id="3" name="Content Placeholder 2">
            <a:extLst>
              <a:ext uri="{FF2B5EF4-FFF2-40B4-BE49-F238E27FC236}">
                <a16:creationId xmlns:a16="http://schemas.microsoft.com/office/drawing/2014/main" id="{FBAC9F6F-0EE6-A4DE-0F40-891A72D73CA7}"/>
              </a:ext>
            </a:extLst>
          </p:cNvPr>
          <p:cNvSpPr>
            <a:spLocks noGrp="1"/>
          </p:cNvSpPr>
          <p:nvPr>
            <p:ph idx="1"/>
          </p:nvPr>
        </p:nvSpPr>
        <p:spPr/>
        <p:txBody>
          <a:bodyPr/>
          <a:lstStyle/>
          <a:p>
            <a:r>
              <a:rPr lang="en-US" dirty="0"/>
              <a:t>As a part of managing the shops they own, authorized sellers will have the option to delete any of their own shops. </a:t>
            </a:r>
          </a:p>
          <a:p>
            <a:r>
              <a:rPr lang="en-US" dirty="0"/>
              <a:t>In order to allow a seller to remove a shop from the marketplace, in the following sections, first we will define a backend API for shop deletion from the database, and then implement a React component that makes use of this API when the user interacts with the frontend to perform this deletion.</a:t>
            </a:r>
          </a:p>
        </p:txBody>
      </p:sp>
      <p:sp>
        <p:nvSpPr>
          <p:cNvPr id="4" name="Date Placeholder 3">
            <a:extLst>
              <a:ext uri="{FF2B5EF4-FFF2-40B4-BE49-F238E27FC236}">
                <a16:creationId xmlns:a16="http://schemas.microsoft.com/office/drawing/2014/main" id="{F6DD824C-4C62-66AC-E1E9-A20BD9DA80A1}"/>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1F22B1C-CD9D-9F3F-96D2-76BD9D0BB96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7A1649-4745-62A6-9EC3-41FBF429F6DB}"/>
              </a:ext>
            </a:extLst>
          </p:cNvPr>
          <p:cNvSpPr>
            <a:spLocks noGrp="1"/>
          </p:cNvSpPr>
          <p:nvPr>
            <p:ph type="sldNum" sz="quarter" idx="12"/>
          </p:nvPr>
        </p:nvSpPr>
        <p:spPr/>
        <p:txBody>
          <a:bodyPr/>
          <a:lstStyle/>
          <a:p>
            <a:fld id="{7C5CF243-786F-4254-B068-4C9F0B6EA12F}" type="slidenum">
              <a:rPr lang="en-US" altLang="en-US" smtClean="0"/>
              <a:pPr/>
              <a:t>178</a:t>
            </a:fld>
            <a:endParaRPr lang="en-US" altLang="en-US"/>
          </a:p>
        </p:txBody>
      </p:sp>
    </p:spTree>
    <p:extLst>
      <p:ext uri="{BB962C8B-B14F-4D97-AF65-F5344CB8AC3E}">
        <p14:creationId xmlns:p14="http://schemas.microsoft.com/office/powerpoint/2010/main" val="10956924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7578-DF35-BC43-F8CE-5E8B8999D662}"/>
              </a:ext>
            </a:extLst>
          </p:cNvPr>
          <p:cNvSpPr>
            <a:spLocks noGrp="1"/>
          </p:cNvSpPr>
          <p:nvPr>
            <p:ph type="title"/>
          </p:nvPr>
        </p:nvSpPr>
        <p:spPr/>
        <p:txBody>
          <a:bodyPr/>
          <a:lstStyle/>
          <a:p>
            <a:r>
              <a:rPr lang="en-US" dirty="0"/>
              <a:t>The delete shop API</a:t>
            </a:r>
          </a:p>
        </p:txBody>
      </p:sp>
      <p:sp>
        <p:nvSpPr>
          <p:cNvPr id="3" name="Content Placeholder 2">
            <a:extLst>
              <a:ext uri="{FF2B5EF4-FFF2-40B4-BE49-F238E27FC236}">
                <a16:creationId xmlns:a16="http://schemas.microsoft.com/office/drawing/2014/main" id="{CAD326B8-2290-A5AC-2E4A-F497CBE611F9}"/>
              </a:ext>
            </a:extLst>
          </p:cNvPr>
          <p:cNvSpPr>
            <a:spLocks noGrp="1"/>
          </p:cNvSpPr>
          <p:nvPr>
            <p:ph idx="1"/>
          </p:nvPr>
        </p:nvSpPr>
        <p:spPr/>
        <p:txBody>
          <a:bodyPr/>
          <a:lstStyle/>
          <a:p>
            <a:r>
              <a:rPr lang="en-US" dirty="0"/>
              <a:t>In order to delete a shop from the database, we will implement a delete shop API in the backend, which will accept a DELETE request from the client at /</a:t>
            </a:r>
            <a:r>
              <a:rPr lang="en-US" dirty="0" err="1"/>
              <a:t>api</a:t>
            </a:r>
            <a:r>
              <a:rPr lang="en-US" dirty="0"/>
              <a:t>/shops/:</a:t>
            </a:r>
            <a:r>
              <a:rPr lang="en-US" dirty="0" err="1"/>
              <a:t>shopId</a:t>
            </a:r>
            <a:r>
              <a:rPr lang="en-US" dirty="0"/>
              <a:t>. </a:t>
            </a:r>
          </a:p>
          <a:p>
            <a:r>
              <a:rPr lang="en-US" dirty="0"/>
              <a:t>We will add the DELETE route for this API as shown in the following code, which will allow an authorized seller to delete one of their own shops:</a:t>
            </a:r>
          </a:p>
          <a:p>
            <a:endParaRPr lang="en-US" dirty="0"/>
          </a:p>
          <a:p>
            <a:pPr marL="0" indent="0">
              <a:buNone/>
            </a:pPr>
            <a:r>
              <a:rPr lang="en-US" dirty="0" err="1"/>
              <a:t>mern</a:t>
            </a:r>
            <a:r>
              <a:rPr lang="en-US" dirty="0"/>
              <a:t>-marketplace/server/routes/shop.routes.js:</a:t>
            </a:r>
          </a:p>
          <a:p>
            <a:r>
              <a:rPr lang="en-US" dirty="0" err="1"/>
              <a:t>router.route</a:t>
            </a:r>
            <a:r>
              <a:rPr lang="en-US" dirty="0"/>
              <a:t>('/</a:t>
            </a:r>
            <a:r>
              <a:rPr lang="en-US" dirty="0" err="1"/>
              <a:t>api</a:t>
            </a:r>
            <a:r>
              <a:rPr lang="en-US" dirty="0"/>
              <a:t>/shops/:</a:t>
            </a:r>
            <a:r>
              <a:rPr lang="en-US" dirty="0" err="1"/>
              <a:t>shopId</a:t>
            </a:r>
            <a:r>
              <a:rPr lang="en-US" dirty="0"/>
              <a:t>')</a:t>
            </a:r>
          </a:p>
          <a:p>
            <a:r>
              <a:rPr lang="en-US" dirty="0"/>
              <a:t>.delete(</a:t>
            </a:r>
            <a:r>
              <a:rPr lang="en-US" dirty="0" err="1"/>
              <a:t>authCtrl.requireSignin</a:t>
            </a:r>
            <a:r>
              <a:rPr lang="en-US" dirty="0"/>
              <a:t>, </a:t>
            </a:r>
            <a:r>
              <a:rPr lang="en-US" dirty="0" err="1"/>
              <a:t>shopCtrl.isOwner</a:t>
            </a:r>
            <a:r>
              <a:rPr lang="en-US" dirty="0"/>
              <a:t>, </a:t>
            </a:r>
            <a:r>
              <a:rPr lang="en-US" dirty="0" err="1"/>
              <a:t>shopCtrl.remove</a:t>
            </a:r>
            <a:r>
              <a:rPr lang="en-US" dirty="0"/>
              <a:t>)</a:t>
            </a:r>
          </a:p>
        </p:txBody>
      </p:sp>
      <p:sp>
        <p:nvSpPr>
          <p:cNvPr id="4" name="Date Placeholder 3">
            <a:extLst>
              <a:ext uri="{FF2B5EF4-FFF2-40B4-BE49-F238E27FC236}">
                <a16:creationId xmlns:a16="http://schemas.microsoft.com/office/drawing/2014/main" id="{9A647E32-6BB4-6CB5-7009-17902D2EE09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F33A25C-3ABF-1282-EEC4-B8A6817D836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92C9935-9EF7-33F9-0C12-BE8164B7C8F0}"/>
              </a:ext>
            </a:extLst>
          </p:cNvPr>
          <p:cNvSpPr>
            <a:spLocks noGrp="1"/>
          </p:cNvSpPr>
          <p:nvPr>
            <p:ph type="sldNum" sz="quarter" idx="12"/>
          </p:nvPr>
        </p:nvSpPr>
        <p:spPr/>
        <p:txBody>
          <a:bodyPr/>
          <a:lstStyle/>
          <a:p>
            <a:fld id="{7C5CF243-786F-4254-B068-4C9F0B6EA12F}" type="slidenum">
              <a:rPr lang="en-US" altLang="en-US" smtClean="0"/>
              <a:pPr/>
              <a:t>179</a:t>
            </a:fld>
            <a:endParaRPr lang="en-US" altLang="en-US"/>
          </a:p>
        </p:txBody>
      </p:sp>
    </p:spTree>
    <p:extLst>
      <p:ext uri="{BB962C8B-B14F-4D97-AF65-F5344CB8AC3E}">
        <p14:creationId xmlns:p14="http://schemas.microsoft.com/office/powerpoint/2010/main" val="336082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C48-763A-76D9-C57E-0FADA75DF233}"/>
              </a:ext>
            </a:extLst>
          </p:cNvPr>
          <p:cNvSpPr>
            <a:spLocks noGrp="1"/>
          </p:cNvSpPr>
          <p:nvPr>
            <p:ph type="title"/>
          </p:nvPr>
        </p:nvSpPr>
        <p:spPr>
          <a:xfrm>
            <a:off x="914400" y="0"/>
            <a:ext cx="8153400" cy="762000"/>
          </a:xfrm>
        </p:spPr>
        <p:txBody>
          <a:bodyPr/>
          <a:lstStyle/>
          <a:p>
            <a:r>
              <a:rPr lang="en-US" sz="2600" b="1" dirty="0" err="1"/>
              <a:t>mern</a:t>
            </a:r>
            <a:r>
              <a:rPr lang="en-US" sz="2600" b="1" dirty="0"/>
              <a:t>-marketplace/server/controllers/auth.controller.js:</a:t>
            </a:r>
          </a:p>
        </p:txBody>
      </p:sp>
      <p:sp>
        <p:nvSpPr>
          <p:cNvPr id="3" name="Content Placeholder 2">
            <a:extLst>
              <a:ext uri="{FF2B5EF4-FFF2-40B4-BE49-F238E27FC236}">
                <a16:creationId xmlns:a16="http://schemas.microsoft.com/office/drawing/2014/main" id="{B97D01DB-DAA7-D3FB-B0DC-BD5E4C0B96C3}"/>
              </a:ext>
            </a:extLst>
          </p:cNvPr>
          <p:cNvSpPr>
            <a:spLocks noGrp="1"/>
          </p:cNvSpPr>
          <p:nvPr>
            <p:ph idx="1"/>
          </p:nvPr>
        </p:nvSpPr>
        <p:spPr/>
        <p:txBody>
          <a:bodyPr/>
          <a:lstStyle/>
          <a:p>
            <a:r>
              <a:rPr lang="en-US" dirty="0"/>
              <a:t>...</a:t>
            </a:r>
          </a:p>
          <a:p>
            <a:r>
              <a:rPr lang="en-US" dirty="0"/>
              <a:t>return </a:t>
            </a:r>
            <a:r>
              <a:rPr lang="en-US" dirty="0" err="1"/>
              <a:t>res.json</a:t>
            </a:r>
            <a:r>
              <a:rPr lang="en-US" dirty="0"/>
              <a:t>({ </a:t>
            </a:r>
          </a:p>
          <a:p>
            <a:r>
              <a:rPr lang="en-US" dirty="0"/>
              <a:t>token, </a:t>
            </a:r>
          </a:p>
          <a:p>
            <a:r>
              <a:rPr lang="en-US" dirty="0"/>
              <a:t>user: {</a:t>
            </a:r>
          </a:p>
          <a:p>
            <a:r>
              <a:rPr lang="en-US" dirty="0"/>
              <a:t>_id: </a:t>
            </a:r>
            <a:r>
              <a:rPr lang="en-US" dirty="0" err="1"/>
              <a:t>user._id</a:t>
            </a:r>
            <a:r>
              <a:rPr lang="en-US" dirty="0"/>
              <a:t>, </a:t>
            </a:r>
          </a:p>
          <a:p>
            <a:r>
              <a:rPr lang="en-US" dirty="0"/>
              <a:t>name: user.name,</a:t>
            </a:r>
          </a:p>
          <a:p>
            <a:r>
              <a:rPr lang="en-US" dirty="0"/>
              <a:t>email: </a:t>
            </a:r>
            <a:r>
              <a:rPr lang="en-US" dirty="0" err="1"/>
              <a:t>user.email</a:t>
            </a:r>
            <a:r>
              <a:rPr lang="en-US" dirty="0"/>
              <a:t>, </a:t>
            </a:r>
          </a:p>
          <a:p>
            <a:r>
              <a:rPr lang="en-US" dirty="0">
                <a:highlight>
                  <a:srgbClr val="FFFF00"/>
                </a:highlight>
              </a:rPr>
              <a:t>seller: </a:t>
            </a:r>
            <a:r>
              <a:rPr lang="en-US" dirty="0" err="1">
                <a:highlight>
                  <a:srgbClr val="FFFF00"/>
                </a:highlight>
              </a:rPr>
              <a:t>user.seller</a:t>
            </a:r>
            <a:endParaRPr lang="en-US" dirty="0">
              <a:highlight>
                <a:srgbClr val="FFFF00"/>
              </a:highlight>
            </a:endParaRPr>
          </a:p>
          <a:p>
            <a:r>
              <a:rPr lang="en-US" dirty="0"/>
              <a:t>} </a:t>
            </a:r>
          </a:p>
          <a:p>
            <a:r>
              <a:rPr lang="en-US" dirty="0"/>
              <a:t>})</a:t>
            </a:r>
          </a:p>
          <a:p>
            <a:r>
              <a:rPr lang="en-US" dirty="0"/>
              <a:t>... </a:t>
            </a:r>
          </a:p>
          <a:p>
            <a:r>
              <a:rPr lang="en-US" dirty="0"/>
              <a:t>}</a:t>
            </a:r>
          </a:p>
        </p:txBody>
      </p:sp>
      <p:sp>
        <p:nvSpPr>
          <p:cNvPr id="4" name="Date Placeholder 3">
            <a:extLst>
              <a:ext uri="{FF2B5EF4-FFF2-40B4-BE49-F238E27FC236}">
                <a16:creationId xmlns:a16="http://schemas.microsoft.com/office/drawing/2014/main" id="{F19090A4-D7D4-CCB1-CF3F-909A4CB1C4A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4649311-91CB-3186-3CE5-171E1825D87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42CC214-E146-D223-40C6-433ED951C2F4}"/>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16625439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B6E2-6E4B-0F95-C549-D86325FC3175}"/>
              </a:ext>
            </a:extLst>
          </p:cNvPr>
          <p:cNvSpPr>
            <a:spLocks noGrp="1"/>
          </p:cNvSpPr>
          <p:nvPr>
            <p:ph type="title"/>
          </p:nvPr>
        </p:nvSpPr>
        <p:spPr/>
        <p:txBody>
          <a:bodyPr/>
          <a:lstStyle/>
          <a:p>
            <a:br>
              <a:rPr lang="en-US" dirty="0"/>
            </a:br>
            <a:r>
              <a:rPr lang="en-US" sz="3000" dirty="0"/>
              <a:t>Updated </a:t>
            </a:r>
            <a:r>
              <a:rPr lang="en-US" sz="3000" dirty="0" err="1"/>
              <a:t>mern</a:t>
            </a:r>
            <a:r>
              <a:rPr lang="en-US" sz="3000" dirty="0"/>
              <a:t>-marketplace/server/routes/shop.routes.js:</a:t>
            </a:r>
            <a:br>
              <a:rPr lang="en-US" sz="3000" dirty="0"/>
            </a:br>
            <a:r>
              <a:rPr lang="en-US" dirty="0"/>
              <a:t> </a:t>
            </a:r>
          </a:p>
        </p:txBody>
      </p:sp>
      <p:sp>
        <p:nvSpPr>
          <p:cNvPr id="3" name="Content Placeholder 2">
            <a:extLst>
              <a:ext uri="{FF2B5EF4-FFF2-40B4-BE49-F238E27FC236}">
                <a16:creationId xmlns:a16="http://schemas.microsoft.com/office/drawing/2014/main" id="{962384D4-C5B5-C048-36EC-10CC3CD889D3}"/>
              </a:ext>
            </a:extLst>
          </p:cNvPr>
          <p:cNvSpPr>
            <a:spLocks noGrp="1"/>
          </p:cNvSpPr>
          <p:nvPr>
            <p:ph idx="1"/>
          </p:nvPr>
        </p:nvSpPr>
        <p:spPr/>
        <p:txBody>
          <a:bodyPr/>
          <a:lstStyle/>
          <a:p>
            <a:r>
              <a:rPr lang="en-US" sz="1600" b="0" dirty="0">
                <a:solidFill>
                  <a:srgbClr val="008000"/>
                </a:solidFill>
                <a:effectLst/>
                <a:latin typeface="Consolas" panose="020B0609020204030204" pitchFamily="49" charset="0"/>
              </a:rPr>
              <a:t>import express from 'express'</a:t>
            </a:r>
          </a:p>
          <a:p>
            <a:r>
              <a:rPr lang="en-US" sz="1600" b="0" dirty="0">
                <a:solidFill>
                  <a:srgbClr val="008000"/>
                </a:solidFill>
                <a:effectLst/>
                <a:latin typeface="Consolas" panose="020B0609020204030204" pitchFamily="49" charset="0"/>
              </a:rPr>
              <a:t>import </a:t>
            </a:r>
            <a:r>
              <a:rPr lang="en-US" sz="1600" b="0" dirty="0" err="1">
                <a:solidFill>
                  <a:srgbClr val="008000"/>
                </a:solidFill>
                <a:effectLst/>
                <a:latin typeface="Consolas" panose="020B0609020204030204" pitchFamily="49" charset="0"/>
              </a:rPr>
              <a:t>userCtrl</a:t>
            </a:r>
            <a:r>
              <a:rPr lang="en-US" sz="1600" b="0" dirty="0">
                <a:solidFill>
                  <a:srgbClr val="008000"/>
                </a:solidFill>
                <a:effectLst/>
                <a:latin typeface="Consolas" panose="020B0609020204030204" pitchFamily="49" charset="0"/>
              </a:rPr>
              <a:t> from '../controllers/shop.controller.js' </a:t>
            </a:r>
          </a:p>
          <a:p>
            <a:r>
              <a:rPr lang="en-US" sz="1600" b="0" dirty="0">
                <a:solidFill>
                  <a:srgbClr val="008000"/>
                </a:solidFill>
                <a:effectLst/>
                <a:latin typeface="Consolas" panose="020B0609020204030204" pitchFamily="49" charset="0"/>
              </a:rPr>
              <a:t>    import </a:t>
            </a:r>
            <a:r>
              <a:rPr lang="en-US" sz="1600" b="0" dirty="0" err="1">
                <a:solidFill>
                  <a:srgbClr val="008000"/>
                </a:solidFill>
                <a:effectLst/>
                <a:latin typeface="Consolas" panose="020B0609020204030204" pitchFamily="49" charset="0"/>
              </a:rPr>
              <a:t>authCtrl</a:t>
            </a:r>
            <a:r>
              <a:rPr lang="en-US" sz="1600" b="0" dirty="0">
                <a:solidFill>
                  <a:srgbClr val="008000"/>
                </a:solidFill>
                <a:effectLst/>
                <a:latin typeface="Consolas" panose="020B0609020204030204" pitchFamily="49" charset="0"/>
              </a:rPr>
              <a:t> from '../controllers/auth.controller.js'</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/shops/by/:</a:t>
            </a:r>
            <a:r>
              <a:rPr lang="en-US" sz="1600" b="0" dirty="0" err="1">
                <a:solidFill>
                  <a:srgbClr val="008000"/>
                </a:solidFill>
                <a:effectLst/>
                <a:latin typeface="Consolas" panose="020B0609020204030204" pitchFamily="49" charset="0"/>
              </a:rPr>
              <a:t>userId</a:t>
            </a:r>
            <a:r>
              <a:rPr lang="en-US" sz="1600" b="0" dirty="0">
                <a:solidFill>
                  <a:srgbClr val="008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.post(</a:t>
            </a:r>
            <a:r>
              <a:rPr lang="en-US" sz="1600" b="0" dirty="0" err="1">
                <a:solidFill>
                  <a:srgbClr val="008000"/>
                </a:solidFill>
                <a:effectLst/>
                <a:latin typeface="Consolas" panose="020B0609020204030204" pitchFamily="49" charset="0"/>
              </a:rPr>
              <a:t>authCtrl.requireSignin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authCtrl.hasAuthorization</a:t>
            </a:r>
            <a:r>
              <a:rPr lang="en-US" sz="1600" b="0" dirty="0">
                <a:solidFill>
                  <a:srgbClr val="008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userCtrl.isSeller</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shopCtrl.create</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router.param</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userId</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userCtrl.userByID</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/shops').get(</a:t>
            </a:r>
            <a:r>
              <a:rPr lang="en-US" sz="1600" b="0" dirty="0" err="1">
                <a:solidFill>
                  <a:srgbClr val="008000"/>
                </a:solidFill>
                <a:effectLst/>
                <a:latin typeface="Consolas" panose="020B0609020204030204" pitchFamily="49" charset="0"/>
              </a:rPr>
              <a:t>shopCtrl.list</a:t>
            </a:r>
            <a:r>
              <a:rPr lang="en-US" sz="1600" b="0" dirty="0">
                <a:solidFill>
                  <a:srgbClr val="008000"/>
                </a:solidFill>
                <a:effectLst/>
                <a:latin typeface="Consolas" panose="020B0609020204030204" pitchFamily="49" charset="0"/>
              </a:rPr>
              <a:t>)</a:t>
            </a:r>
          </a:p>
          <a:p>
            <a:br>
              <a:rPr lang="en-US" sz="1600" b="0" dirty="0">
                <a:solidFill>
                  <a:srgbClr val="008000"/>
                </a:solidFill>
                <a:effectLst/>
                <a:latin typeface="Consolas" panose="020B0609020204030204" pitchFamily="49" charset="0"/>
              </a:rPr>
            </a:br>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/shops/by/:</a:t>
            </a:r>
            <a:r>
              <a:rPr lang="en-US" sz="1600" b="0" dirty="0" err="1">
                <a:solidFill>
                  <a:srgbClr val="008000"/>
                </a:solidFill>
                <a:effectLst/>
                <a:latin typeface="Consolas" panose="020B0609020204030204" pitchFamily="49" charset="0"/>
              </a:rPr>
              <a:t>userId</a:t>
            </a:r>
            <a:r>
              <a:rPr lang="en-US" sz="1600" b="0" dirty="0">
                <a:solidFill>
                  <a:srgbClr val="008000"/>
                </a:solidFill>
                <a:effectLst/>
                <a:latin typeface="Consolas" panose="020B0609020204030204" pitchFamily="49" charset="0"/>
              </a:rPr>
              <a:t>').get(</a:t>
            </a:r>
            <a:r>
              <a:rPr lang="en-US" sz="1600" b="0" dirty="0" err="1">
                <a:solidFill>
                  <a:srgbClr val="008000"/>
                </a:solidFill>
                <a:effectLst/>
                <a:latin typeface="Consolas" panose="020B0609020204030204" pitchFamily="49" charset="0"/>
              </a:rPr>
              <a:t>authCtrl.requireSignin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authCtrl.hasAuthorization</a:t>
            </a:r>
            <a:r>
              <a:rPr lang="en-US" sz="1600" b="0" dirty="0">
                <a:solidFill>
                  <a:srgbClr val="008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shopCtrl.listByOwner</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a:t>
            </a:r>
            <a:r>
              <a:rPr lang="en-US" sz="1600" b="0" dirty="0" err="1">
                <a:solidFill>
                  <a:srgbClr val="008000"/>
                </a:solidFill>
                <a:effectLst/>
                <a:latin typeface="Consolas" panose="020B0609020204030204" pitchFamily="49" charset="0"/>
              </a:rPr>
              <a:t>shopId</a:t>
            </a:r>
            <a:r>
              <a:rPr lang="en-US" sz="1600" b="0" dirty="0">
                <a:solidFill>
                  <a:srgbClr val="008000"/>
                </a:solidFill>
                <a:effectLst/>
                <a:latin typeface="Consolas" panose="020B0609020204030204" pitchFamily="49" charset="0"/>
              </a:rPr>
              <a:t>').get(</a:t>
            </a:r>
            <a:r>
              <a:rPr lang="en-US" sz="1600" b="0" dirty="0" err="1">
                <a:solidFill>
                  <a:srgbClr val="008000"/>
                </a:solidFill>
                <a:effectLst/>
                <a:latin typeface="Consolas" panose="020B0609020204030204" pitchFamily="49" charset="0"/>
              </a:rPr>
              <a:t>shopCtrl.read</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router.param</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shopId</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shopCtrl.shopByID</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a:t>
            </a:r>
            <a:r>
              <a:rPr lang="en-US" sz="1600" b="0" dirty="0" err="1">
                <a:solidFill>
                  <a:srgbClr val="008000"/>
                </a:solidFill>
                <a:effectLst/>
                <a:latin typeface="Consolas" panose="020B0609020204030204" pitchFamily="49" charset="0"/>
              </a:rPr>
              <a:t>shopId</a:t>
            </a:r>
            <a:r>
              <a:rPr lang="en-US" sz="1600" b="0" dirty="0">
                <a:solidFill>
                  <a:srgbClr val="008000"/>
                </a:solidFill>
                <a:effectLst/>
                <a:latin typeface="Consolas" panose="020B0609020204030204" pitchFamily="49" charset="0"/>
              </a:rPr>
              <a:t>').put(</a:t>
            </a:r>
            <a:r>
              <a:rPr lang="en-US" sz="1600" b="0" dirty="0" err="1">
                <a:solidFill>
                  <a:srgbClr val="008000"/>
                </a:solidFill>
                <a:effectLst/>
                <a:latin typeface="Consolas" panose="020B0609020204030204" pitchFamily="49" charset="0"/>
              </a:rPr>
              <a:t>authCtrl.requireSignin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shopCtrl.isOwner</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shopCtrl.update</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a:t>
            </a:r>
            <a:r>
              <a:rPr lang="en-US" sz="1600" b="0" dirty="0" err="1">
                <a:solidFill>
                  <a:srgbClr val="008000"/>
                </a:solidFill>
                <a:effectLst/>
                <a:latin typeface="Consolas" panose="020B0609020204030204" pitchFamily="49" charset="0"/>
              </a:rPr>
              <a:t>shopId</a:t>
            </a:r>
            <a:r>
              <a:rPr lang="en-US" sz="1600" b="0" dirty="0">
                <a:solidFill>
                  <a:srgbClr val="008000"/>
                </a:solidFill>
                <a:effectLst/>
                <a:latin typeface="Consolas" panose="020B0609020204030204" pitchFamily="49" charset="0"/>
              </a:rPr>
              <a:t>').delete(</a:t>
            </a:r>
            <a:r>
              <a:rPr lang="en-US" sz="1600" b="0" dirty="0" err="1">
                <a:solidFill>
                  <a:srgbClr val="008000"/>
                </a:solidFill>
                <a:effectLst/>
                <a:latin typeface="Consolas" panose="020B0609020204030204" pitchFamily="49" charset="0"/>
              </a:rPr>
              <a:t>authCtrl.requireSignin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shopCtrl.isOwner</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shopCtrl.remove</a:t>
            </a:r>
            <a:r>
              <a:rPr lang="en-US" sz="16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A14AB9A3-B219-EE12-EB2C-A194266072C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9D400F4-FDBE-D377-5312-606997691C8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06C1F1A-93D5-2ED0-1898-DD1A71E75885}"/>
              </a:ext>
            </a:extLst>
          </p:cNvPr>
          <p:cNvSpPr>
            <a:spLocks noGrp="1"/>
          </p:cNvSpPr>
          <p:nvPr>
            <p:ph type="sldNum" sz="quarter" idx="12"/>
          </p:nvPr>
        </p:nvSpPr>
        <p:spPr/>
        <p:txBody>
          <a:bodyPr/>
          <a:lstStyle/>
          <a:p>
            <a:fld id="{7C5CF243-786F-4254-B068-4C9F0B6EA12F}" type="slidenum">
              <a:rPr lang="en-US" altLang="en-US" smtClean="0"/>
              <a:pPr/>
              <a:t>180</a:t>
            </a:fld>
            <a:endParaRPr lang="en-US" altLang="en-US"/>
          </a:p>
        </p:txBody>
      </p:sp>
    </p:spTree>
    <p:extLst>
      <p:ext uri="{BB962C8B-B14F-4D97-AF65-F5344CB8AC3E}">
        <p14:creationId xmlns:p14="http://schemas.microsoft.com/office/powerpoint/2010/main" val="77220602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6C3E-E037-83EB-5E30-1C328A6D5C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06AD4-3D9E-A610-6EBB-8058298794A8}"/>
              </a:ext>
            </a:extLst>
          </p:cNvPr>
          <p:cNvSpPr>
            <a:spLocks noGrp="1"/>
          </p:cNvSpPr>
          <p:nvPr>
            <p:ph idx="1"/>
          </p:nvPr>
        </p:nvSpPr>
        <p:spPr/>
        <p:txBody>
          <a:bodyPr/>
          <a:lstStyle/>
          <a:p>
            <a:r>
              <a:rPr lang="en-US" dirty="0"/>
              <a:t>When a DELETE request is received at this route, if the </a:t>
            </a:r>
            <a:r>
              <a:rPr lang="en-US" dirty="0" err="1"/>
              <a:t>isOwner</a:t>
            </a:r>
            <a:r>
              <a:rPr lang="en-US" dirty="0"/>
              <a:t> method confirms that the signed-in user is the owner of the shop, then the remove controller method deletes the shop specified by the </a:t>
            </a:r>
            <a:r>
              <a:rPr lang="en-US" dirty="0" err="1"/>
              <a:t>shopId</a:t>
            </a:r>
            <a:r>
              <a:rPr lang="en-US" dirty="0"/>
              <a:t> in the param. </a:t>
            </a:r>
          </a:p>
          <a:p>
            <a:r>
              <a:rPr lang="en-US" dirty="0"/>
              <a:t>The remove method is defined as follows:</a:t>
            </a:r>
          </a:p>
          <a:p>
            <a:pPr marL="0" indent="0">
              <a:buNone/>
            </a:pPr>
            <a:r>
              <a:rPr lang="en-US" dirty="0" err="1"/>
              <a:t>mern</a:t>
            </a:r>
            <a:r>
              <a:rPr lang="en-US" dirty="0"/>
              <a:t>-marketplace/server/controllers/shop.controller.js:</a:t>
            </a:r>
          </a:p>
          <a:p>
            <a:r>
              <a:rPr lang="en-US" sz="1400" dirty="0"/>
              <a:t>const remove = async (req, res) =&gt; { </a:t>
            </a:r>
          </a:p>
          <a:p>
            <a:r>
              <a:rPr lang="en-US" sz="1400" dirty="0"/>
              <a:t>try {</a:t>
            </a:r>
          </a:p>
          <a:p>
            <a:r>
              <a:rPr lang="en-US" sz="1400" dirty="0"/>
              <a:t>let shop = </a:t>
            </a:r>
            <a:r>
              <a:rPr lang="en-US" sz="1400" dirty="0" err="1"/>
              <a:t>req.shop</a:t>
            </a:r>
            <a:endParaRPr lang="en-US" sz="1400" dirty="0"/>
          </a:p>
          <a:p>
            <a:r>
              <a:rPr lang="en-US" sz="1400" dirty="0"/>
              <a:t>let </a:t>
            </a:r>
            <a:r>
              <a:rPr lang="en-US" sz="1400" dirty="0" err="1"/>
              <a:t>deletedShop</a:t>
            </a:r>
            <a:r>
              <a:rPr lang="en-US" sz="1400" dirty="0"/>
              <a:t> = </a:t>
            </a:r>
            <a:r>
              <a:rPr lang="en-US" sz="1400" dirty="0" err="1"/>
              <a:t>shop.remove</a:t>
            </a:r>
            <a:r>
              <a:rPr lang="en-US" sz="1400" dirty="0"/>
              <a:t>() </a:t>
            </a:r>
          </a:p>
          <a:p>
            <a:r>
              <a:rPr lang="en-US" sz="1400" dirty="0" err="1"/>
              <a:t>res.json</a:t>
            </a:r>
            <a:r>
              <a:rPr lang="en-US" sz="1400" dirty="0"/>
              <a:t>(</a:t>
            </a:r>
            <a:r>
              <a:rPr lang="en-US" sz="1400" dirty="0" err="1"/>
              <a:t>deletedShop</a:t>
            </a:r>
            <a:r>
              <a:rPr lang="en-US" sz="1400" dirty="0"/>
              <a:t>)</a:t>
            </a:r>
          </a:p>
          <a:p>
            <a:r>
              <a:rPr lang="en-US" sz="1400" dirty="0"/>
              <a:t>} catch (err) {</a:t>
            </a:r>
          </a:p>
          <a:p>
            <a:r>
              <a:rPr lang="en-US" sz="1400" dirty="0"/>
              <a:t>return </a:t>
            </a:r>
            <a:r>
              <a:rPr lang="en-US" sz="1400" dirty="0" err="1"/>
              <a:t>res.status</a:t>
            </a:r>
            <a:r>
              <a:rPr lang="en-US" sz="1400" dirty="0"/>
              <a:t>(400).</a:t>
            </a:r>
            <a:r>
              <a:rPr lang="en-US" sz="1400" dirty="0" err="1"/>
              <a:t>json</a:t>
            </a:r>
            <a:r>
              <a:rPr lang="en-US" sz="1400" dirty="0"/>
              <a:t>({</a:t>
            </a:r>
          </a:p>
          <a:p>
            <a:r>
              <a:rPr lang="en-US" sz="1400" dirty="0"/>
              <a:t>error: </a:t>
            </a:r>
            <a:r>
              <a:rPr lang="en-US" sz="1400" dirty="0" err="1"/>
              <a:t>errorHandler.getErrorMessage</a:t>
            </a:r>
            <a:r>
              <a:rPr lang="en-US" sz="1400" dirty="0"/>
              <a:t>(err) </a:t>
            </a:r>
          </a:p>
          <a:p>
            <a:r>
              <a:rPr lang="en-US" sz="1400" dirty="0"/>
              <a:t>})</a:t>
            </a:r>
          </a:p>
          <a:p>
            <a:r>
              <a:rPr lang="en-US" sz="1400" dirty="0"/>
              <a:t>} </a:t>
            </a:r>
          </a:p>
          <a:p>
            <a:r>
              <a:rPr lang="en-US" sz="1400" dirty="0"/>
              <a:t>}</a:t>
            </a:r>
          </a:p>
        </p:txBody>
      </p:sp>
      <p:sp>
        <p:nvSpPr>
          <p:cNvPr id="4" name="Date Placeholder 3">
            <a:extLst>
              <a:ext uri="{FF2B5EF4-FFF2-40B4-BE49-F238E27FC236}">
                <a16:creationId xmlns:a16="http://schemas.microsoft.com/office/drawing/2014/main" id="{02D5200B-CC4F-0222-E4CA-98780E76CF1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0C88B79-6A7D-EE33-0B4F-17C6EA36FD5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06377A1-0206-9ABF-7418-44A341467FBA}"/>
              </a:ext>
            </a:extLst>
          </p:cNvPr>
          <p:cNvSpPr>
            <a:spLocks noGrp="1"/>
          </p:cNvSpPr>
          <p:nvPr>
            <p:ph type="sldNum" sz="quarter" idx="12"/>
          </p:nvPr>
        </p:nvSpPr>
        <p:spPr/>
        <p:txBody>
          <a:bodyPr/>
          <a:lstStyle/>
          <a:p>
            <a:fld id="{7C5CF243-786F-4254-B068-4C9F0B6EA12F}" type="slidenum">
              <a:rPr lang="en-US" altLang="en-US" smtClean="0"/>
              <a:pPr/>
              <a:t>181</a:t>
            </a:fld>
            <a:endParaRPr lang="en-US" altLang="en-US"/>
          </a:p>
        </p:txBody>
      </p:sp>
    </p:spTree>
    <p:extLst>
      <p:ext uri="{BB962C8B-B14F-4D97-AF65-F5344CB8AC3E}">
        <p14:creationId xmlns:p14="http://schemas.microsoft.com/office/powerpoint/2010/main" val="356930382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F5B1-76EE-C013-2082-20110E09F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C32451-BAD1-62C3-B2A3-37594AED1DDF}"/>
              </a:ext>
            </a:extLst>
          </p:cNvPr>
          <p:cNvSpPr>
            <a:spLocks noGrp="1"/>
          </p:cNvSpPr>
          <p:nvPr>
            <p:ph idx="1"/>
          </p:nvPr>
        </p:nvSpPr>
        <p:spPr/>
        <p:txBody>
          <a:bodyPr/>
          <a:lstStyle/>
          <a:p>
            <a:r>
              <a:rPr lang="en-US" dirty="0"/>
              <a:t>This remove method simply deletes the shop document that corresponds to the provided ID from the Shops collection in the database. </a:t>
            </a:r>
          </a:p>
          <a:p>
            <a:r>
              <a:rPr lang="en-US" dirty="0"/>
              <a:t>To access this backend API in the frontend, you will also need a fetch method with this route, similar to other API implementations. </a:t>
            </a:r>
          </a:p>
          <a:p>
            <a:r>
              <a:rPr lang="en-US" dirty="0"/>
              <a:t>The fetch method will need to take the shop ID and current user's auth credentials then call the delete shop API with these values.</a:t>
            </a:r>
          </a:p>
          <a:p>
            <a:r>
              <a:rPr lang="en-US" dirty="0"/>
              <a:t>The fetch method will be used when the user performs the delete operation by clicking a button in the frontend interface. In the next section, we will discuss a React component called </a:t>
            </a:r>
            <a:r>
              <a:rPr lang="en-US" dirty="0" err="1"/>
              <a:t>DeleteShop</a:t>
            </a:r>
            <a:r>
              <a:rPr lang="en-US" dirty="0"/>
              <a:t>, where this delete shop action will be performed by the user.</a:t>
            </a:r>
          </a:p>
        </p:txBody>
      </p:sp>
      <p:sp>
        <p:nvSpPr>
          <p:cNvPr id="4" name="Date Placeholder 3">
            <a:extLst>
              <a:ext uri="{FF2B5EF4-FFF2-40B4-BE49-F238E27FC236}">
                <a16:creationId xmlns:a16="http://schemas.microsoft.com/office/drawing/2014/main" id="{3F8BA91D-70E1-D580-3B91-E64C9924DEA2}"/>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FBFB3E5-4B05-84FA-26D3-65249CB9803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FC9A221-E810-9D20-8F67-9675A408621F}"/>
              </a:ext>
            </a:extLst>
          </p:cNvPr>
          <p:cNvSpPr>
            <a:spLocks noGrp="1"/>
          </p:cNvSpPr>
          <p:nvPr>
            <p:ph type="sldNum" sz="quarter" idx="12"/>
          </p:nvPr>
        </p:nvSpPr>
        <p:spPr/>
        <p:txBody>
          <a:bodyPr/>
          <a:lstStyle/>
          <a:p>
            <a:fld id="{7C5CF243-786F-4254-B068-4C9F0B6EA12F}" type="slidenum">
              <a:rPr lang="en-US" altLang="en-US" smtClean="0"/>
              <a:pPr/>
              <a:t>182</a:t>
            </a:fld>
            <a:endParaRPr lang="en-US" altLang="en-US"/>
          </a:p>
        </p:txBody>
      </p:sp>
    </p:spTree>
    <p:extLst>
      <p:ext uri="{BB962C8B-B14F-4D97-AF65-F5344CB8AC3E}">
        <p14:creationId xmlns:p14="http://schemas.microsoft.com/office/powerpoint/2010/main" val="9676522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91ED-21A1-52A0-F932-B2E20AD31274}"/>
              </a:ext>
            </a:extLst>
          </p:cNvPr>
          <p:cNvSpPr>
            <a:spLocks noGrp="1"/>
          </p:cNvSpPr>
          <p:nvPr>
            <p:ph type="title"/>
          </p:nvPr>
        </p:nvSpPr>
        <p:spPr/>
        <p:txBody>
          <a:bodyPr/>
          <a:lstStyle/>
          <a:p>
            <a:r>
              <a:rPr lang="en-US" dirty="0"/>
              <a:t>The </a:t>
            </a:r>
            <a:r>
              <a:rPr lang="en-US" dirty="0" err="1"/>
              <a:t>DeleteShop</a:t>
            </a:r>
            <a:r>
              <a:rPr lang="en-US" dirty="0"/>
              <a:t> component</a:t>
            </a:r>
          </a:p>
        </p:txBody>
      </p:sp>
      <p:sp>
        <p:nvSpPr>
          <p:cNvPr id="3" name="Content Placeholder 2">
            <a:extLst>
              <a:ext uri="{FF2B5EF4-FFF2-40B4-BE49-F238E27FC236}">
                <a16:creationId xmlns:a16="http://schemas.microsoft.com/office/drawing/2014/main" id="{2DF608B4-63A7-8EF4-9415-360A956CCB01}"/>
              </a:ext>
            </a:extLst>
          </p:cNvPr>
          <p:cNvSpPr>
            <a:spLocks noGrp="1"/>
          </p:cNvSpPr>
          <p:nvPr>
            <p:ph idx="1"/>
          </p:nvPr>
        </p:nvSpPr>
        <p:spPr/>
        <p:txBody>
          <a:bodyPr/>
          <a:lstStyle/>
          <a:p>
            <a:r>
              <a:rPr lang="en-US" dirty="0"/>
              <a:t>The </a:t>
            </a:r>
            <a:r>
              <a:rPr lang="en-US" dirty="0" err="1"/>
              <a:t>DeleteShop</a:t>
            </a:r>
            <a:r>
              <a:rPr lang="en-US" dirty="0"/>
              <a:t> component is added to the </a:t>
            </a:r>
            <a:r>
              <a:rPr lang="en-US" dirty="0" err="1"/>
              <a:t>MyShops</a:t>
            </a:r>
            <a:r>
              <a:rPr lang="en-US" dirty="0"/>
              <a:t> component for each shop in the list. It takes the shop object and a </a:t>
            </a:r>
            <a:r>
              <a:rPr lang="en-US" dirty="0" err="1"/>
              <a:t>onRemove</a:t>
            </a:r>
            <a:r>
              <a:rPr lang="en-US" dirty="0"/>
              <a:t> method as props from </a:t>
            </a:r>
            <a:r>
              <a:rPr lang="en-US" dirty="0" err="1"/>
              <a:t>MyShops</a:t>
            </a:r>
            <a:r>
              <a:rPr lang="en-US" dirty="0"/>
              <a:t>.</a:t>
            </a:r>
          </a:p>
          <a:p>
            <a:r>
              <a:rPr lang="en-US" dirty="0"/>
              <a:t>This component is basically a button that, when clicked, opens a Dialog component asking the user to confirm the delete action, as shown in the following screenshot:</a:t>
            </a:r>
          </a:p>
        </p:txBody>
      </p:sp>
      <p:sp>
        <p:nvSpPr>
          <p:cNvPr id="4" name="Date Placeholder 3">
            <a:extLst>
              <a:ext uri="{FF2B5EF4-FFF2-40B4-BE49-F238E27FC236}">
                <a16:creationId xmlns:a16="http://schemas.microsoft.com/office/drawing/2014/main" id="{1C6701FC-A472-369F-CF26-0DAB7ADF6DF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B249C39-90DD-9DA9-04E0-5B3A7D54005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FC7802D-43EB-B6C9-2437-B840A5232B7A}"/>
              </a:ext>
            </a:extLst>
          </p:cNvPr>
          <p:cNvSpPr>
            <a:spLocks noGrp="1"/>
          </p:cNvSpPr>
          <p:nvPr>
            <p:ph type="sldNum" sz="quarter" idx="12"/>
          </p:nvPr>
        </p:nvSpPr>
        <p:spPr/>
        <p:txBody>
          <a:bodyPr/>
          <a:lstStyle/>
          <a:p>
            <a:fld id="{7C5CF243-786F-4254-B068-4C9F0B6EA12F}" type="slidenum">
              <a:rPr lang="en-US" altLang="en-US" smtClean="0"/>
              <a:pPr/>
              <a:t>183</a:t>
            </a:fld>
            <a:endParaRPr lang="en-US" altLang="en-US"/>
          </a:p>
        </p:txBody>
      </p:sp>
      <p:pic>
        <p:nvPicPr>
          <p:cNvPr id="8" name="Picture 7">
            <a:extLst>
              <a:ext uri="{FF2B5EF4-FFF2-40B4-BE49-F238E27FC236}">
                <a16:creationId xmlns:a16="http://schemas.microsoft.com/office/drawing/2014/main" id="{ECCF754A-A845-529A-421D-4FD3EED7231A}"/>
              </a:ext>
            </a:extLst>
          </p:cNvPr>
          <p:cNvPicPr>
            <a:picLocks noChangeAspect="1"/>
          </p:cNvPicPr>
          <p:nvPr/>
        </p:nvPicPr>
        <p:blipFill>
          <a:blip r:embed="rId2"/>
          <a:stretch>
            <a:fillRect/>
          </a:stretch>
        </p:blipFill>
        <p:spPr>
          <a:xfrm>
            <a:off x="1371600" y="3663950"/>
            <a:ext cx="7029450" cy="2543175"/>
          </a:xfrm>
          <a:prstGeom prst="rect">
            <a:avLst/>
          </a:prstGeom>
        </p:spPr>
      </p:pic>
    </p:spTree>
    <p:extLst>
      <p:ext uri="{BB962C8B-B14F-4D97-AF65-F5344CB8AC3E}">
        <p14:creationId xmlns:p14="http://schemas.microsoft.com/office/powerpoint/2010/main" val="9532398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BC38-3667-B9C9-9A02-01509CB394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D75EE0-0426-D5A9-3EA8-1FBBEF60EE81}"/>
              </a:ext>
            </a:extLst>
          </p:cNvPr>
          <p:cNvSpPr>
            <a:spLocks noGrp="1"/>
          </p:cNvSpPr>
          <p:nvPr>
            <p:ph idx="1"/>
          </p:nvPr>
        </p:nvSpPr>
        <p:spPr/>
        <p:txBody>
          <a:bodyPr/>
          <a:lstStyle/>
          <a:p>
            <a:r>
              <a:rPr lang="en-US" dirty="0"/>
              <a:t>The implementation of the </a:t>
            </a:r>
            <a:r>
              <a:rPr lang="en-US" dirty="0" err="1"/>
              <a:t>DeleteShop</a:t>
            </a:r>
            <a:r>
              <a:rPr lang="en-US" dirty="0"/>
              <a:t> component is similar to the </a:t>
            </a:r>
            <a:r>
              <a:rPr lang="en-US" dirty="0" err="1"/>
              <a:t>DeleteUser</a:t>
            </a:r>
            <a:r>
              <a:rPr lang="en-US" dirty="0"/>
              <a:t> component discussed in, Adding a React Frontend to Complete MERN. </a:t>
            </a:r>
          </a:p>
          <a:p>
            <a:r>
              <a:rPr lang="en-US" dirty="0"/>
              <a:t>Instead of a user ID, the </a:t>
            </a:r>
            <a:r>
              <a:rPr lang="en-US" dirty="0" err="1"/>
              <a:t>DeleteShop</a:t>
            </a:r>
            <a:r>
              <a:rPr lang="en-US" dirty="0"/>
              <a:t> component will take the shop object and </a:t>
            </a:r>
            <a:r>
              <a:rPr lang="en-US" dirty="0" err="1"/>
              <a:t>onRemove</a:t>
            </a:r>
            <a:r>
              <a:rPr lang="en-US" dirty="0"/>
              <a:t> function definition from the </a:t>
            </a:r>
            <a:r>
              <a:rPr lang="en-US" dirty="0" err="1"/>
              <a:t>MyShops</a:t>
            </a:r>
            <a:r>
              <a:rPr lang="en-US" dirty="0"/>
              <a:t> component as props when it is added to </a:t>
            </a:r>
            <a:r>
              <a:rPr lang="en-US" dirty="0" err="1"/>
              <a:t>MyShops</a:t>
            </a:r>
            <a:r>
              <a:rPr lang="en-US" dirty="0"/>
              <a:t>, as shown in the following code:</a:t>
            </a:r>
          </a:p>
          <a:p>
            <a:endParaRPr lang="en-US" dirty="0"/>
          </a:p>
          <a:p>
            <a:pPr marL="0" indent="0">
              <a:buNone/>
            </a:pPr>
            <a:r>
              <a:rPr lang="en-US" dirty="0" err="1"/>
              <a:t>mern</a:t>
            </a:r>
            <a:r>
              <a:rPr lang="en-US" dirty="0"/>
              <a:t>-marketplace/client/shop/MyShops.js:</a:t>
            </a:r>
          </a:p>
          <a:p>
            <a:r>
              <a:rPr lang="en-US" dirty="0"/>
              <a:t>&lt;</a:t>
            </a:r>
            <a:r>
              <a:rPr lang="en-US" dirty="0" err="1"/>
              <a:t>DeleteShop</a:t>
            </a:r>
            <a:r>
              <a:rPr lang="en-US" dirty="0"/>
              <a:t> shop={shop} </a:t>
            </a:r>
            <a:r>
              <a:rPr lang="en-US" dirty="0" err="1"/>
              <a:t>onRemove</a:t>
            </a:r>
            <a:r>
              <a:rPr lang="en-US" dirty="0"/>
              <a:t>={</a:t>
            </a:r>
            <a:r>
              <a:rPr lang="en-US" dirty="0" err="1"/>
              <a:t>removeShop</a:t>
            </a:r>
            <a:r>
              <a:rPr lang="en-US" dirty="0"/>
              <a:t>}/&gt;</a:t>
            </a:r>
          </a:p>
        </p:txBody>
      </p:sp>
      <p:sp>
        <p:nvSpPr>
          <p:cNvPr id="4" name="Date Placeholder 3">
            <a:extLst>
              <a:ext uri="{FF2B5EF4-FFF2-40B4-BE49-F238E27FC236}">
                <a16:creationId xmlns:a16="http://schemas.microsoft.com/office/drawing/2014/main" id="{331F2170-0237-6590-F56C-FF733EAB96C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30CB6D3-714A-687B-48D4-5407945A24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90835CB-D0AE-8A60-8DB8-7D830A2CB3E5}"/>
              </a:ext>
            </a:extLst>
          </p:cNvPr>
          <p:cNvSpPr>
            <a:spLocks noGrp="1"/>
          </p:cNvSpPr>
          <p:nvPr>
            <p:ph type="sldNum" sz="quarter" idx="12"/>
          </p:nvPr>
        </p:nvSpPr>
        <p:spPr/>
        <p:txBody>
          <a:bodyPr/>
          <a:lstStyle/>
          <a:p>
            <a:fld id="{7C5CF243-786F-4254-B068-4C9F0B6EA12F}" type="slidenum">
              <a:rPr lang="en-US" altLang="en-US" smtClean="0"/>
              <a:pPr/>
              <a:t>184</a:t>
            </a:fld>
            <a:endParaRPr lang="en-US" altLang="en-US"/>
          </a:p>
        </p:txBody>
      </p:sp>
    </p:spTree>
    <p:extLst>
      <p:ext uri="{BB962C8B-B14F-4D97-AF65-F5344CB8AC3E}">
        <p14:creationId xmlns:p14="http://schemas.microsoft.com/office/powerpoint/2010/main" val="205752512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61D1-E41A-FF49-8DD1-C85439C7188E}"/>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-marketplace/client/shop/MyShops.js:</a:t>
            </a:r>
            <a:br>
              <a:rPr lang="en-US" sz="3000" dirty="0"/>
            </a:br>
            <a:endParaRPr lang="en-US" sz="3000" dirty="0"/>
          </a:p>
        </p:txBody>
      </p:sp>
      <p:sp>
        <p:nvSpPr>
          <p:cNvPr id="3" name="Content Placeholder 2">
            <a:extLst>
              <a:ext uri="{FF2B5EF4-FFF2-40B4-BE49-F238E27FC236}">
                <a16:creationId xmlns:a16="http://schemas.microsoft.com/office/drawing/2014/main" id="{A6A5FE91-EB49-92D9-4BCC-6684A675D8B0}"/>
              </a:ext>
            </a:extLst>
          </p:cNvPr>
          <p:cNvSpPr>
            <a:spLocks noGrp="1"/>
          </p:cNvSpPr>
          <p:nvPr>
            <p:ph idx="1"/>
          </p:nvPr>
        </p:nvSpPr>
        <p:spPr/>
        <p:txBody>
          <a:bodyPr/>
          <a:lstStyle/>
          <a:p>
            <a:r>
              <a:rPr lang="en-US" sz="1150" b="0" dirty="0">
                <a:solidFill>
                  <a:srgbClr val="008000"/>
                </a:solidFill>
                <a:effectLst/>
                <a:latin typeface="Consolas" panose="020B0609020204030204" pitchFamily="49" charset="0"/>
              </a:rPr>
              <a:t>import </a:t>
            </a:r>
            <a:r>
              <a:rPr lang="en-US" sz="1150" b="0" dirty="0" err="1">
                <a:solidFill>
                  <a:srgbClr val="008000"/>
                </a:solidFill>
                <a:effectLst/>
                <a:latin typeface="Consolas" panose="020B0609020204030204" pitchFamily="49" charset="0"/>
              </a:rPr>
              <a:t>ListItemSecondaryAction</a:t>
            </a:r>
            <a:r>
              <a:rPr lang="en-US" sz="1150" b="0" dirty="0">
                <a:solidFill>
                  <a:srgbClr val="008000"/>
                </a:solidFill>
                <a:effectLst/>
                <a:latin typeface="Consolas" panose="020B0609020204030204" pitchFamily="49" charset="0"/>
              </a:rPr>
              <a:t> from 'react';</a:t>
            </a:r>
          </a:p>
          <a:p>
            <a:r>
              <a:rPr lang="en-US" sz="1150" b="0" dirty="0">
                <a:solidFill>
                  <a:srgbClr val="008000"/>
                </a:solidFill>
                <a:effectLst/>
                <a:latin typeface="Consolas" panose="020B0609020204030204" pitchFamily="49" charset="0"/>
              </a:rPr>
              <a:t>import Link from 'react';</a:t>
            </a:r>
          </a:p>
          <a:p>
            <a:r>
              <a:rPr lang="en-US" sz="1150" b="0" dirty="0">
                <a:solidFill>
                  <a:srgbClr val="008000"/>
                </a:solidFill>
                <a:effectLst/>
                <a:latin typeface="Consolas" panose="020B0609020204030204" pitchFamily="49" charset="0"/>
              </a:rPr>
              <a:t>import </a:t>
            </a:r>
            <a:r>
              <a:rPr lang="en-US" sz="1150" b="0" dirty="0" err="1">
                <a:solidFill>
                  <a:srgbClr val="008000"/>
                </a:solidFill>
                <a:effectLst/>
                <a:latin typeface="Consolas" panose="020B0609020204030204" pitchFamily="49" charset="0"/>
              </a:rPr>
              <a:t>IconButton</a:t>
            </a:r>
            <a:r>
              <a:rPr lang="en-US" sz="1150" b="0" dirty="0">
                <a:solidFill>
                  <a:srgbClr val="008000"/>
                </a:solidFill>
                <a:effectLst/>
                <a:latin typeface="Consolas" panose="020B0609020204030204" pitchFamily="49" charset="0"/>
              </a:rPr>
              <a:t> from 'react';</a:t>
            </a:r>
          </a:p>
          <a:p>
            <a:r>
              <a:rPr lang="en-US" sz="1150" b="0" dirty="0">
                <a:solidFill>
                  <a:srgbClr val="008000"/>
                </a:solidFill>
                <a:effectLst/>
                <a:latin typeface="Consolas" panose="020B0609020204030204" pitchFamily="49" charset="0"/>
              </a:rPr>
              <a:t>import shops from './shop/shops';</a:t>
            </a:r>
          </a:p>
          <a:p>
            <a:r>
              <a:rPr lang="en-US" sz="1150" b="0" dirty="0">
                <a:solidFill>
                  <a:srgbClr val="008000"/>
                </a:solidFill>
                <a:effectLst/>
                <a:latin typeface="Consolas" panose="020B0609020204030204" pitchFamily="49" charset="0"/>
              </a:rPr>
              <a:t>import Edit from 'react';</a:t>
            </a:r>
          </a:p>
          <a:p>
            <a:r>
              <a:rPr lang="en-US" sz="1150" b="0" dirty="0">
                <a:solidFill>
                  <a:srgbClr val="008000"/>
                </a:solidFill>
                <a:effectLst/>
                <a:latin typeface="Consolas" panose="020B0609020204030204" pitchFamily="49" charset="0"/>
              </a:rPr>
              <a:t>import </a:t>
            </a:r>
            <a:r>
              <a:rPr lang="en-US" sz="1150" b="0" dirty="0" err="1">
                <a:solidFill>
                  <a:srgbClr val="008000"/>
                </a:solidFill>
                <a:effectLst/>
                <a:latin typeface="Consolas" panose="020B0609020204030204" pitchFamily="49" charset="0"/>
              </a:rPr>
              <a:t>DeleteShop</a:t>
            </a:r>
            <a:r>
              <a:rPr lang="en-US" sz="1150" b="0" dirty="0">
                <a:solidFill>
                  <a:srgbClr val="008000"/>
                </a:solidFill>
                <a:effectLst/>
                <a:latin typeface="Consolas" panose="020B0609020204030204" pitchFamily="49" charset="0"/>
              </a:rPr>
              <a:t> from 'react';</a:t>
            </a:r>
          </a:p>
          <a:p>
            <a:r>
              <a:rPr lang="en-US" sz="1150" b="0" dirty="0">
                <a:solidFill>
                  <a:srgbClr val="008000"/>
                </a:solidFill>
                <a:effectLst/>
                <a:latin typeface="Consolas" panose="020B0609020204030204" pitchFamily="49" charset="0"/>
              </a:rPr>
              <a:t>import shop from './shop/shops';</a:t>
            </a:r>
          </a:p>
          <a:p>
            <a:r>
              <a:rPr lang="en-US" sz="1150" b="0" dirty="0">
                <a:solidFill>
                  <a:srgbClr val="008000"/>
                </a:solidFill>
                <a:effectLst/>
                <a:latin typeface="Consolas" panose="020B0609020204030204" pitchFamily="49" charset="0"/>
              </a:rPr>
              <a:t>import </a:t>
            </a:r>
            <a:r>
              <a:rPr lang="en-US" sz="1150" b="0" dirty="0" err="1">
                <a:solidFill>
                  <a:srgbClr val="008000"/>
                </a:solidFill>
                <a:effectLst/>
                <a:latin typeface="Consolas" panose="020B0609020204030204" pitchFamily="49" charset="0"/>
              </a:rPr>
              <a:t>setShops</a:t>
            </a:r>
            <a:r>
              <a:rPr lang="en-US" sz="1150" b="0" dirty="0">
                <a:solidFill>
                  <a:srgbClr val="008000"/>
                </a:solidFill>
                <a:effectLst/>
                <a:latin typeface="Consolas" panose="020B0609020204030204" pitchFamily="49" charset="0"/>
              </a:rPr>
              <a:t> from 'react';</a:t>
            </a:r>
          </a:p>
          <a:p>
            <a:br>
              <a:rPr lang="en-US" sz="1150" b="0" dirty="0">
                <a:solidFill>
                  <a:srgbClr val="008000"/>
                </a:solidFill>
                <a:effectLst/>
                <a:latin typeface="Consolas" panose="020B0609020204030204" pitchFamily="49" charset="0"/>
              </a:rPr>
            </a:br>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ListItemSecondaryAction</a:t>
            </a:r>
            <a:r>
              <a:rPr lang="en-US" sz="1150" b="0" dirty="0">
                <a:solidFill>
                  <a:srgbClr val="008000"/>
                </a:solidFill>
                <a:effectLst/>
                <a:latin typeface="Consolas" panose="020B0609020204030204" pitchFamily="49" charset="0"/>
              </a:rPr>
              <a:t>&gt;</a:t>
            </a:r>
          </a:p>
          <a:p>
            <a:r>
              <a:rPr lang="en-US" sz="1150" b="0" dirty="0">
                <a:solidFill>
                  <a:srgbClr val="008000"/>
                </a:solidFill>
                <a:effectLst/>
                <a:latin typeface="Consolas" panose="020B0609020204030204" pitchFamily="49" charset="0"/>
              </a:rPr>
              <a:t>&lt;Link to={"/seller/shop/edit/" + </a:t>
            </a:r>
            <a:r>
              <a:rPr lang="en-US" sz="1150" b="0" dirty="0" err="1">
                <a:solidFill>
                  <a:srgbClr val="008000"/>
                </a:solidFill>
                <a:effectLst/>
                <a:latin typeface="Consolas" panose="020B0609020204030204" pitchFamily="49" charset="0"/>
              </a:rPr>
              <a:t>shop._id</a:t>
            </a:r>
            <a:r>
              <a:rPr lang="en-US" sz="1150" b="0" dirty="0">
                <a:solidFill>
                  <a:srgbClr val="008000"/>
                </a:solidFill>
                <a:effectLst/>
                <a:latin typeface="Consolas" panose="020B0609020204030204" pitchFamily="49" charset="0"/>
              </a:rPr>
              <a:t>}&gt;</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IconButton</a:t>
            </a:r>
            <a:r>
              <a:rPr lang="en-US" sz="1150" b="0" dirty="0">
                <a:solidFill>
                  <a:srgbClr val="008000"/>
                </a:solidFill>
                <a:effectLst/>
                <a:latin typeface="Consolas" panose="020B0609020204030204" pitchFamily="49" charset="0"/>
              </a:rPr>
              <a:t> aria-label="Edit" color="primary"&gt; </a:t>
            </a:r>
          </a:p>
          <a:p>
            <a:r>
              <a:rPr lang="en-US" sz="1150" b="0" dirty="0">
                <a:solidFill>
                  <a:srgbClr val="008000"/>
                </a:solidFill>
                <a:effectLst/>
                <a:latin typeface="Consolas" panose="020B0609020204030204" pitchFamily="49" charset="0"/>
              </a:rPr>
              <a:t>&lt;Edit/&gt;</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IconButton</a:t>
            </a:r>
            <a:r>
              <a:rPr lang="en-US" sz="1150" b="0" dirty="0">
                <a:solidFill>
                  <a:srgbClr val="008000"/>
                </a:solidFill>
                <a:effectLst/>
                <a:latin typeface="Consolas" panose="020B0609020204030204" pitchFamily="49" charset="0"/>
              </a:rPr>
              <a:t>&gt; </a:t>
            </a:r>
          </a:p>
          <a:p>
            <a:r>
              <a:rPr lang="en-US" sz="1150" b="0" dirty="0">
                <a:solidFill>
                  <a:srgbClr val="008000"/>
                </a:solidFill>
                <a:effectLst/>
                <a:latin typeface="Consolas" panose="020B0609020204030204" pitchFamily="49" charset="0"/>
              </a:rPr>
              <a:t>&lt;/Link&gt;</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DeleteShop</a:t>
            </a:r>
            <a:r>
              <a:rPr lang="en-US" sz="1150" b="0" dirty="0">
                <a:solidFill>
                  <a:srgbClr val="008000"/>
                </a:solidFill>
                <a:effectLst/>
                <a:latin typeface="Consolas" panose="020B0609020204030204" pitchFamily="49" charset="0"/>
              </a:rPr>
              <a:t> shop={shop} </a:t>
            </a:r>
            <a:r>
              <a:rPr lang="en-US" sz="1150" b="0" dirty="0" err="1">
                <a:solidFill>
                  <a:srgbClr val="008000"/>
                </a:solidFill>
                <a:effectLst/>
                <a:latin typeface="Consolas" panose="020B0609020204030204" pitchFamily="49" charset="0"/>
              </a:rPr>
              <a:t>onRemove</a:t>
            </a:r>
            <a:r>
              <a:rPr lang="en-US" sz="1150" b="0" dirty="0">
                <a:solidFill>
                  <a:srgbClr val="008000"/>
                </a:solidFill>
                <a:effectLst/>
                <a:latin typeface="Consolas" panose="020B0609020204030204" pitchFamily="49" charset="0"/>
              </a:rPr>
              <a:t>={</a:t>
            </a:r>
            <a:r>
              <a:rPr lang="en-US" sz="1150" b="0" dirty="0" err="1">
                <a:solidFill>
                  <a:srgbClr val="008000"/>
                </a:solidFill>
                <a:effectLst/>
                <a:latin typeface="Consolas" panose="020B0609020204030204" pitchFamily="49" charset="0"/>
              </a:rPr>
              <a:t>removeShop</a:t>
            </a:r>
            <a:r>
              <a:rPr lang="en-US" sz="1150" b="0" dirty="0">
                <a:solidFill>
                  <a:srgbClr val="008000"/>
                </a:solidFill>
                <a:effectLst/>
                <a:latin typeface="Consolas" panose="020B0609020204030204" pitchFamily="49" charset="0"/>
              </a:rPr>
              <a:t>}/&gt; </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ListItemSecondaryAction</a:t>
            </a:r>
            <a:r>
              <a:rPr lang="en-US" sz="1150" b="0" dirty="0">
                <a:solidFill>
                  <a:srgbClr val="008000"/>
                </a:solidFill>
                <a:effectLst/>
                <a:latin typeface="Consolas" panose="020B0609020204030204" pitchFamily="49" charset="0"/>
              </a:rPr>
              <a:t>&gt;</a:t>
            </a:r>
          </a:p>
          <a:p>
            <a:r>
              <a:rPr lang="en-US" sz="1150" b="0" dirty="0">
                <a:solidFill>
                  <a:srgbClr val="008000"/>
                </a:solidFill>
                <a:effectLst/>
                <a:latin typeface="Consolas" panose="020B0609020204030204" pitchFamily="49" charset="0"/>
              </a:rPr>
              <a:t>const </a:t>
            </a:r>
            <a:r>
              <a:rPr lang="en-US" sz="1150" b="0" dirty="0" err="1">
                <a:solidFill>
                  <a:srgbClr val="008000"/>
                </a:solidFill>
                <a:effectLst/>
                <a:latin typeface="Consolas" panose="020B0609020204030204" pitchFamily="49" charset="0"/>
              </a:rPr>
              <a:t>removeShop</a:t>
            </a:r>
            <a:r>
              <a:rPr lang="en-US" sz="1150" b="0" dirty="0">
                <a:solidFill>
                  <a:srgbClr val="008000"/>
                </a:solidFill>
                <a:effectLst/>
                <a:latin typeface="Consolas" panose="020B0609020204030204" pitchFamily="49" charset="0"/>
              </a:rPr>
              <a:t> = (shop) =&gt; {</a:t>
            </a:r>
          </a:p>
          <a:p>
            <a:r>
              <a:rPr lang="en-US" sz="1150" b="0" dirty="0">
                <a:solidFill>
                  <a:srgbClr val="008000"/>
                </a:solidFill>
                <a:effectLst/>
                <a:latin typeface="Consolas" panose="020B0609020204030204" pitchFamily="49" charset="0"/>
              </a:rPr>
              <a:t>const </a:t>
            </a:r>
            <a:r>
              <a:rPr lang="en-US" sz="1150" b="0" dirty="0" err="1">
                <a:solidFill>
                  <a:srgbClr val="008000"/>
                </a:solidFill>
                <a:effectLst/>
                <a:latin typeface="Consolas" panose="020B0609020204030204" pitchFamily="49" charset="0"/>
              </a:rPr>
              <a:t>updatedShops</a:t>
            </a:r>
            <a:r>
              <a:rPr lang="en-US" sz="1150" b="0" dirty="0">
                <a:solidFill>
                  <a:srgbClr val="008000"/>
                </a:solidFill>
                <a:effectLst/>
                <a:latin typeface="Consolas" panose="020B0609020204030204" pitchFamily="49" charset="0"/>
              </a:rPr>
              <a:t> = [...shops]</a:t>
            </a:r>
          </a:p>
          <a:p>
            <a:r>
              <a:rPr lang="en-US" sz="1150" b="0" dirty="0">
                <a:solidFill>
                  <a:srgbClr val="008000"/>
                </a:solidFill>
                <a:effectLst/>
                <a:latin typeface="Consolas" panose="020B0609020204030204" pitchFamily="49" charset="0"/>
              </a:rPr>
              <a:t>const index = </a:t>
            </a:r>
            <a:r>
              <a:rPr lang="en-US" sz="1150" b="0" dirty="0" err="1">
                <a:solidFill>
                  <a:srgbClr val="008000"/>
                </a:solidFill>
                <a:effectLst/>
                <a:latin typeface="Consolas" panose="020B0609020204030204" pitchFamily="49" charset="0"/>
              </a:rPr>
              <a:t>updatedShops.indexOf</a:t>
            </a:r>
            <a:r>
              <a:rPr lang="en-US" sz="1150" b="0" dirty="0">
                <a:solidFill>
                  <a:srgbClr val="008000"/>
                </a:solidFill>
                <a:effectLst/>
                <a:latin typeface="Consolas" panose="020B0609020204030204" pitchFamily="49" charset="0"/>
              </a:rPr>
              <a:t>(shop) </a:t>
            </a:r>
          </a:p>
          <a:p>
            <a:r>
              <a:rPr lang="en-US" sz="1150" b="0" dirty="0" err="1">
                <a:solidFill>
                  <a:srgbClr val="008000"/>
                </a:solidFill>
                <a:effectLst/>
                <a:latin typeface="Consolas" panose="020B0609020204030204" pitchFamily="49" charset="0"/>
              </a:rPr>
              <a:t>updatedShops.splice</a:t>
            </a:r>
            <a:r>
              <a:rPr lang="en-US" sz="1150" b="0" dirty="0">
                <a:solidFill>
                  <a:srgbClr val="008000"/>
                </a:solidFill>
                <a:effectLst/>
                <a:latin typeface="Consolas" panose="020B0609020204030204" pitchFamily="49" charset="0"/>
              </a:rPr>
              <a:t>(index, 1) </a:t>
            </a:r>
          </a:p>
          <a:p>
            <a:r>
              <a:rPr lang="en-US" sz="1150" b="0" dirty="0" err="1">
                <a:solidFill>
                  <a:srgbClr val="008000"/>
                </a:solidFill>
                <a:effectLst/>
                <a:latin typeface="Consolas" panose="020B0609020204030204" pitchFamily="49" charset="0"/>
              </a:rPr>
              <a:t>setShops</a:t>
            </a:r>
            <a:r>
              <a:rPr lang="en-US" sz="1150" b="0" dirty="0">
                <a:solidFill>
                  <a:srgbClr val="008000"/>
                </a:solidFill>
                <a:effectLst/>
                <a:latin typeface="Consolas" panose="020B0609020204030204" pitchFamily="49" charset="0"/>
              </a:rPr>
              <a:t>(</a:t>
            </a:r>
            <a:r>
              <a:rPr lang="en-US" sz="1150" b="0" dirty="0" err="1">
                <a:solidFill>
                  <a:srgbClr val="008000"/>
                </a:solidFill>
                <a:effectLst/>
                <a:latin typeface="Consolas" panose="020B0609020204030204" pitchFamily="49" charset="0"/>
              </a:rPr>
              <a:t>updatedShops</a:t>
            </a:r>
            <a:r>
              <a:rPr lang="en-US" sz="1150" b="0" dirty="0">
                <a:solidFill>
                  <a:srgbClr val="008000"/>
                </a:solidFill>
                <a:effectLst/>
                <a:latin typeface="Consolas" panose="020B0609020204030204" pitchFamily="49" charset="0"/>
              </a:rPr>
              <a:t>)</a:t>
            </a:r>
          </a:p>
          <a:p>
            <a:r>
              <a:rPr lang="en-US" sz="1150" b="0" dirty="0">
                <a:solidFill>
                  <a:srgbClr val="008000"/>
                </a:solidFill>
                <a:effectLst/>
                <a:latin typeface="Consolas" panose="020B0609020204030204" pitchFamily="49" charset="0"/>
              </a:rPr>
              <a:t>}</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DeleteShop</a:t>
            </a:r>
            <a:r>
              <a:rPr lang="en-US" sz="1150" b="0" dirty="0">
                <a:solidFill>
                  <a:srgbClr val="008000"/>
                </a:solidFill>
                <a:effectLst/>
                <a:latin typeface="Consolas" panose="020B0609020204030204" pitchFamily="49" charset="0"/>
              </a:rPr>
              <a:t> shop={shop} </a:t>
            </a:r>
            <a:r>
              <a:rPr lang="en-US" sz="1150" b="0" dirty="0" err="1">
                <a:solidFill>
                  <a:srgbClr val="008000"/>
                </a:solidFill>
                <a:effectLst/>
                <a:latin typeface="Consolas" panose="020B0609020204030204" pitchFamily="49" charset="0"/>
              </a:rPr>
              <a:t>onRemove</a:t>
            </a:r>
            <a:r>
              <a:rPr lang="en-US" sz="1150" b="0" dirty="0">
                <a:solidFill>
                  <a:srgbClr val="008000"/>
                </a:solidFill>
                <a:effectLst/>
                <a:latin typeface="Consolas" panose="020B0609020204030204" pitchFamily="49" charset="0"/>
              </a:rPr>
              <a:t>={</a:t>
            </a:r>
            <a:r>
              <a:rPr lang="en-US" sz="1150" b="0" dirty="0" err="1">
                <a:solidFill>
                  <a:srgbClr val="008000"/>
                </a:solidFill>
                <a:effectLst/>
                <a:latin typeface="Consolas" panose="020B0609020204030204" pitchFamily="49" charset="0"/>
              </a:rPr>
              <a:t>removeShop</a:t>
            </a:r>
            <a:r>
              <a:rPr lang="en-US" sz="1150" b="0" dirty="0">
                <a:solidFill>
                  <a:srgbClr val="008000"/>
                </a:solidFill>
                <a:effectLst/>
                <a:latin typeface="Consolas" panose="020B0609020204030204" pitchFamily="49" charset="0"/>
              </a:rPr>
              <a:t>}/&gt;</a:t>
            </a:r>
          </a:p>
          <a:p>
            <a:br>
              <a:rPr lang="en-US" sz="1150" b="0" dirty="0">
                <a:solidFill>
                  <a:srgbClr val="008000"/>
                </a:solidFill>
                <a:effectLst/>
                <a:latin typeface="Consolas" panose="020B0609020204030204" pitchFamily="49" charset="0"/>
              </a:rPr>
            </a:br>
            <a:br>
              <a:rPr lang="en-US" sz="1150" b="0" dirty="0">
                <a:solidFill>
                  <a:srgbClr val="008000"/>
                </a:solidFill>
                <a:effectLst/>
                <a:latin typeface="Consolas" panose="020B0609020204030204" pitchFamily="49" charset="0"/>
              </a:rPr>
            </a:br>
            <a:endParaRPr lang="en-US" sz="11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728F7EF-8713-F604-7FD1-02C9397E034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D597EBE-C0F6-3141-F10B-7381953637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BDA6D81-307A-331F-F36F-7B20E721D236}"/>
              </a:ext>
            </a:extLst>
          </p:cNvPr>
          <p:cNvSpPr>
            <a:spLocks noGrp="1"/>
          </p:cNvSpPr>
          <p:nvPr>
            <p:ph type="sldNum" sz="quarter" idx="12"/>
          </p:nvPr>
        </p:nvSpPr>
        <p:spPr/>
        <p:txBody>
          <a:bodyPr/>
          <a:lstStyle/>
          <a:p>
            <a:fld id="{7C5CF243-786F-4254-B068-4C9F0B6EA12F}" type="slidenum">
              <a:rPr lang="en-US" altLang="en-US" smtClean="0"/>
              <a:pPr/>
              <a:t>185</a:t>
            </a:fld>
            <a:endParaRPr lang="en-US" altLang="en-US"/>
          </a:p>
        </p:txBody>
      </p:sp>
    </p:spTree>
    <p:extLst>
      <p:ext uri="{BB962C8B-B14F-4D97-AF65-F5344CB8AC3E}">
        <p14:creationId xmlns:p14="http://schemas.microsoft.com/office/powerpoint/2010/main" val="400568672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A485-6FAB-E305-BE93-FF7F444CCE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F41781-B7BD-1C2F-F5C8-0BD101C47A4A}"/>
              </a:ext>
            </a:extLst>
          </p:cNvPr>
          <p:cNvSpPr>
            <a:spLocks noGrp="1"/>
          </p:cNvSpPr>
          <p:nvPr>
            <p:ph idx="1"/>
          </p:nvPr>
        </p:nvSpPr>
        <p:spPr/>
        <p:txBody>
          <a:bodyPr/>
          <a:lstStyle/>
          <a:p>
            <a:r>
              <a:rPr lang="en-US" dirty="0"/>
              <a:t>With this implementation, authorized sellers will be able to remove a shop that they own from the marketplace.</a:t>
            </a:r>
          </a:p>
          <a:p>
            <a:r>
              <a:rPr lang="en-US" dirty="0"/>
              <a:t>We have implemented the shop module for the marketplace by first defining the Shop model for storing shop data, and then integrating the backend APIs and frontend views to be able to perform CRUD operations on shops from the application. </a:t>
            </a:r>
          </a:p>
          <a:p>
            <a:r>
              <a:rPr lang="en-US" dirty="0"/>
              <a:t>These shop features, with the ability to create new shops, display a shop, edit and delete shops, will allow both buyers and sellers to interact with the shops in the marketplace. </a:t>
            </a:r>
          </a:p>
          <a:p>
            <a:r>
              <a:rPr lang="en-US" dirty="0"/>
              <a:t>The shops will also have products, discussed next, which the owners will manage and the buyers will be able to browse through, with an option to add products to their cart.</a:t>
            </a:r>
          </a:p>
        </p:txBody>
      </p:sp>
      <p:sp>
        <p:nvSpPr>
          <p:cNvPr id="4" name="Date Placeholder 3">
            <a:extLst>
              <a:ext uri="{FF2B5EF4-FFF2-40B4-BE49-F238E27FC236}">
                <a16:creationId xmlns:a16="http://schemas.microsoft.com/office/drawing/2014/main" id="{12045EB6-13F8-DE6E-4AC8-F78F65EB0A2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E73147A4-2AEA-9D84-92AF-9ED1267F82B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D30B48-4F53-408E-DA52-788F21044780}"/>
              </a:ext>
            </a:extLst>
          </p:cNvPr>
          <p:cNvSpPr>
            <a:spLocks noGrp="1"/>
          </p:cNvSpPr>
          <p:nvPr>
            <p:ph type="sldNum" sz="quarter" idx="12"/>
          </p:nvPr>
        </p:nvSpPr>
        <p:spPr/>
        <p:txBody>
          <a:bodyPr/>
          <a:lstStyle/>
          <a:p>
            <a:fld id="{7C5CF243-786F-4254-B068-4C9F0B6EA12F}" type="slidenum">
              <a:rPr lang="en-US" altLang="en-US" smtClean="0"/>
              <a:pPr/>
              <a:t>186</a:t>
            </a:fld>
            <a:endParaRPr lang="en-US" altLang="en-US"/>
          </a:p>
        </p:txBody>
      </p:sp>
    </p:spTree>
    <p:extLst>
      <p:ext uri="{BB962C8B-B14F-4D97-AF65-F5344CB8AC3E}">
        <p14:creationId xmlns:p14="http://schemas.microsoft.com/office/powerpoint/2010/main" val="1824269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E047-7C09-71DA-4B64-A35C778591AC}"/>
              </a:ext>
            </a:extLst>
          </p:cNvPr>
          <p:cNvSpPr>
            <a:spLocks noGrp="1"/>
          </p:cNvSpPr>
          <p:nvPr>
            <p:ph type="title"/>
          </p:nvPr>
        </p:nvSpPr>
        <p:spPr/>
        <p:txBody>
          <a:bodyPr/>
          <a:lstStyle/>
          <a:p>
            <a:r>
              <a:rPr lang="en-US" sz="2400" dirty="0"/>
              <a:t>Updated </a:t>
            </a:r>
            <a:r>
              <a:rPr lang="en-US" sz="2400" b="1" dirty="0" err="1"/>
              <a:t>mern</a:t>
            </a:r>
            <a:r>
              <a:rPr lang="en-US" sz="2400" b="1" dirty="0"/>
              <a:t>-marketplace/server/controllers/auth.controller.js:</a:t>
            </a:r>
            <a:r>
              <a:rPr lang="en-US" sz="2400" dirty="0"/>
              <a:t> </a:t>
            </a:r>
          </a:p>
        </p:txBody>
      </p:sp>
      <p:sp>
        <p:nvSpPr>
          <p:cNvPr id="3" name="Content Placeholder 2">
            <a:extLst>
              <a:ext uri="{FF2B5EF4-FFF2-40B4-BE49-F238E27FC236}">
                <a16:creationId xmlns:a16="http://schemas.microsoft.com/office/drawing/2014/main" id="{75F0BA92-18E2-7335-3C12-DD27361CD61D}"/>
              </a:ext>
            </a:extLst>
          </p:cNvPr>
          <p:cNvSpPr>
            <a:spLocks noGrp="1"/>
          </p:cNvSpPr>
          <p:nvPr>
            <p:ph idx="1"/>
          </p:nvPr>
        </p:nvSpPr>
        <p:spPr/>
        <p:txBody>
          <a:bodyPr/>
          <a:lstStyle/>
          <a:p>
            <a:r>
              <a:rPr lang="en-US" sz="540" b="0" dirty="0">
                <a:solidFill>
                  <a:srgbClr val="008000"/>
                </a:solidFill>
                <a:effectLst/>
                <a:latin typeface="Consolas" panose="020B0609020204030204" pitchFamily="49" charset="0"/>
              </a:rPr>
              <a:t>import User from '../models/user.model.js'</a:t>
            </a:r>
          </a:p>
          <a:p>
            <a:r>
              <a:rPr lang="en-US" sz="540" b="0" dirty="0">
                <a:solidFill>
                  <a:srgbClr val="008000"/>
                </a:solidFill>
                <a:effectLst/>
                <a:latin typeface="Consolas" panose="020B0609020204030204" pitchFamily="49" charset="0"/>
              </a:rPr>
              <a:t>import </a:t>
            </a:r>
            <a:r>
              <a:rPr lang="en-US" sz="540" b="0" dirty="0" err="1">
                <a:solidFill>
                  <a:srgbClr val="008000"/>
                </a:solidFill>
                <a:effectLst/>
                <a:latin typeface="Consolas" panose="020B0609020204030204" pitchFamily="49" charset="0"/>
              </a:rPr>
              <a:t>jwt</a:t>
            </a:r>
            <a:r>
              <a:rPr lang="en-US" sz="540" b="0" dirty="0">
                <a:solidFill>
                  <a:srgbClr val="008000"/>
                </a:solidFill>
                <a:effectLst/>
                <a:latin typeface="Consolas" panose="020B0609020204030204" pitchFamily="49" charset="0"/>
              </a:rPr>
              <a:t> from '</a:t>
            </a:r>
            <a:r>
              <a:rPr lang="en-US" sz="540" b="0" dirty="0" err="1">
                <a:solidFill>
                  <a:srgbClr val="008000"/>
                </a:solidFill>
                <a:effectLst/>
                <a:latin typeface="Consolas" panose="020B0609020204030204" pitchFamily="49" charset="0"/>
              </a:rPr>
              <a:t>jsonwebtoken</a:t>
            </a:r>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//import </a:t>
            </a:r>
            <a:r>
              <a:rPr lang="en-US" sz="540" b="0" dirty="0" err="1">
                <a:solidFill>
                  <a:srgbClr val="008000"/>
                </a:solidFill>
                <a:effectLst/>
                <a:latin typeface="Consolas" panose="020B0609020204030204" pitchFamily="49" charset="0"/>
              </a:rPr>
              <a:t>expressJwt</a:t>
            </a:r>
            <a:r>
              <a:rPr lang="en-US" sz="540" b="0" dirty="0">
                <a:solidFill>
                  <a:srgbClr val="008000"/>
                </a:solidFill>
                <a:effectLst/>
                <a:latin typeface="Consolas" panose="020B0609020204030204" pitchFamily="49" charset="0"/>
              </a:rPr>
              <a:t> from 'express-</a:t>
            </a:r>
            <a:r>
              <a:rPr lang="en-US" sz="540" b="0" dirty="0" err="1">
                <a:solidFill>
                  <a:srgbClr val="008000"/>
                </a:solidFill>
                <a:effectLst/>
                <a:latin typeface="Consolas" panose="020B0609020204030204" pitchFamily="49" charset="0"/>
              </a:rPr>
              <a:t>jwt</a:t>
            </a:r>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import { </a:t>
            </a:r>
            <a:r>
              <a:rPr lang="en-US" sz="540" b="0" dirty="0" err="1">
                <a:solidFill>
                  <a:srgbClr val="008000"/>
                </a:solidFill>
                <a:effectLst/>
                <a:latin typeface="Consolas" panose="020B0609020204030204" pitchFamily="49" charset="0"/>
              </a:rPr>
              <a:t>expressjwt</a:t>
            </a:r>
            <a:r>
              <a:rPr lang="en-US" sz="540" b="0" dirty="0">
                <a:solidFill>
                  <a:srgbClr val="008000"/>
                </a:solidFill>
                <a:effectLst/>
                <a:latin typeface="Consolas" panose="020B0609020204030204" pitchFamily="49" charset="0"/>
              </a:rPr>
              <a:t> } from "express-</a:t>
            </a:r>
            <a:r>
              <a:rPr lang="en-US" sz="540" b="0" dirty="0" err="1">
                <a:solidFill>
                  <a:srgbClr val="008000"/>
                </a:solidFill>
                <a:effectLst/>
                <a:latin typeface="Consolas" panose="020B0609020204030204" pitchFamily="49" charset="0"/>
              </a:rPr>
              <a:t>jwt</a:t>
            </a:r>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import config from './../../config/config.js'</a:t>
            </a:r>
          </a:p>
          <a:p>
            <a:br>
              <a:rPr lang="en-US" sz="540" b="0" dirty="0">
                <a:solidFill>
                  <a:srgbClr val="008000"/>
                </a:solidFill>
                <a:effectLst/>
                <a:latin typeface="Consolas" panose="020B0609020204030204" pitchFamily="49" charset="0"/>
              </a:rPr>
            </a:br>
            <a:br>
              <a:rPr lang="en-US" sz="540" b="0" dirty="0">
                <a:solidFill>
                  <a:srgbClr val="008000"/>
                </a:solidFill>
                <a:effectLst/>
                <a:latin typeface="Consolas" panose="020B0609020204030204" pitchFamily="49" charset="0"/>
              </a:rPr>
            </a:br>
            <a:r>
              <a:rPr lang="en-US" sz="540" b="0" dirty="0">
                <a:solidFill>
                  <a:srgbClr val="008000"/>
                </a:solidFill>
                <a:effectLst/>
                <a:latin typeface="Consolas" panose="020B0609020204030204" pitchFamily="49" charset="0"/>
              </a:rPr>
              <a:t>const </a:t>
            </a:r>
            <a:r>
              <a:rPr lang="en-US" sz="540" b="0" dirty="0" err="1">
                <a:solidFill>
                  <a:srgbClr val="008000"/>
                </a:solidFill>
                <a:effectLst/>
                <a:latin typeface="Consolas" panose="020B0609020204030204" pitchFamily="49" charset="0"/>
              </a:rPr>
              <a:t>signin</a:t>
            </a:r>
            <a:r>
              <a:rPr lang="en-US" sz="540" b="0" dirty="0">
                <a:solidFill>
                  <a:srgbClr val="008000"/>
                </a:solidFill>
                <a:effectLst/>
                <a:latin typeface="Consolas" panose="020B0609020204030204" pitchFamily="49" charset="0"/>
              </a:rPr>
              <a:t> = async (req, res) =&gt; { </a:t>
            </a:r>
          </a:p>
          <a:p>
            <a:r>
              <a:rPr lang="en-US" sz="540" b="0" dirty="0">
                <a:solidFill>
                  <a:srgbClr val="008000"/>
                </a:solidFill>
                <a:effectLst/>
                <a:latin typeface="Consolas" panose="020B0609020204030204" pitchFamily="49" charset="0"/>
              </a:rPr>
              <a:t>try {</a:t>
            </a:r>
          </a:p>
          <a:p>
            <a:r>
              <a:rPr lang="en-US" sz="540" b="0" dirty="0">
                <a:solidFill>
                  <a:srgbClr val="008000"/>
                </a:solidFill>
                <a:effectLst/>
                <a:latin typeface="Consolas" panose="020B0609020204030204" pitchFamily="49" charset="0"/>
              </a:rPr>
              <a:t>let user = await </a:t>
            </a:r>
            <a:r>
              <a:rPr lang="en-US" sz="540" b="0" dirty="0" err="1">
                <a:solidFill>
                  <a:srgbClr val="008000"/>
                </a:solidFill>
                <a:effectLst/>
                <a:latin typeface="Consolas" panose="020B0609020204030204" pitchFamily="49" charset="0"/>
              </a:rPr>
              <a:t>User.findOne</a:t>
            </a:r>
            <a:r>
              <a:rPr lang="en-US" sz="540" b="0" dirty="0">
                <a:solidFill>
                  <a:srgbClr val="008000"/>
                </a:solidFill>
                <a:effectLst/>
                <a:latin typeface="Consolas" panose="020B0609020204030204" pitchFamily="49" charset="0"/>
              </a:rPr>
              <a:t>({ "email": </a:t>
            </a:r>
            <a:r>
              <a:rPr lang="en-US" sz="540" b="0" dirty="0" err="1">
                <a:solidFill>
                  <a:srgbClr val="008000"/>
                </a:solidFill>
                <a:effectLst/>
                <a:latin typeface="Consolas" panose="020B0609020204030204" pitchFamily="49" charset="0"/>
              </a:rPr>
              <a:t>req.body.email</a:t>
            </a:r>
            <a:r>
              <a:rPr lang="en-US" sz="540" b="0" dirty="0">
                <a:solidFill>
                  <a:srgbClr val="008000"/>
                </a:solidFill>
                <a:effectLst/>
                <a:latin typeface="Consolas" panose="020B0609020204030204" pitchFamily="49" charset="0"/>
              </a:rPr>
              <a:t> }) </a:t>
            </a:r>
          </a:p>
          <a:p>
            <a:r>
              <a:rPr lang="en-US" sz="540" b="0" dirty="0">
                <a:solidFill>
                  <a:srgbClr val="008000"/>
                </a:solidFill>
                <a:effectLst/>
                <a:latin typeface="Consolas" panose="020B0609020204030204" pitchFamily="49" charset="0"/>
              </a:rPr>
              <a:t>if (!user)</a:t>
            </a:r>
          </a:p>
          <a:p>
            <a:r>
              <a:rPr lang="en-US" sz="540" b="0" dirty="0">
                <a:solidFill>
                  <a:srgbClr val="008000"/>
                </a:solidFill>
                <a:effectLst/>
                <a:latin typeface="Consolas" panose="020B0609020204030204" pitchFamily="49" charset="0"/>
              </a:rPr>
              <a:t>return </a:t>
            </a:r>
            <a:r>
              <a:rPr lang="en-US" sz="540" b="0" dirty="0" err="1">
                <a:solidFill>
                  <a:srgbClr val="008000"/>
                </a:solidFill>
                <a:effectLst/>
                <a:latin typeface="Consolas" panose="020B0609020204030204" pitchFamily="49" charset="0"/>
              </a:rPr>
              <a:t>res.status</a:t>
            </a:r>
            <a:r>
              <a:rPr lang="en-US" sz="540" b="0" dirty="0">
                <a:solidFill>
                  <a:srgbClr val="008000"/>
                </a:solidFill>
                <a:effectLst/>
                <a:latin typeface="Consolas" panose="020B0609020204030204" pitchFamily="49" charset="0"/>
              </a:rPr>
              <a:t>('401').</a:t>
            </a:r>
            <a:r>
              <a:rPr lang="en-US" sz="540" b="0" dirty="0" err="1">
                <a:solidFill>
                  <a:srgbClr val="008000"/>
                </a:solidFill>
                <a:effectLst/>
                <a:latin typeface="Consolas" panose="020B0609020204030204" pitchFamily="49" charset="0"/>
              </a:rPr>
              <a:t>json</a:t>
            </a:r>
            <a:r>
              <a:rPr lang="en-US" sz="540" b="0" dirty="0">
                <a:solidFill>
                  <a:srgbClr val="008000"/>
                </a:solidFill>
                <a:effectLst/>
                <a:latin typeface="Consolas" panose="020B0609020204030204" pitchFamily="49" charset="0"/>
              </a:rPr>
              <a:t>({ error: "User not found" }) </a:t>
            </a:r>
          </a:p>
          <a:p>
            <a:r>
              <a:rPr lang="en-US" sz="540" b="0" dirty="0">
                <a:solidFill>
                  <a:srgbClr val="008000"/>
                </a:solidFill>
                <a:effectLst/>
                <a:latin typeface="Consolas" panose="020B0609020204030204" pitchFamily="49" charset="0"/>
              </a:rPr>
              <a:t>if (!</a:t>
            </a:r>
            <a:r>
              <a:rPr lang="en-US" sz="540" b="0" dirty="0" err="1">
                <a:solidFill>
                  <a:srgbClr val="008000"/>
                </a:solidFill>
                <a:effectLst/>
                <a:latin typeface="Consolas" panose="020B0609020204030204" pitchFamily="49" charset="0"/>
              </a:rPr>
              <a:t>user.authenticate</a:t>
            </a:r>
            <a:r>
              <a:rPr lang="en-US" sz="540" b="0" dirty="0">
                <a:solidFill>
                  <a:srgbClr val="008000"/>
                </a:solidFill>
                <a:effectLst/>
                <a:latin typeface="Consolas" panose="020B0609020204030204" pitchFamily="49" charset="0"/>
              </a:rPr>
              <a:t>(</a:t>
            </a:r>
            <a:r>
              <a:rPr lang="en-US" sz="540" b="0" dirty="0" err="1">
                <a:solidFill>
                  <a:srgbClr val="008000"/>
                </a:solidFill>
                <a:effectLst/>
                <a:latin typeface="Consolas" panose="020B0609020204030204" pitchFamily="49" charset="0"/>
              </a:rPr>
              <a:t>req.body.password</a:t>
            </a:r>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return </a:t>
            </a:r>
            <a:r>
              <a:rPr lang="en-US" sz="540" b="0" dirty="0" err="1">
                <a:solidFill>
                  <a:srgbClr val="008000"/>
                </a:solidFill>
                <a:effectLst/>
                <a:latin typeface="Consolas" panose="020B0609020204030204" pitchFamily="49" charset="0"/>
              </a:rPr>
              <a:t>res.status</a:t>
            </a:r>
            <a:r>
              <a:rPr lang="en-US" sz="540" b="0" dirty="0">
                <a:solidFill>
                  <a:srgbClr val="008000"/>
                </a:solidFill>
                <a:effectLst/>
                <a:latin typeface="Consolas" panose="020B0609020204030204" pitchFamily="49" charset="0"/>
              </a:rPr>
              <a:t>('401').send({ error: "Email and password don't match." })</a:t>
            </a:r>
          </a:p>
          <a:p>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const token = </a:t>
            </a:r>
            <a:r>
              <a:rPr lang="en-US" sz="540" b="0" dirty="0" err="1">
                <a:solidFill>
                  <a:srgbClr val="008000"/>
                </a:solidFill>
                <a:effectLst/>
                <a:latin typeface="Consolas" panose="020B0609020204030204" pitchFamily="49" charset="0"/>
              </a:rPr>
              <a:t>jwt.sign</a:t>
            </a:r>
            <a:r>
              <a:rPr lang="en-US" sz="540" b="0" dirty="0">
                <a:solidFill>
                  <a:srgbClr val="008000"/>
                </a:solidFill>
                <a:effectLst/>
                <a:latin typeface="Consolas" panose="020B0609020204030204" pitchFamily="49" charset="0"/>
              </a:rPr>
              <a:t>({ _id: </a:t>
            </a:r>
            <a:r>
              <a:rPr lang="en-US" sz="540" b="0" dirty="0" err="1">
                <a:solidFill>
                  <a:srgbClr val="008000"/>
                </a:solidFill>
                <a:effectLst/>
                <a:latin typeface="Consolas" panose="020B0609020204030204" pitchFamily="49" charset="0"/>
              </a:rPr>
              <a:t>user._id</a:t>
            </a:r>
            <a:r>
              <a:rPr lang="en-US" sz="540" b="0" dirty="0">
                <a:solidFill>
                  <a:srgbClr val="008000"/>
                </a:solidFill>
                <a:effectLst/>
                <a:latin typeface="Consolas" panose="020B0609020204030204" pitchFamily="49" charset="0"/>
              </a:rPr>
              <a:t> }, </a:t>
            </a:r>
            <a:r>
              <a:rPr lang="en-US" sz="540" b="0" dirty="0" err="1">
                <a:solidFill>
                  <a:srgbClr val="008000"/>
                </a:solidFill>
                <a:effectLst/>
                <a:latin typeface="Consolas" panose="020B0609020204030204" pitchFamily="49" charset="0"/>
              </a:rPr>
              <a:t>config.jwtSecret</a:t>
            </a:r>
            <a:r>
              <a:rPr lang="en-US" sz="540" b="0" dirty="0">
                <a:solidFill>
                  <a:srgbClr val="008000"/>
                </a:solidFill>
                <a:effectLst/>
                <a:latin typeface="Consolas" panose="020B0609020204030204" pitchFamily="49" charset="0"/>
              </a:rPr>
              <a:t>) </a:t>
            </a:r>
          </a:p>
          <a:p>
            <a:r>
              <a:rPr lang="en-US" sz="540" b="0" dirty="0" err="1">
                <a:solidFill>
                  <a:srgbClr val="008000"/>
                </a:solidFill>
                <a:effectLst/>
                <a:latin typeface="Consolas" panose="020B0609020204030204" pitchFamily="49" charset="0"/>
              </a:rPr>
              <a:t>res.cookie</a:t>
            </a:r>
            <a:r>
              <a:rPr lang="en-US" sz="540" b="0" dirty="0">
                <a:solidFill>
                  <a:srgbClr val="008000"/>
                </a:solidFill>
                <a:effectLst/>
                <a:latin typeface="Consolas" panose="020B0609020204030204" pitchFamily="49" charset="0"/>
              </a:rPr>
              <a:t>('t', token, { expire: new Date() + 9999 }) </a:t>
            </a:r>
          </a:p>
          <a:p>
            <a:r>
              <a:rPr lang="en-US" sz="540" b="0" dirty="0">
                <a:solidFill>
                  <a:srgbClr val="008000"/>
                </a:solidFill>
                <a:effectLst/>
                <a:latin typeface="Consolas" panose="020B0609020204030204" pitchFamily="49" charset="0"/>
              </a:rPr>
              <a:t>return </a:t>
            </a:r>
            <a:r>
              <a:rPr lang="en-US" sz="540" b="0" dirty="0" err="1">
                <a:solidFill>
                  <a:srgbClr val="008000"/>
                </a:solidFill>
                <a:effectLst/>
                <a:latin typeface="Consolas" panose="020B0609020204030204" pitchFamily="49" charset="0"/>
              </a:rPr>
              <a:t>res.json</a:t>
            </a:r>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token, </a:t>
            </a:r>
          </a:p>
          <a:p>
            <a:r>
              <a:rPr lang="en-US" sz="540" b="0" dirty="0">
                <a:solidFill>
                  <a:srgbClr val="008000"/>
                </a:solidFill>
                <a:effectLst/>
                <a:latin typeface="Consolas" panose="020B0609020204030204" pitchFamily="49" charset="0"/>
              </a:rPr>
              <a:t>user: {</a:t>
            </a:r>
          </a:p>
          <a:p>
            <a:r>
              <a:rPr lang="en-US" sz="540" b="0" dirty="0">
                <a:solidFill>
                  <a:srgbClr val="008000"/>
                </a:solidFill>
                <a:effectLst/>
                <a:latin typeface="Consolas" panose="020B0609020204030204" pitchFamily="49" charset="0"/>
              </a:rPr>
              <a:t>_id: </a:t>
            </a:r>
            <a:r>
              <a:rPr lang="en-US" sz="540" b="0" dirty="0" err="1">
                <a:solidFill>
                  <a:srgbClr val="008000"/>
                </a:solidFill>
                <a:effectLst/>
                <a:latin typeface="Consolas" panose="020B0609020204030204" pitchFamily="49" charset="0"/>
              </a:rPr>
              <a:t>user._id</a:t>
            </a:r>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    name: user.name,</a:t>
            </a:r>
          </a:p>
          <a:p>
            <a:r>
              <a:rPr lang="en-US" sz="540" b="0" dirty="0">
                <a:solidFill>
                  <a:srgbClr val="008000"/>
                </a:solidFill>
                <a:effectLst/>
                <a:latin typeface="Consolas" panose="020B0609020204030204" pitchFamily="49" charset="0"/>
              </a:rPr>
              <a:t>    email: </a:t>
            </a:r>
            <a:r>
              <a:rPr lang="en-US" sz="540" b="0" dirty="0" err="1">
                <a:solidFill>
                  <a:srgbClr val="008000"/>
                </a:solidFill>
                <a:effectLst/>
                <a:latin typeface="Consolas" panose="020B0609020204030204" pitchFamily="49" charset="0"/>
              </a:rPr>
              <a:t>user.email</a:t>
            </a:r>
            <a:r>
              <a:rPr lang="en-US" sz="540" b="0" dirty="0">
                <a:solidFill>
                  <a:srgbClr val="008000"/>
                </a:solidFill>
                <a:effectLst/>
                <a:latin typeface="Consolas" panose="020B0609020204030204" pitchFamily="49" charset="0"/>
              </a:rPr>
              <a:t>,</a:t>
            </a:r>
          </a:p>
          <a:p>
            <a:r>
              <a:rPr lang="en-US" sz="540" b="0" dirty="0">
                <a:solidFill>
                  <a:srgbClr val="008000"/>
                </a:solidFill>
                <a:effectLst/>
                <a:highlight>
                  <a:srgbClr val="FFFF00"/>
                </a:highlight>
                <a:latin typeface="Consolas" panose="020B0609020204030204" pitchFamily="49" charset="0"/>
              </a:rPr>
              <a:t>seller: </a:t>
            </a:r>
            <a:r>
              <a:rPr lang="en-US" sz="540" b="0" dirty="0" err="1">
                <a:solidFill>
                  <a:srgbClr val="008000"/>
                </a:solidFill>
                <a:effectLst/>
                <a:highlight>
                  <a:srgbClr val="FFFF00"/>
                </a:highlight>
                <a:latin typeface="Consolas" panose="020B0609020204030204" pitchFamily="49" charset="0"/>
              </a:rPr>
              <a:t>user.seller</a:t>
            </a:r>
            <a:endParaRPr lang="en-US" sz="540" b="0" dirty="0">
              <a:solidFill>
                <a:srgbClr val="008000"/>
              </a:solidFill>
              <a:effectLst/>
              <a:highlight>
                <a:srgbClr val="FFFF00"/>
              </a:highlight>
              <a:latin typeface="Consolas" panose="020B0609020204030204" pitchFamily="49" charset="0"/>
            </a:endParaRPr>
          </a:p>
          <a:p>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 catch (err) {</a:t>
            </a:r>
          </a:p>
          <a:p>
            <a:r>
              <a:rPr lang="en-US" sz="540" b="0" dirty="0">
                <a:solidFill>
                  <a:srgbClr val="008000"/>
                </a:solidFill>
                <a:effectLst/>
                <a:latin typeface="Consolas" panose="020B0609020204030204" pitchFamily="49" charset="0"/>
              </a:rPr>
              <a:t>return </a:t>
            </a:r>
            <a:r>
              <a:rPr lang="en-US" sz="540" b="0" dirty="0" err="1">
                <a:solidFill>
                  <a:srgbClr val="008000"/>
                </a:solidFill>
                <a:effectLst/>
                <a:latin typeface="Consolas" panose="020B0609020204030204" pitchFamily="49" charset="0"/>
              </a:rPr>
              <a:t>res.status</a:t>
            </a:r>
            <a:r>
              <a:rPr lang="en-US" sz="540" b="0" dirty="0">
                <a:solidFill>
                  <a:srgbClr val="008000"/>
                </a:solidFill>
                <a:effectLst/>
                <a:latin typeface="Consolas" panose="020B0609020204030204" pitchFamily="49" charset="0"/>
              </a:rPr>
              <a:t>('401').</a:t>
            </a:r>
            <a:r>
              <a:rPr lang="en-US" sz="540" b="0" dirty="0" err="1">
                <a:solidFill>
                  <a:srgbClr val="008000"/>
                </a:solidFill>
                <a:effectLst/>
                <a:latin typeface="Consolas" panose="020B0609020204030204" pitchFamily="49" charset="0"/>
              </a:rPr>
              <a:t>json</a:t>
            </a:r>
            <a:r>
              <a:rPr lang="en-US" sz="540" b="0" dirty="0">
                <a:solidFill>
                  <a:srgbClr val="008000"/>
                </a:solidFill>
                <a:effectLst/>
                <a:latin typeface="Consolas" panose="020B0609020204030204" pitchFamily="49" charset="0"/>
              </a:rPr>
              <a:t>({ error: "Could not sign in" }) </a:t>
            </a:r>
          </a:p>
          <a:p>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a:t>
            </a:r>
          </a:p>
          <a:p>
            <a:br>
              <a:rPr lang="en-US" sz="540" b="0" dirty="0">
                <a:solidFill>
                  <a:srgbClr val="008000"/>
                </a:solidFill>
                <a:effectLst/>
                <a:latin typeface="Consolas" panose="020B0609020204030204" pitchFamily="49" charset="0"/>
              </a:rPr>
            </a:br>
            <a:r>
              <a:rPr lang="en-US" sz="540" b="0" dirty="0">
                <a:solidFill>
                  <a:srgbClr val="008000"/>
                </a:solidFill>
                <a:effectLst/>
                <a:latin typeface="Consolas" panose="020B0609020204030204" pitchFamily="49" charset="0"/>
              </a:rPr>
              <a:t>const </a:t>
            </a:r>
            <a:r>
              <a:rPr lang="en-US" sz="540" b="0" dirty="0" err="1">
                <a:solidFill>
                  <a:srgbClr val="008000"/>
                </a:solidFill>
                <a:effectLst/>
                <a:latin typeface="Consolas" panose="020B0609020204030204" pitchFamily="49" charset="0"/>
              </a:rPr>
              <a:t>signout</a:t>
            </a:r>
            <a:r>
              <a:rPr lang="en-US" sz="540" b="0" dirty="0">
                <a:solidFill>
                  <a:srgbClr val="008000"/>
                </a:solidFill>
                <a:effectLst/>
                <a:latin typeface="Consolas" panose="020B0609020204030204" pitchFamily="49" charset="0"/>
              </a:rPr>
              <a:t> = (req, res) =&gt; { </a:t>
            </a:r>
          </a:p>
          <a:p>
            <a:r>
              <a:rPr lang="en-US" sz="540" b="0" dirty="0" err="1">
                <a:solidFill>
                  <a:srgbClr val="008000"/>
                </a:solidFill>
                <a:effectLst/>
                <a:latin typeface="Consolas" panose="020B0609020204030204" pitchFamily="49" charset="0"/>
              </a:rPr>
              <a:t>res.clearCookie</a:t>
            </a:r>
            <a:r>
              <a:rPr lang="en-US" sz="540" b="0" dirty="0">
                <a:solidFill>
                  <a:srgbClr val="008000"/>
                </a:solidFill>
                <a:effectLst/>
                <a:latin typeface="Consolas" panose="020B0609020204030204" pitchFamily="49" charset="0"/>
              </a:rPr>
              <a:t>("t")</a:t>
            </a:r>
          </a:p>
          <a:p>
            <a:r>
              <a:rPr lang="en-US" sz="540" b="0" dirty="0">
                <a:solidFill>
                  <a:srgbClr val="008000"/>
                </a:solidFill>
                <a:effectLst/>
                <a:latin typeface="Consolas" panose="020B0609020204030204" pitchFamily="49" charset="0"/>
              </a:rPr>
              <a:t>return </a:t>
            </a:r>
            <a:r>
              <a:rPr lang="en-US" sz="540" b="0" dirty="0" err="1">
                <a:solidFill>
                  <a:srgbClr val="008000"/>
                </a:solidFill>
                <a:effectLst/>
                <a:latin typeface="Consolas" panose="020B0609020204030204" pitchFamily="49" charset="0"/>
              </a:rPr>
              <a:t>res.status</a:t>
            </a:r>
            <a:r>
              <a:rPr lang="en-US" sz="540" b="0" dirty="0">
                <a:solidFill>
                  <a:srgbClr val="008000"/>
                </a:solidFill>
                <a:effectLst/>
                <a:latin typeface="Consolas" panose="020B0609020204030204" pitchFamily="49" charset="0"/>
              </a:rPr>
              <a:t>('200').</a:t>
            </a:r>
            <a:r>
              <a:rPr lang="en-US" sz="540" b="0" dirty="0" err="1">
                <a:solidFill>
                  <a:srgbClr val="008000"/>
                </a:solidFill>
                <a:effectLst/>
                <a:latin typeface="Consolas" panose="020B0609020204030204" pitchFamily="49" charset="0"/>
              </a:rPr>
              <a:t>json</a:t>
            </a:r>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message: "signed out"</a:t>
            </a:r>
          </a:p>
          <a:p>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const </a:t>
            </a:r>
            <a:r>
              <a:rPr lang="en-US" sz="540" b="0" dirty="0" err="1">
                <a:solidFill>
                  <a:srgbClr val="008000"/>
                </a:solidFill>
                <a:effectLst/>
                <a:latin typeface="Consolas" panose="020B0609020204030204" pitchFamily="49" charset="0"/>
              </a:rPr>
              <a:t>requireSignin</a:t>
            </a:r>
            <a:r>
              <a:rPr lang="en-US" sz="540" b="0" dirty="0">
                <a:solidFill>
                  <a:srgbClr val="008000"/>
                </a:solidFill>
                <a:effectLst/>
                <a:latin typeface="Consolas" panose="020B0609020204030204" pitchFamily="49" charset="0"/>
              </a:rPr>
              <a:t> = </a:t>
            </a:r>
            <a:r>
              <a:rPr lang="en-US" sz="540" b="0" dirty="0" err="1">
                <a:solidFill>
                  <a:srgbClr val="008000"/>
                </a:solidFill>
                <a:effectLst/>
                <a:latin typeface="Consolas" panose="020B0609020204030204" pitchFamily="49" charset="0"/>
              </a:rPr>
              <a:t>expressjwt</a:t>
            </a:r>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    secret: </a:t>
            </a:r>
            <a:r>
              <a:rPr lang="en-US" sz="540" b="0" dirty="0" err="1">
                <a:solidFill>
                  <a:srgbClr val="008000"/>
                </a:solidFill>
                <a:effectLst/>
                <a:latin typeface="Consolas" panose="020B0609020204030204" pitchFamily="49" charset="0"/>
              </a:rPr>
              <a:t>config.jwtSecret</a:t>
            </a:r>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    algorithms: ["HS256"],</a:t>
            </a:r>
          </a:p>
          <a:p>
            <a:r>
              <a:rPr lang="en-US" sz="540" b="0" dirty="0" err="1">
                <a:solidFill>
                  <a:srgbClr val="008000"/>
                </a:solidFill>
                <a:effectLst/>
                <a:latin typeface="Consolas" panose="020B0609020204030204" pitchFamily="49" charset="0"/>
              </a:rPr>
              <a:t>userProperty</a:t>
            </a:r>
            <a:r>
              <a:rPr lang="en-US" sz="540" b="0" dirty="0">
                <a:solidFill>
                  <a:srgbClr val="008000"/>
                </a:solidFill>
                <a:effectLst/>
                <a:latin typeface="Consolas" panose="020B0609020204030204" pitchFamily="49" charset="0"/>
              </a:rPr>
              <a:t>: 'auth'</a:t>
            </a:r>
          </a:p>
          <a:p>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const </a:t>
            </a:r>
            <a:r>
              <a:rPr lang="en-US" sz="540" b="0" dirty="0" err="1">
                <a:solidFill>
                  <a:srgbClr val="008000"/>
                </a:solidFill>
                <a:effectLst/>
                <a:latin typeface="Consolas" panose="020B0609020204030204" pitchFamily="49" charset="0"/>
              </a:rPr>
              <a:t>hasAuthorization</a:t>
            </a:r>
            <a:r>
              <a:rPr lang="en-US" sz="540" b="0" dirty="0">
                <a:solidFill>
                  <a:srgbClr val="008000"/>
                </a:solidFill>
                <a:effectLst/>
                <a:latin typeface="Consolas" panose="020B0609020204030204" pitchFamily="49" charset="0"/>
              </a:rPr>
              <a:t> = (req, res, next) =&gt; { </a:t>
            </a:r>
          </a:p>
          <a:p>
            <a:r>
              <a:rPr lang="en-US" sz="540" b="0" dirty="0">
                <a:solidFill>
                  <a:srgbClr val="008000"/>
                </a:solidFill>
                <a:effectLst/>
                <a:latin typeface="Consolas" panose="020B0609020204030204" pitchFamily="49" charset="0"/>
              </a:rPr>
              <a:t>const authorized = </a:t>
            </a:r>
            <a:r>
              <a:rPr lang="en-US" sz="540" b="0" dirty="0" err="1">
                <a:solidFill>
                  <a:srgbClr val="008000"/>
                </a:solidFill>
                <a:effectLst/>
                <a:latin typeface="Consolas" panose="020B0609020204030204" pitchFamily="49" charset="0"/>
              </a:rPr>
              <a:t>req.profile</a:t>
            </a:r>
            <a:r>
              <a:rPr lang="en-US" sz="540" b="0" dirty="0">
                <a:solidFill>
                  <a:srgbClr val="008000"/>
                </a:solidFill>
                <a:effectLst/>
                <a:latin typeface="Consolas" panose="020B0609020204030204" pitchFamily="49" charset="0"/>
              </a:rPr>
              <a:t> &amp;&amp; </a:t>
            </a:r>
            <a:r>
              <a:rPr lang="en-US" sz="540" b="0" dirty="0" err="1">
                <a:solidFill>
                  <a:srgbClr val="008000"/>
                </a:solidFill>
                <a:effectLst/>
                <a:latin typeface="Consolas" panose="020B0609020204030204" pitchFamily="49" charset="0"/>
              </a:rPr>
              <a:t>req.auth</a:t>
            </a:r>
            <a:endParaRPr lang="en-US" sz="540" b="0" dirty="0">
              <a:solidFill>
                <a:srgbClr val="008000"/>
              </a:solidFill>
              <a:effectLst/>
              <a:latin typeface="Consolas" panose="020B0609020204030204" pitchFamily="49" charset="0"/>
            </a:endParaRPr>
          </a:p>
          <a:p>
            <a:r>
              <a:rPr lang="en-US" sz="540" b="0" dirty="0">
                <a:solidFill>
                  <a:srgbClr val="008000"/>
                </a:solidFill>
                <a:effectLst/>
                <a:latin typeface="Consolas" panose="020B0609020204030204" pitchFamily="49" charset="0"/>
              </a:rPr>
              <a:t>&amp;&amp; </a:t>
            </a:r>
            <a:r>
              <a:rPr lang="en-US" sz="540" b="0" dirty="0" err="1">
                <a:solidFill>
                  <a:srgbClr val="008000"/>
                </a:solidFill>
                <a:effectLst/>
                <a:latin typeface="Consolas" panose="020B0609020204030204" pitchFamily="49" charset="0"/>
              </a:rPr>
              <a:t>req.profile._id</a:t>
            </a:r>
            <a:r>
              <a:rPr lang="en-US" sz="540" b="0" dirty="0">
                <a:solidFill>
                  <a:srgbClr val="008000"/>
                </a:solidFill>
                <a:effectLst/>
                <a:latin typeface="Consolas" panose="020B0609020204030204" pitchFamily="49" charset="0"/>
              </a:rPr>
              <a:t> ==  </a:t>
            </a:r>
            <a:r>
              <a:rPr lang="en-US" sz="540" b="0" dirty="0" err="1">
                <a:solidFill>
                  <a:srgbClr val="008000"/>
                </a:solidFill>
                <a:effectLst/>
                <a:latin typeface="Consolas" panose="020B0609020204030204" pitchFamily="49" charset="0"/>
              </a:rPr>
              <a:t>req.auth._id</a:t>
            </a:r>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if (!(authorized)) {</a:t>
            </a:r>
          </a:p>
          <a:p>
            <a:r>
              <a:rPr lang="en-US" sz="540" b="0" dirty="0">
                <a:solidFill>
                  <a:srgbClr val="008000"/>
                </a:solidFill>
                <a:effectLst/>
                <a:latin typeface="Consolas" panose="020B0609020204030204" pitchFamily="49" charset="0"/>
              </a:rPr>
              <a:t>return </a:t>
            </a:r>
            <a:r>
              <a:rPr lang="en-US" sz="540" b="0" dirty="0" err="1">
                <a:solidFill>
                  <a:srgbClr val="008000"/>
                </a:solidFill>
                <a:effectLst/>
                <a:latin typeface="Consolas" panose="020B0609020204030204" pitchFamily="49" charset="0"/>
              </a:rPr>
              <a:t>res.status</a:t>
            </a:r>
            <a:r>
              <a:rPr lang="en-US" sz="540" b="0" dirty="0">
                <a:solidFill>
                  <a:srgbClr val="008000"/>
                </a:solidFill>
                <a:effectLst/>
                <a:latin typeface="Consolas" panose="020B0609020204030204" pitchFamily="49" charset="0"/>
              </a:rPr>
              <a:t>('403').</a:t>
            </a:r>
            <a:r>
              <a:rPr lang="en-US" sz="540" b="0" dirty="0" err="1">
                <a:solidFill>
                  <a:srgbClr val="008000"/>
                </a:solidFill>
                <a:effectLst/>
                <a:latin typeface="Consolas" panose="020B0609020204030204" pitchFamily="49" charset="0"/>
              </a:rPr>
              <a:t>json</a:t>
            </a:r>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error: "User is not authorized"</a:t>
            </a:r>
          </a:p>
          <a:p>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 </a:t>
            </a:r>
          </a:p>
          <a:p>
            <a:r>
              <a:rPr lang="en-US" sz="540" b="0" dirty="0">
                <a:solidFill>
                  <a:srgbClr val="008000"/>
                </a:solidFill>
                <a:effectLst/>
                <a:latin typeface="Consolas" panose="020B0609020204030204" pitchFamily="49" charset="0"/>
              </a:rPr>
              <a:t>next()</a:t>
            </a:r>
          </a:p>
          <a:p>
            <a:r>
              <a:rPr lang="en-US" sz="540" b="0" dirty="0">
                <a:solidFill>
                  <a:srgbClr val="008000"/>
                </a:solidFill>
                <a:effectLst/>
                <a:latin typeface="Consolas" panose="020B0609020204030204" pitchFamily="49" charset="0"/>
              </a:rPr>
              <a:t>}</a:t>
            </a:r>
          </a:p>
          <a:p>
            <a:r>
              <a:rPr lang="en-US" sz="540" b="0" dirty="0">
                <a:solidFill>
                  <a:srgbClr val="008000"/>
                </a:solidFill>
                <a:effectLst/>
                <a:latin typeface="Consolas" panose="020B0609020204030204" pitchFamily="49" charset="0"/>
              </a:rPr>
              <a:t>export default { </a:t>
            </a:r>
            <a:r>
              <a:rPr lang="en-US" sz="540" b="0" dirty="0" err="1">
                <a:solidFill>
                  <a:srgbClr val="008000"/>
                </a:solidFill>
                <a:effectLst/>
                <a:latin typeface="Consolas" panose="020B0609020204030204" pitchFamily="49" charset="0"/>
              </a:rPr>
              <a:t>signin</a:t>
            </a:r>
            <a:r>
              <a:rPr lang="en-US" sz="540" b="0" dirty="0">
                <a:solidFill>
                  <a:srgbClr val="008000"/>
                </a:solidFill>
                <a:effectLst/>
                <a:latin typeface="Consolas" panose="020B0609020204030204" pitchFamily="49" charset="0"/>
              </a:rPr>
              <a:t>, </a:t>
            </a:r>
            <a:r>
              <a:rPr lang="en-US" sz="540" b="0" dirty="0" err="1">
                <a:solidFill>
                  <a:srgbClr val="008000"/>
                </a:solidFill>
                <a:effectLst/>
                <a:latin typeface="Consolas" panose="020B0609020204030204" pitchFamily="49" charset="0"/>
              </a:rPr>
              <a:t>signout</a:t>
            </a:r>
            <a:r>
              <a:rPr lang="en-US" sz="540" b="0" dirty="0">
                <a:solidFill>
                  <a:srgbClr val="008000"/>
                </a:solidFill>
                <a:effectLst/>
                <a:latin typeface="Consolas" panose="020B0609020204030204" pitchFamily="49" charset="0"/>
              </a:rPr>
              <a:t>, </a:t>
            </a:r>
            <a:r>
              <a:rPr lang="en-US" sz="540" b="0" dirty="0" err="1">
                <a:solidFill>
                  <a:srgbClr val="008000"/>
                </a:solidFill>
                <a:effectLst/>
                <a:latin typeface="Consolas" panose="020B0609020204030204" pitchFamily="49" charset="0"/>
              </a:rPr>
              <a:t>requireSignin</a:t>
            </a:r>
            <a:r>
              <a:rPr lang="en-US" sz="540" b="0" dirty="0">
                <a:solidFill>
                  <a:srgbClr val="008000"/>
                </a:solidFill>
                <a:effectLst/>
                <a:latin typeface="Consolas" panose="020B0609020204030204" pitchFamily="49" charset="0"/>
              </a:rPr>
              <a:t>, </a:t>
            </a:r>
            <a:r>
              <a:rPr lang="en-US" sz="540" b="0" dirty="0" err="1">
                <a:solidFill>
                  <a:srgbClr val="008000"/>
                </a:solidFill>
                <a:effectLst/>
                <a:latin typeface="Consolas" panose="020B0609020204030204" pitchFamily="49" charset="0"/>
              </a:rPr>
              <a:t>hasAuthorization</a:t>
            </a:r>
            <a:r>
              <a:rPr lang="en-US" sz="540" b="0" dirty="0">
                <a:solidFill>
                  <a:srgbClr val="0080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7948BAA5-3291-9CFD-DE99-250E873F948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A93112B-76AE-EDE4-FE90-9D9DF93AA0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0B3657B-7FA0-F78B-A225-B96C4146D072}"/>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223895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868-3510-8CB8-A40A-1697EC41D0CC}"/>
              </a:ext>
            </a:extLst>
          </p:cNvPr>
          <p:cNvSpPr>
            <a:spLocks noGrp="1"/>
          </p:cNvSpPr>
          <p:nvPr>
            <p:ph type="title"/>
          </p:nvPr>
        </p:nvSpPr>
        <p:spPr>
          <a:xfrm>
            <a:off x="914400" y="-1"/>
            <a:ext cx="7848600" cy="6245225"/>
          </a:xfrm>
        </p:spPr>
        <p:txBody>
          <a:bodyPr/>
          <a:lstStyle/>
          <a:p>
            <a:r>
              <a:rPr lang="en-US" dirty="0"/>
              <a:t>Exercising MERN Skills with an  Online Marketplace</a:t>
            </a:r>
          </a:p>
        </p:txBody>
      </p:sp>
      <p:sp>
        <p:nvSpPr>
          <p:cNvPr id="4" name="Date Placeholder 3">
            <a:extLst>
              <a:ext uri="{FF2B5EF4-FFF2-40B4-BE49-F238E27FC236}">
                <a16:creationId xmlns:a16="http://schemas.microsoft.com/office/drawing/2014/main" id="{534F1C59-EF71-A79C-8434-78CF97727CB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E41DA9B-1407-85CC-82CF-0FAC079B19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F61C946-FE5E-B1F9-ADEA-F87331CA0843}"/>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1689104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AC53-9C23-10DB-ABF4-CC2EED1E14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F6718E-D473-7DFD-78FF-99052B998D59}"/>
              </a:ext>
            </a:extLst>
          </p:cNvPr>
          <p:cNvSpPr>
            <a:spLocks noGrp="1"/>
          </p:cNvSpPr>
          <p:nvPr>
            <p:ph idx="1"/>
          </p:nvPr>
        </p:nvSpPr>
        <p:spPr/>
        <p:txBody>
          <a:bodyPr/>
          <a:lstStyle/>
          <a:p>
            <a:r>
              <a:rPr lang="en-US" dirty="0"/>
              <a:t>Using this seller field value, we can render the frontend based on authorizations permitted only to seller accounts. </a:t>
            </a:r>
          </a:p>
          <a:p>
            <a:r>
              <a:rPr lang="en-US" dirty="0"/>
              <a:t>Before rendering views based on seller authorizations, we first need to implement the option to activate seller account features in the </a:t>
            </a:r>
            <a:r>
              <a:rPr lang="en-US" dirty="0" err="1"/>
              <a:t>EditProfile</a:t>
            </a:r>
            <a:r>
              <a:rPr lang="en-US" dirty="0"/>
              <a:t> view, as discussed in the next section.</a:t>
            </a:r>
          </a:p>
        </p:txBody>
      </p:sp>
      <p:sp>
        <p:nvSpPr>
          <p:cNvPr id="4" name="Date Placeholder 3">
            <a:extLst>
              <a:ext uri="{FF2B5EF4-FFF2-40B4-BE49-F238E27FC236}">
                <a16:creationId xmlns:a16="http://schemas.microsoft.com/office/drawing/2014/main" id="{B959001C-29D2-161B-C9D3-11D606DFBCF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A0A2BC8-6B2A-A6DB-E473-153DB72B37B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9D9B85-35FB-4C12-29EF-F12EC7A6DD0F}"/>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3292810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7D07-E143-0EEA-2401-09D5353B2B55}"/>
              </a:ext>
            </a:extLst>
          </p:cNvPr>
          <p:cNvSpPr>
            <a:spLocks noGrp="1"/>
          </p:cNvSpPr>
          <p:nvPr>
            <p:ph type="title"/>
          </p:nvPr>
        </p:nvSpPr>
        <p:spPr/>
        <p:txBody>
          <a:bodyPr/>
          <a:lstStyle/>
          <a:p>
            <a:r>
              <a:rPr lang="en-US" dirty="0"/>
              <a:t>Updating the Edit Profile view</a:t>
            </a:r>
          </a:p>
        </p:txBody>
      </p:sp>
      <p:sp>
        <p:nvSpPr>
          <p:cNvPr id="3" name="Content Placeholder 2">
            <a:extLst>
              <a:ext uri="{FF2B5EF4-FFF2-40B4-BE49-F238E27FC236}">
                <a16:creationId xmlns:a16="http://schemas.microsoft.com/office/drawing/2014/main" id="{3572DA98-535C-D3CD-F2D4-2E1614CFE7A6}"/>
              </a:ext>
            </a:extLst>
          </p:cNvPr>
          <p:cNvSpPr>
            <a:spLocks noGrp="1"/>
          </p:cNvSpPr>
          <p:nvPr>
            <p:ph idx="1"/>
          </p:nvPr>
        </p:nvSpPr>
        <p:spPr/>
        <p:txBody>
          <a:bodyPr/>
          <a:lstStyle/>
          <a:p>
            <a:r>
              <a:rPr lang="en-US" dirty="0"/>
              <a:t>A signed-in user will see a toggle in the Edit Profile view, allowing them to either activate or deactivate the seller feature. </a:t>
            </a:r>
          </a:p>
          <a:p>
            <a:r>
              <a:rPr lang="en-US" dirty="0"/>
              <a:t>We will update the </a:t>
            </a:r>
            <a:r>
              <a:rPr lang="en-US" dirty="0" err="1"/>
              <a:t>EditProfile</a:t>
            </a:r>
            <a:r>
              <a:rPr lang="en-US" dirty="0"/>
              <a:t> component to add a Material-UI Switch component in </a:t>
            </a:r>
            <a:r>
              <a:rPr lang="en-US" dirty="0" err="1"/>
              <a:t>FormControlLabel</a:t>
            </a:r>
            <a:r>
              <a:rPr lang="en-US" dirty="0"/>
              <a:t>, as shown in the following code:</a:t>
            </a:r>
          </a:p>
        </p:txBody>
      </p:sp>
      <p:sp>
        <p:nvSpPr>
          <p:cNvPr id="4" name="Date Placeholder 3">
            <a:extLst>
              <a:ext uri="{FF2B5EF4-FFF2-40B4-BE49-F238E27FC236}">
                <a16:creationId xmlns:a16="http://schemas.microsoft.com/office/drawing/2014/main" id="{B2423AD9-4DF5-2DD2-12EE-3CCB32DD198E}"/>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E9D77F7-3632-E492-5EFC-A2C30605D2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9FEA75B-2B61-09EF-05E2-CF8DFD84F1E6}"/>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266071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A5E3-74EA-7344-F238-6AE122C309A1}"/>
              </a:ext>
            </a:extLst>
          </p:cNvPr>
          <p:cNvSpPr>
            <a:spLocks noGrp="1"/>
          </p:cNvSpPr>
          <p:nvPr>
            <p:ph type="title"/>
          </p:nvPr>
        </p:nvSpPr>
        <p:spPr/>
        <p:txBody>
          <a:bodyPr/>
          <a:lstStyle/>
          <a:p>
            <a:br>
              <a:rPr lang="en-US" sz="3000" dirty="0"/>
            </a:br>
            <a:r>
              <a:rPr lang="en-US" sz="3000" b="1" dirty="0" err="1"/>
              <a:t>mern</a:t>
            </a:r>
            <a:r>
              <a:rPr lang="en-US" sz="3000" b="1" dirty="0"/>
              <a:t>-marketplace/client/user/EditProfile.js:</a:t>
            </a:r>
            <a:br>
              <a:rPr lang="en-US" sz="3000" b="1" dirty="0"/>
            </a:br>
            <a:endParaRPr lang="en-US" sz="3000" b="1" dirty="0"/>
          </a:p>
        </p:txBody>
      </p:sp>
      <p:sp>
        <p:nvSpPr>
          <p:cNvPr id="3" name="Content Placeholder 2">
            <a:extLst>
              <a:ext uri="{FF2B5EF4-FFF2-40B4-BE49-F238E27FC236}">
                <a16:creationId xmlns:a16="http://schemas.microsoft.com/office/drawing/2014/main" id="{405A2AE3-D9A9-F6EF-3BBD-A52B0020DF00}"/>
              </a:ext>
            </a:extLst>
          </p:cNvPr>
          <p:cNvSpPr>
            <a:spLocks noGrp="1"/>
          </p:cNvSpPr>
          <p:nvPr>
            <p:ph idx="1"/>
          </p:nvPr>
        </p:nvSpPr>
        <p:spPr/>
        <p:txBody>
          <a:bodyPr/>
          <a:lstStyle/>
          <a:p>
            <a:r>
              <a:rPr lang="en-US" dirty="0"/>
              <a:t>&lt;Typography variant="subtitle1" </a:t>
            </a:r>
            <a:r>
              <a:rPr lang="en-US" dirty="0" err="1"/>
              <a:t>className</a:t>
            </a:r>
            <a:r>
              <a:rPr lang="en-US" dirty="0"/>
              <a:t>={</a:t>
            </a:r>
            <a:r>
              <a:rPr lang="en-US" dirty="0" err="1"/>
              <a:t>classes.subheading</a:t>
            </a:r>
            <a:r>
              <a:rPr lang="en-US" dirty="0"/>
              <a:t>}&gt; </a:t>
            </a:r>
          </a:p>
          <a:p>
            <a:r>
              <a:rPr lang="en-US" dirty="0"/>
              <a:t>Seller Account</a:t>
            </a:r>
          </a:p>
          <a:p>
            <a:r>
              <a:rPr lang="en-US" dirty="0"/>
              <a:t>&lt;/Typography&gt;</a:t>
            </a:r>
          </a:p>
          <a:p>
            <a:r>
              <a:rPr lang="en-US" dirty="0"/>
              <a:t>&lt;</a:t>
            </a:r>
            <a:r>
              <a:rPr lang="en-US" dirty="0" err="1"/>
              <a:t>FormControlLabel</a:t>
            </a:r>
            <a:endParaRPr lang="en-US" dirty="0"/>
          </a:p>
          <a:p>
            <a:r>
              <a:rPr lang="en-US" dirty="0"/>
              <a:t>control={&lt;Switch</a:t>
            </a:r>
          </a:p>
          <a:p>
            <a:r>
              <a:rPr lang="en-US" dirty="0"/>
              <a:t>checked={</a:t>
            </a:r>
            <a:r>
              <a:rPr lang="en-US" dirty="0" err="1"/>
              <a:t>values.seller</a:t>
            </a:r>
            <a:r>
              <a:rPr lang="en-US" dirty="0"/>
              <a:t>} </a:t>
            </a:r>
          </a:p>
          <a:p>
            <a:r>
              <a:rPr lang="en-US" dirty="0" err="1"/>
              <a:t>onChange</a:t>
            </a:r>
            <a:r>
              <a:rPr lang="en-US" dirty="0"/>
              <a:t>={</a:t>
            </a:r>
            <a:r>
              <a:rPr lang="en-US" dirty="0" err="1"/>
              <a:t>handleCheck</a:t>
            </a:r>
            <a:r>
              <a:rPr lang="en-US" dirty="0"/>
              <a:t>}</a:t>
            </a:r>
          </a:p>
          <a:p>
            <a:r>
              <a:rPr lang="en-US" dirty="0"/>
              <a:t>/&gt;}</a:t>
            </a:r>
          </a:p>
          <a:p>
            <a:r>
              <a:rPr lang="en-US" dirty="0"/>
              <a:t>label={</a:t>
            </a:r>
            <a:r>
              <a:rPr lang="en-US" dirty="0" err="1"/>
              <a:t>values.seller</a:t>
            </a:r>
            <a:r>
              <a:rPr lang="en-US" dirty="0"/>
              <a:t>? 'Active' : 'Inactive'} </a:t>
            </a:r>
          </a:p>
          <a:p>
            <a:r>
              <a:rPr lang="en-US" dirty="0"/>
              <a:t>/&gt;</a:t>
            </a:r>
          </a:p>
          <a:p>
            <a:endParaRPr lang="en-US" dirty="0"/>
          </a:p>
        </p:txBody>
      </p:sp>
      <p:sp>
        <p:nvSpPr>
          <p:cNvPr id="4" name="Date Placeholder 3">
            <a:extLst>
              <a:ext uri="{FF2B5EF4-FFF2-40B4-BE49-F238E27FC236}">
                <a16:creationId xmlns:a16="http://schemas.microsoft.com/office/drawing/2014/main" id="{615DE955-7509-3097-C605-71EA5ABE29A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95D71F8-53FA-4C07-C231-3A2D228F8C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876561-C547-6F29-22A2-F4DD42DC0748}"/>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11705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33C6-9769-02B4-00B8-4FD872E3A0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6EB8E6-1E2E-1094-DE42-33E36F629BD9}"/>
              </a:ext>
            </a:extLst>
          </p:cNvPr>
          <p:cNvSpPr>
            <a:spLocks noGrp="1"/>
          </p:cNvSpPr>
          <p:nvPr>
            <p:ph idx="1"/>
          </p:nvPr>
        </p:nvSpPr>
        <p:spPr/>
        <p:txBody>
          <a:bodyPr/>
          <a:lstStyle/>
          <a:p>
            <a:r>
              <a:rPr lang="en-US" dirty="0"/>
              <a:t>Any changes to the switch will be set to the value of the seller in state by calling the </a:t>
            </a:r>
            <a:r>
              <a:rPr lang="en-US" dirty="0" err="1"/>
              <a:t>handleCheck</a:t>
            </a:r>
            <a:r>
              <a:rPr lang="en-US" dirty="0"/>
              <a:t> method. </a:t>
            </a:r>
          </a:p>
          <a:p>
            <a:r>
              <a:rPr lang="en-US" dirty="0"/>
              <a:t>The </a:t>
            </a:r>
            <a:r>
              <a:rPr lang="en-US" dirty="0" err="1"/>
              <a:t>handleCheck</a:t>
            </a:r>
            <a:r>
              <a:rPr lang="en-US" dirty="0"/>
              <a:t> method is implemented as shown here:</a:t>
            </a:r>
          </a:p>
          <a:p>
            <a:pPr marL="0" indent="0">
              <a:buNone/>
            </a:pPr>
            <a:r>
              <a:rPr lang="en-US" dirty="0" err="1"/>
              <a:t>mern</a:t>
            </a:r>
            <a:r>
              <a:rPr lang="en-US" dirty="0"/>
              <a:t>-marketplace/client/user/EditProfile.js:</a:t>
            </a:r>
          </a:p>
          <a:p>
            <a:r>
              <a:rPr lang="en-US" dirty="0"/>
              <a:t>const </a:t>
            </a:r>
            <a:r>
              <a:rPr lang="en-US" dirty="0" err="1"/>
              <a:t>handleCheck</a:t>
            </a:r>
            <a:r>
              <a:rPr lang="en-US" dirty="0"/>
              <a:t> = (event, checked) =&gt; { </a:t>
            </a:r>
          </a:p>
          <a:p>
            <a:r>
              <a:rPr lang="en-US" dirty="0" err="1"/>
              <a:t>setValues</a:t>
            </a:r>
            <a:r>
              <a:rPr lang="en-US" dirty="0"/>
              <a:t>({...values, 'seller': checked})</a:t>
            </a:r>
          </a:p>
          <a:p>
            <a:r>
              <a:rPr lang="en-US" dirty="0"/>
              <a:t>}</a:t>
            </a:r>
          </a:p>
          <a:p>
            <a:endParaRPr lang="en-US" dirty="0"/>
          </a:p>
          <a:p>
            <a:r>
              <a:rPr lang="en-US" dirty="0"/>
              <a:t>When the form to edit profile details is submitted, the seller value is also added to details sent in the update to the server, as highlighted in the following code:</a:t>
            </a:r>
          </a:p>
        </p:txBody>
      </p:sp>
      <p:sp>
        <p:nvSpPr>
          <p:cNvPr id="4" name="Date Placeholder 3">
            <a:extLst>
              <a:ext uri="{FF2B5EF4-FFF2-40B4-BE49-F238E27FC236}">
                <a16:creationId xmlns:a16="http://schemas.microsoft.com/office/drawing/2014/main" id="{73D3731E-4C31-C3A3-2CC7-88D4D6259E02}"/>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50789AC-DAD5-A841-EB4F-F7A1D368DB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B2AE9B4-908D-BEAB-FCC6-635AAAF93125}"/>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3563472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77FE-2B51-0B61-932F-C8327F760436}"/>
              </a:ext>
            </a:extLst>
          </p:cNvPr>
          <p:cNvSpPr>
            <a:spLocks noGrp="1"/>
          </p:cNvSpPr>
          <p:nvPr>
            <p:ph type="title"/>
          </p:nvPr>
        </p:nvSpPr>
        <p:spPr/>
        <p:txBody>
          <a:bodyPr/>
          <a:lstStyle/>
          <a:p>
            <a:r>
              <a:rPr lang="en-US" dirty="0" err="1"/>
              <a:t>mern</a:t>
            </a:r>
            <a:r>
              <a:rPr lang="en-US" dirty="0"/>
              <a:t>-marketplace/client/user/EditProfile.js:</a:t>
            </a:r>
            <a:br>
              <a:rPr lang="en-US" dirty="0"/>
            </a:br>
            <a:endParaRPr lang="en-US" dirty="0"/>
          </a:p>
        </p:txBody>
      </p:sp>
      <p:sp>
        <p:nvSpPr>
          <p:cNvPr id="3" name="Content Placeholder 2">
            <a:extLst>
              <a:ext uri="{FF2B5EF4-FFF2-40B4-BE49-F238E27FC236}">
                <a16:creationId xmlns:a16="http://schemas.microsoft.com/office/drawing/2014/main" id="{B7B40C0B-E5B3-BD53-467D-F9024D4F7115}"/>
              </a:ext>
            </a:extLst>
          </p:cNvPr>
          <p:cNvSpPr>
            <a:spLocks noGrp="1"/>
          </p:cNvSpPr>
          <p:nvPr>
            <p:ph idx="1"/>
          </p:nvPr>
        </p:nvSpPr>
        <p:spPr/>
        <p:txBody>
          <a:bodyPr/>
          <a:lstStyle/>
          <a:p>
            <a:r>
              <a:rPr lang="en-US" sz="1350" dirty="0">
                <a:solidFill>
                  <a:srgbClr val="008000"/>
                </a:solidFill>
              </a:rPr>
              <a:t>const </a:t>
            </a:r>
            <a:r>
              <a:rPr lang="en-US" sz="1350" dirty="0" err="1">
                <a:solidFill>
                  <a:srgbClr val="008000"/>
                </a:solidFill>
              </a:rPr>
              <a:t>clickSubmit</a:t>
            </a:r>
            <a:r>
              <a:rPr lang="en-US" sz="1350" dirty="0">
                <a:solidFill>
                  <a:srgbClr val="008000"/>
                </a:solidFill>
              </a:rPr>
              <a:t> = () =&gt; {</a:t>
            </a:r>
          </a:p>
          <a:p>
            <a:r>
              <a:rPr lang="en-US" sz="1350" dirty="0">
                <a:solidFill>
                  <a:srgbClr val="008000"/>
                </a:solidFill>
              </a:rPr>
              <a:t>const </a:t>
            </a:r>
            <a:r>
              <a:rPr lang="en-US" sz="1350" dirty="0" err="1">
                <a:solidFill>
                  <a:srgbClr val="008000"/>
                </a:solidFill>
              </a:rPr>
              <a:t>jwt</a:t>
            </a:r>
            <a:r>
              <a:rPr lang="en-US" sz="1350" dirty="0">
                <a:solidFill>
                  <a:srgbClr val="008000"/>
                </a:solidFill>
              </a:rPr>
              <a:t> = </a:t>
            </a:r>
            <a:r>
              <a:rPr lang="en-US" sz="1350" dirty="0" err="1">
                <a:solidFill>
                  <a:srgbClr val="008000"/>
                </a:solidFill>
              </a:rPr>
              <a:t>auth.isAuthenticated</a:t>
            </a:r>
            <a:r>
              <a:rPr lang="en-US" sz="1350" dirty="0">
                <a:solidFill>
                  <a:srgbClr val="008000"/>
                </a:solidFill>
              </a:rPr>
              <a:t>() </a:t>
            </a:r>
          </a:p>
          <a:p>
            <a:r>
              <a:rPr lang="en-US" sz="1350" dirty="0">
                <a:solidFill>
                  <a:srgbClr val="008000"/>
                </a:solidFill>
              </a:rPr>
              <a:t>const user = {</a:t>
            </a:r>
          </a:p>
          <a:p>
            <a:r>
              <a:rPr lang="en-US" sz="1350" dirty="0">
                <a:solidFill>
                  <a:srgbClr val="008000"/>
                </a:solidFill>
              </a:rPr>
              <a:t>name: values.name || undefined,</a:t>
            </a:r>
          </a:p>
          <a:p>
            <a:r>
              <a:rPr lang="en-US" sz="1350" dirty="0">
                <a:solidFill>
                  <a:srgbClr val="008000"/>
                </a:solidFill>
              </a:rPr>
              <a:t>email: </a:t>
            </a:r>
            <a:r>
              <a:rPr lang="en-US" sz="1350" dirty="0" err="1">
                <a:solidFill>
                  <a:srgbClr val="008000"/>
                </a:solidFill>
              </a:rPr>
              <a:t>values.email</a:t>
            </a:r>
            <a:r>
              <a:rPr lang="en-US" sz="1350" dirty="0">
                <a:solidFill>
                  <a:srgbClr val="008000"/>
                </a:solidFill>
              </a:rPr>
              <a:t> || undefined, </a:t>
            </a:r>
          </a:p>
          <a:p>
            <a:r>
              <a:rPr lang="en-US" sz="1350" dirty="0">
                <a:solidFill>
                  <a:srgbClr val="008000"/>
                </a:solidFill>
              </a:rPr>
              <a:t>password: </a:t>
            </a:r>
            <a:r>
              <a:rPr lang="en-US" sz="1350" dirty="0" err="1">
                <a:solidFill>
                  <a:srgbClr val="008000"/>
                </a:solidFill>
              </a:rPr>
              <a:t>values.password</a:t>
            </a:r>
            <a:r>
              <a:rPr lang="en-US" sz="1350" dirty="0">
                <a:solidFill>
                  <a:srgbClr val="008000"/>
                </a:solidFill>
              </a:rPr>
              <a:t> || undefined, </a:t>
            </a:r>
          </a:p>
          <a:p>
            <a:r>
              <a:rPr lang="en-US" sz="1350" dirty="0">
                <a:solidFill>
                  <a:srgbClr val="008000"/>
                </a:solidFill>
                <a:highlight>
                  <a:srgbClr val="FFFF00"/>
                </a:highlight>
              </a:rPr>
              <a:t>seller: </a:t>
            </a:r>
            <a:r>
              <a:rPr lang="en-US" sz="1350" dirty="0" err="1">
                <a:solidFill>
                  <a:srgbClr val="008000"/>
                </a:solidFill>
                <a:highlight>
                  <a:srgbClr val="FFFF00"/>
                </a:highlight>
              </a:rPr>
              <a:t>values.seller</a:t>
            </a:r>
            <a:r>
              <a:rPr lang="en-US" sz="1350" dirty="0">
                <a:solidFill>
                  <a:srgbClr val="008000"/>
                </a:solidFill>
                <a:highlight>
                  <a:srgbClr val="FFFF00"/>
                </a:highlight>
              </a:rPr>
              <a:t> || undefined</a:t>
            </a:r>
          </a:p>
          <a:p>
            <a:r>
              <a:rPr lang="en-US" sz="1350" dirty="0">
                <a:solidFill>
                  <a:srgbClr val="008000"/>
                </a:solidFill>
              </a:rPr>
              <a:t>} </a:t>
            </a:r>
          </a:p>
          <a:p>
            <a:r>
              <a:rPr lang="en-US" sz="1350" dirty="0">
                <a:solidFill>
                  <a:srgbClr val="008000"/>
                </a:solidFill>
              </a:rPr>
              <a:t>update({</a:t>
            </a:r>
          </a:p>
          <a:p>
            <a:r>
              <a:rPr lang="en-US" sz="1350" dirty="0" err="1">
                <a:solidFill>
                  <a:srgbClr val="008000"/>
                </a:solidFill>
              </a:rPr>
              <a:t>userId</a:t>
            </a:r>
            <a:r>
              <a:rPr lang="en-US" sz="1350" dirty="0">
                <a:solidFill>
                  <a:srgbClr val="008000"/>
                </a:solidFill>
              </a:rPr>
              <a:t>: </a:t>
            </a:r>
            <a:r>
              <a:rPr lang="en-US" sz="1350" dirty="0" err="1">
                <a:solidFill>
                  <a:srgbClr val="008000"/>
                </a:solidFill>
              </a:rPr>
              <a:t>match.params.userId</a:t>
            </a:r>
            <a:r>
              <a:rPr lang="en-US" sz="1350" dirty="0">
                <a:solidFill>
                  <a:srgbClr val="008000"/>
                </a:solidFill>
              </a:rPr>
              <a:t> </a:t>
            </a:r>
          </a:p>
          <a:p>
            <a:r>
              <a:rPr lang="en-US" sz="1350" dirty="0">
                <a:solidFill>
                  <a:srgbClr val="008000"/>
                </a:solidFill>
              </a:rPr>
              <a:t>}, {</a:t>
            </a:r>
          </a:p>
          <a:p>
            <a:r>
              <a:rPr lang="en-US" sz="1350" dirty="0">
                <a:solidFill>
                  <a:srgbClr val="008000"/>
                </a:solidFill>
              </a:rPr>
              <a:t>t: </a:t>
            </a:r>
            <a:r>
              <a:rPr lang="en-US" sz="1350" dirty="0" err="1">
                <a:solidFill>
                  <a:srgbClr val="008000"/>
                </a:solidFill>
              </a:rPr>
              <a:t>jwt.token</a:t>
            </a:r>
            <a:r>
              <a:rPr lang="en-US" sz="1350" dirty="0">
                <a:solidFill>
                  <a:srgbClr val="008000"/>
                </a:solidFill>
              </a:rPr>
              <a:t>}, user).then((data) =&gt; { </a:t>
            </a:r>
          </a:p>
          <a:p>
            <a:r>
              <a:rPr lang="en-US" sz="1350" dirty="0">
                <a:solidFill>
                  <a:srgbClr val="008000"/>
                </a:solidFill>
              </a:rPr>
              <a:t>if (data &amp;&amp; </a:t>
            </a:r>
            <a:r>
              <a:rPr lang="en-US" sz="1350" dirty="0" err="1">
                <a:solidFill>
                  <a:srgbClr val="008000"/>
                </a:solidFill>
              </a:rPr>
              <a:t>data.error</a:t>
            </a:r>
            <a:r>
              <a:rPr lang="en-US" sz="1350" dirty="0">
                <a:solidFill>
                  <a:srgbClr val="008000"/>
                </a:solidFill>
              </a:rPr>
              <a:t>) {</a:t>
            </a:r>
          </a:p>
          <a:p>
            <a:r>
              <a:rPr lang="en-US" sz="1350" dirty="0" err="1">
                <a:solidFill>
                  <a:srgbClr val="008000"/>
                </a:solidFill>
              </a:rPr>
              <a:t>setValues</a:t>
            </a:r>
            <a:r>
              <a:rPr lang="en-US" sz="1350" dirty="0">
                <a:solidFill>
                  <a:srgbClr val="008000"/>
                </a:solidFill>
              </a:rPr>
              <a:t>({...values, error: </a:t>
            </a:r>
            <a:r>
              <a:rPr lang="en-US" sz="1350" dirty="0" err="1">
                <a:solidFill>
                  <a:srgbClr val="008000"/>
                </a:solidFill>
              </a:rPr>
              <a:t>data.error</a:t>
            </a:r>
            <a:r>
              <a:rPr lang="en-US" sz="1350" dirty="0">
                <a:solidFill>
                  <a:srgbClr val="008000"/>
                </a:solidFill>
              </a:rPr>
              <a:t>}) </a:t>
            </a:r>
          </a:p>
          <a:p>
            <a:r>
              <a:rPr lang="en-US" sz="1350" dirty="0">
                <a:solidFill>
                  <a:srgbClr val="008000"/>
                </a:solidFill>
              </a:rPr>
              <a:t>} else {</a:t>
            </a:r>
          </a:p>
          <a:p>
            <a:r>
              <a:rPr lang="en-US" sz="1350" dirty="0" err="1">
                <a:solidFill>
                  <a:srgbClr val="008000"/>
                </a:solidFill>
                <a:highlight>
                  <a:srgbClr val="FFFF00"/>
                </a:highlight>
              </a:rPr>
              <a:t>auth.updateUser</a:t>
            </a:r>
            <a:r>
              <a:rPr lang="en-US" sz="1350" dirty="0">
                <a:solidFill>
                  <a:srgbClr val="008000"/>
                </a:solidFill>
                <a:highlight>
                  <a:srgbClr val="FFFF00"/>
                </a:highlight>
              </a:rPr>
              <a:t>(data, ()=&gt;{</a:t>
            </a:r>
          </a:p>
          <a:p>
            <a:r>
              <a:rPr lang="en-US" sz="1350" dirty="0" err="1">
                <a:solidFill>
                  <a:srgbClr val="008000"/>
                </a:solidFill>
                <a:highlight>
                  <a:srgbClr val="FFFF00"/>
                </a:highlight>
              </a:rPr>
              <a:t>setValues</a:t>
            </a:r>
            <a:r>
              <a:rPr lang="en-US" sz="1350" dirty="0">
                <a:solidFill>
                  <a:srgbClr val="008000"/>
                </a:solidFill>
                <a:highlight>
                  <a:srgbClr val="FFFF00"/>
                </a:highlight>
              </a:rPr>
              <a:t>({...values, </a:t>
            </a:r>
            <a:r>
              <a:rPr lang="en-US" sz="1350" dirty="0" err="1">
                <a:solidFill>
                  <a:srgbClr val="008000"/>
                </a:solidFill>
                <a:highlight>
                  <a:srgbClr val="FFFF00"/>
                </a:highlight>
              </a:rPr>
              <a:t>userId</a:t>
            </a:r>
            <a:r>
              <a:rPr lang="en-US" sz="1350" dirty="0">
                <a:solidFill>
                  <a:srgbClr val="008000"/>
                </a:solidFill>
                <a:highlight>
                  <a:srgbClr val="FFFF00"/>
                </a:highlight>
              </a:rPr>
              <a:t>: </a:t>
            </a:r>
            <a:r>
              <a:rPr lang="en-US" sz="1350" dirty="0" err="1">
                <a:solidFill>
                  <a:srgbClr val="008000"/>
                </a:solidFill>
                <a:highlight>
                  <a:srgbClr val="FFFF00"/>
                </a:highlight>
              </a:rPr>
              <a:t>data._id</a:t>
            </a:r>
            <a:r>
              <a:rPr lang="en-US" sz="1350" dirty="0">
                <a:solidFill>
                  <a:srgbClr val="008000"/>
                </a:solidFill>
                <a:highlight>
                  <a:srgbClr val="FFFF00"/>
                </a:highlight>
              </a:rPr>
              <a:t>, </a:t>
            </a:r>
            <a:r>
              <a:rPr lang="en-US" sz="1350" dirty="0" err="1">
                <a:solidFill>
                  <a:srgbClr val="008000"/>
                </a:solidFill>
                <a:highlight>
                  <a:srgbClr val="FFFF00"/>
                </a:highlight>
              </a:rPr>
              <a:t>redirectToProfile</a:t>
            </a:r>
            <a:r>
              <a:rPr lang="en-US" sz="1350" dirty="0">
                <a:solidFill>
                  <a:srgbClr val="008000"/>
                </a:solidFill>
                <a:highlight>
                  <a:srgbClr val="FFFF00"/>
                </a:highlight>
              </a:rPr>
              <a:t>: true}) </a:t>
            </a:r>
          </a:p>
          <a:p>
            <a:r>
              <a:rPr lang="en-US" sz="1350" dirty="0">
                <a:solidFill>
                  <a:srgbClr val="008000"/>
                </a:solidFill>
                <a:highlight>
                  <a:srgbClr val="FFFF00"/>
                </a:highlight>
              </a:rPr>
              <a:t>})</a:t>
            </a:r>
          </a:p>
          <a:p>
            <a:r>
              <a:rPr lang="en-US" sz="1350" dirty="0">
                <a:solidFill>
                  <a:srgbClr val="008000"/>
                </a:solidFill>
              </a:rPr>
              <a:t>} </a:t>
            </a:r>
          </a:p>
          <a:p>
            <a:r>
              <a:rPr lang="en-US" sz="1350" dirty="0">
                <a:solidFill>
                  <a:srgbClr val="008000"/>
                </a:solidFill>
              </a:rPr>
              <a:t>})</a:t>
            </a:r>
          </a:p>
          <a:p>
            <a:r>
              <a:rPr lang="en-US" sz="1350" dirty="0">
                <a:solidFill>
                  <a:srgbClr val="008000"/>
                </a:solidFill>
              </a:rPr>
              <a:t>}</a:t>
            </a:r>
          </a:p>
        </p:txBody>
      </p:sp>
      <p:sp>
        <p:nvSpPr>
          <p:cNvPr id="4" name="Date Placeholder 3">
            <a:extLst>
              <a:ext uri="{FF2B5EF4-FFF2-40B4-BE49-F238E27FC236}">
                <a16:creationId xmlns:a16="http://schemas.microsoft.com/office/drawing/2014/main" id="{2AA14301-405E-9A80-2E43-9AEDBCC5EC6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EFAF749-94EF-7C30-A046-261F7A1A35C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8A17E42-49AA-ED2C-D85F-33D876F9EDD4}"/>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705866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31CF-2D0F-085C-A482-99E43D165375}"/>
              </a:ext>
            </a:extLst>
          </p:cNvPr>
          <p:cNvSpPr>
            <a:spLocks noGrp="1"/>
          </p:cNvSpPr>
          <p:nvPr>
            <p:ph type="title"/>
          </p:nvPr>
        </p:nvSpPr>
        <p:spPr/>
        <p:txBody>
          <a:bodyPr/>
          <a:lstStyle/>
          <a:p>
            <a:br>
              <a:rPr lang="en-US" sz="3000" dirty="0"/>
            </a:br>
            <a:r>
              <a:rPr lang="en-US" sz="3000" b="1" dirty="0"/>
              <a:t>Updated </a:t>
            </a:r>
            <a:r>
              <a:rPr lang="en-US" sz="3000" b="1" dirty="0" err="1"/>
              <a:t>mern</a:t>
            </a:r>
            <a:r>
              <a:rPr lang="en-US" sz="3000" b="1" dirty="0"/>
              <a:t>-marketplace/client/user/EditProfile.js:</a:t>
            </a:r>
            <a:br>
              <a:rPr lang="en-US" sz="3000" dirty="0"/>
            </a:br>
            <a:endParaRPr lang="en-US" sz="3000" dirty="0"/>
          </a:p>
        </p:txBody>
      </p:sp>
      <p:sp>
        <p:nvSpPr>
          <p:cNvPr id="3" name="Content Placeholder 2">
            <a:extLst>
              <a:ext uri="{FF2B5EF4-FFF2-40B4-BE49-F238E27FC236}">
                <a16:creationId xmlns:a16="http://schemas.microsoft.com/office/drawing/2014/main" id="{D5D7C56F-6296-9B9F-15DE-2E2077C01C2D}"/>
              </a:ext>
            </a:extLst>
          </p:cNvPr>
          <p:cNvSpPr>
            <a:spLocks noGrp="1"/>
          </p:cNvSpPr>
          <p:nvPr>
            <p:ph idx="1"/>
          </p:nvPr>
        </p:nvSpPr>
        <p:spPr/>
        <p:txBody>
          <a:bodyPr/>
          <a:lstStyle/>
          <a:p>
            <a:r>
              <a:rPr lang="en-US" sz="220" b="0" dirty="0">
                <a:solidFill>
                  <a:srgbClr val="008000"/>
                </a:solidFill>
                <a:effectLst/>
                <a:latin typeface="Consolas" panose="020B0609020204030204" pitchFamily="49" charset="0"/>
              </a:rPr>
              <a:t>/*import auth from './auth/auth-helper.js';</a:t>
            </a:r>
          </a:p>
          <a:p>
            <a:r>
              <a:rPr lang="en-US" sz="220" b="0" dirty="0">
                <a:solidFill>
                  <a:srgbClr val="008000"/>
                </a:solidFill>
                <a:effectLst/>
                <a:latin typeface="Consolas" panose="020B0609020204030204" pitchFamily="49" charset="0"/>
              </a:rPr>
              <a:t>import React, { </a:t>
            </a:r>
            <a:r>
              <a:rPr lang="en-US" sz="220" b="0" dirty="0" err="1">
                <a:solidFill>
                  <a:srgbClr val="008000"/>
                </a:solidFill>
                <a:effectLst/>
                <a:latin typeface="Consolas" panose="020B0609020204030204" pitchFamily="49" charset="0"/>
              </a:rPr>
              <a:t>useState,useEffect</a:t>
            </a:r>
            <a:r>
              <a:rPr lang="en-US" sz="220" b="0" dirty="0">
                <a:solidFill>
                  <a:srgbClr val="008000"/>
                </a:solidFill>
                <a:effectLst/>
                <a:latin typeface="Consolas" panose="020B0609020204030204" pitchFamily="49" charset="0"/>
              </a:rPr>
              <a:t> } from 'react';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from 'react';</a:t>
            </a:r>
          </a:p>
          <a:p>
            <a:r>
              <a:rPr lang="en-US" sz="220" b="0" dirty="0">
                <a:solidFill>
                  <a:srgbClr val="008000"/>
                </a:solidFill>
                <a:effectLst/>
                <a:latin typeface="Consolas" panose="020B0609020204030204" pitchFamily="49" charset="0"/>
              </a:rPr>
              <a:t>//import { read } from './</a:t>
            </a:r>
            <a:r>
              <a:rPr lang="en-US" sz="220" b="0" dirty="0" err="1">
                <a:solidFill>
                  <a:srgbClr val="008000"/>
                </a:solidFill>
                <a:effectLst/>
                <a:latin typeface="Consolas" panose="020B0609020204030204" pitchFamily="49" charset="0"/>
              </a:rPr>
              <a:t>someApiModule</a:t>
            </a:r>
            <a:r>
              <a:rPr lang="en-US" sz="220" b="0" dirty="0">
                <a:solidFill>
                  <a:srgbClr val="008000"/>
                </a:solidFill>
                <a:effectLst/>
                <a:latin typeface="Consolas" panose="020B0609020204030204" pitchFamily="49" charset="0"/>
              </a:rPr>
              <a:t>'; // Replace with the actual module that contains the read function</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 from 'react'</a:t>
            </a:r>
          </a:p>
          <a:p>
            <a:r>
              <a:rPr lang="en-US" sz="220" b="0" dirty="0">
                <a:solidFill>
                  <a:srgbClr val="008000"/>
                </a:solidFill>
                <a:effectLst/>
                <a:latin typeface="Consolas" panose="020B0609020204030204" pitchFamily="49" charset="0"/>
              </a:rPr>
              <a:t>import read from 'react';</a:t>
            </a:r>
          </a:p>
          <a:p>
            <a:r>
              <a:rPr lang="en-US" sz="220" b="0" dirty="0">
                <a:solidFill>
                  <a:srgbClr val="008000"/>
                </a:solidFill>
                <a:effectLst/>
                <a:latin typeface="Consolas" panose="020B0609020204030204" pitchFamily="49" charset="0"/>
              </a:rPr>
              <a:t>import match from 'react';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from 'react';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setRedirectToSignin</a:t>
            </a:r>
            <a:r>
              <a:rPr lang="en-US" sz="220" b="0" dirty="0">
                <a:solidFill>
                  <a:srgbClr val="008000"/>
                </a:solidFill>
                <a:effectLst/>
                <a:latin typeface="Consolas" panose="020B0609020204030204" pitchFamily="49" charset="0"/>
              </a:rPr>
              <a:t> from 'react';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 () =&gt; {</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jwt</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auth.isAuthenticated</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const user = {</a:t>
            </a:r>
          </a:p>
          <a:p>
            <a:r>
              <a:rPr lang="en-US" sz="220" b="0" dirty="0">
                <a:solidFill>
                  <a:srgbClr val="008000"/>
                </a:solidFill>
                <a:effectLst/>
                <a:latin typeface="Consolas" panose="020B0609020204030204" pitchFamily="49" charset="0"/>
              </a:rPr>
              <a:t>name: values.name || undefined,</a:t>
            </a:r>
          </a:p>
          <a:p>
            <a:r>
              <a:rPr lang="en-US" sz="220" b="0" dirty="0">
                <a:solidFill>
                  <a:srgbClr val="008000"/>
                </a:solidFill>
                <a:effectLst/>
                <a:latin typeface="Consolas" panose="020B0609020204030204" pitchFamily="49" charset="0"/>
              </a:rPr>
              <a:t>email: </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 undefined, </a:t>
            </a:r>
          </a:p>
          <a:p>
            <a:r>
              <a:rPr lang="en-US" sz="220" b="0" dirty="0">
                <a:solidFill>
                  <a:srgbClr val="008000"/>
                </a:solidFill>
                <a:effectLst/>
                <a:latin typeface="Consolas" panose="020B0609020204030204" pitchFamily="49" charset="0"/>
              </a:rPr>
              <a:t>    password: </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seller: </a:t>
            </a:r>
            <a:r>
              <a:rPr lang="en-US" sz="220" b="0" dirty="0" err="1">
                <a:solidFill>
                  <a:srgbClr val="008000"/>
                </a:solidFill>
                <a:effectLst/>
                <a:latin typeface="Consolas" panose="020B0609020204030204" pitchFamily="49" charset="0"/>
              </a:rPr>
              <a:t>values.seller</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update({</a:t>
            </a:r>
          </a:p>
          <a:p>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match.params.userId</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t: </a:t>
            </a:r>
            <a:r>
              <a:rPr lang="en-US" sz="220" b="0" dirty="0" err="1">
                <a:solidFill>
                  <a:srgbClr val="008000"/>
                </a:solidFill>
                <a:effectLst/>
                <a:latin typeface="Consolas" panose="020B0609020204030204" pitchFamily="49" charset="0"/>
              </a:rPr>
              <a:t>jwt.token</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user).then((data) =&gt; { </a:t>
            </a:r>
          </a:p>
          <a:p>
            <a:r>
              <a:rPr lang="en-US" sz="220" b="0" dirty="0">
                <a:solidFill>
                  <a:srgbClr val="008000"/>
                </a:solidFill>
                <a:effectLst/>
                <a:latin typeface="Consolas" panose="020B0609020204030204" pitchFamily="49" charset="0"/>
              </a:rPr>
              <a:t>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else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auth.updateUser</a:t>
            </a:r>
            <a:r>
              <a:rPr lang="en-US" sz="220" b="0" dirty="0">
                <a:solidFill>
                  <a:srgbClr val="008000"/>
                </a:solidFill>
                <a:effectLst/>
                <a:latin typeface="Consolas" panose="020B0609020204030204" pitchFamily="49" charset="0"/>
              </a:rPr>
              <a:t>(data, ()=&gt;{</a:t>
            </a:r>
          </a:p>
          <a:p>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data._id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redirectToProfile</a:t>
            </a:r>
            <a:r>
              <a:rPr lang="en-US" sz="220" b="0" dirty="0">
                <a:solidFill>
                  <a:srgbClr val="008000"/>
                </a:solidFill>
                <a:effectLst/>
                <a:latin typeface="Consolas" panose="020B0609020204030204" pitchFamily="49" charset="0"/>
              </a:rPr>
              <a:t>: true})</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...values,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data._id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redirectToProfile</a:t>
            </a:r>
            <a:r>
              <a:rPr lang="en-US" sz="220" b="0" dirty="0">
                <a:solidFill>
                  <a:srgbClr val="008000"/>
                </a:solidFill>
                <a:effectLst/>
                <a:latin typeface="Consolas" panose="020B0609020204030204" pitchFamily="49" charset="0"/>
              </a:rPr>
              <a:t>: true })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if (</a:t>
            </a:r>
            <a:r>
              <a:rPr lang="en-US" sz="220" b="0" dirty="0" err="1">
                <a:solidFill>
                  <a:srgbClr val="008000"/>
                </a:solidFill>
                <a:effectLst/>
                <a:latin typeface="Consolas" panose="020B0609020204030204" pitchFamily="49" charset="0"/>
              </a:rPr>
              <a:t>values.redirectToProfile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return (&lt;Redirect to={'/user/' + </a:t>
            </a:r>
            <a:r>
              <a:rPr lang="en-US" sz="220" b="0" dirty="0" err="1">
                <a:solidFill>
                  <a:srgbClr val="008000"/>
                </a:solidFill>
                <a:effectLst/>
                <a:latin typeface="Consolas" panose="020B0609020204030204" pitchFamily="49" charset="0"/>
              </a:rPr>
              <a:t>values.userId</a:t>
            </a:r>
            <a:r>
              <a:rPr lang="en-US" sz="220" b="0" dirty="0">
                <a:solidFill>
                  <a:srgbClr val="008000"/>
                </a:solidFill>
                <a:effectLst/>
                <a:latin typeface="Consolas" panose="020B0609020204030204" pitchFamily="49" charset="0"/>
              </a:rPr>
              <a:t>}/&gt;) </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&lt;Typography variant="subtitle1"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classes.subheading</a:t>
            </a:r>
            <a:r>
              <a:rPr lang="en-US" sz="220" b="0" dirty="0">
                <a:solidFill>
                  <a:srgbClr val="008000"/>
                </a:solidFill>
                <a:effectLst/>
                <a:latin typeface="Consolas" panose="020B0609020204030204" pitchFamily="49" charset="0"/>
              </a:rPr>
              <a:t>}&gt; </a:t>
            </a:r>
          </a:p>
          <a:p>
            <a:r>
              <a:rPr lang="en-US" sz="220" b="0" dirty="0">
                <a:solidFill>
                  <a:srgbClr val="008000"/>
                </a:solidFill>
                <a:effectLst/>
                <a:latin typeface="Consolas" panose="020B0609020204030204" pitchFamily="49" charset="0"/>
              </a:rPr>
              <a:t>Seller Account</a:t>
            </a:r>
          </a:p>
          <a:p>
            <a:r>
              <a:rPr lang="en-US" sz="220" b="0" dirty="0">
                <a:solidFill>
                  <a:srgbClr val="008000"/>
                </a:solidFill>
                <a:effectLst/>
                <a:latin typeface="Consolas" panose="020B0609020204030204" pitchFamily="49" charset="0"/>
              </a:rPr>
              <a:t>&lt;/Typography&gt;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FormControlLabel</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control={&lt;Switch</a:t>
            </a:r>
          </a:p>
          <a:p>
            <a:r>
              <a:rPr lang="en-US" sz="220" b="0" dirty="0">
                <a:solidFill>
                  <a:srgbClr val="008000"/>
                </a:solidFill>
                <a:effectLst/>
                <a:latin typeface="Consolas" panose="020B0609020204030204" pitchFamily="49" charset="0"/>
              </a:rPr>
              <a:t>checked={</a:t>
            </a:r>
            <a:r>
              <a:rPr lang="en-US" sz="220" b="0" dirty="0" err="1">
                <a:solidFill>
                  <a:srgbClr val="008000"/>
                </a:solidFill>
                <a:effectLst/>
                <a:latin typeface="Consolas" panose="020B0609020204030204" pitchFamily="49" charset="0"/>
              </a:rPr>
              <a:t>values.seller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handleCheck</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label={</a:t>
            </a:r>
            <a:r>
              <a:rPr lang="en-US" sz="220" b="0" dirty="0" err="1">
                <a:solidFill>
                  <a:srgbClr val="008000"/>
                </a:solidFill>
                <a:effectLst/>
                <a:latin typeface="Consolas" panose="020B0609020204030204" pitchFamily="49" charset="0"/>
              </a:rPr>
              <a:t>values.seller</a:t>
            </a:r>
            <a:r>
              <a:rPr lang="en-US" sz="220" b="0" dirty="0">
                <a:solidFill>
                  <a:srgbClr val="008000"/>
                </a:solidFill>
                <a:effectLst/>
                <a:latin typeface="Consolas" panose="020B0609020204030204" pitchFamily="49" charset="0"/>
              </a:rPr>
              <a:t>? 'Active' : 'Inactive'} </a:t>
            </a:r>
          </a:p>
          <a:p>
            <a:r>
              <a:rPr lang="en-US" sz="220" b="0" dirty="0">
                <a:solidFill>
                  <a:srgbClr val="008000"/>
                </a:solidFill>
                <a:effectLst/>
                <a:latin typeface="Consolas" panose="020B0609020204030204" pitchFamily="49" charset="0"/>
              </a:rPr>
              <a:t>/&gt;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handleCheck</a:t>
            </a:r>
            <a:r>
              <a:rPr lang="en-US" sz="220" b="0" dirty="0">
                <a:solidFill>
                  <a:srgbClr val="008000"/>
                </a:solidFill>
                <a:effectLst/>
                <a:latin typeface="Consolas" panose="020B0609020204030204" pitchFamily="49" charset="0"/>
              </a:rPr>
              <a:t> = (event, checked) =&gt; {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'seller': checked})</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import React, {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useEffect</a:t>
            </a:r>
            <a:r>
              <a:rPr lang="en-US" sz="220" b="0" dirty="0">
                <a:solidFill>
                  <a:srgbClr val="008000"/>
                </a:solidFill>
                <a:effectLst/>
                <a:latin typeface="Consolas" panose="020B0609020204030204" pitchFamily="49" charset="0"/>
              </a:rPr>
              <a:t> } from 'react';</a:t>
            </a:r>
          </a:p>
          <a:p>
            <a:r>
              <a:rPr lang="en-US" sz="220" b="0" dirty="0">
                <a:solidFill>
                  <a:srgbClr val="008000"/>
                </a:solidFill>
                <a:effectLst/>
                <a:latin typeface="Consolas" panose="020B0609020204030204" pitchFamily="49" charset="0"/>
              </a:rPr>
              <a:t>import { Redirect } from 'react-router-</a:t>
            </a:r>
            <a:r>
              <a:rPr lang="en-US" sz="220" b="0" dirty="0" err="1">
                <a:solidFill>
                  <a:srgbClr val="008000"/>
                </a:solidFill>
                <a:effectLst/>
                <a:latin typeface="Consolas" panose="020B0609020204030204" pitchFamily="49" charset="0"/>
              </a:rPr>
              <a:t>dom</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auth from './auth/auth-helper';</a:t>
            </a:r>
          </a:p>
          <a:p>
            <a:r>
              <a:rPr lang="en-US" sz="220" b="0" dirty="0">
                <a:solidFill>
                  <a:srgbClr val="008000"/>
                </a:solidFill>
                <a:effectLst/>
                <a:latin typeface="Consolas" panose="020B0609020204030204" pitchFamily="49" charset="0"/>
              </a:rPr>
              <a:t>import { update } from './</a:t>
            </a:r>
            <a:r>
              <a:rPr lang="en-US" sz="220" b="0" dirty="0" err="1">
                <a:solidFill>
                  <a:srgbClr val="008000"/>
                </a:solidFill>
                <a:effectLst/>
                <a:latin typeface="Consolas" panose="020B0609020204030204" pitchFamily="49" charset="0"/>
              </a:rPr>
              <a:t>someApiModule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Typography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/core/Typography';</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Switch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/core/Switch';</a:t>
            </a:r>
          </a:p>
          <a:p>
            <a:r>
              <a:rPr lang="en-US" sz="220" b="0" dirty="0">
                <a:solidFill>
                  <a:srgbClr val="008000"/>
                </a:solidFill>
                <a:effectLst/>
                <a:latin typeface="Consolas" panose="020B0609020204030204" pitchFamily="49" charset="0"/>
              </a:rPr>
              <a:t>import Button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/core/Button';</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EditProfile</a:t>
            </a:r>
            <a:r>
              <a:rPr lang="en-US" sz="220" b="0" dirty="0">
                <a:solidFill>
                  <a:srgbClr val="008000"/>
                </a:solidFill>
                <a:effectLst/>
                <a:latin typeface="Consolas" panose="020B0609020204030204" pitchFamily="49" charset="0"/>
              </a:rPr>
              <a:t> = ({ match }) =&gt; {</a:t>
            </a:r>
          </a:p>
          <a:p>
            <a:r>
              <a:rPr lang="en-US" sz="220" b="0" dirty="0">
                <a:solidFill>
                  <a:srgbClr val="008000"/>
                </a:solidFill>
                <a:effectLst/>
                <a:latin typeface="Consolas" panose="020B0609020204030204" pitchFamily="49" charset="0"/>
              </a:rPr>
              <a:t>  const [values,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name: '',</a:t>
            </a:r>
          </a:p>
          <a:p>
            <a:r>
              <a:rPr lang="en-US" sz="220" b="0" dirty="0">
                <a:solidFill>
                  <a:srgbClr val="008000"/>
                </a:solidFill>
                <a:effectLst/>
                <a:latin typeface="Consolas" panose="020B0609020204030204" pitchFamily="49" charset="0"/>
              </a:rPr>
              <a:t>    email: '',</a:t>
            </a:r>
          </a:p>
          <a:p>
            <a:r>
              <a:rPr lang="en-US" sz="220" b="0" dirty="0">
                <a:solidFill>
                  <a:srgbClr val="008000"/>
                </a:solidFill>
                <a:effectLst/>
                <a:latin typeface="Consolas" panose="020B0609020204030204" pitchFamily="49" charset="0"/>
              </a:rPr>
              <a:t>    password: '',</a:t>
            </a:r>
          </a:p>
          <a:p>
            <a:r>
              <a:rPr lang="en-US" sz="220" b="0" dirty="0">
                <a:solidFill>
                  <a:srgbClr val="008000"/>
                </a:solidFill>
                <a:effectLst/>
                <a:latin typeface="Consolas" panose="020B0609020204030204" pitchFamily="49" charset="0"/>
              </a:rPr>
              <a:t>    seller: false,</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redirectToProfile</a:t>
            </a:r>
            <a:r>
              <a:rPr lang="en-US" sz="220" b="0" dirty="0">
                <a:solidFill>
                  <a:srgbClr val="008000"/>
                </a:solidFill>
                <a:effectLst/>
                <a:latin typeface="Consolas" panose="020B0609020204030204" pitchFamily="49" charset="0"/>
              </a:rPr>
              <a:t>: false,</a:t>
            </a:r>
          </a:p>
          <a:p>
            <a:r>
              <a:rPr lang="en-US" sz="220" b="0" dirty="0">
                <a:solidFill>
                  <a:srgbClr val="008000"/>
                </a:solidFill>
                <a:effectLst/>
                <a:latin typeface="Consolas" panose="020B0609020204030204" pitchFamily="49" charset="0"/>
              </a:rPr>
              <a:t>    error: '',</a:t>
            </a:r>
          </a:p>
          <a:p>
            <a:r>
              <a:rPr lang="en-US" sz="220" b="0" dirty="0">
                <a:solidFill>
                  <a:srgbClr val="008000"/>
                </a:solidFill>
                <a:effectLst/>
                <a:latin typeface="Consolas" panose="020B0609020204030204" pitchFamily="49" charset="0"/>
              </a:rPr>
              <a:t>  });</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  const </a:t>
            </a:r>
            <a:r>
              <a:rPr lang="en-US" sz="220" b="0" dirty="0" err="1">
                <a:solidFill>
                  <a:srgbClr val="008000"/>
                </a:solidFill>
                <a:effectLst/>
                <a:latin typeface="Consolas" panose="020B0609020204030204" pitchFamily="49" charset="0"/>
              </a:rPr>
              <a:t>jwt</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auth.isAuthenticated</a:t>
            </a:r>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  const </a:t>
            </a:r>
            <a:r>
              <a:rPr lang="en-US" sz="220" b="0" dirty="0" err="1">
                <a:solidFill>
                  <a:srgbClr val="008000"/>
                </a:solidFill>
                <a:effectLst/>
                <a:latin typeface="Consolas" panose="020B0609020204030204" pitchFamily="49" charset="0"/>
              </a:rPr>
              <a:t>handleCheck</a:t>
            </a:r>
            <a:r>
              <a:rPr lang="en-US" sz="220" b="0" dirty="0">
                <a:solidFill>
                  <a:srgbClr val="008000"/>
                </a:solidFill>
                <a:effectLst/>
                <a:latin typeface="Consolas" panose="020B0609020204030204" pitchFamily="49" charset="0"/>
              </a:rPr>
              <a:t> = (event) =&gt;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...values, seller: </a:t>
            </a:r>
            <a:r>
              <a:rPr lang="en-US" sz="220" b="0" dirty="0" err="1">
                <a:solidFill>
                  <a:srgbClr val="008000"/>
                </a:solidFill>
                <a:effectLst/>
                <a:latin typeface="Consolas" panose="020B0609020204030204" pitchFamily="49" charset="0"/>
              </a:rPr>
              <a:t>event.target.checked</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  const </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 () =&gt; {</a:t>
            </a:r>
          </a:p>
          <a:p>
            <a:r>
              <a:rPr lang="en-US" sz="220" b="0" dirty="0">
                <a:solidFill>
                  <a:srgbClr val="008000"/>
                </a:solidFill>
                <a:effectLst/>
                <a:latin typeface="Consolas" panose="020B0609020204030204" pitchFamily="49" charset="0"/>
              </a:rPr>
              <a:t>    const user = {</a:t>
            </a:r>
          </a:p>
          <a:p>
            <a:r>
              <a:rPr lang="en-US" sz="220" b="0" dirty="0">
                <a:solidFill>
                  <a:srgbClr val="008000"/>
                </a:solidFill>
                <a:effectLst/>
                <a:latin typeface="Consolas" panose="020B0609020204030204" pitchFamily="49" charset="0"/>
              </a:rPr>
              <a:t>      name: values.name || undefined,</a:t>
            </a:r>
          </a:p>
          <a:p>
            <a:r>
              <a:rPr lang="en-US" sz="220" b="0" dirty="0">
                <a:solidFill>
                  <a:srgbClr val="008000"/>
                </a:solidFill>
                <a:effectLst/>
                <a:latin typeface="Consolas" panose="020B0609020204030204" pitchFamily="49" charset="0"/>
              </a:rPr>
              <a:t>      email: </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      password: </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      seller: </a:t>
            </a:r>
            <a:r>
              <a:rPr lang="en-US" sz="220" b="0" dirty="0" err="1">
                <a:solidFill>
                  <a:srgbClr val="008000"/>
                </a:solidFill>
                <a:effectLst/>
                <a:latin typeface="Consolas" panose="020B0609020204030204" pitchFamily="49" charset="0"/>
              </a:rPr>
              <a:t>values.seller</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    };</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    update(</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match.params.userId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t: </a:t>
            </a:r>
            <a:r>
              <a:rPr lang="en-US" sz="220" b="0" dirty="0" err="1">
                <a:solidFill>
                  <a:srgbClr val="008000"/>
                </a:solidFill>
                <a:effectLst/>
                <a:latin typeface="Consolas" panose="020B0609020204030204" pitchFamily="49" charset="0"/>
              </a:rPr>
              <a:t>jwt.token</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user</a:t>
            </a:r>
          </a:p>
          <a:p>
            <a:r>
              <a:rPr lang="en-US" sz="220" b="0" dirty="0">
                <a:solidFill>
                  <a:srgbClr val="008000"/>
                </a:solidFill>
                <a:effectLst/>
                <a:latin typeface="Consolas" panose="020B0609020204030204" pitchFamily="49" charset="0"/>
              </a:rPr>
              <a:t>    ).then((data) =&gt; {</a:t>
            </a:r>
          </a:p>
          <a:p>
            <a:r>
              <a:rPr lang="en-US" sz="220" b="0" dirty="0">
                <a:solidFill>
                  <a:srgbClr val="008000"/>
                </a:solidFill>
                <a:effectLst/>
                <a:latin typeface="Consolas" panose="020B0609020204030204" pitchFamily="49" charset="0"/>
              </a:rPr>
              <a:t>      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 else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auth.updateUser</a:t>
            </a:r>
            <a:r>
              <a:rPr lang="en-US" sz="220" b="0" dirty="0">
                <a:solidFill>
                  <a:srgbClr val="008000"/>
                </a:solidFill>
                <a:effectLst/>
                <a:latin typeface="Consolas" panose="020B0609020204030204" pitchFamily="49" charset="0"/>
              </a:rPr>
              <a:t>(data, () =&gt;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...values,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data._id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redirectToProfile</a:t>
            </a:r>
            <a:r>
              <a:rPr lang="en-US" sz="220" b="0" dirty="0">
                <a:solidFill>
                  <a:srgbClr val="008000"/>
                </a:solidFill>
                <a:effectLst/>
                <a:latin typeface="Consolas" panose="020B0609020204030204" pitchFamily="49" charset="0"/>
              </a:rPr>
              <a:t>: true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  if (</a:t>
            </a:r>
            <a:r>
              <a:rPr lang="en-US" sz="220" b="0" dirty="0" err="1">
                <a:solidFill>
                  <a:srgbClr val="008000"/>
                </a:solidFill>
                <a:effectLst/>
                <a:latin typeface="Consolas" panose="020B0609020204030204" pitchFamily="49" charset="0"/>
              </a:rPr>
              <a:t>values.redirectToProfile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return &lt;Redirect to={'/user/' + </a:t>
            </a:r>
            <a:r>
              <a:rPr lang="en-US" sz="220" b="0" dirty="0" err="1">
                <a:solidFill>
                  <a:srgbClr val="008000"/>
                </a:solidFill>
                <a:effectLst/>
                <a:latin typeface="Consolas" panose="020B0609020204030204" pitchFamily="49" charset="0"/>
              </a:rPr>
              <a:t>values.userId</a:t>
            </a:r>
            <a:r>
              <a:rPr lang="en-US" sz="220" b="0" dirty="0">
                <a:solidFill>
                  <a:srgbClr val="008000"/>
                </a:solidFill>
                <a:effectLst/>
                <a:latin typeface="Consolas" panose="020B0609020204030204" pitchFamily="49" charset="0"/>
              </a:rPr>
              <a:t>} /&gt;;</a:t>
            </a:r>
          </a:p>
          <a:p>
            <a:r>
              <a:rPr lang="en-US" sz="220" b="0" dirty="0">
                <a:solidFill>
                  <a:srgbClr val="008000"/>
                </a:solidFill>
                <a:effectLst/>
                <a:latin typeface="Consolas" panose="020B0609020204030204" pitchFamily="49" charset="0"/>
              </a:rPr>
              <a:t>  }</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  return (</a:t>
            </a:r>
          </a:p>
          <a:p>
            <a:r>
              <a:rPr lang="en-US" sz="220" b="0" dirty="0">
                <a:solidFill>
                  <a:srgbClr val="008000"/>
                </a:solidFill>
                <a:effectLst/>
                <a:latin typeface="Consolas" panose="020B0609020204030204" pitchFamily="49" charset="0"/>
              </a:rPr>
              <a:t>    &lt;div&gt;</a:t>
            </a:r>
          </a:p>
          <a:p>
            <a:r>
              <a:rPr lang="en-US" sz="220" b="0" dirty="0">
                <a:solidFill>
                  <a:srgbClr val="008000"/>
                </a:solidFill>
                <a:effectLst/>
                <a:latin typeface="Consolas" panose="020B0609020204030204" pitchFamily="49" charset="0"/>
              </a:rPr>
              <a:t>      &lt;Typography variant="subtitle1"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="subheading"&gt;</a:t>
            </a:r>
          </a:p>
          <a:p>
            <a:r>
              <a:rPr lang="en-US" sz="220" b="0" dirty="0">
                <a:solidFill>
                  <a:srgbClr val="008000"/>
                </a:solidFill>
                <a:effectLst/>
                <a:latin typeface="Consolas" panose="020B0609020204030204" pitchFamily="49" charset="0"/>
              </a:rPr>
              <a:t>        Seller Account</a:t>
            </a:r>
          </a:p>
          <a:p>
            <a:r>
              <a:rPr lang="en-US" sz="220" b="0" dirty="0">
                <a:solidFill>
                  <a:srgbClr val="008000"/>
                </a:solidFill>
                <a:effectLst/>
                <a:latin typeface="Consolas" panose="020B0609020204030204" pitchFamily="49" charset="0"/>
              </a:rPr>
              <a:t>      &lt;/Typography&gt;</a:t>
            </a:r>
          </a:p>
          <a:p>
            <a:r>
              <a:rPr lang="en-US" sz="220" b="0" dirty="0">
                <a:solidFill>
                  <a:srgbClr val="008000"/>
                </a:solidFill>
                <a:effectLst/>
                <a:latin typeface="Consolas" panose="020B0609020204030204" pitchFamily="49" charset="0"/>
              </a:rPr>
              <a:t>      &lt;</a:t>
            </a:r>
            <a:r>
              <a:rPr lang="en-US" sz="220" b="0" dirty="0" err="1">
                <a:solidFill>
                  <a:srgbClr val="008000"/>
                </a:solidFill>
                <a:effectLst/>
                <a:latin typeface="Consolas" panose="020B0609020204030204" pitchFamily="49" charset="0"/>
              </a:rPr>
              <a:t>FormControlLabel</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control={</a:t>
            </a:r>
          </a:p>
          <a:p>
            <a:r>
              <a:rPr lang="en-US" sz="220" b="0" dirty="0">
                <a:solidFill>
                  <a:srgbClr val="008000"/>
                </a:solidFill>
                <a:effectLst/>
                <a:latin typeface="Consolas" panose="020B0609020204030204" pitchFamily="49" charset="0"/>
              </a:rPr>
              <a:t>          &lt;Switch</a:t>
            </a:r>
          </a:p>
          <a:p>
            <a:r>
              <a:rPr lang="en-US" sz="220" b="0" dirty="0">
                <a:solidFill>
                  <a:srgbClr val="008000"/>
                </a:solidFill>
                <a:effectLst/>
                <a:latin typeface="Consolas" panose="020B0609020204030204" pitchFamily="49" charset="0"/>
              </a:rPr>
              <a:t>            checked={</a:t>
            </a:r>
            <a:r>
              <a:rPr lang="en-US" sz="220" b="0" dirty="0" err="1">
                <a:solidFill>
                  <a:srgbClr val="008000"/>
                </a:solidFill>
                <a:effectLst/>
                <a:latin typeface="Consolas" panose="020B0609020204030204" pitchFamily="49" charset="0"/>
              </a:rPr>
              <a:t>values.seller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handleCheck</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/&gt;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label={</a:t>
            </a:r>
            <a:r>
              <a:rPr lang="en-US" sz="220" b="0" dirty="0" err="1">
                <a:solidFill>
                  <a:srgbClr val="008000"/>
                </a:solidFill>
                <a:effectLst/>
                <a:latin typeface="Consolas" panose="020B0609020204030204" pitchFamily="49" charset="0"/>
              </a:rPr>
              <a:t>values.seller</a:t>
            </a:r>
            <a:r>
              <a:rPr lang="en-US" sz="220" b="0" dirty="0">
                <a:solidFill>
                  <a:srgbClr val="008000"/>
                </a:solidFill>
                <a:effectLst/>
                <a:latin typeface="Consolas" panose="020B0609020204030204" pitchFamily="49" charset="0"/>
              </a:rPr>
              <a:t> ? 'Active' : 'Inactive'}</a:t>
            </a:r>
          </a:p>
          <a:p>
            <a:r>
              <a:rPr lang="en-US" sz="220" b="0" dirty="0">
                <a:solidFill>
                  <a:srgbClr val="008000"/>
                </a:solidFill>
                <a:effectLst/>
                <a:latin typeface="Consolas" panose="020B0609020204030204" pitchFamily="49" charset="0"/>
              </a:rPr>
              <a:t>      /&gt;</a:t>
            </a:r>
          </a:p>
          <a:p>
            <a:r>
              <a:rPr lang="en-US" sz="220" b="0" dirty="0">
                <a:solidFill>
                  <a:srgbClr val="008000"/>
                </a:solidFill>
                <a:effectLst/>
                <a:latin typeface="Consolas" panose="020B0609020204030204" pitchFamily="49" charset="0"/>
              </a:rPr>
              <a:t>      {/* Your other form inputs for name, email, password, etc. */}</a:t>
            </a:r>
          </a:p>
          <a:p>
            <a:r>
              <a:rPr lang="en-US" sz="220" b="0" dirty="0">
                <a:solidFill>
                  <a:srgbClr val="008000"/>
                </a:solidFill>
                <a:effectLst/>
                <a:latin typeface="Consolas" panose="020B0609020204030204" pitchFamily="49" charset="0"/>
              </a:rPr>
              <a:t>      &lt;Button </a:t>
            </a:r>
            <a:r>
              <a:rPr lang="en-US" sz="220" b="0" dirty="0" err="1">
                <a:solidFill>
                  <a:srgbClr val="008000"/>
                </a:solidFill>
                <a:effectLst/>
                <a:latin typeface="Consolas" panose="020B0609020204030204" pitchFamily="49" charset="0"/>
              </a:rPr>
              <a:t>onClick</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variant="contained" color="primary"&gt;</a:t>
            </a:r>
          </a:p>
          <a:p>
            <a:r>
              <a:rPr lang="en-US" sz="220" b="0" dirty="0">
                <a:solidFill>
                  <a:srgbClr val="008000"/>
                </a:solidFill>
                <a:effectLst/>
                <a:latin typeface="Consolas" panose="020B0609020204030204" pitchFamily="49" charset="0"/>
              </a:rPr>
              <a:t>        Update Profile</a:t>
            </a:r>
          </a:p>
          <a:p>
            <a:r>
              <a:rPr lang="en-US" sz="220" b="0" dirty="0">
                <a:solidFill>
                  <a:srgbClr val="008000"/>
                </a:solidFill>
                <a:effectLst/>
                <a:latin typeface="Consolas" panose="020B0609020204030204" pitchFamily="49" charset="0"/>
              </a:rPr>
              <a:t>      &lt;/Button&gt;</a:t>
            </a:r>
          </a:p>
          <a:p>
            <a:r>
              <a:rPr lang="en-US" sz="220" b="0" dirty="0">
                <a:solidFill>
                  <a:srgbClr val="008000"/>
                </a:solidFill>
                <a:effectLst/>
                <a:latin typeface="Consolas" panose="020B0609020204030204" pitchFamily="49" charset="0"/>
              </a:rPr>
              <a:t>    &lt;/div&gt;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export default </a:t>
            </a:r>
            <a:r>
              <a:rPr lang="en-US" sz="220" b="0" dirty="0" err="1">
                <a:solidFill>
                  <a:srgbClr val="008000"/>
                </a:solidFill>
                <a:effectLst/>
                <a:latin typeface="Consolas" panose="020B0609020204030204" pitchFamily="49" charset="0"/>
              </a:rPr>
              <a:t>EditProfile</a:t>
            </a:r>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endParaRPr lang="en-US" sz="2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27C0094-8E71-7ADC-EAE0-629ADB897D8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36FFCB8-25D5-E3E3-FB2B-38ED3EF9D06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22E721-F305-47A0-25D3-8C26D3E42A49}"/>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322329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3136-8AB7-312B-167E-1BA38C502F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A4C62-D122-EDAB-1237-B8642E82A934}"/>
              </a:ext>
            </a:extLst>
          </p:cNvPr>
          <p:cNvSpPr>
            <a:spLocks noGrp="1"/>
          </p:cNvSpPr>
          <p:nvPr>
            <p:ph idx="1"/>
          </p:nvPr>
        </p:nvSpPr>
        <p:spPr/>
        <p:txBody>
          <a:bodyPr/>
          <a:lstStyle/>
          <a:p>
            <a:r>
              <a:rPr lang="en-US" dirty="0"/>
              <a:t>On successful update, the user details stored in </a:t>
            </a:r>
            <a:r>
              <a:rPr lang="en-US" dirty="0" err="1"/>
              <a:t>sessionStorage</a:t>
            </a:r>
            <a:r>
              <a:rPr lang="en-US" dirty="0"/>
              <a:t> for auth purposes should also be updated. </a:t>
            </a:r>
          </a:p>
          <a:p>
            <a:r>
              <a:rPr lang="en-US" dirty="0"/>
              <a:t>The </a:t>
            </a:r>
            <a:r>
              <a:rPr lang="en-US" dirty="0" err="1"/>
              <a:t>auth.updateUser</a:t>
            </a:r>
            <a:r>
              <a:rPr lang="en-US" dirty="0"/>
              <a:t> method is called to do this </a:t>
            </a:r>
            <a:r>
              <a:rPr lang="en-US" dirty="0" err="1"/>
              <a:t>sessionStorage</a:t>
            </a:r>
            <a:r>
              <a:rPr lang="en-US" dirty="0"/>
              <a:t> update. </a:t>
            </a:r>
          </a:p>
          <a:p>
            <a:r>
              <a:rPr lang="en-US" dirty="0"/>
              <a:t>The implementation for the </a:t>
            </a:r>
            <a:r>
              <a:rPr lang="en-US" dirty="0" err="1"/>
              <a:t>auth.updateUser</a:t>
            </a:r>
            <a:r>
              <a:rPr lang="en-US" dirty="0"/>
              <a:t> method.</a:t>
            </a:r>
          </a:p>
          <a:p>
            <a:r>
              <a:rPr lang="en-US" dirty="0"/>
              <a:t>Once the updated seller value is available in the frontend, we can use it to render the interface accordingly. </a:t>
            </a:r>
          </a:p>
          <a:p>
            <a:r>
              <a:rPr lang="en-US" dirty="0"/>
              <a:t>In the next section, we will see how to render the menu </a:t>
            </a:r>
          </a:p>
          <a:p>
            <a:r>
              <a:rPr lang="en-US" dirty="0"/>
              <a:t>differently based on whether the user viewing the application has an active seller account.</a:t>
            </a:r>
          </a:p>
        </p:txBody>
      </p:sp>
      <p:sp>
        <p:nvSpPr>
          <p:cNvPr id="4" name="Date Placeholder 3">
            <a:extLst>
              <a:ext uri="{FF2B5EF4-FFF2-40B4-BE49-F238E27FC236}">
                <a16:creationId xmlns:a16="http://schemas.microsoft.com/office/drawing/2014/main" id="{5F63B0BA-46E7-8570-20EB-B246CC9EBF09}"/>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098EC8C-D384-0217-8E4E-4B89FB3AD9D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1258B12-333C-136B-8608-E513D5F75AEB}"/>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685951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32FF-400C-B891-CE18-8F2EA8D7608F}"/>
              </a:ext>
            </a:extLst>
          </p:cNvPr>
          <p:cNvSpPr>
            <a:spLocks noGrp="1"/>
          </p:cNvSpPr>
          <p:nvPr>
            <p:ph type="title"/>
          </p:nvPr>
        </p:nvSpPr>
        <p:spPr/>
        <p:txBody>
          <a:bodyPr/>
          <a:lstStyle/>
          <a:p>
            <a:r>
              <a:rPr lang="en-US" dirty="0"/>
              <a:t>Updating the menu</a:t>
            </a:r>
          </a:p>
        </p:txBody>
      </p:sp>
      <p:sp>
        <p:nvSpPr>
          <p:cNvPr id="3" name="Content Placeholder 2">
            <a:extLst>
              <a:ext uri="{FF2B5EF4-FFF2-40B4-BE49-F238E27FC236}">
                <a16:creationId xmlns:a16="http://schemas.microsoft.com/office/drawing/2014/main" id="{6F14A1E7-6E77-D0A1-8C3B-778D6363C3DA}"/>
              </a:ext>
            </a:extLst>
          </p:cNvPr>
          <p:cNvSpPr>
            <a:spLocks noGrp="1"/>
          </p:cNvSpPr>
          <p:nvPr>
            <p:ph idx="1"/>
          </p:nvPr>
        </p:nvSpPr>
        <p:spPr/>
        <p:txBody>
          <a:bodyPr/>
          <a:lstStyle/>
          <a:p>
            <a:r>
              <a:rPr lang="en-US" dirty="0"/>
              <a:t>In the frontend of the marketplace application, we can render different options based on whether the user currently browsing the application has an active seller account. </a:t>
            </a:r>
          </a:p>
          <a:p>
            <a:r>
              <a:rPr lang="en-US" dirty="0"/>
              <a:t>In this section, we will add the code to conditionally display a link to MY SHOPS on the navigation bar, which will only be visible to the signed-in users who have active seller accounts.</a:t>
            </a:r>
          </a:p>
          <a:p>
            <a:r>
              <a:rPr lang="en-US" dirty="0"/>
              <a:t>We will update the Menu component within the previous code so that it only renders when a user is signed in, as follows:</a:t>
            </a:r>
          </a:p>
        </p:txBody>
      </p:sp>
      <p:sp>
        <p:nvSpPr>
          <p:cNvPr id="4" name="Date Placeholder 3">
            <a:extLst>
              <a:ext uri="{FF2B5EF4-FFF2-40B4-BE49-F238E27FC236}">
                <a16:creationId xmlns:a16="http://schemas.microsoft.com/office/drawing/2014/main" id="{CB0A2646-1CBB-BDEA-010F-1DA6C00D720C}"/>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833196D-A8E0-B5A2-A8AE-46613102891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257C6B-7C2F-2551-C684-8749DCEE617C}"/>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3872332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6246-B8B5-C984-241F-5D276A6DF0DD}"/>
              </a:ext>
            </a:extLst>
          </p:cNvPr>
          <p:cNvSpPr>
            <a:spLocks noGrp="1"/>
          </p:cNvSpPr>
          <p:nvPr>
            <p:ph type="title"/>
          </p:nvPr>
        </p:nvSpPr>
        <p:spPr/>
        <p:txBody>
          <a:bodyPr/>
          <a:lstStyle/>
          <a:p>
            <a:r>
              <a:rPr lang="en-US" dirty="0" err="1"/>
              <a:t>mern</a:t>
            </a:r>
            <a:r>
              <a:rPr lang="en-US" dirty="0"/>
              <a:t>-marketplace/client/core/Menu.js:</a:t>
            </a:r>
            <a:br>
              <a:rPr lang="en-US" dirty="0"/>
            </a:br>
            <a:endParaRPr lang="en-US" dirty="0"/>
          </a:p>
        </p:txBody>
      </p:sp>
      <p:sp>
        <p:nvSpPr>
          <p:cNvPr id="3" name="Content Placeholder 2">
            <a:extLst>
              <a:ext uri="{FF2B5EF4-FFF2-40B4-BE49-F238E27FC236}">
                <a16:creationId xmlns:a16="http://schemas.microsoft.com/office/drawing/2014/main" id="{D999E485-4188-DCCD-95E0-E8FA91DBC1F4}"/>
              </a:ext>
            </a:extLst>
          </p:cNvPr>
          <p:cNvSpPr>
            <a:spLocks noGrp="1"/>
          </p:cNvSpPr>
          <p:nvPr>
            <p:ph idx="1"/>
          </p:nvPr>
        </p:nvSpPr>
        <p:spPr/>
        <p:txBody>
          <a:bodyPr/>
          <a:lstStyle/>
          <a:p>
            <a:r>
              <a:rPr lang="en-US" dirty="0"/>
              <a:t>{</a:t>
            </a:r>
            <a:r>
              <a:rPr lang="en-US" dirty="0" err="1"/>
              <a:t>auth.isAuthenticated</a:t>
            </a:r>
            <a:r>
              <a:rPr lang="en-US" dirty="0"/>
              <a:t>().</a:t>
            </a:r>
            <a:r>
              <a:rPr lang="en-US" dirty="0" err="1"/>
              <a:t>user.seller</a:t>
            </a:r>
            <a:r>
              <a:rPr lang="en-US" dirty="0"/>
              <a:t> &amp;&amp; </a:t>
            </a:r>
          </a:p>
          <a:p>
            <a:r>
              <a:rPr lang="en-US" dirty="0"/>
              <a:t>(&lt;Link to="/seller/shops"&gt;</a:t>
            </a:r>
          </a:p>
          <a:p>
            <a:r>
              <a:rPr lang="en-US" dirty="0"/>
              <a:t>&lt;Button color = {</a:t>
            </a:r>
            <a:r>
              <a:rPr lang="en-US" dirty="0" err="1"/>
              <a:t>isPartActive</a:t>
            </a:r>
            <a:r>
              <a:rPr lang="en-US" dirty="0"/>
              <a:t>(history, "/seller/")}&gt; My Shops &lt;/Button&gt; </a:t>
            </a:r>
          </a:p>
          <a:p>
            <a:r>
              <a:rPr lang="en-US" dirty="0"/>
              <a:t>&lt;/Link&gt;)</a:t>
            </a:r>
          </a:p>
          <a:p>
            <a:r>
              <a:rPr lang="en-US" dirty="0"/>
              <a:t>}</a:t>
            </a:r>
          </a:p>
        </p:txBody>
      </p:sp>
      <p:sp>
        <p:nvSpPr>
          <p:cNvPr id="4" name="Date Placeholder 3">
            <a:extLst>
              <a:ext uri="{FF2B5EF4-FFF2-40B4-BE49-F238E27FC236}">
                <a16:creationId xmlns:a16="http://schemas.microsoft.com/office/drawing/2014/main" id="{7A49A918-CD83-C595-D5A0-3D1B83CD8661}"/>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722D63F-F315-9248-58F8-0ABFA88330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900C940-5598-B752-B740-7E4ABE99EE06}"/>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2413384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B13E-57C3-4476-63DC-F5E3C94DFFF5}"/>
              </a:ext>
            </a:extLst>
          </p:cNvPr>
          <p:cNvSpPr>
            <a:spLocks noGrp="1"/>
          </p:cNvSpPr>
          <p:nvPr>
            <p:ph type="title"/>
          </p:nvPr>
        </p:nvSpPr>
        <p:spPr/>
        <p:txBody>
          <a:bodyPr/>
          <a:lstStyle/>
          <a:p>
            <a:br>
              <a:rPr lang="en-US" sz="3000" dirty="0"/>
            </a:br>
            <a:r>
              <a:rPr lang="en-US" sz="3200" b="1" dirty="0"/>
              <a:t>Updated </a:t>
            </a:r>
            <a:r>
              <a:rPr lang="en-US" sz="3200" b="1" dirty="0" err="1"/>
              <a:t>mern</a:t>
            </a:r>
            <a:r>
              <a:rPr lang="en-US" sz="3200" b="1" dirty="0"/>
              <a:t>-marketplace/client/core/Menu.js:</a:t>
            </a:r>
            <a:br>
              <a:rPr lang="en-US" sz="3200" b="1" dirty="0"/>
            </a:br>
            <a:endParaRPr lang="en-US" sz="3200" b="1" dirty="0"/>
          </a:p>
        </p:txBody>
      </p:sp>
      <p:sp>
        <p:nvSpPr>
          <p:cNvPr id="3" name="Content Placeholder 2">
            <a:extLst>
              <a:ext uri="{FF2B5EF4-FFF2-40B4-BE49-F238E27FC236}">
                <a16:creationId xmlns:a16="http://schemas.microsoft.com/office/drawing/2014/main" id="{2DA09B6C-DA4A-D7A7-BF10-F27AAF0C8F3E}"/>
              </a:ext>
            </a:extLst>
          </p:cNvPr>
          <p:cNvSpPr>
            <a:spLocks noGrp="1"/>
          </p:cNvSpPr>
          <p:nvPr>
            <p:ph idx="1"/>
          </p:nvPr>
        </p:nvSpPr>
        <p:spPr/>
        <p:txBody>
          <a:bodyPr/>
          <a:lstStyle/>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withRouter</a:t>
            </a:r>
            <a:r>
              <a:rPr lang="en-US" sz="230" b="0" dirty="0">
                <a:solidFill>
                  <a:srgbClr val="008000"/>
                </a:solidFill>
                <a:effectLst/>
                <a:latin typeface="Consolas" panose="020B0609020204030204" pitchFamily="49" charset="0"/>
              </a:rPr>
              <a:t> from 'react'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AppBar</a:t>
            </a:r>
            <a:r>
              <a:rPr lang="en-US" sz="230" b="0" dirty="0">
                <a:solidFill>
                  <a:srgbClr val="008000"/>
                </a:solidFill>
                <a:effectLst/>
                <a:latin typeface="Consolas" panose="020B0609020204030204" pitchFamily="49" charset="0"/>
              </a:rPr>
              <a:t> from 'react'</a:t>
            </a:r>
          </a:p>
          <a:p>
            <a:r>
              <a:rPr lang="en-US" sz="230" b="0" dirty="0">
                <a:solidFill>
                  <a:srgbClr val="008000"/>
                </a:solidFill>
                <a:effectLst/>
                <a:latin typeface="Consolas" panose="020B0609020204030204" pitchFamily="49" charset="0"/>
              </a:rPr>
              <a:t>import Toolbar from 'react' </a:t>
            </a:r>
          </a:p>
          <a:p>
            <a:r>
              <a:rPr lang="en-US" sz="230" b="0" dirty="0">
                <a:solidFill>
                  <a:srgbClr val="008000"/>
                </a:solidFill>
                <a:effectLst/>
                <a:latin typeface="Consolas" panose="020B0609020204030204" pitchFamily="49" charset="0"/>
              </a:rPr>
              <a:t>import Typography from 'react'</a:t>
            </a:r>
          </a:p>
          <a:p>
            <a:r>
              <a:rPr lang="en-US" sz="230" b="0" dirty="0">
                <a:solidFill>
                  <a:srgbClr val="008000"/>
                </a:solidFill>
                <a:effectLst/>
                <a:latin typeface="Consolas" panose="020B0609020204030204" pitchFamily="49" charset="0"/>
              </a:rPr>
              <a:t>import Link from 'react'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IconButton</a:t>
            </a:r>
            <a:r>
              <a:rPr lang="en-US" sz="230" b="0" dirty="0">
                <a:solidFill>
                  <a:srgbClr val="008000"/>
                </a:solidFill>
                <a:effectLst/>
                <a:latin typeface="Consolas" panose="020B0609020204030204" pitchFamily="49" charset="0"/>
              </a:rPr>
              <a:t> from 'react'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 from 'react'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HomeIcon</a:t>
            </a:r>
            <a:r>
              <a:rPr lang="en-US" sz="230" b="0" dirty="0">
                <a:solidFill>
                  <a:srgbClr val="008000"/>
                </a:solidFill>
                <a:effectLst/>
                <a:latin typeface="Consolas" panose="020B0609020204030204" pitchFamily="49" charset="0"/>
              </a:rPr>
              <a:t> from 'react'</a:t>
            </a:r>
          </a:p>
          <a:p>
            <a:r>
              <a:rPr lang="en-US" sz="230" b="0" dirty="0">
                <a:solidFill>
                  <a:srgbClr val="008000"/>
                </a:solidFill>
                <a:effectLst/>
                <a:latin typeface="Consolas" panose="020B0609020204030204" pitchFamily="49" charset="0"/>
              </a:rPr>
              <a:t>import Button from 'react'</a:t>
            </a:r>
          </a:p>
          <a:p>
            <a:r>
              <a:rPr lang="en-US" sz="230" b="0" dirty="0">
                <a:solidFill>
                  <a:srgbClr val="008000"/>
                </a:solidFill>
                <a:effectLst/>
                <a:latin typeface="Consolas" panose="020B0609020204030204" pitchFamily="49" charset="0"/>
              </a:rPr>
              <a:t>import auth from 'auth'</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const Menu = </a:t>
            </a:r>
            <a:r>
              <a:rPr lang="en-US" sz="230" b="0" dirty="0" err="1">
                <a:solidFill>
                  <a:srgbClr val="008000"/>
                </a:solidFill>
                <a:effectLst/>
                <a:latin typeface="Consolas" panose="020B0609020204030204" pitchFamily="49" charset="0"/>
              </a:rPr>
              <a:t>withRouter</a:t>
            </a:r>
            <a:r>
              <a:rPr lang="en-US" sz="230" b="0" dirty="0">
                <a:solidFill>
                  <a:srgbClr val="008000"/>
                </a:solidFill>
                <a:effectLst/>
                <a:latin typeface="Consolas" panose="020B0609020204030204" pitchFamily="49" charset="0"/>
              </a:rPr>
              <a:t>(({ history }) =&gt; ( </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AppBar</a:t>
            </a:r>
            <a:r>
              <a:rPr lang="en-US" sz="230" b="0" dirty="0">
                <a:solidFill>
                  <a:srgbClr val="008000"/>
                </a:solidFill>
                <a:effectLst/>
                <a:latin typeface="Consolas" panose="020B0609020204030204" pitchFamily="49" charset="0"/>
              </a:rPr>
              <a:t> position="static"&gt;</a:t>
            </a:r>
          </a:p>
          <a:p>
            <a:r>
              <a:rPr lang="en-US" sz="230" b="0" dirty="0">
                <a:solidFill>
                  <a:srgbClr val="008000"/>
                </a:solidFill>
                <a:effectLst/>
                <a:latin typeface="Consolas" panose="020B0609020204030204" pitchFamily="49" charset="0"/>
              </a:rPr>
              <a:t>&lt;Toolbar&gt;</a:t>
            </a:r>
          </a:p>
          <a:p>
            <a:r>
              <a:rPr lang="en-US" sz="230" b="0" dirty="0">
                <a:solidFill>
                  <a:srgbClr val="008000"/>
                </a:solidFill>
                <a:effectLst/>
                <a:latin typeface="Consolas" panose="020B0609020204030204" pitchFamily="49" charset="0"/>
              </a:rPr>
              <a:t>&lt;Typography variant="h6" color="inherit"&gt; </a:t>
            </a:r>
          </a:p>
          <a:p>
            <a:r>
              <a:rPr lang="en-US" sz="230" b="0" dirty="0">
                <a:solidFill>
                  <a:srgbClr val="008000"/>
                </a:solidFill>
                <a:effectLst/>
                <a:latin typeface="Consolas" panose="020B0609020204030204" pitchFamily="49" charset="0"/>
              </a:rPr>
              <a:t>MERN Skeleton</a:t>
            </a:r>
          </a:p>
          <a:p>
            <a:r>
              <a:rPr lang="en-US" sz="230" b="0" dirty="0">
                <a:solidFill>
                  <a:srgbClr val="008000"/>
                </a:solidFill>
                <a:effectLst/>
                <a:latin typeface="Consolas" panose="020B0609020204030204" pitchFamily="49" charset="0"/>
              </a:rPr>
              <a:t>&lt;/Typography&gt; </a:t>
            </a:r>
          </a:p>
          <a:p>
            <a:r>
              <a:rPr lang="en-US" sz="230" b="0" dirty="0">
                <a:solidFill>
                  <a:srgbClr val="008000"/>
                </a:solidFill>
                <a:effectLst/>
                <a:latin typeface="Consolas" panose="020B0609020204030204" pitchFamily="49" charset="0"/>
              </a:rPr>
              <a:t>&lt;Link to="/"&gt;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IconButton</a:t>
            </a:r>
            <a:r>
              <a:rPr lang="en-US" sz="230" b="0" dirty="0">
                <a:solidFill>
                  <a:srgbClr val="008000"/>
                </a:solidFill>
                <a:effectLst/>
                <a:latin typeface="Consolas" panose="020B0609020204030204" pitchFamily="49" charset="0"/>
              </a:rPr>
              <a:t> aria-label="Home"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(history, "/")}&gt; </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HomeIcon</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IconButton</a:t>
            </a:r>
            <a:r>
              <a:rPr lang="en-US" sz="230" b="0" dirty="0">
                <a:solidFill>
                  <a:srgbClr val="008000"/>
                </a:solidFill>
                <a:effectLst/>
                <a:latin typeface="Consolas" panose="020B0609020204030204" pitchFamily="49" charset="0"/>
              </a:rPr>
              <a:t>&gt; </a:t>
            </a:r>
          </a:p>
          <a:p>
            <a:r>
              <a:rPr lang="en-US" sz="230" b="0" dirty="0">
                <a:solidFill>
                  <a:srgbClr val="008000"/>
                </a:solidFill>
                <a:effectLst/>
                <a:latin typeface="Consolas" panose="020B0609020204030204" pitchFamily="49" charset="0"/>
              </a:rPr>
              <a:t>&lt;/Link&gt;</a:t>
            </a:r>
          </a:p>
          <a:p>
            <a:r>
              <a:rPr lang="en-US" sz="230" b="0" dirty="0">
                <a:solidFill>
                  <a:srgbClr val="008000"/>
                </a:solidFill>
                <a:effectLst/>
                <a:latin typeface="Consolas" panose="020B0609020204030204" pitchFamily="49" charset="0"/>
              </a:rPr>
              <a:t>&lt;Link to="/users"&gt;</a:t>
            </a:r>
          </a:p>
          <a:p>
            <a:r>
              <a:rPr lang="en-US" sz="230" b="0" dirty="0">
                <a:solidFill>
                  <a:srgbClr val="008000"/>
                </a:solidFill>
                <a:effectLst/>
                <a:latin typeface="Consolas" panose="020B0609020204030204" pitchFamily="49" charset="0"/>
              </a:rPr>
              <a:t>&lt;Button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(history, "/users")}&gt;Users&lt;/Button&gt; </a:t>
            </a:r>
          </a:p>
          <a:p>
            <a:r>
              <a:rPr lang="en-US" sz="230" b="0" dirty="0">
                <a:solidFill>
                  <a:srgbClr val="008000"/>
                </a:solidFill>
                <a:effectLst/>
                <a:latin typeface="Consolas" panose="020B0609020204030204" pitchFamily="49" charset="0"/>
              </a:rPr>
              <a:t>&lt;/Link&gt;</a:t>
            </a:r>
          </a:p>
          <a:p>
            <a:r>
              <a:rPr lang="en-US" sz="230" b="0" dirty="0">
                <a:solidFill>
                  <a:srgbClr val="008000"/>
                </a:solidFill>
                <a:effectLst/>
                <a:latin typeface="Consolas" panose="020B0609020204030204" pitchFamily="49" charset="0"/>
              </a:rPr>
              <a:t>&lt;/Toolbar&gt; </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AppBar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const </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 = (history, path) =&gt; { </a:t>
            </a:r>
          </a:p>
          <a:p>
            <a:r>
              <a:rPr lang="en-US" sz="230" b="0" dirty="0">
                <a:solidFill>
                  <a:srgbClr val="008000"/>
                </a:solidFill>
                <a:effectLst/>
                <a:latin typeface="Consolas" panose="020B0609020204030204" pitchFamily="49" charset="0"/>
              </a:rPr>
              <a:t>if (</a:t>
            </a:r>
            <a:r>
              <a:rPr lang="en-US" sz="230" b="0" dirty="0" err="1">
                <a:solidFill>
                  <a:srgbClr val="008000"/>
                </a:solidFill>
                <a:effectLst/>
                <a:latin typeface="Consolas" panose="020B0609020204030204" pitchFamily="49" charset="0"/>
              </a:rPr>
              <a:t>history.location.pathname</a:t>
            </a:r>
            <a:r>
              <a:rPr lang="en-US" sz="230" b="0" dirty="0">
                <a:solidFill>
                  <a:srgbClr val="008000"/>
                </a:solidFill>
                <a:effectLst/>
                <a:latin typeface="Consolas" panose="020B0609020204030204" pitchFamily="49" charset="0"/>
              </a:rPr>
              <a:t> == path)</a:t>
            </a:r>
          </a:p>
          <a:p>
            <a:r>
              <a:rPr lang="en-US" sz="230" b="0" dirty="0">
                <a:solidFill>
                  <a:srgbClr val="008000"/>
                </a:solidFill>
                <a:effectLst/>
                <a:latin typeface="Consolas" panose="020B0609020204030204" pitchFamily="49" charset="0"/>
              </a:rPr>
              <a:t>    return { color: '#ff4081' } </a:t>
            </a:r>
          </a:p>
          <a:p>
            <a:r>
              <a:rPr lang="en-US" sz="230" b="0" dirty="0">
                <a:solidFill>
                  <a:srgbClr val="008000"/>
                </a:solidFill>
                <a:effectLst/>
                <a:latin typeface="Consolas" panose="020B0609020204030204" pitchFamily="49" charset="0"/>
              </a:rPr>
              <a:t>    else</a:t>
            </a:r>
          </a:p>
          <a:p>
            <a:r>
              <a:rPr lang="en-US" sz="230" b="0" dirty="0">
                <a:solidFill>
                  <a:srgbClr val="008000"/>
                </a:solidFill>
                <a:effectLst/>
                <a:latin typeface="Consolas" panose="020B0609020204030204" pitchFamily="49" charset="0"/>
              </a:rPr>
              <a:t>        return { color: '#</a:t>
            </a:r>
            <a:r>
              <a:rPr lang="en-US" sz="230" b="0" dirty="0" err="1">
                <a:solidFill>
                  <a:srgbClr val="008000"/>
                </a:solidFill>
                <a:effectLst/>
                <a:latin typeface="Consolas" panose="020B0609020204030204" pitchFamily="49" charset="0"/>
              </a:rPr>
              <a:t>ffffff</a:t>
            </a:r>
            <a:r>
              <a:rPr lang="en-US" sz="230" b="0" dirty="0">
                <a:solidFill>
                  <a:srgbClr val="008000"/>
                </a:solidFill>
                <a:effectLst/>
                <a:latin typeface="Consolas" panose="020B0609020204030204" pitchFamily="49" charset="0"/>
              </a:rPr>
              <a:t>' } </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 &amp;&amp; (&lt;span&gt; </a:t>
            </a:r>
          </a:p>
          <a:p>
            <a:r>
              <a:rPr lang="en-US" sz="230" b="0" dirty="0">
                <a:solidFill>
                  <a:srgbClr val="008000"/>
                </a:solidFill>
                <a:effectLst/>
                <a:latin typeface="Consolas" panose="020B0609020204030204" pitchFamily="49" charset="0"/>
              </a:rPr>
              <a:t>&lt;Link to="/signup"&gt;</a:t>
            </a:r>
          </a:p>
          <a:p>
            <a:r>
              <a:rPr lang="en-US" sz="230" b="0" dirty="0">
                <a:solidFill>
                  <a:srgbClr val="008000"/>
                </a:solidFill>
                <a:effectLst/>
                <a:latin typeface="Consolas" panose="020B0609020204030204" pitchFamily="49" charset="0"/>
              </a:rPr>
              <a:t>&lt;Button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(history, "/signup")}&gt; Sign Up &lt;/Button&gt; </a:t>
            </a:r>
          </a:p>
          <a:p>
            <a:r>
              <a:rPr lang="en-US" sz="230" b="0" dirty="0">
                <a:solidFill>
                  <a:srgbClr val="008000"/>
                </a:solidFill>
                <a:effectLst/>
                <a:latin typeface="Consolas" panose="020B0609020204030204" pitchFamily="49" charset="0"/>
              </a:rPr>
              <a:t>&lt;/Link&gt;</a:t>
            </a:r>
          </a:p>
          <a:p>
            <a:r>
              <a:rPr lang="en-US" sz="230" b="0" dirty="0">
                <a:solidFill>
                  <a:srgbClr val="008000"/>
                </a:solidFill>
                <a:effectLst/>
                <a:latin typeface="Consolas" panose="020B0609020204030204" pitchFamily="49" charset="0"/>
              </a:rPr>
              <a:t>&lt;Link to="/</a:t>
            </a:r>
            <a:r>
              <a:rPr lang="en-US" sz="230" b="0" dirty="0" err="1">
                <a:solidFill>
                  <a:srgbClr val="008000"/>
                </a:solidFill>
                <a:effectLst/>
                <a:latin typeface="Consolas" panose="020B0609020204030204" pitchFamily="49" charset="0"/>
              </a:rPr>
              <a:t>signin</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&lt;Button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(history, "/</a:t>
            </a:r>
            <a:r>
              <a:rPr lang="en-US" sz="230" b="0" dirty="0" err="1">
                <a:solidFill>
                  <a:srgbClr val="008000"/>
                </a:solidFill>
                <a:effectLst/>
                <a:latin typeface="Consolas" panose="020B0609020204030204" pitchFamily="49" charset="0"/>
              </a:rPr>
              <a:t>signin</a:t>
            </a:r>
            <a:r>
              <a:rPr lang="en-US" sz="230" b="0" dirty="0">
                <a:solidFill>
                  <a:srgbClr val="008000"/>
                </a:solidFill>
                <a:effectLst/>
                <a:latin typeface="Consolas" panose="020B0609020204030204" pitchFamily="49" charset="0"/>
              </a:rPr>
              <a:t>")}&gt; Sign In &lt;/Button&gt; </a:t>
            </a:r>
          </a:p>
          <a:p>
            <a:r>
              <a:rPr lang="en-US" sz="230" b="0" dirty="0">
                <a:solidFill>
                  <a:srgbClr val="008000"/>
                </a:solidFill>
                <a:effectLst/>
                <a:latin typeface="Consolas" panose="020B0609020204030204" pitchFamily="49" charset="0"/>
              </a:rPr>
              <a:t>&lt;/Link&gt;</a:t>
            </a:r>
          </a:p>
          <a:p>
            <a:r>
              <a:rPr lang="en-US" sz="230" b="0" dirty="0">
                <a:solidFill>
                  <a:srgbClr val="008000"/>
                </a:solidFill>
                <a:effectLst/>
                <a:latin typeface="Consolas" panose="020B0609020204030204" pitchFamily="49" charset="0"/>
              </a:rPr>
              <a:t>&lt;/span&gt;) </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 &amp;&amp; (&lt;span&gt;</a:t>
            </a:r>
          </a:p>
          <a:p>
            <a:r>
              <a:rPr lang="en-US" sz="230" b="0" dirty="0">
                <a:solidFill>
                  <a:srgbClr val="008000"/>
                </a:solidFill>
                <a:effectLst/>
                <a:latin typeface="Consolas" panose="020B0609020204030204" pitchFamily="49" charset="0"/>
              </a:rPr>
              <a:t>&lt;Link to={"/user/" + </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user._id</a:t>
            </a:r>
            <a:r>
              <a:rPr lang="en-US" sz="230" b="0" dirty="0">
                <a:solidFill>
                  <a:srgbClr val="008000"/>
                </a:solidFill>
                <a:effectLst/>
                <a:latin typeface="Consolas" panose="020B0609020204030204" pitchFamily="49" charset="0"/>
              </a:rPr>
              <a:t>}&gt; </a:t>
            </a:r>
          </a:p>
          <a:p>
            <a:r>
              <a:rPr lang="en-US" sz="230" b="0" dirty="0">
                <a:solidFill>
                  <a:srgbClr val="008000"/>
                </a:solidFill>
                <a:effectLst/>
                <a:latin typeface="Consolas" panose="020B0609020204030204" pitchFamily="49" charset="0"/>
              </a:rPr>
              <a:t>&lt;Button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(history, "/user/"</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user._id</a:t>
            </a:r>
            <a:r>
              <a:rPr lang="en-US" sz="230" b="0" dirty="0">
                <a:solidFill>
                  <a:srgbClr val="008000"/>
                </a:solidFill>
                <a:effectLst/>
                <a:latin typeface="Consolas" panose="020B0609020204030204" pitchFamily="49" charset="0"/>
              </a:rPr>
              <a:t>)}&gt; </a:t>
            </a:r>
          </a:p>
          <a:p>
            <a:r>
              <a:rPr lang="en-US" sz="230" b="0" dirty="0">
                <a:solidFill>
                  <a:srgbClr val="008000"/>
                </a:solidFill>
                <a:effectLst/>
                <a:latin typeface="Consolas" panose="020B0609020204030204" pitchFamily="49" charset="0"/>
              </a:rPr>
              <a:t>My Profile</a:t>
            </a:r>
          </a:p>
          <a:p>
            <a:r>
              <a:rPr lang="en-US" sz="230" b="0" dirty="0">
                <a:solidFill>
                  <a:srgbClr val="008000"/>
                </a:solidFill>
                <a:effectLst/>
                <a:latin typeface="Consolas" panose="020B0609020204030204" pitchFamily="49" charset="0"/>
              </a:rPr>
              <a:t>&lt;/Button&gt; </a:t>
            </a:r>
          </a:p>
          <a:p>
            <a:r>
              <a:rPr lang="en-US" sz="230" b="0" dirty="0">
                <a:solidFill>
                  <a:srgbClr val="008000"/>
                </a:solidFill>
                <a:effectLst/>
                <a:latin typeface="Consolas" panose="020B0609020204030204" pitchFamily="49" charset="0"/>
              </a:rPr>
              <a:t>&lt;/Link&gt;</a:t>
            </a:r>
          </a:p>
          <a:p>
            <a:r>
              <a:rPr lang="en-US" sz="230" b="0" dirty="0">
                <a:solidFill>
                  <a:srgbClr val="008000"/>
                </a:solidFill>
                <a:effectLst/>
                <a:latin typeface="Consolas" panose="020B0609020204030204" pitchFamily="49" charset="0"/>
              </a:rPr>
              <a:t>&lt;Button color="inherit"</a:t>
            </a:r>
          </a:p>
          <a:p>
            <a:r>
              <a:rPr lang="en-US" sz="230" b="0" dirty="0" err="1">
                <a:solidFill>
                  <a:srgbClr val="008000"/>
                </a:solidFill>
                <a:effectLst/>
                <a:latin typeface="Consolas" panose="020B0609020204030204" pitchFamily="49" charset="0"/>
              </a:rPr>
              <a:t>onClick</a:t>
            </a:r>
            <a:r>
              <a:rPr lang="en-US" sz="230" b="0" dirty="0">
                <a:solidFill>
                  <a:srgbClr val="008000"/>
                </a:solidFill>
                <a:effectLst/>
                <a:latin typeface="Consolas" panose="020B0609020204030204" pitchFamily="49" charset="0"/>
              </a:rPr>
              <a:t>={() =&gt; { </a:t>
            </a:r>
            <a:r>
              <a:rPr lang="en-US" sz="230" b="0" dirty="0" err="1">
                <a:solidFill>
                  <a:srgbClr val="008000"/>
                </a:solidFill>
                <a:effectLst/>
                <a:latin typeface="Consolas" panose="020B0609020204030204" pitchFamily="49" charset="0"/>
              </a:rPr>
              <a:t>auth.clearJWT</a:t>
            </a:r>
            <a:r>
              <a:rPr lang="en-US" sz="230" b="0" dirty="0">
                <a:solidFill>
                  <a:srgbClr val="008000"/>
                </a:solidFill>
                <a:effectLst/>
                <a:latin typeface="Consolas" panose="020B0609020204030204" pitchFamily="49" charset="0"/>
              </a:rPr>
              <a:t>(() =&gt; </a:t>
            </a:r>
            <a:r>
              <a:rPr lang="en-US" sz="230" b="0" dirty="0" err="1">
                <a:solidFill>
                  <a:srgbClr val="008000"/>
                </a:solidFill>
                <a:effectLst/>
                <a:latin typeface="Consolas" panose="020B0609020204030204" pitchFamily="49" charset="0"/>
              </a:rPr>
              <a:t>history.push</a:t>
            </a:r>
            <a:r>
              <a:rPr lang="en-US" sz="230" b="0" dirty="0">
                <a:solidFill>
                  <a:srgbClr val="008000"/>
                </a:solidFill>
                <a:effectLst/>
                <a:latin typeface="Consolas" panose="020B0609020204030204" pitchFamily="49" charset="0"/>
              </a:rPr>
              <a:t>('/')) }}&gt; </a:t>
            </a:r>
          </a:p>
          <a:p>
            <a:r>
              <a:rPr lang="en-US" sz="230" b="0" dirty="0">
                <a:solidFill>
                  <a:srgbClr val="008000"/>
                </a:solidFill>
                <a:effectLst/>
                <a:latin typeface="Consolas" panose="020B0609020204030204" pitchFamily="49" charset="0"/>
              </a:rPr>
              <a:t>Sign out</a:t>
            </a:r>
          </a:p>
          <a:p>
            <a:r>
              <a:rPr lang="en-US" sz="230" b="0" dirty="0">
                <a:solidFill>
                  <a:srgbClr val="008000"/>
                </a:solidFill>
                <a:effectLst/>
                <a:latin typeface="Consolas" panose="020B0609020204030204" pitchFamily="49" charset="0"/>
              </a:rPr>
              <a:t>&lt;/Button&gt; </a:t>
            </a:r>
          </a:p>
          <a:p>
            <a:r>
              <a:rPr lang="en-US" sz="230" b="0" dirty="0">
                <a:solidFill>
                  <a:srgbClr val="008000"/>
                </a:solidFill>
                <a:effectLst/>
                <a:latin typeface="Consolas" panose="020B0609020204030204" pitchFamily="49" charset="0"/>
              </a:rPr>
              <a:t>&lt;/span&gt;)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user.seller</a:t>
            </a:r>
            <a:r>
              <a:rPr lang="en-US" sz="230" b="0" dirty="0">
                <a:solidFill>
                  <a:srgbClr val="008000"/>
                </a:solidFill>
                <a:effectLst/>
                <a:latin typeface="Consolas" panose="020B0609020204030204" pitchFamily="49" charset="0"/>
              </a:rPr>
              <a:t> &amp;&amp; </a:t>
            </a:r>
          </a:p>
          <a:p>
            <a:r>
              <a:rPr lang="en-US" sz="230" b="0" dirty="0">
                <a:solidFill>
                  <a:srgbClr val="008000"/>
                </a:solidFill>
                <a:effectLst/>
                <a:latin typeface="Consolas" panose="020B0609020204030204" pitchFamily="49" charset="0"/>
              </a:rPr>
              <a:t>(&lt;Link to="/seller/shops"&gt;</a:t>
            </a:r>
          </a:p>
          <a:p>
            <a:r>
              <a:rPr lang="en-US" sz="230" b="0" dirty="0">
                <a:solidFill>
                  <a:srgbClr val="008000"/>
                </a:solidFill>
                <a:effectLst/>
                <a:latin typeface="Consolas" panose="020B0609020204030204" pitchFamily="49" charset="0"/>
              </a:rPr>
              <a:t>&lt;Button color = {</a:t>
            </a:r>
            <a:r>
              <a:rPr lang="en-US" sz="230" b="0" dirty="0" err="1">
                <a:solidFill>
                  <a:srgbClr val="008000"/>
                </a:solidFill>
                <a:effectLst/>
                <a:latin typeface="Consolas" panose="020B0609020204030204" pitchFamily="49" charset="0"/>
              </a:rPr>
              <a:t>isPartActive</a:t>
            </a:r>
            <a:r>
              <a:rPr lang="en-US" sz="230" b="0" dirty="0">
                <a:solidFill>
                  <a:srgbClr val="008000"/>
                </a:solidFill>
                <a:effectLst/>
                <a:latin typeface="Consolas" panose="020B0609020204030204" pitchFamily="49" charset="0"/>
              </a:rPr>
              <a:t>(history, "/seller/")}&gt; My Shops &lt;/Button&gt; </a:t>
            </a:r>
          </a:p>
          <a:p>
            <a:r>
              <a:rPr lang="en-US" sz="230" b="0" dirty="0">
                <a:solidFill>
                  <a:srgbClr val="008000"/>
                </a:solidFill>
                <a:effectLst/>
                <a:latin typeface="Consolas" panose="020B0609020204030204" pitchFamily="49" charset="0"/>
              </a:rPr>
              <a:t>&lt;/Link&gt;)</a:t>
            </a:r>
          </a:p>
          <a:p>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import React from 'react';</a:t>
            </a:r>
          </a:p>
          <a:p>
            <a:r>
              <a:rPr lang="en-US" sz="230" b="0" dirty="0">
                <a:solidFill>
                  <a:srgbClr val="008000"/>
                </a:solidFill>
                <a:effectLst/>
                <a:latin typeface="Consolas" panose="020B0609020204030204" pitchFamily="49" charset="0"/>
              </a:rPr>
              <a:t>import { </a:t>
            </a:r>
            <a:r>
              <a:rPr lang="en-US" sz="230" b="0" dirty="0" err="1">
                <a:solidFill>
                  <a:srgbClr val="008000"/>
                </a:solidFill>
                <a:effectLst/>
                <a:latin typeface="Consolas" panose="020B0609020204030204" pitchFamily="49" charset="0"/>
              </a:rPr>
              <a:t>withRouter</a:t>
            </a:r>
            <a:r>
              <a:rPr lang="en-US" sz="230" b="0" dirty="0">
                <a:solidFill>
                  <a:srgbClr val="008000"/>
                </a:solidFill>
                <a:effectLst/>
                <a:latin typeface="Consolas" panose="020B0609020204030204" pitchFamily="49" charset="0"/>
              </a:rPr>
              <a:t>, Link } from 'react-router-</a:t>
            </a:r>
            <a:r>
              <a:rPr lang="en-US" sz="230" b="0" dirty="0" err="1">
                <a:solidFill>
                  <a:srgbClr val="008000"/>
                </a:solidFill>
                <a:effectLst/>
                <a:latin typeface="Consolas" panose="020B0609020204030204" pitchFamily="49" charset="0"/>
              </a:rPr>
              <a:t>dom</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AppBar</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AppBar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Toolbar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/core/Toolbar';</a:t>
            </a:r>
          </a:p>
          <a:p>
            <a:r>
              <a:rPr lang="en-US" sz="230" b="0" dirty="0">
                <a:solidFill>
                  <a:srgbClr val="008000"/>
                </a:solidFill>
                <a:effectLst/>
                <a:latin typeface="Consolas" panose="020B0609020204030204" pitchFamily="49" charset="0"/>
              </a:rPr>
              <a:t>import Typography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/core/Typography';</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IconButton</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IconButton</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HomeIcon</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/icons/Home';</a:t>
            </a:r>
          </a:p>
          <a:p>
            <a:r>
              <a:rPr lang="en-US" sz="230" b="0" dirty="0">
                <a:solidFill>
                  <a:srgbClr val="008000"/>
                </a:solidFill>
                <a:effectLst/>
                <a:latin typeface="Consolas" panose="020B0609020204030204" pitchFamily="49" charset="0"/>
              </a:rPr>
              <a:t>import Button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/core/Button';</a:t>
            </a:r>
          </a:p>
          <a:p>
            <a:r>
              <a:rPr lang="en-US" sz="230" b="0" dirty="0">
                <a:solidFill>
                  <a:srgbClr val="008000"/>
                </a:solidFill>
                <a:effectLst/>
                <a:latin typeface="Consolas" panose="020B0609020204030204" pitchFamily="49" charset="0"/>
              </a:rPr>
              <a:t>import auth from './auth'; // Make sure to provide the correct path</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const Menu = </a:t>
            </a:r>
            <a:r>
              <a:rPr lang="en-US" sz="230" b="0" dirty="0" err="1">
                <a:solidFill>
                  <a:srgbClr val="008000"/>
                </a:solidFill>
                <a:effectLst/>
                <a:latin typeface="Consolas" panose="020B0609020204030204" pitchFamily="49" charset="0"/>
              </a:rPr>
              <a:t>withRouter</a:t>
            </a:r>
            <a:r>
              <a:rPr lang="en-US" sz="230" b="0" dirty="0">
                <a:solidFill>
                  <a:srgbClr val="008000"/>
                </a:solidFill>
                <a:effectLst/>
                <a:latin typeface="Consolas" panose="020B0609020204030204" pitchFamily="49" charset="0"/>
              </a:rPr>
              <a:t>(({ history }) =&gt; {</a:t>
            </a:r>
          </a:p>
          <a:p>
            <a:r>
              <a:rPr lang="en-US" sz="230" b="0" dirty="0">
                <a:solidFill>
                  <a:srgbClr val="008000"/>
                </a:solidFill>
                <a:effectLst/>
                <a:latin typeface="Consolas" panose="020B0609020204030204" pitchFamily="49" charset="0"/>
              </a:rPr>
              <a:t>  const </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 = (path) =&gt; {</a:t>
            </a:r>
          </a:p>
          <a:p>
            <a:r>
              <a:rPr lang="en-US" sz="230" b="0" dirty="0">
                <a:solidFill>
                  <a:srgbClr val="008000"/>
                </a:solidFill>
                <a:effectLst/>
                <a:latin typeface="Consolas" panose="020B0609020204030204" pitchFamily="49" charset="0"/>
              </a:rPr>
              <a:t>    return </a:t>
            </a:r>
            <a:r>
              <a:rPr lang="en-US" sz="230" b="0" dirty="0" err="1">
                <a:solidFill>
                  <a:srgbClr val="008000"/>
                </a:solidFill>
                <a:effectLst/>
                <a:latin typeface="Consolas" panose="020B0609020204030204" pitchFamily="49" charset="0"/>
              </a:rPr>
              <a:t>history.location.pathname</a:t>
            </a:r>
            <a:r>
              <a:rPr lang="en-US" sz="230" b="0" dirty="0">
                <a:solidFill>
                  <a:srgbClr val="008000"/>
                </a:solidFill>
                <a:effectLst/>
                <a:latin typeface="Consolas" panose="020B0609020204030204" pitchFamily="49" charset="0"/>
              </a:rPr>
              <a:t> === path ? { color: '#ff4081' } : { color: '#</a:t>
            </a:r>
            <a:r>
              <a:rPr lang="en-US" sz="230" b="0" dirty="0" err="1">
                <a:solidFill>
                  <a:srgbClr val="008000"/>
                </a:solidFill>
                <a:effectLst/>
                <a:latin typeface="Consolas" panose="020B0609020204030204" pitchFamily="49" charset="0"/>
              </a:rPr>
              <a:t>ffffff</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  return (</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AppBar</a:t>
            </a:r>
            <a:r>
              <a:rPr lang="en-US" sz="230" b="0" dirty="0">
                <a:solidFill>
                  <a:srgbClr val="008000"/>
                </a:solidFill>
                <a:effectLst/>
                <a:latin typeface="Consolas" panose="020B0609020204030204" pitchFamily="49" charset="0"/>
              </a:rPr>
              <a:t> position="static"&gt;</a:t>
            </a:r>
          </a:p>
          <a:p>
            <a:r>
              <a:rPr lang="en-US" sz="230" b="0" dirty="0">
                <a:solidFill>
                  <a:srgbClr val="008000"/>
                </a:solidFill>
                <a:effectLst/>
                <a:latin typeface="Consolas" panose="020B0609020204030204" pitchFamily="49" charset="0"/>
              </a:rPr>
              <a:t>      &lt;Toolbar&gt;</a:t>
            </a:r>
          </a:p>
          <a:p>
            <a:r>
              <a:rPr lang="en-US" sz="230" b="0" dirty="0">
                <a:solidFill>
                  <a:srgbClr val="008000"/>
                </a:solidFill>
                <a:effectLst/>
                <a:latin typeface="Consolas" panose="020B0609020204030204" pitchFamily="49" charset="0"/>
              </a:rPr>
              <a:t>        &lt;Typography variant="h6" color="inherit"&gt;</a:t>
            </a:r>
          </a:p>
          <a:p>
            <a:r>
              <a:rPr lang="en-US" sz="230" b="0" dirty="0">
                <a:solidFill>
                  <a:srgbClr val="008000"/>
                </a:solidFill>
                <a:effectLst/>
                <a:latin typeface="Consolas" panose="020B0609020204030204" pitchFamily="49" charset="0"/>
              </a:rPr>
              <a:t>          MERN Skeleton</a:t>
            </a:r>
          </a:p>
          <a:p>
            <a:r>
              <a:rPr lang="en-US" sz="230" b="0" dirty="0">
                <a:solidFill>
                  <a:srgbClr val="008000"/>
                </a:solidFill>
                <a:effectLst/>
                <a:latin typeface="Consolas" panose="020B0609020204030204" pitchFamily="49" charset="0"/>
              </a:rPr>
              <a:t>        &lt;/Typography&gt;</a:t>
            </a:r>
          </a:p>
          <a:p>
            <a:r>
              <a:rPr lang="en-US" sz="230" b="0" dirty="0">
                <a:solidFill>
                  <a:srgbClr val="008000"/>
                </a:solidFill>
                <a:effectLst/>
                <a:latin typeface="Consolas" panose="020B0609020204030204" pitchFamily="49" charset="0"/>
              </a:rPr>
              <a:t>        &lt;Link to="/"&gt;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IconButton</a:t>
            </a:r>
            <a:r>
              <a:rPr lang="en-US" sz="230" b="0" dirty="0">
                <a:solidFill>
                  <a:srgbClr val="008000"/>
                </a:solidFill>
                <a:effectLst/>
                <a:latin typeface="Consolas" panose="020B0609020204030204" pitchFamily="49" charset="0"/>
              </a:rPr>
              <a:t> aria-label="Home"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HomeIcon</a:t>
            </a:r>
            <a:r>
              <a:rPr lang="en-US" sz="230" b="0" dirty="0">
                <a:solidFill>
                  <a:srgbClr val="008000"/>
                </a:solidFill>
                <a:effectLst/>
                <a:latin typeface="Consolas" panose="020B0609020204030204" pitchFamily="49" charset="0"/>
              </a:rPr>
              <a:t> /&gt;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IconButton</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&lt;/Link&gt;</a:t>
            </a:r>
          </a:p>
          <a:p>
            <a:r>
              <a:rPr lang="en-US" sz="230" b="0" dirty="0">
                <a:solidFill>
                  <a:srgbClr val="008000"/>
                </a:solidFill>
                <a:effectLst/>
                <a:latin typeface="Consolas" panose="020B0609020204030204" pitchFamily="49" charset="0"/>
              </a:rPr>
              <a:t>        &lt;Link to="/users"&gt;</a:t>
            </a:r>
          </a:p>
          <a:p>
            <a:r>
              <a:rPr lang="en-US" sz="230" b="0" dirty="0">
                <a:solidFill>
                  <a:srgbClr val="008000"/>
                </a:solidFill>
                <a:effectLst/>
                <a:latin typeface="Consolas" panose="020B0609020204030204" pitchFamily="49" charset="0"/>
              </a:rPr>
              <a:t>          &lt;Button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("/users")}&gt;Users&lt;/Button&gt;</a:t>
            </a:r>
          </a:p>
          <a:p>
            <a:r>
              <a:rPr lang="en-US" sz="230" b="0" dirty="0">
                <a:solidFill>
                  <a:srgbClr val="008000"/>
                </a:solidFill>
                <a:effectLst/>
                <a:latin typeface="Consolas" panose="020B0609020204030204" pitchFamily="49" charset="0"/>
              </a:rPr>
              <a:t>        &lt;/Link&gt;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 &amp;&amp; (</a:t>
            </a:r>
          </a:p>
          <a:p>
            <a:r>
              <a:rPr lang="en-US" sz="230" b="0" dirty="0">
                <a:solidFill>
                  <a:srgbClr val="008000"/>
                </a:solidFill>
                <a:effectLst/>
                <a:latin typeface="Consolas" panose="020B0609020204030204" pitchFamily="49" charset="0"/>
              </a:rPr>
              <a:t>          &lt;span&gt;</a:t>
            </a:r>
          </a:p>
          <a:p>
            <a:r>
              <a:rPr lang="en-US" sz="230" b="0" dirty="0">
                <a:solidFill>
                  <a:srgbClr val="008000"/>
                </a:solidFill>
                <a:effectLst/>
                <a:latin typeface="Consolas" panose="020B0609020204030204" pitchFamily="49" charset="0"/>
              </a:rPr>
              <a:t>            &lt;Link to="/signup"&gt;</a:t>
            </a:r>
          </a:p>
          <a:p>
            <a:r>
              <a:rPr lang="en-US" sz="230" b="0" dirty="0">
                <a:solidFill>
                  <a:srgbClr val="008000"/>
                </a:solidFill>
                <a:effectLst/>
                <a:latin typeface="Consolas" panose="020B0609020204030204" pitchFamily="49" charset="0"/>
              </a:rPr>
              <a:t>              &lt;Button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("/signup")}&gt;Sign Up&lt;/Button&gt;</a:t>
            </a:r>
          </a:p>
          <a:p>
            <a:r>
              <a:rPr lang="en-US" sz="230" b="0" dirty="0">
                <a:solidFill>
                  <a:srgbClr val="008000"/>
                </a:solidFill>
                <a:effectLst/>
                <a:latin typeface="Consolas" panose="020B0609020204030204" pitchFamily="49" charset="0"/>
              </a:rPr>
              <a:t>            &lt;/Link&gt;</a:t>
            </a:r>
          </a:p>
          <a:p>
            <a:r>
              <a:rPr lang="en-US" sz="230" b="0" dirty="0">
                <a:solidFill>
                  <a:srgbClr val="008000"/>
                </a:solidFill>
                <a:effectLst/>
                <a:latin typeface="Consolas" panose="020B0609020204030204" pitchFamily="49" charset="0"/>
              </a:rPr>
              <a:t>            &lt;Link to="/</a:t>
            </a:r>
            <a:r>
              <a:rPr lang="en-US" sz="230" b="0" dirty="0" err="1">
                <a:solidFill>
                  <a:srgbClr val="008000"/>
                </a:solidFill>
                <a:effectLst/>
                <a:latin typeface="Consolas" panose="020B0609020204030204" pitchFamily="49" charset="0"/>
              </a:rPr>
              <a:t>signin</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&lt;Button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signin</a:t>
            </a:r>
            <a:r>
              <a:rPr lang="en-US" sz="230" b="0" dirty="0">
                <a:solidFill>
                  <a:srgbClr val="008000"/>
                </a:solidFill>
                <a:effectLst/>
                <a:latin typeface="Consolas" panose="020B0609020204030204" pitchFamily="49" charset="0"/>
              </a:rPr>
              <a:t>")}&gt;Sign In&lt;/Button&gt;</a:t>
            </a:r>
          </a:p>
          <a:p>
            <a:r>
              <a:rPr lang="en-US" sz="230" b="0" dirty="0">
                <a:solidFill>
                  <a:srgbClr val="008000"/>
                </a:solidFill>
                <a:effectLst/>
                <a:latin typeface="Consolas" panose="020B0609020204030204" pitchFamily="49" charset="0"/>
              </a:rPr>
              <a:t>            &lt;/Link&gt;</a:t>
            </a:r>
          </a:p>
          <a:p>
            <a:r>
              <a:rPr lang="en-US" sz="230" b="0" dirty="0">
                <a:solidFill>
                  <a:srgbClr val="008000"/>
                </a:solidFill>
                <a:effectLst/>
                <a:latin typeface="Consolas" panose="020B0609020204030204" pitchFamily="49" charset="0"/>
              </a:rPr>
              <a:t>          &lt;/span&gt;</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 &amp;&amp; (</a:t>
            </a:r>
          </a:p>
          <a:p>
            <a:r>
              <a:rPr lang="en-US" sz="230" b="0" dirty="0">
                <a:solidFill>
                  <a:srgbClr val="008000"/>
                </a:solidFill>
                <a:effectLst/>
                <a:latin typeface="Consolas" panose="020B0609020204030204" pitchFamily="49" charset="0"/>
              </a:rPr>
              <a:t>          &lt;span&gt;</a:t>
            </a:r>
          </a:p>
          <a:p>
            <a:r>
              <a:rPr lang="en-US" sz="230" b="0" dirty="0">
                <a:solidFill>
                  <a:srgbClr val="008000"/>
                </a:solidFill>
                <a:effectLst/>
                <a:latin typeface="Consolas" panose="020B0609020204030204" pitchFamily="49" charset="0"/>
              </a:rPr>
              <a:t>            &lt;Link to={`/user/${</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user._id</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&lt;Button style={</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(`/user/${</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user._id</a:t>
            </a:r>
            <a:r>
              <a:rPr lang="en-US" sz="230" b="0" dirty="0">
                <a:solidFill>
                  <a:srgbClr val="008000"/>
                </a:solidFill>
                <a:effectLst/>
                <a:latin typeface="Consolas" panose="020B0609020204030204" pitchFamily="49" charset="0"/>
              </a:rPr>
              <a:t>}`)}&gt;My Profile&lt;/Button&gt;</a:t>
            </a:r>
          </a:p>
          <a:p>
            <a:r>
              <a:rPr lang="en-US" sz="230" b="0" dirty="0">
                <a:solidFill>
                  <a:srgbClr val="008000"/>
                </a:solidFill>
                <a:effectLst/>
                <a:latin typeface="Consolas" panose="020B0609020204030204" pitchFamily="49" charset="0"/>
              </a:rPr>
              <a:t>            &lt;/Link&gt;</a:t>
            </a:r>
          </a:p>
          <a:p>
            <a:r>
              <a:rPr lang="en-US" sz="230" b="0" dirty="0">
                <a:solidFill>
                  <a:srgbClr val="008000"/>
                </a:solidFill>
                <a:effectLst/>
                <a:latin typeface="Consolas" panose="020B0609020204030204" pitchFamily="49" charset="0"/>
              </a:rPr>
              <a:t>            &lt;Button color="inherit" </a:t>
            </a:r>
            <a:r>
              <a:rPr lang="en-US" sz="230" b="0" dirty="0" err="1">
                <a:solidFill>
                  <a:srgbClr val="008000"/>
                </a:solidFill>
                <a:effectLst/>
                <a:latin typeface="Consolas" panose="020B0609020204030204" pitchFamily="49" charset="0"/>
              </a:rPr>
              <a:t>onClick</a:t>
            </a:r>
            <a:r>
              <a:rPr lang="en-US" sz="230" b="0" dirty="0">
                <a:solidFill>
                  <a:srgbClr val="008000"/>
                </a:solidFill>
                <a:effectLst/>
                <a:latin typeface="Consolas" panose="020B0609020204030204" pitchFamily="49" charset="0"/>
              </a:rPr>
              <a:t>={() =&gt; { </a:t>
            </a:r>
            <a:r>
              <a:rPr lang="en-US" sz="230" b="0" dirty="0" err="1">
                <a:solidFill>
                  <a:srgbClr val="008000"/>
                </a:solidFill>
                <a:effectLst/>
                <a:latin typeface="Consolas" panose="020B0609020204030204" pitchFamily="49" charset="0"/>
              </a:rPr>
              <a:t>auth.clearJWT</a:t>
            </a:r>
            <a:r>
              <a:rPr lang="en-US" sz="230" b="0" dirty="0">
                <a:solidFill>
                  <a:srgbClr val="008000"/>
                </a:solidFill>
                <a:effectLst/>
                <a:latin typeface="Consolas" panose="020B0609020204030204" pitchFamily="49" charset="0"/>
              </a:rPr>
              <a:t>(() =&gt; </a:t>
            </a:r>
            <a:r>
              <a:rPr lang="en-US" sz="230" b="0" dirty="0" err="1">
                <a:solidFill>
                  <a:srgbClr val="008000"/>
                </a:solidFill>
                <a:effectLst/>
                <a:latin typeface="Consolas" panose="020B0609020204030204" pitchFamily="49" charset="0"/>
              </a:rPr>
              <a:t>history.push</a:t>
            </a:r>
            <a:r>
              <a:rPr lang="en-US" sz="230" b="0" dirty="0">
                <a:solidFill>
                  <a:srgbClr val="008000"/>
                </a:solidFill>
                <a:effectLst/>
                <a:latin typeface="Consolas" panose="020B0609020204030204" pitchFamily="49" charset="0"/>
              </a:rPr>
              <a:t>('/')) }}&gt;</a:t>
            </a:r>
          </a:p>
          <a:p>
            <a:r>
              <a:rPr lang="en-US" sz="230" b="0" dirty="0">
                <a:solidFill>
                  <a:srgbClr val="008000"/>
                </a:solidFill>
                <a:effectLst/>
                <a:latin typeface="Consolas" panose="020B0609020204030204" pitchFamily="49" charset="0"/>
              </a:rPr>
              <a:t>              Sign out</a:t>
            </a:r>
          </a:p>
          <a:p>
            <a:r>
              <a:rPr lang="en-US" sz="230" b="0" dirty="0">
                <a:solidFill>
                  <a:srgbClr val="008000"/>
                </a:solidFill>
                <a:effectLst/>
                <a:latin typeface="Consolas" panose="020B0609020204030204" pitchFamily="49" charset="0"/>
              </a:rPr>
              <a:t>            &lt;/Button&gt;</a:t>
            </a:r>
          </a:p>
          <a:p>
            <a:r>
              <a:rPr lang="en-US" sz="230" b="0" dirty="0">
                <a:solidFill>
                  <a:srgbClr val="008000"/>
                </a:solidFill>
                <a:effectLst/>
                <a:latin typeface="Consolas" panose="020B0609020204030204" pitchFamily="49" charset="0"/>
              </a:rPr>
              <a:t>          &lt;/span&gt;</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user.seller</a:t>
            </a:r>
            <a:r>
              <a:rPr lang="en-US" sz="230" b="0" dirty="0">
                <a:solidFill>
                  <a:srgbClr val="008000"/>
                </a:solidFill>
                <a:effectLst/>
                <a:latin typeface="Consolas" panose="020B0609020204030204" pitchFamily="49" charset="0"/>
              </a:rPr>
              <a:t> &amp;&amp; (</a:t>
            </a:r>
          </a:p>
          <a:p>
            <a:r>
              <a:rPr lang="en-US" sz="230" b="0" dirty="0">
                <a:solidFill>
                  <a:srgbClr val="008000"/>
                </a:solidFill>
                <a:effectLst/>
                <a:latin typeface="Consolas" panose="020B0609020204030204" pitchFamily="49" charset="0"/>
              </a:rPr>
              <a:t>          &lt;Link to="/seller/shops"&gt;</a:t>
            </a:r>
          </a:p>
          <a:p>
            <a:r>
              <a:rPr lang="en-US" sz="230" b="0" dirty="0">
                <a:solidFill>
                  <a:srgbClr val="008000"/>
                </a:solidFill>
                <a:effectLst/>
                <a:latin typeface="Consolas" panose="020B0609020204030204" pitchFamily="49" charset="0"/>
              </a:rPr>
              <a:t>            &lt;Button color={</a:t>
            </a:r>
            <a:r>
              <a:rPr lang="en-US" sz="230" b="0" dirty="0" err="1">
                <a:solidFill>
                  <a:srgbClr val="008000"/>
                </a:solidFill>
                <a:effectLst/>
                <a:latin typeface="Consolas" panose="020B0609020204030204" pitchFamily="49" charset="0"/>
              </a:rPr>
              <a:t>isActive</a:t>
            </a:r>
            <a:r>
              <a:rPr lang="en-US" sz="230" b="0" dirty="0">
                <a:solidFill>
                  <a:srgbClr val="008000"/>
                </a:solidFill>
                <a:effectLst/>
                <a:latin typeface="Consolas" panose="020B0609020204030204" pitchFamily="49" charset="0"/>
              </a:rPr>
              <a:t>("/seller/")}&gt;My Shops&lt;/Button&gt;</a:t>
            </a:r>
          </a:p>
          <a:p>
            <a:r>
              <a:rPr lang="en-US" sz="230" b="0" dirty="0">
                <a:solidFill>
                  <a:srgbClr val="008000"/>
                </a:solidFill>
                <a:effectLst/>
                <a:latin typeface="Consolas" panose="020B0609020204030204" pitchFamily="49" charset="0"/>
              </a:rPr>
              <a:t>          &lt;/Link&gt;</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&lt;/Toolbar&gt;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AppBar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export default Menu;</a:t>
            </a:r>
          </a:p>
          <a:p>
            <a:br>
              <a:rPr lang="en-US" sz="230" b="0" dirty="0">
                <a:solidFill>
                  <a:srgbClr val="008000"/>
                </a:solidFill>
                <a:effectLst/>
                <a:latin typeface="Consolas" panose="020B0609020204030204" pitchFamily="49" charset="0"/>
              </a:rPr>
            </a:br>
            <a:br>
              <a:rPr lang="en-US" sz="230" b="0" dirty="0">
                <a:solidFill>
                  <a:srgbClr val="008000"/>
                </a:solidFill>
                <a:effectLst/>
                <a:latin typeface="Consolas" panose="020B0609020204030204" pitchFamily="49" charset="0"/>
              </a:rPr>
            </a:br>
            <a:endParaRPr lang="en-US" sz="23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7A23CD8-00AD-C2D4-38B0-25814F736EF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9957FBF-C059-D265-0CE3-F17DEB1A0F4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D33226-D6B6-0B3B-B147-81AA4FCA8FE9}"/>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185441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1D0A-4758-A9B0-F24A-40F9628C5E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1F0B03-BEAE-7171-D2CA-AAC7416965C2}"/>
              </a:ext>
            </a:extLst>
          </p:cNvPr>
          <p:cNvSpPr>
            <a:spLocks noGrp="1"/>
          </p:cNvSpPr>
          <p:nvPr>
            <p:ph idx="1"/>
          </p:nvPr>
        </p:nvSpPr>
        <p:spPr/>
        <p:txBody>
          <a:bodyPr/>
          <a:lstStyle/>
          <a:p>
            <a:r>
              <a:rPr lang="en-US" dirty="0"/>
              <a:t>For our first real-world MERN application, we will modify the MERN skeleton application we developed in Building a Backend with MongoDB, Express, and Node, and Adding a React Frontend to Complete MERN, to build an  Online Marketplace While doing this, </a:t>
            </a:r>
          </a:p>
          <a:p>
            <a:r>
              <a:rPr lang="en-US" dirty="0"/>
              <a:t>you will learn how to extend the integration of the MERN stack technologies and add new features to grow your own full-stack web applications.</a:t>
            </a:r>
          </a:p>
          <a:p>
            <a:endParaRPr lang="en-US" dirty="0"/>
          </a:p>
        </p:txBody>
      </p:sp>
      <p:sp>
        <p:nvSpPr>
          <p:cNvPr id="4" name="Date Placeholder 3">
            <a:extLst>
              <a:ext uri="{FF2B5EF4-FFF2-40B4-BE49-F238E27FC236}">
                <a16:creationId xmlns:a16="http://schemas.microsoft.com/office/drawing/2014/main" id="{E777DF70-0F09-709B-F046-A84FD83A371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E1E4F59-E691-11EB-4AF5-C883D19E08D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E6A1CC3-719E-284A-6158-B7EB9B503171}"/>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326364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8C92-5C36-1319-CDCF-D58A2436A4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ACEAEC-5DA4-FF8A-EE77-5AD046EF7C90}"/>
              </a:ext>
            </a:extLst>
          </p:cNvPr>
          <p:cNvSpPr>
            <a:spLocks noGrp="1"/>
          </p:cNvSpPr>
          <p:nvPr>
            <p:ph idx="1"/>
          </p:nvPr>
        </p:nvSpPr>
        <p:spPr/>
        <p:txBody>
          <a:bodyPr/>
          <a:lstStyle/>
          <a:p>
            <a:r>
              <a:rPr lang="en-US" dirty="0"/>
              <a:t>This MY SHOPS link on the navigation bar will take users with active seller accounts to the seller dashboard view where they can manage the shops they own on the marketplace.</a:t>
            </a:r>
          </a:p>
          <a:p>
            <a:r>
              <a:rPr lang="en-US" dirty="0"/>
              <a:t>With these updates to the user implementation, it is now possible for users on the marketplace to update their regular accounts to seller accounts, and we can begin incorporating features that will allow these sellers to add shops to the marketplace. </a:t>
            </a:r>
          </a:p>
          <a:p>
            <a:r>
              <a:rPr lang="en-US" dirty="0"/>
              <a:t>We will see how to do this in the following section.</a:t>
            </a:r>
          </a:p>
        </p:txBody>
      </p:sp>
      <p:sp>
        <p:nvSpPr>
          <p:cNvPr id="4" name="Date Placeholder 3">
            <a:extLst>
              <a:ext uri="{FF2B5EF4-FFF2-40B4-BE49-F238E27FC236}">
                <a16:creationId xmlns:a16="http://schemas.microsoft.com/office/drawing/2014/main" id="{3CD0073A-0E08-5E21-E84F-CB3D9B153EF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EB3872D8-BE7B-BFF3-9FB5-10D18C814E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0A3AF9-8BC9-593A-AF8B-CD0469A04F81}"/>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1240057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0DC4-63D8-5ED7-321B-634DD1AA3D0B}"/>
              </a:ext>
            </a:extLst>
          </p:cNvPr>
          <p:cNvSpPr>
            <a:spLocks noGrp="1"/>
          </p:cNvSpPr>
          <p:nvPr>
            <p:ph type="title"/>
          </p:nvPr>
        </p:nvSpPr>
        <p:spPr/>
        <p:txBody>
          <a:bodyPr/>
          <a:lstStyle/>
          <a:p>
            <a:r>
              <a:rPr lang="en-US" dirty="0"/>
              <a:t>Adding shops to the marketplace</a:t>
            </a:r>
          </a:p>
        </p:txBody>
      </p:sp>
      <p:sp>
        <p:nvSpPr>
          <p:cNvPr id="3" name="Content Placeholder 2">
            <a:extLst>
              <a:ext uri="{FF2B5EF4-FFF2-40B4-BE49-F238E27FC236}">
                <a16:creationId xmlns:a16="http://schemas.microsoft.com/office/drawing/2014/main" id="{44FDD2E6-F447-2C8D-EBAE-BCA5E6EEB81E}"/>
              </a:ext>
            </a:extLst>
          </p:cNvPr>
          <p:cNvSpPr>
            <a:spLocks noGrp="1"/>
          </p:cNvSpPr>
          <p:nvPr>
            <p:ph idx="1"/>
          </p:nvPr>
        </p:nvSpPr>
        <p:spPr/>
        <p:txBody>
          <a:bodyPr/>
          <a:lstStyle/>
          <a:p>
            <a:r>
              <a:rPr lang="en-US" dirty="0"/>
              <a:t>Sellers on MERN Marketplace can create shops and add products to each shop. </a:t>
            </a:r>
          </a:p>
          <a:p>
            <a:r>
              <a:rPr lang="en-US" dirty="0"/>
              <a:t>To store the shop data and enable shop management, we will implement a Mongoose Schema for shops, backend APIs to access and modify the shop data, and frontend views for both the shop owner and buyers browsing through the marketplace.</a:t>
            </a:r>
          </a:p>
          <a:p>
            <a:r>
              <a:rPr lang="en-US" dirty="0"/>
              <a:t>In the following sections, we will build out the shop module in the application by first defining the shop model for storing shop data in the database, then implementing the backend APIs and frontend views for the shop-related features including creating new shops, listing all shops, listing shops by owner, displaying a </a:t>
            </a:r>
          </a:p>
          <a:p>
            <a:r>
              <a:rPr lang="en-US" dirty="0"/>
              <a:t>single shop, editing shops, and deleting shops from the application.</a:t>
            </a:r>
          </a:p>
        </p:txBody>
      </p:sp>
      <p:sp>
        <p:nvSpPr>
          <p:cNvPr id="4" name="Date Placeholder 3">
            <a:extLst>
              <a:ext uri="{FF2B5EF4-FFF2-40B4-BE49-F238E27FC236}">
                <a16:creationId xmlns:a16="http://schemas.microsoft.com/office/drawing/2014/main" id="{0B204FFB-5FB6-721C-DF0F-0D95CF73F5C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DBAC3FE-3135-179C-86A7-17B6F6DBCA6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F57C9D-D00C-2F35-024B-874C5007B1AC}"/>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3541646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97B4-F687-6FF6-9BC2-858B7F9B922F}"/>
              </a:ext>
            </a:extLst>
          </p:cNvPr>
          <p:cNvSpPr>
            <a:spLocks noGrp="1"/>
          </p:cNvSpPr>
          <p:nvPr>
            <p:ph type="title"/>
          </p:nvPr>
        </p:nvSpPr>
        <p:spPr/>
        <p:txBody>
          <a:bodyPr/>
          <a:lstStyle/>
          <a:p>
            <a:r>
              <a:rPr lang="en-US" dirty="0"/>
              <a:t>Defining a Shop model</a:t>
            </a:r>
          </a:p>
        </p:txBody>
      </p:sp>
      <p:sp>
        <p:nvSpPr>
          <p:cNvPr id="3" name="Content Placeholder 2">
            <a:extLst>
              <a:ext uri="{FF2B5EF4-FFF2-40B4-BE49-F238E27FC236}">
                <a16:creationId xmlns:a16="http://schemas.microsoft.com/office/drawing/2014/main" id="{5D88E0EA-8148-2970-1C56-1687FC036C42}"/>
              </a:ext>
            </a:extLst>
          </p:cNvPr>
          <p:cNvSpPr>
            <a:spLocks noGrp="1"/>
          </p:cNvSpPr>
          <p:nvPr>
            <p:ph idx="1"/>
          </p:nvPr>
        </p:nvSpPr>
        <p:spPr/>
        <p:txBody>
          <a:bodyPr/>
          <a:lstStyle/>
          <a:p>
            <a:r>
              <a:rPr lang="en-US" dirty="0"/>
              <a:t>We will implement a Mongoose model to define a Shop model for storing the details of each shop. This model will be defined in server/models/shop.model.js, and the implementation will be similar to other Mongoose model implementations covered in previously. </a:t>
            </a:r>
          </a:p>
          <a:p>
            <a:r>
              <a:rPr lang="en-US" dirty="0"/>
              <a:t>The Shop schema in this model will have simple fields to store shop details, along with a logo image, and a reference to the user who owns the shop. </a:t>
            </a:r>
          </a:p>
          <a:p>
            <a:r>
              <a:rPr lang="en-US" dirty="0"/>
              <a:t>The code blocks defining the shop fields are given in the following list with explanations:</a:t>
            </a:r>
          </a:p>
        </p:txBody>
      </p:sp>
      <p:sp>
        <p:nvSpPr>
          <p:cNvPr id="4" name="Date Placeholder 3">
            <a:extLst>
              <a:ext uri="{FF2B5EF4-FFF2-40B4-BE49-F238E27FC236}">
                <a16:creationId xmlns:a16="http://schemas.microsoft.com/office/drawing/2014/main" id="{926FE9A7-4DAE-DB4F-6BDB-A95552CC5D26}"/>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DF5F960-49A3-7545-FB58-665F7768F2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FAC1D55-DE04-7D76-FE23-36E7C7D29BF1}"/>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4036892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1004-2CAF-C116-4A5D-5374B7F65E1C}"/>
              </a:ext>
            </a:extLst>
          </p:cNvPr>
          <p:cNvSpPr>
            <a:spLocks noGrp="1"/>
          </p:cNvSpPr>
          <p:nvPr>
            <p:ph type="title"/>
          </p:nvPr>
        </p:nvSpPr>
        <p:spPr/>
        <p:txBody>
          <a:bodyPr/>
          <a:lstStyle/>
          <a:p>
            <a:r>
              <a:rPr lang="en-US" dirty="0"/>
              <a:t>Shop model contd.</a:t>
            </a:r>
          </a:p>
        </p:txBody>
      </p:sp>
      <p:sp>
        <p:nvSpPr>
          <p:cNvPr id="3" name="Content Placeholder 2">
            <a:extLst>
              <a:ext uri="{FF2B5EF4-FFF2-40B4-BE49-F238E27FC236}">
                <a16:creationId xmlns:a16="http://schemas.microsoft.com/office/drawing/2014/main" id="{716ED107-8781-5E6F-6526-31117645950F}"/>
              </a:ext>
            </a:extLst>
          </p:cNvPr>
          <p:cNvSpPr>
            <a:spLocks noGrp="1"/>
          </p:cNvSpPr>
          <p:nvPr>
            <p:ph idx="1"/>
          </p:nvPr>
        </p:nvSpPr>
        <p:spPr/>
        <p:txBody>
          <a:bodyPr/>
          <a:lstStyle/>
          <a:p>
            <a:r>
              <a:rPr lang="en-US" sz="1000" dirty="0">
                <a:solidFill>
                  <a:srgbClr val="008000"/>
                </a:solidFill>
              </a:rPr>
              <a:t>Shop name and description: The name and description fields will be string </a:t>
            </a:r>
          </a:p>
          <a:p>
            <a:r>
              <a:rPr lang="en-US" sz="1000" dirty="0">
                <a:solidFill>
                  <a:srgbClr val="008000"/>
                </a:solidFill>
              </a:rPr>
              <a:t>types, with name as a required field:</a:t>
            </a:r>
          </a:p>
          <a:p>
            <a:r>
              <a:rPr lang="en-US" sz="1000" dirty="0">
                <a:solidFill>
                  <a:srgbClr val="008000"/>
                </a:solidFill>
              </a:rPr>
              <a:t>name: {</a:t>
            </a:r>
          </a:p>
          <a:p>
            <a:r>
              <a:rPr lang="en-US" sz="1000" dirty="0">
                <a:solidFill>
                  <a:srgbClr val="008000"/>
                </a:solidFill>
              </a:rPr>
              <a:t>type: String, </a:t>
            </a:r>
          </a:p>
          <a:p>
            <a:r>
              <a:rPr lang="en-US" sz="1000" dirty="0">
                <a:solidFill>
                  <a:srgbClr val="008000"/>
                </a:solidFill>
              </a:rPr>
              <a:t>trim: true,</a:t>
            </a:r>
          </a:p>
          <a:p>
            <a:r>
              <a:rPr lang="en-US" sz="1000" dirty="0">
                <a:solidFill>
                  <a:srgbClr val="008000"/>
                </a:solidFill>
              </a:rPr>
              <a:t>required: 'Name is required' </a:t>
            </a:r>
          </a:p>
          <a:p>
            <a:r>
              <a:rPr lang="en-US" sz="1000" dirty="0">
                <a:solidFill>
                  <a:srgbClr val="008000"/>
                </a:solidFill>
              </a:rPr>
              <a:t>},</a:t>
            </a:r>
          </a:p>
          <a:p>
            <a:r>
              <a:rPr lang="en-US" sz="1000" dirty="0">
                <a:solidFill>
                  <a:srgbClr val="008000"/>
                </a:solidFill>
              </a:rPr>
              <a:t>description: { </a:t>
            </a:r>
          </a:p>
          <a:p>
            <a:r>
              <a:rPr lang="en-US" sz="1000" dirty="0">
                <a:solidFill>
                  <a:srgbClr val="008000"/>
                </a:solidFill>
              </a:rPr>
              <a:t>type: String, </a:t>
            </a:r>
          </a:p>
          <a:p>
            <a:r>
              <a:rPr lang="en-US" sz="1000" dirty="0">
                <a:solidFill>
                  <a:srgbClr val="008000"/>
                </a:solidFill>
              </a:rPr>
              <a:t>trim: true</a:t>
            </a:r>
          </a:p>
          <a:p>
            <a:r>
              <a:rPr lang="en-US" sz="1000" dirty="0">
                <a:solidFill>
                  <a:srgbClr val="008000"/>
                </a:solidFill>
              </a:rPr>
              <a:t>},</a:t>
            </a:r>
          </a:p>
          <a:p>
            <a:r>
              <a:rPr lang="en-US" sz="1000" dirty="0">
                <a:solidFill>
                  <a:srgbClr val="008000"/>
                </a:solidFill>
              </a:rPr>
              <a:t>          Shop logo image: The image field will store the logo image file uploaded by </a:t>
            </a:r>
          </a:p>
          <a:p>
            <a:r>
              <a:rPr lang="en-US" sz="1000" dirty="0">
                <a:solidFill>
                  <a:srgbClr val="008000"/>
                </a:solidFill>
              </a:rPr>
              <a:t>the user as data in the MongoDB database:</a:t>
            </a:r>
          </a:p>
          <a:p>
            <a:r>
              <a:rPr lang="en-US" sz="1000" dirty="0">
                <a:solidFill>
                  <a:srgbClr val="008000"/>
                </a:solidFill>
              </a:rPr>
              <a:t>image: {</a:t>
            </a:r>
          </a:p>
          <a:p>
            <a:r>
              <a:rPr lang="en-US" sz="1000" dirty="0">
                <a:solidFill>
                  <a:srgbClr val="008000"/>
                </a:solidFill>
              </a:rPr>
              <a:t>data: Buffer, </a:t>
            </a:r>
          </a:p>
          <a:p>
            <a:r>
              <a:rPr lang="en-US" sz="1000" dirty="0" err="1">
                <a:solidFill>
                  <a:srgbClr val="008000"/>
                </a:solidFill>
              </a:rPr>
              <a:t>contentType</a:t>
            </a:r>
            <a:r>
              <a:rPr lang="en-US" sz="1000" dirty="0">
                <a:solidFill>
                  <a:srgbClr val="008000"/>
                </a:solidFill>
              </a:rPr>
              <a:t>: String</a:t>
            </a:r>
          </a:p>
          <a:p>
            <a:r>
              <a:rPr lang="en-US" sz="1000" dirty="0">
                <a:solidFill>
                  <a:srgbClr val="008000"/>
                </a:solidFill>
              </a:rPr>
              <a:t>},</a:t>
            </a:r>
          </a:p>
          <a:p>
            <a:r>
              <a:rPr lang="en-US" sz="1000" dirty="0">
                <a:solidFill>
                  <a:srgbClr val="008000"/>
                </a:solidFill>
              </a:rPr>
              <a:t>          Shop owner: The owner field will reference the user who creates the shop:</a:t>
            </a:r>
          </a:p>
          <a:p>
            <a:r>
              <a:rPr lang="en-US" sz="1000" dirty="0">
                <a:solidFill>
                  <a:srgbClr val="008000"/>
                </a:solidFill>
              </a:rPr>
              <a:t>owner: {</a:t>
            </a:r>
          </a:p>
          <a:p>
            <a:r>
              <a:rPr lang="en-US" sz="1000" dirty="0">
                <a:solidFill>
                  <a:srgbClr val="008000"/>
                </a:solidFill>
              </a:rPr>
              <a:t>type: </a:t>
            </a:r>
            <a:r>
              <a:rPr lang="en-US" sz="1000" dirty="0" err="1">
                <a:solidFill>
                  <a:srgbClr val="008000"/>
                </a:solidFill>
              </a:rPr>
              <a:t>mongoose.Schema.ObjectId</a:t>
            </a:r>
            <a:r>
              <a:rPr lang="en-US" sz="1000" dirty="0">
                <a:solidFill>
                  <a:srgbClr val="008000"/>
                </a:solidFill>
              </a:rPr>
              <a:t>, </a:t>
            </a:r>
          </a:p>
          <a:p>
            <a:r>
              <a:rPr lang="en-US" sz="1000" dirty="0">
                <a:solidFill>
                  <a:srgbClr val="008000"/>
                </a:solidFill>
              </a:rPr>
              <a:t>ref: 'User'</a:t>
            </a:r>
          </a:p>
          <a:p>
            <a:r>
              <a:rPr lang="en-US" sz="1000" dirty="0">
                <a:solidFill>
                  <a:srgbClr val="008000"/>
                </a:solidFill>
              </a:rPr>
              <a:t>}</a:t>
            </a:r>
          </a:p>
          <a:p>
            <a:r>
              <a:rPr lang="en-US" sz="1000" dirty="0">
                <a:solidFill>
                  <a:srgbClr val="008000"/>
                </a:solidFill>
              </a:rPr>
              <a:t>          Created at and updated at times: The created and updated fields will </a:t>
            </a:r>
          </a:p>
          <a:p>
            <a:r>
              <a:rPr lang="en-US" sz="1000" dirty="0">
                <a:solidFill>
                  <a:srgbClr val="008000"/>
                </a:solidFill>
              </a:rPr>
              <a:t>be Date types, with created generated when a new shop is added, </a:t>
            </a:r>
          </a:p>
          <a:p>
            <a:r>
              <a:rPr lang="en-US" sz="1000" dirty="0">
                <a:solidFill>
                  <a:srgbClr val="008000"/>
                </a:solidFill>
              </a:rPr>
              <a:t>and updated changed when any shop details are </a:t>
            </a:r>
            <a:r>
              <a:rPr lang="en-US" sz="1000" dirty="0" err="1">
                <a:solidFill>
                  <a:srgbClr val="008000"/>
                </a:solidFill>
              </a:rPr>
              <a:t>modified:updated</a:t>
            </a:r>
            <a:r>
              <a:rPr lang="en-US" sz="1000" dirty="0">
                <a:solidFill>
                  <a:srgbClr val="008000"/>
                </a:solidFill>
              </a:rPr>
              <a:t>: Date, </a:t>
            </a:r>
          </a:p>
          <a:p>
            <a:r>
              <a:rPr lang="en-US" sz="1000" dirty="0">
                <a:solidFill>
                  <a:srgbClr val="008000"/>
                </a:solidFill>
              </a:rPr>
              <a:t>created: {</a:t>
            </a:r>
          </a:p>
          <a:p>
            <a:r>
              <a:rPr lang="en-US" sz="1000" dirty="0">
                <a:solidFill>
                  <a:srgbClr val="008000"/>
                </a:solidFill>
              </a:rPr>
              <a:t>type: Date, </a:t>
            </a:r>
          </a:p>
          <a:p>
            <a:r>
              <a:rPr lang="en-US" sz="1000" dirty="0">
                <a:solidFill>
                  <a:srgbClr val="008000"/>
                </a:solidFill>
              </a:rPr>
              <a:t>default: </a:t>
            </a:r>
            <a:r>
              <a:rPr lang="en-US" sz="1000" dirty="0" err="1">
                <a:solidFill>
                  <a:srgbClr val="008000"/>
                </a:solidFill>
              </a:rPr>
              <a:t>Date.now</a:t>
            </a:r>
            <a:endParaRPr lang="en-US" sz="1000" dirty="0">
              <a:solidFill>
                <a:srgbClr val="008000"/>
              </a:solidFill>
            </a:endParaRPr>
          </a:p>
          <a:p>
            <a:r>
              <a:rPr lang="en-US" sz="1000" dirty="0">
                <a:solidFill>
                  <a:srgbClr val="008000"/>
                </a:solidFill>
              </a:rPr>
              <a:t>},</a:t>
            </a:r>
          </a:p>
        </p:txBody>
      </p:sp>
      <p:sp>
        <p:nvSpPr>
          <p:cNvPr id="4" name="Date Placeholder 3">
            <a:extLst>
              <a:ext uri="{FF2B5EF4-FFF2-40B4-BE49-F238E27FC236}">
                <a16:creationId xmlns:a16="http://schemas.microsoft.com/office/drawing/2014/main" id="{643F2647-2BA5-975B-4705-04FB11D5D0EC}"/>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45EC18D-661D-F17F-816F-9E374764D8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8870717-FCAC-CB2E-1CA1-BEA75D102DD9}"/>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3833214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7658-A892-1063-3540-D441181F09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1D2F31-3E33-A3DE-19E8-9FD01E95C12C}"/>
              </a:ext>
            </a:extLst>
          </p:cNvPr>
          <p:cNvSpPr>
            <a:spLocks noGrp="1"/>
          </p:cNvSpPr>
          <p:nvPr>
            <p:ph idx="1"/>
          </p:nvPr>
        </p:nvSpPr>
        <p:spPr/>
        <p:txBody>
          <a:bodyPr/>
          <a:lstStyle/>
          <a:p>
            <a:r>
              <a:rPr lang="en-US" dirty="0"/>
              <a:t>The fields added in this schema definition will enable us to implement the shop- related features in MERN Marketplace.  </a:t>
            </a:r>
          </a:p>
          <a:p>
            <a:r>
              <a:rPr lang="en-US" dirty="0"/>
              <a:t>In the next section, we will start developing these features by implementing the full-stack slice that will allow sellers to create new shops.</a:t>
            </a:r>
          </a:p>
        </p:txBody>
      </p:sp>
      <p:sp>
        <p:nvSpPr>
          <p:cNvPr id="4" name="Date Placeholder 3">
            <a:extLst>
              <a:ext uri="{FF2B5EF4-FFF2-40B4-BE49-F238E27FC236}">
                <a16:creationId xmlns:a16="http://schemas.microsoft.com/office/drawing/2014/main" id="{FAE70807-DBE8-5446-2326-20478A5459F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ACF62DF-3A83-7F07-8F36-8B481DBAE3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A60286-AA3C-F822-1B3F-548A73590088}"/>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1915130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EFE-6553-6074-EC5E-46EA2D55D7AE}"/>
              </a:ext>
            </a:extLst>
          </p:cNvPr>
          <p:cNvSpPr>
            <a:spLocks noGrp="1"/>
          </p:cNvSpPr>
          <p:nvPr>
            <p:ph type="title"/>
          </p:nvPr>
        </p:nvSpPr>
        <p:spPr/>
        <p:txBody>
          <a:bodyPr/>
          <a:lstStyle/>
          <a:p>
            <a:r>
              <a:rPr lang="en-US" dirty="0"/>
              <a:t>server/models/shop.model.js,</a:t>
            </a:r>
          </a:p>
        </p:txBody>
      </p:sp>
      <p:sp>
        <p:nvSpPr>
          <p:cNvPr id="3" name="Content Placeholder 2">
            <a:extLst>
              <a:ext uri="{FF2B5EF4-FFF2-40B4-BE49-F238E27FC236}">
                <a16:creationId xmlns:a16="http://schemas.microsoft.com/office/drawing/2014/main" id="{6CB7B24E-8C49-172F-1E0D-2397063C85AD}"/>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mongoose from 'mongoose'</a:t>
            </a:r>
          </a:p>
          <a:p>
            <a:r>
              <a:rPr lang="en-US" sz="1000" b="0" dirty="0">
                <a:solidFill>
                  <a:srgbClr val="008000"/>
                </a:solidFill>
                <a:effectLst/>
                <a:latin typeface="Consolas" panose="020B0609020204030204" pitchFamily="49" charset="0"/>
              </a:rPr>
              <a:t>import crypto from 'crypto'</a:t>
            </a:r>
          </a:p>
          <a:p>
            <a:r>
              <a:rPr lang="en-US" sz="1000" b="0" dirty="0">
                <a:solidFill>
                  <a:srgbClr val="008000"/>
                </a:solidFill>
                <a:effectLst/>
                <a:latin typeface="Consolas" panose="020B0609020204030204" pitchFamily="49" charset="0"/>
              </a:rPr>
              <a:t>//const mongoose = require('mongoose');</a:t>
            </a:r>
          </a:p>
          <a:p>
            <a:r>
              <a:rPr lang="en-US" sz="1000" b="0" dirty="0">
                <a:solidFill>
                  <a:srgbClr val="008000"/>
                </a:solidFill>
                <a:effectLst/>
                <a:latin typeface="Consolas" panose="020B0609020204030204" pitchFamily="49" charset="0"/>
              </a:rPr>
              <a:t>const </a:t>
            </a:r>
            <a:r>
              <a:rPr lang="en-US" sz="1000" b="0" dirty="0" err="1">
                <a:solidFill>
                  <a:srgbClr val="008000"/>
                </a:solidFill>
                <a:effectLst/>
                <a:latin typeface="Consolas" panose="020B0609020204030204" pitchFamily="49" charset="0"/>
              </a:rPr>
              <a:t>ShopSchema</a:t>
            </a:r>
            <a:r>
              <a:rPr lang="en-US" sz="1000" b="0" dirty="0">
                <a:solidFill>
                  <a:srgbClr val="008000"/>
                </a:solidFill>
                <a:effectLst/>
                <a:latin typeface="Consolas" panose="020B0609020204030204" pitchFamily="49" charset="0"/>
              </a:rPr>
              <a:t> = new </a:t>
            </a:r>
            <a:r>
              <a:rPr lang="en-US" sz="1000" b="0" dirty="0" err="1">
                <a:solidFill>
                  <a:srgbClr val="008000"/>
                </a:solidFill>
                <a:effectLst/>
                <a:latin typeface="Consolas" panose="020B0609020204030204" pitchFamily="49" charset="0"/>
              </a:rPr>
              <a:t>mongoose.Schema</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name: {</a:t>
            </a:r>
          </a:p>
          <a:p>
            <a:r>
              <a:rPr lang="en-US" sz="1000" b="0" dirty="0">
                <a:solidFill>
                  <a:srgbClr val="008000"/>
                </a:solidFill>
                <a:effectLst/>
                <a:latin typeface="Consolas" panose="020B0609020204030204" pitchFamily="49" charset="0"/>
              </a:rPr>
              <a:t>        type: String,</a:t>
            </a:r>
          </a:p>
          <a:p>
            <a:r>
              <a:rPr lang="en-US" sz="1000" b="0" dirty="0">
                <a:solidFill>
                  <a:srgbClr val="008000"/>
                </a:solidFill>
                <a:effectLst/>
                <a:latin typeface="Consolas" panose="020B0609020204030204" pitchFamily="49" charset="0"/>
              </a:rPr>
              <a:t>        trim: true,</a:t>
            </a:r>
          </a:p>
          <a:p>
            <a:r>
              <a:rPr lang="en-US" sz="1000" b="0" dirty="0">
                <a:solidFill>
                  <a:srgbClr val="008000"/>
                </a:solidFill>
                <a:effectLst/>
                <a:latin typeface="Consolas" panose="020B0609020204030204" pitchFamily="49" charset="0"/>
              </a:rPr>
              <a:t>        required: 'Name is required'</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description: {</a:t>
            </a:r>
          </a:p>
          <a:p>
            <a:r>
              <a:rPr lang="en-US" sz="1000" b="0" dirty="0">
                <a:solidFill>
                  <a:srgbClr val="008000"/>
                </a:solidFill>
                <a:effectLst/>
                <a:latin typeface="Consolas" panose="020B0609020204030204" pitchFamily="49" charset="0"/>
              </a:rPr>
              <a:t>        type: String,</a:t>
            </a:r>
          </a:p>
          <a:p>
            <a:r>
              <a:rPr lang="en-US" sz="1000" b="0" dirty="0">
                <a:solidFill>
                  <a:srgbClr val="008000"/>
                </a:solidFill>
                <a:effectLst/>
                <a:latin typeface="Consolas" panose="020B0609020204030204" pitchFamily="49" charset="0"/>
              </a:rPr>
              <a:t>        trim: true</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image: {</a:t>
            </a:r>
          </a:p>
          <a:p>
            <a:r>
              <a:rPr lang="en-US" sz="1000" b="0" dirty="0">
                <a:solidFill>
                  <a:srgbClr val="008000"/>
                </a:solidFill>
                <a:effectLst/>
                <a:latin typeface="Consolas" panose="020B0609020204030204" pitchFamily="49" charset="0"/>
              </a:rPr>
              <a:t>        data: Buffer,</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contentType</a:t>
            </a:r>
            <a:r>
              <a:rPr lang="en-US" sz="1000" b="0" dirty="0">
                <a:solidFill>
                  <a:srgbClr val="008000"/>
                </a:solidFill>
                <a:effectLst/>
                <a:latin typeface="Consolas" panose="020B0609020204030204" pitchFamily="49" charset="0"/>
              </a:rPr>
              <a:t>: String</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owner: {</a:t>
            </a:r>
          </a:p>
          <a:p>
            <a:r>
              <a:rPr lang="en-US" sz="1000" b="0" dirty="0">
                <a:solidFill>
                  <a:srgbClr val="008000"/>
                </a:solidFill>
                <a:effectLst/>
                <a:latin typeface="Consolas" panose="020B0609020204030204" pitchFamily="49" charset="0"/>
              </a:rPr>
              <a:t>        type: </a:t>
            </a:r>
            <a:r>
              <a:rPr lang="en-US" sz="1000" b="0" dirty="0" err="1">
                <a:solidFill>
                  <a:srgbClr val="008000"/>
                </a:solidFill>
                <a:effectLst/>
                <a:latin typeface="Consolas" panose="020B0609020204030204" pitchFamily="49" charset="0"/>
              </a:rPr>
              <a:t>mongoose.Schema.ObjectId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ref: 'User'</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updated: Date,</a:t>
            </a:r>
          </a:p>
          <a:p>
            <a:r>
              <a:rPr lang="en-US" sz="1000" b="0" dirty="0">
                <a:solidFill>
                  <a:srgbClr val="008000"/>
                </a:solidFill>
                <a:effectLst/>
                <a:latin typeface="Consolas" panose="020B0609020204030204" pitchFamily="49" charset="0"/>
              </a:rPr>
              <a:t>    created: {</a:t>
            </a:r>
          </a:p>
          <a:p>
            <a:r>
              <a:rPr lang="en-US" sz="1000" b="0" dirty="0">
                <a:solidFill>
                  <a:srgbClr val="008000"/>
                </a:solidFill>
                <a:effectLst/>
                <a:latin typeface="Consolas" panose="020B0609020204030204" pitchFamily="49" charset="0"/>
              </a:rPr>
              <a:t>        type: Date,</a:t>
            </a:r>
          </a:p>
          <a:p>
            <a:r>
              <a:rPr lang="en-US" sz="1000" b="0" dirty="0">
                <a:solidFill>
                  <a:srgbClr val="008000"/>
                </a:solidFill>
                <a:effectLst/>
                <a:latin typeface="Consolas" panose="020B0609020204030204" pitchFamily="49" charset="0"/>
              </a:rPr>
              <a:t>        default: </a:t>
            </a:r>
            <a:r>
              <a:rPr lang="en-US" sz="1000" b="0" dirty="0" err="1">
                <a:solidFill>
                  <a:srgbClr val="008000"/>
                </a:solidFill>
                <a:effectLst/>
                <a:latin typeface="Consolas" panose="020B0609020204030204" pitchFamily="49" charset="0"/>
              </a:rPr>
              <a:t>Date.now</a:t>
            </a:r>
            <a:endParaRPr lang="en-US" sz="1000" b="0" dirty="0">
              <a:solidFill>
                <a:srgbClr val="008000"/>
              </a:solidFill>
              <a:effectLst/>
              <a:latin typeface="Consolas" panose="020B0609020204030204" pitchFamily="49" charset="0"/>
            </a:endParaRP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export default </a:t>
            </a:r>
            <a:r>
              <a:rPr lang="en-US" sz="1000" b="0" dirty="0" err="1">
                <a:solidFill>
                  <a:srgbClr val="008000"/>
                </a:solidFill>
                <a:effectLst/>
                <a:latin typeface="Consolas" panose="020B0609020204030204" pitchFamily="49" charset="0"/>
              </a:rPr>
              <a:t>mongoose.model</a:t>
            </a:r>
            <a:r>
              <a:rPr lang="en-US" sz="1000" b="0" dirty="0">
                <a:solidFill>
                  <a:srgbClr val="008000"/>
                </a:solidFill>
                <a:effectLst/>
                <a:latin typeface="Consolas" panose="020B0609020204030204" pitchFamily="49" charset="0"/>
              </a:rPr>
              <a:t>('Shop', </a:t>
            </a:r>
            <a:r>
              <a:rPr lang="en-US" sz="1000" b="0" dirty="0" err="1">
                <a:solidFill>
                  <a:srgbClr val="008000"/>
                </a:solidFill>
                <a:effectLst/>
                <a:latin typeface="Consolas" panose="020B0609020204030204" pitchFamily="49" charset="0"/>
              </a:rPr>
              <a:t>ShopSchema</a:t>
            </a:r>
            <a:r>
              <a:rPr lang="en-US" sz="10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BE9F4672-E927-4F73-7232-DB13F2206B1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10723C8-9306-ECF8-A60A-8DC2859222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AA15403-010F-886B-41BF-5B0E74E41A8B}"/>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275031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28B8-F8AB-0309-7EB9-4F28A714C69B}"/>
              </a:ext>
            </a:extLst>
          </p:cNvPr>
          <p:cNvSpPr>
            <a:spLocks noGrp="1"/>
          </p:cNvSpPr>
          <p:nvPr>
            <p:ph type="title"/>
          </p:nvPr>
        </p:nvSpPr>
        <p:spPr/>
        <p:txBody>
          <a:bodyPr/>
          <a:lstStyle/>
          <a:p>
            <a:r>
              <a:rPr lang="en-US" dirty="0"/>
              <a:t>Creating a new shop</a:t>
            </a:r>
          </a:p>
        </p:txBody>
      </p:sp>
      <p:sp>
        <p:nvSpPr>
          <p:cNvPr id="3" name="Content Placeholder 2">
            <a:extLst>
              <a:ext uri="{FF2B5EF4-FFF2-40B4-BE49-F238E27FC236}">
                <a16:creationId xmlns:a16="http://schemas.microsoft.com/office/drawing/2014/main" id="{2FDF3893-7328-F7E5-C745-230286FE98E8}"/>
              </a:ext>
            </a:extLst>
          </p:cNvPr>
          <p:cNvSpPr>
            <a:spLocks noGrp="1"/>
          </p:cNvSpPr>
          <p:nvPr>
            <p:ph idx="1"/>
          </p:nvPr>
        </p:nvSpPr>
        <p:spPr/>
        <p:txBody>
          <a:bodyPr/>
          <a:lstStyle/>
          <a:p>
            <a:r>
              <a:rPr lang="en-US" dirty="0"/>
              <a:t>In MERN Marketplace, a user who is signed in and has an active seller account will be able to create new shops. </a:t>
            </a:r>
          </a:p>
          <a:p>
            <a:r>
              <a:rPr lang="en-US" dirty="0"/>
              <a:t>To implement this feature, in the following sections we will add a create shop API in the backend, along with a way to fetch this API in the frontend, and a create new shop form view that takes user input for shop fields.</a:t>
            </a:r>
          </a:p>
        </p:txBody>
      </p:sp>
      <p:sp>
        <p:nvSpPr>
          <p:cNvPr id="4" name="Date Placeholder 3">
            <a:extLst>
              <a:ext uri="{FF2B5EF4-FFF2-40B4-BE49-F238E27FC236}">
                <a16:creationId xmlns:a16="http://schemas.microsoft.com/office/drawing/2014/main" id="{6E7C338E-CB1F-11E4-79A4-5E0101C1DF5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947D2BC-0497-7758-33E5-5897D63F930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C48FC2-59A6-21B9-81E1-469F0CF95AB5}"/>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4119958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A537-BABE-8DD2-C8EA-E8B9033E7000}"/>
              </a:ext>
            </a:extLst>
          </p:cNvPr>
          <p:cNvSpPr>
            <a:spLocks noGrp="1"/>
          </p:cNvSpPr>
          <p:nvPr>
            <p:ph type="title"/>
          </p:nvPr>
        </p:nvSpPr>
        <p:spPr/>
        <p:txBody>
          <a:bodyPr/>
          <a:lstStyle/>
          <a:p>
            <a:r>
              <a:rPr lang="en-US" dirty="0"/>
              <a:t>The create shop API</a:t>
            </a:r>
          </a:p>
        </p:txBody>
      </p:sp>
      <p:sp>
        <p:nvSpPr>
          <p:cNvPr id="3" name="Content Placeholder 2">
            <a:extLst>
              <a:ext uri="{FF2B5EF4-FFF2-40B4-BE49-F238E27FC236}">
                <a16:creationId xmlns:a16="http://schemas.microsoft.com/office/drawing/2014/main" id="{2CDC7384-5E1D-F714-5F3F-16A22FF9A4D5}"/>
              </a:ext>
            </a:extLst>
          </p:cNvPr>
          <p:cNvSpPr>
            <a:spLocks noGrp="1"/>
          </p:cNvSpPr>
          <p:nvPr>
            <p:ph idx="1"/>
          </p:nvPr>
        </p:nvSpPr>
        <p:spPr/>
        <p:txBody>
          <a:bodyPr/>
          <a:lstStyle/>
          <a:p>
            <a:r>
              <a:rPr lang="en-US" dirty="0"/>
              <a:t>For the implementation of the create shop API that will allow creating new shops in the database, we will first add a POST route, as shown in the following code:</a:t>
            </a:r>
          </a:p>
          <a:p>
            <a:endParaRPr lang="en-US" dirty="0"/>
          </a:p>
          <a:p>
            <a:endParaRPr lang="en-US" dirty="0"/>
          </a:p>
        </p:txBody>
      </p:sp>
      <p:sp>
        <p:nvSpPr>
          <p:cNvPr id="4" name="Date Placeholder 3">
            <a:extLst>
              <a:ext uri="{FF2B5EF4-FFF2-40B4-BE49-F238E27FC236}">
                <a16:creationId xmlns:a16="http://schemas.microsoft.com/office/drawing/2014/main" id="{0A314535-118F-337A-03CA-B960E25CB0E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15FE362-D3AE-454D-C9F7-117733DA17B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17DA95-FA8C-C955-D7CE-3C02350C7502}"/>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1233383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B4EB-9091-48AE-ABBA-7AD2B79DF92E}"/>
              </a:ext>
            </a:extLst>
          </p:cNvPr>
          <p:cNvSpPr>
            <a:spLocks noGrp="1"/>
          </p:cNvSpPr>
          <p:nvPr>
            <p:ph type="title"/>
          </p:nvPr>
        </p:nvSpPr>
        <p:spPr/>
        <p:txBody>
          <a:bodyPr/>
          <a:lstStyle/>
          <a:p>
            <a:br>
              <a:rPr lang="en-US" dirty="0"/>
            </a:br>
            <a:r>
              <a:rPr lang="en-US" sz="3000" dirty="0" err="1"/>
              <a:t>mern</a:t>
            </a:r>
            <a:r>
              <a:rPr lang="en-US" sz="3000" dirty="0"/>
              <a:t>-marketplace/server/routes/shop.routes.js:</a:t>
            </a:r>
            <a:br>
              <a:rPr lang="en-US" sz="3000" dirty="0"/>
            </a:br>
            <a:endParaRPr lang="en-US" sz="3000" dirty="0"/>
          </a:p>
        </p:txBody>
      </p:sp>
      <p:sp>
        <p:nvSpPr>
          <p:cNvPr id="3" name="Content Placeholder 2">
            <a:extLst>
              <a:ext uri="{FF2B5EF4-FFF2-40B4-BE49-F238E27FC236}">
                <a16:creationId xmlns:a16="http://schemas.microsoft.com/office/drawing/2014/main" id="{60DE8BB4-8BD3-07C2-A771-E698D625BF07}"/>
              </a:ext>
            </a:extLst>
          </p:cNvPr>
          <p:cNvSpPr>
            <a:spLocks noGrp="1"/>
          </p:cNvSpPr>
          <p:nvPr>
            <p:ph idx="1"/>
          </p:nvPr>
        </p:nvSpPr>
        <p:spPr/>
        <p:txBody>
          <a:bodyPr/>
          <a:lstStyle/>
          <a:p>
            <a:pPr marL="0" indent="0">
              <a:buNone/>
            </a:pPr>
            <a:r>
              <a:rPr lang="en-US" dirty="0" err="1"/>
              <a:t>router.route</a:t>
            </a:r>
            <a:r>
              <a:rPr lang="en-US" dirty="0"/>
              <a:t>('/</a:t>
            </a:r>
            <a:r>
              <a:rPr lang="en-US" dirty="0" err="1"/>
              <a:t>api</a:t>
            </a:r>
            <a:r>
              <a:rPr lang="en-US" dirty="0"/>
              <a:t>/shops/by/:</a:t>
            </a:r>
            <a:r>
              <a:rPr lang="en-US" dirty="0" err="1"/>
              <a:t>userId</a:t>
            </a:r>
            <a:r>
              <a:rPr lang="en-US" dirty="0"/>
              <a:t>')</a:t>
            </a:r>
          </a:p>
          <a:p>
            <a:pPr marL="0" indent="0">
              <a:buNone/>
            </a:pPr>
            <a:r>
              <a:rPr lang="en-US" dirty="0"/>
              <a:t>.post(</a:t>
            </a:r>
            <a:r>
              <a:rPr lang="en-US" dirty="0" err="1"/>
              <a:t>authCtrl.requireSignin</a:t>
            </a:r>
            <a:r>
              <a:rPr lang="en-US" dirty="0"/>
              <a:t>, </a:t>
            </a:r>
            <a:r>
              <a:rPr lang="en-US" dirty="0" err="1"/>
              <a:t>authCtrl.hasAuthorization</a:t>
            </a:r>
            <a:r>
              <a:rPr lang="en-US" dirty="0"/>
              <a:t>, </a:t>
            </a:r>
          </a:p>
          <a:p>
            <a:pPr marL="0" indent="0">
              <a:buNone/>
            </a:pPr>
            <a:r>
              <a:rPr lang="en-US" dirty="0" err="1"/>
              <a:t>userCtrl.isSeller</a:t>
            </a:r>
            <a:r>
              <a:rPr lang="en-US" dirty="0"/>
              <a:t>, </a:t>
            </a:r>
            <a:r>
              <a:rPr lang="en-US" dirty="0" err="1"/>
              <a:t>shopCtrl.create</a:t>
            </a:r>
            <a:r>
              <a:rPr lang="en-US" dirty="0"/>
              <a:t>)</a:t>
            </a:r>
          </a:p>
        </p:txBody>
      </p:sp>
      <p:sp>
        <p:nvSpPr>
          <p:cNvPr id="4" name="Date Placeholder 3">
            <a:extLst>
              <a:ext uri="{FF2B5EF4-FFF2-40B4-BE49-F238E27FC236}">
                <a16:creationId xmlns:a16="http://schemas.microsoft.com/office/drawing/2014/main" id="{DCDF39DD-7122-FFA3-C12F-B3D6AB66498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395D7FE-DF0B-2B59-927C-C088E245ED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5170C3-31FC-C33A-21F8-70B81A9A6653}"/>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3485567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4264-193D-2388-D213-471C970CEF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0EA8E3-920D-37A6-B496-73A399E79E27}"/>
              </a:ext>
            </a:extLst>
          </p:cNvPr>
          <p:cNvSpPr>
            <a:spLocks noGrp="1"/>
          </p:cNvSpPr>
          <p:nvPr>
            <p:ph idx="1"/>
          </p:nvPr>
        </p:nvSpPr>
        <p:spPr/>
        <p:txBody>
          <a:bodyPr/>
          <a:lstStyle/>
          <a:p>
            <a:r>
              <a:rPr lang="en-US" dirty="0"/>
              <a:t>A POST request to this route at /</a:t>
            </a:r>
            <a:r>
              <a:rPr lang="en-US" dirty="0" err="1"/>
              <a:t>api</a:t>
            </a:r>
            <a:r>
              <a:rPr lang="en-US" dirty="0"/>
              <a:t>/shops/by/:</a:t>
            </a:r>
            <a:r>
              <a:rPr lang="en-US" dirty="0" err="1"/>
              <a:t>userId</a:t>
            </a:r>
            <a:r>
              <a:rPr lang="en-US" dirty="0"/>
              <a:t> will first ensure the requesting user is signed in and is also the authorized owner, in other words, it is the same user associated with the :</a:t>
            </a:r>
            <a:r>
              <a:rPr lang="en-US" dirty="0" err="1"/>
              <a:t>userId</a:t>
            </a:r>
            <a:r>
              <a:rPr lang="en-US" dirty="0"/>
              <a:t> specified in the route param.</a:t>
            </a:r>
          </a:p>
          <a:p>
            <a:r>
              <a:rPr lang="en-US" dirty="0"/>
              <a:t>To process the :</a:t>
            </a:r>
            <a:r>
              <a:rPr lang="en-US" dirty="0" err="1"/>
              <a:t>userId</a:t>
            </a:r>
            <a:r>
              <a:rPr lang="en-US" dirty="0"/>
              <a:t> param and retrieve the associated user from the database, we will utilize the </a:t>
            </a:r>
            <a:r>
              <a:rPr lang="en-US" dirty="0" err="1"/>
              <a:t>userByID</a:t>
            </a:r>
            <a:r>
              <a:rPr lang="en-US" dirty="0"/>
              <a:t> method in the user controller. </a:t>
            </a:r>
          </a:p>
          <a:p>
            <a:r>
              <a:rPr lang="en-US" dirty="0"/>
              <a:t>We will add the following to the Shop routes in shop.routes.js, so the user is available in the request object as profile:</a:t>
            </a:r>
          </a:p>
        </p:txBody>
      </p:sp>
      <p:sp>
        <p:nvSpPr>
          <p:cNvPr id="4" name="Date Placeholder 3">
            <a:extLst>
              <a:ext uri="{FF2B5EF4-FFF2-40B4-BE49-F238E27FC236}">
                <a16:creationId xmlns:a16="http://schemas.microsoft.com/office/drawing/2014/main" id="{201148C7-4662-A784-5F4B-7DC28795581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A0FDC41-26E6-F08C-6047-F30C5138AB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51C45E-40BA-0109-458C-2EDE9BFF509B}"/>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89065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DD78-2BFC-72E5-CD84-79134FE996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DE640F-5E9F-2B3C-27E5-ACB213BAD8C6}"/>
              </a:ext>
            </a:extLst>
          </p:cNvPr>
          <p:cNvSpPr>
            <a:spLocks noGrp="1"/>
          </p:cNvSpPr>
          <p:nvPr>
            <p:ph idx="1"/>
          </p:nvPr>
        </p:nvSpPr>
        <p:spPr/>
        <p:txBody>
          <a:bodyPr/>
          <a:lstStyle/>
          <a:p>
            <a:r>
              <a:rPr lang="en-US" dirty="0"/>
              <a:t>With more business being conducted over the internet than ever before, the ability to buy and sell in an online marketplace setting has become a core requirement for </a:t>
            </a:r>
          </a:p>
          <a:p>
            <a:r>
              <a:rPr lang="en-US" dirty="0"/>
              <a:t>many web platforms. </a:t>
            </a:r>
          </a:p>
          <a:p>
            <a:r>
              <a:rPr lang="en-US" dirty="0"/>
              <a:t>we will utilize the MERN stack technologies to develop an online marketplace application complete with features that enable users to buy and sell.</a:t>
            </a:r>
          </a:p>
          <a:p>
            <a:r>
              <a:rPr lang="en-US" dirty="0"/>
              <a:t>We will build out everything from simple to advanced features for this application, starting in with a reiteration of the full-stack development lessons learned in previously to set up a base for the marketplace platform. </a:t>
            </a:r>
          </a:p>
        </p:txBody>
      </p:sp>
      <p:sp>
        <p:nvSpPr>
          <p:cNvPr id="4" name="Date Placeholder 3">
            <a:extLst>
              <a:ext uri="{FF2B5EF4-FFF2-40B4-BE49-F238E27FC236}">
                <a16:creationId xmlns:a16="http://schemas.microsoft.com/office/drawing/2014/main" id="{26130F8C-007C-865B-1FAA-91B7954B50D2}"/>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EAD5F2B-AC54-A6C6-6BD2-49234898A3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6F101A2-929D-E0EA-7A90-8353DA831474}"/>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2754783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4DFF-6587-E88A-6D4A-666B8D742946}"/>
              </a:ext>
            </a:extLst>
          </p:cNvPr>
          <p:cNvSpPr>
            <a:spLocks noGrp="1"/>
          </p:cNvSpPr>
          <p:nvPr>
            <p:ph type="title"/>
          </p:nvPr>
        </p:nvSpPr>
        <p:spPr/>
        <p:txBody>
          <a:bodyPr/>
          <a:lstStyle/>
          <a:p>
            <a:r>
              <a:rPr lang="en-US" dirty="0" err="1"/>
              <a:t>mern</a:t>
            </a:r>
            <a:r>
              <a:rPr lang="en-US" dirty="0"/>
              <a:t>-marketplace/server/routes/shop.routes.js:</a:t>
            </a:r>
            <a:br>
              <a:rPr lang="en-US" dirty="0"/>
            </a:br>
            <a:endParaRPr lang="en-US" dirty="0"/>
          </a:p>
        </p:txBody>
      </p:sp>
      <p:sp>
        <p:nvSpPr>
          <p:cNvPr id="3" name="Content Placeholder 2">
            <a:extLst>
              <a:ext uri="{FF2B5EF4-FFF2-40B4-BE49-F238E27FC236}">
                <a16:creationId xmlns:a16="http://schemas.microsoft.com/office/drawing/2014/main" id="{885975FC-A8D5-C9D1-AF32-F386D7AA7586}"/>
              </a:ext>
            </a:extLst>
          </p:cNvPr>
          <p:cNvSpPr>
            <a:spLocks noGrp="1"/>
          </p:cNvSpPr>
          <p:nvPr>
            <p:ph idx="1"/>
          </p:nvPr>
        </p:nvSpPr>
        <p:spPr/>
        <p:txBody>
          <a:bodyPr/>
          <a:lstStyle/>
          <a:p>
            <a:r>
              <a:rPr lang="en-US" dirty="0" err="1"/>
              <a:t>router.param</a:t>
            </a:r>
            <a:r>
              <a:rPr lang="en-US" dirty="0"/>
              <a:t>('</a:t>
            </a:r>
            <a:r>
              <a:rPr lang="en-US" dirty="0" err="1"/>
              <a:t>userId</a:t>
            </a:r>
            <a:r>
              <a:rPr lang="en-US" dirty="0"/>
              <a:t>', </a:t>
            </a:r>
            <a:r>
              <a:rPr lang="en-US" dirty="0" err="1"/>
              <a:t>userCtrl.userByID</a:t>
            </a:r>
            <a:r>
              <a:rPr lang="en-US" dirty="0"/>
              <a:t>)</a:t>
            </a:r>
          </a:p>
        </p:txBody>
      </p:sp>
      <p:sp>
        <p:nvSpPr>
          <p:cNvPr id="4" name="Date Placeholder 3">
            <a:extLst>
              <a:ext uri="{FF2B5EF4-FFF2-40B4-BE49-F238E27FC236}">
                <a16:creationId xmlns:a16="http://schemas.microsoft.com/office/drawing/2014/main" id="{3A792806-F13F-1679-A45E-AA8343594866}"/>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90D3ADA-8340-0BDA-2807-A935865B0B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E748AF4-FEB6-62BC-CF31-0497C273B3B6}"/>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3358009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1EB0-F830-A2EA-A665-4CB707AC0C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56E6BD-48B1-225F-3263-8F6BA6D88162}"/>
              </a:ext>
            </a:extLst>
          </p:cNvPr>
          <p:cNvSpPr>
            <a:spLocks noGrp="1"/>
          </p:cNvSpPr>
          <p:nvPr>
            <p:ph idx="1"/>
          </p:nvPr>
        </p:nvSpPr>
        <p:spPr/>
        <p:txBody>
          <a:bodyPr/>
          <a:lstStyle/>
          <a:p>
            <a:r>
              <a:rPr lang="en-US" dirty="0"/>
              <a:t>The shop.routes.js file containing the shop routes will be very similar to the </a:t>
            </a:r>
            <a:r>
              <a:rPr lang="en-US" dirty="0" err="1"/>
              <a:t>user.routes</a:t>
            </a:r>
            <a:r>
              <a:rPr lang="en-US" dirty="0"/>
              <a:t> file. </a:t>
            </a:r>
          </a:p>
          <a:p>
            <a:r>
              <a:rPr lang="en-US" dirty="0"/>
              <a:t>To load these new shop routes in the Express app, we need to mount the shop routes in express.js as shown in the following code, as we did for the auth and user routes:</a:t>
            </a:r>
          </a:p>
          <a:p>
            <a:endParaRPr lang="en-US" dirty="0"/>
          </a:p>
          <a:p>
            <a:pPr marL="0" indent="0">
              <a:buNone/>
            </a:pPr>
            <a:r>
              <a:rPr lang="en-US" dirty="0" err="1"/>
              <a:t>mern</a:t>
            </a:r>
            <a:r>
              <a:rPr lang="en-US" dirty="0"/>
              <a:t>-marketplace/server/express.js:</a:t>
            </a:r>
          </a:p>
          <a:p>
            <a:pPr marL="0" indent="0">
              <a:buNone/>
            </a:pPr>
            <a:r>
              <a:rPr lang="en-US" dirty="0" err="1"/>
              <a:t>app.use</a:t>
            </a:r>
            <a:r>
              <a:rPr lang="en-US" dirty="0"/>
              <a:t>('/', </a:t>
            </a:r>
            <a:r>
              <a:rPr lang="en-US" dirty="0" err="1"/>
              <a:t>shopRoutes</a:t>
            </a:r>
            <a:r>
              <a:rPr lang="en-US" dirty="0"/>
              <a:t>)</a:t>
            </a:r>
          </a:p>
        </p:txBody>
      </p:sp>
      <p:sp>
        <p:nvSpPr>
          <p:cNvPr id="4" name="Date Placeholder 3">
            <a:extLst>
              <a:ext uri="{FF2B5EF4-FFF2-40B4-BE49-F238E27FC236}">
                <a16:creationId xmlns:a16="http://schemas.microsoft.com/office/drawing/2014/main" id="{F58FFD9E-9D96-B302-5BA0-CF7B65901199}"/>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63CBFB9-7FD3-38F4-308D-1216F868FB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87F95FC-0A44-0639-AA53-D042EF83E994}"/>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784382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7077-1298-E5B0-69E1-9CACFD85CC6C}"/>
              </a:ext>
            </a:extLst>
          </p:cNvPr>
          <p:cNvSpPr>
            <a:spLocks noGrp="1"/>
          </p:cNvSpPr>
          <p:nvPr>
            <p:ph type="title"/>
          </p:nvPr>
        </p:nvSpPr>
        <p:spPr/>
        <p:txBody>
          <a:bodyPr/>
          <a:lstStyle/>
          <a:p>
            <a:br>
              <a:rPr lang="en-US" dirty="0"/>
            </a:br>
            <a:r>
              <a:rPr lang="en-US" dirty="0"/>
              <a:t>Updated </a:t>
            </a:r>
            <a:r>
              <a:rPr lang="en-US" dirty="0" err="1"/>
              <a:t>mern</a:t>
            </a:r>
            <a:r>
              <a:rPr lang="en-US" dirty="0"/>
              <a:t>-marketplace/server/express.js:</a:t>
            </a:r>
            <a:br>
              <a:rPr lang="en-US" dirty="0"/>
            </a:br>
            <a:r>
              <a:rPr lang="en-US" dirty="0"/>
              <a:t> </a:t>
            </a:r>
          </a:p>
        </p:txBody>
      </p:sp>
      <p:sp>
        <p:nvSpPr>
          <p:cNvPr id="3" name="Content Placeholder 2">
            <a:extLst>
              <a:ext uri="{FF2B5EF4-FFF2-40B4-BE49-F238E27FC236}">
                <a16:creationId xmlns:a16="http://schemas.microsoft.com/office/drawing/2014/main" id="{1F689A1A-C0BA-5612-E522-A53350497856}"/>
              </a:ext>
            </a:extLst>
          </p:cNvPr>
          <p:cNvSpPr>
            <a:spLocks noGrp="1"/>
          </p:cNvSpPr>
          <p:nvPr>
            <p:ph idx="1"/>
          </p:nvPr>
        </p:nvSpPr>
        <p:spPr/>
        <p:txBody>
          <a:bodyPr/>
          <a:lstStyle/>
          <a:p>
            <a:r>
              <a:rPr lang="en-US" sz="350" b="0" dirty="0">
                <a:solidFill>
                  <a:srgbClr val="008000"/>
                </a:solidFill>
                <a:effectLst/>
                <a:latin typeface="Consolas" panose="020B0609020204030204" pitchFamily="49" charset="0"/>
              </a:rPr>
              <a:t>import express from 'express';</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bodyParser</a:t>
            </a:r>
            <a:r>
              <a:rPr lang="en-US" sz="350" b="0" dirty="0">
                <a:solidFill>
                  <a:srgbClr val="008000"/>
                </a:solidFill>
                <a:effectLst/>
                <a:latin typeface="Consolas" panose="020B0609020204030204" pitchFamily="49" charset="0"/>
              </a:rPr>
              <a:t> from 'body-parser';</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cookieParser</a:t>
            </a:r>
            <a:r>
              <a:rPr lang="en-US" sz="350" b="0" dirty="0">
                <a:solidFill>
                  <a:srgbClr val="008000"/>
                </a:solidFill>
                <a:effectLst/>
                <a:latin typeface="Consolas" panose="020B0609020204030204" pitchFamily="49" charset="0"/>
              </a:rPr>
              <a:t> from 'cookie-parser';</a:t>
            </a:r>
          </a:p>
          <a:p>
            <a:r>
              <a:rPr lang="en-US" sz="350" b="0" dirty="0">
                <a:solidFill>
                  <a:srgbClr val="008000"/>
                </a:solidFill>
                <a:effectLst/>
                <a:latin typeface="Consolas" panose="020B0609020204030204" pitchFamily="49" charset="0"/>
              </a:rPr>
              <a:t>import compress from 'compression';</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cors</a:t>
            </a:r>
            <a:r>
              <a:rPr lang="en-US" sz="350" b="0" dirty="0">
                <a:solidFill>
                  <a:srgbClr val="008000"/>
                </a:solidFill>
                <a:effectLst/>
                <a:latin typeface="Consolas" panose="020B0609020204030204" pitchFamily="49" charset="0"/>
              </a:rPr>
              <a:t> from '</a:t>
            </a:r>
            <a:r>
              <a:rPr lang="en-US" sz="350" b="0" dirty="0" err="1">
                <a:solidFill>
                  <a:srgbClr val="008000"/>
                </a:solidFill>
                <a:effectLst/>
                <a:latin typeface="Consolas" panose="020B0609020204030204" pitchFamily="49" charset="0"/>
              </a:rPr>
              <a:t>cors</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helmet from 'helmet';</a:t>
            </a:r>
          </a:p>
          <a:p>
            <a:r>
              <a:rPr lang="en-US" sz="350" b="0" dirty="0">
                <a:solidFill>
                  <a:srgbClr val="008000"/>
                </a:solidFill>
                <a:effectLst/>
                <a:latin typeface="Consolas" panose="020B0609020204030204" pitchFamily="49" charset="0"/>
              </a:rPr>
              <a:t>import path from 'path';</a:t>
            </a:r>
          </a:p>
          <a:p>
            <a:r>
              <a:rPr lang="en-US" sz="350" b="0" dirty="0">
                <a:solidFill>
                  <a:srgbClr val="008000"/>
                </a:solidFill>
                <a:effectLst/>
                <a:latin typeface="Consolas" panose="020B0609020204030204" pitchFamily="49" charset="0"/>
              </a:rPr>
              <a:t>import React from 'react'; // Import React</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ReactDOMServer</a:t>
            </a:r>
            <a:r>
              <a:rPr lang="en-US" sz="350" b="0" dirty="0">
                <a:solidFill>
                  <a:srgbClr val="008000"/>
                </a:solidFill>
                <a:effectLst/>
                <a:latin typeface="Consolas" panose="020B0609020204030204" pitchFamily="49" charset="0"/>
              </a:rPr>
              <a:t> from 'react-</a:t>
            </a:r>
            <a:r>
              <a:rPr lang="en-US" sz="350" b="0" dirty="0" err="1">
                <a:solidFill>
                  <a:srgbClr val="008000"/>
                </a:solidFill>
                <a:effectLst/>
                <a:latin typeface="Consolas" panose="020B0609020204030204" pitchFamily="49" charset="0"/>
              </a:rPr>
              <a:t>dom</a:t>
            </a:r>
            <a:r>
              <a:rPr lang="en-US" sz="350" b="0" dirty="0">
                <a:solidFill>
                  <a:srgbClr val="008000"/>
                </a:solidFill>
                <a:effectLst/>
                <a:latin typeface="Consolas" panose="020B0609020204030204" pitchFamily="49" charset="0"/>
              </a:rPr>
              <a:t>/server'; // Import </a:t>
            </a:r>
            <a:r>
              <a:rPr lang="en-US" sz="350" b="0" dirty="0" err="1">
                <a:solidFill>
                  <a:srgbClr val="008000"/>
                </a:solidFill>
                <a:effectLst/>
                <a:latin typeface="Consolas" panose="020B0609020204030204" pitchFamily="49" charset="0"/>
              </a:rPr>
              <a:t>ReactDOMServer</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from 'react-router-</a:t>
            </a:r>
            <a:r>
              <a:rPr lang="en-US" sz="350" b="0" dirty="0" err="1">
                <a:solidFill>
                  <a:srgbClr val="008000"/>
                </a:solidFill>
                <a:effectLst/>
                <a:latin typeface="Consolas" panose="020B0609020204030204" pitchFamily="49" charset="0"/>
              </a:rPr>
              <a:t>dom</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MainRouter</a:t>
            </a:r>
            <a:r>
              <a:rPr lang="en-US" sz="350" b="0" dirty="0">
                <a:solidFill>
                  <a:srgbClr val="008000"/>
                </a:solidFill>
                <a:effectLst/>
                <a:latin typeface="Consolas" panose="020B0609020204030204" pitchFamily="49" charset="0"/>
              </a:rPr>
              <a:t> from './../client/</a:t>
            </a:r>
            <a:r>
              <a:rPr lang="en-US" sz="350" b="0" dirty="0" err="1">
                <a:solidFill>
                  <a:srgbClr val="008000"/>
                </a:solidFill>
                <a:effectLst/>
                <a:latin typeface="Consolas" panose="020B0609020204030204" pitchFamily="49" charset="0"/>
              </a:rPr>
              <a:t>MainRouter</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 </a:t>
            </a:r>
            <a:r>
              <a:rPr lang="en-US" sz="350" b="0" dirty="0" err="1">
                <a:solidFill>
                  <a:srgbClr val="008000"/>
                </a:solidFill>
                <a:effectLst/>
                <a:latin typeface="Consolas" panose="020B0609020204030204" pitchFamily="49" charset="0"/>
              </a:rPr>
              <a:t>ServerStyleSheets</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 } from '@material-</a:t>
            </a:r>
            <a:r>
              <a:rPr lang="en-US" sz="350" b="0" dirty="0" err="1">
                <a:solidFill>
                  <a:srgbClr val="008000"/>
                </a:solidFill>
                <a:effectLst/>
                <a:latin typeface="Consolas" panose="020B0609020204030204" pitchFamily="49" charset="0"/>
              </a:rPr>
              <a:t>ui</a:t>
            </a:r>
            <a:r>
              <a:rPr lang="en-US" sz="350" b="0" dirty="0">
                <a:solidFill>
                  <a:srgbClr val="008000"/>
                </a:solidFill>
                <a:effectLst/>
                <a:latin typeface="Consolas" panose="020B0609020204030204" pitchFamily="49" charset="0"/>
              </a:rPr>
              <a:t>/styles' </a:t>
            </a:r>
          </a:p>
          <a:p>
            <a:r>
              <a:rPr lang="en-US" sz="350" b="0" dirty="0">
                <a:solidFill>
                  <a:srgbClr val="008000"/>
                </a:solidFill>
                <a:effectLst/>
                <a:latin typeface="Consolas" panose="020B0609020204030204" pitchFamily="49" charset="0"/>
              </a:rPr>
              <a:t>//import theme from './../client/theme'</a:t>
            </a:r>
          </a:p>
          <a:p>
            <a:r>
              <a:rPr lang="en-US" sz="350" b="0" dirty="0">
                <a:solidFill>
                  <a:srgbClr val="008000"/>
                </a:solidFill>
                <a:effectLst/>
                <a:latin typeface="Consolas" panose="020B0609020204030204" pitchFamily="49" charset="0"/>
              </a:rPr>
              <a:t>//import { </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 from 'react-router-</a:t>
            </a:r>
            <a:r>
              <a:rPr lang="en-US" sz="350" b="0" dirty="0" err="1">
                <a:solidFill>
                  <a:srgbClr val="008000"/>
                </a:solidFill>
                <a:effectLst/>
                <a:latin typeface="Consolas" panose="020B0609020204030204" pitchFamily="49" charset="0"/>
              </a:rPr>
              <a:t>dom</a:t>
            </a:r>
            <a:r>
              <a:rPr lang="en-US" sz="350" b="0" dirty="0">
                <a:solidFill>
                  <a:srgbClr val="008000"/>
                </a:solidFill>
                <a:effectLst/>
                <a:latin typeface="Consolas" panose="020B0609020204030204" pitchFamily="49" charset="0"/>
              </a:rPr>
              <a:t>'; // Import </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from react-router-</a:t>
            </a:r>
            <a:r>
              <a:rPr lang="en-US" sz="350" b="0" dirty="0" err="1">
                <a:solidFill>
                  <a:srgbClr val="008000"/>
                </a:solidFill>
                <a:effectLst/>
                <a:latin typeface="Consolas" panose="020B0609020204030204" pitchFamily="49" charset="0"/>
              </a:rPr>
              <a:t>dom</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//import { </a:t>
            </a:r>
            <a:r>
              <a:rPr lang="en-US" sz="350" b="0" dirty="0" err="1">
                <a:solidFill>
                  <a:srgbClr val="008000"/>
                </a:solidFill>
                <a:effectLst/>
                <a:latin typeface="Consolas" panose="020B0609020204030204" pitchFamily="49" charset="0"/>
              </a:rPr>
              <a:t>ServerStyleSheets</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 } from '@material-</a:t>
            </a:r>
            <a:r>
              <a:rPr lang="en-US" sz="350" b="0" dirty="0" err="1">
                <a:solidFill>
                  <a:srgbClr val="008000"/>
                </a:solidFill>
                <a:effectLst/>
                <a:latin typeface="Consolas" panose="020B0609020204030204" pitchFamily="49" charset="0"/>
              </a:rPr>
              <a:t>ui</a:t>
            </a:r>
            <a:r>
              <a:rPr lang="en-US" sz="350" b="0" dirty="0">
                <a:solidFill>
                  <a:srgbClr val="008000"/>
                </a:solidFill>
                <a:effectLst/>
                <a:latin typeface="Consolas" panose="020B0609020204030204" pitchFamily="49" charset="0"/>
              </a:rPr>
              <a:t>/core'; // Import MUI components if used</a:t>
            </a:r>
          </a:p>
          <a:p>
            <a:r>
              <a:rPr lang="en-US" sz="350" b="0" dirty="0">
                <a:solidFill>
                  <a:srgbClr val="008000"/>
                </a:solidFill>
                <a:effectLst/>
                <a:latin typeface="Consolas" panose="020B0609020204030204" pitchFamily="49" charset="0"/>
              </a:rPr>
              <a:t>import Template from './../template.js';</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userRoutes</a:t>
            </a:r>
            <a:r>
              <a:rPr lang="en-US" sz="350" b="0" dirty="0">
                <a:solidFill>
                  <a:srgbClr val="008000"/>
                </a:solidFill>
                <a:effectLst/>
                <a:latin typeface="Consolas" panose="020B0609020204030204" pitchFamily="49" charset="0"/>
              </a:rPr>
              <a:t> from './routes/user.routes.js';</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authRoutes</a:t>
            </a:r>
            <a:r>
              <a:rPr lang="en-US" sz="350" b="0" dirty="0">
                <a:solidFill>
                  <a:srgbClr val="008000"/>
                </a:solidFill>
                <a:effectLst/>
                <a:latin typeface="Consolas" panose="020B0609020204030204" pitchFamily="49" charset="0"/>
              </a:rPr>
              <a:t> from './routes/auth.routes.js';</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from 'react'</a:t>
            </a:r>
          </a:p>
          <a:p>
            <a:r>
              <a:rPr lang="en-US" sz="350" b="0" dirty="0">
                <a:solidFill>
                  <a:srgbClr val="008000"/>
                </a:solidFill>
                <a:effectLst/>
                <a:latin typeface="Consolas" panose="020B0609020204030204" pitchFamily="49" charset="0"/>
              </a:rPr>
              <a:t>//import { </a:t>
            </a:r>
            <a:r>
              <a:rPr lang="en-US" sz="350" b="0" dirty="0" err="1">
                <a:solidFill>
                  <a:srgbClr val="008000"/>
                </a:solidFill>
                <a:effectLst/>
                <a:latin typeface="Consolas" panose="020B0609020204030204" pitchFamily="49" charset="0"/>
              </a:rPr>
              <a:t>ServerStyleSheets</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 } from '@material-</a:t>
            </a:r>
            <a:r>
              <a:rPr lang="en-US" sz="350" b="0" dirty="0" err="1">
                <a:solidFill>
                  <a:srgbClr val="008000"/>
                </a:solidFill>
                <a:effectLst/>
                <a:latin typeface="Consolas" panose="020B0609020204030204" pitchFamily="49" charset="0"/>
              </a:rPr>
              <a:t>ui</a:t>
            </a:r>
            <a:r>
              <a:rPr lang="en-US" sz="350" b="0" dirty="0">
                <a:solidFill>
                  <a:srgbClr val="008000"/>
                </a:solidFill>
                <a:effectLst/>
                <a:latin typeface="Consolas" panose="020B0609020204030204" pitchFamily="49" charset="0"/>
              </a:rPr>
              <a:t>/styles' </a:t>
            </a:r>
          </a:p>
          <a:p>
            <a:r>
              <a:rPr lang="en-US" sz="350" b="0" dirty="0">
                <a:solidFill>
                  <a:srgbClr val="008000"/>
                </a:solidFill>
                <a:effectLst/>
                <a:latin typeface="Consolas" panose="020B0609020204030204" pitchFamily="49" charset="0"/>
              </a:rPr>
              <a:t>import theme from './../client/theme'</a:t>
            </a:r>
          </a:p>
          <a:p>
            <a:r>
              <a:rPr lang="en-US" sz="350" b="0" dirty="0">
                <a:solidFill>
                  <a:srgbClr val="008000"/>
                </a:solidFill>
                <a:effectLst/>
                <a:latin typeface="Consolas" panose="020B0609020204030204" pitchFamily="49" charset="0"/>
              </a:rPr>
              <a:t>// import </a:t>
            </a:r>
            <a:r>
              <a:rPr lang="en-US" sz="350" b="0" dirty="0" err="1">
                <a:solidFill>
                  <a:srgbClr val="008000"/>
                </a:solidFill>
                <a:effectLst/>
                <a:latin typeface="Consolas" panose="020B0609020204030204" pitchFamily="49" charset="0"/>
              </a:rPr>
              <a:t>devBundle</a:t>
            </a:r>
            <a:r>
              <a:rPr lang="en-US" sz="350" b="0" dirty="0">
                <a:solidFill>
                  <a:srgbClr val="008000"/>
                </a:solidFill>
                <a:effectLst/>
                <a:latin typeface="Consolas" panose="020B0609020204030204" pitchFamily="49" charset="0"/>
              </a:rPr>
              <a:t> from './</a:t>
            </a:r>
            <a:r>
              <a:rPr lang="en-US" sz="350" b="0" dirty="0" err="1">
                <a:solidFill>
                  <a:srgbClr val="008000"/>
                </a:solidFill>
                <a:effectLst/>
                <a:latin typeface="Consolas" panose="020B0609020204030204" pitchFamily="49" charset="0"/>
              </a:rPr>
              <a:t>devBundle</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const app = express();</a:t>
            </a:r>
          </a:p>
          <a:p>
            <a:r>
              <a:rPr lang="en-US" sz="350" b="0" dirty="0">
                <a:solidFill>
                  <a:srgbClr val="008000"/>
                </a:solidFill>
                <a:effectLst/>
                <a:latin typeface="Consolas" panose="020B0609020204030204" pitchFamily="49" charset="0"/>
              </a:rPr>
              <a:t>const CURRENT_WORKING_DIR = </a:t>
            </a:r>
            <a:r>
              <a:rPr lang="en-US" sz="350" b="0" dirty="0" err="1">
                <a:solidFill>
                  <a:srgbClr val="008000"/>
                </a:solidFill>
                <a:effectLst/>
                <a:latin typeface="Consolas" panose="020B0609020204030204" pitchFamily="49" charset="0"/>
              </a:rPr>
              <a:t>process.cwd</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devBundle.compile</a:t>
            </a:r>
            <a:r>
              <a:rPr lang="en-US" sz="350" b="0" dirty="0">
                <a:solidFill>
                  <a:srgbClr val="008000"/>
                </a:solidFill>
                <a:effectLst/>
                <a:latin typeface="Consolas" panose="020B0609020204030204" pitchFamily="49" charset="0"/>
              </a:rPr>
              <a:t>(app);</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Middleware</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express.static</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path.join</a:t>
            </a:r>
            <a:r>
              <a:rPr lang="en-US" sz="350" b="0" dirty="0">
                <a:solidFill>
                  <a:srgbClr val="008000"/>
                </a:solidFill>
                <a:effectLst/>
                <a:latin typeface="Consolas" panose="020B0609020204030204" pitchFamily="49" charset="0"/>
              </a:rPr>
              <a:t>(CURRENT_WORKING_DIR, '</a:t>
            </a:r>
            <a:r>
              <a:rPr lang="en-US" sz="350" b="0" dirty="0" err="1">
                <a:solidFill>
                  <a:srgbClr val="008000"/>
                </a:solidFill>
                <a:effectLst/>
                <a:latin typeface="Consolas" panose="020B0609020204030204" pitchFamily="49" charset="0"/>
              </a:rPr>
              <a:t>dist</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bodyParser.json</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bodyParser.urlencoded</a:t>
            </a:r>
            <a:r>
              <a:rPr lang="en-US" sz="350" b="0" dirty="0">
                <a:solidFill>
                  <a:srgbClr val="008000"/>
                </a:solidFill>
                <a:effectLst/>
                <a:latin typeface="Consolas" panose="020B0609020204030204" pitchFamily="49" charset="0"/>
              </a:rPr>
              <a:t>({ extended: true }));</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cookieParser</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(compress());</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(helmet());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cors</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Routes</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userRoutes</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authRoutes</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shopRoutes</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((err, req, res, next) =&gt; {</a:t>
            </a:r>
          </a:p>
          <a:p>
            <a:r>
              <a:rPr lang="en-US" sz="350" b="0" dirty="0">
                <a:solidFill>
                  <a:srgbClr val="008000"/>
                </a:solidFill>
                <a:effectLst/>
                <a:latin typeface="Consolas" panose="020B0609020204030204" pitchFamily="49" charset="0"/>
              </a:rPr>
              <a:t>  if (err.name === '</a:t>
            </a:r>
            <a:r>
              <a:rPr lang="en-US" sz="350" b="0" dirty="0" err="1">
                <a:solidFill>
                  <a:srgbClr val="008000"/>
                </a:solidFill>
                <a:effectLst/>
                <a:latin typeface="Consolas" panose="020B0609020204030204" pitchFamily="49" charset="0"/>
              </a:rPr>
              <a:t>UnauthorizedError</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(401).</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 "error": err.name + ": " + </a:t>
            </a:r>
            <a:r>
              <a:rPr lang="en-US" sz="350" b="0" dirty="0" err="1">
                <a:solidFill>
                  <a:srgbClr val="008000"/>
                </a:solidFill>
                <a:effectLst/>
                <a:latin typeface="Consolas" panose="020B0609020204030204" pitchFamily="49" charset="0"/>
              </a:rPr>
              <a:t>err.message</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 else if (err) {</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(400).</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 "error": err.name + ": " + </a:t>
            </a:r>
            <a:r>
              <a:rPr lang="en-US" sz="350" b="0" dirty="0" err="1">
                <a:solidFill>
                  <a:srgbClr val="008000"/>
                </a:solidFill>
                <a:effectLst/>
                <a:latin typeface="Consolas" panose="020B0609020204030204" pitchFamily="49" charset="0"/>
              </a:rPr>
              <a:t>err.message</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console.log(err);</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r>
              <a:rPr lang="en-US" sz="350" b="0" dirty="0" err="1">
                <a:solidFill>
                  <a:srgbClr val="008000"/>
                </a:solidFill>
                <a:effectLst/>
                <a:latin typeface="Consolas" panose="020B0609020204030204" pitchFamily="49" charset="0"/>
              </a:rPr>
              <a:t>app.get</a:t>
            </a:r>
            <a:r>
              <a:rPr lang="en-US" sz="350" b="0" dirty="0">
                <a:solidFill>
                  <a:srgbClr val="008000"/>
                </a:solidFill>
                <a:effectLst/>
                <a:latin typeface="Consolas" panose="020B0609020204030204" pitchFamily="49" charset="0"/>
              </a:rPr>
              <a:t>('*', (req, res) =&gt; {</a:t>
            </a:r>
          </a:p>
          <a:p>
            <a:r>
              <a:rPr lang="en-US" sz="350" b="0" dirty="0">
                <a:solidFill>
                  <a:srgbClr val="008000"/>
                </a:solidFill>
                <a:effectLst/>
                <a:latin typeface="Consolas" panose="020B0609020204030204" pitchFamily="49" charset="0"/>
              </a:rPr>
              <a:t>  const sheets = new </a:t>
            </a:r>
            <a:r>
              <a:rPr lang="en-US" sz="350" b="0" dirty="0" err="1">
                <a:solidFill>
                  <a:srgbClr val="008000"/>
                </a:solidFill>
                <a:effectLst/>
                <a:latin typeface="Consolas" panose="020B0609020204030204" pitchFamily="49" charset="0"/>
              </a:rPr>
              <a:t>ServerStyleSheets</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const context = {};</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const markup = </a:t>
            </a:r>
            <a:r>
              <a:rPr lang="en-US" sz="350" b="0" dirty="0" err="1">
                <a:solidFill>
                  <a:srgbClr val="008000"/>
                </a:solidFill>
                <a:effectLst/>
                <a:latin typeface="Consolas" panose="020B0609020204030204" pitchFamily="49" charset="0"/>
              </a:rPr>
              <a:t>ReactDOMServer.renderToString</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sheets.collect</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location={req.url} context={context}&gt;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 theme={theme}&gt;</a:t>
            </a:r>
          </a:p>
          <a:p>
            <a:r>
              <a:rPr lang="en-US" sz="350" b="0" dirty="0">
                <a:solidFill>
                  <a:srgbClr val="008000"/>
                </a:solidFill>
                <a:effectLst/>
                <a:latin typeface="Consolas" panose="020B0609020204030204" pitchFamily="49" charset="0"/>
              </a:rPr>
              <a:t>&lt;</a:t>
            </a:r>
            <a:r>
              <a:rPr lang="en-US" sz="350" b="0" dirty="0" err="1">
                <a:solidFill>
                  <a:srgbClr val="008000"/>
                </a:solidFill>
                <a:effectLst/>
                <a:latin typeface="Consolas" panose="020B0609020204030204" pitchFamily="49" charset="0"/>
              </a:rPr>
              <a:t>MainRouter</a:t>
            </a:r>
            <a:r>
              <a:rPr lang="en-US" sz="350" b="0" dirty="0">
                <a:solidFill>
                  <a:srgbClr val="008000"/>
                </a:solidFill>
                <a:effectLst/>
                <a:latin typeface="Consolas" panose="020B0609020204030204" pitchFamily="49" charset="0"/>
              </a:rPr>
              <a:t> /&gt; </a:t>
            </a:r>
          </a:p>
          <a:p>
            <a:r>
              <a:rPr lang="en-US" sz="350" b="0" dirty="0">
                <a:solidFill>
                  <a:srgbClr val="008000"/>
                </a:solidFill>
                <a:effectLst/>
                <a:latin typeface="Consolas" panose="020B0609020204030204" pitchFamily="49" charset="0"/>
              </a:rPr>
              <a:t>&lt;/</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 Your components here */}</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if (context.url) {</a:t>
            </a:r>
          </a:p>
          <a:p>
            <a:r>
              <a:rPr lang="en-US" sz="350" b="0" dirty="0">
                <a:solidFill>
                  <a:srgbClr val="008000"/>
                </a:solidFill>
                <a:effectLst/>
                <a:latin typeface="Consolas" panose="020B0609020204030204" pitchFamily="49" charset="0"/>
              </a:rPr>
              <a:t>    return </a:t>
            </a:r>
            <a:r>
              <a:rPr lang="en-US" sz="350" b="0" dirty="0" err="1">
                <a:solidFill>
                  <a:srgbClr val="008000"/>
                </a:solidFill>
                <a:effectLst/>
                <a:latin typeface="Consolas" panose="020B0609020204030204" pitchFamily="49" charset="0"/>
              </a:rPr>
              <a:t>res.redirect</a:t>
            </a:r>
            <a:r>
              <a:rPr lang="en-US" sz="350" b="0" dirty="0">
                <a:solidFill>
                  <a:srgbClr val="008000"/>
                </a:solidFill>
                <a:effectLst/>
                <a:latin typeface="Consolas" panose="020B0609020204030204" pitchFamily="49" charset="0"/>
              </a:rPr>
              <a:t>(303, context.url);</a:t>
            </a:r>
          </a:p>
          <a:p>
            <a:r>
              <a:rPr lang="en-US" sz="350" b="0" dirty="0">
                <a:solidFill>
                  <a:srgbClr val="008000"/>
                </a:solidFill>
                <a:effectLst/>
                <a:latin typeface="Consolas" panose="020B0609020204030204" pitchFamily="49" charset="0"/>
              </a:rPr>
              <a:t>  }</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const </a:t>
            </a:r>
            <a:r>
              <a:rPr lang="en-US" sz="350" b="0" dirty="0" err="1">
                <a:solidFill>
                  <a:srgbClr val="008000"/>
                </a:solidFill>
                <a:effectLst/>
                <a:latin typeface="Consolas" panose="020B0609020204030204" pitchFamily="49" charset="0"/>
              </a:rPr>
              <a:t>css</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sheets.toString</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(200).send(</a:t>
            </a:r>
          </a:p>
          <a:p>
            <a:r>
              <a:rPr lang="en-US" sz="350" b="0" dirty="0">
                <a:solidFill>
                  <a:srgbClr val="008000"/>
                </a:solidFill>
                <a:effectLst/>
                <a:latin typeface="Consolas" panose="020B0609020204030204" pitchFamily="49" charset="0"/>
              </a:rPr>
              <a:t>    Template({</a:t>
            </a:r>
          </a:p>
          <a:p>
            <a:r>
              <a:rPr lang="en-US" sz="350" b="0" dirty="0">
                <a:solidFill>
                  <a:srgbClr val="008000"/>
                </a:solidFill>
                <a:effectLst/>
                <a:latin typeface="Consolas" panose="020B0609020204030204" pitchFamily="49" charset="0"/>
              </a:rPr>
              <a:t>      markup: markup,</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css</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css</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export default app;</a:t>
            </a:r>
          </a:p>
          <a:p>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endParaRPr lang="en-US" sz="3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5B5F62F-7217-14F6-C18A-CE24438E027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0C09AA4-0DB4-3527-83E3-323A8EC4EE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0AB0031-4372-9C83-D3B9-CA110221EA8D}"/>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3389333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8C84-9CC7-DD28-80B3-31ABB4DC8C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1BCE43-A006-365B-EC8D-AF136849DCDB}"/>
              </a:ext>
            </a:extLst>
          </p:cNvPr>
          <p:cNvSpPr>
            <a:spLocks noGrp="1"/>
          </p:cNvSpPr>
          <p:nvPr>
            <p:ph idx="1"/>
          </p:nvPr>
        </p:nvSpPr>
        <p:spPr/>
        <p:txBody>
          <a:bodyPr/>
          <a:lstStyle/>
          <a:p>
            <a:r>
              <a:rPr lang="en-US" dirty="0"/>
              <a:t>The request to the create shop route will also verify that the current user is a seller before creating a new shop with the shop data passed in the request. </a:t>
            </a:r>
          </a:p>
          <a:p>
            <a:r>
              <a:rPr lang="en-US" dirty="0"/>
              <a:t>We will update the user controller to add the </a:t>
            </a:r>
            <a:r>
              <a:rPr lang="en-US" dirty="0" err="1"/>
              <a:t>isSeller</a:t>
            </a:r>
            <a:r>
              <a:rPr lang="en-US" dirty="0"/>
              <a:t> method, which will ensure that the current user is actually a seller. </a:t>
            </a:r>
          </a:p>
          <a:p>
            <a:r>
              <a:rPr lang="en-US" dirty="0"/>
              <a:t>The </a:t>
            </a:r>
            <a:r>
              <a:rPr lang="en-US" dirty="0" err="1"/>
              <a:t>isSeller</a:t>
            </a:r>
            <a:r>
              <a:rPr lang="en-US" dirty="0"/>
              <a:t> method is defined as follows:</a:t>
            </a:r>
          </a:p>
        </p:txBody>
      </p:sp>
      <p:sp>
        <p:nvSpPr>
          <p:cNvPr id="4" name="Date Placeholder 3">
            <a:extLst>
              <a:ext uri="{FF2B5EF4-FFF2-40B4-BE49-F238E27FC236}">
                <a16:creationId xmlns:a16="http://schemas.microsoft.com/office/drawing/2014/main" id="{681FC16C-80AB-BBA1-E991-1775F6E0CC61}"/>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B994593-53F2-39F1-1A6E-BA23FE1DBD3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112A8C-6F85-1C04-D394-582EA315ED47}"/>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3782927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6904-CBD8-E52F-993E-6E01BFB5D0D8}"/>
              </a:ext>
            </a:extLst>
          </p:cNvPr>
          <p:cNvSpPr>
            <a:spLocks noGrp="1"/>
          </p:cNvSpPr>
          <p:nvPr>
            <p:ph type="title"/>
          </p:nvPr>
        </p:nvSpPr>
        <p:spPr/>
        <p:txBody>
          <a:bodyPr/>
          <a:lstStyle/>
          <a:p>
            <a:r>
              <a:rPr lang="en-US" sz="2800" dirty="0" err="1"/>
              <a:t>mern</a:t>
            </a:r>
            <a:r>
              <a:rPr lang="en-US" sz="2800" dirty="0"/>
              <a:t>-marketplace/server/controllers/user.controller.js:</a:t>
            </a:r>
          </a:p>
        </p:txBody>
      </p:sp>
      <p:sp>
        <p:nvSpPr>
          <p:cNvPr id="3" name="Content Placeholder 2">
            <a:extLst>
              <a:ext uri="{FF2B5EF4-FFF2-40B4-BE49-F238E27FC236}">
                <a16:creationId xmlns:a16="http://schemas.microsoft.com/office/drawing/2014/main" id="{D55A1FC2-219C-50E8-4F2B-34A421A9AF72}"/>
              </a:ext>
            </a:extLst>
          </p:cNvPr>
          <p:cNvSpPr>
            <a:spLocks noGrp="1"/>
          </p:cNvSpPr>
          <p:nvPr>
            <p:ph idx="1"/>
          </p:nvPr>
        </p:nvSpPr>
        <p:spPr/>
        <p:txBody>
          <a:bodyPr/>
          <a:lstStyle/>
          <a:p>
            <a:r>
              <a:rPr lang="en-US" dirty="0"/>
              <a:t>const </a:t>
            </a:r>
            <a:r>
              <a:rPr lang="en-US" dirty="0" err="1"/>
              <a:t>isSeller</a:t>
            </a:r>
            <a:r>
              <a:rPr lang="en-US" dirty="0"/>
              <a:t> = (req, res, next) =&gt; {</a:t>
            </a:r>
          </a:p>
          <a:p>
            <a:r>
              <a:rPr lang="en-US" dirty="0"/>
              <a:t>const </a:t>
            </a:r>
            <a:r>
              <a:rPr lang="en-US" dirty="0" err="1"/>
              <a:t>isSeller</a:t>
            </a:r>
            <a:r>
              <a:rPr lang="en-US" dirty="0"/>
              <a:t> = </a:t>
            </a:r>
            <a:r>
              <a:rPr lang="en-US" dirty="0" err="1"/>
              <a:t>req.profile</a:t>
            </a:r>
            <a:r>
              <a:rPr lang="en-US" dirty="0"/>
              <a:t> &amp;&amp; </a:t>
            </a:r>
            <a:r>
              <a:rPr lang="en-US" dirty="0" err="1"/>
              <a:t>req.profile.seller</a:t>
            </a:r>
            <a:r>
              <a:rPr lang="en-US" dirty="0"/>
              <a:t> </a:t>
            </a:r>
          </a:p>
          <a:p>
            <a:r>
              <a:rPr lang="en-US" dirty="0"/>
              <a:t>if (!</a:t>
            </a:r>
            <a:r>
              <a:rPr lang="en-US" dirty="0" err="1"/>
              <a:t>isSeller</a:t>
            </a:r>
            <a:r>
              <a:rPr lang="en-US" dirty="0"/>
              <a:t>) {</a:t>
            </a:r>
          </a:p>
          <a:p>
            <a:r>
              <a:rPr lang="en-US" dirty="0"/>
              <a:t>return </a:t>
            </a:r>
            <a:r>
              <a:rPr lang="en-US" dirty="0" err="1"/>
              <a:t>res.status</a:t>
            </a:r>
            <a:r>
              <a:rPr lang="en-US" dirty="0"/>
              <a:t>('403').</a:t>
            </a:r>
            <a:r>
              <a:rPr lang="en-US" dirty="0" err="1"/>
              <a:t>json</a:t>
            </a:r>
            <a:r>
              <a:rPr lang="en-US" dirty="0"/>
              <a:t>({ </a:t>
            </a:r>
          </a:p>
          <a:p>
            <a:r>
              <a:rPr lang="en-US" dirty="0"/>
              <a:t>error: "User is not a seller"</a:t>
            </a:r>
          </a:p>
          <a:p>
            <a:r>
              <a:rPr lang="en-US" dirty="0"/>
              <a:t>}) </a:t>
            </a:r>
          </a:p>
          <a:p>
            <a:r>
              <a:rPr lang="en-US" dirty="0"/>
              <a:t>} </a:t>
            </a:r>
          </a:p>
          <a:p>
            <a:r>
              <a:rPr lang="en-US" dirty="0"/>
              <a:t>next()</a:t>
            </a:r>
          </a:p>
          <a:p>
            <a:r>
              <a:rPr lang="en-US" dirty="0"/>
              <a:t>}</a:t>
            </a:r>
          </a:p>
        </p:txBody>
      </p:sp>
      <p:sp>
        <p:nvSpPr>
          <p:cNvPr id="4" name="Date Placeholder 3">
            <a:extLst>
              <a:ext uri="{FF2B5EF4-FFF2-40B4-BE49-F238E27FC236}">
                <a16:creationId xmlns:a16="http://schemas.microsoft.com/office/drawing/2014/main" id="{24E70526-D643-A184-9CE3-533B43889AA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7EAC1AC-90C2-3EF9-FE3A-F08B601F782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6564164-BD03-405F-1BE2-A1622E45BE93}"/>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2272872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2DBC-64DB-3081-46E2-E4D138394F44}"/>
              </a:ext>
            </a:extLst>
          </p:cNvPr>
          <p:cNvSpPr>
            <a:spLocks noGrp="1"/>
          </p:cNvSpPr>
          <p:nvPr>
            <p:ph type="title"/>
          </p:nvPr>
        </p:nvSpPr>
        <p:spPr/>
        <p:txBody>
          <a:bodyPr/>
          <a:lstStyle/>
          <a:p>
            <a:r>
              <a:rPr lang="en-US" dirty="0"/>
              <a:t>Updated </a:t>
            </a:r>
            <a:r>
              <a:rPr lang="en-US" dirty="0" err="1"/>
              <a:t>mern</a:t>
            </a:r>
            <a:r>
              <a:rPr lang="en-US" dirty="0"/>
              <a:t>-marketplace/server/controllers/user.controller.js:</a:t>
            </a:r>
          </a:p>
        </p:txBody>
      </p:sp>
      <p:sp>
        <p:nvSpPr>
          <p:cNvPr id="3" name="Content Placeholder 2">
            <a:extLst>
              <a:ext uri="{FF2B5EF4-FFF2-40B4-BE49-F238E27FC236}">
                <a16:creationId xmlns:a16="http://schemas.microsoft.com/office/drawing/2014/main" id="{5C35F3A0-704E-997D-49B4-77F7FD978E64}"/>
              </a:ext>
            </a:extLst>
          </p:cNvPr>
          <p:cNvSpPr>
            <a:spLocks noGrp="1"/>
          </p:cNvSpPr>
          <p:nvPr>
            <p:ph idx="1"/>
          </p:nvPr>
        </p:nvSpPr>
        <p:spPr/>
        <p:txBody>
          <a:bodyPr/>
          <a:lstStyle/>
          <a:p>
            <a:r>
              <a:rPr lang="en-US" sz="300" b="0" dirty="0">
                <a:solidFill>
                  <a:srgbClr val="008000"/>
                </a:solidFill>
                <a:effectLst/>
                <a:latin typeface="Consolas" panose="020B0609020204030204" pitchFamily="49" charset="0"/>
              </a:rPr>
              <a:t>import User from '../models/user.model.js'</a:t>
            </a:r>
          </a:p>
          <a:p>
            <a:r>
              <a:rPr lang="en-US" sz="300" b="0" dirty="0">
                <a:solidFill>
                  <a:srgbClr val="008000"/>
                </a:solidFill>
                <a:effectLst/>
                <a:latin typeface="Consolas" panose="020B0609020204030204" pitchFamily="49" charset="0"/>
              </a:rPr>
              <a:t>    import extend from '</a:t>
            </a:r>
            <a:r>
              <a:rPr lang="en-US" sz="300" b="0" dirty="0" err="1">
                <a:solidFill>
                  <a:srgbClr val="008000"/>
                </a:solidFill>
                <a:effectLst/>
                <a:latin typeface="Consolas" panose="020B0609020204030204" pitchFamily="49" charset="0"/>
              </a:rPr>
              <a:t>lodash</a:t>
            </a:r>
            <a:r>
              <a:rPr lang="en-US" sz="300" b="0" dirty="0">
                <a:solidFill>
                  <a:srgbClr val="008000"/>
                </a:solidFill>
                <a:effectLst/>
                <a:latin typeface="Consolas" panose="020B0609020204030204" pitchFamily="49" charset="0"/>
              </a:rPr>
              <a:t>/extend.js'</a:t>
            </a:r>
          </a:p>
          <a:p>
            <a:r>
              <a:rPr lang="en-US" sz="300" b="0" dirty="0">
                <a:solidFill>
                  <a:srgbClr val="008000"/>
                </a:solidFill>
                <a:effectLst/>
                <a:latin typeface="Consolas" panose="020B0609020204030204" pitchFamily="49" charset="0"/>
              </a:rPr>
              <a:t>    import </a:t>
            </a:r>
            <a:r>
              <a:rPr lang="en-US" sz="300" b="0" dirty="0" err="1">
                <a:solidFill>
                  <a:srgbClr val="008000"/>
                </a:solidFill>
                <a:effectLst/>
                <a:latin typeface="Consolas" panose="020B0609020204030204" pitchFamily="49" charset="0"/>
              </a:rPr>
              <a:t>errorHandler</a:t>
            </a:r>
            <a:r>
              <a:rPr lang="en-US" sz="300" b="0" dirty="0">
                <a:solidFill>
                  <a:srgbClr val="008000"/>
                </a:solidFill>
                <a:effectLst/>
                <a:latin typeface="Consolas" panose="020B0609020204030204" pitchFamily="49" charset="0"/>
              </a:rPr>
              <a:t> from './error.controller.js'</a:t>
            </a:r>
          </a:p>
          <a:p>
            <a:r>
              <a:rPr lang="en-US" sz="300" b="0" dirty="0">
                <a:solidFill>
                  <a:srgbClr val="008000"/>
                </a:solidFill>
                <a:effectLst/>
                <a:latin typeface="Consolas" panose="020B0609020204030204" pitchFamily="49" charset="0"/>
              </a:rPr>
              <a:t>const create = async (req, res) =&gt; { </a:t>
            </a:r>
          </a:p>
          <a:p>
            <a:r>
              <a:rPr lang="en-US" sz="300" b="0" dirty="0">
                <a:solidFill>
                  <a:srgbClr val="008000"/>
                </a:solidFill>
                <a:effectLst/>
                <a:latin typeface="Consolas" panose="020B0609020204030204" pitchFamily="49" charset="0"/>
              </a:rPr>
              <a:t>    console.log(</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user = new User(</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await </a:t>
            </a:r>
            <a:r>
              <a:rPr lang="en-US" sz="300" b="0" dirty="0" err="1">
                <a:solidFill>
                  <a:srgbClr val="008000"/>
                </a:solidFill>
                <a:effectLst/>
                <a:latin typeface="Consolas" panose="020B0609020204030204" pitchFamily="49" charset="0"/>
              </a:rPr>
              <a:t>user.save</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(200).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message: "Successfully signed up!"</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const list = async (req, res) =&gt; {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users = await </a:t>
            </a:r>
            <a:r>
              <a:rPr lang="en-US" sz="300" b="0" dirty="0" err="1">
                <a:solidFill>
                  <a:srgbClr val="008000"/>
                </a:solidFill>
                <a:effectLst/>
                <a:latin typeface="Consolas" panose="020B0609020204030204" pitchFamily="49" charset="0"/>
              </a:rPr>
              <a:t>User.find</a:t>
            </a:r>
            <a:r>
              <a:rPr lang="en-US" sz="300" b="0" dirty="0">
                <a:solidFill>
                  <a:srgbClr val="008000"/>
                </a:solidFill>
                <a:effectLst/>
                <a:latin typeface="Consolas" panose="020B0609020204030204" pitchFamily="49" charset="0"/>
              </a:rPr>
              <a:t>().select('name email    updated created')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(users)</a:t>
            </a:r>
          </a:p>
          <a:p>
            <a:r>
              <a:rPr lang="en-US" sz="300" b="0" dirty="0">
                <a:solidFill>
                  <a:srgbClr val="008000"/>
                </a:solidFill>
                <a:effectLst/>
                <a:latin typeface="Consolas" panose="020B0609020204030204" pitchFamily="49" charset="0"/>
              </a:rPr>
              <a:t>    } catch (err)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userByID</a:t>
            </a:r>
            <a:r>
              <a:rPr lang="en-US" sz="300" b="0" dirty="0">
                <a:solidFill>
                  <a:srgbClr val="008000"/>
                </a:solidFill>
                <a:effectLst/>
                <a:latin typeface="Consolas" panose="020B0609020204030204" pitchFamily="49" charset="0"/>
              </a:rPr>
              <a:t> = async (req, res, next, id)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await </a:t>
            </a:r>
            <a:r>
              <a:rPr lang="en-US" sz="300" b="0" dirty="0" err="1">
                <a:solidFill>
                  <a:srgbClr val="008000"/>
                </a:solidFill>
                <a:effectLst/>
                <a:latin typeface="Consolas" panose="020B0609020204030204" pitchFamily="49" charset="0"/>
              </a:rPr>
              <a:t>User.findById</a:t>
            </a:r>
            <a:r>
              <a:rPr lang="en-US" sz="300" b="0" dirty="0">
                <a:solidFill>
                  <a:srgbClr val="008000"/>
                </a:solidFill>
                <a:effectLst/>
                <a:latin typeface="Consolas" panose="020B0609020204030204" pitchFamily="49" charset="0"/>
              </a:rPr>
              <a:t>(id) </a:t>
            </a:r>
          </a:p>
          <a:p>
            <a:r>
              <a:rPr lang="en-US" sz="300" b="0" dirty="0">
                <a:solidFill>
                  <a:srgbClr val="008000"/>
                </a:solidFill>
                <a:effectLst/>
                <a:latin typeface="Consolas" panose="020B0609020204030204" pitchFamily="49" charset="0"/>
              </a:rPr>
              <a:t>if (!user)</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"User not found"</a:t>
            </a:r>
          </a:p>
          <a:p>
            <a:r>
              <a:rPr lang="en-US" sz="300" b="0" dirty="0">
                <a:solidFill>
                  <a:srgbClr val="008000"/>
                </a:solidFill>
                <a:effectLst/>
                <a:latin typeface="Consolas" panose="020B0609020204030204" pitchFamily="49" charset="0"/>
              </a:rPr>
              <a:t>})</a:t>
            </a:r>
          </a:p>
          <a:p>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 user </a:t>
            </a:r>
          </a:p>
          <a:p>
            <a:r>
              <a:rPr lang="en-US" sz="300" b="0" dirty="0">
                <a:solidFill>
                  <a:srgbClr val="008000"/>
                </a:solidFill>
                <a:effectLst/>
                <a:latin typeface="Consolas" panose="020B0609020204030204" pitchFamily="49" charset="0"/>
              </a:rPr>
              <a:t>next()</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"Could not retrieve user"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const read = (req, res) =&gt;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req.profile.hashed_password</a:t>
            </a:r>
            <a:r>
              <a:rPr lang="en-US" sz="300" b="0" dirty="0">
                <a:solidFill>
                  <a:srgbClr val="008000"/>
                </a:solidFill>
                <a:effectLst/>
                <a:latin typeface="Consolas" panose="020B0609020204030204" pitchFamily="49" charset="0"/>
              </a:rPr>
              <a:t> = undefined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req.profile.salt</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const update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t>
            </a:r>
            <a:r>
              <a:rPr lang="en-US" sz="300" b="0" dirty="0" err="1">
                <a:solidFill>
                  <a:srgbClr val="008000"/>
                </a:solidFill>
                <a:effectLst/>
                <a:latin typeface="Consolas" panose="020B0609020204030204" pitchFamily="49" charset="0"/>
              </a:rPr>
              <a:t>req.profile</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user = extend(user, </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 </a:t>
            </a:r>
          </a:p>
          <a:p>
            <a:r>
              <a:rPr lang="en-US" sz="300" b="0" dirty="0" err="1">
                <a:solidFill>
                  <a:srgbClr val="008000"/>
                </a:solidFill>
                <a:effectLst/>
                <a:latin typeface="Consolas" panose="020B0609020204030204" pitchFamily="49" charset="0"/>
              </a:rPr>
              <a:t>user.updated</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Date.now</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await </a:t>
            </a:r>
            <a:r>
              <a:rPr lang="en-US" sz="300" b="0" dirty="0" err="1">
                <a:solidFill>
                  <a:srgbClr val="008000"/>
                </a:solidFill>
                <a:effectLst/>
                <a:latin typeface="Consolas" panose="020B0609020204030204" pitchFamily="49" charset="0"/>
              </a:rPr>
              <a:t>user.save</a:t>
            </a:r>
            <a:r>
              <a:rPr lang="en-US" sz="300" b="0" dirty="0">
                <a:solidFill>
                  <a:srgbClr val="008000"/>
                </a:solidFill>
                <a:effectLst/>
                <a:latin typeface="Consolas" panose="020B0609020204030204" pitchFamily="49" charset="0"/>
              </a:rPr>
              <a:t>()</a:t>
            </a:r>
          </a:p>
          <a:p>
            <a:r>
              <a:rPr lang="en-US" sz="300" b="0" dirty="0" err="1">
                <a:solidFill>
                  <a:srgbClr val="008000"/>
                </a:solidFill>
                <a:effectLst/>
                <a:latin typeface="Consolas" panose="020B0609020204030204" pitchFamily="49" charset="0"/>
              </a:rPr>
              <a:t>user.hashed_password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user.salt</a:t>
            </a:r>
            <a:r>
              <a:rPr lang="en-US" sz="300" b="0" dirty="0">
                <a:solidFill>
                  <a:srgbClr val="008000"/>
                </a:solidFill>
                <a:effectLst/>
                <a:latin typeface="Consolas" panose="020B0609020204030204" pitchFamily="49" charset="0"/>
              </a:rPr>
              <a:t> = undefined</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(user) </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const remove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t>
            </a:r>
            <a:r>
              <a:rPr lang="en-US" sz="300" b="0" dirty="0" err="1">
                <a:solidFill>
                  <a:srgbClr val="008000"/>
                </a:solidFill>
                <a:effectLst/>
                <a:latin typeface="Consolas" panose="020B0609020204030204" pitchFamily="49" charset="0"/>
              </a:rPr>
              <a:t>req.profile</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let </a:t>
            </a:r>
            <a:r>
              <a:rPr lang="en-US" sz="300" b="0" dirty="0" err="1">
                <a:solidFill>
                  <a:srgbClr val="008000"/>
                </a:solidFill>
                <a:effectLst/>
                <a:latin typeface="Consolas" panose="020B0609020204030204" pitchFamily="49" charset="0"/>
              </a:rPr>
              <a:t>deletedUser</a:t>
            </a:r>
            <a:r>
              <a:rPr lang="en-US" sz="300" b="0" dirty="0">
                <a:solidFill>
                  <a:srgbClr val="008000"/>
                </a:solidFill>
                <a:effectLst/>
                <a:latin typeface="Consolas" panose="020B0609020204030204" pitchFamily="49" charset="0"/>
              </a:rPr>
              <a:t> = await </a:t>
            </a:r>
            <a:r>
              <a:rPr lang="en-US" sz="300" b="0" dirty="0" err="1">
                <a:solidFill>
                  <a:srgbClr val="008000"/>
                </a:solidFill>
                <a:effectLst/>
                <a:latin typeface="Consolas" panose="020B0609020204030204" pitchFamily="49" charset="0"/>
              </a:rPr>
              <a:t>user.remove</a:t>
            </a:r>
            <a:r>
              <a:rPr lang="en-US" sz="300" b="0" dirty="0">
                <a:solidFill>
                  <a:srgbClr val="008000"/>
                </a:solidFill>
                <a:effectLst/>
                <a:latin typeface="Consolas" panose="020B0609020204030204" pitchFamily="49" charset="0"/>
              </a:rPr>
              <a:t>() </a:t>
            </a:r>
          </a:p>
          <a:p>
            <a:r>
              <a:rPr lang="en-US" sz="300" b="0" dirty="0" err="1">
                <a:solidFill>
                  <a:srgbClr val="008000"/>
                </a:solidFill>
                <a:effectLst/>
                <a:latin typeface="Consolas" panose="020B0609020204030204" pitchFamily="49" charset="0"/>
              </a:rPr>
              <a:t>deletedUser.hashed_password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deletedUser.salt</a:t>
            </a:r>
            <a:r>
              <a:rPr lang="en-US" sz="300" b="0" dirty="0">
                <a:solidFill>
                  <a:srgbClr val="008000"/>
                </a:solidFill>
                <a:effectLst/>
                <a:latin typeface="Consolas" panose="020B0609020204030204" pitchFamily="49" charset="0"/>
              </a:rPr>
              <a:t> = undefined</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deletedUser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const </a:t>
            </a:r>
            <a:r>
              <a:rPr lang="en-US" sz="300" b="0" dirty="0" err="1">
                <a:solidFill>
                  <a:srgbClr val="008000"/>
                </a:solidFill>
                <a:effectLst/>
                <a:latin typeface="Consolas" panose="020B0609020204030204" pitchFamily="49" charset="0"/>
              </a:rPr>
              <a:t>isSeller</a:t>
            </a:r>
            <a:r>
              <a:rPr lang="en-US" sz="300" b="0" dirty="0">
                <a:solidFill>
                  <a:srgbClr val="008000"/>
                </a:solidFill>
                <a:effectLst/>
                <a:latin typeface="Consolas" panose="020B0609020204030204" pitchFamily="49" charset="0"/>
              </a:rPr>
              <a:t> = (req, res, next) =&gt; {</a:t>
            </a:r>
          </a:p>
          <a:p>
            <a:r>
              <a:rPr lang="en-US" sz="300" b="0" dirty="0">
                <a:solidFill>
                  <a:srgbClr val="008000"/>
                </a:solidFill>
                <a:effectLst/>
                <a:latin typeface="Consolas" panose="020B0609020204030204" pitchFamily="49" charset="0"/>
              </a:rPr>
              <a:t>const </a:t>
            </a:r>
            <a:r>
              <a:rPr lang="en-US" sz="300" b="0" dirty="0" err="1">
                <a:solidFill>
                  <a:srgbClr val="008000"/>
                </a:solidFill>
                <a:effectLst/>
                <a:latin typeface="Consolas" panose="020B0609020204030204" pitchFamily="49" charset="0"/>
              </a:rPr>
              <a:t>isSeller</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&amp;&amp; </a:t>
            </a:r>
            <a:r>
              <a:rPr lang="en-US" sz="300" b="0" dirty="0" err="1">
                <a:solidFill>
                  <a:srgbClr val="008000"/>
                </a:solidFill>
                <a:effectLst/>
                <a:latin typeface="Consolas" panose="020B0609020204030204" pitchFamily="49" charset="0"/>
              </a:rPr>
              <a:t>req.profile.seller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if (!</a:t>
            </a:r>
            <a:r>
              <a:rPr lang="en-US" sz="300" b="0" dirty="0" err="1">
                <a:solidFill>
                  <a:srgbClr val="008000"/>
                </a:solidFill>
                <a:effectLst/>
                <a:latin typeface="Consolas" panose="020B0609020204030204" pitchFamily="49" charset="0"/>
              </a:rPr>
              <a:t>isSeller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('403').</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"User is not a seller"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next()</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export default { create, </a:t>
            </a:r>
            <a:r>
              <a:rPr lang="en-US" sz="300" b="0" dirty="0" err="1">
                <a:solidFill>
                  <a:srgbClr val="008000"/>
                </a:solidFill>
                <a:effectLst/>
                <a:latin typeface="Consolas" panose="020B0609020204030204" pitchFamily="49" charset="0"/>
              </a:rPr>
              <a:t>userByID</a:t>
            </a:r>
            <a:r>
              <a:rPr lang="en-US" sz="300" b="0" dirty="0">
                <a:solidFill>
                  <a:srgbClr val="008000"/>
                </a:solidFill>
                <a:effectLst/>
                <a:latin typeface="Consolas" panose="020B0609020204030204" pitchFamily="49" charset="0"/>
              </a:rPr>
              <a:t>, read, list, remove, update }</a:t>
            </a:r>
          </a:p>
          <a:p>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F90E069-B313-F10A-3047-738FCB603A6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1D897EC-84D9-8480-B3AB-516766640A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950984-B4C9-03F6-6D12-94C1C7F5C6F5}"/>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2658173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C89F-79E6-CF03-14B0-D29C354966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D33D551-ECB4-BEA2-BE1F-F5336A51E069}"/>
              </a:ext>
            </a:extLst>
          </p:cNvPr>
          <p:cNvSpPr>
            <a:spLocks noGrp="1"/>
          </p:cNvSpPr>
          <p:nvPr>
            <p:ph idx="1"/>
          </p:nvPr>
        </p:nvSpPr>
        <p:spPr/>
        <p:txBody>
          <a:bodyPr/>
          <a:lstStyle/>
          <a:p>
            <a:r>
              <a:rPr lang="en-US" dirty="0"/>
              <a:t>The create method in the shop controller, which is invoked after a seller is verified, uses the formidable node module to parse the multipart request that may contain an image file uploaded by the user for the shop logo. </a:t>
            </a:r>
          </a:p>
          <a:p>
            <a:r>
              <a:rPr lang="en-US" dirty="0"/>
              <a:t>If there is a file, formidable will store it temporarily in the filesystem, and we will read it using the fs module to retrieve the filetype and data to store it in the image field in the shop document. </a:t>
            </a:r>
          </a:p>
          <a:p>
            <a:r>
              <a:rPr lang="en-US" dirty="0"/>
              <a:t>The create controller method will look as shown in the following code block:</a:t>
            </a:r>
          </a:p>
        </p:txBody>
      </p:sp>
      <p:sp>
        <p:nvSpPr>
          <p:cNvPr id="4" name="Date Placeholder 3">
            <a:extLst>
              <a:ext uri="{FF2B5EF4-FFF2-40B4-BE49-F238E27FC236}">
                <a16:creationId xmlns:a16="http://schemas.microsoft.com/office/drawing/2014/main" id="{F42C998D-324C-1270-C4CA-863D904F4ED3}"/>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BD4496B-507C-3D33-2CF7-A0C636439F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48646E6-4A32-3B0D-8849-D25B52FBD205}"/>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2597229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B29C-59F5-6F53-20E8-624B75EED421}"/>
              </a:ext>
            </a:extLst>
          </p:cNvPr>
          <p:cNvSpPr>
            <a:spLocks noGrp="1"/>
          </p:cNvSpPr>
          <p:nvPr>
            <p:ph type="title"/>
          </p:nvPr>
        </p:nvSpPr>
        <p:spPr/>
        <p:txBody>
          <a:bodyPr/>
          <a:lstStyle/>
          <a:p>
            <a:r>
              <a:rPr lang="en-US" dirty="0" err="1"/>
              <a:t>mern</a:t>
            </a:r>
            <a:r>
              <a:rPr lang="en-US" dirty="0"/>
              <a:t>-marketplace/server/controllers/shop.controller.js:</a:t>
            </a:r>
            <a:br>
              <a:rPr lang="en-US" dirty="0"/>
            </a:br>
            <a:endParaRPr lang="en-US" dirty="0"/>
          </a:p>
        </p:txBody>
      </p:sp>
      <p:sp>
        <p:nvSpPr>
          <p:cNvPr id="3" name="Content Placeholder 2">
            <a:extLst>
              <a:ext uri="{FF2B5EF4-FFF2-40B4-BE49-F238E27FC236}">
                <a16:creationId xmlns:a16="http://schemas.microsoft.com/office/drawing/2014/main" id="{C8B4D3D6-B8BF-4455-C79F-D86ACEB18E4B}"/>
              </a:ext>
            </a:extLst>
          </p:cNvPr>
          <p:cNvSpPr>
            <a:spLocks noGrp="1"/>
          </p:cNvSpPr>
          <p:nvPr>
            <p:ph idx="1"/>
          </p:nvPr>
        </p:nvSpPr>
        <p:spPr/>
        <p:txBody>
          <a:bodyPr/>
          <a:lstStyle/>
          <a:p>
            <a:r>
              <a:rPr lang="en-US" sz="1150" dirty="0"/>
              <a:t>const create = (req, res, next) =&gt; {</a:t>
            </a:r>
          </a:p>
          <a:p>
            <a:r>
              <a:rPr lang="en-US" sz="1150" dirty="0"/>
              <a:t>let form = new </a:t>
            </a:r>
            <a:r>
              <a:rPr lang="en-US" sz="1150" dirty="0" err="1"/>
              <a:t>formidable.IncomingForm</a:t>
            </a:r>
            <a:r>
              <a:rPr lang="en-US" sz="1150" dirty="0"/>
              <a:t>() </a:t>
            </a:r>
          </a:p>
          <a:p>
            <a:r>
              <a:rPr lang="en-US" sz="1150" dirty="0" err="1"/>
              <a:t>form.keepExtensions</a:t>
            </a:r>
            <a:r>
              <a:rPr lang="en-US" sz="1150" dirty="0"/>
              <a:t> = true</a:t>
            </a:r>
          </a:p>
          <a:p>
            <a:r>
              <a:rPr lang="en-US" sz="1150" dirty="0" err="1"/>
              <a:t>form.parse</a:t>
            </a:r>
            <a:r>
              <a:rPr lang="en-US" sz="1150" dirty="0"/>
              <a:t>(req, (err, fields, files) =&gt; { </a:t>
            </a:r>
          </a:p>
          <a:p>
            <a:r>
              <a:rPr lang="en-US" sz="1150" dirty="0"/>
              <a:t>if (err) {</a:t>
            </a:r>
          </a:p>
          <a:p>
            <a:r>
              <a:rPr lang="en-US" sz="1150" dirty="0" err="1"/>
              <a:t>res.status</a:t>
            </a:r>
            <a:r>
              <a:rPr lang="en-US" sz="1150" dirty="0"/>
              <a:t>(400).</a:t>
            </a:r>
            <a:r>
              <a:rPr lang="en-US" sz="1150" dirty="0" err="1"/>
              <a:t>json</a:t>
            </a:r>
            <a:r>
              <a:rPr lang="en-US" sz="1150" dirty="0"/>
              <a:t>({</a:t>
            </a:r>
          </a:p>
          <a:p>
            <a:r>
              <a:rPr lang="en-US" sz="1150" dirty="0"/>
              <a:t>message: "Image could not be uploaded" </a:t>
            </a:r>
          </a:p>
          <a:p>
            <a:r>
              <a:rPr lang="en-US" sz="1150" dirty="0"/>
              <a:t>})</a:t>
            </a:r>
          </a:p>
          <a:p>
            <a:r>
              <a:rPr lang="en-US" sz="1150" dirty="0"/>
              <a:t>}</a:t>
            </a:r>
          </a:p>
          <a:p>
            <a:r>
              <a:rPr lang="en-US" sz="1150" dirty="0"/>
              <a:t>let shop = new Shop(fields) </a:t>
            </a:r>
          </a:p>
          <a:p>
            <a:r>
              <a:rPr lang="en-US" sz="1150" dirty="0" err="1"/>
              <a:t>shop.owner</a:t>
            </a:r>
            <a:r>
              <a:rPr lang="en-US" sz="1150" dirty="0"/>
              <a:t>= </a:t>
            </a:r>
            <a:r>
              <a:rPr lang="en-US" sz="1150" dirty="0" err="1"/>
              <a:t>req.profile</a:t>
            </a:r>
            <a:r>
              <a:rPr lang="en-US" sz="1150" dirty="0"/>
              <a:t> </a:t>
            </a:r>
          </a:p>
          <a:p>
            <a:r>
              <a:rPr lang="en-US" sz="1150" dirty="0"/>
              <a:t>if(</a:t>
            </a:r>
            <a:r>
              <a:rPr lang="en-US" sz="1150" dirty="0" err="1"/>
              <a:t>files.image</a:t>
            </a:r>
            <a:r>
              <a:rPr lang="en-US" sz="1150" dirty="0"/>
              <a:t>){</a:t>
            </a:r>
          </a:p>
          <a:p>
            <a:r>
              <a:rPr lang="en-US" sz="1150" dirty="0" err="1"/>
              <a:t>shop.image.data</a:t>
            </a:r>
            <a:r>
              <a:rPr lang="en-US" sz="1150" dirty="0"/>
              <a:t> = </a:t>
            </a:r>
            <a:r>
              <a:rPr lang="en-US" sz="1150" dirty="0" err="1"/>
              <a:t>fs.readFileSync</a:t>
            </a:r>
            <a:r>
              <a:rPr lang="en-US" sz="1150" dirty="0"/>
              <a:t>(</a:t>
            </a:r>
            <a:r>
              <a:rPr lang="en-US" sz="1150" dirty="0" err="1"/>
              <a:t>files.image.path</a:t>
            </a:r>
            <a:r>
              <a:rPr lang="en-US" sz="1150" dirty="0"/>
              <a:t>) </a:t>
            </a:r>
          </a:p>
          <a:p>
            <a:r>
              <a:rPr lang="en-US" sz="1150" dirty="0" err="1"/>
              <a:t>shop.image.contentType</a:t>
            </a:r>
            <a:r>
              <a:rPr lang="en-US" sz="1150" dirty="0"/>
              <a:t> = </a:t>
            </a:r>
            <a:r>
              <a:rPr lang="en-US" sz="1150" dirty="0" err="1"/>
              <a:t>files.image.type</a:t>
            </a:r>
            <a:endParaRPr lang="en-US" sz="1150" dirty="0"/>
          </a:p>
          <a:p>
            <a:r>
              <a:rPr lang="en-US" sz="1150" dirty="0"/>
              <a:t>}</a:t>
            </a:r>
          </a:p>
          <a:p>
            <a:r>
              <a:rPr lang="en-US" sz="1150" dirty="0" err="1"/>
              <a:t>shop.save</a:t>
            </a:r>
            <a:r>
              <a:rPr lang="en-US" sz="1150" dirty="0"/>
              <a:t>((err, result) =&gt; { </a:t>
            </a:r>
          </a:p>
          <a:p>
            <a:r>
              <a:rPr lang="en-US" sz="1150" dirty="0"/>
              <a:t>if (err) {</a:t>
            </a:r>
          </a:p>
          <a:p>
            <a:r>
              <a:rPr lang="en-US" sz="1150" dirty="0"/>
              <a:t>return </a:t>
            </a:r>
            <a:r>
              <a:rPr lang="en-US" sz="1150" dirty="0" err="1"/>
              <a:t>res.status</a:t>
            </a:r>
            <a:r>
              <a:rPr lang="en-US" sz="1150" dirty="0"/>
              <a:t>(400).</a:t>
            </a:r>
            <a:r>
              <a:rPr lang="en-US" sz="1150" dirty="0" err="1"/>
              <a:t>json</a:t>
            </a:r>
            <a:r>
              <a:rPr lang="en-US" sz="1150" dirty="0"/>
              <a:t>({</a:t>
            </a:r>
          </a:p>
          <a:p>
            <a:r>
              <a:rPr lang="en-US" sz="1150" dirty="0"/>
              <a:t>error: </a:t>
            </a:r>
            <a:r>
              <a:rPr lang="en-US" sz="1150" dirty="0" err="1"/>
              <a:t>errorHandler.getErrorMessage</a:t>
            </a:r>
            <a:r>
              <a:rPr lang="en-US" sz="1150" dirty="0"/>
              <a:t>(err) </a:t>
            </a:r>
          </a:p>
          <a:p>
            <a:r>
              <a:rPr lang="en-US" sz="1150" dirty="0"/>
              <a:t>})</a:t>
            </a:r>
          </a:p>
          <a:p>
            <a:r>
              <a:rPr lang="en-US" sz="1150" dirty="0"/>
              <a:t>}</a:t>
            </a:r>
          </a:p>
          <a:p>
            <a:r>
              <a:rPr lang="en-US" sz="1150" dirty="0" err="1"/>
              <a:t>res.status</a:t>
            </a:r>
            <a:r>
              <a:rPr lang="en-US" sz="1150" dirty="0"/>
              <a:t>(200).</a:t>
            </a:r>
            <a:r>
              <a:rPr lang="en-US" sz="1150" dirty="0" err="1"/>
              <a:t>json</a:t>
            </a:r>
            <a:r>
              <a:rPr lang="en-US" sz="1150" dirty="0"/>
              <a:t>(result) </a:t>
            </a:r>
          </a:p>
          <a:p>
            <a:r>
              <a:rPr lang="en-US" sz="1150" dirty="0"/>
              <a:t>})</a:t>
            </a:r>
          </a:p>
          <a:p>
            <a:r>
              <a:rPr lang="en-US" sz="1150" dirty="0"/>
              <a:t>}) </a:t>
            </a:r>
          </a:p>
          <a:p>
            <a:r>
              <a:rPr lang="en-US" sz="1150" dirty="0"/>
              <a:t>}</a:t>
            </a:r>
          </a:p>
        </p:txBody>
      </p:sp>
      <p:sp>
        <p:nvSpPr>
          <p:cNvPr id="4" name="Date Placeholder 3">
            <a:extLst>
              <a:ext uri="{FF2B5EF4-FFF2-40B4-BE49-F238E27FC236}">
                <a16:creationId xmlns:a16="http://schemas.microsoft.com/office/drawing/2014/main" id="{21954B21-2A1B-6CC6-DE63-E31C1C460DD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5DA25C3-E723-1C48-BA96-153ED5E3F94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530B6A-3732-8679-77AB-95B689D162ED}"/>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267645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DC41-E9CC-18B6-5684-045AA8EDF9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F44D6E-2FC3-033D-A7B7-E6332F97F5A5}"/>
              </a:ext>
            </a:extLst>
          </p:cNvPr>
          <p:cNvSpPr>
            <a:spLocks noGrp="1"/>
          </p:cNvSpPr>
          <p:nvPr>
            <p:ph idx="1"/>
          </p:nvPr>
        </p:nvSpPr>
        <p:spPr/>
        <p:txBody>
          <a:bodyPr/>
          <a:lstStyle/>
          <a:p>
            <a:r>
              <a:rPr lang="en-US" dirty="0"/>
              <a:t>The logo image file for the shop is uploaded by the user and stored in MongoDB as data. </a:t>
            </a:r>
          </a:p>
          <a:p>
            <a:r>
              <a:rPr lang="en-US" dirty="0"/>
              <a:t>Then, in order to be shown in the views, it is retrieved from the database as an image file at a separate GET API. </a:t>
            </a:r>
          </a:p>
          <a:p>
            <a:r>
              <a:rPr lang="en-US" dirty="0"/>
              <a:t>The GET API is set up as an Express route at /</a:t>
            </a:r>
            <a:r>
              <a:rPr lang="en-US" dirty="0" err="1"/>
              <a:t>api</a:t>
            </a:r>
            <a:r>
              <a:rPr lang="en-US" dirty="0"/>
              <a:t>/shops/logo/:</a:t>
            </a:r>
            <a:r>
              <a:rPr lang="en-US" dirty="0" err="1"/>
              <a:t>shopId</a:t>
            </a:r>
            <a:r>
              <a:rPr lang="en-US" dirty="0"/>
              <a:t>, which gets the image data from MongoDB and sends it as a file in the response. </a:t>
            </a:r>
          </a:p>
          <a:p>
            <a:r>
              <a:rPr lang="en-US" dirty="0"/>
              <a:t>The implementation steps for file upload, storage, and retrieval are outlined in detail in the Upload profile photo section of Chapter 5, Starting with a Simple Social Media Application it is also outlined below:</a:t>
            </a:r>
          </a:p>
        </p:txBody>
      </p:sp>
      <p:sp>
        <p:nvSpPr>
          <p:cNvPr id="4" name="Date Placeholder 3">
            <a:extLst>
              <a:ext uri="{FF2B5EF4-FFF2-40B4-BE49-F238E27FC236}">
                <a16:creationId xmlns:a16="http://schemas.microsoft.com/office/drawing/2014/main" id="{A0EF16A7-2254-FEE6-D2A9-6E23E53C1B76}"/>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DB55058A-393E-F2D2-DD04-91C1934DC52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7C5FDB5-F85A-389B-DF56-189B28AC91E4}"/>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3379659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6BB5-166B-03E5-3282-C81E0DE85DCD}"/>
              </a:ext>
            </a:extLst>
          </p:cNvPr>
          <p:cNvSpPr>
            <a:spLocks noGrp="1"/>
          </p:cNvSpPr>
          <p:nvPr>
            <p:ph type="title"/>
          </p:nvPr>
        </p:nvSpPr>
        <p:spPr/>
        <p:txBody>
          <a:bodyPr/>
          <a:lstStyle/>
          <a:p>
            <a:r>
              <a:rPr lang="en-US" dirty="0"/>
              <a:t>Uploading a profile photo</a:t>
            </a:r>
          </a:p>
        </p:txBody>
      </p:sp>
      <p:sp>
        <p:nvSpPr>
          <p:cNvPr id="3" name="Content Placeholder 2">
            <a:extLst>
              <a:ext uri="{FF2B5EF4-FFF2-40B4-BE49-F238E27FC236}">
                <a16:creationId xmlns:a16="http://schemas.microsoft.com/office/drawing/2014/main" id="{A6528020-EBD0-E7E4-F989-7E28010E04CA}"/>
              </a:ext>
            </a:extLst>
          </p:cNvPr>
          <p:cNvSpPr>
            <a:spLocks noGrp="1"/>
          </p:cNvSpPr>
          <p:nvPr>
            <p:ph idx="1"/>
          </p:nvPr>
        </p:nvSpPr>
        <p:spPr/>
        <p:txBody>
          <a:bodyPr/>
          <a:lstStyle/>
          <a:p>
            <a:r>
              <a:rPr lang="en-US" dirty="0"/>
              <a:t>Allowing a user to upload a profile photo will require that we store the uploaded image file and retrieve it on request to load it in the view. </a:t>
            </a:r>
          </a:p>
          <a:p>
            <a:r>
              <a:rPr lang="en-US" dirty="0"/>
              <a:t>There are multiple ways of implementing this upload feature while considering the different file storage options:</a:t>
            </a:r>
          </a:p>
          <a:p>
            <a:r>
              <a:rPr lang="en-US" dirty="0"/>
              <a:t>Server filesystem: Upload and save files to a server filesystem and store the URL in MongoDB.</a:t>
            </a:r>
          </a:p>
          <a:p>
            <a:r>
              <a:rPr lang="en-US" dirty="0"/>
              <a:t>External file storage: Save files to external storage such as Amazon S3 and store the URL in MongoDB.</a:t>
            </a:r>
          </a:p>
          <a:p>
            <a:r>
              <a:rPr lang="en-US" dirty="0"/>
              <a:t>Store as data in MongoDB: Save files that are small in size (less than 16 MB) to MongoDB as data of the Buffer type.</a:t>
            </a:r>
          </a:p>
        </p:txBody>
      </p:sp>
      <p:sp>
        <p:nvSpPr>
          <p:cNvPr id="4" name="Date Placeholder 3">
            <a:extLst>
              <a:ext uri="{FF2B5EF4-FFF2-40B4-BE49-F238E27FC236}">
                <a16:creationId xmlns:a16="http://schemas.microsoft.com/office/drawing/2014/main" id="{83D6ED74-18B0-887F-EA0C-C5BFF1B23444}"/>
              </a:ext>
            </a:extLst>
          </p:cNvPr>
          <p:cNvSpPr>
            <a:spLocks noGrp="1"/>
          </p:cNvSpPr>
          <p:nvPr>
            <p:ph type="dt" sz="half" idx="10"/>
          </p:nvPr>
        </p:nvSpPr>
        <p:spPr/>
        <p:txBody>
          <a:bodyPr/>
          <a:lstStyle/>
          <a:p>
            <a:pPr>
              <a:defRPr/>
            </a:pPr>
            <a:fld id="{C9C54A8A-EC83-4BC5-B48C-A23671E55882}" type="datetime1">
              <a:rPr lang="en-US" smtClean="0"/>
              <a:t>8/24/2023</a:t>
            </a:fld>
            <a:endParaRPr lang="en-US" dirty="0"/>
          </a:p>
        </p:txBody>
      </p:sp>
      <p:sp>
        <p:nvSpPr>
          <p:cNvPr id="5" name="Footer Placeholder 4">
            <a:extLst>
              <a:ext uri="{FF2B5EF4-FFF2-40B4-BE49-F238E27FC236}">
                <a16:creationId xmlns:a16="http://schemas.microsoft.com/office/drawing/2014/main" id="{A5DE66A0-0684-8559-D827-CE4EA513C61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E849D83-5F68-62C8-4FE5-13AD76BB4D7F}"/>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224796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E42B-F977-BBC4-7D3B-CD7E2C742A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DA0FCA-00A3-47AA-5716-D5A7C4BBEB40}"/>
              </a:ext>
            </a:extLst>
          </p:cNvPr>
          <p:cNvSpPr>
            <a:spLocks noGrp="1"/>
          </p:cNvSpPr>
          <p:nvPr>
            <p:ph idx="1"/>
          </p:nvPr>
        </p:nvSpPr>
        <p:spPr/>
        <p:txBody>
          <a:bodyPr/>
          <a:lstStyle/>
          <a:p>
            <a:r>
              <a:rPr lang="en-US" dirty="0"/>
              <a:t>We will be extending the MERN skeleton application with support for seller accounts and shops with products, to incrementally integrate marketplace functionalities such as product search and suggestions. </a:t>
            </a:r>
          </a:p>
          <a:p>
            <a:r>
              <a:rPr lang="en-US" dirty="0"/>
              <a:t>By the end you will have a better grasp of how to extend, integrate, and combine the different aspects of full-stack implementations to add complex features to your applications.</a:t>
            </a:r>
          </a:p>
          <a:p>
            <a:endParaRPr lang="en-US" dirty="0"/>
          </a:p>
        </p:txBody>
      </p:sp>
      <p:sp>
        <p:nvSpPr>
          <p:cNvPr id="4" name="Date Placeholder 3">
            <a:extLst>
              <a:ext uri="{FF2B5EF4-FFF2-40B4-BE49-F238E27FC236}">
                <a16:creationId xmlns:a16="http://schemas.microsoft.com/office/drawing/2014/main" id="{5D92AF41-B803-4E79-7081-0E9C47C9E18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0F089981-1F58-B066-A12D-4FA1CA87A90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B186744-D621-7EE8-AEFC-B992A722D743}"/>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1764817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20A8-6115-2F10-F359-38B36DCE67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3F361A-FBEF-1096-5FE9-328410D7070D}"/>
              </a:ext>
            </a:extLst>
          </p:cNvPr>
          <p:cNvSpPr>
            <a:spLocks noGrp="1"/>
          </p:cNvSpPr>
          <p:nvPr>
            <p:ph idx="1"/>
          </p:nvPr>
        </p:nvSpPr>
        <p:spPr/>
        <p:txBody>
          <a:bodyPr/>
          <a:lstStyle/>
          <a:p>
            <a:r>
              <a:rPr lang="en-US" dirty="0"/>
              <a:t>For MERN Social, we will assume that the photo files that are uploaded by the user will be small in size and demonstrate how to store these files in MongoDB for </a:t>
            </a:r>
          </a:p>
          <a:p>
            <a:r>
              <a:rPr lang="en-US" dirty="0"/>
              <a:t>the profile photo upload feature. In Chapter 8, Extending the Marketplace for Orders and Payments, we will discuss how to store larger files in MongoDB using </a:t>
            </a:r>
            <a:r>
              <a:rPr lang="en-US" dirty="0" err="1"/>
              <a:t>GridFS</a:t>
            </a:r>
            <a:r>
              <a:rPr lang="en-US" dirty="0"/>
              <a:t>.</a:t>
            </a:r>
          </a:p>
          <a:p>
            <a:endParaRPr lang="en-US" dirty="0"/>
          </a:p>
        </p:txBody>
      </p:sp>
      <p:sp>
        <p:nvSpPr>
          <p:cNvPr id="4" name="Date Placeholder 3">
            <a:extLst>
              <a:ext uri="{FF2B5EF4-FFF2-40B4-BE49-F238E27FC236}">
                <a16:creationId xmlns:a16="http://schemas.microsoft.com/office/drawing/2014/main" id="{25A291E8-112B-244C-44E6-30C7B669DBC2}"/>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04B49F9-6392-2886-196B-A50B06CC0E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123533-4F92-536A-E41C-1253A0304891}"/>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253775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B850-427F-9895-35D1-00539B8871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7E2FE5-BFD0-FD7D-0B16-9A2644513A5C}"/>
              </a:ext>
            </a:extLst>
          </p:cNvPr>
          <p:cNvSpPr>
            <a:spLocks noGrp="1"/>
          </p:cNvSpPr>
          <p:nvPr>
            <p:ph idx="1"/>
          </p:nvPr>
        </p:nvSpPr>
        <p:spPr/>
        <p:txBody>
          <a:bodyPr/>
          <a:lstStyle/>
          <a:p>
            <a:r>
              <a:rPr lang="en-US" dirty="0"/>
              <a:t>To implement this photo upload feature, in the following sections, we will do the </a:t>
            </a:r>
          </a:p>
          <a:p>
            <a:r>
              <a:rPr lang="en-US" dirty="0"/>
              <a:t>following:</a:t>
            </a:r>
          </a:p>
          <a:p>
            <a:r>
              <a:rPr lang="en-US" dirty="0"/>
              <a:t>Update the user model to store the photo.</a:t>
            </a:r>
          </a:p>
          <a:p>
            <a:r>
              <a:rPr lang="en-US" dirty="0"/>
              <a:t>Integrate updated frontend views to upload the photo from the client- side. </a:t>
            </a:r>
          </a:p>
          <a:p>
            <a:r>
              <a:rPr lang="en-US" dirty="0"/>
              <a:t>Modify the user update controller in the backend to process the uploaded photo.</a:t>
            </a:r>
          </a:p>
          <a:p>
            <a:endParaRPr lang="en-US" dirty="0"/>
          </a:p>
        </p:txBody>
      </p:sp>
      <p:sp>
        <p:nvSpPr>
          <p:cNvPr id="4" name="Date Placeholder 3">
            <a:extLst>
              <a:ext uri="{FF2B5EF4-FFF2-40B4-BE49-F238E27FC236}">
                <a16:creationId xmlns:a16="http://schemas.microsoft.com/office/drawing/2014/main" id="{FBB921CA-4A75-4B2D-7089-21FF2743E8D1}"/>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7DB9A75-32F5-31CB-D142-EBEB53A9578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5380A85-7E4F-3D0B-D4A4-07A3B6F5F040}"/>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30805277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F1C2-BDEB-903B-B582-34B03C35420A}"/>
              </a:ext>
            </a:extLst>
          </p:cNvPr>
          <p:cNvSpPr>
            <a:spLocks noGrp="1"/>
          </p:cNvSpPr>
          <p:nvPr>
            <p:ph type="title"/>
          </p:nvPr>
        </p:nvSpPr>
        <p:spPr/>
        <p:txBody>
          <a:bodyPr/>
          <a:lstStyle/>
          <a:p>
            <a:r>
              <a:rPr lang="en-US" dirty="0"/>
              <a:t>Updating the user model to store a </a:t>
            </a:r>
            <a:br>
              <a:rPr lang="en-US" dirty="0"/>
            </a:br>
            <a:r>
              <a:rPr lang="en-US" dirty="0"/>
              <a:t>photo in MongoDB</a:t>
            </a:r>
          </a:p>
        </p:txBody>
      </p:sp>
      <p:sp>
        <p:nvSpPr>
          <p:cNvPr id="3" name="Content Placeholder 2">
            <a:extLst>
              <a:ext uri="{FF2B5EF4-FFF2-40B4-BE49-F238E27FC236}">
                <a16:creationId xmlns:a16="http://schemas.microsoft.com/office/drawing/2014/main" id="{DCE858FC-9488-A6DF-CE8D-5C6B5CFA3C98}"/>
              </a:ext>
            </a:extLst>
          </p:cNvPr>
          <p:cNvSpPr>
            <a:spLocks noGrp="1"/>
          </p:cNvSpPr>
          <p:nvPr>
            <p:ph idx="1"/>
          </p:nvPr>
        </p:nvSpPr>
        <p:spPr/>
        <p:txBody>
          <a:bodyPr/>
          <a:lstStyle/>
          <a:p>
            <a:r>
              <a:rPr lang="en-US" dirty="0"/>
              <a:t>In order to store the uploaded profile photo directly in the database, we will update the user model to add a photo field that stores the file as data of the Buffer type, along with the file's </a:t>
            </a:r>
            <a:r>
              <a:rPr lang="en-US" dirty="0" err="1"/>
              <a:t>contentType</a:t>
            </a:r>
            <a:r>
              <a:rPr lang="en-US" dirty="0"/>
              <a:t>.</a:t>
            </a:r>
          </a:p>
          <a:p>
            <a:endParaRPr lang="en-US" dirty="0"/>
          </a:p>
          <a:p>
            <a:pPr marL="0" indent="0">
              <a:buNone/>
            </a:pPr>
            <a:r>
              <a:rPr lang="en-US" dirty="0" err="1"/>
              <a:t>mern</a:t>
            </a:r>
            <a:r>
              <a:rPr lang="en-US" dirty="0"/>
              <a:t>-skeleton/server/models/user.model.js:</a:t>
            </a:r>
          </a:p>
          <a:p>
            <a:r>
              <a:rPr lang="en-US" dirty="0"/>
              <a:t>photo: {</a:t>
            </a:r>
          </a:p>
          <a:p>
            <a:r>
              <a:rPr lang="en-US" dirty="0"/>
              <a:t>data: Buffer, </a:t>
            </a:r>
          </a:p>
          <a:p>
            <a:r>
              <a:rPr lang="en-US" dirty="0" err="1"/>
              <a:t>contentType</a:t>
            </a:r>
            <a:r>
              <a:rPr lang="en-US" dirty="0"/>
              <a:t>: String</a:t>
            </a:r>
          </a:p>
          <a:p>
            <a:r>
              <a:rPr lang="en-US" dirty="0"/>
              <a:t>}</a:t>
            </a:r>
          </a:p>
        </p:txBody>
      </p:sp>
      <p:sp>
        <p:nvSpPr>
          <p:cNvPr id="4" name="Date Placeholder 3">
            <a:extLst>
              <a:ext uri="{FF2B5EF4-FFF2-40B4-BE49-F238E27FC236}">
                <a16:creationId xmlns:a16="http://schemas.microsoft.com/office/drawing/2014/main" id="{6B7CC10B-021D-6278-992C-2600D742CB8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106D94E-7D20-AEAF-885A-453A2559D2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6C09E1-AF22-736C-681A-BF24F7CC161A}"/>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656808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A5ED-AE95-3179-0F0C-BFB792B35894}"/>
              </a:ext>
            </a:extLst>
          </p:cNvPr>
          <p:cNvSpPr>
            <a:spLocks noGrp="1"/>
          </p:cNvSpPr>
          <p:nvPr>
            <p:ph type="title"/>
          </p:nvPr>
        </p:nvSpPr>
        <p:spPr/>
        <p:txBody>
          <a:bodyPr/>
          <a:lstStyle/>
          <a:p>
            <a:br>
              <a:rPr lang="en-US" sz="2800" dirty="0"/>
            </a:br>
            <a:r>
              <a:rPr lang="en-US" sz="2800" dirty="0"/>
              <a:t>Updated </a:t>
            </a:r>
            <a:r>
              <a:rPr lang="en-US" sz="2800" dirty="0" err="1"/>
              <a:t>mern</a:t>
            </a:r>
            <a:r>
              <a:rPr lang="en-US" sz="2800" dirty="0"/>
              <a:t>-skeleton/server/models/user.model.js:</a:t>
            </a:r>
            <a:br>
              <a:rPr lang="en-US" sz="2800" dirty="0"/>
            </a:br>
            <a:r>
              <a:rPr lang="en-US" dirty="0"/>
              <a:t> </a:t>
            </a:r>
          </a:p>
        </p:txBody>
      </p:sp>
      <p:sp>
        <p:nvSpPr>
          <p:cNvPr id="3" name="Content Placeholder 2">
            <a:extLst>
              <a:ext uri="{FF2B5EF4-FFF2-40B4-BE49-F238E27FC236}">
                <a16:creationId xmlns:a16="http://schemas.microsoft.com/office/drawing/2014/main" id="{E084386A-38C0-F68E-8ABC-C16E63AFE0C5}"/>
              </a:ext>
            </a:extLst>
          </p:cNvPr>
          <p:cNvSpPr>
            <a:spLocks noGrp="1"/>
          </p:cNvSpPr>
          <p:nvPr>
            <p:ph idx="1"/>
          </p:nvPr>
        </p:nvSpPr>
        <p:spPr/>
        <p:txBody>
          <a:bodyPr/>
          <a:lstStyle/>
          <a:p>
            <a:r>
              <a:rPr lang="en-US" sz="350" b="0" dirty="0">
                <a:solidFill>
                  <a:srgbClr val="008000"/>
                </a:solidFill>
                <a:effectLst/>
                <a:latin typeface="Consolas" panose="020B0609020204030204" pitchFamily="49" charset="0"/>
              </a:rPr>
              <a:t>import mongoose from 'mongoose'</a:t>
            </a:r>
          </a:p>
          <a:p>
            <a:r>
              <a:rPr lang="en-US" sz="350" b="0" dirty="0">
                <a:solidFill>
                  <a:srgbClr val="008000"/>
                </a:solidFill>
                <a:effectLst/>
                <a:latin typeface="Consolas" panose="020B0609020204030204" pitchFamily="49" charset="0"/>
              </a:rPr>
              <a:t>import crypto from 'crypto'</a:t>
            </a:r>
          </a:p>
          <a:p>
            <a:r>
              <a:rPr lang="en-US" sz="350" b="0" dirty="0">
                <a:solidFill>
                  <a:srgbClr val="008000"/>
                </a:solidFill>
                <a:effectLst/>
                <a:latin typeface="Consolas" panose="020B0609020204030204" pitchFamily="49" charset="0"/>
              </a:rPr>
              <a:t>//const mongoose = require('mongoose');</a:t>
            </a:r>
          </a:p>
          <a:p>
            <a:r>
              <a:rPr lang="en-US" sz="350" b="0" dirty="0">
                <a:solidFill>
                  <a:srgbClr val="008000"/>
                </a:solidFill>
                <a:effectLst/>
                <a:latin typeface="Consolas" panose="020B0609020204030204" pitchFamily="49" charset="0"/>
              </a:rPr>
              <a:t>const </a:t>
            </a:r>
            <a:r>
              <a:rPr lang="en-US" sz="350" b="0" dirty="0" err="1">
                <a:solidFill>
                  <a:srgbClr val="008000"/>
                </a:solidFill>
                <a:effectLst/>
                <a:latin typeface="Consolas" panose="020B0609020204030204" pitchFamily="49" charset="0"/>
              </a:rPr>
              <a:t>UserSchema</a:t>
            </a:r>
            <a:r>
              <a:rPr lang="en-US" sz="350" b="0" dirty="0">
                <a:solidFill>
                  <a:srgbClr val="008000"/>
                </a:solidFill>
                <a:effectLst/>
                <a:latin typeface="Consolas" panose="020B0609020204030204" pitchFamily="49" charset="0"/>
              </a:rPr>
              <a:t> = new </a:t>
            </a:r>
            <a:r>
              <a:rPr lang="en-US" sz="350" b="0" dirty="0" err="1">
                <a:solidFill>
                  <a:srgbClr val="008000"/>
                </a:solidFill>
                <a:effectLst/>
                <a:latin typeface="Consolas" panose="020B0609020204030204" pitchFamily="49" charset="0"/>
              </a:rPr>
              <a:t>mongoose.Schema</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name: {</a:t>
            </a:r>
          </a:p>
          <a:p>
            <a:r>
              <a:rPr lang="en-US" sz="350" b="0" dirty="0">
                <a:solidFill>
                  <a:srgbClr val="008000"/>
                </a:solidFill>
                <a:effectLst/>
                <a:latin typeface="Consolas" panose="020B0609020204030204" pitchFamily="49" charset="0"/>
              </a:rPr>
              <a:t> type: String,</a:t>
            </a:r>
          </a:p>
          <a:p>
            <a:r>
              <a:rPr lang="en-US" sz="350" b="0" dirty="0">
                <a:solidFill>
                  <a:srgbClr val="008000"/>
                </a:solidFill>
                <a:effectLst/>
                <a:latin typeface="Consolas" panose="020B0609020204030204" pitchFamily="49" charset="0"/>
              </a:rPr>
              <a:t> trim: true,</a:t>
            </a:r>
          </a:p>
          <a:p>
            <a:r>
              <a:rPr lang="en-US" sz="350" b="0" dirty="0">
                <a:solidFill>
                  <a:srgbClr val="008000"/>
                </a:solidFill>
                <a:effectLst/>
                <a:latin typeface="Consolas" panose="020B0609020204030204" pitchFamily="49" charset="0"/>
              </a:rPr>
              <a:t> required: 'Name is required'</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email: {</a:t>
            </a:r>
          </a:p>
          <a:p>
            <a:r>
              <a:rPr lang="en-US" sz="350" b="0" dirty="0">
                <a:solidFill>
                  <a:srgbClr val="008000"/>
                </a:solidFill>
                <a:effectLst/>
                <a:latin typeface="Consolas" panose="020B0609020204030204" pitchFamily="49" charset="0"/>
              </a:rPr>
              <a:t> type: String,</a:t>
            </a:r>
          </a:p>
          <a:p>
            <a:r>
              <a:rPr lang="en-US" sz="350" b="0" dirty="0">
                <a:solidFill>
                  <a:srgbClr val="008000"/>
                </a:solidFill>
                <a:effectLst/>
                <a:latin typeface="Consolas" panose="020B0609020204030204" pitchFamily="49" charset="0"/>
              </a:rPr>
              <a:t> trim: true,</a:t>
            </a:r>
          </a:p>
          <a:p>
            <a:r>
              <a:rPr lang="en-US" sz="350" b="0" dirty="0">
                <a:solidFill>
                  <a:srgbClr val="008000"/>
                </a:solidFill>
                <a:effectLst/>
                <a:latin typeface="Consolas" panose="020B0609020204030204" pitchFamily="49" charset="0"/>
              </a:rPr>
              <a:t>unique: 'Email already exists',</a:t>
            </a:r>
          </a:p>
          <a:p>
            <a:r>
              <a:rPr lang="en-US" sz="350" b="0" dirty="0">
                <a:solidFill>
                  <a:srgbClr val="008000"/>
                </a:solidFill>
                <a:effectLst/>
                <a:latin typeface="Consolas" panose="020B0609020204030204" pitchFamily="49" charset="0"/>
              </a:rPr>
              <a:t>match: [/.+\@.+\..+/, 'Please fill a valid email address'],</a:t>
            </a:r>
          </a:p>
          <a:p>
            <a:r>
              <a:rPr lang="en-US" sz="350" b="0" dirty="0">
                <a:solidFill>
                  <a:srgbClr val="008000"/>
                </a:solidFill>
                <a:effectLst/>
                <a:latin typeface="Consolas" panose="020B0609020204030204" pitchFamily="49" charset="0"/>
              </a:rPr>
              <a:t>required: 'Email is required'</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seller: {</a:t>
            </a:r>
          </a:p>
          <a:p>
            <a:r>
              <a:rPr lang="en-US" sz="350" b="0" dirty="0">
                <a:solidFill>
                  <a:srgbClr val="008000"/>
                </a:solidFill>
                <a:effectLst/>
                <a:latin typeface="Consolas" panose="020B0609020204030204" pitchFamily="49" charset="0"/>
              </a:rPr>
              <a:t>type: Boolean, </a:t>
            </a:r>
          </a:p>
          <a:p>
            <a:r>
              <a:rPr lang="en-US" sz="350" b="0" dirty="0">
                <a:solidFill>
                  <a:srgbClr val="008000"/>
                </a:solidFill>
                <a:effectLst/>
                <a:latin typeface="Consolas" panose="020B0609020204030204" pitchFamily="49" charset="0"/>
              </a:rPr>
              <a:t>default: false</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photo: {</a:t>
            </a:r>
          </a:p>
          <a:p>
            <a:r>
              <a:rPr lang="en-US" sz="350" b="0" dirty="0">
                <a:solidFill>
                  <a:srgbClr val="008000"/>
                </a:solidFill>
                <a:effectLst/>
                <a:latin typeface="Consolas" panose="020B0609020204030204" pitchFamily="49" charset="0"/>
              </a:rPr>
              <a:t>data: Buffer, </a:t>
            </a:r>
          </a:p>
          <a:p>
            <a:r>
              <a:rPr lang="en-US" sz="350" b="0" dirty="0" err="1">
                <a:solidFill>
                  <a:srgbClr val="008000"/>
                </a:solidFill>
                <a:effectLst/>
                <a:latin typeface="Consolas" panose="020B0609020204030204" pitchFamily="49" charset="0"/>
              </a:rPr>
              <a:t>contentType</a:t>
            </a:r>
            <a:r>
              <a:rPr lang="en-US" sz="350" b="0" dirty="0">
                <a:solidFill>
                  <a:srgbClr val="008000"/>
                </a:solidFill>
                <a:effectLst/>
                <a:latin typeface="Consolas" panose="020B0609020204030204" pitchFamily="49" charset="0"/>
              </a:rPr>
              <a:t>: String</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created: {</a:t>
            </a:r>
          </a:p>
          <a:p>
            <a:r>
              <a:rPr lang="en-US" sz="350" b="0" dirty="0">
                <a:solidFill>
                  <a:srgbClr val="008000"/>
                </a:solidFill>
                <a:effectLst/>
                <a:latin typeface="Consolas" panose="020B0609020204030204" pitchFamily="49" charset="0"/>
              </a:rPr>
              <a:t>type: Date,</a:t>
            </a:r>
          </a:p>
          <a:p>
            <a:r>
              <a:rPr lang="en-US" sz="350" b="0" dirty="0">
                <a:solidFill>
                  <a:srgbClr val="008000"/>
                </a:solidFill>
                <a:effectLst/>
                <a:latin typeface="Consolas" panose="020B0609020204030204" pitchFamily="49" charset="0"/>
              </a:rPr>
              <a:t>default: </a:t>
            </a:r>
            <a:r>
              <a:rPr lang="en-US" sz="350" b="0" dirty="0" err="1">
                <a:solidFill>
                  <a:srgbClr val="008000"/>
                </a:solidFill>
                <a:effectLst/>
                <a:latin typeface="Consolas" panose="020B0609020204030204" pitchFamily="49" charset="0"/>
              </a:rPr>
              <a:t>Date.now</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updated: {</a:t>
            </a:r>
          </a:p>
          <a:p>
            <a:r>
              <a:rPr lang="en-US" sz="350" b="0" dirty="0">
                <a:solidFill>
                  <a:srgbClr val="008000"/>
                </a:solidFill>
                <a:effectLst/>
                <a:latin typeface="Consolas" panose="020B0609020204030204" pitchFamily="49" charset="0"/>
              </a:rPr>
              <a:t>type: Date,</a:t>
            </a:r>
          </a:p>
          <a:p>
            <a:r>
              <a:rPr lang="en-US" sz="350" b="0" dirty="0">
                <a:solidFill>
                  <a:srgbClr val="008000"/>
                </a:solidFill>
                <a:effectLst/>
                <a:latin typeface="Consolas" panose="020B0609020204030204" pitchFamily="49" charset="0"/>
              </a:rPr>
              <a:t>default: </a:t>
            </a:r>
            <a:r>
              <a:rPr lang="en-US" sz="350" b="0" dirty="0" err="1">
                <a:solidFill>
                  <a:srgbClr val="008000"/>
                </a:solidFill>
                <a:effectLst/>
                <a:latin typeface="Consolas" panose="020B0609020204030204" pitchFamily="49" charset="0"/>
              </a:rPr>
              <a:t>Date.now</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hashed_password</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type: String,</a:t>
            </a:r>
          </a:p>
          <a:p>
            <a:r>
              <a:rPr lang="en-US" sz="350" b="0" dirty="0">
                <a:solidFill>
                  <a:srgbClr val="008000"/>
                </a:solidFill>
                <a:effectLst/>
                <a:latin typeface="Consolas" panose="020B0609020204030204" pitchFamily="49" charset="0"/>
              </a:rPr>
              <a:t>required: 'Password is required'</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salt: String</a:t>
            </a:r>
          </a:p>
          <a:p>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UserSchema.virtual</a:t>
            </a:r>
            <a:r>
              <a:rPr lang="en-US" sz="350" b="0" dirty="0">
                <a:solidFill>
                  <a:srgbClr val="008000"/>
                </a:solidFill>
                <a:effectLst/>
                <a:latin typeface="Consolas" panose="020B0609020204030204" pitchFamily="49" charset="0"/>
              </a:rPr>
              <a:t>('password')</a:t>
            </a:r>
          </a:p>
          <a:p>
            <a:r>
              <a:rPr lang="en-US" sz="350" b="0" dirty="0">
                <a:solidFill>
                  <a:srgbClr val="008000"/>
                </a:solidFill>
                <a:effectLst/>
                <a:latin typeface="Consolas" panose="020B0609020204030204" pitchFamily="49" charset="0"/>
              </a:rPr>
              <a:t> .set(function(password) {</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this._password</a:t>
            </a:r>
            <a:r>
              <a:rPr lang="en-US" sz="350" b="0" dirty="0">
                <a:solidFill>
                  <a:srgbClr val="008000"/>
                </a:solidFill>
                <a:effectLst/>
                <a:latin typeface="Consolas" panose="020B0609020204030204" pitchFamily="49" charset="0"/>
              </a:rPr>
              <a:t> = password;</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this.salt</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this.makeSalt</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this.hashed_password</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this.encryptPassword</a:t>
            </a:r>
            <a:r>
              <a:rPr lang="en-US" sz="350" b="0" dirty="0">
                <a:solidFill>
                  <a:srgbClr val="008000"/>
                </a:solidFill>
                <a:effectLst/>
                <a:latin typeface="Consolas" panose="020B0609020204030204" pitchFamily="49" charset="0"/>
              </a:rPr>
              <a:t>(password)</a:t>
            </a:r>
          </a:p>
          <a:p>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this.hashed_password</a:t>
            </a:r>
            <a:r>
              <a:rPr lang="en-US" sz="350" b="0" dirty="0">
                <a:solidFill>
                  <a:srgbClr val="008000"/>
                </a:solidFill>
                <a:effectLst/>
                <a:latin typeface="Consolas" panose="020B0609020204030204" pitchFamily="49" charset="0"/>
              </a:rPr>
              <a:t> = password;</a:t>
            </a:r>
          </a:p>
          <a:p>
            <a:r>
              <a:rPr lang="en-US" sz="350" b="0" dirty="0">
                <a:solidFill>
                  <a:srgbClr val="008000"/>
                </a:solidFill>
                <a:effectLst/>
                <a:latin typeface="Consolas" panose="020B0609020204030204" pitchFamily="49" charset="0"/>
              </a:rPr>
              <a:t>   console.log(</a:t>
            </a:r>
            <a:r>
              <a:rPr lang="en-US" sz="350" b="0" dirty="0" err="1">
                <a:solidFill>
                  <a:srgbClr val="008000"/>
                </a:solidFill>
                <a:effectLst/>
                <a:latin typeface="Consolas" panose="020B0609020204030204" pitchFamily="49" charset="0"/>
              </a:rPr>
              <a:t>this.hashed_password</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.get(function() {</a:t>
            </a:r>
          </a:p>
          <a:p>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this._password</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 })</a:t>
            </a:r>
          </a:p>
          <a:p>
            <a:r>
              <a:rPr lang="en-US" sz="350" b="0" dirty="0" err="1">
                <a:solidFill>
                  <a:srgbClr val="008000"/>
                </a:solidFill>
                <a:effectLst/>
                <a:latin typeface="Consolas" panose="020B0609020204030204" pitchFamily="49" charset="0"/>
              </a:rPr>
              <a:t>UserSchema.path</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hashed_password</a:t>
            </a:r>
            <a:r>
              <a:rPr lang="en-US" sz="350" b="0" dirty="0">
                <a:solidFill>
                  <a:srgbClr val="008000"/>
                </a:solidFill>
                <a:effectLst/>
                <a:latin typeface="Consolas" panose="020B0609020204030204" pitchFamily="49" charset="0"/>
              </a:rPr>
              <a:t>').validate(function(v) {</a:t>
            </a:r>
          </a:p>
          <a:p>
            <a:r>
              <a:rPr lang="en-US" sz="350" b="0" dirty="0">
                <a:solidFill>
                  <a:srgbClr val="008000"/>
                </a:solidFill>
                <a:effectLst/>
                <a:latin typeface="Consolas" panose="020B0609020204030204" pitchFamily="49" charset="0"/>
              </a:rPr>
              <a:t> if (</a:t>
            </a:r>
            <a:r>
              <a:rPr lang="en-US" sz="350" b="0" dirty="0" err="1">
                <a:solidFill>
                  <a:srgbClr val="008000"/>
                </a:solidFill>
                <a:effectLst/>
                <a:latin typeface="Consolas" panose="020B0609020204030204" pitchFamily="49" charset="0"/>
              </a:rPr>
              <a:t>this._password</a:t>
            </a:r>
            <a:r>
              <a:rPr lang="en-US" sz="350" b="0" dirty="0">
                <a:solidFill>
                  <a:srgbClr val="008000"/>
                </a:solidFill>
                <a:effectLst/>
                <a:latin typeface="Consolas" panose="020B0609020204030204" pitchFamily="49" charset="0"/>
              </a:rPr>
              <a:t> &amp;&amp; this._</a:t>
            </a:r>
            <a:r>
              <a:rPr lang="en-US" sz="350" b="0" dirty="0" err="1">
                <a:solidFill>
                  <a:srgbClr val="008000"/>
                </a:solidFill>
                <a:effectLst/>
                <a:latin typeface="Consolas" panose="020B0609020204030204" pitchFamily="49" charset="0"/>
              </a:rPr>
              <a:t>password.length</a:t>
            </a:r>
            <a:r>
              <a:rPr lang="en-US" sz="350" b="0" dirty="0">
                <a:solidFill>
                  <a:srgbClr val="008000"/>
                </a:solidFill>
                <a:effectLst/>
                <a:latin typeface="Consolas" panose="020B0609020204030204" pitchFamily="49" charset="0"/>
              </a:rPr>
              <a:t> &lt; 6) {</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this.invalidate</a:t>
            </a:r>
            <a:r>
              <a:rPr lang="en-US" sz="350" b="0" dirty="0">
                <a:solidFill>
                  <a:srgbClr val="008000"/>
                </a:solidFill>
                <a:effectLst/>
                <a:latin typeface="Consolas" panose="020B0609020204030204" pitchFamily="49" charset="0"/>
              </a:rPr>
              <a:t>('password', 'Password must be at least 6 characters.');</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if (</a:t>
            </a:r>
            <a:r>
              <a:rPr lang="en-US" sz="350" b="0" dirty="0" err="1">
                <a:solidFill>
                  <a:srgbClr val="008000"/>
                </a:solidFill>
                <a:effectLst/>
                <a:latin typeface="Consolas" panose="020B0609020204030204" pitchFamily="49" charset="0"/>
              </a:rPr>
              <a:t>this.isNew</a:t>
            </a:r>
            <a:r>
              <a:rPr lang="en-US" sz="350" b="0" dirty="0">
                <a:solidFill>
                  <a:srgbClr val="008000"/>
                </a:solidFill>
                <a:effectLst/>
                <a:latin typeface="Consolas" panose="020B0609020204030204" pitchFamily="49" charset="0"/>
              </a:rPr>
              <a:t> &amp;&amp; !</a:t>
            </a:r>
            <a:r>
              <a:rPr lang="en-US" sz="350" b="0" dirty="0" err="1">
                <a:solidFill>
                  <a:srgbClr val="008000"/>
                </a:solidFill>
                <a:effectLst/>
                <a:latin typeface="Consolas" panose="020B0609020204030204" pitchFamily="49" charset="0"/>
              </a:rPr>
              <a:t>this._password</a:t>
            </a:r>
            <a:r>
              <a:rPr lang="en-US" sz="350" b="0" dirty="0">
                <a:solidFill>
                  <a:srgbClr val="008000"/>
                </a:solidFill>
                <a:effectLst/>
                <a:latin typeface="Consolas" panose="020B0609020204030204" pitchFamily="49" charset="0"/>
              </a:rPr>
              <a:t>) {</a:t>
            </a:r>
          </a:p>
          <a:p>
            <a:r>
              <a:rPr lang="en-US" sz="350" b="0" dirty="0" err="1">
                <a:solidFill>
                  <a:srgbClr val="008000"/>
                </a:solidFill>
                <a:effectLst/>
                <a:latin typeface="Consolas" panose="020B0609020204030204" pitchFamily="49" charset="0"/>
              </a:rPr>
              <a:t>this.invalidate</a:t>
            </a:r>
            <a:r>
              <a:rPr lang="en-US" sz="350" b="0" dirty="0">
                <a:solidFill>
                  <a:srgbClr val="008000"/>
                </a:solidFill>
                <a:effectLst/>
                <a:latin typeface="Consolas" panose="020B0609020204030204" pitchFamily="49" charset="0"/>
              </a:rPr>
              <a:t>('password', 'Password is required');</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null);</a:t>
            </a:r>
          </a:p>
          <a:p>
            <a:r>
              <a:rPr lang="en-US" sz="350" b="0" dirty="0" err="1">
                <a:solidFill>
                  <a:srgbClr val="008000"/>
                </a:solidFill>
                <a:effectLst/>
                <a:latin typeface="Consolas" panose="020B0609020204030204" pitchFamily="49" charset="0"/>
              </a:rPr>
              <a:t>UserSchema.methods</a:t>
            </a:r>
            <a:r>
              <a:rPr lang="en-US" sz="350" b="0" dirty="0">
                <a:solidFill>
                  <a:srgbClr val="008000"/>
                </a:solidFill>
                <a:effectLst/>
                <a:latin typeface="Consolas" panose="020B0609020204030204" pitchFamily="49" charset="0"/>
              </a:rPr>
              <a:t> = {</a:t>
            </a:r>
          </a:p>
          <a:p>
            <a:r>
              <a:rPr lang="en-US" sz="350" b="0" dirty="0">
                <a:solidFill>
                  <a:srgbClr val="008000"/>
                </a:solidFill>
                <a:effectLst/>
                <a:latin typeface="Consolas" panose="020B0609020204030204" pitchFamily="49" charset="0"/>
              </a:rPr>
              <a:t>authenticate: function(</a:t>
            </a:r>
            <a:r>
              <a:rPr lang="en-US" sz="350" b="0" dirty="0" err="1">
                <a:solidFill>
                  <a:srgbClr val="008000"/>
                </a:solidFill>
                <a:effectLst/>
                <a:latin typeface="Consolas" panose="020B0609020204030204" pitchFamily="49" charset="0"/>
              </a:rPr>
              <a:t>plainText</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this.encryptPassword</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plainText</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this.hashed_password</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encryptPassword</a:t>
            </a:r>
            <a:r>
              <a:rPr lang="en-US" sz="350" b="0" dirty="0">
                <a:solidFill>
                  <a:srgbClr val="008000"/>
                </a:solidFill>
                <a:effectLst/>
                <a:latin typeface="Consolas" panose="020B0609020204030204" pitchFamily="49" charset="0"/>
              </a:rPr>
              <a:t>: function(password) { </a:t>
            </a:r>
          </a:p>
          <a:p>
            <a:r>
              <a:rPr lang="en-US" sz="350" b="0" dirty="0">
                <a:solidFill>
                  <a:srgbClr val="008000"/>
                </a:solidFill>
                <a:effectLst/>
                <a:latin typeface="Consolas" panose="020B0609020204030204" pitchFamily="49" charset="0"/>
              </a:rPr>
              <a:t>if (!password) return ''</a:t>
            </a:r>
          </a:p>
          <a:p>
            <a:r>
              <a:rPr lang="en-US" sz="350" b="0" dirty="0">
                <a:solidFill>
                  <a:srgbClr val="008000"/>
                </a:solidFill>
                <a:effectLst/>
                <a:latin typeface="Consolas" panose="020B0609020204030204" pitchFamily="49" charset="0"/>
              </a:rPr>
              <a:t>try {</a:t>
            </a:r>
          </a:p>
          <a:p>
            <a:r>
              <a:rPr lang="en-US" sz="350" b="0" dirty="0">
                <a:solidFill>
                  <a:srgbClr val="008000"/>
                </a:solidFill>
                <a:effectLst/>
                <a:latin typeface="Consolas" panose="020B0609020204030204" pitchFamily="49" charset="0"/>
              </a:rPr>
              <a:t>return crypto</a:t>
            </a:r>
          </a:p>
          <a:p>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createHmac</a:t>
            </a:r>
            <a:r>
              <a:rPr lang="en-US" sz="350" b="0" dirty="0">
                <a:solidFill>
                  <a:srgbClr val="008000"/>
                </a:solidFill>
                <a:effectLst/>
                <a:latin typeface="Consolas" panose="020B0609020204030204" pitchFamily="49" charset="0"/>
              </a:rPr>
              <a:t>('sha1', </a:t>
            </a:r>
            <a:r>
              <a:rPr lang="en-US" sz="350" b="0" dirty="0" err="1">
                <a:solidFill>
                  <a:srgbClr val="008000"/>
                </a:solidFill>
                <a:effectLst/>
                <a:latin typeface="Consolas" panose="020B0609020204030204" pitchFamily="49" charset="0"/>
              </a:rPr>
              <a:t>this.salt</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.update(password)</a:t>
            </a:r>
          </a:p>
          <a:p>
            <a:r>
              <a:rPr lang="en-US" sz="350" b="0" dirty="0">
                <a:solidFill>
                  <a:srgbClr val="008000"/>
                </a:solidFill>
                <a:effectLst/>
                <a:latin typeface="Consolas" panose="020B0609020204030204" pitchFamily="49" charset="0"/>
              </a:rPr>
              <a:t>.digest('hex') </a:t>
            </a:r>
          </a:p>
          <a:p>
            <a:r>
              <a:rPr lang="en-US" sz="350" b="0" dirty="0">
                <a:solidFill>
                  <a:srgbClr val="008000"/>
                </a:solidFill>
                <a:effectLst/>
                <a:latin typeface="Consolas" panose="020B0609020204030204" pitchFamily="49" charset="0"/>
              </a:rPr>
              <a:t>} catch (err) {</a:t>
            </a:r>
          </a:p>
          <a:p>
            <a:r>
              <a:rPr lang="en-US" sz="350" b="0" dirty="0">
                <a:solidFill>
                  <a:srgbClr val="008000"/>
                </a:solidFill>
                <a:effectLst/>
                <a:latin typeface="Consolas" panose="020B0609020204030204" pitchFamily="49" charset="0"/>
              </a:rPr>
              <a:t>   console.log(err);</a:t>
            </a:r>
          </a:p>
          <a:p>
            <a:r>
              <a:rPr lang="en-US" sz="350" b="0" dirty="0">
                <a:solidFill>
                  <a:srgbClr val="008000"/>
                </a:solidFill>
                <a:effectLst/>
                <a:latin typeface="Consolas" panose="020B0609020204030204" pitchFamily="49" charset="0"/>
              </a:rPr>
              <a:t>return '' </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makeSalt</a:t>
            </a:r>
            <a:r>
              <a:rPr lang="en-US" sz="350" b="0" dirty="0">
                <a:solidFill>
                  <a:srgbClr val="008000"/>
                </a:solidFill>
                <a:effectLst/>
                <a:latin typeface="Consolas" panose="020B0609020204030204" pitchFamily="49" charset="0"/>
              </a:rPr>
              <a:t>: function() {</a:t>
            </a:r>
          </a:p>
          <a:p>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Math.round</a:t>
            </a:r>
            <a:r>
              <a:rPr lang="en-US" sz="350" b="0" dirty="0">
                <a:solidFill>
                  <a:srgbClr val="008000"/>
                </a:solidFill>
                <a:effectLst/>
                <a:latin typeface="Consolas" panose="020B0609020204030204" pitchFamily="49" charset="0"/>
              </a:rPr>
              <a:t>((new Date().</a:t>
            </a:r>
            <a:r>
              <a:rPr lang="en-US" sz="350" b="0" dirty="0" err="1">
                <a:solidFill>
                  <a:srgbClr val="008000"/>
                </a:solidFill>
                <a:effectLst/>
                <a:latin typeface="Consolas" panose="020B0609020204030204" pitchFamily="49" charset="0"/>
              </a:rPr>
              <a:t>valueOf</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Math.random</a:t>
            </a:r>
            <a:r>
              <a:rPr lang="en-US" sz="350" b="0" dirty="0">
                <a:solidFill>
                  <a:srgbClr val="008000"/>
                </a:solidFill>
                <a:effectLst/>
                <a:latin typeface="Consolas" panose="020B0609020204030204" pitchFamily="49" charset="0"/>
              </a:rPr>
              <a:t>())) + '' </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module.exports</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mongoose.model</a:t>
            </a:r>
            <a:r>
              <a:rPr lang="en-US" sz="350" b="0" dirty="0">
                <a:solidFill>
                  <a:srgbClr val="008000"/>
                </a:solidFill>
                <a:effectLst/>
                <a:latin typeface="Consolas" panose="020B0609020204030204" pitchFamily="49" charset="0"/>
              </a:rPr>
              <a:t>('User', </a:t>
            </a:r>
            <a:r>
              <a:rPr lang="en-US" sz="350" b="0" dirty="0" err="1">
                <a:solidFill>
                  <a:srgbClr val="008000"/>
                </a:solidFill>
                <a:effectLst/>
                <a:latin typeface="Consolas" panose="020B0609020204030204" pitchFamily="49" charset="0"/>
              </a:rPr>
              <a:t>UserSchema</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export default </a:t>
            </a:r>
            <a:r>
              <a:rPr lang="en-US" sz="350" b="0" dirty="0" err="1">
                <a:solidFill>
                  <a:srgbClr val="008000"/>
                </a:solidFill>
                <a:effectLst/>
                <a:latin typeface="Consolas" panose="020B0609020204030204" pitchFamily="49" charset="0"/>
              </a:rPr>
              <a:t>mongoose.model</a:t>
            </a:r>
            <a:r>
              <a:rPr lang="en-US" sz="350" b="0" dirty="0">
                <a:solidFill>
                  <a:srgbClr val="008000"/>
                </a:solidFill>
                <a:effectLst/>
                <a:latin typeface="Consolas" panose="020B0609020204030204" pitchFamily="49" charset="0"/>
              </a:rPr>
              <a:t>('User', </a:t>
            </a:r>
            <a:r>
              <a:rPr lang="en-US" sz="350" b="0" dirty="0" err="1">
                <a:solidFill>
                  <a:srgbClr val="008000"/>
                </a:solidFill>
                <a:effectLst/>
                <a:latin typeface="Consolas" panose="020B0609020204030204" pitchFamily="49" charset="0"/>
              </a:rPr>
              <a:t>UserSchema</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endParaRPr lang="en-US" sz="3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6EAD9DC-B70D-0F10-97AF-42418812645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7C082C3E-18C7-F934-1E80-2D8452B3E4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0FCCEFA-95F2-4FB6-1CDA-8F3E6A747CF4}"/>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1955177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F9A2-24A9-3396-F39B-0215667B03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675611-F506-9A75-D5F2-A7CEACF405C0}"/>
              </a:ext>
            </a:extLst>
          </p:cNvPr>
          <p:cNvSpPr>
            <a:spLocks noGrp="1"/>
          </p:cNvSpPr>
          <p:nvPr>
            <p:ph idx="1"/>
          </p:nvPr>
        </p:nvSpPr>
        <p:spPr/>
        <p:txBody>
          <a:bodyPr/>
          <a:lstStyle/>
          <a:p>
            <a:r>
              <a:rPr lang="en-US" dirty="0"/>
              <a:t>An image file that's uploaded by the user from the client- side will be converted into binary data and stored in this photo field for documents in the Users collection in MongoDB. </a:t>
            </a:r>
          </a:p>
          <a:p>
            <a:r>
              <a:rPr lang="en-US" dirty="0"/>
              <a:t>Next, we will look at how to upload the file from the frontend.</a:t>
            </a:r>
          </a:p>
        </p:txBody>
      </p:sp>
      <p:sp>
        <p:nvSpPr>
          <p:cNvPr id="4" name="Date Placeholder 3">
            <a:extLst>
              <a:ext uri="{FF2B5EF4-FFF2-40B4-BE49-F238E27FC236}">
                <a16:creationId xmlns:a16="http://schemas.microsoft.com/office/drawing/2014/main" id="{00C23042-966A-62D2-082D-6593332610A3}"/>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3DE7BB7-7098-3D11-09C5-12DECF8FDB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9C496A-BCFB-3C9B-4C91-AE86E7188D60}"/>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1645730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A8CB-ADF9-DB17-D499-72C40358D59F}"/>
              </a:ext>
            </a:extLst>
          </p:cNvPr>
          <p:cNvSpPr>
            <a:spLocks noGrp="1"/>
          </p:cNvSpPr>
          <p:nvPr>
            <p:ph type="title"/>
          </p:nvPr>
        </p:nvSpPr>
        <p:spPr/>
        <p:txBody>
          <a:bodyPr/>
          <a:lstStyle/>
          <a:p>
            <a:r>
              <a:rPr lang="en-US" dirty="0"/>
              <a:t>Uploading a photo from the edit </a:t>
            </a:r>
            <a:br>
              <a:rPr lang="en-US" dirty="0"/>
            </a:br>
            <a:r>
              <a:rPr lang="en-US" dirty="0"/>
              <a:t>form</a:t>
            </a:r>
          </a:p>
        </p:txBody>
      </p:sp>
      <p:sp>
        <p:nvSpPr>
          <p:cNvPr id="3" name="Content Placeholder 2">
            <a:extLst>
              <a:ext uri="{FF2B5EF4-FFF2-40B4-BE49-F238E27FC236}">
                <a16:creationId xmlns:a16="http://schemas.microsoft.com/office/drawing/2014/main" id="{0A885FC2-B290-73E2-57BC-727164543407}"/>
              </a:ext>
            </a:extLst>
          </p:cNvPr>
          <p:cNvSpPr>
            <a:spLocks noGrp="1"/>
          </p:cNvSpPr>
          <p:nvPr>
            <p:ph idx="1"/>
          </p:nvPr>
        </p:nvSpPr>
        <p:spPr/>
        <p:txBody>
          <a:bodyPr/>
          <a:lstStyle/>
          <a:p>
            <a:r>
              <a:rPr lang="en-US" dirty="0"/>
              <a:t>Users will be able to upload an image file from their local files when editing the profile. </a:t>
            </a:r>
          </a:p>
          <a:p>
            <a:r>
              <a:rPr lang="en-US" dirty="0"/>
              <a:t>In order to implement this interaction, we will update </a:t>
            </a:r>
          </a:p>
          <a:p>
            <a:r>
              <a:rPr lang="en-US" dirty="0"/>
              <a:t>the </a:t>
            </a:r>
            <a:r>
              <a:rPr lang="en-US" dirty="0" err="1"/>
              <a:t>EditProfile</a:t>
            </a:r>
            <a:r>
              <a:rPr lang="en-US" dirty="0"/>
              <a:t> component in client/user/EditProfile.js with an upload photo option and then attach the user selected file in the form data that's submitted to the server. </a:t>
            </a:r>
          </a:p>
          <a:p>
            <a:r>
              <a:rPr lang="en-US" dirty="0"/>
              <a:t>We will discuss this in the following sections.</a:t>
            </a:r>
          </a:p>
        </p:txBody>
      </p:sp>
      <p:sp>
        <p:nvSpPr>
          <p:cNvPr id="4" name="Date Placeholder 3">
            <a:extLst>
              <a:ext uri="{FF2B5EF4-FFF2-40B4-BE49-F238E27FC236}">
                <a16:creationId xmlns:a16="http://schemas.microsoft.com/office/drawing/2014/main" id="{FFC6CA27-EA77-C0AC-4F57-BE9F7D7AE54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3347AB7-5ECC-E094-4238-E13F0E74F5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DC1CBAD-C9A9-DC00-4ACC-2BB663E58496}"/>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3775210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2943-77A9-03B0-EF34-2E5CC4075FB5}"/>
              </a:ext>
            </a:extLst>
          </p:cNvPr>
          <p:cNvSpPr>
            <a:spLocks noGrp="1"/>
          </p:cNvSpPr>
          <p:nvPr>
            <p:ph type="title"/>
          </p:nvPr>
        </p:nvSpPr>
        <p:spPr/>
        <p:txBody>
          <a:bodyPr/>
          <a:lstStyle/>
          <a:p>
            <a:r>
              <a:rPr lang="en-US" dirty="0"/>
              <a:t>File input with Material-UI</a:t>
            </a:r>
          </a:p>
        </p:txBody>
      </p:sp>
      <p:sp>
        <p:nvSpPr>
          <p:cNvPr id="3" name="Content Placeholder 2">
            <a:extLst>
              <a:ext uri="{FF2B5EF4-FFF2-40B4-BE49-F238E27FC236}">
                <a16:creationId xmlns:a16="http://schemas.microsoft.com/office/drawing/2014/main" id="{F51F3FF9-EDFD-8F95-5641-B7DA5E56715A}"/>
              </a:ext>
            </a:extLst>
          </p:cNvPr>
          <p:cNvSpPr>
            <a:spLocks noGrp="1"/>
          </p:cNvSpPr>
          <p:nvPr>
            <p:ph idx="1"/>
          </p:nvPr>
        </p:nvSpPr>
        <p:spPr/>
        <p:txBody>
          <a:bodyPr/>
          <a:lstStyle/>
          <a:p>
            <a:r>
              <a:rPr lang="en-US" dirty="0"/>
              <a:t>We will utilize the HTML5 file input type to let the user select an image from their local files. </a:t>
            </a:r>
          </a:p>
          <a:p>
            <a:r>
              <a:rPr lang="en-US" dirty="0"/>
              <a:t>The file input will return the filename in the change event when the user selects a file. </a:t>
            </a:r>
          </a:p>
          <a:p>
            <a:r>
              <a:rPr lang="en-US" dirty="0"/>
              <a:t>We will add the file input element to the edit profile form as follows:</a:t>
            </a:r>
          </a:p>
        </p:txBody>
      </p:sp>
      <p:sp>
        <p:nvSpPr>
          <p:cNvPr id="4" name="Date Placeholder 3">
            <a:extLst>
              <a:ext uri="{FF2B5EF4-FFF2-40B4-BE49-F238E27FC236}">
                <a16:creationId xmlns:a16="http://schemas.microsoft.com/office/drawing/2014/main" id="{BE3F852D-15EA-7743-EDA1-FDE0ADB43E9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78954217-B871-CA05-E63D-9F5CBDCA647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8E16431-2680-228E-99A4-030E96A57F58}"/>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2849498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9295-FCA5-682E-0D80-B14016BF44FE}"/>
              </a:ext>
            </a:extLst>
          </p:cNvPr>
          <p:cNvSpPr>
            <a:spLocks noGrp="1"/>
          </p:cNvSpPr>
          <p:nvPr>
            <p:ph type="title"/>
          </p:nvPr>
        </p:nvSpPr>
        <p:spPr/>
        <p:txBody>
          <a:bodyPr/>
          <a:lstStyle/>
          <a:p>
            <a:br>
              <a:rPr lang="en-US" dirty="0"/>
            </a:b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F9376A32-D20E-D41F-B44F-D4FAA6772FED}"/>
              </a:ext>
            </a:extLst>
          </p:cNvPr>
          <p:cNvSpPr>
            <a:spLocks noGrp="1"/>
          </p:cNvSpPr>
          <p:nvPr>
            <p:ph idx="1"/>
          </p:nvPr>
        </p:nvSpPr>
        <p:spPr/>
        <p:txBody>
          <a:bodyPr/>
          <a:lstStyle/>
          <a:p>
            <a:pPr marL="0" indent="0">
              <a:buNone/>
            </a:pPr>
            <a:r>
              <a:rPr lang="en-US" dirty="0"/>
              <a:t>&lt;input accept="image/*" type="file" </a:t>
            </a:r>
          </a:p>
          <a:p>
            <a:pPr marL="0" indent="0">
              <a:buNone/>
            </a:pPr>
            <a:r>
              <a:rPr lang="en-US" dirty="0" err="1"/>
              <a:t>onChange</a:t>
            </a:r>
            <a:r>
              <a:rPr lang="en-US" dirty="0"/>
              <a:t>={</a:t>
            </a:r>
            <a:r>
              <a:rPr lang="en-US" dirty="0" err="1"/>
              <a:t>handleChange</a:t>
            </a:r>
            <a:r>
              <a:rPr lang="en-US" dirty="0"/>
              <a:t>('photo')} </a:t>
            </a:r>
          </a:p>
          <a:p>
            <a:pPr marL="0" indent="0">
              <a:buNone/>
            </a:pPr>
            <a:r>
              <a:rPr lang="en-US" dirty="0"/>
              <a:t>style={{</a:t>
            </a:r>
            <a:r>
              <a:rPr lang="en-US" dirty="0" err="1"/>
              <a:t>display:'none</a:t>
            </a:r>
            <a:r>
              <a:rPr lang="en-US" dirty="0"/>
              <a:t>'}}</a:t>
            </a:r>
          </a:p>
          <a:p>
            <a:pPr marL="0" indent="0">
              <a:buNone/>
            </a:pPr>
            <a:r>
              <a:rPr lang="en-US" dirty="0"/>
              <a:t>id="icon-button-file" /&gt;</a:t>
            </a:r>
          </a:p>
        </p:txBody>
      </p:sp>
      <p:sp>
        <p:nvSpPr>
          <p:cNvPr id="4" name="Date Placeholder 3">
            <a:extLst>
              <a:ext uri="{FF2B5EF4-FFF2-40B4-BE49-F238E27FC236}">
                <a16:creationId xmlns:a16="http://schemas.microsoft.com/office/drawing/2014/main" id="{47AEE153-CE6D-810E-7568-299160A457D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0A177AF5-F0DA-D6C4-7BF1-E30BAC9F852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1A9A71-8F3B-6148-C052-8303241F2284}"/>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3242381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9756-16A9-275A-D514-40F4CAE65461}"/>
              </a:ext>
            </a:extLst>
          </p:cNvPr>
          <p:cNvSpPr>
            <a:spLocks noGrp="1"/>
          </p:cNvSpPr>
          <p:nvPr>
            <p:ph type="title"/>
          </p:nvPr>
        </p:nvSpPr>
        <p:spPr/>
        <p:txBody>
          <a:bodyPr/>
          <a:lstStyle/>
          <a:p>
            <a:r>
              <a:rPr lang="en-US" dirty="0"/>
              <a:t>Updated </a:t>
            </a:r>
            <a:r>
              <a:rPr lang="en-US" dirty="0" err="1"/>
              <a:t>mern</a:t>
            </a:r>
            <a:r>
              <a:rPr lang="en-US" dirty="0"/>
              <a:t>-skeleton/client/user/EditProfile.js:</a:t>
            </a:r>
            <a:br>
              <a:rPr lang="en-US" dirty="0"/>
            </a:br>
            <a:r>
              <a:rPr lang="en-US" dirty="0"/>
              <a:t> </a:t>
            </a:r>
          </a:p>
        </p:txBody>
      </p:sp>
      <p:sp>
        <p:nvSpPr>
          <p:cNvPr id="3" name="Content Placeholder 2">
            <a:extLst>
              <a:ext uri="{FF2B5EF4-FFF2-40B4-BE49-F238E27FC236}">
                <a16:creationId xmlns:a16="http://schemas.microsoft.com/office/drawing/2014/main" id="{B678BBD1-29E3-AAE6-9A36-48166CD679EC}"/>
              </a:ext>
            </a:extLst>
          </p:cNvPr>
          <p:cNvSpPr>
            <a:spLocks noGrp="1"/>
          </p:cNvSpPr>
          <p:nvPr>
            <p:ph idx="1"/>
          </p:nvPr>
        </p:nvSpPr>
        <p:spPr/>
        <p:txBody>
          <a:bodyPr/>
          <a:lstStyle/>
          <a:p>
            <a:r>
              <a:rPr lang="en-US" sz="200" b="0" dirty="0">
                <a:solidFill>
                  <a:srgbClr val="008000"/>
                </a:solidFill>
                <a:effectLst/>
                <a:latin typeface="Consolas" panose="020B0609020204030204" pitchFamily="49" charset="0"/>
              </a:rPr>
              <a:t>/*import auth from './auth/auth-helper.js';</a:t>
            </a:r>
          </a:p>
          <a:p>
            <a:r>
              <a:rPr lang="en-US" sz="200" b="0" dirty="0">
                <a:solidFill>
                  <a:srgbClr val="008000"/>
                </a:solidFill>
                <a:effectLst/>
                <a:latin typeface="Consolas" panose="020B0609020204030204" pitchFamily="49" charset="0"/>
              </a:rPr>
              <a:t>import React, { </a:t>
            </a:r>
            <a:r>
              <a:rPr lang="en-US" sz="200" b="0" dirty="0" err="1">
                <a:solidFill>
                  <a:srgbClr val="008000"/>
                </a:solidFill>
                <a:effectLst/>
                <a:latin typeface="Consolas" panose="020B0609020204030204" pitchFamily="49" charset="0"/>
              </a:rPr>
              <a:t>useState,useEffect</a:t>
            </a:r>
            <a:r>
              <a:rPr lang="en-US" sz="200" b="0" dirty="0">
                <a:solidFill>
                  <a:srgbClr val="008000"/>
                </a:solidFill>
                <a:effectLst/>
                <a:latin typeface="Consolas" panose="020B0609020204030204" pitchFamily="49" charset="0"/>
              </a:rPr>
              <a:t> }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 read } from './</a:t>
            </a:r>
            <a:r>
              <a:rPr lang="en-US" sz="200" b="0" dirty="0" err="1">
                <a:solidFill>
                  <a:srgbClr val="008000"/>
                </a:solidFill>
                <a:effectLst/>
                <a:latin typeface="Consolas" panose="020B0609020204030204" pitchFamily="49" charset="0"/>
              </a:rPr>
              <a:t>someApiModule</a:t>
            </a:r>
            <a:r>
              <a:rPr lang="en-US" sz="200" b="0" dirty="0">
                <a:solidFill>
                  <a:srgbClr val="008000"/>
                </a:solidFill>
                <a:effectLst/>
                <a:latin typeface="Consolas" panose="020B0609020204030204" pitchFamily="49" charset="0"/>
              </a:rPr>
              <a:t>'; // Replace with the actual module that contains the read function</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read from 'react';</a:t>
            </a:r>
          </a:p>
          <a:p>
            <a:r>
              <a:rPr lang="en-US" sz="200" b="0" dirty="0">
                <a:solidFill>
                  <a:srgbClr val="008000"/>
                </a:solidFill>
                <a:effectLst/>
                <a:latin typeface="Consolas" panose="020B0609020204030204" pitchFamily="49" charset="0"/>
              </a:rPr>
              <a:t>import match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setRedirectToSignin</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 () =&gt; {</a:t>
            </a:r>
          </a:p>
          <a:p>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jwt</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auth.isAuthenticated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const user = {</a:t>
            </a:r>
          </a:p>
          <a:p>
            <a:r>
              <a:rPr lang="en-US" sz="200" b="0" dirty="0">
                <a:solidFill>
                  <a:srgbClr val="008000"/>
                </a:solidFill>
                <a:effectLst/>
                <a:latin typeface="Consolas" panose="020B0609020204030204" pitchFamily="49" charset="0"/>
              </a:rPr>
              <a:t>name: values.name || undefined,</a:t>
            </a:r>
          </a:p>
          <a:p>
            <a:r>
              <a:rPr lang="en-US" sz="200" b="0" dirty="0">
                <a:solidFill>
                  <a:srgbClr val="008000"/>
                </a:solidFill>
                <a:effectLst/>
                <a:latin typeface="Consolas" panose="020B0609020204030204" pitchFamily="49" charset="0"/>
              </a:rPr>
              <a:t>email: </a:t>
            </a:r>
            <a:r>
              <a:rPr lang="en-US" sz="200" b="0" dirty="0" err="1">
                <a:solidFill>
                  <a:srgbClr val="008000"/>
                </a:solidFill>
                <a:effectLst/>
                <a:latin typeface="Consolas" panose="020B0609020204030204" pitchFamily="49" charset="0"/>
              </a:rPr>
              <a:t>values.email</a:t>
            </a:r>
            <a:r>
              <a:rPr lang="en-US" sz="200" b="0" dirty="0">
                <a:solidFill>
                  <a:srgbClr val="008000"/>
                </a:solidFill>
                <a:effectLst/>
                <a:latin typeface="Consolas" panose="020B0609020204030204" pitchFamily="49" charset="0"/>
              </a:rPr>
              <a:t> || undefined, </a:t>
            </a:r>
          </a:p>
          <a:p>
            <a:r>
              <a:rPr lang="en-US" sz="200" b="0" dirty="0">
                <a:solidFill>
                  <a:srgbClr val="008000"/>
                </a:solidFill>
                <a:effectLst/>
                <a:latin typeface="Consolas" panose="020B0609020204030204" pitchFamily="49" charset="0"/>
              </a:rPr>
              <a:t>    password: </a:t>
            </a:r>
            <a:r>
              <a:rPr lang="en-US" sz="200" b="0" dirty="0" err="1">
                <a:solidFill>
                  <a:srgbClr val="008000"/>
                </a:solidFill>
                <a:effectLst/>
                <a:latin typeface="Consolas" panose="020B0609020204030204" pitchFamily="49" charset="0"/>
              </a:rPr>
              <a:t>values.password</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seller: </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update({</a:t>
            </a:r>
          </a:p>
          <a:p>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match.params.userId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t: </a:t>
            </a:r>
            <a:r>
              <a:rPr lang="en-US" sz="200" b="0" dirty="0" err="1">
                <a:solidFill>
                  <a:srgbClr val="008000"/>
                </a:solidFill>
                <a:effectLst/>
                <a:latin typeface="Consolas" panose="020B0609020204030204" pitchFamily="49" charset="0"/>
              </a:rPr>
              <a:t>jwt.token</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 user).then((data) =&gt; { </a:t>
            </a:r>
          </a:p>
          <a:p>
            <a:r>
              <a:rPr lang="en-US" sz="200" b="0" dirty="0">
                <a:solidFill>
                  <a:srgbClr val="008000"/>
                </a:solidFill>
                <a:effectLst/>
                <a:latin typeface="Consolas" panose="020B0609020204030204" pitchFamily="49" charset="0"/>
              </a:rPr>
              <a:t>if (data &amp;&amp;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error: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else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auth.updateUser</a:t>
            </a:r>
            <a:r>
              <a:rPr lang="en-US" sz="200" b="0" dirty="0">
                <a:solidFill>
                  <a:srgbClr val="008000"/>
                </a:solidFill>
                <a:effectLst/>
                <a:latin typeface="Consolas" panose="020B0609020204030204" pitchFamily="49" charset="0"/>
              </a:rPr>
              <a:t>(data, ()=&gt;{</a:t>
            </a:r>
          </a:p>
          <a:p>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 })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if (</a:t>
            </a:r>
            <a:r>
              <a:rPr lang="en-US" sz="200" b="0" dirty="0" err="1">
                <a:solidFill>
                  <a:srgbClr val="008000"/>
                </a:solidFill>
                <a:effectLst/>
                <a:latin typeface="Consolas" panose="020B0609020204030204" pitchFamily="49" charset="0"/>
              </a:rPr>
              <a:t>values.redirectToProfile</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return (&lt;Redirect to={'/user/' + </a:t>
            </a:r>
            <a:r>
              <a:rPr lang="en-US" sz="200" b="0" dirty="0" err="1">
                <a:solidFill>
                  <a:srgbClr val="008000"/>
                </a:solidFill>
                <a:effectLst/>
                <a:latin typeface="Consolas" panose="020B0609020204030204" pitchFamily="49" charset="0"/>
              </a:rPr>
              <a:t>values.userId</a:t>
            </a:r>
            <a:r>
              <a:rPr lang="en-US" sz="200" b="0" dirty="0">
                <a:solidFill>
                  <a:srgbClr val="008000"/>
                </a:solidFill>
                <a:effectLst/>
                <a:latin typeface="Consolas" panose="020B0609020204030204" pitchFamily="49" charset="0"/>
              </a:rPr>
              <a:t>}/&gt;)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&lt;Typography variant="subtitle1" </a:t>
            </a:r>
            <a:r>
              <a:rPr lang="en-US" sz="200" b="0" dirty="0" err="1">
                <a:solidFill>
                  <a:srgbClr val="008000"/>
                </a:solidFill>
                <a:effectLst/>
                <a:latin typeface="Consolas" panose="020B0609020204030204" pitchFamily="49" charset="0"/>
              </a:rPr>
              <a:t>className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classes.subheading</a:t>
            </a:r>
            <a:r>
              <a:rPr lang="en-US" sz="200" b="0" dirty="0">
                <a:solidFill>
                  <a:srgbClr val="008000"/>
                </a:solidFill>
                <a:effectLst/>
                <a:latin typeface="Consolas" panose="020B0609020204030204" pitchFamily="49" charset="0"/>
              </a:rPr>
              <a:t>}&gt; </a:t>
            </a:r>
          </a:p>
          <a:p>
            <a:r>
              <a:rPr lang="en-US" sz="200" b="0" dirty="0">
                <a:solidFill>
                  <a:srgbClr val="008000"/>
                </a:solidFill>
                <a:effectLst/>
                <a:latin typeface="Consolas" panose="020B0609020204030204" pitchFamily="49" charset="0"/>
              </a:rPr>
              <a:t>Seller Account</a:t>
            </a:r>
          </a:p>
          <a:p>
            <a:r>
              <a:rPr lang="en-US" sz="200" b="0" dirty="0">
                <a:solidFill>
                  <a:srgbClr val="008000"/>
                </a:solidFill>
                <a:effectLst/>
                <a:latin typeface="Consolas" panose="020B0609020204030204" pitchFamily="49" charset="0"/>
              </a:rPr>
              <a:t>&lt;/Typography&gt;</a:t>
            </a:r>
          </a:p>
          <a:p>
            <a:r>
              <a:rPr lang="en-US" sz="200" b="0" dirty="0">
                <a:solidFill>
                  <a:srgbClr val="008000"/>
                </a:solidFill>
                <a:effectLst/>
                <a:latin typeface="Consolas" panose="020B0609020204030204" pitchFamily="49" charset="0"/>
              </a:rPr>
              <a:t>&lt;</a:t>
            </a:r>
            <a:r>
              <a:rPr lang="en-US" sz="200" b="0" dirty="0" err="1">
                <a:solidFill>
                  <a:srgbClr val="008000"/>
                </a:solidFill>
                <a:effectLst/>
                <a:latin typeface="Consolas" panose="020B0609020204030204" pitchFamily="49" charset="0"/>
              </a:rPr>
              <a:t>FormControlLabel</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control={&lt;Switch</a:t>
            </a:r>
          </a:p>
          <a:p>
            <a:r>
              <a:rPr lang="en-US" sz="200" b="0" dirty="0">
                <a:solidFill>
                  <a:srgbClr val="008000"/>
                </a:solidFill>
                <a:effectLst/>
                <a:latin typeface="Consolas" panose="020B0609020204030204" pitchFamily="49" charset="0"/>
              </a:rPr>
              <a:t>checked={</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a:t>
            </a:r>
          </a:p>
          <a:p>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/&gt;}</a:t>
            </a:r>
          </a:p>
          <a:p>
            <a:r>
              <a:rPr lang="en-US" sz="200" b="0" dirty="0">
                <a:solidFill>
                  <a:srgbClr val="008000"/>
                </a:solidFill>
                <a:effectLst/>
                <a:latin typeface="Consolas" panose="020B0609020204030204" pitchFamily="49" charset="0"/>
              </a:rPr>
              <a:t>label={</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'Active' : 'Inactive'} </a:t>
            </a:r>
          </a:p>
          <a:p>
            <a:r>
              <a:rPr lang="en-US" sz="200" b="0" dirty="0">
                <a:solidFill>
                  <a:srgbClr val="008000"/>
                </a:solidFill>
                <a:effectLst/>
                <a:latin typeface="Consolas" panose="020B0609020204030204" pitchFamily="49" charset="0"/>
              </a:rPr>
              <a:t>/&gt;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 = (event, checked) =&gt; { </a:t>
            </a:r>
          </a:p>
          <a:p>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'seller': checked})</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import React, {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 } from 'react';</a:t>
            </a:r>
          </a:p>
          <a:p>
            <a:r>
              <a:rPr lang="en-US" sz="200" b="0" dirty="0">
                <a:solidFill>
                  <a:srgbClr val="008000"/>
                </a:solidFill>
                <a:effectLst/>
                <a:latin typeface="Consolas" panose="020B0609020204030204" pitchFamily="49" charset="0"/>
              </a:rPr>
              <a:t>import { Redirect } from 'react-router-</a:t>
            </a:r>
            <a:r>
              <a:rPr lang="en-US" sz="200" b="0" dirty="0" err="1">
                <a:solidFill>
                  <a:srgbClr val="008000"/>
                </a:solidFill>
                <a:effectLst/>
                <a:latin typeface="Consolas" panose="020B0609020204030204" pitchFamily="49" charset="0"/>
              </a:rPr>
              <a:t>dom</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auth from './auth/auth-helper';</a:t>
            </a:r>
          </a:p>
          <a:p>
            <a:r>
              <a:rPr lang="en-US" sz="200" b="0" dirty="0">
                <a:solidFill>
                  <a:srgbClr val="008000"/>
                </a:solidFill>
                <a:effectLst/>
                <a:latin typeface="Consolas" panose="020B0609020204030204" pitchFamily="49" charset="0"/>
              </a:rPr>
              <a:t>import { update } from './</a:t>
            </a:r>
            <a:r>
              <a:rPr lang="en-US" sz="200" b="0" dirty="0" err="1">
                <a:solidFill>
                  <a:srgbClr val="008000"/>
                </a:solidFill>
                <a:effectLst/>
                <a:latin typeface="Consolas" panose="020B0609020204030204" pitchFamily="49" charset="0"/>
              </a:rPr>
              <a:t>someApiModule</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Typography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/core/Typography';</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FormControlLabel</a:t>
            </a:r>
            <a:r>
              <a:rPr lang="en-US" sz="200" b="0" dirty="0">
                <a:solidFill>
                  <a:srgbClr val="008000"/>
                </a:solidFill>
                <a:effectLst/>
                <a:latin typeface="Consolas" panose="020B0609020204030204" pitchFamily="49" charset="0"/>
              </a:rPr>
              <a:t>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a:t>
            </a:r>
            <a:r>
              <a:rPr lang="en-US" sz="200" b="0" dirty="0" err="1">
                <a:solidFill>
                  <a:srgbClr val="008000"/>
                </a:solidFill>
                <a:effectLst/>
                <a:latin typeface="Consolas" panose="020B0609020204030204" pitchFamily="49" charset="0"/>
              </a:rPr>
              <a:t>FormControlLabel</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Switch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/core/Switch';</a:t>
            </a:r>
          </a:p>
          <a:p>
            <a:r>
              <a:rPr lang="en-US" sz="200" b="0" dirty="0">
                <a:solidFill>
                  <a:srgbClr val="008000"/>
                </a:solidFill>
                <a:effectLst/>
                <a:latin typeface="Consolas" panose="020B0609020204030204" pitchFamily="49" charset="0"/>
              </a:rPr>
              <a:t>import Button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/core/Button';</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handleChange</a:t>
            </a:r>
            <a:r>
              <a:rPr lang="en-US" sz="200" b="0" dirty="0">
                <a:solidFill>
                  <a:srgbClr val="008000"/>
                </a:solidFill>
                <a:effectLst/>
                <a:latin typeface="Consolas" panose="020B0609020204030204" pitchFamily="49" charset="0"/>
              </a:rPr>
              <a:t> from 'react'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EditProfile</a:t>
            </a:r>
            <a:r>
              <a:rPr lang="en-US" sz="200" b="0" dirty="0">
                <a:solidFill>
                  <a:srgbClr val="008000"/>
                </a:solidFill>
                <a:effectLst/>
                <a:latin typeface="Consolas" panose="020B0609020204030204" pitchFamily="49" charset="0"/>
              </a:rPr>
              <a:t> = ({ match }) =&gt; {</a:t>
            </a:r>
          </a:p>
          <a:p>
            <a:r>
              <a:rPr lang="en-US" sz="200" b="0" dirty="0">
                <a:solidFill>
                  <a:srgbClr val="008000"/>
                </a:solidFill>
                <a:effectLst/>
                <a:latin typeface="Consolas" panose="020B0609020204030204" pitchFamily="49" charset="0"/>
              </a:rPr>
              <a:t>  const [values,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name: '',</a:t>
            </a:r>
          </a:p>
          <a:p>
            <a:r>
              <a:rPr lang="en-US" sz="200" b="0" dirty="0">
                <a:solidFill>
                  <a:srgbClr val="008000"/>
                </a:solidFill>
                <a:effectLst/>
                <a:latin typeface="Consolas" panose="020B0609020204030204" pitchFamily="49" charset="0"/>
              </a:rPr>
              <a:t>    email: '',</a:t>
            </a:r>
          </a:p>
          <a:p>
            <a:r>
              <a:rPr lang="en-US" sz="200" b="0" dirty="0">
                <a:solidFill>
                  <a:srgbClr val="008000"/>
                </a:solidFill>
                <a:effectLst/>
                <a:latin typeface="Consolas" panose="020B0609020204030204" pitchFamily="49" charset="0"/>
              </a:rPr>
              <a:t>    password: '',</a:t>
            </a:r>
          </a:p>
          <a:p>
            <a:r>
              <a:rPr lang="en-US" sz="200" b="0" dirty="0">
                <a:solidFill>
                  <a:srgbClr val="008000"/>
                </a:solidFill>
                <a:effectLst/>
                <a:latin typeface="Consolas" panose="020B0609020204030204" pitchFamily="49" charset="0"/>
              </a:rPr>
              <a:t>    seller: false,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false,</a:t>
            </a:r>
          </a:p>
          <a:p>
            <a:r>
              <a:rPr lang="en-US" sz="200" b="0" dirty="0">
                <a:solidFill>
                  <a:srgbClr val="008000"/>
                </a:solidFill>
                <a:effectLst/>
                <a:latin typeface="Consolas" panose="020B0609020204030204" pitchFamily="49" charset="0"/>
              </a:rPr>
              <a:t>    error: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jwt</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auth.isAuthenticated</a:t>
            </a:r>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 = (event) =&gt;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seller: </a:t>
            </a:r>
            <a:r>
              <a:rPr lang="en-US" sz="200" b="0" dirty="0" err="1">
                <a:solidFill>
                  <a:srgbClr val="008000"/>
                </a:solidFill>
                <a:effectLst/>
                <a:latin typeface="Consolas" panose="020B0609020204030204" pitchFamily="49" charset="0"/>
              </a:rPr>
              <a:t>event.target.checked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 () =&gt; {</a:t>
            </a:r>
          </a:p>
          <a:p>
            <a:r>
              <a:rPr lang="en-US" sz="200" b="0" dirty="0">
                <a:solidFill>
                  <a:srgbClr val="008000"/>
                </a:solidFill>
                <a:effectLst/>
                <a:latin typeface="Consolas" panose="020B0609020204030204" pitchFamily="49" charset="0"/>
              </a:rPr>
              <a:t>    const user = {</a:t>
            </a:r>
          </a:p>
          <a:p>
            <a:r>
              <a:rPr lang="en-US" sz="200" b="0" dirty="0">
                <a:solidFill>
                  <a:srgbClr val="008000"/>
                </a:solidFill>
                <a:effectLst/>
                <a:latin typeface="Consolas" panose="020B0609020204030204" pitchFamily="49" charset="0"/>
              </a:rPr>
              <a:t>      name: values.name || undefined,</a:t>
            </a:r>
          </a:p>
          <a:p>
            <a:r>
              <a:rPr lang="en-US" sz="200" b="0" dirty="0">
                <a:solidFill>
                  <a:srgbClr val="008000"/>
                </a:solidFill>
                <a:effectLst/>
                <a:latin typeface="Consolas" panose="020B0609020204030204" pitchFamily="49" charset="0"/>
              </a:rPr>
              <a:t>      email: </a:t>
            </a:r>
            <a:r>
              <a:rPr lang="en-US" sz="200" b="0" dirty="0" err="1">
                <a:solidFill>
                  <a:srgbClr val="008000"/>
                </a:solidFill>
                <a:effectLst/>
                <a:latin typeface="Consolas" panose="020B0609020204030204" pitchFamily="49" charset="0"/>
              </a:rPr>
              <a:t>values.email</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password: </a:t>
            </a:r>
            <a:r>
              <a:rPr lang="en-US" sz="200" b="0" dirty="0" err="1">
                <a:solidFill>
                  <a:srgbClr val="008000"/>
                </a:solidFill>
                <a:effectLst/>
                <a:latin typeface="Consolas" panose="020B0609020204030204" pitchFamily="49" charset="0"/>
              </a:rPr>
              <a:t>values.password</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seller: </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update(</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match.params.userId</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t: </a:t>
            </a:r>
            <a:r>
              <a:rPr lang="en-US" sz="200" b="0" dirty="0" err="1">
                <a:solidFill>
                  <a:srgbClr val="008000"/>
                </a:solidFill>
                <a:effectLst/>
                <a:latin typeface="Consolas" panose="020B0609020204030204" pitchFamily="49" charset="0"/>
              </a:rPr>
              <a:t>jwt.token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user</a:t>
            </a:r>
          </a:p>
          <a:p>
            <a:r>
              <a:rPr lang="en-US" sz="200" b="0" dirty="0">
                <a:solidFill>
                  <a:srgbClr val="008000"/>
                </a:solidFill>
                <a:effectLst/>
                <a:latin typeface="Consolas" panose="020B0609020204030204" pitchFamily="49" charset="0"/>
              </a:rPr>
              <a:t>    ).then((data) =&gt; {</a:t>
            </a:r>
          </a:p>
          <a:p>
            <a:r>
              <a:rPr lang="en-US" sz="200" b="0" dirty="0">
                <a:solidFill>
                  <a:srgbClr val="008000"/>
                </a:solidFill>
                <a:effectLst/>
                <a:latin typeface="Consolas" panose="020B0609020204030204" pitchFamily="49" charset="0"/>
              </a:rPr>
              <a:t>      if (data &amp;&amp;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error: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 else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auth.updateUser</a:t>
            </a:r>
            <a:r>
              <a:rPr lang="en-US" sz="200" b="0" dirty="0">
                <a:solidFill>
                  <a:srgbClr val="008000"/>
                </a:solidFill>
                <a:effectLst/>
                <a:latin typeface="Consolas" panose="020B0609020204030204" pitchFamily="49" charset="0"/>
              </a:rPr>
              <a:t>(data, () =&gt;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if (</a:t>
            </a:r>
            <a:r>
              <a:rPr lang="en-US" sz="200" b="0" dirty="0" err="1">
                <a:solidFill>
                  <a:srgbClr val="008000"/>
                </a:solidFill>
                <a:effectLst/>
                <a:latin typeface="Consolas" panose="020B0609020204030204" pitchFamily="49" charset="0"/>
              </a:rPr>
              <a:t>values.redirectToProfile</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&lt;Redirect to={'/user/' + </a:t>
            </a:r>
            <a:r>
              <a:rPr lang="en-US" sz="200" b="0" dirty="0" err="1">
                <a:solidFill>
                  <a:srgbClr val="008000"/>
                </a:solidFill>
                <a:effectLst/>
                <a:latin typeface="Consolas" panose="020B0609020204030204" pitchFamily="49" charset="0"/>
              </a:rPr>
              <a:t>values.userId</a:t>
            </a:r>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return (</a:t>
            </a:r>
          </a:p>
          <a:p>
            <a:r>
              <a:rPr lang="en-US" sz="200" b="0" dirty="0">
                <a:solidFill>
                  <a:srgbClr val="008000"/>
                </a:solidFill>
                <a:effectLst/>
                <a:latin typeface="Consolas" panose="020B0609020204030204" pitchFamily="49" charset="0"/>
              </a:rPr>
              <a:t>    &lt;div&gt;</a:t>
            </a:r>
          </a:p>
          <a:p>
            <a:r>
              <a:rPr lang="en-US" sz="200" b="0" dirty="0">
                <a:solidFill>
                  <a:srgbClr val="008000"/>
                </a:solidFill>
                <a:effectLst/>
                <a:latin typeface="Consolas" panose="020B0609020204030204" pitchFamily="49" charset="0"/>
              </a:rPr>
              <a:t>      &lt;Typography variant="subtitle1" </a:t>
            </a:r>
            <a:r>
              <a:rPr lang="en-US" sz="200" b="0" dirty="0" err="1">
                <a:solidFill>
                  <a:srgbClr val="008000"/>
                </a:solidFill>
                <a:effectLst/>
                <a:latin typeface="Consolas" panose="020B0609020204030204" pitchFamily="49" charset="0"/>
              </a:rPr>
              <a:t>className</a:t>
            </a:r>
            <a:r>
              <a:rPr lang="en-US" sz="200" b="0" dirty="0">
                <a:solidFill>
                  <a:srgbClr val="008000"/>
                </a:solidFill>
                <a:effectLst/>
                <a:latin typeface="Consolas" panose="020B0609020204030204" pitchFamily="49" charset="0"/>
              </a:rPr>
              <a:t>="subheading"&gt;</a:t>
            </a:r>
          </a:p>
          <a:p>
            <a:r>
              <a:rPr lang="en-US" sz="200" b="0" dirty="0">
                <a:solidFill>
                  <a:srgbClr val="008000"/>
                </a:solidFill>
                <a:effectLst/>
                <a:latin typeface="Consolas" panose="020B0609020204030204" pitchFamily="49" charset="0"/>
              </a:rPr>
              <a:t>        Seller Account</a:t>
            </a:r>
          </a:p>
          <a:p>
            <a:r>
              <a:rPr lang="en-US" sz="200" b="0" dirty="0">
                <a:solidFill>
                  <a:srgbClr val="008000"/>
                </a:solidFill>
                <a:effectLst/>
                <a:latin typeface="Consolas" panose="020B0609020204030204" pitchFamily="49" charset="0"/>
              </a:rPr>
              <a:t>      &lt;/Typography&gt;</a:t>
            </a:r>
          </a:p>
          <a:p>
            <a:r>
              <a:rPr lang="en-US" sz="200" b="0" dirty="0">
                <a:solidFill>
                  <a:srgbClr val="008000"/>
                </a:solidFill>
                <a:effectLst/>
                <a:latin typeface="Consolas" panose="020B0609020204030204" pitchFamily="49" charset="0"/>
              </a:rPr>
              <a:t>      &lt;</a:t>
            </a:r>
            <a:r>
              <a:rPr lang="en-US" sz="200" b="0" dirty="0" err="1">
                <a:solidFill>
                  <a:srgbClr val="008000"/>
                </a:solidFill>
                <a:effectLst/>
                <a:latin typeface="Consolas" panose="020B0609020204030204" pitchFamily="49" charset="0"/>
              </a:rPr>
              <a:t>FormControlLabel</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        control={</a:t>
            </a:r>
          </a:p>
          <a:p>
            <a:r>
              <a:rPr lang="en-US" sz="200" b="0" dirty="0">
                <a:solidFill>
                  <a:srgbClr val="008000"/>
                </a:solidFill>
                <a:effectLst/>
                <a:latin typeface="Consolas" panose="020B0609020204030204" pitchFamily="49" charset="0"/>
              </a:rPr>
              <a:t>          &lt;Switch</a:t>
            </a:r>
          </a:p>
          <a:p>
            <a:r>
              <a:rPr lang="en-US" sz="200" b="0" dirty="0">
                <a:solidFill>
                  <a:srgbClr val="008000"/>
                </a:solidFill>
                <a:effectLst/>
                <a:latin typeface="Consolas" panose="020B0609020204030204" pitchFamily="49" charset="0"/>
              </a:rPr>
              <a:t>            checked={</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label={</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'Active' : 'Inactive'}</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 Your other form inputs for name, email, password, etc. */}</a:t>
            </a:r>
          </a:p>
          <a:p>
            <a:r>
              <a:rPr lang="en-US" sz="200" b="0" dirty="0">
                <a:solidFill>
                  <a:srgbClr val="008000"/>
                </a:solidFill>
                <a:effectLst/>
                <a:latin typeface="Consolas" panose="020B0609020204030204" pitchFamily="49" charset="0"/>
              </a:rPr>
              <a:t>      &lt;Button </a:t>
            </a:r>
            <a:r>
              <a:rPr lang="en-US" sz="200" b="0" dirty="0" err="1">
                <a:solidFill>
                  <a:srgbClr val="008000"/>
                </a:solidFill>
                <a:effectLst/>
                <a:latin typeface="Consolas" panose="020B0609020204030204" pitchFamily="49" charset="0"/>
              </a:rPr>
              <a:t>onClick</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variant="contained" color="primary"&gt;</a:t>
            </a:r>
          </a:p>
          <a:p>
            <a:r>
              <a:rPr lang="en-US" sz="200" b="0" dirty="0">
                <a:solidFill>
                  <a:srgbClr val="008000"/>
                </a:solidFill>
                <a:effectLst/>
                <a:latin typeface="Consolas" panose="020B0609020204030204" pitchFamily="49" charset="0"/>
              </a:rPr>
              <a:t>        Update Profile</a:t>
            </a:r>
          </a:p>
          <a:p>
            <a:r>
              <a:rPr lang="en-US" sz="200" b="0" dirty="0">
                <a:solidFill>
                  <a:srgbClr val="008000"/>
                </a:solidFill>
                <a:effectLst/>
                <a:latin typeface="Consolas" panose="020B0609020204030204" pitchFamily="49" charset="0"/>
              </a:rPr>
              <a:t>      &lt;/Button&gt;</a:t>
            </a:r>
          </a:p>
          <a:p>
            <a:r>
              <a:rPr lang="en-US" sz="200" b="0" dirty="0">
                <a:solidFill>
                  <a:srgbClr val="008000"/>
                </a:solidFill>
                <a:effectLst/>
                <a:latin typeface="Consolas" panose="020B0609020204030204" pitchFamily="49" charset="0"/>
              </a:rPr>
              <a:t>      &lt;input</a:t>
            </a:r>
          </a:p>
          <a:p>
            <a:r>
              <a:rPr lang="en-US" sz="200" b="0" dirty="0">
                <a:solidFill>
                  <a:srgbClr val="008000"/>
                </a:solidFill>
                <a:effectLst/>
                <a:latin typeface="Consolas" panose="020B0609020204030204" pitchFamily="49" charset="0"/>
              </a:rPr>
              <a:t>        accept="image/*"</a:t>
            </a:r>
          </a:p>
          <a:p>
            <a:r>
              <a:rPr lang="en-US" sz="200" b="0" dirty="0">
                <a:solidFill>
                  <a:srgbClr val="008000"/>
                </a:solidFill>
                <a:effectLst/>
                <a:latin typeface="Consolas" panose="020B0609020204030204" pitchFamily="49" charset="0"/>
              </a:rPr>
              <a:t>        type="file"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handleChange</a:t>
            </a:r>
            <a:r>
              <a:rPr lang="en-US" sz="200" b="0" dirty="0">
                <a:solidFill>
                  <a:srgbClr val="008000"/>
                </a:solidFill>
                <a:effectLst/>
                <a:latin typeface="Consolas" panose="020B0609020204030204" pitchFamily="49" charset="0"/>
              </a:rPr>
              <a:t>('photo')}</a:t>
            </a:r>
          </a:p>
          <a:p>
            <a:r>
              <a:rPr lang="en-US" sz="200" b="0" dirty="0">
                <a:solidFill>
                  <a:srgbClr val="008000"/>
                </a:solidFill>
                <a:effectLst/>
                <a:latin typeface="Consolas" panose="020B0609020204030204" pitchFamily="49" charset="0"/>
              </a:rPr>
              <a:t>        style={{ display: 'none' }}</a:t>
            </a:r>
          </a:p>
          <a:p>
            <a:r>
              <a:rPr lang="en-US" sz="200" b="0" dirty="0">
                <a:solidFill>
                  <a:srgbClr val="008000"/>
                </a:solidFill>
                <a:effectLst/>
                <a:latin typeface="Consolas" panose="020B0609020204030204" pitchFamily="49" charset="0"/>
              </a:rPr>
              <a:t>        id="icon-button-file"</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&lt;/div&gt;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export default </a:t>
            </a:r>
            <a:r>
              <a:rPr lang="en-US" sz="200" b="0" dirty="0" err="1">
                <a:solidFill>
                  <a:srgbClr val="008000"/>
                </a:solidFill>
                <a:effectLst/>
                <a:latin typeface="Consolas" panose="020B0609020204030204" pitchFamily="49" charset="0"/>
              </a:rPr>
              <a:t>EditProfile</a:t>
            </a:r>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endParaRPr lang="en-US" sz="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667DF17-4B67-6C24-4AD5-2F7B39456A0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D0E5556E-5C7A-F37A-9BDE-7C787F6B1F2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761D39-5C97-6A7E-FEA7-AA3473F1C104}"/>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13450337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B307-D236-802C-36AB-42EDC037C3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263639-CF1D-31D3-513E-A864FD24C4D3}"/>
              </a:ext>
            </a:extLst>
          </p:cNvPr>
          <p:cNvSpPr>
            <a:spLocks noGrp="1"/>
          </p:cNvSpPr>
          <p:nvPr>
            <p:ph idx="1"/>
          </p:nvPr>
        </p:nvSpPr>
        <p:spPr/>
        <p:txBody>
          <a:bodyPr/>
          <a:lstStyle/>
          <a:p>
            <a:r>
              <a:rPr lang="en-US" dirty="0"/>
              <a:t>To integrate this file input element with Material-UI components, we apply </a:t>
            </a:r>
            <a:r>
              <a:rPr lang="en-US" dirty="0" err="1"/>
              <a:t>display:none</a:t>
            </a:r>
            <a:r>
              <a:rPr lang="en-US" dirty="0"/>
              <a:t> to hide the input element from the view, then add a Material- UI button inside the label for this file input. </a:t>
            </a:r>
          </a:p>
          <a:p>
            <a:r>
              <a:rPr lang="en-US" dirty="0"/>
              <a:t>This way, the view displays the Material-UI button instead of the HTML5 file input element. </a:t>
            </a:r>
          </a:p>
          <a:p>
            <a:r>
              <a:rPr lang="en-US" dirty="0"/>
              <a:t>The label is added as follows:</a:t>
            </a:r>
          </a:p>
        </p:txBody>
      </p:sp>
      <p:sp>
        <p:nvSpPr>
          <p:cNvPr id="4" name="Date Placeholder 3">
            <a:extLst>
              <a:ext uri="{FF2B5EF4-FFF2-40B4-BE49-F238E27FC236}">
                <a16:creationId xmlns:a16="http://schemas.microsoft.com/office/drawing/2014/main" id="{E84DAFB9-DFFA-A3B0-0AC1-AF6758CEADA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D380DA8-9D9D-2F69-1D08-F92C1D36E48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EF6EB6-4655-E286-D4FE-0575DE637253}"/>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199747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1385-3BF1-D64E-EF5B-461ABC3ECC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A808B5-1EEC-FA38-B75B-1F4DEC4A6049}"/>
              </a:ext>
            </a:extLst>
          </p:cNvPr>
          <p:cNvSpPr>
            <a:spLocks noGrp="1"/>
          </p:cNvSpPr>
          <p:nvPr>
            <p:ph idx="1"/>
          </p:nvPr>
        </p:nvSpPr>
        <p:spPr/>
        <p:txBody>
          <a:bodyPr/>
          <a:lstStyle/>
          <a:p>
            <a:r>
              <a:rPr lang="en-US" dirty="0"/>
              <a:t>we will start building the online marketplace by covering the </a:t>
            </a:r>
          </a:p>
          <a:p>
            <a:pPr marL="0" indent="0">
              <a:buNone/>
            </a:pPr>
            <a:r>
              <a:rPr lang="en-US" dirty="0"/>
              <a:t>following topics:</a:t>
            </a:r>
          </a:p>
          <a:p>
            <a:r>
              <a:rPr lang="en-US" dirty="0"/>
              <a:t>Introducing the MERN Marketplace app </a:t>
            </a:r>
          </a:p>
          <a:p>
            <a:r>
              <a:rPr lang="en-US" dirty="0"/>
              <a:t>Users with seller accounts</a:t>
            </a:r>
          </a:p>
          <a:p>
            <a:r>
              <a:rPr lang="en-US" dirty="0"/>
              <a:t>Adding shops to the marketplace </a:t>
            </a:r>
          </a:p>
          <a:p>
            <a:r>
              <a:rPr lang="en-US" dirty="0"/>
              <a:t>Adding products to shops</a:t>
            </a:r>
          </a:p>
          <a:p>
            <a:r>
              <a:rPr lang="en-US" dirty="0"/>
              <a:t>Searching for products by name and category</a:t>
            </a:r>
          </a:p>
        </p:txBody>
      </p:sp>
      <p:sp>
        <p:nvSpPr>
          <p:cNvPr id="4" name="Date Placeholder 3">
            <a:extLst>
              <a:ext uri="{FF2B5EF4-FFF2-40B4-BE49-F238E27FC236}">
                <a16:creationId xmlns:a16="http://schemas.microsoft.com/office/drawing/2014/main" id="{F17F5F88-8C69-C53F-7AC5-13F2DD7F1E7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54746BD-FE12-F112-4420-970D83CD63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846A2B-D124-8F68-C277-2534EC2415BD}"/>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6180827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B200-1E8A-4724-21E9-1FC06EAF4A24}"/>
              </a:ext>
            </a:extLst>
          </p:cNvPr>
          <p:cNvSpPr>
            <a:spLocks noGrp="1"/>
          </p:cNvSpPr>
          <p:nvPr>
            <p:ph type="title"/>
          </p:nvPr>
        </p:nvSpPr>
        <p:spPr/>
        <p:txBody>
          <a:bodyPr/>
          <a:lstStyle/>
          <a:p>
            <a:br>
              <a:rPr lang="en-US" dirty="0"/>
            </a:b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BD14A182-B032-4094-238B-44A9FF2CC78F}"/>
              </a:ext>
            </a:extLst>
          </p:cNvPr>
          <p:cNvSpPr>
            <a:spLocks noGrp="1"/>
          </p:cNvSpPr>
          <p:nvPr>
            <p:ph idx="1"/>
          </p:nvPr>
        </p:nvSpPr>
        <p:spPr/>
        <p:txBody>
          <a:bodyPr/>
          <a:lstStyle/>
          <a:p>
            <a:r>
              <a:rPr lang="en-US" dirty="0"/>
              <a:t>&lt;label </a:t>
            </a:r>
            <a:r>
              <a:rPr lang="en-US" dirty="0" err="1"/>
              <a:t>htmlFor</a:t>
            </a:r>
            <a:r>
              <a:rPr lang="en-US" dirty="0"/>
              <a:t>="icon-button-file"&gt;</a:t>
            </a:r>
          </a:p>
          <a:p>
            <a:r>
              <a:rPr lang="en-US" dirty="0"/>
              <a:t>&lt;Button variant="contained" color="default" component="span"&gt; </a:t>
            </a:r>
          </a:p>
          <a:p>
            <a:r>
              <a:rPr lang="en-US" dirty="0"/>
              <a:t>Upload &lt;</a:t>
            </a:r>
            <a:r>
              <a:rPr lang="en-US" dirty="0" err="1"/>
              <a:t>FileUpload</a:t>
            </a:r>
            <a:r>
              <a:rPr lang="en-US" dirty="0"/>
              <a:t>/&gt;</a:t>
            </a:r>
          </a:p>
          <a:p>
            <a:r>
              <a:rPr lang="en-US" dirty="0"/>
              <a:t>&lt;/Button&gt; </a:t>
            </a:r>
          </a:p>
          <a:p>
            <a:r>
              <a:rPr lang="en-US" dirty="0"/>
              <a:t>&lt;/label&gt;</a:t>
            </a:r>
          </a:p>
        </p:txBody>
      </p:sp>
      <p:sp>
        <p:nvSpPr>
          <p:cNvPr id="4" name="Date Placeholder 3">
            <a:extLst>
              <a:ext uri="{FF2B5EF4-FFF2-40B4-BE49-F238E27FC236}">
                <a16:creationId xmlns:a16="http://schemas.microsoft.com/office/drawing/2014/main" id="{5986FD21-FD7B-6ECF-C3A7-73A5E3F6C04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056DA8C-3058-50C7-7055-C9E8E3666F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BB8D31-E6D0-9111-70A1-C6433F5D7A5B}"/>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15299905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F2B5-05F4-E5B8-5682-BB2427E1DA58}"/>
              </a:ext>
            </a:extLst>
          </p:cNvPr>
          <p:cNvSpPr>
            <a:spLocks noGrp="1"/>
          </p:cNvSpPr>
          <p:nvPr>
            <p:ph type="title"/>
          </p:nvPr>
        </p:nvSpPr>
        <p:spPr/>
        <p:txBody>
          <a:bodyPr/>
          <a:lstStyle/>
          <a:p>
            <a:br>
              <a:rPr lang="en-US" dirty="0"/>
            </a:br>
            <a:r>
              <a:rPr lang="en-US" dirty="0"/>
              <a:t>Updated </a:t>
            </a: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A6F5C81C-8546-07C7-9D2D-50E97DCA285C}"/>
              </a:ext>
            </a:extLst>
          </p:cNvPr>
          <p:cNvSpPr>
            <a:spLocks noGrp="1"/>
          </p:cNvSpPr>
          <p:nvPr>
            <p:ph idx="1"/>
          </p:nvPr>
        </p:nvSpPr>
        <p:spPr/>
        <p:txBody>
          <a:bodyPr/>
          <a:lstStyle/>
          <a:p>
            <a:r>
              <a:rPr lang="en-US" sz="200" b="0" dirty="0">
                <a:solidFill>
                  <a:srgbClr val="008000"/>
                </a:solidFill>
                <a:effectLst/>
                <a:latin typeface="Consolas" panose="020B0609020204030204" pitchFamily="49" charset="0"/>
              </a:rPr>
              <a:t>/*import auth from './auth/auth-helper.js';</a:t>
            </a:r>
          </a:p>
          <a:p>
            <a:r>
              <a:rPr lang="en-US" sz="200" b="0" dirty="0">
                <a:solidFill>
                  <a:srgbClr val="008000"/>
                </a:solidFill>
                <a:effectLst/>
                <a:latin typeface="Consolas" panose="020B0609020204030204" pitchFamily="49" charset="0"/>
              </a:rPr>
              <a:t>import React, { </a:t>
            </a:r>
            <a:r>
              <a:rPr lang="en-US" sz="200" b="0" dirty="0" err="1">
                <a:solidFill>
                  <a:srgbClr val="008000"/>
                </a:solidFill>
                <a:effectLst/>
                <a:latin typeface="Consolas" panose="020B0609020204030204" pitchFamily="49" charset="0"/>
              </a:rPr>
              <a:t>useState,useEffect</a:t>
            </a:r>
            <a:r>
              <a:rPr lang="en-US" sz="200" b="0" dirty="0">
                <a:solidFill>
                  <a:srgbClr val="008000"/>
                </a:solidFill>
                <a:effectLst/>
                <a:latin typeface="Consolas" panose="020B0609020204030204" pitchFamily="49" charset="0"/>
              </a:rPr>
              <a:t> }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 read } from './</a:t>
            </a:r>
            <a:r>
              <a:rPr lang="en-US" sz="200" b="0" dirty="0" err="1">
                <a:solidFill>
                  <a:srgbClr val="008000"/>
                </a:solidFill>
                <a:effectLst/>
                <a:latin typeface="Consolas" panose="020B0609020204030204" pitchFamily="49" charset="0"/>
              </a:rPr>
              <a:t>someApiModule</a:t>
            </a:r>
            <a:r>
              <a:rPr lang="en-US" sz="200" b="0" dirty="0">
                <a:solidFill>
                  <a:srgbClr val="008000"/>
                </a:solidFill>
                <a:effectLst/>
                <a:latin typeface="Consolas" panose="020B0609020204030204" pitchFamily="49" charset="0"/>
              </a:rPr>
              <a:t>'; // Replace with the actual module that contains the read function</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read from 'react';</a:t>
            </a:r>
          </a:p>
          <a:p>
            <a:r>
              <a:rPr lang="en-US" sz="200" b="0" dirty="0">
                <a:solidFill>
                  <a:srgbClr val="008000"/>
                </a:solidFill>
                <a:effectLst/>
                <a:latin typeface="Consolas" panose="020B0609020204030204" pitchFamily="49" charset="0"/>
              </a:rPr>
              <a:t>import match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setRedirectToSignin</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 () =&gt; {</a:t>
            </a:r>
          </a:p>
          <a:p>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jwt</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auth.isAuthenticated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const user = {</a:t>
            </a:r>
          </a:p>
          <a:p>
            <a:r>
              <a:rPr lang="en-US" sz="200" b="0" dirty="0">
                <a:solidFill>
                  <a:srgbClr val="008000"/>
                </a:solidFill>
                <a:effectLst/>
                <a:latin typeface="Consolas" panose="020B0609020204030204" pitchFamily="49" charset="0"/>
              </a:rPr>
              <a:t>name: values.name || undefined,</a:t>
            </a:r>
          </a:p>
          <a:p>
            <a:r>
              <a:rPr lang="en-US" sz="200" b="0" dirty="0">
                <a:solidFill>
                  <a:srgbClr val="008000"/>
                </a:solidFill>
                <a:effectLst/>
                <a:latin typeface="Consolas" panose="020B0609020204030204" pitchFamily="49" charset="0"/>
              </a:rPr>
              <a:t>email: </a:t>
            </a:r>
            <a:r>
              <a:rPr lang="en-US" sz="200" b="0" dirty="0" err="1">
                <a:solidFill>
                  <a:srgbClr val="008000"/>
                </a:solidFill>
                <a:effectLst/>
                <a:latin typeface="Consolas" panose="020B0609020204030204" pitchFamily="49" charset="0"/>
              </a:rPr>
              <a:t>values.email</a:t>
            </a:r>
            <a:r>
              <a:rPr lang="en-US" sz="200" b="0" dirty="0">
                <a:solidFill>
                  <a:srgbClr val="008000"/>
                </a:solidFill>
                <a:effectLst/>
                <a:latin typeface="Consolas" panose="020B0609020204030204" pitchFamily="49" charset="0"/>
              </a:rPr>
              <a:t> || undefined, </a:t>
            </a:r>
          </a:p>
          <a:p>
            <a:r>
              <a:rPr lang="en-US" sz="200" b="0" dirty="0">
                <a:solidFill>
                  <a:srgbClr val="008000"/>
                </a:solidFill>
                <a:effectLst/>
                <a:latin typeface="Consolas" panose="020B0609020204030204" pitchFamily="49" charset="0"/>
              </a:rPr>
              <a:t>    password: </a:t>
            </a:r>
            <a:r>
              <a:rPr lang="en-US" sz="200" b="0" dirty="0" err="1">
                <a:solidFill>
                  <a:srgbClr val="008000"/>
                </a:solidFill>
                <a:effectLst/>
                <a:latin typeface="Consolas" panose="020B0609020204030204" pitchFamily="49" charset="0"/>
              </a:rPr>
              <a:t>values.password</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seller: </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update({</a:t>
            </a:r>
          </a:p>
          <a:p>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match.params.userId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t: </a:t>
            </a:r>
            <a:r>
              <a:rPr lang="en-US" sz="200" b="0" dirty="0" err="1">
                <a:solidFill>
                  <a:srgbClr val="008000"/>
                </a:solidFill>
                <a:effectLst/>
                <a:latin typeface="Consolas" panose="020B0609020204030204" pitchFamily="49" charset="0"/>
              </a:rPr>
              <a:t>jwt.token</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 user).then((data) =&gt; { </a:t>
            </a:r>
          </a:p>
          <a:p>
            <a:r>
              <a:rPr lang="en-US" sz="200" b="0" dirty="0">
                <a:solidFill>
                  <a:srgbClr val="008000"/>
                </a:solidFill>
                <a:effectLst/>
                <a:latin typeface="Consolas" panose="020B0609020204030204" pitchFamily="49" charset="0"/>
              </a:rPr>
              <a:t>if (data &amp;&amp;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error: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else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auth.updateUser</a:t>
            </a:r>
            <a:r>
              <a:rPr lang="en-US" sz="200" b="0" dirty="0">
                <a:solidFill>
                  <a:srgbClr val="008000"/>
                </a:solidFill>
                <a:effectLst/>
                <a:latin typeface="Consolas" panose="020B0609020204030204" pitchFamily="49" charset="0"/>
              </a:rPr>
              <a:t>(data, ()=&gt;{</a:t>
            </a:r>
          </a:p>
          <a:p>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 })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if (</a:t>
            </a:r>
            <a:r>
              <a:rPr lang="en-US" sz="200" b="0" dirty="0" err="1">
                <a:solidFill>
                  <a:srgbClr val="008000"/>
                </a:solidFill>
                <a:effectLst/>
                <a:latin typeface="Consolas" panose="020B0609020204030204" pitchFamily="49" charset="0"/>
              </a:rPr>
              <a:t>values.redirectToProfile</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return (&lt;Redirect to={'/user/' + </a:t>
            </a:r>
            <a:r>
              <a:rPr lang="en-US" sz="200" b="0" dirty="0" err="1">
                <a:solidFill>
                  <a:srgbClr val="008000"/>
                </a:solidFill>
                <a:effectLst/>
                <a:latin typeface="Consolas" panose="020B0609020204030204" pitchFamily="49" charset="0"/>
              </a:rPr>
              <a:t>values.userId</a:t>
            </a:r>
            <a:r>
              <a:rPr lang="en-US" sz="200" b="0" dirty="0">
                <a:solidFill>
                  <a:srgbClr val="008000"/>
                </a:solidFill>
                <a:effectLst/>
                <a:latin typeface="Consolas" panose="020B0609020204030204" pitchFamily="49" charset="0"/>
              </a:rPr>
              <a:t>}/&gt;)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&lt;Typography variant="subtitle1" </a:t>
            </a:r>
            <a:r>
              <a:rPr lang="en-US" sz="200" b="0" dirty="0" err="1">
                <a:solidFill>
                  <a:srgbClr val="008000"/>
                </a:solidFill>
                <a:effectLst/>
                <a:latin typeface="Consolas" panose="020B0609020204030204" pitchFamily="49" charset="0"/>
              </a:rPr>
              <a:t>className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classes.subheading</a:t>
            </a:r>
            <a:r>
              <a:rPr lang="en-US" sz="200" b="0" dirty="0">
                <a:solidFill>
                  <a:srgbClr val="008000"/>
                </a:solidFill>
                <a:effectLst/>
                <a:latin typeface="Consolas" panose="020B0609020204030204" pitchFamily="49" charset="0"/>
              </a:rPr>
              <a:t>}&gt; </a:t>
            </a:r>
          </a:p>
          <a:p>
            <a:r>
              <a:rPr lang="en-US" sz="200" b="0" dirty="0">
                <a:solidFill>
                  <a:srgbClr val="008000"/>
                </a:solidFill>
                <a:effectLst/>
                <a:latin typeface="Consolas" panose="020B0609020204030204" pitchFamily="49" charset="0"/>
              </a:rPr>
              <a:t>Seller Account</a:t>
            </a:r>
          </a:p>
          <a:p>
            <a:r>
              <a:rPr lang="en-US" sz="200" b="0" dirty="0">
                <a:solidFill>
                  <a:srgbClr val="008000"/>
                </a:solidFill>
                <a:effectLst/>
                <a:latin typeface="Consolas" panose="020B0609020204030204" pitchFamily="49" charset="0"/>
              </a:rPr>
              <a:t>&lt;/Typography&gt;</a:t>
            </a:r>
          </a:p>
          <a:p>
            <a:r>
              <a:rPr lang="en-US" sz="200" b="0" dirty="0">
                <a:solidFill>
                  <a:srgbClr val="008000"/>
                </a:solidFill>
                <a:effectLst/>
                <a:latin typeface="Consolas" panose="020B0609020204030204" pitchFamily="49" charset="0"/>
              </a:rPr>
              <a:t>&lt;</a:t>
            </a:r>
            <a:r>
              <a:rPr lang="en-US" sz="200" b="0" dirty="0" err="1">
                <a:solidFill>
                  <a:srgbClr val="008000"/>
                </a:solidFill>
                <a:effectLst/>
                <a:latin typeface="Consolas" panose="020B0609020204030204" pitchFamily="49" charset="0"/>
              </a:rPr>
              <a:t>FormControlLabel</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control={&lt;Switch</a:t>
            </a:r>
          </a:p>
          <a:p>
            <a:r>
              <a:rPr lang="en-US" sz="200" b="0" dirty="0">
                <a:solidFill>
                  <a:srgbClr val="008000"/>
                </a:solidFill>
                <a:effectLst/>
                <a:latin typeface="Consolas" panose="020B0609020204030204" pitchFamily="49" charset="0"/>
              </a:rPr>
              <a:t>checked={</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a:t>
            </a:r>
          </a:p>
          <a:p>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/&gt;}</a:t>
            </a:r>
          </a:p>
          <a:p>
            <a:r>
              <a:rPr lang="en-US" sz="200" b="0" dirty="0">
                <a:solidFill>
                  <a:srgbClr val="008000"/>
                </a:solidFill>
                <a:effectLst/>
                <a:latin typeface="Consolas" panose="020B0609020204030204" pitchFamily="49" charset="0"/>
              </a:rPr>
              <a:t>label={</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'Active' : 'Inactive'} </a:t>
            </a:r>
          </a:p>
          <a:p>
            <a:r>
              <a:rPr lang="en-US" sz="200" b="0" dirty="0">
                <a:solidFill>
                  <a:srgbClr val="008000"/>
                </a:solidFill>
                <a:effectLst/>
                <a:latin typeface="Consolas" panose="020B0609020204030204" pitchFamily="49" charset="0"/>
              </a:rPr>
              <a:t>/&gt;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 = (event, checked) =&gt; { </a:t>
            </a:r>
          </a:p>
          <a:p>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'seller': checked})</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import React, {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 } from 'react';</a:t>
            </a:r>
          </a:p>
          <a:p>
            <a:r>
              <a:rPr lang="en-US" sz="200" b="0" dirty="0">
                <a:solidFill>
                  <a:srgbClr val="008000"/>
                </a:solidFill>
                <a:effectLst/>
                <a:latin typeface="Consolas" panose="020B0609020204030204" pitchFamily="49" charset="0"/>
              </a:rPr>
              <a:t>import { Redirect } from 'react-router-</a:t>
            </a:r>
            <a:r>
              <a:rPr lang="en-US" sz="200" b="0" dirty="0" err="1">
                <a:solidFill>
                  <a:srgbClr val="008000"/>
                </a:solidFill>
                <a:effectLst/>
                <a:latin typeface="Consolas" panose="020B0609020204030204" pitchFamily="49" charset="0"/>
              </a:rPr>
              <a:t>dom</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auth from './auth/auth-helper';</a:t>
            </a:r>
          </a:p>
          <a:p>
            <a:r>
              <a:rPr lang="en-US" sz="200" b="0" dirty="0">
                <a:solidFill>
                  <a:srgbClr val="008000"/>
                </a:solidFill>
                <a:effectLst/>
                <a:latin typeface="Consolas" panose="020B0609020204030204" pitchFamily="49" charset="0"/>
              </a:rPr>
              <a:t>import { update } from './</a:t>
            </a:r>
            <a:r>
              <a:rPr lang="en-US" sz="200" b="0" dirty="0" err="1">
                <a:solidFill>
                  <a:srgbClr val="008000"/>
                </a:solidFill>
                <a:effectLst/>
                <a:latin typeface="Consolas" panose="020B0609020204030204" pitchFamily="49" charset="0"/>
              </a:rPr>
              <a:t>someApiModule</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Typography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/core/Typography';</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FormControlLabel</a:t>
            </a:r>
            <a:r>
              <a:rPr lang="en-US" sz="200" b="0" dirty="0">
                <a:solidFill>
                  <a:srgbClr val="008000"/>
                </a:solidFill>
                <a:effectLst/>
                <a:latin typeface="Consolas" panose="020B0609020204030204" pitchFamily="49" charset="0"/>
              </a:rPr>
              <a:t>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a:t>
            </a:r>
            <a:r>
              <a:rPr lang="en-US" sz="200" b="0" dirty="0" err="1">
                <a:solidFill>
                  <a:srgbClr val="008000"/>
                </a:solidFill>
                <a:effectLst/>
                <a:latin typeface="Consolas" panose="020B0609020204030204" pitchFamily="49" charset="0"/>
              </a:rPr>
              <a:t>FormControlLabel</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Switch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/core/Switch';</a:t>
            </a:r>
          </a:p>
          <a:p>
            <a:r>
              <a:rPr lang="en-US" sz="200" b="0" dirty="0">
                <a:solidFill>
                  <a:srgbClr val="008000"/>
                </a:solidFill>
                <a:effectLst/>
                <a:latin typeface="Consolas" panose="020B0609020204030204" pitchFamily="49" charset="0"/>
              </a:rPr>
              <a:t>import Button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/core/Button';</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handleChange</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FileUpload</a:t>
            </a:r>
            <a:r>
              <a:rPr lang="en-US" sz="200" b="0" dirty="0">
                <a:solidFill>
                  <a:srgbClr val="008000"/>
                </a:solidFill>
                <a:effectLst/>
                <a:latin typeface="Consolas" panose="020B0609020204030204" pitchFamily="49" charset="0"/>
              </a:rPr>
              <a:t> from 'react'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EditProfile</a:t>
            </a:r>
            <a:r>
              <a:rPr lang="en-US" sz="200" b="0" dirty="0">
                <a:solidFill>
                  <a:srgbClr val="008000"/>
                </a:solidFill>
                <a:effectLst/>
                <a:latin typeface="Consolas" panose="020B0609020204030204" pitchFamily="49" charset="0"/>
              </a:rPr>
              <a:t> = ({ match }) =&gt; {</a:t>
            </a:r>
          </a:p>
          <a:p>
            <a:r>
              <a:rPr lang="en-US" sz="200" b="0" dirty="0">
                <a:solidFill>
                  <a:srgbClr val="008000"/>
                </a:solidFill>
                <a:effectLst/>
                <a:latin typeface="Consolas" panose="020B0609020204030204" pitchFamily="49" charset="0"/>
              </a:rPr>
              <a:t>  const [values,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name: '',</a:t>
            </a:r>
          </a:p>
          <a:p>
            <a:r>
              <a:rPr lang="en-US" sz="200" b="0" dirty="0">
                <a:solidFill>
                  <a:srgbClr val="008000"/>
                </a:solidFill>
                <a:effectLst/>
                <a:latin typeface="Consolas" panose="020B0609020204030204" pitchFamily="49" charset="0"/>
              </a:rPr>
              <a:t>    email: '',</a:t>
            </a:r>
          </a:p>
          <a:p>
            <a:r>
              <a:rPr lang="en-US" sz="200" b="0" dirty="0">
                <a:solidFill>
                  <a:srgbClr val="008000"/>
                </a:solidFill>
                <a:effectLst/>
                <a:latin typeface="Consolas" panose="020B0609020204030204" pitchFamily="49" charset="0"/>
              </a:rPr>
              <a:t>    password: '',</a:t>
            </a:r>
          </a:p>
          <a:p>
            <a:r>
              <a:rPr lang="en-US" sz="200" b="0" dirty="0">
                <a:solidFill>
                  <a:srgbClr val="008000"/>
                </a:solidFill>
                <a:effectLst/>
                <a:latin typeface="Consolas" panose="020B0609020204030204" pitchFamily="49" charset="0"/>
              </a:rPr>
              <a:t>    seller: false,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false,</a:t>
            </a:r>
          </a:p>
          <a:p>
            <a:r>
              <a:rPr lang="en-US" sz="200" b="0" dirty="0">
                <a:solidFill>
                  <a:srgbClr val="008000"/>
                </a:solidFill>
                <a:effectLst/>
                <a:latin typeface="Consolas" panose="020B0609020204030204" pitchFamily="49" charset="0"/>
              </a:rPr>
              <a:t>    error: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jwt</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auth.isAuthenticated</a:t>
            </a:r>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 = (event) =&gt;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seller: </a:t>
            </a:r>
            <a:r>
              <a:rPr lang="en-US" sz="200" b="0" dirty="0" err="1">
                <a:solidFill>
                  <a:srgbClr val="008000"/>
                </a:solidFill>
                <a:effectLst/>
                <a:latin typeface="Consolas" panose="020B0609020204030204" pitchFamily="49" charset="0"/>
              </a:rPr>
              <a:t>event.target.checked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 () =&gt; {</a:t>
            </a:r>
          </a:p>
          <a:p>
            <a:r>
              <a:rPr lang="en-US" sz="200" b="0" dirty="0">
                <a:solidFill>
                  <a:srgbClr val="008000"/>
                </a:solidFill>
                <a:effectLst/>
                <a:latin typeface="Consolas" panose="020B0609020204030204" pitchFamily="49" charset="0"/>
              </a:rPr>
              <a:t>    const user = {</a:t>
            </a:r>
          </a:p>
          <a:p>
            <a:r>
              <a:rPr lang="en-US" sz="200" b="0" dirty="0">
                <a:solidFill>
                  <a:srgbClr val="008000"/>
                </a:solidFill>
                <a:effectLst/>
                <a:latin typeface="Consolas" panose="020B0609020204030204" pitchFamily="49" charset="0"/>
              </a:rPr>
              <a:t>      name: values.name || undefined,</a:t>
            </a:r>
          </a:p>
          <a:p>
            <a:r>
              <a:rPr lang="en-US" sz="200" b="0" dirty="0">
                <a:solidFill>
                  <a:srgbClr val="008000"/>
                </a:solidFill>
                <a:effectLst/>
                <a:latin typeface="Consolas" panose="020B0609020204030204" pitchFamily="49" charset="0"/>
              </a:rPr>
              <a:t>      email: </a:t>
            </a:r>
            <a:r>
              <a:rPr lang="en-US" sz="200" b="0" dirty="0" err="1">
                <a:solidFill>
                  <a:srgbClr val="008000"/>
                </a:solidFill>
                <a:effectLst/>
                <a:latin typeface="Consolas" panose="020B0609020204030204" pitchFamily="49" charset="0"/>
              </a:rPr>
              <a:t>values.email</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password: </a:t>
            </a:r>
            <a:r>
              <a:rPr lang="en-US" sz="200" b="0" dirty="0" err="1">
                <a:solidFill>
                  <a:srgbClr val="008000"/>
                </a:solidFill>
                <a:effectLst/>
                <a:latin typeface="Consolas" panose="020B0609020204030204" pitchFamily="49" charset="0"/>
              </a:rPr>
              <a:t>values.password</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seller: </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update(</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match.params.userId</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t: </a:t>
            </a:r>
            <a:r>
              <a:rPr lang="en-US" sz="200" b="0" dirty="0" err="1">
                <a:solidFill>
                  <a:srgbClr val="008000"/>
                </a:solidFill>
                <a:effectLst/>
                <a:latin typeface="Consolas" panose="020B0609020204030204" pitchFamily="49" charset="0"/>
              </a:rPr>
              <a:t>jwt.token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user</a:t>
            </a:r>
          </a:p>
          <a:p>
            <a:r>
              <a:rPr lang="en-US" sz="200" b="0" dirty="0">
                <a:solidFill>
                  <a:srgbClr val="008000"/>
                </a:solidFill>
                <a:effectLst/>
                <a:latin typeface="Consolas" panose="020B0609020204030204" pitchFamily="49" charset="0"/>
              </a:rPr>
              <a:t>    ).then((data) =&gt; {</a:t>
            </a:r>
          </a:p>
          <a:p>
            <a:r>
              <a:rPr lang="en-US" sz="200" b="0" dirty="0">
                <a:solidFill>
                  <a:srgbClr val="008000"/>
                </a:solidFill>
                <a:effectLst/>
                <a:latin typeface="Consolas" panose="020B0609020204030204" pitchFamily="49" charset="0"/>
              </a:rPr>
              <a:t>      if (data &amp;&amp;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error: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 else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auth.updateUser</a:t>
            </a:r>
            <a:r>
              <a:rPr lang="en-US" sz="200" b="0" dirty="0">
                <a:solidFill>
                  <a:srgbClr val="008000"/>
                </a:solidFill>
                <a:effectLst/>
                <a:latin typeface="Consolas" panose="020B0609020204030204" pitchFamily="49" charset="0"/>
              </a:rPr>
              <a:t>(data, () =&gt;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if (</a:t>
            </a:r>
            <a:r>
              <a:rPr lang="en-US" sz="200" b="0" dirty="0" err="1">
                <a:solidFill>
                  <a:srgbClr val="008000"/>
                </a:solidFill>
                <a:effectLst/>
                <a:latin typeface="Consolas" panose="020B0609020204030204" pitchFamily="49" charset="0"/>
              </a:rPr>
              <a:t>values.redirectToProfile</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&lt;Redirect to={'/user/' + </a:t>
            </a:r>
            <a:r>
              <a:rPr lang="en-US" sz="200" b="0" dirty="0" err="1">
                <a:solidFill>
                  <a:srgbClr val="008000"/>
                </a:solidFill>
                <a:effectLst/>
                <a:latin typeface="Consolas" panose="020B0609020204030204" pitchFamily="49" charset="0"/>
              </a:rPr>
              <a:t>values.userId</a:t>
            </a:r>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return (</a:t>
            </a:r>
          </a:p>
          <a:p>
            <a:r>
              <a:rPr lang="en-US" sz="200" b="0" dirty="0">
                <a:solidFill>
                  <a:srgbClr val="008000"/>
                </a:solidFill>
                <a:effectLst/>
                <a:latin typeface="Consolas" panose="020B0609020204030204" pitchFamily="49" charset="0"/>
              </a:rPr>
              <a:t>    &lt;div&gt;</a:t>
            </a:r>
          </a:p>
          <a:p>
            <a:r>
              <a:rPr lang="en-US" sz="200" b="0" dirty="0">
                <a:solidFill>
                  <a:srgbClr val="008000"/>
                </a:solidFill>
                <a:effectLst/>
                <a:latin typeface="Consolas" panose="020B0609020204030204" pitchFamily="49" charset="0"/>
              </a:rPr>
              <a:t>      &lt;Typography variant="subtitle1" </a:t>
            </a:r>
            <a:r>
              <a:rPr lang="en-US" sz="200" b="0" dirty="0" err="1">
                <a:solidFill>
                  <a:srgbClr val="008000"/>
                </a:solidFill>
                <a:effectLst/>
                <a:latin typeface="Consolas" panose="020B0609020204030204" pitchFamily="49" charset="0"/>
              </a:rPr>
              <a:t>className</a:t>
            </a:r>
            <a:r>
              <a:rPr lang="en-US" sz="200" b="0" dirty="0">
                <a:solidFill>
                  <a:srgbClr val="008000"/>
                </a:solidFill>
                <a:effectLst/>
                <a:latin typeface="Consolas" panose="020B0609020204030204" pitchFamily="49" charset="0"/>
              </a:rPr>
              <a:t>="subheading"&gt;</a:t>
            </a:r>
          </a:p>
          <a:p>
            <a:r>
              <a:rPr lang="en-US" sz="200" b="0" dirty="0">
                <a:solidFill>
                  <a:srgbClr val="008000"/>
                </a:solidFill>
                <a:effectLst/>
                <a:latin typeface="Consolas" panose="020B0609020204030204" pitchFamily="49" charset="0"/>
              </a:rPr>
              <a:t>        Seller Account</a:t>
            </a:r>
          </a:p>
          <a:p>
            <a:r>
              <a:rPr lang="en-US" sz="200" b="0" dirty="0">
                <a:solidFill>
                  <a:srgbClr val="008000"/>
                </a:solidFill>
                <a:effectLst/>
                <a:latin typeface="Consolas" panose="020B0609020204030204" pitchFamily="49" charset="0"/>
              </a:rPr>
              <a:t>      &lt;/Typography&gt;</a:t>
            </a:r>
          </a:p>
          <a:p>
            <a:r>
              <a:rPr lang="en-US" sz="200" b="0" dirty="0">
                <a:solidFill>
                  <a:srgbClr val="008000"/>
                </a:solidFill>
                <a:effectLst/>
                <a:latin typeface="Consolas" panose="020B0609020204030204" pitchFamily="49" charset="0"/>
              </a:rPr>
              <a:t>      &lt;</a:t>
            </a:r>
            <a:r>
              <a:rPr lang="en-US" sz="200" b="0" dirty="0" err="1">
                <a:solidFill>
                  <a:srgbClr val="008000"/>
                </a:solidFill>
                <a:effectLst/>
                <a:latin typeface="Consolas" panose="020B0609020204030204" pitchFamily="49" charset="0"/>
              </a:rPr>
              <a:t>FormControlLabel</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        control={</a:t>
            </a:r>
          </a:p>
          <a:p>
            <a:r>
              <a:rPr lang="en-US" sz="200" b="0" dirty="0">
                <a:solidFill>
                  <a:srgbClr val="008000"/>
                </a:solidFill>
                <a:effectLst/>
                <a:latin typeface="Consolas" panose="020B0609020204030204" pitchFamily="49" charset="0"/>
              </a:rPr>
              <a:t>          &lt;Switch</a:t>
            </a:r>
          </a:p>
          <a:p>
            <a:r>
              <a:rPr lang="en-US" sz="200" b="0" dirty="0">
                <a:solidFill>
                  <a:srgbClr val="008000"/>
                </a:solidFill>
                <a:effectLst/>
                <a:latin typeface="Consolas" panose="020B0609020204030204" pitchFamily="49" charset="0"/>
              </a:rPr>
              <a:t>            checked={</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label={</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'Active' : 'Inactive'}</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 Your other form inputs for name, email, password, etc. */}</a:t>
            </a:r>
          </a:p>
          <a:p>
            <a:r>
              <a:rPr lang="en-US" sz="200" b="0" dirty="0">
                <a:solidFill>
                  <a:srgbClr val="008000"/>
                </a:solidFill>
                <a:effectLst/>
                <a:latin typeface="Consolas" panose="020B0609020204030204" pitchFamily="49" charset="0"/>
              </a:rPr>
              <a:t>      &lt;Button </a:t>
            </a:r>
            <a:r>
              <a:rPr lang="en-US" sz="200" b="0" dirty="0" err="1">
                <a:solidFill>
                  <a:srgbClr val="008000"/>
                </a:solidFill>
                <a:effectLst/>
                <a:latin typeface="Consolas" panose="020B0609020204030204" pitchFamily="49" charset="0"/>
              </a:rPr>
              <a:t>onClick</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variant="contained" color="primary"&gt;</a:t>
            </a:r>
          </a:p>
          <a:p>
            <a:r>
              <a:rPr lang="en-US" sz="200" b="0" dirty="0">
                <a:solidFill>
                  <a:srgbClr val="008000"/>
                </a:solidFill>
                <a:effectLst/>
                <a:latin typeface="Consolas" panose="020B0609020204030204" pitchFamily="49" charset="0"/>
              </a:rPr>
              <a:t>        Update Profile</a:t>
            </a:r>
          </a:p>
          <a:p>
            <a:r>
              <a:rPr lang="en-US" sz="200" b="0" dirty="0">
                <a:solidFill>
                  <a:srgbClr val="008000"/>
                </a:solidFill>
                <a:effectLst/>
                <a:latin typeface="Consolas" panose="020B0609020204030204" pitchFamily="49" charset="0"/>
              </a:rPr>
              <a:t>      &lt;/Button&gt;</a:t>
            </a:r>
          </a:p>
          <a:p>
            <a:r>
              <a:rPr lang="en-US" sz="200" b="0" dirty="0">
                <a:solidFill>
                  <a:srgbClr val="008000"/>
                </a:solidFill>
                <a:effectLst/>
                <a:latin typeface="Consolas" panose="020B0609020204030204" pitchFamily="49" charset="0"/>
              </a:rPr>
              <a:t>      &lt;input</a:t>
            </a:r>
          </a:p>
          <a:p>
            <a:r>
              <a:rPr lang="en-US" sz="200" b="0" dirty="0">
                <a:solidFill>
                  <a:srgbClr val="008000"/>
                </a:solidFill>
                <a:effectLst/>
                <a:latin typeface="Consolas" panose="020B0609020204030204" pitchFamily="49" charset="0"/>
              </a:rPr>
              <a:t>        accept="image/*"</a:t>
            </a:r>
          </a:p>
          <a:p>
            <a:r>
              <a:rPr lang="en-US" sz="200" b="0" dirty="0">
                <a:solidFill>
                  <a:srgbClr val="008000"/>
                </a:solidFill>
                <a:effectLst/>
                <a:latin typeface="Consolas" panose="020B0609020204030204" pitchFamily="49" charset="0"/>
              </a:rPr>
              <a:t>        type="file"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handleChange</a:t>
            </a:r>
            <a:r>
              <a:rPr lang="en-US" sz="200" b="0" dirty="0">
                <a:solidFill>
                  <a:srgbClr val="008000"/>
                </a:solidFill>
                <a:effectLst/>
                <a:latin typeface="Consolas" panose="020B0609020204030204" pitchFamily="49" charset="0"/>
              </a:rPr>
              <a:t>('photo')}</a:t>
            </a:r>
          </a:p>
          <a:p>
            <a:r>
              <a:rPr lang="en-US" sz="200" b="0" dirty="0">
                <a:solidFill>
                  <a:srgbClr val="008000"/>
                </a:solidFill>
                <a:effectLst/>
                <a:latin typeface="Consolas" panose="020B0609020204030204" pitchFamily="49" charset="0"/>
              </a:rPr>
              <a:t>        style={{ display: 'none' }}</a:t>
            </a:r>
          </a:p>
          <a:p>
            <a:r>
              <a:rPr lang="en-US" sz="200" b="0" dirty="0">
                <a:solidFill>
                  <a:srgbClr val="008000"/>
                </a:solidFill>
                <a:effectLst/>
                <a:latin typeface="Consolas" panose="020B0609020204030204" pitchFamily="49" charset="0"/>
              </a:rPr>
              <a:t>        id="icon-button-file"</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&lt;/div&gt;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&lt;label </a:t>
            </a:r>
            <a:r>
              <a:rPr lang="en-US" sz="200" b="0" dirty="0" err="1">
                <a:solidFill>
                  <a:srgbClr val="008000"/>
                </a:solidFill>
                <a:effectLst/>
                <a:latin typeface="Consolas" panose="020B0609020204030204" pitchFamily="49" charset="0"/>
              </a:rPr>
              <a:t>htmlFor</a:t>
            </a:r>
            <a:r>
              <a:rPr lang="en-US" sz="200" b="0" dirty="0">
                <a:solidFill>
                  <a:srgbClr val="008000"/>
                </a:solidFill>
                <a:effectLst/>
                <a:latin typeface="Consolas" panose="020B0609020204030204" pitchFamily="49" charset="0"/>
              </a:rPr>
              <a:t>="icon-button-file"&gt;</a:t>
            </a:r>
          </a:p>
          <a:p>
            <a:r>
              <a:rPr lang="en-US" sz="200" b="0" dirty="0">
                <a:solidFill>
                  <a:srgbClr val="008000"/>
                </a:solidFill>
                <a:effectLst/>
                <a:latin typeface="Consolas" panose="020B0609020204030204" pitchFamily="49" charset="0"/>
              </a:rPr>
              <a:t>&lt;Button variant="contained" color="default" component="span"&gt; </a:t>
            </a:r>
          </a:p>
          <a:p>
            <a:r>
              <a:rPr lang="en-US" sz="200" b="0" dirty="0">
                <a:solidFill>
                  <a:srgbClr val="008000"/>
                </a:solidFill>
                <a:effectLst/>
                <a:latin typeface="Consolas" panose="020B0609020204030204" pitchFamily="49" charset="0"/>
              </a:rPr>
              <a:t>Upload &lt;</a:t>
            </a:r>
            <a:r>
              <a:rPr lang="en-US" sz="200" b="0" dirty="0" err="1">
                <a:solidFill>
                  <a:srgbClr val="008000"/>
                </a:solidFill>
                <a:effectLst/>
                <a:latin typeface="Consolas" panose="020B0609020204030204" pitchFamily="49" charset="0"/>
              </a:rPr>
              <a:t>FileUpload</a:t>
            </a:r>
            <a:r>
              <a:rPr lang="en-US" sz="200" b="0" dirty="0">
                <a:solidFill>
                  <a:srgbClr val="008000"/>
                </a:solidFill>
                <a:effectLst/>
                <a:latin typeface="Consolas" panose="020B0609020204030204" pitchFamily="49" charset="0"/>
              </a:rPr>
              <a:t>/&gt;</a:t>
            </a:r>
          </a:p>
          <a:p>
            <a:r>
              <a:rPr lang="en-US" sz="200" b="0" dirty="0">
                <a:solidFill>
                  <a:srgbClr val="008000"/>
                </a:solidFill>
                <a:effectLst/>
                <a:latin typeface="Consolas" panose="020B0609020204030204" pitchFamily="49" charset="0"/>
              </a:rPr>
              <a:t>&lt;/Button&gt; </a:t>
            </a:r>
          </a:p>
          <a:p>
            <a:r>
              <a:rPr lang="en-US" sz="200" b="0" dirty="0">
                <a:solidFill>
                  <a:srgbClr val="008000"/>
                </a:solidFill>
                <a:effectLst/>
                <a:latin typeface="Consolas" panose="020B0609020204030204" pitchFamily="49" charset="0"/>
              </a:rPr>
              <a:t>&lt;/label&gt;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export default </a:t>
            </a:r>
            <a:r>
              <a:rPr lang="en-US" sz="200" b="0" dirty="0" err="1">
                <a:solidFill>
                  <a:srgbClr val="008000"/>
                </a:solidFill>
                <a:effectLst/>
                <a:latin typeface="Consolas" panose="020B0609020204030204" pitchFamily="49" charset="0"/>
              </a:rPr>
              <a:t>EditProfile</a:t>
            </a:r>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endParaRPr lang="en-US" sz="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EBDC4C8-BB5D-6F72-617A-4EA57234A91E}"/>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0E3B946-7967-D9F6-D672-8A0812D92EB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171913-968A-1245-5A39-B3456042F335}"/>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3574889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F4A2-5D19-BC0E-03B3-F1198E56CE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C82400-0DF5-E419-7F96-C38E7014309E}"/>
              </a:ext>
            </a:extLst>
          </p:cNvPr>
          <p:cNvSpPr>
            <a:spLocks noGrp="1"/>
          </p:cNvSpPr>
          <p:nvPr>
            <p:ph idx="1"/>
          </p:nvPr>
        </p:nvSpPr>
        <p:spPr/>
        <p:txBody>
          <a:bodyPr/>
          <a:lstStyle/>
          <a:p>
            <a:r>
              <a:rPr lang="en-US" dirty="0"/>
              <a:t>When the Button's component prop is set to span, the Button component renders as a span element inside the label element. </a:t>
            </a:r>
          </a:p>
          <a:p>
            <a:r>
              <a:rPr lang="en-US" dirty="0"/>
              <a:t>A click on the Upload span or label is registered by the file input with the same ID as the label, and as a result, the file select dialog is opened. </a:t>
            </a:r>
          </a:p>
          <a:p>
            <a:r>
              <a:rPr lang="en-US" dirty="0"/>
              <a:t>Once the user selects a file, we can set it to state in the call to </a:t>
            </a:r>
            <a:r>
              <a:rPr lang="en-US" dirty="0" err="1"/>
              <a:t>handleChange</a:t>
            </a:r>
            <a:r>
              <a:rPr lang="en-US" dirty="0"/>
              <a:t>(...) and display the name in the view, as shown in the following code.</a:t>
            </a:r>
          </a:p>
        </p:txBody>
      </p:sp>
      <p:sp>
        <p:nvSpPr>
          <p:cNvPr id="4" name="Date Placeholder 3">
            <a:extLst>
              <a:ext uri="{FF2B5EF4-FFF2-40B4-BE49-F238E27FC236}">
                <a16:creationId xmlns:a16="http://schemas.microsoft.com/office/drawing/2014/main" id="{06D35979-BEF5-3542-8FB4-A4EFCD77381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B5E3295-9F20-C6CA-0A51-CE60DDEA8E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BCE60EB-323F-426A-D59C-D53B53C48878}"/>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37372221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3BD1-87C4-C143-08E8-864E2DD007DA}"/>
              </a:ext>
            </a:extLst>
          </p:cNvPr>
          <p:cNvSpPr>
            <a:spLocks noGrp="1"/>
          </p:cNvSpPr>
          <p:nvPr>
            <p:ph type="title"/>
          </p:nvPr>
        </p:nvSpPr>
        <p:spPr/>
        <p:txBody>
          <a:bodyPr/>
          <a:lstStyle/>
          <a:p>
            <a:br>
              <a:rPr lang="en-US" dirty="0"/>
            </a:b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165F33A9-8992-D54C-D8BE-B54A7AAA6FC7}"/>
              </a:ext>
            </a:extLst>
          </p:cNvPr>
          <p:cNvSpPr>
            <a:spLocks noGrp="1"/>
          </p:cNvSpPr>
          <p:nvPr>
            <p:ph idx="1"/>
          </p:nvPr>
        </p:nvSpPr>
        <p:spPr/>
        <p:txBody>
          <a:bodyPr/>
          <a:lstStyle/>
          <a:p>
            <a:r>
              <a:rPr lang="en-US" dirty="0"/>
              <a:t>&lt;span </a:t>
            </a:r>
            <a:r>
              <a:rPr lang="en-US" dirty="0" err="1"/>
              <a:t>className</a:t>
            </a:r>
            <a:r>
              <a:rPr lang="en-US" dirty="0"/>
              <a:t>={</a:t>
            </a:r>
            <a:r>
              <a:rPr lang="en-US" dirty="0" err="1"/>
              <a:t>classes.filename</a:t>
            </a:r>
            <a:r>
              <a:rPr lang="en-US" dirty="0"/>
              <a:t>}&gt; </a:t>
            </a:r>
          </a:p>
          <a:p>
            <a:r>
              <a:rPr lang="en-US" dirty="0"/>
              <a:t>{</a:t>
            </a:r>
            <a:r>
              <a:rPr lang="en-US" dirty="0" err="1"/>
              <a:t>values.photo</a:t>
            </a:r>
            <a:r>
              <a:rPr lang="en-US" dirty="0"/>
              <a:t> ? values.photo.name : ''}</a:t>
            </a:r>
          </a:p>
          <a:p>
            <a:r>
              <a:rPr lang="en-US" dirty="0"/>
              <a:t>&lt;/span&gt;</a:t>
            </a:r>
          </a:p>
        </p:txBody>
      </p:sp>
      <p:sp>
        <p:nvSpPr>
          <p:cNvPr id="4" name="Date Placeholder 3">
            <a:extLst>
              <a:ext uri="{FF2B5EF4-FFF2-40B4-BE49-F238E27FC236}">
                <a16:creationId xmlns:a16="http://schemas.microsoft.com/office/drawing/2014/main" id="{E29396B5-017D-8CE7-B570-28CE97613CD2}"/>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B245C37-644F-6A19-81EE-EFDE57C4DF4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9C07677-5B95-B4A6-1F56-F28B8D9B5534}"/>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3919708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77B2-0A41-E201-333B-40C037E8BA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7A7DA-854E-69A4-B4A1-B210EFAB2089}"/>
              </a:ext>
            </a:extLst>
          </p:cNvPr>
          <p:cNvSpPr>
            <a:spLocks noGrp="1"/>
          </p:cNvSpPr>
          <p:nvPr>
            <p:ph idx="1"/>
          </p:nvPr>
        </p:nvSpPr>
        <p:spPr/>
        <p:txBody>
          <a:bodyPr/>
          <a:lstStyle/>
          <a:p>
            <a:r>
              <a:rPr lang="en-US" dirty="0"/>
              <a:t>This way, the user will see the name of the file they are trying to upload as the profile photo. With the file selected for uploading, next, we have to attach and send this file with the request to the server to update the user information in the database.</a:t>
            </a:r>
          </a:p>
        </p:txBody>
      </p:sp>
      <p:sp>
        <p:nvSpPr>
          <p:cNvPr id="4" name="Date Placeholder 3">
            <a:extLst>
              <a:ext uri="{FF2B5EF4-FFF2-40B4-BE49-F238E27FC236}">
                <a16:creationId xmlns:a16="http://schemas.microsoft.com/office/drawing/2014/main" id="{71D1C051-48CE-355E-FBE6-A3F3DEC0A284}"/>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22AD997-08D6-D8E7-4366-BFAF973C501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F1EBB98-7BC1-9EB0-64D3-93017691DD3F}"/>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29190209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DC8F-D9FA-31E4-7D9D-F9BB908DA204}"/>
              </a:ext>
            </a:extLst>
          </p:cNvPr>
          <p:cNvSpPr>
            <a:spLocks noGrp="1"/>
          </p:cNvSpPr>
          <p:nvPr>
            <p:ph type="title"/>
          </p:nvPr>
        </p:nvSpPr>
        <p:spPr/>
        <p:txBody>
          <a:bodyPr/>
          <a:lstStyle/>
          <a:p>
            <a:r>
              <a:rPr lang="en-US" dirty="0"/>
              <a:t>Form submission with the file </a:t>
            </a:r>
            <a:br>
              <a:rPr lang="en-US" dirty="0"/>
            </a:br>
            <a:r>
              <a:rPr lang="en-US" dirty="0"/>
              <a:t>attached</a:t>
            </a:r>
          </a:p>
        </p:txBody>
      </p:sp>
      <p:sp>
        <p:nvSpPr>
          <p:cNvPr id="3" name="Content Placeholder 2">
            <a:extLst>
              <a:ext uri="{FF2B5EF4-FFF2-40B4-BE49-F238E27FC236}">
                <a16:creationId xmlns:a16="http://schemas.microsoft.com/office/drawing/2014/main" id="{607CB008-F423-A1ED-F463-8B0A8527DB26}"/>
              </a:ext>
            </a:extLst>
          </p:cNvPr>
          <p:cNvSpPr>
            <a:spLocks noGrp="1"/>
          </p:cNvSpPr>
          <p:nvPr>
            <p:ph idx="1"/>
          </p:nvPr>
        </p:nvSpPr>
        <p:spPr/>
        <p:txBody>
          <a:bodyPr/>
          <a:lstStyle/>
          <a:p>
            <a:r>
              <a:rPr lang="en-US" dirty="0"/>
              <a:t>Uploading files to the server with a form requires a multipart form submission. </a:t>
            </a:r>
          </a:p>
          <a:p>
            <a:r>
              <a:rPr lang="en-US" dirty="0"/>
              <a:t>This is in contrast to the </a:t>
            </a:r>
            <a:r>
              <a:rPr lang="en-US" dirty="0" err="1"/>
              <a:t>stringified</a:t>
            </a:r>
            <a:r>
              <a:rPr lang="en-US" dirty="0"/>
              <a:t> object we sent in previous implementations of fetch. </a:t>
            </a:r>
          </a:p>
          <a:p>
            <a:r>
              <a:rPr lang="en-US" dirty="0"/>
              <a:t>We will modify the </a:t>
            </a:r>
            <a:r>
              <a:rPr lang="en-US" dirty="0" err="1"/>
              <a:t>EditProfile</a:t>
            </a:r>
            <a:r>
              <a:rPr lang="en-US" dirty="0"/>
              <a:t> component so that it uses the </a:t>
            </a:r>
            <a:r>
              <a:rPr lang="en-US" dirty="0" err="1"/>
              <a:t>FormData</a:t>
            </a:r>
            <a:r>
              <a:rPr lang="en-US" dirty="0"/>
              <a:t> API to store the form data in the format needed for encoding in the multipart/form- data type.</a:t>
            </a:r>
          </a:p>
          <a:p>
            <a:r>
              <a:rPr lang="en-US" dirty="0"/>
              <a:t>You can learn more about the </a:t>
            </a:r>
            <a:r>
              <a:rPr lang="en-US" dirty="0" err="1"/>
              <a:t>FormData</a:t>
            </a:r>
            <a:r>
              <a:rPr lang="en-US" dirty="0"/>
              <a:t> API at</a:t>
            </a:r>
          </a:p>
          <a:p>
            <a:pPr marL="0" indent="0">
              <a:buNone/>
            </a:pPr>
            <a:r>
              <a:rPr lang="en-US" dirty="0"/>
              <a:t> developer.mozilla.org/</a:t>
            </a:r>
            <a:r>
              <a:rPr lang="en-US" dirty="0" err="1"/>
              <a:t>en</a:t>
            </a:r>
            <a:r>
              <a:rPr lang="en-US" dirty="0"/>
              <a:t>-US/docs/Web/API/</a:t>
            </a:r>
            <a:r>
              <a:rPr lang="en-US" dirty="0" err="1"/>
              <a:t>FormData</a:t>
            </a:r>
            <a:r>
              <a:rPr lang="en-US" dirty="0"/>
              <a:t>.</a:t>
            </a:r>
          </a:p>
        </p:txBody>
      </p:sp>
      <p:sp>
        <p:nvSpPr>
          <p:cNvPr id="4" name="Date Placeholder 3">
            <a:extLst>
              <a:ext uri="{FF2B5EF4-FFF2-40B4-BE49-F238E27FC236}">
                <a16:creationId xmlns:a16="http://schemas.microsoft.com/office/drawing/2014/main" id="{F235EB6A-2945-0BB5-A6CE-A06F8C8FB24E}"/>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7E8AA049-F0F1-63B4-08F1-A24CF9F6A3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A234DBF-7144-D6CF-57DE-E44AC2441BB5}"/>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spTree>
    <p:extLst>
      <p:ext uri="{BB962C8B-B14F-4D97-AF65-F5344CB8AC3E}">
        <p14:creationId xmlns:p14="http://schemas.microsoft.com/office/powerpoint/2010/main" val="35977560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930E-9710-E5A8-2365-6BEDFEE724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0FF22C-9F82-BF3D-9968-66CCDF710641}"/>
              </a:ext>
            </a:extLst>
          </p:cNvPr>
          <p:cNvSpPr>
            <a:spLocks noGrp="1"/>
          </p:cNvSpPr>
          <p:nvPr>
            <p:ph idx="1"/>
          </p:nvPr>
        </p:nvSpPr>
        <p:spPr/>
        <p:txBody>
          <a:bodyPr/>
          <a:lstStyle/>
          <a:p>
            <a:r>
              <a:rPr lang="en-US" dirty="0"/>
              <a:t>First, we will update the input </a:t>
            </a:r>
            <a:r>
              <a:rPr lang="en-US" dirty="0" err="1"/>
              <a:t>handleChange</a:t>
            </a:r>
            <a:r>
              <a:rPr lang="en-US" dirty="0"/>
              <a:t> function so that we can store input values for both the text fields and the file input, as shown in the following code.</a:t>
            </a:r>
          </a:p>
          <a:p>
            <a:pPr marL="0" indent="0">
              <a:buNone/>
            </a:pPr>
            <a:endParaRPr lang="en-US" dirty="0"/>
          </a:p>
          <a:p>
            <a:pPr marL="0" indent="0">
              <a:buNone/>
            </a:pPr>
            <a:r>
              <a:rPr lang="en-US" dirty="0" err="1"/>
              <a:t>mern</a:t>
            </a:r>
            <a:r>
              <a:rPr lang="en-US" dirty="0"/>
              <a:t>-social/client/user/EditProfile.js:</a:t>
            </a:r>
          </a:p>
          <a:p>
            <a:r>
              <a:rPr lang="en-US" dirty="0"/>
              <a:t>const </a:t>
            </a:r>
            <a:r>
              <a:rPr lang="en-US" dirty="0" err="1"/>
              <a:t>handleChange</a:t>
            </a:r>
            <a:r>
              <a:rPr lang="en-US" dirty="0"/>
              <a:t> = name =&gt; event =&gt; { </a:t>
            </a:r>
          </a:p>
          <a:p>
            <a:r>
              <a:rPr lang="en-US" dirty="0"/>
              <a:t>const value = name === 'photo'</a:t>
            </a:r>
          </a:p>
          <a:p>
            <a:r>
              <a:rPr lang="en-US" dirty="0"/>
              <a:t>? </a:t>
            </a:r>
            <a:r>
              <a:rPr lang="en-US" dirty="0" err="1"/>
              <a:t>event.target.files</a:t>
            </a:r>
            <a:r>
              <a:rPr lang="en-US" dirty="0"/>
              <a:t>[0] </a:t>
            </a:r>
          </a:p>
          <a:p>
            <a:r>
              <a:rPr lang="en-US" dirty="0"/>
              <a:t>: </a:t>
            </a:r>
            <a:r>
              <a:rPr lang="en-US" dirty="0" err="1"/>
              <a:t>event.target.value</a:t>
            </a:r>
            <a:endParaRPr lang="en-US" dirty="0"/>
          </a:p>
          <a:p>
            <a:r>
              <a:rPr lang="en-US" dirty="0" err="1"/>
              <a:t>setValues</a:t>
            </a:r>
            <a:r>
              <a:rPr lang="en-US" dirty="0"/>
              <a:t>({...values, [name]: value }) </a:t>
            </a:r>
          </a:p>
          <a:p>
            <a:r>
              <a:rPr lang="en-US" dirty="0"/>
              <a:t>}</a:t>
            </a:r>
          </a:p>
        </p:txBody>
      </p:sp>
      <p:sp>
        <p:nvSpPr>
          <p:cNvPr id="4" name="Date Placeholder 3">
            <a:extLst>
              <a:ext uri="{FF2B5EF4-FFF2-40B4-BE49-F238E27FC236}">
                <a16:creationId xmlns:a16="http://schemas.microsoft.com/office/drawing/2014/main" id="{A2834A89-8A43-3DAD-0574-9530BC2977D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5C4535C-83D3-B450-354E-C52D8C070E3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55AF29-002C-8731-8B0A-E0540498451D}"/>
              </a:ext>
            </a:extLst>
          </p:cNvPr>
          <p:cNvSpPr>
            <a:spLocks noGrp="1"/>
          </p:cNvSpPr>
          <p:nvPr>
            <p:ph type="sldNum" sz="quarter" idx="12"/>
          </p:nvPr>
        </p:nvSpPr>
        <p:spPr/>
        <p:txBody>
          <a:bodyPr/>
          <a:lstStyle/>
          <a:p>
            <a:fld id="{7C5CF243-786F-4254-B068-4C9F0B6EA12F}" type="slidenum">
              <a:rPr lang="en-US" altLang="en-US" smtClean="0"/>
              <a:pPr/>
              <a:t>66</a:t>
            </a:fld>
            <a:endParaRPr lang="en-US" altLang="en-US"/>
          </a:p>
        </p:txBody>
      </p:sp>
    </p:spTree>
    <p:extLst>
      <p:ext uri="{BB962C8B-B14F-4D97-AF65-F5344CB8AC3E}">
        <p14:creationId xmlns:p14="http://schemas.microsoft.com/office/powerpoint/2010/main" val="28126356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A35C-5FB1-E484-263A-909403956C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1CBFBF-066E-246F-B6E8-0C14C77B5E6D}"/>
              </a:ext>
            </a:extLst>
          </p:cNvPr>
          <p:cNvSpPr>
            <a:spLocks noGrp="1"/>
          </p:cNvSpPr>
          <p:nvPr>
            <p:ph idx="1"/>
          </p:nvPr>
        </p:nvSpPr>
        <p:spPr/>
        <p:txBody>
          <a:bodyPr/>
          <a:lstStyle/>
          <a:p>
            <a:r>
              <a:rPr lang="en-US" dirty="0"/>
              <a:t>Then, on form submission, we need to initialize </a:t>
            </a:r>
            <a:r>
              <a:rPr lang="en-US" dirty="0" err="1"/>
              <a:t>FormData</a:t>
            </a:r>
            <a:r>
              <a:rPr lang="en-US" dirty="0"/>
              <a:t> and append the values from the fields that were updated, as shown here.</a:t>
            </a:r>
          </a:p>
          <a:p>
            <a:endParaRPr lang="en-US" dirty="0"/>
          </a:p>
          <a:p>
            <a:endParaRPr lang="en-US" dirty="0"/>
          </a:p>
        </p:txBody>
      </p:sp>
      <p:sp>
        <p:nvSpPr>
          <p:cNvPr id="4" name="Date Placeholder 3">
            <a:extLst>
              <a:ext uri="{FF2B5EF4-FFF2-40B4-BE49-F238E27FC236}">
                <a16:creationId xmlns:a16="http://schemas.microsoft.com/office/drawing/2014/main" id="{CC952140-9D70-97D9-A66F-3E2405650BD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69FFD8C-F2F3-7D51-7AE0-7EB02726AC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D4439C-EF8D-7991-2D07-EC9D0942F318}"/>
              </a:ext>
            </a:extLst>
          </p:cNvPr>
          <p:cNvSpPr>
            <a:spLocks noGrp="1"/>
          </p:cNvSpPr>
          <p:nvPr>
            <p:ph type="sldNum" sz="quarter" idx="12"/>
          </p:nvPr>
        </p:nvSpPr>
        <p:spPr/>
        <p:txBody>
          <a:bodyPr/>
          <a:lstStyle/>
          <a:p>
            <a:fld id="{7C5CF243-786F-4254-B068-4C9F0B6EA12F}" type="slidenum">
              <a:rPr lang="en-US" altLang="en-US" smtClean="0"/>
              <a:pPr/>
              <a:t>67</a:t>
            </a:fld>
            <a:endParaRPr lang="en-US" altLang="en-US"/>
          </a:p>
        </p:txBody>
      </p:sp>
    </p:spTree>
    <p:extLst>
      <p:ext uri="{BB962C8B-B14F-4D97-AF65-F5344CB8AC3E}">
        <p14:creationId xmlns:p14="http://schemas.microsoft.com/office/powerpoint/2010/main" val="19961368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1A86-77A5-6090-33BD-0FE26333FB3B}"/>
              </a:ext>
            </a:extLst>
          </p:cNvPr>
          <p:cNvSpPr>
            <a:spLocks noGrp="1"/>
          </p:cNvSpPr>
          <p:nvPr>
            <p:ph type="title"/>
          </p:nvPr>
        </p:nvSpPr>
        <p:spPr/>
        <p:txBody>
          <a:bodyPr/>
          <a:lstStyle/>
          <a:p>
            <a:br>
              <a:rPr lang="en-US" dirty="0"/>
            </a:b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A47D3E4E-C824-FA9D-E1B2-C1DFF3E68C43}"/>
              </a:ext>
            </a:extLst>
          </p:cNvPr>
          <p:cNvSpPr>
            <a:spLocks noGrp="1"/>
          </p:cNvSpPr>
          <p:nvPr>
            <p:ph idx="1"/>
          </p:nvPr>
        </p:nvSpPr>
        <p:spPr/>
        <p:txBody>
          <a:bodyPr/>
          <a:lstStyle/>
          <a:p>
            <a:r>
              <a:rPr lang="en-US" dirty="0"/>
              <a:t>const </a:t>
            </a:r>
            <a:r>
              <a:rPr lang="en-US" dirty="0" err="1"/>
              <a:t>clickSubmit</a:t>
            </a:r>
            <a:r>
              <a:rPr lang="en-US" dirty="0"/>
              <a:t> = () =&gt; {</a:t>
            </a:r>
          </a:p>
          <a:p>
            <a:r>
              <a:rPr lang="en-US" dirty="0"/>
              <a:t>let </a:t>
            </a:r>
            <a:r>
              <a:rPr lang="en-US" dirty="0" err="1"/>
              <a:t>userData</a:t>
            </a:r>
            <a:r>
              <a:rPr lang="en-US" dirty="0"/>
              <a:t> = new </a:t>
            </a:r>
            <a:r>
              <a:rPr lang="en-US" dirty="0" err="1"/>
              <a:t>FormData</a:t>
            </a:r>
            <a:r>
              <a:rPr lang="en-US" dirty="0"/>
              <a:t>()</a:t>
            </a:r>
          </a:p>
          <a:p>
            <a:r>
              <a:rPr lang="en-US" dirty="0"/>
              <a:t>values.name &amp;&amp; </a:t>
            </a:r>
            <a:r>
              <a:rPr lang="en-US" dirty="0" err="1"/>
              <a:t>userData.append</a:t>
            </a:r>
            <a:r>
              <a:rPr lang="en-US" dirty="0"/>
              <a:t>('name', values.name)</a:t>
            </a:r>
          </a:p>
          <a:p>
            <a:r>
              <a:rPr lang="en-US" dirty="0" err="1"/>
              <a:t>values.email</a:t>
            </a:r>
            <a:r>
              <a:rPr lang="en-US" dirty="0"/>
              <a:t> &amp;&amp; </a:t>
            </a:r>
            <a:r>
              <a:rPr lang="en-US" dirty="0" err="1"/>
              <a:t>userData.append</a:t>
            </a:r>
            <a:r>
              <a:rPr lang="en-US" dirty="0"/>
              <a:t>('email', </a:t>
            </a:r>
            <a:r>
              <a:rPr lang="en-US" dirty="0" err="1"/>
              <a:t>values.email</a:t>
            </a:r>
            <a:r>
              <a:rPr lang="en-US" dirty="0"/>
              <a:t>)</a:t>
            </a:r>
          </a:p>
          <a:p>
            <a:r>
              <a:rPr lang="en-US" dirty="0" err="1"/>
              <a:t>values.passoword</a:t>
            </a:r>
            <a:r>
              <a:rPr lang="en-US" dirty="0"/>
              <a:t> &amp;&amp; </a:t>
            </a:r>
            <a:r>
              <a:rPr lang="en-US" dirty="0" err="1"/>
              <a:t>userData.append</a:t>
            </a:r>
            <a:r>
              <a:rPr lang="en-US" dirty="0"/>
              <a:t>('</a:t>
            </a:r>
            <a:r>
              <a:rPr lang="en-US" dirty="0" err="1"/>
              <a:t>passoword</a:t>
            </a:r>
            <a:r>
              <a:rPr lang="en-US" dirty="0"/>
              <a:t>', </a:t>
            </a:r>
            <a:r>
              <a:rPr lang="en-US" dirty="0" err="1"/>
              <a:t>values.passoword</a:t>
            </a:r>
            <a:r>
              <a:rPr lang="en-US" dirty="0"/>
              <a:t>)</a:t>
            </a:r>
          </a:p>
          <a:p>
            <a:r>
              <a:rPr lang="en-US" dirty="0" err="1"/>
              <a:t>values.about</a:t>
            </a:r>
            <a:r>
              <a:rPr lang="en-US" dirty="0"/>
              <a:t> &amp;&amp; </a:t>
            </a:r>
            <a:r>
              <a:rPr lang="en-US" dirty="0" err="1"/>
              <a:t>userData.append</a:t>
            </a:r>
            <a:r>
              <a:rPr lang="en-US" dirty="0"/>
              <a:t>('about', </a:t>
            </a:r>
            <a:r>
              <a:rPr lang="en-US" dirty="0" err="1"/>
              <a:t>values.about</a:t>
            </a:r>
            <a:r>
              <a:rPr lang="en-US" dirty="0"/>
              <a:t>)</a:t>
            </a:r>
          </a:p>
          <a:p>
            <a:r>
              <a:rPr lang="en-US" dirty="0" err="1"/>
              <a:t>values.photo</a:t>
            </a:r>
            <a:r>
              <a:rPr lang="en-US" dirty="0"/>
              <a:t> &amp;&amp; </a:t>
            </a:r>
            <a:r>
              <a:rPr lang="en-US" dirty="0" err="1"/>
              <a:t>userData.append</a:t>
            </a:r>
            <a:r>
              <a:rPr lang="en-US" dirty="0"/>
              <a:t>('photo', </a:t>
            </a:r>
            <a:r>
              <a:rPr lang="en-US" dirty="0" err="1"/>
              <a:t>values.photo</a:t>
            </a:r>
            <a:r>
              <a:rPr lang="en-US" dirty="0"/>
              <a:t>)</a:t>
            </a:r>
          </a:p>
          <a:p>
            <a:r>
              <a:rPr lang="en-US" dirty="0"/>
              <a:t>... </a:t>
            </a:r>
          </a:p>
          <a:p>
            <a:r>
              <a:rPr lang="en-US" dirty="0"/>
              <a:t>}</a:t>
            </a:r>
          </a:p>
        </p:txBody>
      </p:sp>
      <p:sp>
        <p:nvSpPr>
          <p:cNvPr id="4" name="Date Placeholder 3">
            <a:extLst>
              <a:ext uri="{FF2B5EF4-FFF2-40B4-BE49-F238E27FC236}">
                <a16:creationId xmlns:a16="http://schemas.microsoft.com/office/drawing/2014/main" id="{CDCF9E11-8F9D-1EFE-F8B3-02B3FE082A52}"/>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EB2FF1A3-4ADC-E8B0-348B-663E22B3460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FABADCE-7DC9-07FE-CA31-0BDAB322EA7C}"/>
              </a:ext>
            </a:extLst>
          </p:cNvPr>
          <p:cNvSpPr>
            <a:spLocks noGrp="1"/>
          </p:cNvSpPr>
          <p:nvPr>
            <p:ph type="sldNum" sz="quarter" idx="12"/>
          </p:nvPr>
        </p:nvSpPr>
        <p:spPr/>
        <p:txBody>
          <a:bodyPr/>
          <a:lstStyle/>
          <a:p>
            <a:fld id="{7C5CF243-786F-4254-B068-4C9F0B6EA12F}" type="slidenum">
              <a:rPr lang="en-US" altLang="en-US" smtClean="0"/>
              <a:pPr/>
              <a:t>68</a:t>
            </a:fld>
            <a:endParaRPr lang="en-US" altLang="en-US"/>
          </a:p>
        </p:txBody>
      </p:sp>
    </p:spTree>
    <p:extLst>
      <p:ext uri="{BB962C8B-B14F-4D97-AF65-F5344CB8AC3E}">
        <p14:creationId xmlns:p14="http://schemas.microsoft.com/office/powerpoint/2010/main" val="22165471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5130-D047-6125-B260-1579B16EF2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1E6500-6300-D9B5-8651-68FA5C5D76FC}"/>
              </a:ext>
            </a:extLst>
          </p:cNvPr>
          <p:cNvSpPr>
            <a:spLocks noGrp="1"/>
          </p:cNvSpPr>
          <p:nvPr>
            <p:ph idx="1"/>
          </p:nvPr>
        </p:nvSpPr>
        <p:spPr/>
        <p:txBody>
          <a:bodyPr/>
          <a:lstStyle/>
          <a:p>
            <a:r>
              <a:rPr lang="en-US" dirty="0"/>
              <a:t>After appending all the fields and values to it, </a:t>
            </a:r>
            <a:r>
              <a:rPr lang="en-US" dirty="0" err="1"/>
              <a:t>userData</a:t>
            </a:r>
            <a:r>
              <a:rPr lang="en-US" dirty="0"/>
              <a:t> is sent with the fetch API call to update the user, as shown in the following code.</a:t>
            </a:r>
          </a:p>
          <a:p>
            <a:endParaRPr lang="en-US" dirty="0"/>
          </a:p>
          <a:p>
            <a:pPr marL="0" indent="0">
              <a:buNone/>
            </a:pPr>
            <a:r>
              <a:rPr lang="en-US" sz="2600" dirty="0" err="1"/>
              <a:t>mern</a:t>
            </a:r>
            <a:r>
              <a:rPr lang="en-US" sz="2600" dirty="0"/>
              <a:t>-skeleton/client/user/EditProfile.js:</a:t>
            </a:r>
          </a:p>
          <a:p>
            <a:r>
              <a:rPr lang="en-US" sz="1600" dirty="0"/>
              <a:t>update({</a:t>
            </a:r>
          </a:p>
          <a:p>
            <a:r>
              <a:rPr lang="en-US" sz="1600" dirty="0" err="1"/>
              <a:t>userId</a:t>
            </a:r>
            <a:r>
              <a:rPr lang="en-US" sz="1600" dirty="0"/>
              <a:t>: </a:t>
            </a:r>
            <a:r>
              <a:rPr lang="en-US" sz="1600" dirty="0" err="1"/>
              <a:t>match.params.userId</a:t>
            </a:r>
            <a:r>
              <a:rPr lang="en-US" sz="1600" dirty="0"/>
              <a:t> </a:t>
            </a:r>
          </a:p>
          <a:p>
            <a:r>
              <a:rPr lang="en-US" sz="1600" dirty="0"/>
              <a:t>}, {</a:t>
            </a:r>
          </a:p>
          <a:p>
            <a:r>
              <a:rPr lang="en-US" sz="1600" dirty="0"/>
              <a:t>t: </a:t>
            </a:r>
            <a:r>
              <a:rPr lang="en-US" sz="1600" dirty="0" err="1"/>
              <a:t>jwt.token</a:t>
            </a:r>
            <a:endParaRPr lang="en-US" sz="1600" dirty="0"/>
          </a:p>
          <a:p>
            <a:r>
              <a:rPr lang="en-US" sz="1600" dirty="0"/>
              <a:t>}, </a:t>
            </a:r>
            <a:r>
              <a:rPr lang="en-US" sz="1600" dirty="0" err="1"/>
              <a:t>userData</a:t>
            </a:r>
            <a:r>
              <a:rPr lang="en-US" sz="1600" dirty="0"/>
              <a:t>).then((data) =&gt; { </a:t>
            </a:r>
          </a:p>
          <a:p>
            <a:r>
              <a:rPr lang="en-US" sz="1600" dirty="0"/>
              <a:t>if (data &amp;&amp; </a:t>
            </a:r>
            <a:r>
              <a:rPr lang="en-US" sz="1600" dirty="0" err="1"/>
              <a:t>data.error</a:t>
            </a:r>
            <a:r>
              <a:rPr lang="en-US" sz="1600" dirty="0"/>
              <a:t>) {</a:t>
            </a:r>
          </a:p>
          <a:p>
            <a:r>
              <a:rPr lang="en-US" sz="1600" dirty="0" err="1"/>
              <a:t>setValues</a:t>
            </a:r>
            <a:r>
              <a:rPr lang="en-US" sz="1600" dirty="0"/>
              <a:t>({...values, error: </a:t>
            </a:r>
            <a:r>
              <a:rPr lang="en-US" sz="1600" dirty="0" err="1"/>
              <a:t>data.error</a:t>
            </a:r>
            <a:r>
              <a:rPr lang="en-US" sz="1600" dirty="0"/>
              <a:t>}) </a:t>
            </a:r>
          </a:p>
          <a:p>
            <a:r>
              <a:rPr lang="en-US" sz="1600" dirty="0"/>
              <a:t>} else {</a:t>
            </a:r>
          </a:p>
          <a:p>
            <a:r>
              <a:rPr lang="en-US" sz="1600" dirty="0"/>
              <a:t>}</a:t>
            </a:r>
          </a:p>
          <a:p>
            <a:r>
              <a:rPr lang="en-US" sz="1600" dirty="0"/>
              <a:t>})</a:t>
            </a:r>
          </a:p>
          <a:p>
            <a:r>
              <a:rPr lang="en-US" sz="1600" dirty="0" err="1"/>
              <a:t>setValues</a:t>
            </a:r>
            <a:r>
              <a:rPr lang="en-US" sz="1600" dirty="0"/>
              <a:t>({...values, '</a:t>
            </a:r>
            <a:r>
              <a:rPr lang="en-US" sz="1600" dirty="0" err="1"/>
              <a:t>redirectToProfile</a:t>
            </a:r>
            <a:r>
              <a:rPr lang="en-US" sz="1600" dirty="0"/>
              <a:t>': true})</a:t>
            </a:r>
          </a:p>
        </p:txBody>
      </p:sp>
      <p:sp>
        <p:nvSpPr>
          <p:cNvPr id="4" name="Date Placeholder 3">
            <a:extLst>
              <a:ext uri="{FF2B5EF4-FFF2-40B4-BE49-F238E27FC236}">
                <a16:creationId xmlns:a16="http://schemas.microsoft.com/office/drawing/2014/main" id="{B25064C0-DAB1-12A0-A164-167865DF1A2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D0EB510-D719-15A2-0962-03591BAB6A5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1F85E4-BAA9-917F-7A17-B4BA594F052D}"/>
              </a:ext>
            </a:extLst>
          </p:cNvPr>
          <p:cNvSpPr>
            <a:spLocks noGrp="1"/>
          </p:cNvSpPr>
          <p:nvPr>
            <p:ph type="sldNum" sz="quarter" idx="12"/>
          </p:nvPr>
        </p:nvSpPr>
        <p:spPr/>
        <p:txBody>
          <a:bodyPr/>
          <a:lstStyle/>
          <a:p>
            <a:fld id="{7C5CF243-786F-4254-B068-4C9F0B6EA12F}" type="slidenum">
              <a:rPr lang="en-US" altLang="en-US" smtClean="0"/>
              <a:pPr/>
              <a:t>69</a:t>
            </a:fld>
            <a:endParaRPr lang="en-US" altLang="en-US"/>
          </a:p>
        </p:txBody>
      </p:sp>
    </p:spTree>
    <p:extLst>
      <p:ext uri="{BB962C8B-B14F-4D97-AF65-F5344CB8AC3E}">
        <p14:creationId xmlns:p14="http://schemas.microsoft.com/office/powerpoint/2010/main" val="1265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63B6-D05E-2F19-6C99-E1EEFD3B3004}"/>
              </a:ext>
            </a:extLst>
          </p:cNvPr>
          <p:cNvSpPr>
            <a:spLocks noGrp="1"/>
          </p:cNvSpPr>
          <p:nvPr>
            <p:ph type="title"/>
          </p:nvPr>
        </p:nvSpPr>
        <p:spPr/>
        <p:txBody>
          <a:bodyPr/>
          <a:lstStyle/>
          <a:p>
            <a:r>
              <a:rPr lang="en-US" dirty="0"/>
              <a:t>Introducing the MERN Marketplace </a:t>
            </a:r>
            <a:br>
              <a:rPr lang="en-US" dirty="0"/>
            </a:br>
            <a:r>
              <a:rPr lang="en-US" dirty="0"/>
              <a:t>app</a:t>
            </a:r>
          </a:p>
        </p:txBody>
      </p:sp>
      <p:sp>
        <p:nvSpPr>
          <p:cNvPr id="3" name="Content Placeholder 2">
            <a:extLst>
              <a:ext uri="{FF2B5EF4-FFF2-40B4-BE49-F238E27FC236}">
                <a16:creationId xmlns:a16="http://schemas.microsoft.com/office/drawing/2014/main" id="{4D0A03EF-0F06-7107-7E35-BEEB13F55E05}"/>
              </a:ext>
            </a:extLst>
          </p:cNvPr>
          <p:cNvSpPr>
            <a:spLocks noGrp="1"/>
          </p:cNvSpPr>
          <p:nvPr>
            <p:ph idx="1"/>
          </p:nvPr>
        </p:nvSpPr>
        <p:spPr/>
        <p:txBody>
          <a:bodyPr/>
          <a:lstStyle/>
          <a:p>
            <a:r>
              <a:rPr lang="en-US" dirty="0"/>
              <a:t>The MERN Marketplace application will allow users to become sellers, who can manage multiple shops and add the products they want to sell in each shop. </a:t>
            </a:r>
          </a:p>
          <a:p>
            <a:r>
              <a:rPr lang="en-US" dirty="0"/>
              <a:t>Users who visit MERN Marketplace will be able to search for and browse products they want to buy and add products to their shopping cart to place an order. </a:t>
            </a:r>
          </a:p>
          <a:p>
            <a:r>
              <a:rPr lang="en-US" dirty="0"/>
              <a:t>The resulting marketplace application will look as pictured in the following screenshot:</a:t>
            </a:r>
          </a:p>
        </p:txBody>
      </p:sp>
      <p:sp>
        <p:nvSpPr>
          <p:cNvPr id="4" name="Date Placeholder 3">
            <a:extLst>
              <a:ext uri="{FF2B5EF4-FFF2-40B4-BE49-F238E27FC236}">
                <a16:creationId xmlns:a16="http://schemas.microsoft.com/office/drawing/2014/main" id="{8F585983-3012-6166-BCD8-FFA60F92BAE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0A4118C-444A-FD21-D63B-274154FA8F1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B175A2-A23A-99AD-390C-B5F9089F7241}"/>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2752276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8A4D-EE73-18DC-9106-220AED858445}"/>
              </a:ext>
            </a:extLst>
          </p:cNvPr>
          <p:cNvSpPr>
            <a:spLocks noGrp="1"/>
          </p:cNvSpPr>
          <p:nvPr>
            <p:ph type="title"/>
          </p:nvPr>
        </p:nvSpPr>
        <p:spPr/>
        <p:txBody>
          <a:bodyPr/>
          <a:lstStyle/>
          <a:p>
            <a:br>
              <a:rPr lang="en-US" dirty="0"/>
            </a:br>
            <a:r>
              <a:rPr lang="en-US" dirty="0"/>
              <a:t>Updated </a:t>
            </a: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C8AB77EC-6A48-5BC2-4311-1D66103B4E7E}"/>
              </a:ext>
            </a:extLst>
          </p:cNvPr>
          <p:cNvSpPr>
            <a:spLocks noGrp="1"/>
          </p:cNvSpPr>
          <p:nvPr>
            <p:ph idx="1"/>
          </p:nvPr>
        </p:nvSpPr>
        <p:spPr/>
        <p:txBody>
          <a:bodyPr/>
          <a:lstStyle/>
          <a:p>
            <a:r>
              <a:rPr lang="en-US" sz="300" b="0" dirty="0">
                <a:solidFill>
                  <a:srgbClr val="008000"/>
                </a:solidFill>
                <a:effectLst/>
                <a:latin typeface="Consolas" panose="020B0609020204030204" pitchFamily="49" charset="0"/>
              </a:rPr>
              <a:t>import React, { </a:t>
            </a:r>
            <a:r>
              <a:rPr lang="en-US" sz="300" b="0" dirty="0" err="1">
                <a:solidFill>
                  <a:srgbClr val="008000"/>
                </a:solidFill>
                <a:effectLst/>
                <a:latin typeface="Consolas" panose="020B0609020204030204" pitchFamily="49" charset="0"/>
              </a:rPr>
              <a:t>useState</a:t>
            </a: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useEffect</a:t>
            </a:r>
            <a:r>
              <a:rPr lang="en-US" sz="300" b="0" dirty="0">
                <a:solidFill>
                  <a:srgbClr val="008000"/>
                </a:solidFill>
                <a:effectLst/>
                <a:latin typeface="Consolas" panose="020B0609020204030204" pitchFamily="49" charset="0"/>
              </a:rPr>
              <a:t> } from 'react';</a:t>
            </a:r>
          </a:p>
          <a:p>
            <a:r>
              <a:rPr lang="en-US" sz="300" b="0" dirty="0">
                <a:solidFill>
                  <a:srgbClr val="008000"/>
                </a:solidFill>
                <a:effectLst/>
                <a:latin typeface="Consolas" panose="020B0609020204030204" pitchFamily="49" charset="0"/>
              </a:rPr>
              <a:t>import { Redirect } from 'react-router-</a:t>
            </a:r>
            <a:r>
              <a:rPr lang="en-US" sz="300" b="0" dirty="0" err="1">
                <a:solidFill>
                  <a:srgbClr val="008000"/>
                </a:solidFill>
                <a:effectLst/>
                <a:latin typeface="Consolas" panose="020B0609020204030204" pitchFamily="49" charset="0"/>
              </a:rPr>
              <a:t>dom</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import auth from './auth/auth-helper';</a:t>
            </a:r>
          </a:p>
          <a:p>
            <a:r>
              <a:rPr lang="en-US" sz="300" b="0" dirty="0">
                <a:solidFill>
                  <a:srgbClr val="008000"/>
                </a:solidFill>
                <a:effectLst/>
                <a:latin typeface="Consolas" panose="020B0609020204030204" pitchFamily="49" charset="0"/>
              </a:rPr>
              <a:t>import { update } from './</a:t>
            </a:r>
            <a:r>
              <a:rPr lang="en-US" sz="300" b="0" dirty="0" err="1">
                <a:solidFill>
                  <a:srgbClr val="008000"/>
                </a:solidFill>
                <a:effectLst/>
                <a:latin typeface="Consolas" panose="020B0609020204030204" pitchFamily="49" charset="0"/>
              </a:rPr>
              <a:t>someApiModule</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import Typography from '@material-</a:t>
            </a:r>
            <a:r>
              <a:rPr lang="en-US" sz="300" b="0" dirty="0" err="1">
                <a:solidFill>
                  <a:srgbClr val="008000"/>
                </a:solidFill>
                <a:effectLst/>
                <a:latin typeface="Consolas" panose="020B0609020204030204" pitchFamily="49" charset="0"/>
              </a:rPr>
              <a:t>ui</a:t>
            </a:r>
            <a:r>
              <a:rPr lang="en-US" sz="300" b="0" dirty="0">
                <a:solidFill>
                  <a:srgbClr val="008000"/>
                </a:solidFill>
                <a:effectLst/>
                <a:latin typeface="Consolas" panose="020B0609020204030204" pitchFamily="49" charset="0"/>
              </a:rPr>
              <a:t>/core/Typography';</a:t>
            </a:r>
          </a:p>
          <a:p>
            <a:r>
              <a:rPr lang="en-US" sz="300" b="0" dirty="0">
                <a:solidFill>
                  <a:srgbClr val="008000"/>
                </a:solidFill>
                <a:effectLst/>
                <a:latin typeface="Consolas" panose="020B0609020204030204" pitchFamily="49" charset="0"/>
              </a:rPr>
              <a:t>import </a:t>
            </a:r>
            <a:r>
              <a:rPr lang="en-US" sz="300" b="0" dirty="0" err="1">
                <a:solidFill>
                  <a:srgbClr val="008000"/>
                </a:solidFill>
                <a:effectLst/>
                <a:latin typeface="Consolas" panose="020B0609020204030204" pitchFamily="49" charset="0"/>
              </a:rPr>
              <a:t>FormControlLabel</a:t>
            </a:r>
            <a:r>
              <a:rPr lang="en-US" sz="300" b="0" dirty="0">
                <a:solidFill>
                  <a:srgbClr val="008000"/>
                </a:solidFill>
                <a:effectLst/>
                <a:latin typeface="Consolas" panose="020B0609020204030204" pitchFamily="49" charset="0"/>
              </a:rPr>
              <a:t> from '@material-</a:t>
            </a:r>
            <a:r>
              <a:rPr lang="en-US" sz="300" b="0" dirty="0" err="1">
                <a:solidFill>
                  <a:srgbClr val="008000"/>
                </a:solidFill>
                <a:effectLst/>
                <a:latin typeface="Consolas" panose="020B0609020204030204" pitchFamily="49" charset="0"/>
              </a:rPr>
              <a:t>ui</a:t>
            </a:r>
            <a:r>
              <a:rPr lang="en-US" sz="300" b="0" dirty="0">
                <a:solidFill>
                  <a:srgbClr val="008000"/>
                </a:solidFill>
                <a:effectLst/>
                <a:latin typeface="Consolas" panose="020B0609020204030204" pitchFamily="49" charset="0"/>
              </a:rPr>
              <a:t>/core/</a:t>
            </a:r>
            <a:r>
              <a:rPr lang="en-US" sz="300" b="0" dirty="0" err="1">
                <a:solidFill>
                  <a:srgbClr val="008000"/>
                </a:solidFill>
                <a:effectLst/>
                <a:latin typeface="Consolas" panose="020B0609020204030204" pitchFamily="49" charset="0"/>
              </a:rPr>
              <a:t>FormControlLabel</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import Switch from '@material-</a:t>
            </a:r>
            <a:r>
              <a:rPr lang="en-US" sz="300" b="0" dirty="0" err="1">
                <a:solidFill>
                  <a:srgbClr val="008000"/>
                </a:solidFill>
                <a:effectLst/>
                <a:latin typeface="Consolas" panose="020B0609020204030204" pitchFamily="49" charset="0"/>
              </a:rPr>
              <a:t>ui</a:t>
            </a:r>
            <a:r>
              <a:rPr lang="en-US" sz="300" b="0" dirty="0">
                <a:solidFill>
                  <a:srgbClr val="008000"/>
                </a:solidFill>
                <a:effectLst/>
                <a:latin typeface="Consolas" panose="020B0609020204030204" pitchFamily="49" charset="0"/>
              </a:rPr>
              <a:t>/core/Switch';</a:t>
            </a:r>
          </a:p>
          <a:p>
            <a:r>
              <a:rPr lang="en-US" sz="300" b="0" dirty="0">
                <a:solidFill>
                  <a:srgbClr val="008000"/>
                </a:solidFill>
                <a:effectLst/>
                <a:latin typeface="Consolas" panose="020B0609020204030204" pitchFamily="49" charset="0"/>
              </a:rPr>
              <a:t>import Button from '@material-</a:t>
            </a:r>
            <a:r>
              <a:rPr lang="en-US" sz="300" b="0" dirty="0" err="1">
                <a:solidFill>
                  <a:srgbClr val="008000"/>
                </a:solidFill>
                <a:effectLst/>
                <a:latin typeface="Consolas" panose="020B0609020204030204" pitchFamily="49" charset="0"/>
              </a:rPr>
              <a:t>ui</a:t>
            </a:r>
            <a:r>
              <a:rPr lang="en-US" sz="300" b="0" dirty="0">
                <a:solidFill>
                  <a:srgbClr val="008000"/>
                </a:solidFill>
                <a:effectLst/>
                <a:latin typeface="Consolas" panose="020B0609020204030204" pitchFamily="49" charset="0"/>
              </a:rPr>
              <a:t>/core/Button';</a:t>
            </a:r>
          </a:p>
          <a:p>
            <a:r>
              <a:rPr lang="en-US" sz="300" b="0" dirty="0">
                <a:solidFill>
                  <a:srgbClr val="008000"/>
                </a:solidFill>
                <a:effectLst/>
                <a:latin typeface="Consolas" panose="020B0609020204030204" pitchFamily="49" charset="0"/>
              </a:rPr>
              <a:t>import </a:t>
            </a:r>
            <a:r>
              <a:rPr lang="en-US" sz="300" b="0" dirty="0" err="1">
                <a:solidFill>
                  <a:srgbClr val="008000"/>
                </a:solidFill>
                <a:effectLst/>
                <a:latin typeface="Consolas" panose="020B0609020204030204" pitchFamily="49" charset="0"/>
              </a:rPr>
              <a:t>handleChange</a:t>
            </a:r>
            <a:r>
              <a:rPr lang="en-US" sz="300" b="0" dirty="0">
                <a:solidFill>
                  <a:srgbClr val="008000"/>
                </a:solidFill>
                <a:effectLst/>
                <a:latin typeface="Consolas" panose="020B0609020204030204" pitchFamily="49" charset="0"/>
              </a:rPr>
              <a:t> from 'react'</a:t>
            </a:r>
          </a:p>
          <a:p>
            <a:r>
              <a:rPr lang="en-US" sz="300" b="0" dirty="0">
                <a:solidFill>
                  <a:srgbClr val="008000"/>
                </a:solidFill>
                <a:effectLst/>
                <a:latin typeface="Consolas" panose="020B0609020204030204" pitchFamily="49" charset="0"/>
              </a:rPr>
              <a:t>//import </a:t>
            </a:r>
            <a:r>
              <a:rPr lang="en-US" sz="300" b="0" dirty="0" err="1">
                <a:solidFill>
                  <a:srgbClr val="008000"/>
                </a:solidFill>
                <a:effectLst/>
                <a:latin typeface="Consolas" panose="020B0609020204030204" pitchFamily="49" charset="0"/>
              </a:rPr>
              <a:t>FileUpload</a:t>
            </a:r>
            <a:r>
              <a:rPr lang="en-US" sz="300" b="0" dirty="0">
                <a:solidFill>
                  <a:srgbClr val="008000"/>
                </a:solidFill>
                <a:effectLst/>
                <a:latin typeface="Consolas" panose="020B0609020204030204" pitchFamily="49" charset="0"/>
              </a:rPr>
              <a:t> from 'react'</a:t>
            </a:r>
          </a:p>
          <a:p>
            <a:br>
              <a:rPr lang="en-US" sz="300" b="0" dirty="0">
                <a:solidFill>
                  <a:srgbClr val="008000"/>
                </a:solidFill>
                <a:effectLst/>
                <a:latin typeface="Consolas" panose="020B0609020204030204" pitchFamily="49" charset="0"/>
              </a:rPr>
            </a:br>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const </a:t>
            </a:r>
            <a:r>
              <a:rPr lang="en-US" sz="300" b="0" dirty="0" err="1">
                <a:solidFill>
                  <a:srgbClr val="008000"/>
                </a:solidFill>
                <a:effectLst/>
                <a:latin typeface="Consolas" panose="020B0609020204030204" pitchFamily="49" charset="0"/>
              </a:rPr>
              <a:t>EditProfile</a:t>
            </a:r>
            <a:r>
              <a:rPr lang="en-US" sz="300" b="0" dirty="0">
                <a:solidFill>
                  <a:srgbClr val="008000"/>
                </a:solidFill>
                <a:effectLst/>
                <a:latin typeface="Consolas" panose="020B0609020204030204" pitchFamily="49" charset="0"/>
              </a:rPr>
              <a:t> = ({ match }) =&gt; {</a:t>
            </a:r>
          </a:p>
          <a:p>
            <a:r>
              <a:rPr lang="en-US" sz="300" b="0" dirty="0">
                <a:solidFill>
                  <a:srgbClr val="008000"/>
                </a:solidFill>
                <a:effectLst/>
                <a:latin typeface="Consolas" panose="020B0609020204030204" pitchFamily="49" charset="0"/>
              </a:rPr>
              <a:t>  const [values,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useState</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name: '',</a:t>
            </a:r>
          </a:p>
          <a:p>
            <a:r>
              <a:rPr lang="en-US" sz="300" b="0" dirty="0">
                <a:solidFill>
                  <a:srgbClr val="008000"/>
                </a:solidFill>
                <a:effectLst/>
                <a:latin typeface="Consolas" panose="020B0609020204030204" pitchFamily="49" charset="0"/>
              </a:rPr>
              <a:t>    email: '',</a:t>
            </a:r>
          </a:p>
          <a:p>
            <a:r>
              <a:rPr lang="en-US" sz="300" b="0" dirty="0">
                <a:solidFill>
                  <a:srgbClr val="008000"/>
                </a:solidFill>
                <a:effectLst/>
                <a:latin typeface="Consolas" panose="020B0609020204030204" pitchFamily="49" charset="0"/>
              </a:rPr>
              <a:t>    password: '',</a:t>
            </a:r>
          </a:p>
          <a:p>
            <a:r>
              <a:rPr lang="en-US" sz="300" b="0" dirty="0">
                <a:solidFill>
                  <a:srgbClr val="008000"/>
                </a:solidFill>
                <a:effectLst/>
                <a:latin typeface="Consolas" panose="020B0609020204030204" pitchFamily="49" charset="0"/>
              </a:rPr>
              <a:t>    seller: false,</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redirectToProfile</a:t>
            </a:r>
            <a:r>
              <a:rPr lang="en-US" sz="300" b="0" dirty="0">
                <a:solidFill>
                  <a:srgbClr val="008000"/>
                </a:solidFill>
                <a:effectLst/>
                <a:latin typeface="Consolas" panose="020B0609020204030204" pitchFamily="49" charset="0"/>
              </a:rPr>
              <a:t>: false,</a:t>
            </a:r>
          </a:p>
          <a:p>
            <a:r>
              <a:rPr lang="en-US" sz="300" b="0" dirty="0">
                <a:solidFill>
                  <a:srgbClr val="008000"/>
                </a:solidFill>
                <a:effectLst/>
                <a:latin typeface="Consolas" panose="020B0609020204030204" pitchFamily="49" charset="0"/>
              </a:rPr>
              <a:t>    error: '',</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jwt</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auth.isAuthenticated</a:t>
            </a:r>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useEffect</a:t>
            </a:r>
            <a:r>
              <a:rPr lang="en-US" sz="300" b="0" dirty="0">
                <a:solidFill>
                  <a:srgbClr val="008000"/>
                </a:solidFill>
                <a:effectLst/>
                <a:latin typeface="Consolas" panose="020B0609020204030204" pitchFamily="49" charset="0"/>
              </a:rPr>
              <a:t>(() =&gt; {</a:t>
            </a:r>
          </a:p>
          <a:p>
            <a:r>
              <a:rPr lang="en-US" sz="300" b="0" dirty="0">
                <a:solidFill>
                  <a:srgbClr val="008000"/>
                </a:solidFill>
                <a:effectLst/>
                <a:latin typeface="Consolas" panose="020B0609020204030204" pitchFamily="49" charset="0"/>
              </a:rPr>
              <a:t>    // Fetch user data and set initial values</a:t>
            </a:r>
          </a:p>
          <a:p>
            <a:r>
              <a:rPr lang="en-US" sz="300" b="0" dirty="0">
                <a:solidFill>
                  <a:srgbClr val="008000"/>
                </a:solidFill>
                <a:effectLst/>
                <a:latin typeface="Consolas" panose="020B0609020204030204" pitchFamily="49" charset="0"/>
              </a:rPr>
              <a:t>    // Example: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name: userData.name, email: </a:t>
            </a:r>
            <a:r>
              <a:rPr lang="en-US" sz="300" b="0" dirty="0" err="1">
                <a:solidFill>
                  <a:srgbClr val="008000"/>
                </a:solidFill>
                <a:effectLst/>
                <a:latin typeface="Consolas" panose="020B0609020204030204" pitchFamily="49" charset="0"/>
              </a:rPr>
              <a:t>userData.email</a:t>
            </a:r>
            <a:r>
              <a:rPr lang="en-US" sz="300" b="0" dirty="0">
                <a:solidFill>
                  <a:srgbClr val="008000"/>
                </a:solidFill>
                <a:effectLst/>
                <a:latin typeface="Consolas" panose="020B0609020204030204" pitchFamily="49" charset="0"/>
              </a:rPr>
              <a:t>, ... });</a:t>
            </a:r>
          </a:p>
          <a:p>
            <a:r>
              <a:rPr lang="en-US" sz="300" b="0" dirty="0">
                <a:solidFill>
                  <a:srgbClr val="008000"/>
                </a:solidFill>
                <a:effectLst/>
                <a:latin typeface="Consolas" panose="020B0609020204030204" pitchFamily="49" charset="0"/>
              </a:rPr>
              <a:t>  },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handleCheck</a:t>
            </a:r>
            <a:r>
              <a:rPr lang="en-US" sz="300" b="0" dirty="0">
                <a:solidFill>
                  <a:srgbClr val="008000"/>
                </a:solidFill>
                <a:effectLst/>
                <a:latin typeface="Consolas" panose="020B0609020204030204" pitchFamily="49" charset="0"/>
              </a:rPr>
              <a:t> = (event) =&gt;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...values, seller: </a:t>
            </a:r>
            <a:r>
              <a:rPr lang="en-US" sz="300" b="0" dirty="0" err="1">
                <a:solidFill>
                  <a:srgbClr val="008000"/>
                </a:solidFill>
                <a:effectLst/>
                <a:latin typeface="Consolas" panose="020B0609020204030204" pitchFamily="49" charset="0"/>
              </a:rPr>
              <a:t>event.target.checked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clickSubmit</a:t>
            </a:r>
            <a:r>
              <a:rPr lang="en-US" sz="300" b="0" dirty="0">
                <a:solidFill>
                  <a:srgbClr val="008000"/>
                </a:solidFill>
                <a:effectLst/>
                <a:latin typeface="Consolas" panose="020B0609020204030204" pitchFamily="49" charset="0"/>
              </a:rPr>
              <a:t> = () =&gt; {</a:t>
            </a:r>
          </a:p>
          <a:p>
            <a:r>
              <a:rPr lang="en-US" sz="300" b="0" dirty="0">
                <a:solidFill>
                  <a:srgbClr val="008000"/>
                </a:solidFill>
                <a:effectLst/>
                <a:latin typeface="Consolas" panose="020B0609020204030204" pitchFamily="49" charset="0"/>
              </a:rPr>
              <a:t>    const user = {</a:t>
            </a:r>
          </a:p>
          <a:p>
            <a:r>
              <a:rPr lang="en-US" sz="300" b="0" dirty="0">
                <a:solidFill>
                  <a:srgbClr val="008000"/>
                </a:solidFill>
                <a:effectLst/>
                <a:latin typeface="Consolas" panose="020B0609020204030204" pitchFamily="49" charset="0"/>
              </a:rPr>
              <a:t>      name: values.name || undefined,</a:t>
            </a:r>
          </a:p>
          <a:p>
            <a:r>
              <a:rPr lang="en-US" sz="300" b="0" dirty="0">
                <a:solidFill>
                  <a:srgbClr val="008000"/>
                </a:solidFill>
                <a:effectLst/>
                <a:latin typeface="Consolas" panose="020B0609020204030204" pitchFamily="49" charset="0"/>
              </a:rPr>
              <a:t>      email: </a:t>
            </a:r>
            <a:r>
              <a:rPr lang="en-US" sz="300" b="0" dirty="0" err="1">
                <a:solidFill>
                  <a:srgbClr val="008000"/>
                </a:solidFill>
                <a:effectLst/>
                <a:latin typeface="Consolas" panose="020B0609020204030204" pitchFamily="49" charset="0"/>
              </a:rPr>
              <a:t>values.email</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      password: </a:t>
            </a:r>
            <a:r>
              <a:rPr lang="en-US" sz="300" b="0" dirty="0" err="1">
                <a:solidFill>
                  <a:srgbClr val="008000"/>
                </a:solidFill>
                <a:effectLst/>
                <a:latin typeface="Consolas" panose="020B0609020204030204" pitchFamily="49" charset="0"/>
              </a:rPr>
              <a:t>values.password</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      seller: </a:t>
            </a:r>
            <a:r>
              <a:rPr lang="en-US" sz="300" b="0" dirty="0" err="1">
                <a:solidFill>
                  <a:srgbClr val="008000"/>
                </a:solidFill>
                <a:effectLst/>
                <a:latin typeface="Consolas" panose="020B0609020204030204" pitchFamily="49" charset="0"/>
              </a:rPr>
              <a:t>values.seller</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update(</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userId</a:t>
            </a: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match.params.userId</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t: </a:t>
            </a:r>
            <a:r>
              <a:rPr lang="en-US" sz="300" b="0" dirty="0" err="1">
                <a:solidFill>
                  <a:srgbClr val="008000"/>
                </a:solidFill>
                <a:effectLst/>
                <a:latin typeface="Consolas" panose="020B0609020204030204" pitchFamily="49" charset="0"/>
              </a:rPr>
              <a:t>jwt.token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user</a:t>
            </a:r>
          </a:p>
          <a:p>
            <a:r>
              <a:rPr lang="en-US" sz="300" b="0" dirty="0">
                <a:solidFill>
                  <a:srgbClr val="008000"/>
                </a:solidFill>
                <a:effectLst/>
                <a:latin typeface="Consolas" panose="020B0609020204030204" pitchFamily="49" charset="0"/>
              </a:rPr>
              <a:t>    ).then((data) =&gt; {</a:t>
            </a:r>
          </a:p>
          <a:p>
            <a:r>
              <a:rPr lang="en-US" sz="300" b="0" dirty="0">
                <a:solidFill>
                  <a:srgbClr val="008000"/>
                </a:solidFill>
                <a:effectLst/>
                <a:latin typeface="Consolas" panose="020B0609020204030204" pitchFamily="49" charset="0"/>
              </a:rPr>
              <a:t>      if (data &amp;&amp; </a:t>
            </a:r>
            <a:r>
              <a:rPr lang="en-US" sz="300" b="0" dirty="0" err="1">
                <a:solidFill>
                  <a:srgbClr val="008000"/>
                </a:solidFill>
                <a:effectLst/>
                <a:latin typeface="Consolas" panose="020B0609020204030204" pitchFamily="49" charset="0"/>
              </a:rPr>
              <a:t>data.error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...values, error: </a:t>
            </a:r>
            <a:r>
              <a:rPr lang="en-US" sz="300" b="0" dirty="0" err="1">
                <a:solidFill>
                  <a:srgbClr val="008000"/>
                </a:solidFill>
                <a:effectLst/>
                <a:latin typeface="Consolas" panose="020B0609020204030204" pitchFamily="49" charset="0"/>
              </a:rPr>
              <a:t>data.error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 else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auth.updateUser</a:t>
            </a:r>
            <a:r>
              <a:rPr lang="en-US" sz="300" b="0" dirty="0">
                <a:solidFill>
                  <a:srgbClr val="008000"/>
                </a:solidFill>
                <a:effectLst/>
                <a:latin typeface="Consolas" panose="020B0609020204030204" pitchFamily="49" charset="0"/>
              </a:rPr>
              <a:t>(data, () =&gt;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...values, </a:t>
            </a:r>
            <a:r>
              <a:rPr lang="en-US" sz="300" b="0" dirty="0" err="1">
                <a:solidFill>
                  <a:srgbClr val="008000"/>
                </a:solidFill>
                <a:effectLst/>
                <a:latin typeface="Consolas" panose="020B0609020204030204" pitchFamily="49" charset="0"/>
              </a:rPr>
              <a:t>userId</a:t>
            </a: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data._id</a:t>
            </a: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redirectToProfile</a:t>
            </a:r>
            <a:r>
              <a:rPr lang="en-US" sz="300" b="0" dirty="0">
                <a:solidFill>
                  <a:srgbClr val="008000"/>
                </a:solidFill>
                <a:effectLst/>
                <a:latin typeface="Consolas" panose="020B0609020204030204" pitchFamily="49" charset="0"/>
              </a:rPr>
              <a:t>: true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if (</a:t>
            </a:r>
            <a:r>
              <a:rPr lang="en-US" sz="300" b="0" dirty="0" err="1">
                <a:solidFill>
                  <a:srgbClr val="008000"/>
                </a:solidFill>
                <a:effectLst/>
                <a:latin typeface="Consolas" panose="020B0609020204030204" pitchFamily="49" charset="0"/>
              </a:rPr>
              <a:t>values.redirectToProfile</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&lt;Redirect to={'/user/' + </a:t>
            </a:r>
            <a:r>
              <a:rPr lang="en-US" sz="300" b="0" dirty="0" err="1">
                <a:solidFill>
                  <a:srgbClr val="008000"/>
                </a:solidFill>
                <a:effectLst/>
                <a:latin typeface="Consolas" panose="020B0609020204030204" pitchFamily="49" charset="0"/>
              </a:rPr>
              <a:t>values.userId</a:t>
            </a:r>
            <a:r>
              <a:rPr lang="en-US" sz="300" b="0" dirty="0">
                <a:solidFill>
                  <a:srgbClr val="008000"/>
                </a:solidFill>
                <a:effectLst/>
                <a:latin typeface="Consolas" panose="020B0609020204030204" pitchFamily="49" charset="0"/>
              </a:rPr>
              <a:t>} /&gt;;</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return (</a:t>
            </a:r>
          </a:p>
          <a:p>
            <a:r>
              <a:rPr lang="en-US" sz="300" b="0" dirty="0">
                <a:solidFill>
                  <a:srgbClr val="008000"/>
                </a:solidFill>
                <a:effectLst/>
                <a:latin typeface="Consolas" panose="020B0609020204030204" pitchFamily="49" charset="0"/>
              </a:rPr>
              <a:t>    &lt;div&gt;</a:t>
            </a:r>
          </a:p>
          <a:p>
            <a:r>
              <a:rPr lang="en-US" sz="300" b="0" dirty="0">
                <a:solidFill>
                  <a:srgbClr val="008000"/>
                </a:solidFill>
                <a:effectLst/>
                <a:latin typeface="Consolas" panose="020B0609020204030204" pitchFamily="49" charset="0"/>
              </a:rPr>
              <a:t>      &lt;Typography variant="subtitle1" </a:t>
            </a:r>
            <a:r>
              <a:rPr lang="en-US" sz="300" b="0" dirty="0" err="1">
                <a:solidFill>
                  <a:srgbClr val="008000"/>
                </a:solidFill>
                <a:effectLst/>
                <a:latin typeface="Consolas" panose="020B0609020204030204" pitchFamily="49" charset="0"/>
              </a:rPr>
              <a:t>className</a:t>
            </a:r>
            <a:r>
              <a:rPr lang="en-US" sz="300" b="0" dirty="0">
                <a:solidFill>
                  <a:srgbClr val="008000"/>
                </a:solidFill>
                <a:effectLst/>
                <a:latin typeface="Consolas" panose="020B0609020204030204" pitchFamily="49" charset="0"/>
              </a:rPr>
              <a:t>="subheading"&gt;</a:t>
            </a:r>
          </a:p>
          <a:p>
            <a:r>
              <a:rPr lang="en-US" sz="300" b="0" dirty="0">
                <a:solidFill>
                  <a:srgbClr val="008000"/>
                </a:solidFill>
                <a:effectLst/>
                <a:latin typeface="Consolas" panose="020B0609020204030204" pitchFamily="49" charset="0"/>
              </a:rPr>
              <a:t>        Seller Account</a:t>
            </a:r>
          </a:p>
          <a:p>
            <a:r>
              <a:rPr lang="en-US" sz="300" b="0" dirty="0">
                <a:solidFill>
                  <a:srgbClr val="008000"/>
                </a:solidFill>
                <a:effectLst/>
                <a:latin typeface="Consolas" panose="020B0609020204030204" pitchFamily="49" charset="0"/>
              </a:rPr>
              <a:t>      &lt;/Typography&gt;</a:t>
            </a:r>
          </a:p>
          <a:p>
            <a:r>
              <a:rPr lang="en-US" sz="300" b="0" dirty="0">
                <a:solidFill>
                  <a:srgbClr val="008000"/>
                </a:solidFill>
                <a:effectLst/>
                <a:latin typeface="Consolas" panose="020B0609020204030204" pitchFamily="49" charset="0"/>
              </a:rPr>
              <a:t>      &lt;</a:t>
            </a:r>
            <a:r>
              <a:rPr lang="en-US" sz="300" b="0" dirty="0" err="1">
                <a:solidFill>
                  <a:srgbClr val="008000"/>
                </a:solidFill>
                <a:effectLst/>
                <a:latin typeface="Consolas" panose="020B0609020204030204" pitchFamily="49" charset="0"/>
              </a:rPr>
              <a:t>FormControlLabel</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        control={</a:t>
            </a:r>
          </a:p>
          <a:p>
            <a:r>
              <a:rPr lang="en-US" sz="300" b="0" dirty="0">
                <a:solidFill>
                  <a:srgbClr val="008000"/>
                </a:solidFill>
                <a:effectLst/>
                <a:latin typeface="Consolas" panose="020B0609020204030204" pitchFamily="49" charset="0"/>
              </a:rPr>
              <a:t>          &lt;Switch</a:t>
            </a:r>
          </a:p>
          <a:p>
            <a:r>
              <a:rPr lang="en-US" sz="300" b="0" dirty="0">
                <a:solidFill>
                  <a:srgbClr val="008000"/>
                </a:solidFill>
                <a:effectLst/>
                <a:latin typeface="Consolas" panose="020B0609020204030204" pitchFamily="49" charset="0"/>
              </a:rPr>
              <a:t>            checked={</a:t>
            </a:r>
            <a:r>
              <a:rPr lang="en-US" sz="300" b="0" dirty="0" err="1">
                <a:solidFill>
                  <a:srgbClr val="008000"/>
                </a:solidFill>
                <a:effectLst/>
                <a:latin typeface="Consolas" panose="020B0609020204030204" pitchFamily="49" charset="0"/>
              </a:rPr>
              <a:t>values.seller</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onChange</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handleCheck</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/&gt;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label={</a:t>
            </a:r>
            <a:r>
              <a:rPr lang="en-US" sz="300" b="0" dirty="0" err="1">
                <a:solidFill>
                  <a:srgbClr val="008000"/>
                </a:solidFill>
                <a:effectLst/>
                <a:latin typeface="Consolas" panose="020B0609020204030204" pitchFamily="49" charset="0"/>
              </a:rPr>
              <a:t>values.seller</a:t>
            </a:r>
            <a:r>
              <a:rPr lang="en-US" sz="300" b="0" dirty="0">
                <a:solidFill>
                  <a:srgbClr val="008000"/>
                </a:solidFill>
                <a:effectLst/>
                <a:latin typeface="Consolas" panose="020B0609020204030204" pitchFamily="49" charset="0"/>
              </a:rPr>
              <a:t> ? 'Active' : 'Inactive'}</a:t>
            </a:r>
          </a:p>
          <a:p>
            <a:r>
              <a:rPr lang="en-US" sz="300" b="0" dirty="0">
                <a:solidFill>
                  <a:srgbClr val="008000"/>
                </a:solidFill>
                <a:effectLst/>
                <a:latin typeface="Consolas" panose="020B0609020204030204" pitchFamily="49" charset="0"/>
              </a:rPr>
              <a:t>      /&gt;</a:t>
            </a:r>
          </a:p>
          <a:p>
            <a:r>
              <a:rPr lang="en-US" sz="300" b="0" dirty="0">
                <a:solidFill>
                  <a:srgbClr val="008000"/>
                </a:solidFill>
                <a:effectLst/>
                <a:latin typeface="Consolas" panose="020B0609020204030204" pitchFamily="49" charset="0"/>
              </a:rPr>
              <a:t>      {/* Your other form inputs for name, email, password, etc. */}</a:t>
            </a:r>
          </a:p>
          <a:p>
            <a:r>
              <a:rPr lang="en-US" sz="300" b="0" dirty="0">
                <a:solidFill>
                  <a:srgbClr val="008000"/>
                </a:solidFill>
                <a:effectLst/>
                <a:latin typeface="Consolas" panose="020B0609020204030204" pitchFamily="49" charset="0"/>
              </a:rPr>
              <a:t>      &lt;Button </a:t>
            </a:r>
            <a:r>
              <a:rPr lang="en-US" sz="300" b="0" dirty="0" err="1">
                <a:solidFill>
                  <a:srgbClr val="008000"/>
                </a:solidFill>
                <a:effectLst/>
                <a:latin typeface="Consolas" panose="020B0609020204030204" pitchFamily="49" charset="0"/>
              </a:rPr>
              <a:t>onClick</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clickSubmit</a:t>
            </a:r>
            <a:r>
              <a:rPr lang="en-US" sz="300" b="0" dirty="0">
                <a:solidFill>
                  <a:srgbClr val="008000"/>
                </a:solidFill>
                <a:effectLst/>
                <a:latin typeface="Consolas" panose="020B0609020204030204" pitchFamily="49" charset="0"/>
              </a:rPr>
              <a:t>} variant="contained" color="primary"&gt;</a:t>
            </a:r>
          </a:p>
          <a:p>
            <a:r>
              <a:rPr lang="en-US" sz="300" b="0" dirty="0">
                <a:solidFill>
                  <a:srgbClr val="008000"/>
                </a:solidFill>
                <a:effectLst/>
                <a:latin typeface="Consolas" panose="020B0609020204030204" pitchFamily="49" charset="0"/>
              </a:rPr>
              <a:t>        Update Profile</a:t>
            </a:r>
          </a:p>
          <a:p>
            <a:r>
              <a:rPr lang="en-US" sz="300" b="0" dirty="0">
                <a:solidFill>
                  <a:srgbClr val="008000"/>
                </a:solidFill>
                <a:effectLst/>
                <a:latin typeface="Consolas" panose="020B0609020204030204" pitchFamily="49" charset="0"/>
              </a:rPr>
              <a:t>      &lt;/Button&gt;</a:t>
            </a:r>
          </a:p>
          <a:p>
            <a:r>
              <a:rPr lang="en-US" sz="300" b="0" dirty="0">
                <a:solidFill>
                  <a:srgbClr val="008000"/>
                </a:solidFill>
                <a:effectLst/>
                <a:latin typeface="Consolas" panose="020B0609020204030204" pitchFamily="49" charset="0"/>
              </a:rPr>
              <a:t>      &lt;input</a:t>
            </a:r>
          </a:p>
          <a:p>
            <a:r>
              <a:rPr lang="en-US" sz="300" b="0" dirty="0">
                <a:solidFill>
                  <a:srgbClr val="008000"/>
                </a:solidFill>
                <a:effectLst/>
                <a:latin typeface="Consolas" panose="020B0609020204030204" pitchFamily="49" charset="0"/>
              </a:rPr>
              <a:t>        accept="image/*"</a:t>
            </a:r>
          </a:p>
          <a:p>
            <a:r>
              <a:rPr lang="en-US" sz="300" b="0" dirty="0">
                <a:solidFill>
                  <a:srgbClr val="008000"/>
                </a:solidFill>
                <a:effectLst/>
                <a:latin typeface="Consolas" panose="020B0609020204030204" pitchFamily="49" charset="0"/>
              </a:rPr>
              <a:t>        type="file"</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onChange</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handleChange</a:t>
            </a:r>
            <a:r>
              <a:rPr lang="en-US" sz="300" b="0" dirty="0">
                <a:solidFill>
                  <a:srgbClr val="008000"/>
                </a:solidFill>
                <a:effectLst/>
                <a:latin typeface="Consolas" panose="020B0609020204030204" pitchFamily="49" charset="0"/>
              </a:rPr>
              <a:t>('photo')} // Define </a:t>
            </a:r>
            <a:r>
              <a:rPr lang="en-US" sz="300" b="0" dirty="0" err="1">
                <a:solidFill>
                  <a:srgbClr val="008000"/>
                </a:solidFill>
                <a:effectLst/>
                <a:latin typeface="Consolas" panose="020B0609020204030204" pitchFamily="49" charset="0"/>
              </a:rPr>
              <a:t>handleChange</a:t>
            </a:r>
            <a:r>
              <a:rPr lang="en-US" sz="300" b="0" dirty="0">
                <a:solidFill>
                  <a:srgbClr val="008000"/>
                </a:solidFill>
                <a:effectLst/>
                <a:latin typeface="Consolas" panose="020B0609020204030204" pitchFamily="49" charset="0"/>
              </a:rPr>
              <a:t> function</a:t>
            </a:r>
          </a:p>
          <a:p>
            <a:r>
              <a:rPr lang="en-US" sz="300" b="0" dirty="0">
                <a:solidFill>
                  <a:srgbClr val="008000"/>
                </a:solidFill>
                <a:effectLst/>
                <a:latin typeface="Consolas" panose="020B0609020204030204" pitchFamily="49" charset="0"/>
              </a:rPr>
              <a:t>        style={{ display: 'none' }}</a:t>
            </a:r>
          </a:p>
          <a:p>
            <a:r>
              <a:rPr lang="en-US" sz="300" b="0" dirty="0">
                <a:solidFill>
                  <a:srgbClr val="008000"/>
                </a:solidFill>
                <a:effectLst/>
                <a:latin typeface="Consolas" panose="020B0609020204030204" pitchFamily="49" charset="0"/>
              </a:rPr>
              <a:t>        id="icon-button-file"</a:t>
            </a:r>
          </a:p>
          <a:p>
            <a:r>
              <a:rPr lang="en-US" sz="300" b="0" dirty="0">
                <a:solidFill>
                  <a:srgbClr val="008000"/>
                </a:solidFill>
                <a:effectLst/>
                <a:latin typeface="Consolas" panose="020B0609020204030204" pitchFamily="49" charset="0"/>
              </a:rPr>
              <a:t>      /&gt;</a:t>
            </a:r>
          </a:p>
          <a:p>
            <a:r>
              <a:rPr lang="en-US" sz="300" b="0" dirty="0">
                <a:solidFill>
                  <a:srgbClr val="008000"/>
                </a:solidFill>
                <a:effectLst/>
                <a:latin typeface="Consolas" panose="020B0609020204030204" pitchFamily="49" charset="0"/>
              </a:rPr>
              <a:t>    &lt;/div&gt;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export default </a:t>
            </a:r>
            <a:r>
              <a:rPr lang="en-US" sz="300" b="0" dirty="0" err="1">
                <a:solidFill>
                  <a:srgbClr val="008000"/>
                </a:solidFill>
                <a:effectLst/>
                <a:latin typeface="Consolas" panose="020B0609020204030204" pitchFamily="49" charset="0"/>
              </a:rPr>
              <a:t>EditProfile</a:t>
            </a:r>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3B44DEC-C47F-BC20-8494-DCA0772176B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770F37A-14EA-5734-3F1E-8C9C071AD50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5881D40-3DE3-6C2B-CB19-D16C23A1F189}"/>
              </a:ext>
            </a:extLst>
          </p:cNvPr>
          <p:cNvSpPr>
            <a:spLocks noGrp="1"/>
          </p:cNvSpPr>
          <p:nvPr>
            <p:ph type="sldNum" sz="quarter" idx="12"/>
          </p:nvPr>
        </p:nvSpPr>
        <p:spPr/>
        <p:txBody>
          <a:bodyPr/>
          <a:lstStyle/>
          <a:p>
            <a:fld id="{7C5CF243-786F-4254-B068-4C9F0B6EA12F}" type="slidenum">
              <a:rPr lang="en-US" altLang="en-US" smtClean="0"/>
              <a:pPr/>
              <a:t>70</a:t>
            </a:fld>
            <a:endParaRPr lang="en-US" altLang="en-US"/>
          </a:p>
        </p:txBody>
      </p:sp>
    </p:spTree>
    <p:extLst>
      <p:ext uri="{BB962C8B-B14F-4D97-AF65-F5344CB8AC3E}">
        <p14:creationId xmlns:p14="http://schemas.microsoft.com/office/powerpoint/2010/main" val="3339197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E293-0CB2-56EB-8475-1C7AC623B6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5D5AF4-A5E5-B8C7-97EE-18FCEBAF601D}"/>
              </a:ext>
            </a:extLst>
          </p:cNvPr>
          <p:cNvSpPr>
            <a:spLocks noGrp="1"/>
          </p:cNvSpPr>
          <p:nvPr>
            <p:ph idx="1"/>
          </p:nvPr>
        </p:nvSpPr>
        <p:spPr/>
        <p:txBody>
          <a:bodyPr/>
          <a:lstStyle/>
          <a:p>
            <a:r>
              <a:rPr lang="en-US" dirty="0"/>
              <a:t>Since the content type of the data that's sent to the server is no longer 'application/</a:t>
            </a:r>
            <a:r>
              <a:rPr lang="en-US" dirty="0" err="1"/>
              <a:t>json</a:t>
            </a:r>
            <a:r>
              <a:rPr lang="en-US" dirty="0"/>
              <a:t>', we also need to modify the update fetch method in api-user.js to remove Content-Type from the headers in the fetch call, as shown here.</a:t>
            </a:r>
          </a:p>
        </p:txBody>
      </p:sp>
      <p:sp>
        <p:nvSpPr>
          <p:cNvPr id="4" name="Date Placeholder 3">
            <a:extLst>
              <a:ext uri="{FF2B5EF4-FFF2-40B4-BE49-F238E27FC236}">
                <a16:creationId xmlns:a16="http://schemas.microsoft.com/office/drawing/2014/main" id="{49D0877E-F3D9-9E7F-82C3-852C539ABDA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33987B1D-00D1-2B5B-C143-FBC06289DD8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9DF4132-23FF-2AE7-A3F3-29A6B32BDF24}"/>
              </a:ext>
            </a:extLst>
          </p:cNvPr>
          <p:cNvSpPr>
            <a:spLocks noGrp="1"/>
          </p:cNvSpPr>
          <p:nvPr>
            <p:ph type="sldNum" sz="quarter" idx="12"/>
          </p:nvPr>
        </p:nvSpPr>
        <p:spPr/>
        <p:txBody>
          <a:bodyPr/>
          <a:lstStyle/>
          <a:p>
            <a:fld id="{7C5CF243-786F-4254-B068-4C9F0B6EA12F}" type="slidenum">
              <a:rPr lang="en-US" altLang="en-US" smtClean="0"/>
              <a:pPr/>
              <a:t>71</a:t>
            </a:fld>
            <a:endParaRPr lang="en-US" altLang="en-US"/>
          </a:p>
        </p:txBody>
      </p:sp>
    </p:spTree>
    <p:extLst>
      <p:ext uri="{BB962C8B-B14F-4D97-AF65-F5344CB8AC3E}">
        <p14:creationId xmlns:p14="http://schemas.microsoft.com/office/powerpoint/2010/main" val="41835838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6955-BBD7-5E4F-72EE-755630A4EB0B}"/>
              </a:ext>
            </a:extLst>
          </p:cNvPr>
          <p:cNvSpPr>
            <a:spLocks noGrp="1"/>
          </p:cNvSpPr>
          <p:nvPr>
            <p:ph type="title"/>
          </p:nvPr>
        </p:nvSpPr>
        <p:spPr/>
        <p:txBody>
          <a:bodyPr/>
          <a:lstStyle/>
          <a:p>
            <a:br>
              <a:rPr lang="en-US" dirty="0"/>
            </a:br>
            <a:r>
              <a:rPr lang="en-US" dirty="0" err="1"/>
              <a:t>mern</a:t>
            </a:r>
            <a:r>
              <a:rPr lang="en-US" dirty="0"/>
              <a:t>-skeleton/client/user/api-user.js:</a:t>
            </a:r>
            <a:br>
              <a:rPr lang="en-US" dirty="0"/>
            </a:br>
            <a:endParaRPr lang="en-US" dirty="0"/>
          </a:p>
        </p:txBody>
      </p:sp>
      <p:sp>
        <p:nvSpPr>
          <p:cNvPr id="3" name="Content Placeholder 2">
            <a:extLst>
              <a:ext uri="{FF2B5EF4-FFF2-40B4-BE49-F238E27FC236}">
                <a16:creationId xmlns:a16="http://schemas.microsoft.com/office/drawing/2014/main" id="{35171C5A-02DA-6F92-BEFC-139CCC5EB500}"/>
              </a:ext>
            </a:extLst>
          </p:cNvPr>
          <p:cNvSpPr>
            <a:spLocks noGrp="1"/>
          </p:cNvSpPr>
          <p:nvPr>
            <p:ph idx="1"/>
          </p:nvPr>
        </p:nvSpPr>
        <p:spPr/>
        <p:txBody>
          <a:bodyPr/>
          <a:lstStyle/>
          <a:p>
            <a:r>
              <a:rPr lang="en-US" sz="2000" dirty="0"/>
              <a:t>const update = async (params, credentials, user) =&gt; { </a:t>
            </a:r>
          </a:p>
          <a:p>
            <a:r>
              <a:rPr lang="en-US" sz="2000" dirty="0"/>
              <a:t>try {</a:t>
            </a:r>
          </a:p>
          <a:p>
            <a:r>
              <a:rPr lang="en-US" sz="2000" dirty="0"/>
              <a:t>let response = await fetch('/</a:t>
            </a:r>
            <a:r>
              <a:rPr lang="en-US" sz="2000" dirty="0" err="1"/>
              <a:t>api</a:t>
            </a:r>
            <a:r>
              <a:rPr lang="en-US" sz="2000" dirty="0"/>
              <a:t>/users/' + </a:t>
            </a:r>
            <a:r>
              <a:rPr lang="en-US" sz="2000" dirty="0" err="1"/>
              <a:t>params.userId</a:t>
            </a:r>
            <a:r>
              <a:rPr lang="en-US" sz="2000" dirty="0"/>
              <a:t>, { </a:t>
            </a:r>
          </a:p>
          <a:p>
            <a:r>
              <a:rPr lang="en-US" sz="2000" dirty="0"/>
              <a:t>method: 'PUT',</a:t>
            </a:r>
          </a:p>
          <a:p>
            <a:r>
              <a:rPr lang="en-US" sz="2000" dirty="0"/>
              <a:t>headers: {</a:t>
            </a:r>
          </a:p>
          <a:p>
            <a:r>
              <a:rPr lang="en-US" sz="2000" dirty="0"/>
              <a:t>'Accept': 'application/</a:t>
            </a:r>
            <a:r>
              <a:rPr lang="en-US" sz="2000" dirty="0" err="1"/>
              <a:t>json</a:t>
            </a:r>
            <a:r>
              <a:rPr lang="en-US" sz="2000" dirty="0"/>
              <a:t>',</a:t>
            </a:r>
          </a:p>
          <a:p>
            <a:r>
              <a:rPr lang="en-US" sz="2000" dirty="0"/>
              <a:t>'Authorization': 'Bearer ' + credentials.t </a:t>
            </a:r>
          </a:p>
          <a:p>
            <a:r>
              <a:rPr lang="en-US" sz="2000" dirty="0"/>
              <a:t>},</a:t>
            </a:r>
          </a:p>
          <a:p>
            <a:r>
              <a:rPr lang="en-US" sz="2000" dirty="0"/>
              <a:t>body: user </a:t>
            </a:r>
          </a:p>
          <a:p>
            <a:r>
              <a:rPr lang="en-US" sz="2000" dirty="0"/>
              <a:t>})</a:t>
            </a:r>
          </a:p>
          <a:p>
            <a:r>
              <a:rPr lang="en-US" sz="2000" dirty="0"/>
              <a:t>return await </a:t>
            </a:r>
            <a:r>
              <a:rPr lang="en-US" sz="2000" dirty="0" err="1"/>
              <a:t>response.json</a:t>
            </a:r>
            <a:r>
              <a:rPr lang="en-US" sz="2000" dirty="0"/>
              <a:t>() </a:t>
            </a:r>
          </a:p>
          <a:p>
            <a:r>
              <a:rPr lang="en-US" sz="2000" dirty="0"/>
              <a:t>} catch(err) {</a:t>
            </a:r>
          </a:p>
          <a:p>
            <a:r>
              <a:rPr lang="en-US" sz="2000" dirty="0"/>
              <a:t>console.log(err) </a:t>
            </a:r>
          </a:p>
          <a:p>
            <a:r>
              <a:rPr lang="en-US" sz="2000" dirty="0"/>
              <a:t>}}</a:t>
            </a:r>
          </a:p>
        </p:txBody>
      </p:sp>
      <p:sp>
        <p:nvSpPr>
          <p:cNvPr id="4" name="Date Placeholder 3">
            <a:extLst>
              <a:ext uri="{FF2B5EF4-FFF2-40B4-BE49-F238E27FC236}">
                <a16:creationId xmlns:a16="http://schemas.microsoft.com/office/drawing/2014/main" id="{342DB25F-3DAD-AF8A-15E2-7BAEEAB5F05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08CB9C9-ADE1-7ED0-4497-7F47D2CEB1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536128-4537-F698-342E-450B48B3FFD1}"/>
              </a:ext>
            </a:extLst>
          </p:cNvPr>
          <p:cNvSpPr>
            <a:spLocks noGrp="1"/>
          </p:cNvSpPr>
          <p:nvPr>
            <p:ph type="sldNum" sz="quarter" idx="12"/>
          </p:nvPr>
        </p:nvSpPr>
        <p:spPr/>
        <p:txBody>
          <a:bodyPr/>
          <a:lstStyle/>
          <a:p>
            <a:fld id="{7C5CF243-786F-4254-B068-4C9F0B6EA12F}" type="slidenum">
              <a:rPr lang="en-US" altLang="en-US" smtClean="0"/>
              <a:pPr/>
              <a:t>72</a:t>
            </a:fld>
            <a:endParaRPr lang="en-US" altLang="en-US"/>
          </a:p>
        </p:txBody>
      </p:sp>
    </p:spTree>
    <p:extLst>
      <p:ext uri="{BB962C8B-B14F-4D97-AF65-F5344CB8AC3E}">
        <p14:creationId xmlns:p14="http://schemas.microsoft.com/office/powerpoint/2010/main" val="28155675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847-D08C-ED77-C9F9-86D7F8817CD3}"/>
              </a:ext>
            </a:extLst>
          </p:cNvPr>
          <p:cNvSpPr>
            <a:spLocks noGrp="1"/>
          </p:cNvSpPr>
          <p:nvPr>
            <p:ph type="title"/>
          </p:nvPr>
        </p:nvSpPr>
        <p:spPr/>
        <p:txBody>
          <a:bodyPr/>
          <a:lstStyle/>
          <a:p>
            <a:br>
              <a:rPr lang="en-US" dirty="0"/>
            </a:br>
            <a:r>
              <a:rPr lang="en-US" dirty="0"/>
              <a:t>Updated </a:t>
            </a:r>
            <a:r>
              <a:rPr lang="en-US" dirty="0" err="1"/>
              <a:t>mern</a:t>
            </a:r>
            <a:r>
              <a:rPr lang="en-US" dirty="0"/>
              <a:t>-skeleton/client/user/api-user.js:</a:t>
            </a:r>
            <a:br>
              <a:rPr lang="en-US" dirty="0"/>
            </a:br>
            <a:endParaRPr lang="en-US" dirty="0"/>
          </a:p>
        </p:txBody>
      </p:sp>
      <p:sp>
        <p:nvSpPr>
          <p:cNvPr id="3" name="Content Placeholder 2">
            <a:extLst>
              <a:ext uri="{FF2B5EF4-FFF2-40B4-BE49-F238E27FC236}">
                <a16:creationId xmlns:a16="http://schemas.microsoft.com/office/drawing/2014/main" id="{CFA92089-A59D-0CCF-CDAC-38255387810B}"/>
              </a:ext>
            </a:extLst>
          </p:cNvPr>
          <p:cNvSpPr>
            <a:spLocks noGrp="1"/>
          </p:cNvSpPr>
          <p:nvPr>
            <p:ph idx="1"/>
          </p:nvPr>
        </p:nvSpPr>
        <p:spPr/>
        <p:txBody>
          <a:bodyPr/>
          <a:lstStyle/>
          <a:p>
            <a:r>
              <a:rPr lang="en-US" sz="320" b="0" dirty="0">
                <a:solidFill>
                  <a:srgbClr val="008000"/>
                </a:solidFill>
                <a:effectLst/>
                <a:latin typeface="Consolas" panose="020B0609020204030204" pitchFamily="49" charset="0"/>
              </a:rPr>
              <a:t>const create = async (user)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p>
          <a:p>
            <a:r>
              <a:rPr lang="en-US" sz="320" b="0" dirty="0">
                <a:solidFill>
                  <a:srgbClr val="008000"/>
                </a:solidFill>
                <a:effectLst/>
                <a:latin typeface="Consolas" panose="020B0609020204030204" pitchFamily="49" charset="0"/>
              </a:rPr>
              <a:t>method: 'POST',</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'Content-Type':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body: </a:t>
            </a:r>
            <a:r>
              <a:rPr lang="en-US" sz="320" b="0" dirty="0" err="1">
                <a:solidFill>
                  <a:srgbClr val="008000"/>
                </a:solidFill>
                <a:effectLst/>
                <a:latin typeface="Consolas" panose="020B0609020204030204" pitchFamily="49" charset="0"/>
              </a:rPr>
              <a:t>JSON.stringify</a:t>
            </a:r>
            <a:r>
              <a:rPr lang="en-US" sz="320" b="0" dirty="0">
                <a:solidFill>
                  <a:srgbClr val="008000"/>
                </a:solidFill>
                <a:effectLst/>
                <a:latin typeface="Consolas" panose="020B0609020204030204" pitchFamily="49" charset="0"/>
              </a:rPr>
              <a:t>(user)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list = async (signal)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p>
          <a:p>
            <a:r>
              <a:rPr lang="en-US" sz="320" b="0" dirty="0">
                <a:solidFill>
                  <a:srgbClr val="008000"/>
                </a:solidFill>
                <a:effectLst/>
                <a:latin typeface="Consolas" panose="020B0609020204030204" pitchFamily="49" charset="0"/>
              </a:rPr>
              <a:t>method: 'GET',</a:t>
            </a:r>
          </a:p>
          <a:p>
            <a:r>
              <a:rPr lang="en-US" sz="320" b="0" dirty="0">
                <a:solidFill>
                  <a:srgbClr val="008000"/>
                </a:solidFill>
                <a:effectLst/>
                <a:latin typeface="Consolas" panose="020B0609020204030204" pitchFamily="49" charset="0"/>
              </a:rPr>
              <a:t>signal: signal,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read = async (params, credentials, signal)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r>
              <a:rPr lang="en-US" sz="320" b="0" dirty="0" err="1">
                <a:solidFill>
                  <a:srgbClr val="008000"/>
                </a:solidFill>
                <a:effectLst/>
                <a:latin typeface="Consolas" panose="020B0609020204030204" pitchFamily="49" charset="0"/>
              </a:rPr>
              <a:t>params.userId</a:t>
            </a:r>
            <a:r>
              <a:rPr lang="en-US" sz="320" b="0" dirty="0">
                <a:solidFill>
                  <a:srgbClr val="008000"/>
                </a:solidFill>
                <a:effectLst/>
                <a:latin typeface="Consolas" panose="020B0609020204030204" pitchFamily="49" charset="0"/>
              </a:rPr>
              <a:t>, { </a:t>
            </a:r>
          </a:p>
          <a:p>
            <a:r>
              <a:rPr lang="en-US" sz="320" b="0" dirty="0">
                <a:solidFill>
                  <a:srgbClr val="008000"/>
                </a:solidFill>
                <a:effectLst/>
                <a:latin typeface="Consolas" panose="020B0609020204030204" pitchFamily="49" charset="0"/>
              </a:rPr>
              <a:t>method: 'GET',</a:t>
            </a:r>
          </a:p>
          <a:p>
            <a:r>
              <a:rPr lang="en-US" sz="320" b="0" dirty="0">
                <a:solidFill>
                  <a:srgbClr val="008000"/>
                </a:solidFill>
                <a:effectLst/>
                <a:latin typeface="Consolas" panose="020B0609020204030204" pitchFamily="49" charset="0"/>
              </a:rPr>
              <a:t>signal: signal, </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'Content-Type':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'Authorization': 'Bearer ' + credentials.t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update = async (params, credentials, user)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r>
              <a:rPr lang="en-US" sz="320" b="0" dirty="0" err="1">
                <a:solidFill>
                  <a:srgbClr val="008000"/>
                </a:solidFill>
                <a:effectLst/>
                <a:latin typeface="Consolas" panose="020B0609020204030204" pitchFamily="49" charset="0"/>
              </a:rPr>
              <a:t>params.userId</a:t>
            </a:r>
            <a:r>
              <a:rPr lang="en-US" sz="320" b="0" dirty="0">
                <a:solidFill>
                  <a:srgbClr val="008000"/>
                </a:solidFill>
                <a:effectLst/>
                <a:latin typeface="Consolas" panose="020B0609020204030204" pitchFamily="49" charset="0"/>
              </a:rPr>
              <a:t>, { </a:t>
            </a:r>
          </a:p>
          <a:p>
            <a:r>
              <a:rPr lang="en-US" sz="320" b="0" dirty="0">
                <a:solidFill>
                  <a:srgbClr val="008000"/>
                </a:solidFill>
                <a:effectLst/>
                <a:latin typeface="Consolas" panose="020B0609020204030204" pitchFamily="49" charset="0"/>
              </a:rPr>
              <a:t>method: 'PUT',</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'Content-Type':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'Authorization': 'Bearer ' + credentials.t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body: </a:t>
            </a:r>
            <a:r>
              <a:rPr lang="en-US" sz="320" b="0" dirty="0" err="1">
                <a:solidFill>
                  <a:srgbClr val="008000"/>
                </a:solidFill>
                <a:effectLst/>
                <a:latin typeface="Consolas" panose="020B0609020204030204" pitchFamily="49" charset="0"/>
              </a:rPr>
              <a:t>JSON.stringify</a:t>
            </a:r>
            <a:r>
              <a:rPr lang="en-US" sz="320" b="0" dirty="0">
                <a:solidFill>
                  <a:srgbClr val="008000"/>
                </a:solidFill>
                <a:effectLst/>
                <a:latin typeface="Consolas" panose="020B0609020204030204" pitchFamily="49" charset="0"/>
              </a:rPr>
              <a:t>(user)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remove = async (params, credentials)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r>
              <a:rPr lang="en-US" sz="320" b="0" dirty="0" err="1">
                <a:solidFill>
                  <a:srgbClr val="008000"/>
                </a:solidFill>
                <a:effectLst/>
                <a:latin typeface="Consolas" panose="020B0609020204030204" pitchFamily="49" charset="0"/>
              </a:rPr>
              <a:t>params.userId</a:t>
            </a:r>
            <a:r>
              <a:rPr lang="en-US" sz="320" b="0" dirty="0">
                <a:solidFill>
                  <a:srgbClr val="008000"/>
                </a:solidFill>
                <a:effectLst/>
                <a:latin typeface="Consolas" panose="020B0609020204030204" pitchFamily="49" charset="0"/>
              </a:rPr>
              <a:t>, { </a:t>
            </a:r>
          </a:p>
          <a:p>
            <a:r>
              <a:rPr lang="en-US" sz="320" b="0" dirty="0">
                <a:solidFill>
                  <a:srgbClr val="008000"/>
                </a:solidFill>
                <a:effectLst/>
                <a:latin typeface="Consolas" panose="020B0609020204030204" pitchFamily="49" charset="0"/>
              </a:rPr>
              <a:t>method: 'DELETE',</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'Content-Type':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'Authorization': 'Bearer ' + credentials.t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br>
              <a:rPr lang="en-US" sz="320" b="0" dirty="0">
                <a:solidFill>
                  <a:srgbClr val="008000"/>
                </a:solidFill>
                <a:effectLst/>
                <a:latin typeface="Consolas" panose="020B0609020204030204" pitchFamily="49" charset="0"/>
              </a:rPr>
            </a:br>
            <a:r>
              <a:rPr lang="en-US" sz="320" b="0" dirty="0">
                <a:solidFill>
                  <a:srgbClr val="008000"/>
                </a:solidFill>
                <a:effectLst/>
                <a:latin typeface="Consolas" panose="020B0609020204030204" pitchFamily="49" charset="0"/>
              </a:rPr>
              <a:t>const update = async (params, credentials, user)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r>
              <a:rPr lang="en-US" sz="320" b="0" dirty="0" err="1">
                <a:solidFill>
                  <a:srgbClr val="008000"/>
                </a:solidFill>
                <a:effectLst/>
                <a:latin typeface="Consolas" panose="020B0609020204030204" pitchFamily="49" charset="0"/>
              </a:rPr>
              <a:t>params.userId</a:t>
            </a:r>
            <a:r>
              <a:rPr lang="en-US" sz="320" b="0" dirty="0">
                <a:solidFill>
                  <a:srgbClr val="008000"/>
                </a:solidFill>
                <a:effectLst/>
                <a:latin typeface="Consolas" panose="020B0609020204030204" pitchFamily="49" charset="0"/>
              </a:rPr>
              <a:t>, { </a:t>
            </a:r>
          </a:p>
          <a:p>
            <a:r>
              <a:rPr lang="en-US" sz="320" b="0" dirty="0">
                <a:solidFill>
                  <a:srgbClr val="008000"/>
                </a:solidFill>
                <a:effectLst/>
                <a:latin typeface="Consolas" panose="020B0609020204030204" pitchFamily="49" charset="0"/>
              </a:rPr>
              <a:t>method: 'PUT',</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'Authorization': 'Bearer ' + credentials.t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body: user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export { create, list, read, update, remove }</a:t>
            </a:r>
          </a:p>
          <a:p>
            <a:endParaRPr lang="en-US" dirty="0"/>
          </a:p>
        </p:txBody>
      </p:sp>
      <p:sp>
        <p:nvSpPr>
          <p:cNvPr id="4" name="Date Placeholder 3">
            <a:extLst>
              <a:ext uri="{FF2B5EF4-FFF2-40B4-BE49-F238E27FC236}">
                <a16:creationId xmlns:a16="http://schemas.microsoft.com/office/drawing/2014/main" id="{4230F99C-0639-A984-4783-75B10C03A40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FFC6508-C9BC-3139-15E7-2EAB2EBD7B8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AFFA577-C866-001B-F229-AEC562379BBF}"/>
              </a:ext>
            </a:extLst>
          </p:cNvPr>
          <p:cNvSpPr>
            <a:spLocks noGrp="1"/>
          </p:cNvSpPr>
          <p:nvPr>
            <p:ph type="sldNum" sz="quarter" idx="12"/>
          </p:nvPr>
        </p:nvSpPr>
        <p:spPr/>
        <p:txBody>
          <a:bodyPr/>
          <a:lstStyle/>
          <a:p>
            <a:fld id="{7C5CF243-786F-4254-B068-4C9F0B6EA12F}" type="slidenum">
              <a:rPr lang="en-US" altLang="en-US" smtClean="0"/>
              <a:pPr/>
              <a:t>73</a:t>
            </a:fld>
            <a:endParaRPr lang="en-US" altLang="en-US"/>
          </a:p>
        </p:txBody>
      </p:sp>
    </p:spTree>
    <p:extLst>
      <p:ext uri="{BB962C8B-B14F-4D97-AF65-F5344CB8AC3E}">
        <p14:creationId xmlns:p14="http://schemas.microsoft.com/office/powerpoint/2010/main" val="13130093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FD1C-390D-F22B-4236-3C952DB307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05BFFB-42F2-E70B-E04A-5340BFDD3792}"/>
              </a:ext>
            </a:extLst>
          </p:cNvPr>
          <p:cNvSpPr>
            <a:spLocks noGrp="1"/>
          </p:cNvSpPr>
          <p:nvPr>
            <p:ph idx="1"/>
          </p:nvPr>
        </p:nvSpPr>
        <p:spPr/>
        <p:txBody>
          <a:bodyPr/>
          <a:lstStyle/>
          <a:p>
            <a:r>
              <a:rPr lang="en-US" dirty="0"/>
              <a:t>Now, if the user chooses to upload a profile photo when editing the profile, the server will receive a request with the file attached, along with the other field values. </a:t>
            </a:r>
          </a:p>
          <a:p>
            <a:r>
              <a:rPr lang="en-US" dirty="0"/>
              <a:t>Next, we need to modify the server-side code to be able to process this request.</a:t>
            </a:r>
          </a:p>
        </p:txBody>
      </p:sp>
      <p:sp>
        <p:nvSpPr>
          <p:cNvPr id="4" name="Date Placeholder 3">
            <a:extLst>
              <a:ext uri="{FF2B5EF4-FFF2-40B4-BE49-F238E27FC236}">
                <a16:creationId xmlns:a16="http://schemas.microsoft.com/office/drawing/2014/main" id="{555F96F5-CCDE-D25D-58CB-F42EA386FC4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8230613-6CDE-8A4F-0589-718F6227150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0DD165F-3899-9BBD-4BD4-A96BDACAB290}"/>
              </a:ext>
            </a:extLst>
          </p:cNvPr>
          <p:cNvSpPr>
            <a:spLocks noGrp="1"/>
          </p:cNvSpPr>
          <p:nvPr>
            <p:ph type="sldNum" sz="quarter" idx="12"/>
          </p:nvPr>
        </p:nvSpPr>
        <p:spPr/>
        <p:txBody>
          <a:bodyPr/>
          <a:lstStyle/>
          <a:p>
            <a:fld id="{7C5CF243-786F-4254-B068-4C9F0B6EA12F}" type="slidenum">
              <a:rPr lang="en-US" altLang="en-US" smtClean="0"/>
              <a:pPr/>
              <a:t>74</a:t>
            </a:fld>
            <a:endParaRPr lang="en-US" altLang="en-US"/>
          </a:p>
        </p:txBody>
      </p:sp>
    </p:spTree>
    <p:extLst>
      <p:ext uri="{BB962C8B-B14F-4D97-AF65-F5344CB8AC3E}">
        <p14:creationId xmlns:p14="http://schemas.microsoft.com/office/powerpoint/2010/main" val="41659468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A86E-3A3F-6BBD-7B0D-EC3C561EC2BE}"/>
              </a:ext>
            </a:extLst>
          </p:cNvPr>
          <p:cNvSpPr>
            <a:spLocks noGrp="1"/>
          </p:cNvSpPr>
          <p:nvPr>
            <p:ph type="title"/>
          </p:nvPr>
        </p:nvSpPr>
        <p:spPr/>
        <p:txBody>
          <a:bodyPr/>
          <a:lstStyle/>
          <a:p>
            <a:r>
              <a:rPr lang="en-US" dirty="0"/>
              <a:t>Processing a request containing a </a:t>
            </a:r>
            <a:br>
              <a:rPr lang="en-US" dirty="0"/>
            </a:br>
            <a:r>
              <a:rPr lang="en-US" dirty="0"/>
              <a:t>file upload</a:t>
            </a:r>
          </a:p>
        </p:txBody>
      </p:sp>
      <p:sp>
        <p:nvSpPr>
          <p:cNvPr id="3" name="Content Placeholder 2">
            <a:extLst>
              <a:ext uri="{FF2B5EF4-FFF2-40B4-BE49-F238E27FC236}">
                <a16:creationId xmlns:a16="http://schemas.microsoft.com/office/drawing/2014/main" id="{A5A04D97-AB84-8D62-2612-2EF5E92ED843}"/>
              </a:ext>
            </a:extLst>
          </p:cNvPr>
          <p:cNvSpPr>
            <a:spLocks noGrp="1"/>
          </p:cNvSpPr>
          <p:nvPr>
            <p:ph idx="1"/>
          </p:nvPr>
        </p:nvSpPr>
        <p:spPr/>
        <p:txBody>
          <a:bodyPr/>
          <a:lstStyle/>
          <a:p>
            <a:r>
              <a:rPr lang="en-US" dirty="0"/>
              <a:t>On the server, to process the request to the update API that may now contain a file, we will use the formidable Node module. </a:t>
            </a:r>
          </a:p>
          <a:p>
            <a:r>
              <a:rPr lang="en-US" dirty="0"/>
              <a:t>Run the following command from the command line to install formidable:</a:t>
            </a:r>
          </a:p>
          <a:p>
            <a:r>
              <a:rPr lang="en-US" dirty="0"/>
              <a:t>The formidable will allow the server to read the multipart form data and give us access to the fields and the file, if there are any. </a:t>
            </a:r>
          </a:p>
          <a:p>
            <a:r>
              <a:rPr lang="en-US" dirty="0"/>
              <a:t>If there is a file, formidable will store it temporarily in the filesystem. We will read it from the filesystem using the fs module, which will retrieve the file type and data, and store it in the photo field in the user model. </a:t>
            </a:r>
          </a:p>
          <a:p>
            <a:r>
              <a:rPr lang="en-US" dirty="0"/>
              <a:t>The formidable code will go in the update controller in user.controller.js, as follows.</a:t>
            </a:r>
          </a:p>
        </p:txBody>
      </p:sp>
      <p:sp>
        <p:nvSpPr>
          <p:cNvPr id="4" name="Date Placeholder 3">
            <a:extLst>
              <a:ext uri="{FF2B5EF4-FFF2-40B4-BE49-F238E27FC236}">
                <a16:creationId xmlns:a16="http://schemas.microsoft.com/office/drawing/2014/main" id="{B75E994C-9FE6-9991-8FBD-65709B4BE94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FBCE836-44F0-E7EB-96C3-AC4F43D729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AB75F4A-5F90-E782-57B2-F937E92E42A5}"/>
              </a:ext>
            </a:extLst>
          </p:cNvPr>
          <p:cNvSpPr>
            <a:spLocks noGrp="1"/>
          </p:cNvSpPr>
          <p:nvPr>
            <p:ph type="sldNum" sz="quarter" idx="12"/>
          </p:nvPr>
        </p:nvSpPr>
        <p:spPr/>
        <p:txBody>
          <a:bodyPr/>
          <a:lstStyle/>
          <a:p>
            <a:fld id="{7C5CF243-786F-4254-B068-4C9F0B6EA12F}" type="slidenum">
              <a:rPr lang="en-US" altLang="en-US" smtClean="0"/>
              <a:pPr/>
              <a:t>75</a:t>
            </a:fld>
            <a:endParaRPr lang="en-US" altLang="en-US"/>
          </a:p>
        </p:txBody>
      </p:sp>
    </p:spTree>
    <p:extLst>
      <p:ext uri="{BB962C8B-B14F-4D97-AF65-F5344CB8AC3E}">
        <p14:creationId xmlns:p14="http://schemas.microsoft.com/office/powerpoint/2010/main" val="20641265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3514-B7C5-7AFC-C53A-175F78BDFC25}"/>
              </a:ext>
            </a:extLst>
          </p:cNvPr>
          <p:cNvSpPr>
            <a:spLocks noGrp="1"/>
          </p:cNvSpPr>
          <p:nvPr>
            <p:ph type="title"/>
          </p:nvPr>
        </p:nvSpPr>
        <p:spPr/>
        <p:txBody>
          <a:bodyPr/>
          <a:lstStyle/>
          <a:p>
            <a:br>
              <a:rPr lang="en-US" dirty="0"/>
            </a:br>
            <a:r>
              <a:rPr lang="en-US" sz="3000" dirty="0" err="1"/>
              <a:t>mern</a:t>
            </a:r>
            <a:r>
              <a:rPr lang="en-US" sz="3000" dirty="0"/>
              <a:t>-social/server/controllers/user.controller.js:</a:t>
            </a:r>
            <a:br>
              <a:rPr lang="en-US" sz="3000" dirty="0"/>
            </a:br>
            <a:endParaRPr lang="en-US" sz="3000" dirty="0"/>
          </a:p>
        </p:txBody>
      </p:sp>
      <p:sp>
        <p:nvSpPr>
          <p:cNvPr id="3" name="Content Placeholder 2">
            <a:extLst>
              <a:ext uri="{FF2B5EF4-FFF2-40B4-BE49-F238E27FC236}">
                <a16:creationId xmlns:a16="http://schemas.microsoft.com/office/drawing/2014/main" id="{B3752B47-82E8-7174-1F04-098C0DB2E02D}"/>
              </a:ext>
            </a:extLst>
          </p:cNvPr>
          <p:cNvSpPr>
            <a:spLocks noGrp="1"/>
          </p:cNvSpPr>
          <p:nvPr>
            <p:ph idx="1"/>
          </p:nvPr>
        </p:nvSpPr>
        <p:spPr/>
        <p:txBody>
          <a:bodyPr/>
          <a:lstStyle/>
          <a:p>
            <a:r>
              <a:rPr lang="en-US" sz="1000" dirty="0">
                <a:solidFill>
                  <a:srgbClr val="008000"/>
                </a:solidFill>
                <a:highlight>
                  <a:srgbClr val="FFFF00"/>
                </a:highlight>
              </a:rPr>
              <a:t>import formidable from 'formidable' </a:t>
            </a:r>
          </a:p>
          <a:p>
            <a:r>
              <a:rPr lang="en-US" sz="1000" dirty="0">
                <a:solidFill>
                  <a:srgbClr val="008000"/>
                </a:solidFill>
                <a:highlight>
                  <a:srgbClr val="FFFF00"/>
                </a:highlight>
              </a:rPr>
              <a:t>import fs from 'fs'</a:t>
            </a:r>
          </a:p>
          <a:p>
            <a:r>
              <a:rPr lang="en-US" sz="1000" dirty="0">
                <a:solidFill>
                  <a:srgbClr val="008000"/>
                </a:solidFill>
              </a:rPr>
              <a:t>const update = async (req, res) =&gt; {</a:t>
            </a:r>
          </a:p>
          <a:p>
            <a:r>
              <a:rPr lang="en-US" sz="1000" dirty="0">
                <a:solidFill>
                  <a:srgbClr val="008000"/>
                </a:solidFill>
                <a:highlight>
                  <a:srgbClr val="FFFF00"/>
                </a:highlight>
              </a:rPr>
              <a:t>let form = new </a:t>
            </a:r>
            <a:r>
              <a:rPr lang="en-US" sz="1000" dirty="0" err="1">
                <a:solidFill>
                  <a:srgbClr val="008000"/>
                </a:solidFill>
                <a:highlight>
                  <a:srgbClr val="FFFF00"/>
                </a:highlight>
              </a:rPr>
              <a:t>formidable.IncomingForm</a:t>
            </a:r>
            <a:r>
              <a:rPr lang="en-US" sz="1000" dirty="0">
                <a:solidFill>
                  <a:srgbClr val="008000"/>
                </a:solidFill>
                <a:highlight>
                  <a:srgbClr val="FFFF00"/>
                </a:highlight>
              </a:rPr>
              <a:t>() </a:t>
            </a:r>
          </a:p>
          <a:p>
            <a:r>
              <a:rPr lang="en-US" sz="1000" dirty="0" err="1">
                <a:solidFill>
                  <a:srgbClr val="008000"/>
                </a:solidFill>
                <a:highlight>
                  <a:srgbClr val="FFFF00"/>
                </a:highlight>
              </a:rPr>
              <a:t>form.keepExtensions</a:t>
            </a:r>
            <a:r>
              <a:rPr lang="en-US" sz="1000" dirty="0">
                <a:solidFill>
                  <a:srgbClr val="008000"/>
                </a:solidFill>
                <a:highlight>
                  <a:srgbClr val="FFFF00"/>
                </a:highlight>
              </a:rPr>
              <a:t> = true</a:t>
            </a:r>
          </a:p>
          <a:p>
            <a:r>
              <a:rPr lang="en-US" sz="1000" dirty="0" err="1">
                <a:solidFill>
                  <a:srgbClr val="008000"/>
                </a:solidFill>
                <a:highlight>
                  <a:srgbClr val="FFFF00"/>
                </a:highlight>
              </a:rPr>
              <a:t>form.parse</a:t>
            </a:r>
            <a:r>
              <a:rPr lang="en-US" sz="1000" dirty="0">
                <a:solidFill>
                  <a:srgbClr val="008000"/>
                </a:solidFill>
                <a:highlight>
                  <a:srgbClr val="FFFF00"/>
                </a:highlight>
              </a:rPr>
              <a:t>(req, async (err, fields, files) =&gt; { </a:t>
            </a:r>
          </a:p>
          <a:p>
            <a:r>
              <a:rPr lang="en-US" sz="1000" dirty="0">
                <a:solidFill>
                  <a:srgbClr val="008000"/>
                </a:solidFill>
              </a:rPr>
              <a:t>if (err) {</a:t>
            </a:r>
          </a:p>
          <a:p>
            <a:r>
              <a:rPr lang="en-US" sz="1000" dirty="0">
                <a:solidFill>
                  <a:srgbClr val="008000"/>
                </a:solidFill>
              </a:rPr>
              <a:t>return </a:t>
            </a:r>
            <a:r>
              <a:rPr lang="en-US" sz="1000" dirty="0" err="1">
                <a:solidFill>
                  <a:srgbClr val="008000"/>
                </a:solidFill>
              </a:rPr>
              <a:t>res.status</a:t>
            </a:r>
            <a:r>
              <a:rPr lang="en-US" sz="1000" dirty="0">
                <a:solidFill>
                  <a:srgbClr val="008000"/>
                </a:solidFill>
              </a:rPr>
              <a:t>(400).</a:t>
            </a:r>
            <a:r>
              <a:rPr lang="en-US" sz="1000" dirty="0" err="1">
                <a:solidFill>
                  <a:srgbClr val="008000"/>
                </a:solidFill>
              </a:rPr>
              <a:t>json</a:t>
            </a:r>
            <a:r>
              <a:rPr lang="en-US" sz="1000" dirty="0">
                <a:solidFill>
                  <a:srgbClr val="008000"/>
                </a:solidFill>
              </a:rPr>
              <a:t>({</a:t>
            </a:r>
          </a:p>
          <a:p>
            <a:r>
              <a:rPr lang="en-US" sz="1000" dirty="0">
                <a:solidFill>
                  <a:srgbClr val="008000"/>
                </a:solidFill>
              </a:rPr>
              <a:t>error: "Photo could not be uploaded" </a:t>
            </a:r>
          </a:p>
          <a:p>
            <a:r>
              <a:rPr lang="en-US" sz="1000" dirty="0">
                <a:solidFill>
                  <a:srgbClr val="008000"/>
                </a:solidFill>
              </a:rPr>
              <a:t>})</a:t>
            </a:r>
          </a:p>
          <a:p>
            <a:r>
              <a:rPr lang="en-US" sz="1000" dirty="0">
                <a:solidFill>
                  <a:srgbClr val="008000"/>
                </a:solidFill>
              </a:rPr>
              <a:t>}</a:t>
            </a:r>
          </a:p>
          <a:p>
            <a:r>
              <a:rPr lang="en-US" sz="1000" dirty="0">
                <a:solidFill>
                  <a:srgbClr val="008000"/>
                </a:solidFill>
              </a:rPr>
              <a:t>let user = </a:t>
            </a:r>
            <a:r>
              <a:rPr lang="en-US" sz="1000" dirty="0" err="1">
                <a:solidFill>
                  <a:srgbClr val="008000"/>
                </a:solidFill>
              </a:rPr>
              <a:t>req.profile</a:t>
            </a:r>
            <a:r>
              <a:rPr lang="en-US" sz="1000" dirty="0">
                <a:solidFill>
                  <a:srgbClr val="008000"/>
                </a:solidFill>
              </a:rPr>
              <a:t> </a:t>
            </a:r>
          </a:p>
          <a:p>
            <a:r>
              <a:rPr lang="en-US" sz="1000" dirty="0">
                <a:solidFill>
                  <a:srgbClr val="008000"/>
                </a:solidFill>
              </a:rPr>
              <a:t>user = extend(user, fields) </a:t>
            </a:r>
          </a:p>
          <a:p>
            <a:r>
              <a:rPr lang="en-US" sz="1000" dirty="0" err="1">
                <a:solidFill>
                  <a:srgbClr val="008000"/>
                </a:solidFill>
              </a:rPr>
              <a:t>user.updated</a:t>
            </a:r>
            <a:r>
              <a:rPr lang="en-US" sz="1000" dirty="0">
                <a:solidFill>
                  <a:srgbClr val="008000"/>
                </a:solidFill>
              </a:rPr>
              <a:t> = </a:t>
            </a:r>
            <a:r>
              <a:rPr lang="en-US" sz="1000" dirty="0" err="1">
                <a:solidFill>
                  <a:srgbClr val="008000"/>
                </a:solidFill>
              </a:rPr>
              <a:t>Date.now</a:t>
            </a:r>
            <a:r>
              <a:rPr lang="en-US" sz="1000" dirty="0">
                <a:solidFill>
                  <a:srgbClr val="008000"/>
                </a:solidFill>
              </a:rPr>
              <a:t>() </a:t>
            </a:r>
          </a:p>
          <a:p>
            <a:r>
              <a:rPr lang="en-US" sz="1000" dirty="0">
                <a:solidFill>
                  <a:srgbClr val="008000"/>
                </a:solidFill>
                <a:highlight>
                  <a:srgbClr val="FFFF00"/>
                </a:highlight>
              </a:rPr>
              <a:t>if(</a:t>
            </a:r>
            <a:r>
              <a:rPr lang="en-US" sz="1000" dirty="0" err="1">
                <a:solidFill>
                  <a:srgbClr val="008000"/>
                </a:solidFill>
                <a:highlight>
                  <a:srgbClr val="FFFF00"/>
                </a:highlight>
              </a:rPr>
              <a:t>files.photo</a:t>
            </a:r>
            <a:r>
              <a:rPr lang="en-US" sz="1000" dirty="0">
                <a:solidFill>
                  <a:srgbClr val="008000"/>
                </a:solidFill>
                <a:highlight>
                  <a:srgbClr val="FFFF00"/>
                </a:highlight>
              </a:rPr>
              <a:t>){</a:t>
            </a:r>
          </a:p>
          <a:p>
            <a:r>
              <a:rPr lang="en-US" sz="1000" dirty="0" err="1">
                <a:solidFill>
                  <a:srgbClr val="008000"/>
                </a:solidFill>
                <a:highlight>
                  <a:srgbClr val="FFFF00"/>
                </a:highlight>
              </a:rPr>
              <a:t>user.photo.data</a:t>
            </a:r>
            <a:r>
              <a:rPr lang="en-US" sz="1000" dirty="0">
                <a:solidFill>
                  <a:srgbClr val="008000"/>
                </a:solidFill>
                <a:highlight>
                  <a:srgbClr val="FFFF00"/>
                </a:highlight>
              </a:rPr>
              <a:t> = </a:t>
            </a:r>
            <a:r>
              <a:rPr lang="en-US" sz="1000" dirty="0" err="1">
                <a:solidFill>
                  <a:srgbClr val="008000"/>
                </a:solidFill>
                <a:highlight>
                  <a:srgbClr val="FFFF00"/>
                </a:highlight>
              </a:rPr>
              <a:t>fs.readFileSync</a:t>
            </a:r>
            <a:r>
              <a:rPr lang="en-US" sz="1000" dirty="0">
                <a:solidFill>
                  <a:srgbClr val="008000"/>
                </a:solidFill>
                <a:highlight>
                  <a:srgbClr val="FFFF00"/>
                </a:highlight>
              </a:rPr>
              <a:t>(</a:t>
            </a:r>
            <a:r>
              <a:rPr lang="en-US" sz="1000" dirty="0" err="1">
                <a:solidFill>
                  <a:srgbClr val="008000"/>
                </a:solidFill>
                <a:highlight>
                  <a:srgbClr val="FFFF00"/>
                </a:highlight>
              </a:rPr>
              <a:t>files.photo.path</a:t>
            </a:r>
            <a:r>
              <a:rPr lang="en-US" sz="1000" dirty="0">
                <a:solidFill>
                  <a:srgbClr val="008000"/>
                </a:solidFill>
                <a:highlight>
                  <a:srgbClr val="FFFF00"/>
                </a:highlight>
              </a:rPr>
              <a:t>) </a:t>
            </a:r>
          </a:p>
          <a:p>
            <a:r>
              <a:rPr lang="en-US" sz="1000" dirty="0" err="1">
                <a:solidFill>
                  <a:srgbClr val="008000"/>
                </a:solidFill>
                <a:highlight>
                  <a:srgbClr val="FFFF00"/>
                </a:highlight>
              </a:rPr>
              <a:t>user.photo.contentType</a:t>
            </a:r>
            <a:r>
              <a:rPr lang="en-US" sz="1000" dirty="0">
                <a:solidFill>
                  <a:srgbClr val="008000"/>
                </a:solidFill>
                <a:highlight>
                  <a:srgbClr val="FFFF00"/>
                </a:highlight>
              </a:rPr>
              <a:t> = </a:t>
            </a:r>
            <a:r>
              <a:rPr lang="en-US" sz="1000" dirty="0" err="1">
                <a:solidFill>
                  <a:srgbClr val="008000"/>
                </a:solidFill>
                <a:highlight>
                  <a:srgbClr val="FFFF00"/>
                </a:highlight>
              </a:rPr>
              <a:t>files.photo.type</a:t>
            </a:r>
            <a:endParaRPr lang="en-US" sz="1000" dirty="0">
              <a:solidFill>
                <a:srgbClr val="008000"/>
              </a:solidFill>
              <a:highlight>
                <a:srgbClr val="FFFF00"/>
              </a:highlight>
            </a:endParaRPr>
          </a:p>
          <a:p>
            <a:r>
              <a:rPr lang="en-US" sz="1000" dirty="0">
                <a:solidFill>
                  <a:srgbClr val="008000"/>
                </a:solidFill>
                <a:highlight>
                  <a:srgbClr val="FFFF00"/>
                </a:highlight>
              </a:rPr>
              <a:t>} </a:t>
            </a:r>
          </a:p>
          <a:p>
            <a:r>
              <a:rPr lang="en-US" sz="1000" dirty="0">
                <a:solidFill>
                  <a:srgbClr val="008000"/>
                </a:solidFill>
              </a:rPr>
              <a:t>try {</a:t>
            </a:r>
          </a:p>
          <a:p>
            <a:r>
              <a:rPr lang="en-US" sz="1000" dirty="0">
                <a:solidFill>
                  <a:srgbClr val="008000"/>
                </a:solidFill>
              </a:rPr>
              <a:t>await </a:t>
            </a:r>
            <a:r>
              <a:rPr lang="en-US" sz="1000" dirty="0" err="1">
                <a:solidFill>
                  <a:srgbClr val="008000"/>
                </a:solidFill>
              </a:rPr>
              <a:t>user.save</a:t>
            </a:r>
            <a:r>
              <a:rPr lang="en-US" sz="1000" dirty="0">
                <a:solidFill>
                  <a:srgbClr val="008000"/>
                </a:solidFill>
              </a:rPr>
              <a:t>()</a:t>
            </a:r>
          </a:p>
          <a:p>
            <a:r>
              <a:rPr lang="en-US" sz="1000" dirty="0" err="1">
                <a:solidFill>
                  <a:srgbClr val="008000"/>
                </a:solidFill>
              </a:rPr>
              <a:t>user.hashed_password</a:t>
            </a:r>
            <a:r>
              <a:rPr lang="en-US" sz="1000" dirty="0">
                <a:solidFill>
                  <a:srgbClr val="008000"/>
                </a:solidFill>
              </a:rPr>
              <a:t> = undefined </a:t>
            </a:r>
          </a:p>
          <a:p>
            <a:r>
              <a:rPr lang="en-US" sz="1000" dirty="0" err="1">
                <a:solidFill>
                  <a:srgbClr val="008000"/>
                </a:solidFill>
              </a:rPr>
              <a:t>user.salt</a:t>
            </a:r>
            <a:r>
              <a:rPr lang="en-US" sz="1000" dirty="0">
                <a:solidFill>
                  <a:srgbClr val="008000"/>
                </a:solidFill>
              </a:rPr>
              <a:t> = undefined</a:t>
            </a:r>
          </a:p>
          <a:p>
            <a:r>
              <a:rPr lang="en-US" sz="1000" dirty="0" err="1">
                <a:solidFill>
                  <a:srgbClr val="008000"/>
                </a:solidFill>
              </a:rPr>
              <a:t>res.json</a:t>
            </a:r>
            <a:r>
              <a:rPr lang="en-US" sz="1000" dirty="0">
                <a:solidFill>
                  <a:srgbClr val="008000"/>
                </a:solidFill>
              </a:rPr>
              <a:t>(user) </a:t>
            </a:r>
          </a:p>
          <a:p>
            <a:r>
              <a:rPr lang="en-US" sz="1000" dirty="0">
                <a:solidFill>
                  <a:srgbClr val="008000"/>
                </a:solidFill>
              </a:rPr>
              <a:t>} catch (err) {</a:t>
            </a:r>
          </a:p>
          <a:p>
            <a:r>
              <a:rPr lang="en-US" sz="1000" dirty="0">
                <a:solidFill>
                  <a:srgbClr val="008000"/>
                </a:solidFill>
              </a:rPr>
              <a:t>return </a:t>
            </a:r>
            <a:r>
              <a:rPr lang="en-US" sz="1000" dirty="0" err="1">
                <a:solidFill>
                  <a:srgbClr val="008000"/>
                </a:solidFill>
              </a:rPr>
              <a:t>res.status</a:t>
            </a:r>
            <a:r>
              <a:rPr lang="en-US" sz="1000" dirty="0">
                <a:solidFill>
                  <a:srgbClr val="008000"/>
                </a:solidFill>
              </a:rPr>
              <a:t>(400).</a:t>
            </a:r>
            <a:r>
              <a:rPr lang="en-US" sz="1000" dirty="0" err="1">
                <a:solidFill>
                  <a:srgbClr val="008000"/>
                </a:solidFill>
              </a:rPr>
              <a:t>json</a:t>
            </a:r>
            <a:r>
              <a:rPr lang="en-US" sz="1000" dirty="0">
                <a:solidFill>
                  <a:srgbClr val="008000"/>
                </a:solidFill>
              </a:rPr>
              <a:t>({</a:t>
            </a:r>
          </a:p>
          <a:p>
            <a:r>
              <a:rPr lang="en-US" sz="1000" dirty="0">
                <a:solidFill>
                  <a:srgbClr val="008000"/>
                </a:solidFill>
              </a:rPr>
              <a:t>error: </a:t>
            </a:r>
            <a:r>
              <a:rPr lang="en-US" sz="1000" dirty="0" err="1">
                <a:solidFill>
                  <a:srgbClr val="008000"/>
                </a:solidFill>
              </a:rPr>
              <a:t>errorHandler.getErrorMessage</a:t>
            </a:r>
            <a:r>
              <a:rPr lang="en-US" sz="1000" dirty="0">
                <a:solidFill>
                  <a:srgbClr val="008000"/>
                </a:solidFill>
              </a:rPr>
              <a:t>(err) </a:t>
            </a:r>
          </a:p>
          <a:p>
            <a:r>
              <a:rPr lang="en-US" sz="1000" dirty="0">
                <a:solidFill>
                  <a:srgbClr val="008000"/>
                </a:solidFill>
              </a:rPr>
              <a:t>})</a:t>
            </a:r>
          </a:p>
          <a:p>
            <a:r>
              <a:rPr lang="en-US" sz="1000" dirty="0">
                <a:solidFill>
                  <a:srgbClr val="008000"/>
                </a:solidFill>
              </a:rPr>
              <a:t>}})</a:t>
            </a:r>
          </a:p>
          <a:p>
            <a:r>
              <a:rPr lang="en-US" sz="1000" dirty="0">
                <a:solidFill>
                  <a:srgbClr val="008000"/>
                </a:solidFill>
              </a:rPr>
              <a:t>}</a:t>
            </a:r>
          </a:p>
        </p:txBody>
      </p:sp>
      <p:sp>
        <p:nvSpPr>
          <p:cNvPr id="4" name="Date Placeholder 3">
            <a:extLst>
              <a:ext uri="{FF2B5EF4-FFF2-40B4-BE49-F238E27FC236}">
                <a16:creationId xmlns:a16="http://schemas.microsoft.com/office/drawing/2014/main" id="{68753430-D843-3789-54FF-09F79C1FEA5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D55C604-B5A8-A03E-828C-82E02458C8E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5BCAD6-7274-530E-7A5C-3B3A0A7FC490}"/>
              </a:ext>
            </a:extLst>
          </p:cNvPr>
          <p:cNvSpPr>
            <a:spLocks noGrp="1"/>
          </p:cNvSpPr>
          <p:nvPr>
            <p:ph type="sldNum" sz="quarter" idx="12"/>
          </p:nvPr>
        </p:nvSpPr>
        <p:spPr/>
        <p:txBody>
          <a:bodyPr/>
          <a:lstStyle/>
          <a:p>
            <a:fld id="{7C5CF243-786F-4254-B068-4C9F0B6EA12F}" type="slidenum">
              <a:rPr lang="en-US" altLang="en-US" smtClean="0"/>
              <a:pPr/>
              <a:t>76</a:t>
            </a:fld>
            <a:endParaRPr lang="en-US" altLang="en-US"/>
          </a:p>
        </p:txBody>
      </p:sp>
    </p:spTree>
    <p:extLst>
      <p:ext uri="{BB962C8B-B14F-4D97-AF65-F5344CB8AC3E}">
        <p14:creationId xmlns:p14="http://schemas.microsoft.com/office/powerpoint/2010/main" val="38224313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7516-771D-1ECF-C826-F6A79AFF62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336B69-A004-D69C-434B-78A0462DAAB4}"/>
              </a:ext>
            </a:extLst>
          </p:cNvPr>
          <p:cNvSpPr>
            <a:spLocks noGrp="1"/>
          </p:cNvSpPr>
          <p:nvPr>
            <p:ph idx="1"/>
          </p:nvPr>
        </p:nvSpPr>
        <p:spPr/>
        <p:txBody>
          <a:bodyPr/>
          <a:lstStyle/>
          <a:p>
            <a:r>
              <a:rPr lang="en-US" dirty="0"/>
              <a:t>This will store the uploaded file as data in the database. Next, we will set up file retrieval so that we can access and display the photo that's uploaded by the user in the frontend views.</a:t>
            </a:r>
          </a:p>
        </p:txBody>
      </p:sp>
      <p:sp>
        <p:nvSpPr>
          <p:cNvPr id="4" name="Date Placeholder 3">
            <a:extLst>
              <a:ext uri="{FF2B5EF4-FFF2-40B4-BE49-F238E27FC236}">
                <a16:creationId xmlns:a16="http://schemas.microsoft.com/office/drawing/2014/main" id="{5D0F2706-62B2-009C-2882-DA45B85823D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67AFBC0-1E26-FCBB-AAAF-E2B781FE953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F1232C-9C16-2205-5801-ACE41B29F465}"/>
              </a:ext>
            </a:extLst>
          </p:cNvPr>
          <p:cNvSpPr>
            <a:spLocks noGrp="1"/>
          </p:cNvSpPr>
          <p:nvPr>
            <p:ph type="sldNum" sz="quarter" idx="12"/>
          </p:nvPr>
        </p:nvSpPr>
        <p:spPr/>
        <p:txBody>
          <a:bodyPr/>
          <a:lstStyle/>
          <a:p>
            <a:fld id="{7C5CF243-786F-4254-B068-4C9F0B6EA12F}" type="slidenum">
              <a:rPr lang="en-US" altLang="en-US" smtClean="0"/>
              <a:pPr/>
              <a:t>77</a:t>
            </a:fld>
            <a:endParaRPr lang="en-US" altLang="en-US"/>
          </a:p>
        </p:txBody>
      </p:sp>
    </p:spTree>
    <p:extLst>
      <p:ext uri="{BB962C8B-B14F-4D97-AF65-F5344CB8AC3E}">
        <p14:creationId xmlns:p14="http://schemas.microsoft.com/office/powerpoint/2010/main" val="15758216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58AB-3954-542D-49BB-1D9BF3E2EC56}"/>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-skeleton/server/controllers/user.controller.js:</a:t>
            </a:r>
            <a:br>
              <a:rPr lang="en-US" sz="3000" dirty="0"/>
            </a:br>
            <a:r>
              <a:rPr lang="en-US" dirty="0"/>
              <a:t> </a:t>
            </a:r>
          </a:p>
        </p:txBody>
      </p:sp>
      <p:sp>
        <p:nvSpPr>
          <p:cNvPr id="3" name="Content Placeholder 2">
            <a:extLst>
              <a:ext uri="{FF2B5EF4-FFF2-40B4-BE49-F238E27FC236}">
                <a16:creationId xmlns:a16="http://schemas.microsoft.com/office/drawing/2014/main" id="{289686BE-12C3-920D-F0B0-AB45F1FF992F}"/>
              </a:ext>
            </a:extLst>
          </p:cNvPr>
          <p:cNvSpPr>
            <a:spLocks noGrp="1"/>
          </p:cNvSpPr>
          <p:nvPr>
            <p:ph idx="1"/>
          </p:nvPr>
        </p:nvSpPr>
        <p:spPr/>
        <p:txBody>
          <a:bodyPr/>
          <a:lstStyle/>
          <a:p>
            <a:r>
              <a:rPr lang="en-US" sz="210" b="0" dirty="0">
                <a:solidFill>
                  <a:srgbClr val="008000"/>
                </a:solidFill>
                <a:effectLst/>
                <a:latin typeface="Consolas" panose="020B0609020204030204" pitchFamily="49" charset="0"/>
              </a:rPr>
              <a:t>import User from '../models/user.model.js';</a:t>
            </a:r>
          </a:p>
          <a:p>
            <a:r>
              <a:rPr lang="en-US" sz="210" b="0" dirty="0">
                <a:solidFill>
                  <a:srgbClr val="008000"/>
                </a:solidFill>
                <a:effectLst/>
                <a:latin typeface="Consolas" panose="020B0609020204030204" pitchFamily="49" charset="0"/>
              </a:rPr>
              <a:t>import extend from '</a:t>
            </a:r>
            <a:r>
              <a:rPr lang="en-US" sz="210" b="0" dirty="0" err="1">
                <a:solidFill>
                  <a:srgbClr val="008000"/>
                </a:solidFill>
                <a:effectLst/>
                <a:latin typeface="Consolas" panose="020B0609020204030204" pitchFamily="49" charset="0"/>
              </a:rPr>
              <a:t>lodash</a:t>
            </a:r>
            <a:r>
              <a:rPr lang="en-US" sz="210" b="0" dirty="0">
                <a:solidFill>
                  <a:srgbClr val="008000"/>
                </a:solidFill>
                <a:effectLst/>
                <a:latin typeface="Consolas" panose="020B0609020204030204" pitchFamily="49" charset="0"/>
              </a:rPr>
              <a:t>/extend.js';</a:t>
            </a:r>
          </a:p>
          <a:p>
            <a:r>
              <a:rPr lang="en-US" sz="210" b="0" dirty="0">
                <a:solidFill>
                  <a:srgbClr val="008000"/>
                </a:solidFill>
                <a:effectLst/>
                <a:latin typeface="Consolas" panose="020B0609020204030204" pitchFamily="49" charset="0"/>
              </a:rPr>
              <a:t>import </a:t>
            </a:r>
            <a:r>
              <a:rPr lang="en-US" sz="210" b="0" dirty="0" err="1">
                <a:solidFill>
                  <a:srgbClr val="008000"/>
                </a:solidFill>
                <a:effectLst/>
                <a:latin typeface="Consolas" panose="020B0609020204030204" pitchFamily="49" charset="0"/>
              </a:rPr>
              <a:t>errorHandler</a:t>
            </a:r>
            <a:r>
              <a:rPr lang="en-US" sz="210" b="0" dirty="0">
                <a:solidFill>
                  <a:srgbClr val="008000"/>
                </a:solidFill>
                <a:effectLst/>
                <a:latin typeface="Consolas" panose="020B0609020204030204" pitchFamily="49" charset="0"/>
              </a:rPr>
              <a:t> from './error.controller.js';</a:t>
            </a:r>
          </a:p>
          <a:p>
            <a:r>
              <a:rPr lang="en-US" sz="210" b="0" dirty="0">
                <a:solidFill>
                  <a:srgbClr val="008000"/>
                </a:solidFill>
                <a:effectLst/>
                <a:latin typeface="Consolas" panose="020B0609020204030204" pitchFamily="49" charset="0"/>
              </a:rPr>
              <a:t>import formidable from 'formidable';</a:t>
            </a:r>
          </a:p>
          <a:p>
            <a:r>
              <a:rPr lang="en-US" sz="210" b="0" dirty="0">
                <a:solidFill>
                  <a:srgbClr val="008000"/>
                </a:solidFill>
                <a:effectLst/>
                <a:latin typeface="Consolas" panose="020B0609020204030204" pitchFamily="49" charset="0"/>
              </a:rPr>
              <a:t>import fs from 'fs';</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create = async (req, res) =&gt; {</a:t>
            </a:r>
          </a:p>
          <a:p>
            <a:r>
              <a:rPr lang="en-US" sz="210" b="0" dirty="0">
                <a:solidFill>
                  <a:srgbClr val="008000"/>
                </a:solidFill>
                <a:effectLst/>
                <a:latin typeface="Consolas" panose="020B0609020204030204" pitchFamily="49" charset="0"/>
              </a:rPr>
              <a:t>    console.log(</a:t>
            </a:r>
            <a:r>
              <a:rPr lang="en-US" sz="210" b="0" dirty="0" err="1">
                <a:solidFill>
                  <a:srgbClr val="008000"/>
                </a:solidFill>
                <a:effectLst/>
                <a:latin typeface="Consolas" panose="020B0609020204030204" pitchFamily="49" charset="0"/>
              </a:rPr>
              <a:t>req.body</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const user = new User(</a:t>
            </a:r>
            <a:r>
              <a:rPr lang="en-US" sz="210" b="0" dirty="0" err="1">
                <a:solidFill>
                  <a:srgbClr val="008000"/>
                </a:solidFill>
                <a:effectLst/>
                <a:latin typeface="Consolas" panose="020B0609020204030204" pitchFamily="49" charset="0"/>
              </a:rPr>
              <a:t>req.body</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await </a:t>
            </a:r>
            <a:r>
              <a:rPr lang="en-US" sz="210" b="0" dirty="0" err="1">
                <a:solidFill>
                  <a:srgbClr val="008000"/>
                </a:solidFill>
                <a:effectLst/>
                <a:latin typeface="Consolas" panose="020B0609020204030204" pitchFamily="49" charset="0"/>
              </a:rPr>
              <a:t>user.save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(200).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message: "Successfully signed up!"</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list = async (req, res) =&gt;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let users = await </a:t>
            </a:r>
            <a:r>
              <a:rPr lang="en-US" sz="210" b="0" dirty="0" err="1">
                <a:solidFill>
                  <a:srgbClr val="008000"/>
                </a:solidFill>
                <a:effectLst/>
                <a:latin typeface="Consolas" panose="020B0609020204030204" pitchFamily="49" charset="0"/>
              </a:rPr>
              <a:t>User.find</a:t>
            </a:r>
            <a:r>
              <a:rPr lang="en-US" sz="210" b="0" dirty="0">
                <a:solidFill>
                  <a:srgbClr val="008000"/>
                </a:solidFill>
                <a:effectLst/>
                <a:latin typeface="Consolas" panose="020B0609020204030204" pitchFamily="49" charset="0"/>
              </a:rPr>
              <a:t>().select('name email updated created');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(users);</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a:t>
            </a:r>
            <a:r>
              <a:rPr lang="en-US" sz="210" b="0" dirty="0" err="1">
                <a:solidFill>
                  <a:srgbClr val="008000"/>
                </a:solidFill>
                <a:effectLst/>
                <a:latin typeface="Consolas" panose="020B0609020204030204" pitchFamily="49" charset="0"/>
              </a:rPr>
              <a:t>userByID</a:t>
            </a:r>
            <a:r>
              <a:rPr lang="en-US" sz="210" b="0" dirty="0">
                <a:solidFill>
                  <a:srgbClr val="008000"/>
                </a:solidFill>
                <a:effectLst/>
                <a:latin typeface="Consolas" panose="020B0609020204030204" pitchFamily="49" charset="0"/>
              </a:rPr>
              <a:t> = async (req, res, next, id) =&gt;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let user = await </a:t>
            </a:r>
            <a:r>
              <a:rPr lang="en-US" sz="210" b="0" dirty="0" err="1">
                <a:solidFill>
                  <a:srgbClr val="008000"/>
                </a:solidFill>
                <a:effectLst/>
                <a:latin typeface="Consolas" panose="020B0609020204030204" pitchFamily="49" charset="0"/>
              </a:rPr>
              <a:t>User.findById</a:t>
            </a:r>
            <a:r>
              <a:rPr lang="en-US" sz="210" b="0" dirty="0">
                <a:solidFill>
                  <a:srgbClr val="008000"/>
                </a:solidFill>
                <a:effectLst/>
                <a:latin typeface="Consolas" panose="020B0609020204030204" pitchFamily="49" charset="0"/>
              </a:rPr>
              <a:t>(id);</a:t>
            </a:r>
          </a:p>
          <a:p>
            <a:r>
              <a:rPr lang="en-US" sz="210" b="0" dirty="0">
                <a:solidFill>
                  <a:srgbClr val="008000"/>
                </a:solidFill>
                <a:effectLst/>
                <a:latin typeface="Consolas" panose="020B0609020204030204" pitchFamily="49" charset="0"/>
              </a:rPr>
              <a:t>        if (!user)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"User not found"</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 = user;</a:t>
            </a:r>
          </a:p>
          <a:p>
            <a:r>
              <a:rPr lang="en-US" sz="210" b="0" dirty="0">
                <a:solidFill>
                  <a:srgbClr val="008000"/>
                </a:solidFill>
                <a:effectLst/>
                <a:latin typeface="Consolas" panose="020B0609020204030204" pitchFamily="49" charset="0"/>
              </a:rPr>
              <a:t>        next();</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"Could not retrieve user"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read = (req, res) =&gt; {</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req.profile.hashed_password</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req.profile.salt</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update = async (req, res) =&gt; {</a:t>
            </a:r>
          </a:p>
          <a:p>
            <a:r>
              <a:rPr lang="en-US" sz="210" b="0" dirty="0">
                <a:solidFill>
                  <a:srgbClr val="008000"/>
                </a:solidFill>
                <a:effectLst/>
                <a:latin typeface="Consolas" panose="020B0609020204030204" pitchFamily="49" charset="0"/>
              </a:rPr>
              <a:t>    let form = new </a:t>
            </a:r>
            <a:r>
              <a:rPr lang="en-US" sz="210" b="0" dirty="0" err="1">
                <a:solidFill>
                  <a:srgbClr val="008000"/>
                </a:solidFill>
                <a:effectLst/>
                <a:latin typeface="Consolas" panose="020B0609020204030204" pitchFamily="49" charset="0"/>
              </a:rPr>
              <a:t>formidable.IncomingForm</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form.keepExtensions</a:t>
            </a:r>
            <a:r>
              <a:rPr lang="en-US" sz="210" b="0" dirty="0">
                <a:solidFill>
                  <a:srgbClr val="008000"/>
                </a:solidFill>
                <a:effectLst/>
                <a:latin typeface="Consolas" panose="020B0609020204030204" pitchFamily="49" charset="0"/>
              </a:rPr>
              <a:t> = true;</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form.parse</a:t>
            </a:r>
            <a:r>
              <a:rPr lang="en-US" sz="210" b="0" dirty="0">
                <a:solidFill>
                  <a:srgbClr val="008000"/>
                </a:solidFill>
                <a:effectLst/>
                <a:latin typeface="Consolas" panose="020B0609020204030204" pitchFamily="49" charset="0"/>
              </a:rPr>
              <a:t>(req, async (err, fields, files) =&gt; {</a:t>
            </a:r>
          </a:p>
          <a:p>
            <a:r>
              <a:rPr lang="en-US" sz="210" b="0" dirty="0">
                <a:solidFill>
                  <a:srgbClr val="008000"/>
                </a:solidFill>
                <a:effectLst/>
                <a:latin typeface="Consolas" panose="020B0609020204030204" pitchFamily="49" charset="0"/>
              </a:rPr>
              <a:t>        if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"Photo could not be uploaded"</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let user =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user = extend(user, fields);</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user.updated</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Date.now</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if (</a:t>
            </a:r>
            <a:r>
              <a:rPr lang="en-US" sz="210" b="0" dirty="0" err="1">
                <a:solidFill>
                  <a:srgbClr val="008000"/>
                </a:solidFill>
                <a:effectLst/>
                <a:latin typeface="Consolas" panose="020B0609020204030204" pitchFamily="49" charset="0"/>
              </a:rPr>
              <a:t>files.photo</a:t>
            </a:r>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user.photo.data</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fs.readFileSync</a:t>
            </a:r>
            <a:r>
              <a:rPr lang="en-US" sz="210" b="0" dirty="0">
                <a:solidFill>
                  <a:srgbClr val="008000"/>
                </a:solidFill>
                <a:effectLst/>
                <a:latin typeface="Consolas" panose="020B0609020204030204" pitchFamily="49" charset="0"/>
              </a:rPr>
              <a:t>(</a:t>
            </a:r>
            <a:r>
              <a:rPr lang="en-US" sz="210" b="0" dirty="0" err="1">
                <a:solidFill>
                  <a:srgbClr val="008000"/>
                </a:solidFill>
                <a:effectLst/>
                <a:latin typeface="Consolas" panose="020B0609020204030204" pitchFamily="49" charset="0"/>
              </a:rPr>
              <a:t>files.photo.path</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user.photo.contentType</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files.photo.type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await </a:t>
            </a:r>
            <a:r>
              <a:rPr lang="en-US" sz="210" b="0" dirty="0" err="1">
                <a:solidFill>
                  <a:srgbClr val="008000"/>
                </a:solidFill>
                <a:effectLst/>
                <a:latin typeface="Consolas" panose="020B0609020204030204" pitchFamily="49" charset="0"/>
              </a:rPr>
              <a:t>user.save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user.hashed_password</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user.salt</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(user);</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a:t>
            </a:r>
            <a:r>
              <a:rPr lang="en-US" sz="210" b="0" dirty="0" err="1">
                <a:solidFill>
                  <a:srgbClr val="008000"/>
                </a:solidFill>
                <a:effectLst/>
                <a:latin typeface="Consolas" panose="020B0609020204030204" pitchFamily="49" charset="0"/>
              </a:rPr>
              <a:t>updateUser</a:t>
            </a:r>
            <a:r>
              <a:rPr lang="en-US" sz="210" b="0" dirty="0">
                <a:solidFill>
                  <a:srgbClr val="008000"/>
                </a:solidFill>
                <a:effectLst/>
                <a:latin typeface="Consolas" panose="020B0609020204030204" pitchFamily="49" charset="0"/>
              </a:rPr>
              <a:t> = async (req, res) =&gt;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let user =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user = extend(user, </a:t>
            </a:r>
            <a:r>
              <a:rPr lang="en-US" sz="210" b="0" dirty="0" err="1">
                <a:solidFill>
                  <a:srgbClr val="008000"/>
                </a:solidFill>
                <a:effectLst/>
                <a:latin typeface="Consolas" panose="020B0609020204030204" pitchFamily="49" charset="0"/>
              </a:rPr>
              <a:t>req.body</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user.updated</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Date.now</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await </a:t>
            </a:r>
            <a:r>
              <a:rPr lang="en-US" sz="210" b="0" dirty="0" err="1">
                <a:solidFill>
                  <a:srgbClr val="008000"/>
                </a:solidFill>
                <a:effectLst/>
                <a:latin typeface="Consolas" panose="020B0609020204030204" pitchFamily="49" charset="0"/>
              </a:rPr>
              <a:t>user.save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user.hashed_password</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user.salt</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(user);</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remove = async (req, res) =&gt;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let user =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let </a:t>
            </a:r>
            <a:r>
              <a:rPr lang="en-US" sz="210" b="0" dirty="0" err="1">
                <a:solidFill>
                  <a:srgbClr val="008000"/>
                </a:solidFill>
                <a:effectLst/>
                <a:latin typeface="Consolas" panose="020B0609020204030204" pitchFamily="49" charset="0"/>
              </a:rPr>
              <a:t>deletedUser</a:t>
            </a:r>
            <a:r>
              <a:rPr lang="en-US" sz="210" b="0" dirty="0">
                <a:solidFill>
                  <a:srgbClr val="008000"/>
                </a:solidFill>
                <a:effectLst/>
                <a:latin typeface="Consolas" panose="020B0609020204030204" pitchFamily="49" charset="0"/>
              </a:rPr>
              <a:t> = await </a:t>
            </a:r>
            <a:r>
              <a:rPr lang="en-US" sz="210" b="0" dirty="0" err="1">
                <a:solidFill>
                  <a:srgbClr val="008000"/>
                </a:solidFill>
                <a:effectLst/>
                <a:latin typeface="Consolas" panose="020B0609020204030204" pitchFamily="49" charset="0"/>
              </a:rPr>
              <a:t>user.remove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deletedUser.hashed_password</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deletedUser.salt</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a:t>
            </a:r>
            <a:r>
              <a:rPr lang="en-US" sz="210" b="0" dirty="0" err="1">
                <a:solidFill>
                  <a:srgbClr val="008000"/>
                </a:solidFill>
                <a:effectLst/>
                <a:latin typeface="Consolas" panose="020B0609020204030204" pitchFamily="49" charset="0"/>
              </a:rPr>
              <a:t>deletedUser</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a:t>
            </a:r>
            <a:r>
              <a:rPr lang="en-US" sz="210" b="0" dirty="0" err="1">
                <a:solidFill>
                  <a:srgbClr val="008000"/>
                </a:solidFill>
                <a:effectLst/>
                <a:latin typeface="Consolas" panose="020B0609020204030204" pitchFamily="49" charset="0"/>
              </a:rPr>
              <a:t>isSeller</a:t>
            </a:r>
            <a:r>
              <a:rPr lang="en-US" sz="210" b="0" dirty="0">
                <a:solidFill>
                  <a:srgbClr val="008000"/>
                </a:solidFill>
                <a:effectLst/>
                <a:latin typeface="Consolas" panose="020B0609020204030204" pitchFamily="49" charset="0"/>
              </a:rPr>
              <a:t> = (req, res, next) =&gt; {</a:t>
            </a:r>
          </a:p>
          <a:p>
            <a:r>
              <a:rPr lang="en-US" sz="210" b="0" dirty="0">
                <a:solidFill>
                  <a:srgbClr val="008000"/>
                </a:solidFill>
                <a:effectLst/>
                <a:latin typeface="Consolas" panose="020B0609020204030204" pitchFamily="49" charset="0"/>
              </a:rPr>
              <a:t>    const </a:t>
            </a:r>
            <a:r>
              <a:rPr lang="en-US" sz="210" b="0" dirty="0" err="1">
                <a:solidFill>
                  <a:srgbClr val="008000"/>
                </a:solidFill>
                <a:effectLst/>
                <a:latin typeface="Consolas" panose="020B0609020204030204" pitchFamily="49" charset="0"/>
              </a:rPr>
              <a:t>isSeller</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 &amp;&amp; </a:t>
            </a:r>
            <a:r>
              <a:rPr lang="en-US" sz="210" b="0" dirty="0" err="1">
                <a:solidFill>
                  <a:srgbClr val="008000"/>
                </a:solidFill>
                <a:effectLst/>
                <a:latin typeface="Consolas" panose="020B0609020204030204" pitchFamily="49" charset="0"/>
              </a:rPr>
              <a:t>req.profile.seller</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if (!</a:t>
            </a:r>
            <a:r>
              <a:rPr lang="en-US" sz="210" b="0" dirty="0" err="1">
                <a:solidFill>
                  <a:srgbClr val="008000"/>
                </a:solidFill>
                <a:effectLst/>
                <a:latin typeface="Consolas" panose="020B0609020204030204" pitchFamily="49" charset="0"/>
              </a:rPr>
              <a:t>isSeller</a:t>
            </a:r>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(403).</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"User is not a seller"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next();</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export default { create, </a:t>
            </a:r>
            <a:r>
              <a:rPr lang="en-US" sz="210" b="0" dirty="0" err="1">
                <a:solidFill>
                  <a:srgbClr val="008000"/>
                </a:solidFill>
                <a:effectLst/>
                <a:latin typeface="Consolas" panose="020B0609020204030204" pitchFamily="49" charset="0"/>
              </a:rPr>
              <a:t>userByID</a:t>
            </a:r>
            <a:r>
              <a:rPr lang="en-US" sz="210" b="0" dirty="0">
                <a:solidFill>
                  <a:srgbClr val="008000"/>
                </a:solidFill>
                <a:effectLst/>
                <a:latin typeface="Consolas" panose="020B0609020204030204" pitchFamily="49" charset="0"/>
              </a:rPr>
              <a:t>, read, list, remove, update, </a:t>
            </a:r>
            <a:r>
              <a:rPr lang="en-US" sz="210" b="0" dirty="0" err="1">
                <a:solidFill>
                  <a:srgbClr val="008000"/>
                </a:solidFill>
                <a:effectLst/>
                <a:latin typeface="Consolas" panose="020B0609020204030204" pitchFamily="49" charset="0"/>
              </a:rPr>
              <a:t>updateUser</a:t>
            </a:r>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isSeller</a:t>
            </a:r>
            <a:r>
              <a:rPr lang="en-US" sz="210" b="0" dirty="0">
                <a:solidFill>
                  <a:srgbClr val="008000"/>
                </a:solidFill>
                <a:effectLst/>
                <a:latin typeface="Consolas" panose="020B0609020204030204" pitchFamily="49" charset="0"/>
              </a:rPr>
              <a:t> };</a:t>
            </a:r>
          </a:p>
          <a:p>
            <a:br>
              <a:rPr lang="en-US" sz="210" b="0" dirty="0">
                <a:solidFill>
                  <a:srgbClr val="008000"/>
                </a:solidFill>
                <a:effectLst/>
                <a:latin typeface="Consolas" panose="020B0609020204030204" pitchFamily="49" charset="0"/>
              </a:rPr>
            </a:br>
            <a:endParaRPr lang="en-US" sz="21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23F816E-5169-83CD-4D7A-886E748AF02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B9D2466-1D65-860D-EA33-69A792AB20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0AA1654-A7E8-3E2B-F6E3-27B24E1F1B6F}"/>
              </a:ext>
            </a:extLst>
          </p:cNvPr>
          <p:cNvSpPr>
            <a:spLocks noGrp="1"/>
          </p:cNvSpPr>
          <p:nvPr>
            <p:ph type="sldNum" sz="quarter" idx="12"/>
          </p:nvPr>
        </p:nvSpPr>
        <p:spPr/>
        <p:txBody>
          <a:bodyPr/>
          <a:lstStyle/>
          <a:p>
            <a:fld id="{7C5CF243-786F-4254-B068-4C9F0B6EA12F}" type="slidenum">
              <a:rPr lang="en-US" altLang="en-US" smtClean="0"/>
              <a:pPr/>
              <a:t>78</a:t>
            </a:fld>
            <a:endParaRPr lang="en-US" altLang="en-US"/>
          </a:p>
        </p:txBody>
      </p:sp>
    </p:spTree>
    <p:extLst>
      <p:ext uri="{BB962C8B-B14F-4D97-AF65-F5344CB8AC3E}">
        <p14:creationId xmlns:p14="http://schemas.microsoft.com/office/powerpoint/2010/main" val="17752313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08AE-3C75-6083-5E1E-F641D18889A8}"/>
              </a:ext>
            </a:extLst>
          </p:cNvPr>
          <p:cNvSpPr>
            <a:spLocks noGrp="1"/>
          </p:cNvSpPr>
          <p:nvPr>
            <p:ph type="title"/>
          </p:nvPr>
        </p:nvSpPr>
        <p:spPr/>
        <p:txBody>
          <a:bodyPr/>
          <a:lstStyle/>
          <a:p>
            <a:r>
              <a:rPr lang="en-US" dirty="0"/>
              <a:t>Retrieving a profile photo</a:t>
            </a:r>
          </a:p>
        </p:txBody>
      </p:sp>
      <p:sp>
        <p:nvSpPr>
          <p:cNvPr id="3" name="Content Placeholder 2">
            <a:extLst>
              <a:ext uri="{FF2B5EF4-FFF2-40B4-BE49-F238E27FC236}">
                <a16:creationId xmlns:a16="http://schemas.microsoft.com/office/drawing/2014/main" id="{820FFA72-23AB-C33B-91E5-C058A0C9237C}"/>
              </a:ext>
            </a:extLst>
          </p:cNvPr>
          <p:cNvSpPr>
            <a:spLocks noGrp="1"/>
          </p:cNvSpPr>
          <p:nvPr>
            <p:ph idx="1"/>
          </p:nvPr>
        </p:nvSpPr>
        <p:spPr/>
        <p:txBody>
          <a:bodyPr/>
          <a:lstStyle/>
          <a:p>
            <a:r>
              <a:rPr lang="en-US" dirty="0"/>
              <a:t>The simplest option to retrieve the image stored in the database and then show it in a view is to set up a route that will fetch the data and return it as an image file to the requesting client. In this section, we will learn how to set up this route to expose a photo URL, as well as how to use this URL to display the photo in the frontend views.</a:t>
            </a:r>
          </a:p>
        </p:txBody>
      </p:sp>
      <p:sp>
        <p:nvSpPr>
          <p:cNvPr id="4" name="Date Placeholder 3">
            <a:extLst>
              <a:ext uri="{FF2B5EF4-FFF2-40B4-BE49-F238E27FC236}">
                <a16:creationId xmlns:a16="http://schemas.microsoft.com/office/drawing/2014/main" id="{7C2F686B-1CFB-1DC7-5069-507EE362DF6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81CB0C5-FD49-86C0-A38C-138A8E6018E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7D12614-7CF2-BC08-FE63-85A492A5369D}"/>
              </a:ext>
            </a:extLst>
          </p:cNvPr>
          <p:cNvSpPr>
            <a:spLocks noGrp="1"/>
          </p:cNvSpPr>
          <p:nvPr>
            <p:ph type="sldNum" sz="quarter" idx="12"/>
          </p:nvPr>
        </p:nvSpPr>
        <p:spPr/>
        <p:txBody>
          <a:bodyPr/>
          <a:lstStyle/>
          <a:p>
            <a:fld id="{7C5CF243-786F-4254-B068-4C9F0B6EA12F}" type="slidenum">
              <a:rPr lang="en-US" altLang="en-US" smtClean="0"/>
              <a:pPr/>
              <a:t>79</a:t>
            </a:fld>
            <a:endParaRPr lang="en-US" altLang="en-US"/>
          </a:p>
        </p:txBody>
      </p:sp>
    </p:spTree>
    <p:extLst>
      <p:ext uri="{BB962C8B-B14F-4D97-AF65-F5344CB8AC3E}">
        <p14:creationId xmlns:p14="http://schemas.microsoft.com/office/powerpoint/2010/main" val="384905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5B21-2113-432B-F6A1-A91A477E364A}"/>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6917A523-C215-6FDA-AE09-12AC655E8B16}"/>
              </a:ext>
            </a:extLst>
          </p:cNvPr>
          <p:cNvPicPr>
            <a:picLocks noGrp="1" noChangeAspect="1"/>
          </p:cNvPicPr>
          <p:nvPr>
            <p:ph idx="1"/>
          </p:nvPr>
        </p:nvPicPr>
        <p:blipFill>
          <a:blip r:embed="rId2"/>
          <a:stretch>
            <a:fillRect/>
          </a:stretch>
        </p:blipFill>
        <p:spPr>
          <a:xfrm>
            <a:off x="990600" y="838200"/>
            <a:ext cx="8077200" cy="5407025"/>
          </a:xfrm>
        </p:spPr>
      </p:pic>
      <p:sp>
        <p:nvSpPr>
          <p:cNvPr id="4" name="Date Placeholder 3">
            <a:extLst>
              <a:ext uri="{FF2B5EF4-FFF2-40B4-BE49-F238E27FC236}">
                <a16:creationId xmlns:a16="http://schemas.microsoft.com/office/drawing/2014/main" id="{4F4906BB-8A75-E124-2F2F-0F4C1E7D16E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B9BC3AB-747C-EC42-EB59-10E27894DCB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A27C0EF-1310-6BA4-1C2F-4EF63AB89B42}"/>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330609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3A92-8EAC-5686-D2C2-8DA887B4635E}"/>
              </a:ext>
            </a:extLst>
          </p:cNvPr>
          <p:cNvSpPr>
            <a:spLocks noGrp="1"/>
          </p:cNvSpPr>
          <p:nvPr>
            <p:ph type="title"/>
          </p:nvPr>
        </p:nvSpPr>
        <p:spPr/>
        <p:txBody>
          <a:bodyPr/>
          <a:lstStyle/>
          <a:p>
            <a:r>
              <a:rPr lang="en-US" dirty="0"/>
              <a:t>Profile photo URL</a:t>
            </a:r>
          </a:p>
        </p:txBody>
      </p:sp>
      <p:sp>
        <p:nvSpPr>
          <p:cNvPr id="3" name="Content Placeholder 2">
            <a:extLst>
              <a:ext uri="{FF2B5EF4-FFF2-40B4-BE49-F238E27FC236}">
                <a16:creationId xmlns:a16="http://schemas.microsoft.com/office/drawing/2014/main" id="{0C122199-5DA7-6772-1E41-ECAD1E07766B}"/>
              </a:ext>
            </a:extLst>
          </p:cNvPr>
          <p:cNvSpPr>
            <a:spLocks noGrp="1"/>
          </p:cNvSpPr>
          <p:nvPr>
            <p:ph idx="1"/>
          </p:nvPr>
        </p:nvSpPr>
        <p:spPr/>
        <p:txBody>
          <a:bodyPr/>
          <a:lstStyle/>
          <a:p>
            <a:r>
              <a:rPr lang="en-US" dirty="0"/>
              <a:t>We will set up a route to the photo stored in the database for each user, and also add another route that will fetch a default photo if the given user did not upload a profile photo. </a:t>
            </a:r>
          </a:p>
          <a:p>
            <a:r>
              <a:rPr lang="en-US" dirty="0"/>
              <a:t>These routes will be defined as follows:</a:t>
            </a:r>
          </a:p>
          <a:p>
            <a:pPr marL="0" indent="0">
              <a:buNone/>
            </a:pPr>
            <a:endParaRPr lang="en-US" dirty="0"/>
          </a:p>
          <a:p>
            <a:pPr marL="0" indent="0">
              <a:buNone/>
            </a:pPr>
            <a:r>
              <a:rPr lang="en-US" dirty="0" err="1"/>
              <a:t>mern</a:t>
            </a:r>
            <a:r>
              <a:rPr lang="en-US" dirty="0"/>
              <a:t>-social/server/routes/user.routes.js:</a:t>
            </a:r>
          </a:p>
          <a:p>
            <a:r>
              <a:rPr lang="en-US" dirty="0" err="1"/>
              <a:t>router.route</a:t>
            </a:r>
            <a:r>
              <a:rPr lang="en-US" dirty="0"/>
              <a:t>('/</a:t>
            </a:r>
            <a:r>
              <a:rPr lang="en-US" dirty="0" err="1"/>
              <a:t>api</a:t>
            </a:r>
            <a:r>
              <a:rPr lang="en-US" dirty="0"/>
              <a:t>/users/photo/:</a:t>
            </a:r>
            <a:r>
              <a:rPr lang="en-US" dirty="0" err="1"/>
              <a:t>userId</a:t>
            </a:r>
            <a:r>
              <a:rPr lang="en-US" dirty="0"/>
              <a:t>')</a:t>
            </a:r>
          </a:p>
          <a:p>
            <a:r>
              <a:rPr lang="en-US" dirty="0"/>
              <a:t>.get(</a:t>
            </a:r>
            <a:r>
              <a:rPr lang="en-US" dirty="0" err="1"/>
              <a:t>userCtrl.photo</a:t>
            </a:r>
            <a:r>
              <a:rPr lang="en-US" dirty="0"/>
              <a:t>, </a:t>
            </a:r>
            <a:r>
              <a:rPr lang="en-US" dirty="0" err="1"/>
              <a:t>userCtrl.defaultPhoto</a:t>
            </a:r>
            <a:r>
              <a:rPr lang="en-US" dirty="0"/>
              <a:t>) </a:t>
            </a:r>
          </a:p>
          <a:p>
            <a:r>
              <a:rPr lang="en-US" dirty="0" err="1"/>
              <a:t>router.route</a:t>
            </a:r>
            <a:r>
              <a:rPr lang="en-US" dirty="0"/>
              <a:t>('/</a:t>
            </a:r>
            <a:r>
              <a:rPr lang="en-US" dirty="0" err="1"/>
              <a:t>api</a:t>
            </a:r>
            <a:r>
              <a:rPr lang="en-US" dirty="0"/>
              <a:t>/users/</a:t>
            </a:r>
            <a:r>
              <a:rPr lang="en-US" dirty="0" err="1"/>
              <a:t>defaultphoto</a:t>
            </a:r>
            <a:r>
              <a:rPr lang="en-US" dirty="0"/>
              <a:t>')</a:t>
            </a:r>
          </a:p>
          <a:p>
            <a:r>
              <a:rPr lang="en-US" dirty="0"/>
              <a:t>.get(</a:t>
            </a:r>
            <a:r>
              <a:rPr lang="en-US" dirty="0" err="1"/>
              <a:t>userCtrl.defaultPhoto</a:t>
            </a:r>
            <a:r>
              <a:rPr lang="en-US" dirty="0"/>
              <a:t>)</a:t>
            </a:r>
          </a:p>
        </p:txBody>
      </p:sp>
      <p:sp>
        <p:nvSpPr>
          <p:cNvPr id="4" name="Date Placeholder 3">
            <a:extLst>
              <a:ext uri="{FF2B5EF4-FFF2-40B4-BE49-F238E27FC236}">
                <a16:creationId xmlns:a16="http://schemas.microsoft.com/office/drawing/2014/main" id="{4DC460D7-0687-AEEA-E3EE-5E7E89E2A94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AE1517F9-754E-E0FD-C1FF-84C4FCCFE7F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1B39248-6171-AE76-0BA0-8F4E920062E2}"/>
              </a:ext>
            </a:extLst>
          </p:cNvPr>
          <p:cNvSpPr>
            <a:spLocks noGrp="1"/>
          </p:cNvSpPr>
          <p:nvPr>
            <p:ph type="sldNum" sz="quarter" idx="12"/>
          </p:nvPr>
        </p:nvSpPr>
        <p:spPr/>
        <p:txBody>
          <a:bodyPr/>
          <a:lstStyle/>
          <a:p>
            <a:fld id="{7C5CF243-786F-4254-B068-4C9F0B6EA12F}" type="slidenum">
              <a:rPr lang="en-US" altLang="en-US" smtClean="0"/>
              <a:pPr/>
              <a:t>80</a:t>
            </a:fld>
            <a:endParaRPr lang="en-US" altLang="en-US"/>
          </a:p>
        </p:txBody>
      </p:sp>
    </p:spTree>
    <p:extLst>
      <p:ext uri="{BB962C8B-B14F-4D97-AF65-F5344CB8AC3E}">
        <p14:creationId xmlns:p14="http://schemas.microsoft.com/office/powerpoint/2010/main" val="10043052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325C-9A3C-BC62-59EC-BA54A5EE3E77}"/>
              </a:ext>
            </a:extLst>
          </p:cNvPr>
          <p:cNvSpPr>
            <a:spLocks noGrp="1"/>
          </p:cNvSpPr>
          <p:nvPr>
            <p:ph type="title"/>
          </p:nvPr>
        </p:nvSpPr>
        <p:spPr/>
        <p:txBody>
          <a:bodyPr/>
          <a:lstStyle/>
          <a:p>
            <a:br>
              <a:rPr lang="en-US" dirty="0"/>
            </a:br>
            <a:r>
              <a:rPr lang="en-US" dirty="0"/>
              <a:t>Updated </a:t>
            </a:r>
            <a:r>
              <a:rPr lang="en-US" dirty="0" err="1"/>
              <a:t>mern</a:t>
            </a:r>
            <a:r>
              <a:rPr lang="en-US" dirty="0"/>
              <a:t>-skeleton/server/routes/user.routes.js:</a:t>
            </a:r>
            <a:br>
              <a:rPr lang="en-US" dirty="0"/>
            </a:br>
            <a:endParaRPr lang="en-US" dirty="0"/>
          </a:p>
        </p:txBody>
      </p:sp>
      <p:sp>
        <p:nvSpPr>
          <p:cNvPr id="3" name="Content Placeholder 2">
            <a:extLst>
              <a:ext uri="{FF2B5EF4-FFF2-40B4-BE49-F238E27FC236}">
                <a16:creationId xmlns:a16="http://schemas.microsoft.com/office/drawing/2014/main" id="{08C16104-608D-BBE6-B507-A51D9C310691}"/>
              </a:ext>
            </a:extLst>
          </p:cNvPr>
          <p:cNvSpPr>
            <a:spLocks noGrp="1"/>
          </p:cNvSpPr>
          <p:nvPr>
            <p:ph idx="1"/>
          </p:nvPr>
        </p:nvSpPr>
        <p:spPr/>
        <p:txBody>
          <a:bodyPr/>
          <a:lstStyle/>
          <a:p>
            <a:r>
              <a:rPr lang="en-US" sz="850" b="0" dirty="0">
                <a:solidFill>
                  <a:srgbClr val="008000"/>
                </a:solidFill>
                <a:effectLst/>
                <a:latin typeface="Consolas" panose="020B0609020204030204" pitchFamily="49" charset="0"/>
              </a:rPr>
              <a:t>import express from 'express'</a:t>
            </a:r>
          </a:p>
          <a:p>
            <a:r>
              <a:rPr lang="en-US" sz="850" b="0" dirty="0">
                <a:solidFill>
                  <a:srgbClr val="008000"/>
                </a:solidFill>
                <a:effectLst/>
                <a:latin typeface="Consolas" panose="020B0609020204030204" pitchFamily="49" charset="0"/>
              </a:rPr>
              <a:t>import </a:t>
            </a:r>
            <a:r>
              <a:rPr lang="en-US" sz="850" b="0" dirty="0" err="1">
                <a:solidFill>
                  <a:srgbClr val="008000"/>
                </a:solidFill>
                <a:effectLst/>
                <a:latin typeface="Consolas" panose="020B0609020204030204" pitchFamily="49" charset="0"/>
              </a:rPr>
              <a:t>userCtrl</a:t>
            </a:r>
            <a:r>
              <a:rPr lang="en-US" sz="850" b="0" dirty="0">
                <a:solidFill>
                  <a:srgbClr val="008000"/>
                </a:solidFill>
                <a:effectLst/>
                <a:latin typeface="Consolas" panose="020B0609020204030204" pitchFamily="49" charset="0"/>
              </a:rPr>
              <a:t> from '../controllers/user.controller.js' </a:t>
            </a:r>
          </a:p>
          <a:p>
            <a:r>
              <a:rPr lang="en-US" sz="850" b="0" dirty="0">
                <a:solidFill>
                  <a:srgbClr val="008000"/>
                </a:solidFill>
                <a:effectLst/>
                <a:latin typeface="Consolas" panose="020B0609020204030204" pitchFamily="49" charset="0"/>
              </a:rPr>
              <a:t>    import </a:t>
            </a:r>
            <a:r>
              <a:rPr lang="en-US" sz="850" b="0" dirty="0" err="1">
                <a:solidFill>
                  <a:srgbClr val="008000"/>
                </a:solidFill>
                <a:effectLst/>
                <a:latin typeface="Consolas" panose="020B0609020204030204" pitchFamily="49" charset="0"/>
              </a:rPr>
              <a:t>authCtrl</a:t>
            </a:r>
            <a:r>
              <a:rPr lang="en-US" sz="850" b="0" dirty="0">
                <a:solidFill>
                  <a:srgbClr val="008000"/>
                </a:solidFill>
                <a:effectLst/>
                <a:latin typeface="Consolas" panose="020B0609020204030204" pitchFamily="49" charset="0"/>
              </a:rPr>
              <a:t> from '../controllers/auth.controller.js'</a:t>
            </a:r>
          </a:p>
          <a:p>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const router = </a:t>
            </a:r>
            <a:r>
              <a:rPr lang="en-US" sz="850" b="0" dirty="0" err="1">
                <a:solidFill>
                  <a:srgbClr val="008000"/>
                </a:solidFill>
                <a:effectLst/>
                <a:latin typeface="Consolas" panose="020B0609020204030204" pitchFamily="49" charset="0"/>
              </a:rPr>
              <a:t>express.Router</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 </a:t>
            </a:r>
          </a:p>
          <a:p>
            <a:r>
              <a:rPr lang="en-US" sz="850" b="0" dirty="0">
                <a:solidFill>
                  <a:srgbClr val="008000"/>
                </a:solidFill>
                <a:effectLst/>
                <a:latin typeface="Consolas" panose="020B0609020204030204" pitchFamily="49" charset="0"/>
              </a:rPr>
              <a:t>    .get(</a:t>
            </a:r>
            <a:r>
              <a:rPr lang="en-US" sz="850" b="0" dirty="0" err="1">
                <a:solidFill>
                  <a:srgbClr val="008000"/>
                </a:solidFill>
                <a:effectLst/>
                <a:latin typeface="Consolas" panose="020B0609020204030204" pitchFamily="49" charset="0"/>
              </a:rPr>
              <a:t>userCtrl.list</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.post(</a:t>
            </a:r>
            <a:r>
              <a:rPr lang="en-US" sz="850" b="0" dirty="0" err="1">
                <a:solidFill>
                  <a:srgbClr val="008000"/>
                </a:solidFill>
                <a:effectLst/>
                <a:latin typeface="Consolas" panose="020B0609020204030204" pitchFamily="49" charset="0"/>
              </a:rPr>
              <a:t>userCtrl.create</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.get(</a:t>
            </a:r>
            <a:r>
              <a:rPr lang="en-US" sz="850" b="0" dirty="0" err="1">
                <a:solidFill>
                  <a:srgbClr val="008000"/>
                </a:solidFill>
                <a:effectLst/>
                <a:latin typeface="Consolas" panose="020B0609020204030204" pitchFamily="49" charset="0"/>
              </a:rPr>
              <a:t>userCtrl.read</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.put(</a:t>
            </a:r>
            <a:r>
              <a:rPr lang="en-US" sz="850" b="0" dirty="0" err="1">
                <a:solidFill>
                  <a:srgbClr val="008000"/>
                </a:solidFill>
                <a:effectLst/>
                <a:latin typeface="Consolas" panose="020B0609020204030204" pitchFamily="49" charset="0"/>
              </a:rPr>
              <a:t>userCtrl.update</a:t>
            </a:r>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.delete(</a:t>
            </a:r>
            <a:r>
              <a:rPr lang="en-US" sz="850" b="0" dirty="0" err="1">
                <a:solidFill>
                  <a:srgbClr val="008000"/>
                </a:solidFill>
                <a:effectLst/>
                <a:latin typeface="Consolas" panose="020B0609020204030204" pitchFamily="49" charset="0"/>
              </a:rPr>
              <a:t>userCtrl.remove</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.get(</a:t>
            </a:r>
            <a:r>
              <a:rPr lang="en-US" sz="850" b="0" dirty="0" err="1">
                <a:solidFill>
                  <a:srgbClr val="008000"/>
                </a:solidFill>
                <a:effectLst/>
                <a:latin typeface="Consolas" panose="020B0609020204030204" pitchFamily="49" charset="0"/>
              </a:rPr>
              <a:t>authCtrl.requireSignin</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userCtrl.read</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.put(</a:t>
            </a:r>
            <a:r>
              <a:rPr lang="en-US" sz="850" b="0" dirty="0" err="1">
                <a:solidFill>
                  <a:srgbClr val="008000"/>
                </a:solidFill>
                <a:effectLst/>
                <a:latin typeface="Consolas" panose="020B0609020204030204" pitchFamily="49" charset="0"/>
              </a:rPr>
              <a:t>authCtrl.requireSignin</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authCtrl.hasAuthorization</a:t>
            </a:r>
            <a:r>
              <a:rPr lang="en-US" sz="850" b="0" dirty="0">
                <a:solidFill>
                  <a:srgbClr val="008000"/>
                </a:solidFill>
                <a:effectLst/>
                <a:latin typeface="Consolas" panose="020B0609020204030204" pitchFamily="49" charset="0"/>
              </a:rPr>
              <a:t>, </a:t>
            </a:r>
          </a:p>
          <a:p>
            <a:r>
              <a:rPr lang="en-US" sz="850" b="0" dirty="0" err="1">
                <a:solidFill>
                  <a:srgbClr val="008000"/>
                </a:solidFill>
                <a:effectLst/>
                <a:latin typeface="Consolas" panose="020B0609020204030204" pitchFamily="49" charset="0"/>
              </a:rPr>
              <a:t>userCtrl.update</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.delete(</a:t>
            </a:r>
            <a:r>
              <a:rPr lang="en-US" sz="850" b="0" dirty="0" err="1">
                <a:solidFill>
                  <a:srgbClr val="008000"/>
                </a:solidFill>
                <a:effectLst/>
                <a:latin typeface="Consolas" panose="020B0609020204030204" pitchFamily="49" charset="0"/>
              </a:rPr>
              <a:t>authCtrl.requireSignin</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authCtrl.hasAuthorization</a:t>
            </a:r>
            <a:r>
              <a:rPr lang="en-US" sz="850" b="0" dirty="0">
                <a:solidFill>
                  <a:srgbClr val="008000"/>
                </a:solidFill>
                <a:effectLst/>
                <a:latin typeface="Consolas" panose="020B0609020204030204" pitchFamily="49" charset="0"/>
              </a:rPr>
              <a:t>, </a:t>
            </a:r>
          </a:p>
          <a:p>
            <a:r>
              <a:rPr lang="en-US" sz="850" b="0" dirty="0" err="1">
                <a:solidFill>
                  <a:srgbClr val="008000"/>
                </a:solidFill>
                <a:effectLst/>
                <a:latin typeface="Consolas" panose="020B0609020204030204" pitchFamily="49" charset="0"/>
              </a:rPr>
              <a:t>userCtrl.remove</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router.param</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userCtrl.userByID</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/users').post(</a:t>
            </a:r>
            <a:r>
              <a:rPr lang="en-US" sz="850" b="0" dirty="0" err="1">
                <a:solidFill>
                  <a:srgbClr val="008000"/>
                </a:solidFill>
                <a:effectLst/>
                <a:latin typeface="Consolas" panose="020B0609020204030204" pitchFamily="49" charset="0"/>
              </a:rPr>
              <a:t>userCtrl.create</a:t>
            </a:r>
            <a:r>
              <a:rPr lang="en-US" sz="850" b="0" dirty="0">
                <a:solidFill>
                  <a:srgbClr val="008000"/>
                </a:solidFill>
                <a:effectLst/>
                <a:latin typeface="Consolas" panose="020B0609020204030204" pitchFamily="49" charset="0"/>
              </a:rPr>
              <a:t>) </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/users').get(</a:t>
            </a:r>
            <a:r>
              <a:rPr lang="en-US" sz="850" b="0" dirty="0" err="1">
                <a:solidFill>
                  <a:srgbClr val="008000"/>
                </a:solidFill>
                <a:effectLst/>
                <a:latin typeface="Consolas" panose="020B0609020204030204" pitchFamily="49" charset="0"/>
              </a:rPr>
              <a:t>userCtrl.list</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router.param</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userCtrl.userByID</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').get(</a:t>
            </a:r>
            <a:r>
              <a:rPr lang="en-US" sz="850" b="0" dirty="0" err="1">
                <a:solidFill>
                  <a:srgbClr val="008000"/>
                </a:solidFill>
                <a:effectLst/>
                <a:latin typeface="Consolas" panose="020B0609020204030204" pitchFamily="49" charset="0"/>
              </a:rPr>
              <a:t>userCtrl.read</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').put(</a:t>
            </a:r>
            <a:r>
              <a:rPr lang="en-US" sz="850" b="0" dirty="0" err="1">
                <a:solidFill>
                  <a:srgbClr val="008000"/>
                </a:solidFill>
                <a:effectLst/>
                <a:latin typeface="Consolas" panose="020B0609020204030204" pitchFamily="49" charset="0"/>
              </a:rPr>
              <a:t>userCtrl.update</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').delete(</a:t>
            </a:r>
            <a:r>
              <a:rPr lang="en-US" sz="850" b="0" dirty="0" err="1">
                <a:solidFill>
                  <a:srgbClr val="008000"/>
                </a:solidFill>
                <a:effectLst/>
                <a:latin typeface="Consolas" panose="020B0609020204030204" pitchFamily="49" charset="0"/>
              </a:rPr>
              <a:t>userCtrl.remove</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/users/photo/:</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').get(</a:t>
            </a:r>
            <a:r>
              <a:rPr lang="en-US" sz="850" b="0" dirty="0" err="1">
                <a:solidFill>
                  <a:srgbClr val="008000"/>
                </a:solidFill>
                <a:effectLst/>
                <a:latin typeface="Consolas" panose="020B0609020204030204" pitchFamily="49" charset="0"/>
              </a:rPr>
              <a:t>userCtrl.photo</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userCtrl.defaultPhoto</a:t>
            </a:r>
            <a:r>
              <a:rPr lang="en-US" sz="850" b="0" dirty="0">
                <a:solidFill>
                  <a:srgbClr val="008000"/>
                </a:solidFill>
                <a:effectLst/>
                <a:latin typeface="Consolas" panose="020B0609020204030204" pitchFamily="49" charset="0"/>
              </a:rPr>
              <a:t>) </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defaultphoto</a:t>
            </a:r>
            <a:r>
              <a:rPr lang="en-US" sz="850" b="0" dirty="0">
                <a:solidFill>
                  <a:srgbClr val="008000"/>
                </a:solidFill>
                <a:effectLst/>
                <a:latin typeface="Consolas" panose="020B0609020204030204" pitchFamily="49" charset="0"/>
              </a:rPr>
              <a:t>').get(</a:t>
            </a:r>
            <a:r>
              <a:rPr lang="en-US" sz="850" b="0" dirty="0" err="1">
                <a:solidFill>
                  <a:srgbClr val="008000"/>
                </a:solidFill>
                <a:effectLst/>
                <a:latin typeface="Consolas" panose="020B0609020204030204" pitchFamily="49" charset="0"/>
              </a:rPr>
              <a:t>userCtrl.defaultPhoto</a:t>
            </a:r>
            <a:r>
              <a:rPr lang="en-US" sz="850" b="0" dirty="0">
                <a:solidFill>
                  <a:srgbClr val="008000"/>
                </a:solidFill>
                <a:effectLst/>
                <a:latin typeface="Consolas" panose="020B0609020204030204" pitchFamily="49" charset="0"/>
              </a:rPr>
              <a:t>)</a:t>
            </a:r>
          </a:p>
          <a:p>
            <a:br>
              <a:rPr lang="en-US" sz="850" b="0" dirty="0">
                <a:solidFill>
                  <a:srgbClr val="008000"/>
                </a:solidFill>
                <a:effectLst/>
                <a:latin typeface="Consolas" panose="020B0609020204030204" pitchFamily="49" charset="0"/>
              </a:rPr>
            </a:br>
            <a:br>
              <a:rPr lang="en-US" sz="850" b="0" dirty="0">
                <a:solidFill>
                  <a:srgbClr val="008000"/>
                </a:solidFill>
                <a:effectLst/>
                <a:latin typeface="Consolas" panose="020B0609020204030204" pitchFamily="49" charset="0"/>
              </a:rPr>
            </a:br>
            <a:br>
              <a:rPr lang="en-US" sz="850" b="0" dirty="0">
                <a:solidFill>
                  <a:srgbClr val="008000"/>
                </a:solidFill>
                <a:effectLst/>
                <a:latin typeface="Consolas" panose="020B0609020204030204" pitchFamily="49" charset="0"/>
              </a:rPr>
            </a:br>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export default router</a:t>
            </a:r>
          </a:p>
          <a:p>
            <a:endParaRPr lang="en-US" sz="8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55B8DE3-7210-1DBB-DD39-F71EB6ACA6B2}"/>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274B5C3-1FF6-61F9-3B05-05A7D37BAFD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AB36A00-DCA1-FF05-4DB6-54F610F9A851}"/>
              </a:ext>
            </a:extLst>
          </p:cNvPr>
          <p:cNvSpPr>
            <a:spLocks noGrp="1"/>
          </p:cNvSpPr>
          <p:nvPr>
            <p:ph type="sldNum" sz="quarter" idx="12"/>
          </p:nvPr>
        </p:nvSpPr>
        <p:spPr/>
        <p:txBody>
          <a:bodyPr/>
          <a:lstStyle/>
          <a:p>
            <a:fld id="{7C5CF243-786F-4254-B068-4C9F0B6EA12F}" type="slidenum">
              <a:rPr lang="en-US" altLang="en-US" smtClean="0"/>
              <a:pPr/>
              <a:t>81</a:t>
            </a:fld>
            <a:endParaRPr lang="en-US" altLang="en-US"/>
          </a:p>
        </p:txBody>
      </p:sp>
    </p:spTree>
    <p:extLst>
      <p:ext uri="{BB962C8B-B14F-4D97-AF65-F5344CB8AC3E}">
        <p14:creationId xmlns:p14="http://schemas.microsoft.com/office/powerpoint/2010/main" val="27410267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B93D-707C-7D91-F7D0-CEDE552530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2B3F02-C06C-5F63-8334-460D09601A5B}"/>
              </a:ext>
            </a:extLst>
          </p:cNvPr>
          <p:cNvSpPr>
            <a:spLocks noGrp="1"/>
          </p:cNvSpPr>
          <p:nvPr>
            <p:ph idx="1"/>
          </p:nvPr>
        </p:nvSpPr>
        <p:spPr/>
        <p:txBody>
          <a:bodyPr/>
          <a:lstStyle/>
          <a:p>
            <a:r>
              <a:rPr lang="en-US" dirty="0"/>
              <a:t>We will look for the photo in the photo controller method and, if found, send it in the response to the request at the photo route; otherwise, we'll call next() to return the default photo, as shown in the following code.</a:t>
            </a:r>
          </a:p>
          <a:p>
            <a:endParaRPr lang="en-US" dirty="0"/>
          </a:p>
          <a:p>
            <a:pPr marL="0" indent="0">
              <a:buNone/>
            </a:pPr>
            <a:r>
              <a:rPr lang="en-US" dirty="0" err="1"/>
              <a:t>mern</a:t>
            </a:r>
            <a:r>
              <a:rPr lang="en-US" dirty="0"/>
              <a:t>-skeleton/server/controllers/user.controller.js:</a:t>
            </a:r>
          </a:p>
          <a:p>
            <a:r>
              <a:rPr lang="en-US" dirty="0"/>
              <a:t>const photo = (req, res, next) =&gt; { </a:t>
            </a:r>
          </a:p>
          <a:p>
            <a:r>
              <a:rPr lang="en-US" dirty="0"/>
              <a:t>if(</a:t>
            </a:r>
            <a:r>
              <a:rPr lang="en-US" dirty="0" err="1"/>
              <a:t>req.profile.photo.data</a:t>
            </a:r>
            <a:r>
              <a:rPr lang="en-US" dirty="0"/>
              <a:t>){</a:t>
            </a:r>
          </a:p>
          <a:p>
            <a:r>
              <a:rPr lang="en-US" dirty="0" err="1"/>
              <a:t>res.set</a:t>
            </a:r>
            <a:r>
              <a:rPr lang="en-US" dirty="0"/>
              <a:t>("Content-Type", </a:t>
            </a:r>
            <a:r>
              <a:rPr lang="en-US" dirty="0" err="1"/>
              <a:t>req.profile.photo.contentType</a:t>
            </a:r>
            <a:r>
              <a:rPr lang="en-US" dirty="0"/>
              <a:t>) </a:t>
            </a:r>
          </a:p>
          <a:p>
            <a:r>
              <a:rPr lang="en-US" dirty="0"/>
              <a:t>return </a:t>
            </a:r>
            <a:r>
              <a:rPr lang="en-US" dirty="0" err="1"/>
              <a:t>res.send</a:t>
            </a:r>
            <a:r>
              <a:rPr lang="en-US" dirty="0"/>
              <a:t>(</a:t>
            </a:r>
            <a:r>
              <a:rPr lang="en-US" dirty="0" err="1"/>
              <a:t>req.profile.photo.data</a:t>
            </a:r>
            <a:r>
              <a:rPr lang="en-US" dirty="0"/>
              <a:t>)</a:t>
            </a:r>
          </a:p>
          <a:p>
            <a:r>
              <a:rPr lang="en-US" dirty="0"/>
              <a:t>} </a:t>
            </a:r>
          </a:p>
          <a:p>
            <a:r>
              <a:rPr lang="en-US" dirty="0"/>
              <a:t>next()</a:t>
            </a:r>
          </a:p>
          <a:p>
            <a:r>
              <a:rPr lang="en-US" dirty="0"/>
              <a:t>}</a:t>
            </a:r>
          </a:p>
        </p:txBody>
      </p:sp>
      <p:sp>
        <p:nvSpPr>
          <p:cNvPr id="4" name="Date Placeholder 3">
            <a:extLst>
              <a:ext uri="{FF2B5EF4-FFF2-40B4-BE49-F238E27FC236}">
                <a16:creationId xmlns:a16="http://schemas.microsoft.com/office/drawing/2014/main" id="{5ACF743F-A1E8-F889-5FE8-E9B0454633B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6DF896B-DD3A-4F4E-04C2-7130177A6A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DB535EA-0F8E-08B7-3A12-3E7F5F2A6075}"/>
              </a:ext>
            </a:extLst>
          </p:cNvPr>
          <p:cNvSpPr>
            <a:spLocks noGrp="1"/>
          </p:cNvSpPr>
          <p:nvPr>
            <p:ph type="sldNum" sz="quarter" idx="12"/>
          </p:nvPr>
        </p:nvSpPr>
        <p:spPr/>
        <p:txBody>
          <a:bodyPr/>
          <a:lstStyle/>
          <a:p>
            <a:fld id="{7C5CF243-786F-4254-B068-4C9F0B6EA12F}" type="slidenum">
              <a:rPr lang="en-US" altLang="en-US" smtClean="0"/>
              <a:pPr/>
              <a:t>82</a:t>
            </a:fld>
            <a:endParaRPr lang="en-US" altLang="en-US"/>
          </a:p>
        </p:txBody>
      </p:sp>
    </p:spTree>
    <p:extLst>
      <p:ext uri="{BB962C8B-B14F-4D97-AF65-F5344CB8AC3E}">
        <p14:creationId xmlns:p14="http://schemas.microsoft.com/office/powerpoint/2010/main" val="31206486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7A35-4DB4-4D4A-8AE5-F93F3EC4CF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4930E6-76FA-6D68-F4AE-8029B6AC89A7}"/>
              </a:ext>
            </a:extLst>
          </p:cNvPr>
          <p:cNvSpPr>
            <a:spLocks noGrp="1"/>
          </p:cNvSpPr>
          <p:nvPr>
            <p:ph idx="1"/>
          </p:nvPr>
        </p:nvSpPr>
        <p:spPr/>
        <p:txBody>
          <a:bodyPr/>
          <a:lstStyle/>
          <a:p>
            <a:r>
              <a:rPr lang="en-US" dirty="0"/>
              <a:t>The default photo is retrieved and sent from the server's file system, as shown here.</a:t>
            </a:r>
          </a:p>
          <a:p>
            <a:endParaRPr lang="en-US" dirty="0"/>
          </a:p>
          <a:p>
            <a:pPr marL="0" indent="0">
              <a:buNone/>
            </a:pPr>
            <a:r>
              <a:rPr lang="en-US" dirty="0" err="1"/>
              <a:t>mern</a:t>
            </a:r>
            <a:r>
              <a:rPr lang="en-US" dirty="0"/>
              <a:t>-social/server/controllers/user.controller.js:</a:t>
            </a:r>
          </a:p>
          <a:p>
            <a:r>
              <a:rPr lang="en-US" dirty="0"/>
              <a:t>import </a:t>
            </a:r>
            <a:r>
              <a:rPr lang="en-US" dirty="0" err="1"/>
              <a:t>profileImage</a:t>
            </a:r>
            <a:r>
              <a:rPr lang="en-US" dirty="0"/>
              <a:t> from './../../client/assets/images/profile-pic.png' </a:t>
            </a:r>
          </a:p>
          <a:p>
            <a:r>
              <a:rPr lang="en-US" dirty="0"/>
              <a:t>const </a:t>
            </a:r>
            <a:r>
              <a:rPr lang="en-US" dirty="0" err="1"/>
              <a:t>defaultPhoto</a:t>
            </a:r>
            <a:r>
              <a:rPr lang="en-US" dirty="0"/>
              <a:t> = (req, res) =&gt; {</a:t>
            </a:r>
          </a:p>
          <a:p>
            <a:r>
              <a:rPr lang="en-US" dirty="0"/>
              <a:t>return </a:t>
            </a:r>
            <a:r>
              <a:rPr lang="en-US" dirty="0" err="1"/>
              <a:t>res.sendFile</a:t>
            </a:r>
            <a:r>
              <a:rPr lang="en-US" dirty="0"/>
              <a:t>(</a:t>
            </a:r>
            <a:r>
              <a:rPr lang="en-US" dirty="0" err="1"/>
              <a:t>process.cwd</a:t>
            </a:r>
            <a:r>
              <a:rPr lang="en-US" dirty="0"/>
              <a:t>()+</a:t>
            </a:r>
            <a:r>
              <a:rPr lang="en-US" dirty="0" err="1"/>
              <a:t>profileImage</a:t>
            </a:r>
            <a:r>
              <a:rPr lang="en-US" dirty="0"/>
              <a:t>) </a:t>
            </a:r>
          </a:p>
          <a:p>
            <a:r>
              <a:rPr lang="en-US" dirty="0"/>
              <a:t>}</a:t>
            </a:r>
          </a:p>
        </p:txBody>
      </p:sp>
      <p:sp>
        <p:nvSpPr>
          <p:cNvPr id="4" name="Date Placeholder 3">
            <a:extLst>
              <a:ext uri="{FF2B5EF4-FFF2-40B4-BE49-F238E27FC236}">
                <a16:creationId xmlns:a16="http://schemas.microsoft.com/office/drawing/2014/main" id="{98F64966-B009-0B8E-5C23-A999EE2442F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0DD7337-5C3E-03BF-DFB6-18D02BDDD0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B53644-E867-ECFB-2629-32D4ABC42A9F}"/>
              </a:ext>
            </a:extLst>
          </p:cNvPr>
          <p:cNvSpPr>
            <a:spLocks noGrp="1"/>
          </p:cNvSpPr>
          <p:nvPr>
            <p:ph type="sldNum" sz="quarter" idx="12"/>
          </p:nvPr>
        </p:nvSpPr>
        <p:spPr/>
        <p:txBody>
          <a:bodyPr/>
          <a:lstStyle/>
          <a:p>
            <a:fld id="{7C5CF243-786F-4254-B068-4C9F0B6EA12F}" type="slidenum">
              <a:rPr lang="en-US" altLang="en-US" smtClean="0"/>
              <a:pPr/>
              <a:t>83</a:t>
            </a:fld>
            <a:endParaRPr lang="en-US" altLang="en-US"/>
          </a:p>
        </p:txBody>
      </p:sp>
    </p:spTree>
    <p:extLst>
      <p:ext uri="{BB962C8B-B14F-4D97-AF65-F5344CB8AC3E}">
        <p14:creationId xmlns:p14="http://schemas.microsoft.com/office/powerpoint/2010/main" val="31465191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5D80-23B7-765C-4091-8C4F74928FCF}"/>
              </a:ext>
            </a:extLst>
          </p:cNvPr>
          <p:cNvSpPr>
            <a:spLocks noGrp="1"/>
          </p:cNvSpPr>
          <p:nvPr>
            <p:ph type="title"/>
          </p:nvPr>
        </p:nvSpPr>
        <p:spPr/>
        <p:txBody>
          <a:bodyPr/>
          <a:lstStyle/>
          <a:p>
            <a:br>
              <a:rPr lang="en-US" dirty="0"/>
            </a:br>
            <a:r>
              <a:rPr lang="en-US" sz="3000" dirty="0"/>
              <a:t>Updated </a:t>
            </a:r>
            <a:r>
              <a:rPr lang="en-US" sz="3000" dirty="0" err="1"/>
              <a:t>mern</a:t>
            </a:r>
            <a:r>
              <a:rPr lang="en-US" sz="3000" dirty="0"/>
              <a:t>-skeleton/server/controllers/user.controller.js:</a:t>
            </a:r>
            <a:br>
              <a:rPr lang="en-US" sz="3000" dirty="0"/>
            </a:br>
            <a:endParaRPr lang="en-US" sz="3000" dirty="0"/>
          </a:p>
        </p:txBody>
      </p:sp>
      <p:sp>
        <p:nvSpPr>
          <p:cNvPr id="3" name="Content Placeholder 2">
            <a:extLst>
              <a:ext uri="{FF2B5EF4-FFF2-40B4-BE49-F238E27FC236}">
                <a16:creationId xmlns:a16="http://schemas.microsoft.com/office/drawing/2014/main" id="{DC68ADF8-4E9B-B012-AA33-C76D78576AEE}"/>
              </a:ext>
            </a:extLst>
          </p:cNvPr>
          <p:cNvSpPr>
            <a:spLocks noGrp="1"/>
          </p:cNvSpPr>
          <p:nvPr>
            <p:ph idx="1"/>
          </p:nvPr>
        </p:nvSpPr>
        <p:spPr/>
        <p:txBody>
          <a:bodyPr/>
          <a:lstStyle/>
          <a:p>
            <a:r>
              <a:rPr lang="en-US" sz="110" b="0" dirty="0">
                <a:solidFill>
                  <a:srgbClr val="008000"/>
                </a:solidFill>
                <a:effectLst/>
                <a:latin typeface="Consolas" panose="020B0609020204030204" pitchFamily="49" charset="0"/>
              </a:rPr>
              <a:t>/*import User from '../models/user.model.js'</a:t>
            </a:r>
          </a:p>
          <a:p>
            <a:r>
              <a:rPr lang="en-US" sz="110" b="0" dirty="0">
                <a:solidFill>
                  <a:srgbClr val="008000"/>
                </a:solidFill>
                <a:effectLst/>
                <a:latin typeface="Consolas" panose="020B0609020204030204" pitchFamily="49" charset="0"/>
              </a:rPr>
              <a:t>    import extend from '</a:t>
            </a:r>
            <a:r>
              <a:rPr lang="en-US" sz="110" b="0" dirty="0" err="1">
                <a:solidFill>
                  <a:srgbClr val="008000"/>
                </a:solidFill>
                <a:effectLst/>
                <a:latin typeface="Consolas" panose="020B0609020204030204" pitchFamily="49" charset="0"/>
              </a:rPr>
              <a:t>lodash</a:t>
            </a:r>
            <a:r>
              <a:rPr lang="en-US" sz="110" b="0" dirty="0">
                <a:solidFill>
                  <a:srgbClr val="008000"/>
                </a:solidFill>
                <a:effectLst/>
                <a:latin typeface="Consolas" panose="020B0609020204030204" pitchFamily="49" charset="0"/>
              </a:rPr>
              <a:t>/extend.js'</a:t>
            </a:r>
          </a:p>
          <a:p>
            <a:r>
              <a:rPr lang="en-US" sz="110" b="0" dirty="0">
                <a:solidFill>
                  <a:srgbClr val="008000"/>
                </a:solidFill>
                <a:effectLst/>
                <a:latin typeface="Consolas" panose="020B0609020204030204" pitchFamily="49" charset="0"/>
              </a:rPr>
              <a:t>import </a:t>
            </a:r>
            <a:r>
              <a:rPr lang="en-US" sz="110" b="0" dirty="0" err="1">
                <a:solidFill>
                  <a:srgbClr val="008000"/>
                </a:solidFill>
                <a:effectLst/>
                <a:latin typeface="Consolas" panose="020B0609020204030204" pitchFamily="49" charset="0"/>
              </a:rPr>
              <a:t>errorHandler</a:t>
            </a:r>
            <a:r>
              <a:rPr lang="en-US" sz="110" b="0" dirty="0">
                <a:solidFill>
                  <a:srgbClr val="008000"/>
                </a:solidFill>
                <a:effectLst/>
                <a:latin typeface="Consolas" panose="020B0609020204030204" pitchFamily="49" charset="0"/>
              </a:rPr>
              <a:t> from './error.controller.js'</a:t>
            </a:r>
          </a:p>
          <a:p>
            <a:r>
              <a:rPr lang="en-US" sz="110" b="0" dirty="0">
                <a:solidFill>
                  <a:srgbClr val="008000"/>
                </a:solidFill>
                <a:effectLst/>
                <a:latin typeface="Consolas" panose="020B0609020204030204" pitchFamily="49" charset="0"/>
              </a:rPr>
              <a:t>    import formidable from 'formidable' </a:t>
            </a:r>
          </a:p>
          <a:p>
            <a:r>
              <a:rPr lang="en-US" sz="110" b="0" dirty="0">
                <a:solidFill>
                  <a:srgbClr val="008000"/>
                </a:solidFill>
                <a:effectLst/>
                <a:latin typeface="Consolas" panose="020B0609020204030204" pitchFamily="49" charset="0"/>
              </a:rPr>
              <a:t>import fs from 'fs'</a:t>
            </a:r>
          </a:p>
          <a:p>
            <a:r>
              <a:rPr lang="en-US" sz="110" b="0" dirty="0">
                <a:solidFill>
                  <a:srgbClr val="008000"/>
                </a:solidFill>
                <a:effectLst/>
                <a:latin typeface="Consolas" panose="020B0609020204030204" pitchFamily="49" charset="0"/>
              </a:rPr>
              <a:t>const create = async (req, res) =&gt; { </a:t>
            </a:r>
          </a:p>
          <a:p>
            <a:r>
              <a:rPr lang="en-US" sz="110" b="0" dirty="0">
                <a:solidFill>
                  <a:srgbClr val="008000"/>
                </a:solidFill>
                <a:effectLst/>
                <a:latin typeface="Consolas" panose="020B0609020204030204" pitchFamily="49" charset="0"/>
              </a:rPr>
              <a:t>    console.log(</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const user = new User(</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(200).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message: "Successfully signed up!"</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const list = async (req, res) =&gt; {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users = await </a:t>
            </a:r>
            <a:r>
              <a:rPr lang="en-US" sz="110" b="0" dirty="0" err="1">
                <a:solidFill>
                  <a:srgbClr val="008000"/>
                </a:solidFill>
                <a:effectLst/>
                <a:latin typeface="Consolas" panose="020B0609020204030204" pitchFamily="49" charset="0"/>
              </a:rPr>
              <a:t>User.find</a:t>
            </a:r>
            <a:r>
              <a:rPr lang="en-US" sz="110" b="0" dirty="0">
                <a:solidFill>
                  <a:srgbClr val="008000"/>
                </a:solidFill>
                <a:effectLst/>
                <a:latin typeface="Consolas" panose="020B0609020204030204" pitchFamily="49" charset="0"/>
              </a:rPr>
              <a:t>().select('name email    updated created')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(users)</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const </a:t>
            </a:r>
            <a:r>
              <a:rPr lang="en-US" sz="110" b="0" dirty="0" err="1">
                <a:solidFill>
                  <a:srgbClr val="008000"/>
                </a:solidFill>
                <a:effectLst/>
                <a:latin typeface="Consolas" panose="020B0609020204030204" pitchFamily="49" charset="0"/>
              </a:rPr>
              <a:t>userByID</a:t>
            </a:r>
            <a:r>
              <a:rPr lang="en-US" sz="110" b="0" dirty="0">
                <a:solidFill>
                  <a:srgbClr val="008000"/>
                </a:solidFill>
                <a:effectLst/>
                <a:latin typeface="Consolas" panose="020B0609020204030204" pitchFamily="49" charset="0"/>
              </a:rPr>
              <a:t> = async (req, res, next, id) =&gt; { </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let user = await </a:t>
            </a:r>
            <a:r>
              <a:rPr lang="en-US" sz="110" b="0" dirty="0" err="1">
                <a:solidFill>
                  <a:srgbClr val="008000"/>
                </a:solidFill>
                <a:effectLst/>
                <a:latin typeface="Consolas" panose="020B0609020204030204" pitchFamily="49" charset="0"/>
              </a:rPr>
              <a:t>User.findById</a:t>
            </a:r>
            <a:r>
              <a:rPr lang="en-US" sz="110" b="0" dirty="0">
                <a:solidFill>
                  <a:srgbClr val="008000"/>
                </a:solidFill>
                <a:effectLst/>
                <a:latin typeface="Consolas" panose="020B0609020204030204" pitchFamily="49" charset="0"/>
              </a:rPr>
              <a:t>(id) </a:t>
            </a:r>
          </a:p>
          <a:p>
            <a:r>
              <a:rPr lang="en-US" sz="110" b="0" dirty="0">
                <a:solidFill>
                  <a:srgbClr val="008000"/>
                </a:solidFill>
                <a:effectLst/>
                <a:latin typeface="Consolas" panose="020B0609020204030204" pitchFamily="49" charset="0"/>
              </a:rPr>
              <a:t>if (!user)</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error: "User not found"</a:t>
            </a:r>
          </a:p>
          <a:p>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 user </a:t>
            </a:r>
          </a:p>
          <a:p>
            <a:r>
              <a:rPr lang="en-US" sz="110" b="0" dirty="0">
                <a:solidFill>
                  <a:srgbClr val="008000"/>
                </a:solidFill>
                <a:effectLst/>
                <a:latin typeface="Consolas" panose="020B0609020204030204" pitchFamily="49" charset="0"/>
              </a:rPr>
              <a:t>next()</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error: "Could not retrieve user"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const read = (req, res) =&gt;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req.profile.hashed_password</a:t>
            </a:r>
            <a:r>
              <a:rPr lang="en-US" sz="110" b="0" dirty="0">
                <a:solidFill>
                  <a:srgbClr val="008000"/>
                </a:solidFill>
                <a:effectLst/>
                <a:latin typeface="Consolas" panose="020B0609020204030204" pitchFamily="49" charset="0"/>
              </a:rPr>
              <a:t> = undefined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update = async (req, res) =&gt; { </a:t>
            </a:r>
          </a:p>
          <a:p>
            <a:r>
              <a:rPr lang="en-US" sz="110" b="0" dirty="0">
                <a:solidFill>
                  <a:srgbClr val="008000"/>
                </a:solidFill>
                <a:effectLst/>
                <a:latin typeface="Consolas" panose="020B0609020204030204" pitchFamily="49" charset="0"/>
              </a:rPr>
              <a:t>        let form = new </a:t>
            </a:r>
            <a:r>
              <a:rPr lang="en-US" sz="110" b="0" dirty="0" err="1">
                <a:solidFill>
                  <a:srgbClr val="008000"/>
                </a:solidFill>
                <a:effectLst/>
                <a:latin typeface="Consolas" panose="020B0609020204030204" pitchFamily="49" charset="0"/>
              </a:rPr>
              <a:t>formidable.IncomingForm</a:t>
            </a:r>
            <a:r>
              <a:rPr lang="en-US" sz="110" b="0" dirty="0">
                <a:solidFill>
                  <a:srgbClr val="008000"/>
                </a:solidFill>
                <a:effectLst/>
                <a:latin typeface="Consolas" panose="020B0609020204030204" pitchFamily="49" charset="0"/>
              </a:rPr>
              <a:t>() </a:t>
            </a:r>
          </a:p>
          <a:p>
            <a:r>
              <a:rPr lang="en-US" sz="110" b="0" dirty="0" err="1">
                <a:solidFill>
                  <a:srgbClr val="008000"/>
                </a:solidFill>
                <a:effectLst/>
                <a:latin typeface="Consolas" panose="020B0609020204030204" pitchFamily="49" charset="0"/>
              </a:rPr>
              <a:t>form.keepExtensions</a:t>
            </a:r>
            <a:r>
              <a:rPr lang="en-US" sz="110" b="0" dirty="0">
                <a:solidFill>
                  <a:srgbClr val="008000"/>
                </a:solidFill>
                <a:effectLst/>
                <a:latin typeface="Consolas" panose="020B0609020204030204" pitchFamily="49" charset="0"/>
              </a:rPr>
              <a:t> = true</a:t>
            </a:r>
          </a:p>
          <a:p>
            <a:r>
              <a:rPr lang="en-US" sz="110" b="0" dirty="0" err="1">
                <a:solidFill>
                  <a:srgbClr val="008000"/>
                </a:solidFill>
                <a:effectLst/>
                <a:latin typeface="Consolas" panose="020B0609020204030204" pitchFamily="49" charset="0"/>
              </a:rPr>
              <a:t>form.parse</a:t>
            </a:r>
            <a:r>
              <a:rPr lang="en-US" sz="110" b="0" dirty="0">
                <a:solidFill>
                  <a:srgbClr val="008000"/>
                </a:solidFill>
                <a:effectLst/>
                <a:latin typeface="Consolas" panose="020B0609020204030204" pitchFamily="49" charset="0"/>
              </a:rPr>
              <a:t>(req, async (err, fields, files) =&gt; { </a:t>
            </a:r>
          </a:p>
          <a:p>
            <a:r>
              <a:rPr lang="en-US" sz="110" b="0" dirty="0">
                <a:solidFill>
                  <a:srgbClr val="008000"/>
                </a:solidFill>
                <a:effectLst/>
                <a:latin typeface="Consolas" panose="020B0609020204030204" pitchFamily="49" charset="0"/>
              </a:rPr>
              <a:t>if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"Photo could not be uploaded"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let user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user = extend(user, fields) </a:t>
            </a:r>
          </a:p>
          <a:p>
            <a:r>
              <a:rPr lang="en-US" sz="110" b="0" dirty="0" err="1">
                <a:solidFill>
                  <a:srgbClr val="008000"/>
                </a:solidFill>
                <a:effectLst/>
                <a:latin typeface="Consolas" panose="020B0609020204030204" pitchFamily="49" charset="0"/>
              </a:rPr>
              <a:t>user.updated</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Date.now</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if(</a:t>
            </a:r>
            <a:r>
              <a:rPr lang="en-US" sz="110" b="0" dirty="0" err="1">
                <a:solidFill>
                  <a:srgbClr val="008000"/>
                </a:solidFill>
                <a:effectLst/>
                <a:latin typeface="Consolas" panose="020B0609020204030204" pitchFamily="49" charset="0"/>
              </a:rPr>
              <a:t>files.photo</a:t>
            </a:r>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user.photo.data</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fs.readFileSync</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files.photo.path</a:t>
            </a:r>
            <a:r>
              <a:rPr lang="en-US" sz="110" b="0" dirty="0">
                <a:solidFill>
                  <a:srgbClr val="008000"/>
                </a:solidFill>
                <a:effectLst/>
                <a:latin typeface="Consolas" panose="020B0609020204030204" pitchFamily="49" charset="0"/>
              </a:rPr>
              <a:t>) </a:t>
            </a:r>
          </a:p>
          <a:p>
            <a:r>
              <a:rPr lang="en-US" sz="110" b="0" dirty="0" err="1">
                <a:solidFill>
                  <a:srgbClr val="008000"/>
                </a:solidFill>
                <a:effectLst/>
                <a:latin typeface="Consolas" panose="020B0609020204030204" pitchFamily="49" charset="0"/>
              </a:rPr>
              <a:t>user.photo.contentType</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files.photo.type</a:t>
            </a:r>
            <a:endParaRPr lang="en-US" sz="110" b="0" dirty="0">
              <a:solidFill>
                <a:srgbClr val="008000"/>
              </a:solidFill>
              <a:effectLst/>
              <a:latin typeface="Consolas" panose="020B0609020204030204" pitchFamily="49" charset="0"/>
            </a:endParaRP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user.hashed_password</a:t>
            </a:r>
            <a:r>
              <a:rPr lang="en-US" sz="110" b="0" dirty="0">
                <a:solidFill>
                  <a:srgbClr val="008000"/>
                </a:solidFill>
                <a:effectLst/>
                <a:latin typeface="Consolas" panose="020B0609020204030204" pitchFamily="49" charset="0"/>
              </a:rPr>
              <a:t> = undefined </a:t>
            </a:r>
          </a:p>
          <a:p>
            <a:r>
              <a:rPr lang="en-US" sz="110" b="0" dirty="0" err="1">
                <a:solidFill>
                  <a:srgbClr val="008000"/>
                </a:solidFill>
                <a:effectLst/>
                <a:latin typeface="Consolas" panose="020B0609020204030204" pitchFamily="49" charset="0"/>
              </a:rPr>
              <a:t>user.salt</a:t>
            </a:r>
            <a:r>
              <a:rPr lang="en-US" sz="110" b="0" dirty="0">
                <a:solidFill>
                  <a:srgbClr val="008000"/>
                </a:solidFill>
                <a:effectLst/>
                <a:latin typeface="Consolas" panose="020B0609020204030204" pitchFamily="49" charset="0"/>
              </a:rPr>
              <a:t> = undefined</a:t>
            </a:r>
          </a:p>
          <a:p>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 </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let user = </a:t>
            </a:r>
            <a:r>
              <a:rPr lang="en-US" sz="110" b="0" dirty="0" err="1">
                <a:solidFill>
                  <a:srgbClr val="008000"/>
                </a:solidFill>
                <a:effectLst/>
                <a:latin typeface="Consolas" panose="020B0609020204030204" pitchFamily="49" charset="0"/>
              </a:rPr>
              <a:t>req.profile</a:t>
            </a:r>
            <a:endParaRPr lang="en-US" sz="110" b="0" dirty="0">
              <a:solidFill>
                <a:srgbClr val="008000"/>
              </a:solidFill>
              <a:effectLst/>
              <a:latin typeface="Consolas" panose="020B0609020204030204" pitchFamily="49" charset="0"/>
            </a:endParaRPr>
          </a:p>
          <a:p>
            <a:r>
              <a:rPr lang="en-US" sz="110" b="0" dirty="0">
                <a:solidFill>
                  <a:srgbClr val="008000"/>
                </a:solidFill>
                <a:effectLst/>
                <a:latin typeface="Consolas" panose="020B0609020204030204" pitchFamily="49" charset="0"/>
              </a:rPr>
              <a:t>user = extend(user, </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 </a:t>
            </a:r>
          </a:p>
          <a:p>
            <a:r>
              <a:rPr lang="en-US" sz="110" b="0" dirty="0" err="1">
                <a:solidFill>
                  <a:srgbClr val="008000"/>
                </a:solidFill>
                <a:effectLst/>
                <a:latin typeface="Consolas" panose="020B0609020204030204" pitchFamily="49" charset="0"/>
              </a:rPr>
              <a:t>user.updated</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Date.now</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user.hashed_password</a:t>
            </a:r>
            <a:r>
              <a:rPr lang="en-US" sz="110" b="0" dirty="0">
                <a:solidFill>
                  <a:srgbClr val="008000"/>
                </a:solidFill>
                <a:effectLst/>
                <a:latin typeface="Consolas" panose="020B0609020204030204" pitchFamily="49" charset="0"/>
              </a:rPr>
              <a:t> = undefined </a:t>
            </a:r>
          </a:p>
          <a:p>
            <a:r>
              <a:rPr lang="en-US" sz="110" b="0" dirty="0" err="1">
                <a:solidFill>
                  <a:srgbClr val="008000"/>
                </a:solidFill>
                <a:effectLst/>
                <a:latin typeface="Consolas" panose="020B0609020204030204" pitchFamily="49" charset="0"/>
              </a:rPr>
              <a:t>user.salt</a:t>
            </a:r>
            <a:r>
              <a:rPr lang="en-US" sz="110" b="0" dirty="0">
                <a:solidFill>
                  <a:srgbClr val="008000"/>
                </a:solidFill>
                <a:effectLst/>
                <a:latin typeface="Consolas" panose="020B0609020204030204" pitchFamily="49" charset="0"/>
              </a:rPr>
              <a:t> = undefined</a:t>
            </a:r>
          </a:p>
          <a:p>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 </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const remove = async (req, res) =&gt; { </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let user = </a:t>
            </a:r>
            <a:r>
              <a:rPr lang="en-US" sz="110" b="0" dirty="0" err="1">
                <a:solidFill>
                  <a:srgbClr val="008000"/>
                </a:solidFill>
                <a:effectLst/>
                <a:latin typeface="Consolas" panose="020B0609020204030204" pitchFamily="49" charset="0"/>
              </a:rPr>
              <a:t>req.profile</a:t>
            </a:r>
            <a:endParaRPr lang="en-US" sz="110" b="0" dirty="0">
              <a:solidFill>
                <a:srgbClr val="008000"/>
              </a:solidFill>
              <a:effectLst/>
              <a:latin typeface="Consolas" panose="020B0609020204030204" pitchFamily="49" charset="0"/>
            </a:endParaRPr>
          </a:p>
          <a:p>
            <a:r>
              <a:rPr lang="en-US" sz="110" b="0" dirty="0">
                <a:solidFill>
                  <a:srgbClr val="008000"/>
                </a:solidFill>
                <a:effectLst/>
                <a:latin typeface="Consolas" panose="020B0609020204030204" pitchFamily="49" charset="0"/>
              </a:rPr>
              <a:t>let </a:t>
            </a:r>
            <a:r>
              <a:rPr lang="en-US" sz="110" b="0" dirty="0" err="1">
                <a:solidFill>
                  <a:srgbClr val="008000"/>
                </a:solidFill>
                <a:effectLst/>
                <a:latin typeface="Consolas" panose="020B0609020204030204" pitchFamily="49" charset="0"/>
              </a:rPr>
              <a:t>deletedUser</a:t>
            </a:r>
            <a:r>
              <a:rPr lang="en-US" sz="110" b="0" dirty="0">
                <a:solidFill>
                  <a:srgbClr val="008000"/>
                </a:solidFill>
                <a:effectLst/>
                <a:latin typeface="Consolas" panose="020B0609020204030204" pitchFamily="49" charset="0"/>
              </a:rPr>
              <a:t> = await </a:t>
            </a:r>
            <a:r>
              <a:rPr lang="en-US" sz="110" b="0" dirty="0" err="1">
                <a:solidFill>
                  <a:srgbClr val="008000"/>
                </a:solidFill>
                <a:effectLst/>
                <a:latin typeface="Consolas" panose="020B0609020204030204" pitchFamily="49" charset="0"/>
              </a:rPr>
              <a:t>user.remove</a:t>
            </a:r>
            <a:r>
              <a:rPr lang="en-US" sz="110" b="0" dirty="0">
                <a:solidFill>
                  <a:srgbClr val="008000"/>
                </a:solidFill>
                <a:effectLst/>
                <a:latin typeface="Consolas" panose="020B0609020204030204" pitchFamily="49" charset="0"/>
              </a:rPr>
              <a:t>() </a:t>
            </a:r>
          </a:p>
          <a:p>
            <a:r>
              <a:rPr lang="en-US" sz="110" b="0" dirty="0" err="1">
                <a:solidFill>
                  <a:srgbClr val="008000"/>
                </a:solidFill>
                <a:effectLst/>
                <a:latin typeface="Consolas" panose="020B0609020204030204" pitchFamily="49" charset="0"/>
              </a:rPr>
              <a:t>deletedUser.hashed_password</a:t>
            </a:r>
            <a:r>
              <a:rPr lang="en-US" sz="110" b="0" dirty="0">
                <a:solidFill>
                  <a:srgbClr val="008000"/>
                </a:solidFill>
                <a:effectLst/>
                <a:latin typeface="Consolas" panose="020B0609020204030204" pitchFamily="49" charset="0"/>
              </a:rPr>
              <a:t> = undefined </a:t>
            </a:r>
          </a:p>
          <a:p>
            <a:r>
              <a:rPr lang="en-US" sz="110" b="0" dirty="0" err="1">
                <a:solidFill>
                  <a:srgbClr val="008000"/>
                </a:solidFill>
                <a:effectLst/>
                <a:latin typeface="Consolas" panose="020B0609020204030204" pitchFamily="49" charset="0"/>
              </a:rPr>
              <a:t>deletedUser.salt</a:t>
            </a:r>
            <a:r>
              <a:rPr lang="en-US" sz="110" b="0" dirty="0">
                <a:solidFill>
                  <a:srgbClr val="008000"/>
                </a:solidFill>
                <a:effectLst/>
                <a:latin typeface="Consolas" panose="020B0609020204030204" pitchFamily="49" charset="0"/>
              </a:rPr>
              <a:t> = undefined</a:t>
            </a:r>
          </a:p>
          <a:p>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deletedUser</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 (req, res, next) =&gt; {</a:t>
            </a:r>
          </a:p>
          <a:p>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&amp;&amp; </a:t>
            </a:r>
            <a:r>
              <a:rPr lang="en-US" sz="110" b="0" dirty="0" err="1">
                <a:solidFill>
                  <a:srgbClr val="008000"/>
                </a:solidFill>
                <a:effectLst/>
                <a:latin typeface="Consolas" panose="020B0609020204030204" pitchFamily="49" charset="0"/>
              </a:rPr>
              <a:t>req.profile.seller</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if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('403').</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error: "User is not a seller"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next()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export default { create, </a:t>
            </a:r>
            <a:r>
              <a:rPr lang="en-US" sz="110" b="0" dirty="0" err="1">
                <a:solidFill>
                  <a:srgbClr val="008000"/>
                </a:solidFill>
                <a:effectLst/>
                <a:latin typeface="Consolas" panose="020B0609020204030204" pitchFamily="49" charset="0"/>
              </a:rPr>
              <a:t>userByID</a:t>
            </a:r>
            <a:r>
              <a:rPr lang="en-US" sz="110" b="0" dirty="0">
                <a:solidFill>
                  <a:srgbClr val="008000"/>
                </a:solidFill>
                <a:effectLst/>
                <a:latin typeface="Consolas" panose="020B0609020204030204" pitchFamily="49" charset="0"/>
              </a:rPr>
              <a:t>, read, list, remove, update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import User from '../models/user.model.js';</a:t>
            </a:r>
          </a:p>
          <a:p>
            <a:r>
              <a:rPr lang="en-US" sz="110" b="0" dirty="0">
                <a:solidFill>
                  <a:srgbClr val="008000"/>
                </a:solidFill>
                <a:effectLst/>
                <a:latin typeface="Consolas" panose="020B0609020204030204" pitchFamily="49" charset="0"/>
              </a:rPr>
              <a:t>import extend from '</a:t>
            </a:r>
            <a:r>
              <a:rPr lang="en-US" sz="110" b="0" dirty="0" err="1">
                <a:solidFill>
                  <a:srgbClr val="008000"/>
                </a:solidFill>
                <a:effectLst/>
                <a:latin typeface="Consolas" panose="020B0609020204030204" pitchFamily="49" charset="0"/>
              </a:rPr>
              <a:t>lodash</a:t>
            </a:r>
            <a:r>
              <a:rPr lang="en-US" sz="110" b="0" dirty="0">
                <a:solidFill>
                  <a:srgbClr val="008000"/>
                </a:solidFill>
                <a:effectLst/>
                <a:latin typeface="Consolas" panose="020B0609020204030204" pitchFamily="49" charset="0"/>
              </a:rPr>
              <a:t>/extend.js';</a:t>
            </a:r>
          </a:p>
          <a:p>
            <a:r>
              <a:rPr lang="en-US" sz="110" b="0" dirty="0">
                <a:solidFill>
                  <a:srgbClr val="008000"/>
                </a:solidFill>
                <a:effectLst/>
                <a:latin typeface="Consolas" panose="020B0609020204030204" pitchFamily="49" charset="0"/>
              </a:rPr>
              <a:t>import </a:t>
            </a:r>
            <a:r>
              <a:rPr lang="en-US" sz="110" b="0" dirty="0" err="1">
                <a:solidFill>
                  <a:srgbClr val="008000"/>
                </a:solidFill>
                <a:effectLst/>
                <a:latin typeface="Consolas" panose="020B0609020204030204" pitchFamily="49" charset="0"/>
              </a:rPr>
              <a:t>errorHandler</a:t>
            </a:r>
            <a:r>
              <a:rPr lang="en-US" sz="110" b="0" dirty="0">
                <a:solidFill>
                  <a:srgbClr val="008000"/>
                </a:solidFill>
                <a:effectLst/>
                <a:latin typeface="Consolas" panose="020B0609020204030204" pitchFamily="49" charset="0"/>
              </a:rPr>
              <a:t> from './error.controller.js';</a:t>
            </a:r>
          </a:p>
          <a:p>
            <a:r>
              <a:rPr lang="en-US" sz="110" b="0" dirty="0">
                <a:solidFill>
                  <a:srgbClr val="008000"/>
                </a:solidFill>
                <a:effectLst/>
                <a:latin typeface="Consolas" panose="020B0609020204030204" pitchFamily="49" charset="0"/>
              </a:rPr>
              <a:t>import formidable from 'formidable';</a:t>
            </a:r>
          </a:p>
          <a:p>
            <a:r>
              <a:rPr lang="en-US" sz="110" b="0" dirty="0">
                <a:solidFill>
                  <a:srgbClr val="008000"/>
                </a:solidFill>
                <a:effectLst/>
                <a:latin typeface="Consolas" panose="020B0609020204030204" pitchFamily="49" charset="0"/>
              </a:rPr>
              <a:t>import fs from 'fs';</a:t>
            </a:r>
          </a:p>
          <a:p>
            <a:r>
              <a:rPr lang="en-US" sz="110" b="0" dirty="0">
                <a:solidFill>
                  <a:srgbClr val="008000"/>
                </a:solidFill>
                <a:effectLst/>
                <a:latin typeface="Consolas" panose="020B0609020204030204" pitchFamily="49" charset="0"/>
              </a:rPr>
              <a:t>import </a:t>
            </a:r>
            <a:r>
              <a:rPr lang="en-US" sz="110" b="0" dirty="0" err="1">
                <a:solidFill>
                  <a:srgbClr val="008000"/>
                </a:solidFill>
                <a:effectLst/>
                <a:latin typeface="Consolas" panose="020B0609020204030204" pitchFamily="49" charset="0"/>
              </a:rPr>
              <a:t>profileImage</a:t>
            </a:r>
            <a:r>
              <a:rPr lang="en-US" sz="110" b="0" dirty="0">
                <a:solidFill>
                  <a:srgbClr val="008000"/>
                </a:solidFill>
                <a:effectLst/>
                <a:latin typeface="Consolas" panose="020B0609020204030204" pitchFamily="49" charset="0"/>
              </a:rPr>
              <a:t> from './../../client/assets/images/profile-pic.png' </a:t>
            </a:r>
          </a:p>
          <a:p>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defaultPhoto</a:t>
            </a:r>
            <a:r>
              <a:rPr lang="en-US" sz="110" b="0" dirty="0">
                <a:solidFill>
                  <a:srgbClr val="008000"/>
                </a:solidFill>
                <a:effectLst/>
                <a:latin typeface="Consolas" panose="020B0609020204030204" pitchFamily="49" charset="0"/>
              </a:rPr>
              <a:t> = (req, res) =&gt;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res.sendFile</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process.cwd</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profileImage</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create = async (req, res) =&gt; {</a:t>
            </a:r>
          </a:p>
          <a:p>
            <a:r>
              <a:rPr lang="en-US" sz="110" b="0" dirty="0">
                <a:solidFill>
                  <a:srgbClr val="008000"/>
                </a:solidFill>
                <a:effectLst/>
                <a:latin typeface="Consolas" panose="020B0609020204030204" pitchFamily="49" charset="0"/>
              </a:rPr>
              <a:t>    console.log(</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const user = new User(</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(200).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message: "Successfully signed up!"</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list = async (req, res) =&gt;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users = await </a:t>
            </a:r>
            <a:r>
              <a:rPr lang="en-US" sz="110" b="0" dirty="0" err="1">
                <a:solidFill>
                  <a:srgbClr val="008000"/>
                </a:solidFill>
                <a:effectLst/>
                <a:latin typeface="Consolas" panose="020B0609020204030204" pitchFamily="49" charset="0"/>
              </a:rPr>
              <a:t>User.find</a:t>
            </a:r>
            <a:r>
              <a:rPr lang="en-US" sz="110" b="0" dirty="0">
                <a:solidFill>
                  <a:srgbClr val="008000"/>
                </a:solidFill>
                <a:effectLst/>
                <a:latin typeface="Consolas" panose="020B0609020204030204" pitchFamily="49" charset="0"/>
              </a:rPr>
              <a:t>().select('name email updated created');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(users);</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userByID</a:t>
            </a:r>
            <a:r>
              <a:rPr lang="en-US" sz="110" b="0" dirty="0">
                <a:solidFill>
                  <a:srgbClr val="008000"/>
                </a:solidFill>
                <a:effectLst/>
                <a:latin typeface="Consolas" panose="020B0609020204030204" pitchFamily="49" charset="0"/>
              </a:rPr>
              <a:t> = async (req, res, next, id) =&gt;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 = await </a:t>
            </a:r>
            <a:r>
              <a:rPr lang="en-US" sz="110" b="0" dirty="0" err="1">
                <a:solidFill>
                  <a:srgbClr val="008000"/>
                </a:solidFill>
                <a:effectLst/>
                <a:latin typeface="Consolas" panose="020B0609020204030204" pitchFamily="49" charset="0"/>
              </a:rPr>
              <a:t>User.findById</a:t>
            </a:r>
            <a:r>
              <a:rPr lang="en-US" sz="110" b="0" dirty="0">
                <a:solidFill>
                  <a:srgbClr val="008000"/>
                </a:solidFill>
                <a:effectLst/>
                <a:latin typeface="Consolas" panose="020B0609020204030204" pitchFamily="49" charset="0"/>
              </a:rPr>
              <a:t>(id);</a:t>
            </a:r>
          </a:p>
          <a:p>
            <a:r>
              <a:rPr lang="en-US" sz="110" b="0" dirty="0">
                <a:solidFill>
                  <a:srgbClr val="008000"/>
                </a:solidFill>
                <a:effectLst/>
                <a:latin typeface="Consolas" panose="020B0609020204030204" pitchFamily="49" charset="0"/>
              </a:rPr>
              <a:t>        if (!user)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"User not found"</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 user;</a:t>
            </a:r>
          </a:p>
          <a:p>
            <a:r>
              <a:rPr lang="en-US" sz="110" b="0" dirty="0">
                <a:solidFill>
                  <a:srgbClr val="008000"/>
                </a:solidFill>
                <a:effectLst/>
                <a:latin typeface="Consolas" panose="020B0609020204030204" pitchFamily="49" charset="0"/>
              </a:rPr>
              <a:t>        next();</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"Could not retrieve user"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read = (req, res) =&gt;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req.profile.hashed_password</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update = async (req, res) =&gt; {</a:t>
            </a:r>
          </a:p>
          <a:p>
            <a:r>
              <a:rPr lang="en-US" sz="110" b="0" dirty="0">
                <a:solidFill>
                  <a:srgbClr val="008000"/>
                </a:solidFill>
                <a:effectLst/>
                <a:latin typeface="Consolas" panose="020B0609020204030204" pitchFamily="49" charset="0"/>
              </a:rPr>
              <a:t>    let form = new </a:t>
            </a:r>
            <a:r>
              <a:rPr lang="en-US" sz="110" b="0" dirty="0" err="1">
                <a:solidFill>
                  <a:srgbClr val="008000"/>
                </a:solidFill>
                <a:effectLst/>
                <a:latin typeface="Consolas" panose="020B0609020204030204" pitchFamily="49" charset="0"/>
              </a:rPr>
              <a:t>formidable.IncomingForm</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form.keepExtensions</a:t>
            </a:r>
            <a:r>
              <a:rPr lang="en-US" sz="110" b="0" dirty="0">
                <a:solidFill>
                  <a:srgbClr val="008000"/>
                </a:solidFill>
                <a:effectLst/>
                <a:latin typeface="Consolas" panose="020B0609020204030204" pitchFamily="49" charset="0"/>
              </a:rPr>
              <a:t> = true;</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form.parse</a:t>
            </a:r>
            <a:r>
              <a:rPr lang="en-US" sz="110" b="0" dirty="0">
                <a:solidFill>
                  <a:srgbClr val="008000"/>
                </a:solidFill>
                <a:effectLst/>
                <a:latin typeface="Consolas" panose="020B0609020204030204" pitchFamily="49" charset="0"/>
              </a:rPr>
              <a:t>(req, async (err, fields, files) =&gt; {</a:t>
            </a:r>
          </a:p>
          <a:p>
            <a:r>
              <a:rPr lang="en-US" sz="110" b="0" dirty="0">
                <a:solidFill>
                  <a:srgbClr val="008000"/>
                </a:solidFill>
                <a:effectLst/>
                <a:latin typeface="Consolas" panose="020B0609020204030204" pitchFamily="49" charset="0"/>
              </a:rPr>
              <a:t>        if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"Photo could not be uploaded"</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let user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user = extend(user, fields);</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user.updated</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Date.now</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if (</a:t>
            </a:r>
            <a:r>
              <a:rPr lang="en-US" sz="110" b="0" dirty="0" err="1">
                <a:solidFill>
                  <a:srgbClr val="008000"/>
                </a:solidFill>
                <a:effectLst/>
                <a:latin typeface="Consolas" panose="020B0609020204030204" pitchFamily="49" charset="0"/>
              </a:rPr>
              <a:t>files.photo</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user.photo.data</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fs.readFileSync</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files.photo.path</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user.photo.contentType</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files.photo.type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user.hashed_password</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updateUser</a:t>
            </a:r>
            <a:r>
              <a:rPr lang="en-US" sz="110" b="0" dirty="0">
                <a:solidFill>
                  <a:srgbClr val="008000"/>
                </a:solidFill>
                <a:effectLst/>
                <a:latin typeface="Consolas" panose="020B0609020204030204" pitchFamily="49" charset="0"/>
              </a:rPr>
              <a:t> = async (req, res) =&gt;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user = extend(user, </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user.updated</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Date.now</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user.hashed_password</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remove = async (req, res) =&gt;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let </a:t>
            </a:r>
            <a:r>
              <a:rPr lang="en-US" sz="110" b="0" dirty="0" err="1">
                <a:solidFill>
                  <a:srgbClr val="008000"/>
                </a:solidFill>
                <a:effectLst/>
                <a:latin typeface="Consolas" panose="020B0609020204030204" pitchFamily="49" charset="0"/>
              </a:rPr>
              <a:t>deletedUser</a:t>
            </a:r>
            <a:r>
              <a:rPr lang="en-US" sz="110" b="0" dirty="0">
                <a:solidFill>
                  <a:srgbClr val="008000"/>
                </a:solidFill>
                <a:effectLst/>
                <a:latin typeface="Consolas" panose="020B0609020204030204" pitchFamily="49" charset="0"/>
              </a:rPr>
              <a:t> = await </a:t>
            </a:r>
            <a:r>
              <a:rPr lang="en-US" sz="110" b="0" dirty="0" err="1">
                <a:solidFill>
                  <a:srgbClr val="008000"/>
                </a:solidFill>
                <a:effectLst/>
                <a:latin typeface="Consolas" panose="020B0609020204030204" pitchFamily="49" charset="0"/>
              </a:rPr>
              <a:t>user.remove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deletedUser.hashed_password</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deletedUser.salt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deletedUser</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 (req, res, next) =&gt; {</a:t>
            </a:r>
          </a:p>
          <a:p>
            <a:r>
              <a:rPr lang="en-US" sz="110" b="0" dirty="0">
                <a:solidFill>
                  <a:srgbClr val="008000"/>
                </a:solidFill>
                <a:effectLst/>
                <a:latin typeface="Consolas" panose="020B0609020204030204" pitchFamily="49" charset="0"/>
              </a:rPr>
              <a:t>    const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&amp;&amp; </a:t>
            </a:r>
            <a:r>
              <a:rPr lang="en-US" sz="110" b="0" dirty="0" err="1">
                <a:solidFill>
                  <a:srgbClr val="008000"/>
                </a:solidFill>
                <a:effectLst/>
                <a:latin typeface="Consolas" panose="020B0609020204030204" pitchFamily="49" charset="0"/>
              </a:rPr>
              <a:t>req.profile.seller</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if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(403).</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"User is not a seller"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next();</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photo = (req, res, next) =&gt; { </a:t>
            </a:r>
          </a:p>
          <a:p>
            <a:r>
              <a:rPr lang="en-US" sz="110" b="0" dirty="0">
                <a:solidFill>
                  <a:srgbClr val="008000"/>
                </a:solidFill>
                <a:effectLst/>
                <a:latin typeface="Consolas" panose="020B0609020204030204" pitchFamily="49" charset="0"/>
              </a:rPr>
              <a:t>if(</a:t>
            </a:r>
            <a:r>
              <a:rPr lang="en-US" sz="110" b="0" dirty="0" err="1">
                <a:solidFill>
                  <a:srgbClr val="008000"/>
                </a:solidFill>
                <a:effectLst/>
                <a:latin typeface="Consolas" panose="020B0609020204030204" pitchFamily="49" charset="0"/>
              </a:rPr>
              <a:t>req.profile.photo.data</a:t>
            </a:r>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res.set</a:t>
            </a:r>
            <a:r>
              <a:rPr lang="en-US" sz="110" b="0" dirty="0">
                <a:solidFill>
                  <a:srgbClr val="008000"/>
                </a:solidFill>
                <a:effectLst/>
                <a:latin typeface="Consolas" panose="020B0609020204030204" pitchFamily="49" charset="0"/>
              </a:rPr>
              <a:t>("Content-Type", </a:t>
            </a:r>
            <a:r>
              <a:rPr lang="en-US" sz="110" b="0" dirty="0" err="1">
                <a:solidFill>
                  <a:srgbClr val="008000"/>
                </a:solidFill>
                <a:effectLst/>
                <a:latin typeface="Consolas" panose="020B0609020204030204" pitchFamily="49" charset="0"/>
              </a:rPr>
              <a:t>req.profile.photo.contentType</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res.send</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req.profile.photo.data</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next()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export default { create, </a:t>
            </a:r>
            <a:r>
              <a:rPr lang="en-US" sz="110" b="0" dirty="0" err="1">
                <a:solidFill>
                  <a:srgbClr val="008000"/>
                </a:solidFill>
                <a:effectLst/>
                <a:latin typeface="Consolas" panose="020B0609020204030204" pitchFamily="49" charset="0"/>
              </a:rPr>
              <a:t>userByID</a:t>
            </a:r>
            <a:r>
              <a:rPr lang="en-US" sz="110" b="0" dirty="0">
                <a:solidFill>
                  <a:srgbClr val="008000"/>
                </a:solidFill>
                <a:effectLst/>
                <a:latin typeface="Consolas" panose="020B0609020204030204" pitchFamily="49" charset="0"/>
              </a:rPr>
              <a:t>, read, list, remove, update, </a:t>
            </a:r>
            <a:r>
              <a:rPr lang="en-US" sz="110" b="0" dirty="0" err="1">
                <a:solidFill>
                  <a:srgbClr val="008000"/>
                </a:solidFill>
                <a:effectLst/>
                <a:latin typeface="Consolas" panose="020B0609020204030204" pitchFamily="49" charset="0"/>
              </a:rPr>
              <a:t>updateUser</a:t>
            </a:r>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a:t>
            </a:r>
          </a:p>
          <a:p>
            <a:br>
              <a:rPr lang="en-US" sz="110" b="0" dirty="0">
                <a:solidFill>
                  <a:srgbClr val="008000"/>
                </a:solidFill>
                <a:effectLst/>
                <a:latin typeface="Consolas" panose="020B0609020204030204" pitchFamily="49" charset="0"/>
              </a:rPr>
            </a:br>
            <a:endParaRPr lang="en-US" sz="11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ED478254-861E-5EC9-279B-56188C976920}"/>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0C46B83-F2BF-1AC7-FDB0-CF4847EFBDC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D74576-76BB-9D4D-B8E8-D85FB4EFCCE8}"/>
              </a:ext>
            </a:extLst>
          </p:cNvPr>
          <p:cNvSpPr>
            <a:spLocks noGrp="1"/>
          </p:cNvSpPr>
          <p:nvPr>
            <p:ph type="sldNum" sz="quarter" idx="12"/>
          </p:nvPr>
        </p:nvSpPr>
        <p:spPr/>
        <p:txBody>
          <a:bodyPr/>
          <a:lstStyle/>
          <a:p>
            <a:fld id="{7C5CF243-786F-4254-B068-4C9F0B6EA12F}" type="slidenum">
              <a:rPr lang="en-US" altLang="en-US" smtClean="0"/>
              <a:pPr/>
              <a:t>84</a:t>
            </a:fld>
            <a:endParaRPr lang="en-US" altLang="en-US"/>
          </a:p>
        </p:txBody>
      </p:sp>
    </p:spTree>
    <p:extLst>
      <p:ext uri="{BB962C8B-B14F-4D97-AF65-F5344CB8AC3E}">
        <p14:creationId xmlns:p14="http://schemas.microsoft.com/office/powerpoint/2010/main" val="3075595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DB04-8A40-5731-80B1-DEA521587E2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0B3379C-B929-A961-CDB0-A73E67F1085F}"/>
              </a:ext>
            </a:extLst>
          </p:cNvPr>
          <p:cNvSpPr>
            <a:spLocks noGrp="1"/>
          </p:cNvSpPr>
          <p:nvPr>
            <p:ph idx="1"/>
          </p:nvPr>
        </p:nvSpPr>
        <p:spPr/>
        <p:txBody>
          <a:bodyPr/>
          <a:lstStyle/>
          <a:p>
            <a:r>
              <a:rPr lang="en-US" dirty="0"/>
              <a:t>We can use the route defined here to display the photo in the views, as described in the next section.</a:t>
            </a:r>
          </a:p>
        </p:txBody>
      </p:sp>
      <p:sp>
        <p:nvSpPr>
          <p:cNvPr id="4" name="Date Placeholder 3">
            <a:extLst>
              <a:ext uri="{FF2B5EF4-FFF2-40B4-BE49-F238E27FC236}">
                <a16:creationId xmlns:a16="http://schemas.microsoft.com/office/drawing/2014/main" id="{AE4591D8-3D68-EB7A-245E-88EACBE28B36}"/>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CC6CA8C-CB56-B150-732E-E43916EEDA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487DCE8-9314-295A-F2CD-B856A10D8885}"/>
              </a:ext>
            </a:extLst>
          </p:cNvPr>
          <p:cNvSpPr>
            <a:spLocks noGrp="1"/>
          </p:cNvSpPr>
          <p:nvPr>
            <p:ph type="sldNum" sz="quarter" idx="12"/>
          </p:nvPr>
        </p:nvSpPr>
        <p:spPr/>
        <p:txBody>
          <a:bodyPr/>
          <a:lstStyle/>
          <a:p>
            <a:fld id="{7C5CF243-786F-4254-B068-4C9F0B6EA12F}" type="slidenum">
              <a:rPr lang="en-US" altLang="en-US" smtClean="0"/>
              <a:pPr/>
              <a:t>85</a:t>
            </a:fld>
            <a:endParaRPr lang="en-US" altLang="en-US"/>
          </a:p>
        </p:txBody>
      </p:sp>
    </p:spTree>
    <p:extLst>
      <p:ext uri="{BB962C8B-B14F-4D97-AF65-F5344CB8AC3E}">
        <p14:creationId xmlns:p14="http://schemas.microsoft.com/office/powerpoint/2010/main" val="159369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FD9D-BD94-3CDE-094B-DFEC31D808EA}"/>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-skeleton/server/controllers/user.controller.js</a:t>
            </a:r>
            <a:r>
              <a:rPr lang="en-US" sz="3600" dirty="0"/>
              <a:t>:</a:t>
            </a:r>
            <a:br>
              <a:rPr lang="en-US" sz="3600" dirty="0"/>
            </a:br>
            <a:endParaRPr lang="en-US" dirty="0"/>
          </a:p>
        </p:txBody>
      </p:sp>
      <p:sp>
        <p:nvSpPr>
          <p:cNvPr id="3" name="Content Placeholder 2">
            <a:extLst>
              <a:ext uri="{FF2B5EF4-FFF2-40B4-BE49-F238E27FC236}">
                <a16:creationId xmlns:a16="http://schemas.microsoft.com/office/drawing/2014/main" id="{F7F94006-3181-4081-5425-350789804643}"/>
              </a:ext>
            </a:extLst>
          </p:cNvPr>
          <p:cNvSpPr>
            <a:spLocks noGrp="1"/>
          </p:cNvSpPr>
          <p:nvPr>
            <p:ph idx="1"/>
          </p:nvPr>
        </p:nvSpPr>
        <p:spPr/>
        <p:txBody>
          <a:bodyPr/>
          <a:lstStyle/>
          <a:p>
            <a:r>
              <a:rPr lang="en-US" sz="190" b="0" dirty="0">
                <a:solidFill>
                  <a:srgbClr val="008000"/>
                </a:solidFill>
                <a:effectLst/>
                <a:latin typeface="Consolas" panose="020B0609020204030204" pitchFamily="49" charset="0"/>
              </a:rPr>
              <a:t>import User from '../models/user.model.js';</a:t>
            </a:r>
          </a:p>
          <a:p>
            <a:r>
              <a:rPr lang="en-US" sz="190" b="0" dirty="0">
                <a:solidFill>
                  <a:srgbClr val="008000"/>
                </a:solidFill>
                <a:effectLst/>
                <a:latin typeface="Consolas" panose="020B0609020204030204" pitchFamily="49" charset="0"/>
              </a:rPr>
              <a:t>import extend from '</a:t>
            </a:r>
            <a:r>
              <a:rPr lang="en-US" sz="190" b="0" dirty="0" err="1">
                <a:solidFill>
                  <a:srgbClr val="008000"/>
                </a:solidFill>
                <a:effectLst/>
                <a:latin typeface="Consolas" panose="020B0609020204030204" pitchFamily="49" charset="0"/>
              </a:rPr>
              <a:t>lodash</a:t>
            </a:r>
            <a:r>
              <a:rPr lang="en-US" sz="190" b="0" dirty="0">
                <a:solidFill>
                  <a:srgbClr val="008000"/>
                </a:solidFill>
                <a:effectLst/>
                <a:latin typeface="Consolas" panose="020B0609020204030204" pitchFamily="49" charset="0"/>
              </a:rPr>
              <a:t>/extend.js';</a:t>
            </a:r>
          </a:p>
          <a:p>
            <a:r>
              <a:rPr lang="en-US" sz="190" b="0" dirty="0">
                <a:solidFill>
                  <a:srgbClr val="008000"/>
                </a:solidFill>
                <a:effectLst/>
                <a:latin typeface="Consolas" panose="020B0609020204030204" pitchFamily="49" charset="0"/>
              </a:rPr>
              <a:t>import </a:t>
            </a:r>
            <a:r>
              <a:rPr lang="en-US" sz="190" b="0" dirty="0" err="1">
                <a:solidFill>
                  <a:srgbClr val="008000"/>
                </a:solidFill>
                <a:effectLst/>
                <a:latin typeface="Consolas" panose="020B0609020204030204" pitchFamily="49" charset="0"/>
              </a:rPr>
              <a:t>errorHandler</a:t>
            </a:r>
            <a:r>
              <a:rPr lang="en-US" sz="190" b="0" dirty="0">
                <a:solidFill>
                  <a:srgbClr val="008000"/>
                </a:solidFill>
                <a:effectLst/>
                <a:latin typeface="Consolas" panose="020B0609020204030204" pitchFamily="49" charset="0"/>
              </a:rPr>
              <a:t> from './error.controller.js';</a:t>
            </a:r>
          </a:p>
          <a:p>
            <a:r>
              <a:rPr lang="en-US" sz="190" b="0" dirty="0">
                <a:solidFill>
                  <a:srgbClr val="008000"/>
                </a:solidFill>
                <a:effectLst/>
                <a:latin typeface="Consolas" panose="020B0609020204030204" pitchFamily="49" charset="0"/>
              </a:rPr>
              <a:t>import formidable from 'formidable';</a:t>
            </a:r>
          </a:p>
          <a:p>
            <a:r>
              <a:rPr lang="en-US" sz="190" b="0" dirty="0">
                <a:solidFill>
                  <a:srgbClr val="008000"/>
                </a:solidFill>
                <a:effectLst/>
                <a:latin typeface="Consolas" panose="020B0609020204030204" pitchFamily="49" charset="0"/>
              </a:rPr>
              <a:t>import fs from 'fs';</a:t>
            </a:r>
          </a:p>
          <a:p>
            <a:r>
              <a:rPr lang="en-US" sz="190" b="0" dirty="0">
                <a:solidFill>
                  <a:srgbClr val="008000"/>
                </a:solidFill>
                <a:effectLst/>
                <a:latin typeface="Consolas" panose="020B0609020204030204" pitchFamily="49" charset="0"/>
              </a:rPr>
              <a:t>import </a:t>
            </a:r>
            <a:r>
              <a:rPr lang="en-US" sz="190" b="0" dirty="0" err="1">
                <a:solidFill>
                  <a:srgbClr val="008000"/>
                </a:solidFill>
                <a:effectLst/>
                <a:latin typeface="Consolas" panose="020B0609020204030204" pitchFamily="49" charset="0"/>
              </a:rPr>
              <a:t>profileImage</a:t>
            </a:r>
            <a:r>
              <a:rPr lang="en-US" sz="190" b="0" dirty="0">
                <a:solidFill>
                  <a:srgbClr val="008000"/>
                </a:solidFill>
                <a:effectLst/>
                <a:latin typeface="Consolas" panose="020B0609020204030204" pitchFamily="49" charset="0"/>
              </a:rPr>
              <a:t> from './../../client/assets/images/profile-pic.png' </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a:t>
            </a:r>
            <a:r>
              <a:rPr lang="en-US" sz="190" b="0" dirty="0" err="1">
                <a:solidFill>
                  <a:srgbClr val="008000"/>
                </a:solidFill>
                <a:effectLst/>
                <a:latin typeface="Consolas" panose="020B0609020204030204" pitchFamily="49" charset="0"/>
              </a:rPr>
              <a:t>defaultPhoto</a:t>
            </a:r>
            <a:r>
              <a:rPr lang="en-US" sz="190" b="0" dirty="0">
                <a:solidFill>
                  <a:srgbClr val="008000"/>
                </a:solidFill>
                <a:effectLst/>
                <a:latin typeface="Consolas" panose="020B0609020204030204" pitchFamily="49" charset="0"/>
              </a:rPr>
              <a:t> = (req, res) =&gt; {</a:t>
            </a:r>
          </a:p>
          <a:p>
            <a:r>
              <a:rPr lang="en-US" sz="190" b="0" dirty="0">
                <a:solidFill>
                  <a:srgbClr val="008000"/>
                </a:solidFill>
                <a:effectLst/>
                <a:latin typeface="Consolas" panose="020B0609020204030204" pitchFamily="49" charset="0"/>
              </a:rPr>
              <a:t>return </a:t>
            </a:r>
            <a:r>
              <a:rPr lang="en-US" sz="190" b="0" dirty="0" err="1">
                <a:solidFill>
                  <a:srgbClr val="008000"/>
                </a:solidFill>
                <a:effectLst/>
                <a:latin typeface="Consolas" panose="020B0609020204030204" pitchFamily="49" charset="0"/>
              </a:rPr>
              <a:t>res.sendFile</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process.cwd</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profileImage</a:t>
            </a:r>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br>
              <a:rPr lang="en-US" sz="190" b="0" dirty="0">
                <a:solidFill>
                  <a:srgbClr val="008000"/>
                </a:solidFill>
                <a:effectLst/>
                <a:latin typeface="Consolas" panose="020B0609020204030204" pitchFamily="49" charset="0"/>
              </a:rPr>
            </a:br>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create = async (req, res) =&gt; {</a:t>
            </a:r>
          </a:p>
          <a:p>
            <a:r>
              <a:rPr lang="en-US" sz="190" b="0" dirty="0">
                <a:solidFill>
                  <a:srgbClr val="008000"/>
                </a:solidFill>
                <a:effectLst/>
                <a:latin typeface="Consolas" panose="020B0609020204030204" pitchFamily="49" charset="0"/>
              </a:rPr>
              <a:t>    console.log(</a:t>
            </a:r>
            <a:r>
              <a:rPr lang="en-US" sz="190" b="0" dirty="0" err="1">
                <a:solidFill>
                  <a:srgbClr val="008000"/>
                </a:solidFill>
                <a:effectLst/>
                <a:latin typeface="Consolas" panose="020B0609020204030204" pitchFamily="49" charset="0"/>
              </a:rPr>
              <a:t>req.body</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const user = new User(</a:t>
            </a:r>
            <a:r>
              <a:rPr lang="en-US" sz="190" b="0" dirty="0" err="1">
                <a:solidFill>
                  <a:srgbClr val="008000"/>
                </a:solidFill>
                <a:effectLst/>
                <a:latin typeface="Consolas" panose="020B0609020204030204" pitchFamily="49" charset="0"/>
              </a:rPr>
              <a:t>req.body</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await </a:t>
            </a:r>
            <a:r>
              <a:rPr lang="en-US" sz="190" b="0" dirty="0" err="1">
                <a:solidFill>
                  <a:srgbClr val="008000"/>
                </a:solidFill>
                <a:effectLst/>
                <a:latin typeface="Consolas" panose="020B0609020204030204" pitchFamily="49" charset="0"/>
              </a:rPr>
              <a:t>user.save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(200).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message: "Successfully signed up!"</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list = async (req, res) =&gt;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let users = await </a:t>
            </a:r>
            <a:r>
              <a:rPr lang="en-US" sz="190" b="0" dirty="0" err="1">
                <a:solidFill>
                  <a:srgbClr val="008000"/>
                </a:solidFill>
                <a:effectLst/>
                <a:latin typeface="Consolas" panose="020B0609020204030204" pitchFamily="49" charset="0"/>
              </a:rPr>
              <a:t>User.find</a:t>
            </a:r>
            <a:r>
              <a:rPr lang="en-US" sz="190" b="0" dirty="0">
                <a:solidFill>
                  <a:srgbClr val="008000"/>
                </a:solidFill>
                <a:effectLst/>
                <a:latin typeface="Consolas" panose="020B0609020204030204" pitchFamily="49" charset="0"/>
              </a:rPr>
              <a:t>().select('name email updated created');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(users);</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a:t>
            </a:r>
            <a:r>
              <a:rPr lang="en-US" sz="190" b="0" dirty="0" err="1">
                <a:solidFill>
                  <a:srgbClr val="008000"/>
                </a:solidFill>
                <a:effectLst/>
                <a:latin typeface="Consolas" panose="020B0609020204030204" pitchFamily="49" charset="0"/>
              </a:rPr>
              <a:t>userByID</a:t>
            </a:r>
            <a:r>
              <a:rPr lang="en-US" sz="190" b="0" dirty="0">
                <a:solidFill>
                  <a:srgbClr val="008000"/>
                </a:solidFill>
                <a:effectLst/>
                <a:latin typeface="Consolas" panose="020B0609020204030204" pitchFamily="49" charset="0"/>
              </a:rPr>
              <a:t> = async (req, res, next, id) =&gt;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let user = await </a:t>
            </a:r>
            <a:r>
              <a:rPr lang="en-US" sz="190" b="0" dirty="0" err="1">
                <a:solidFill>
                  <a:srgbClr val="008000"/>
                </a:solidFill>
                <a:effectLst/>
                <a:latin typeface="Consolas" panose="020B0609020204030204" pitchFamily="49" charset="0"/>
              </a:rPr>
              <a:t>User.findById</a:t>
            </a:r>
            <a:r>
              <a:rPr lang="en-US" sz="190" b="0" dirty="0">
                <a:solidFill>
                  <a:srgbClr val="008000"/>
                </a:solidFill>
                <a:effectLst/>
                <a:latin typeface="Consolas" panose="020B0609020204030204" pitchFamily="49" charset="0"/>
              </a:rPr>
              <a:t>(id);</a:t>
            </a:r>
          </a:p>
          <a:p>
            <a:r>
              <a:rPr lang="en-US" sz="190" b="0" dirty="0">
                <a:solidFill>
                  <a:srgbClr val="008000"/>
                </a:solidFill>
                <a:effectLst/>
                <a:latin typeface="Consolas" panose="020B0609020204030204" pitchFamily="49" charset="0"/>
              </a:rPr>
              <a:t>        if (!user)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"User not found"</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 = user;</a:t>
            </a:r>
          </a:p>
          <a:p>
            <a:r>
              <a:rPr lang="en-US" sz="190" b="0" dirty="0">
                <a:solidFill>
                  <a:srgbClr val="008000"/>
                </a:solidFill>
                <a:effectLst/>
                <a:latin typeface="Consolas" panose="020B0609020204030204" pitchFamily="49" charset="0"/>
              </a:rPr>
              <a:t>        next();</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"Could not retrieve user"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read = (req, res) =&gt; {</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req.profile.hashed_password</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req.profile.salt</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update = async (req, res) =&gt; {</a:t>
            </a:r>
          </a:p>
          <a:p>
            <a:r>
              <a:rPr lang="en-US" sz="190" b="0" dirty="0">
                <a:solidFill>
                  <a:srgbClr val="008000"/>
                </a:solidFill>
                <a:effectLst/>
                <a:latin typeface="Consolas" panose="020B0609020204030204" pitchFamily="49" charset="0"/>
              </a:rPr>
              <a:t>    let form = new </a:t>
            </a:r>
            <a:r>
              <a:rPr lang="en-US" sz="190" b="0" dirty="0" err="1">
                <a:solidFill>
                  <a:srgbClr val="008000"/>
                </a:solidFill>
                <a:effectLst/>
                <a:latin typeface="Consolas" panose="020B0609020204030204" pitchFamily="49" charset="0"/>
              </a:rPr>
              <a:t>formidable.IncomingForm</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form.keepExtensions</a:t>
            </a:r>
            <a:r>
              <a:rPr lang="en-US" sz="190" b="0" dirty="0">
                <a:solidFill>
                  <a:srgbClr val="008000"/>
                </a:solidFill>
                <a:effectLst/>
                <a:latin typeface="Consolas" panose="020B0609020204030204" pitchFamily="49" charset="0"/>
              </a:rPr>
              <a:t> = true;</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form.parse</a:t>
            </a:r>
            <a:r>
              <a:rPr lang="en-US" sz="190" b="0" dirty="0">
                <a:solidFill>
                  <a:srgbClr val="008000"/>
                </a:solidFill>
                <a:effectLst/>
                <a:latin typeface="Consolas" panose="020B0609020204030204" pitchFamily="49" charset="0"/>
              </a:rPr>
              <a:t>(req, async (err, fields, files) =&gt; {</a:t>
            </a:r>
          </a:p>
          <a:p>
            <a:r>
              <a:rPr lang="en-US" sz="190" b="0" dirty="0">
                <a:solidFill>
                  <a:srgbClr val="008000"/>
                </a:solidFill>
                <a:effectLst/>
                <a:latin typeface="Consolas" panose="020B0609020204030204" pitchFamily="49" charset="0"/>
              </a:rPr>
              <a:t>        if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"Photo could not be uploaded"</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let user =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user = extend(user, fields);</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user.updated</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Date.now</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if (</a:t>
            </a:r>
            <a:r>
              <a:rPr lang="en-US" sz="190" b="0" dirty="0" err="1">
                <a:solidFill>
                  <a:srgbClr val="008000"/>
                </a:solidFill>
                <a:effectLst/>
                <a:latin typeface="Consolas" panose="020B0609020204030204" pitchFamily="49" charset="0"/>
              </a:rPr>
              <a:t>files.photo</a:t>
            </a:r>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user.photo.data</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fs.readFileSync</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files.photo.path</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user.photo.contentType</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files.photo.type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await </a:t>
            </a:r>
            <a:r>
              <a:rPr lang="en-US" sz="190" b="0" dirty="0" err="1">
                <a:solidFill>
                  <a:srgbClr val="008000"/>
                </a:solidFill>
                <a:effectLst/>
                <a:latin typeface="Consolas" panose="020B0609020204030204" pitchFamily="49" charset="0"/>
              </a:rPr>
              <a:t>user.save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user.hashed_password</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user.salt</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(user);</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a:t>
            </a:r>
            <a:r>
              <a:rPr lang="en-US" sz="190" b="0" dirty="0" err="1">
                <a:solidFill>
                  <a:srgbClr val="008000"/>
                </a:solidFill>
                <a:effectLst/>
                <a:latin typeface="Consolas" panose="020B0609020204030204" pitchFamily="49" charset="0"/>
              </a:rPr>
              <a:t>updateUser</a:t>
            </a:r>
            <a:r>
              <a:rPr lang="en-US" sz="190" b="0" dirty="0">
                <a:solidFill>
                  <a:srgbClr val="008000"/>
                </a:solidFill>
                <a:effectLst/>
                <a:latin typeface="Consolas" panose="020B0609020204030204" pitchFamily="49" charset="0"/>
              </a:rPr>
              <a:t> = async (req, res) =&gt;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let user =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user = extend(user, </a:t>
            </a:r>
            <a:r>
              <a:rPr lang="en-US" sz="190" b="0" dirty="0" err="1">
                <a:solidFill>
                  <a:srgbClr val="008000"/>
                </a:solidFill>
                <a:effectLst/>
                <a:latin typeface="Consolas" panose="020B0609020204030204" pitchFamily="49" charset="0"/>
              </a:rPr>
              <a:t>req.body</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user.updated</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Date.now</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await </a:t>
            </a:r>
            <a:r>
              <a:rPr lang="en-US" sz="190" b="0" dirty="0" err="1">
                <a:solidFill>
                  <a:srgbClr val="008000"/>
                </a:solidFill>
                <a:effectLst/>
                <a:latin typeface="Consolas" panose="020B0609020204030204" pitchFamily="49" charset="0"/>
              </a:rPr>
              <a:t>user.save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user.hashed_password</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user.salt</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(user);</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remove = async (req, res) =&gt;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let user =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let </a:t>
            </a:r>
            <a:r>
              <a:rPr lang="en-US" sz="190" b="0" dirty="0" err="1">
                <a:solidFill>
                  <a:srgbClr val="008000"/>
                </a:solidFill>
                <a:effectLst/>
                <a:latin typeface="Consolas" panose="020B0609020204030204" pitchFamily="49" charset="0"/>
              </a:rPr>
              <a:t>deletedUser</a:t>
            </a:r>
            <a:r>
              <a:rPr lang="en-US" sz="190" b="0" dirty="0">
                <a:solidFill>
                  <a:srgbClr val="008000"/>
                </a:solidFill>
                <a:effectLst/>
                <a:latin typeface="Consolas" panose="020B0609020204030204" pitchFamily="49" charset="0"/>
              </a:rPr>
              <a:t> = await </a:t>
            </a:r>
            <a:r>
              <a:rPr lang="en-US" sz="190" b="0" dirty="0" err="1">
                <a:solidFill>
                  <a:srgbClr val="008000"/>
                </a:solidFill>
                <a:effectLst/>
                <a:latin typeface="Consolas" panose="020B0609020204030204" pitchFamily="49" charset="0"/>
              </a:rPr>
              <a:t>user.remove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deletedUser.hashed_password</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deletedUser.salt</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deletedUser</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a:t>
            </a:r>
            <a:r>
              <a:rPr lang="en-US" sz="190" b="0" dirty="0" err="1">
                <a:solidFill>
                  <a:srgbClr val="008000"/>
                </a:solidFill>
                <a:effectLst/>
                <a:latin typeface="Consolas" panose="020B0609020204030204" pitchFamily="49" charset="0"/>
              </a:rPr>
              <a:t>isSeller</a:t>
            </a:r>
            <a:r>
              <a:rPr lang="en-US" sz="190" b="0" dirty="0">
                <a:solidFill>
                  <a:srgbClr val="008000"/>
                </a:solidFill>
                <a:effectLst/>
                <a:latin typeface="Consolas" panose="020B0609020204030204" pitchFamily="49" charset="0"/>
              </a:rPr>
              <a:t> = (req, res, next) =&gt; {</a:t>
            </a:r>
          </a:p>
          <a:p>
            <a:r>
              <a:rPr lang="en-US" sz="190" b="0" dirty="0">
                <a:solidFill>
                  <a:srgbClr val="008000"/>
                </a:solidFill>
                <a:effectLst/>
                <a:latin typeface="Consolas" panose="020B0609020204030204" pitchFamily="49" charset="0"/>
              </a:rPr>
              <a:t>    const </a:t>
            </a:r>
            <a:r>
              <a:rPr lang="en-US" sz="190" b="0" dirty="0" err="1">
                <a:solidFill>
                  <a:srgbClr val="008000"/>
                </a:solidFill>
                <a:effectLst/>
                <a:latin typeface="Consolas" panose="020B0609020204030204" pitchFamily="49" charset="0"/>
              </a:rPr>
              <a:t>isSeller</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 &amp;&amp; </a:t>
            </a:r>
            <a:r>
              <a:rPr lang="en-US" sz="190" b="0" dirty="0" err="1">
                <a:solidFill>
                  <a:srgbClr val="008000"/>
                </a:solidFill>
                <a:effectLst/>
                <a:latin typeface="Consolas" panose="020B0609020204030204" pitchFamily="49" charset="0"/>
              </a:rPr>
              <a:t>req.profile.seller</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if (!</a:t>
            </a:r>
            <a:r>
              <a:rPr lang="en-US" sz="190" b="0" dirty="0" err="1">
                <a:solidFill>
                  <a:srgbClr val="008000"/>
                </a:solidFill>
                <a:effectLst/>
                <a:latin typeface="Consolas" panose="020B0609020204030204" pitchFamily="49" charset="0"/>
              </a:rPr>
              <a:t>isSeller</a:t>
            </a:r>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(403).</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"User is not a seller"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next();</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photo = (req, res, next) =&gt; { </a:t>
            </a:r>
          </a:p>
          <a:p>
            <a:r>
              <a:rPr lang="en-US" sz="190" b="0" dirty="0">
                <a:solidFill>
                  <a:srgbClr val="008000"/>
                </a:solidFill>
                <a:effectLst/>
                <a:latin typeface="Consolas" panose="020B0609020204030204" pitchFamily="49" charset="0"/>
              </a:rPr>
              <a:t>if(</a:t>
            </a:r>
            <a:r>
              <a:rPr lang="en-US" sz="190" b="0" dirty="0" err="1">
                <a:solidFill>
                  <a:srgbClr val="008000"/>
                </a:solidFill>
                <a:effectLst/>
                <a:latin typeface="Consolas" panose="020B0609020204030204" pitchFamily="49" charset="0"/>
              </a:rPr>
              <a:t>req.profile.photo.data</a:t>
            </a:r>
            <a:r>
              <a:rPr lang="en-US" sz="190" b="0" dirty="0">
                <a:solidFill>
                  <a:srgbClr val="008000"/>
                </a:solidFill>
                <a:effectLst/>
                <a:latin typeface="Consolas" panose="020B0609020204030204" pitchFamily="49" charset="0"/>
              </a:rPr>
              <a:t>){</a:t>
            </a:r>
          </a:p>
          <a:p>
            <a:r>
              <a:rPr lang="en-US" sz="190" b="0" dirty="0" err="1">
                <a:solidFill>
                  <a:srgbClr val="008000"/>
                </a:solidFill>
                <a:effectLst/>
                <a:latin typeface="Consolas" panose="020B0609020204030204" pitchFamily="49" charset="0"/>
              </a:rPr>
              <a:t>res.set</a:t>
            </a:r>
            <a:r>
              <a:rPr lang="en-US" sz="190" b="0" dirty="0">
                <a:solidFill>
                  <a:srgbClr val="008000"/>
                </a:solidFill>
                <a:effectLst/>
                <a:latin typeface="Consolas" panose="020B0609020204030204" pitchFamily="49" charset="0"/>
              </a:rPr>
              <a:t>("Content-Type", </a:t>
            </a:r>
            <a:r>
              <a:rPr lang="en-US" sz="190" b="0" dirty="0" err="1">
                <a:solidFill>
                  <a:srgbClr val="008000"/>
                </a:solidFill>
                <a:effectLst/>
                <a:latin typeface="Consolas" panose="020B0609020204030204" pitchFamily="49" charset="0"/>
              </a:rPr>
              <a:t>req.profile.photo.contentType</a:t>
            </a:r>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return </a:t>
            </a:r>
            <a:r>
              <a:rPr lang="en-US" sz="190" b="0" dirty="0" err="1">
                <a:solidFill>
                  <a:srgbClr val="008000"/>
                </a:solidFill>
                <a:effectLst/>
                <a:latin typeface="Consolas" panose="020B0609020204030204" pitchFamily="49" charset="0"/>
              </a:rPr>
              <a:t>res.send</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req.profile.photo.data</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next()</a:t>
            </a:r>
          </a:p>
          <a:p>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export default { create, </a:t>
            </a:r>
            <a:r>
              <a:rPr lang="en-US" sz="190" b="0" dirty="0" err="1">
                <a:solidFill>
                  <a:srgbClr val="008000"/>
                </a:solidFill>
                <a:effectLst/>
                <a:latin typeface="Consolas" panose="020B0609020204030204" pitchFamily="49" charset="0"/>
              </a:rPr>
              <a:t>userByID</a:t>
            </a:r>
            <a:r>
              <a:rPr lang="en-US" sz="190" b="0" dirty="0">
                <a:solidFill>
                  <a:srgbClr val="008000"/>
                </a:solidFill>
                <a:effectLst/>
                <a:latin typeface="Consolas" panose="020B0609020204030204" pitchFamily="49" charset="0"/>
              </a:rPr>
              <a:t>, read, list, remove, update, </a:t>
            </a:r>
            <a:r>
              <a:rPr lang="en-US" sz="190" b="0" dirty="0" err="1">
                <a:solidFill>
                  <a:srgbClr val="008000"/>
                </a:solidFill>
                <a:effectLst/>
                <a:latin typeface="Consolas" panose="020B0609020204030204" pitchFamily="49" charset="0"/>
              </a:rPr>
              <a:t>updateUser</a:t>
            </a:r>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isSeller</a:t>
            </a:r>
            <a:r>
              <a:rPr lang="en-US" sz="190" b="0" dirty="0">
                <a:solidFill>
                  <a:srgbClr val="008000"/>
                </a:solidFill>
                <a:effectLst/>
                <a:latin typeface="Consolas" panose="020B0609020204030204" pitchFamily="49" charset="0"/>
              </a:rPr>
              <a:t> };</a:t>
            </a:r>
          </a:p>
          <a:p>
            <a:br>
              <a:rPr lang="en-US" sz="190" b="0" dirty="0">
                <a:solidFill>
                  <a:srgbClr val="008000"/>
                </a:solidFill>
                <a:effectLst/>
                <a:latin typeface="Consolas" panose="020B0609020204030204" pitchFamily="49" charset="0"/>
              </a:rPr>
            </a:br>
            <a:endParaRPr lang="en-US" sz="19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71D73B05-1AB1-FB4F-6C26-7A5D531A07C6}"/>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C2883F32-5931-4B42-7C49-50FB2F845B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5D00C4F-9DB9-62F4-A1BC-EF250FE4F3BF}"/>
              </a:ext>
            </a:extLst>
          </p:cNvPr>
          <p:cNvSpPr>
            <a:spLocks noGrp="1"/>
          </p:cNvSpPr>
          <p:nvPr>
            <p:ph type="sldNum" sz="quarter" idx="12"/>
          </p:nvPr>
        </p:nvSpPr>
        <p:spPr/>
        <p:txBody>
          <a:bodyPr/>
          <a:lstStyle/>
          <a:p>
            <a:fld id="{7C5CF243-786F-4254-B068-4C9F0B6EA12F}" type="slidenum">
              <a:rPr lang="en-US" altLang="en-US" smtClean="0"/>
              <a:pPr/>
              <a:t>86</a:t>
            </a:fld>
            <a:endParaRPr lang="en-US" altLang="en-US"/>
          </a:p>
        </p:txBody>
      </p:sp>
    </p:spTree>
    <p:extLst>
      <p:ext uri="{BB962C8B-B14F-4D97-AF65-F5344CB8AC3E}">
        <p14:creationId xmlns:p14="http://schemas.microsoft.com/office/powerpoint/2010/main" val="36320414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6504-3808-2D2B-65DF-E616CE32B922}"/>
              </a:ext>
            </a:extLst>
          </p:cNvPr>
          <p:cNvSpPr>
            <a:spLocks noGrp="1"/>
          </p:cNvSpPr>
          <p:nvPr>
            <p:ph type="title"/>
          </p:nvPr>
        </p:nvSpPr>
        <p:spPr/>
        <p:txBody>
          <a:bodyPr/>
          <a:lstStyle/>
          <a:p>
            <a:r>
              <a:rPr lang="en-US" dirty="0"/>
              <a:t>Showing a photo in a view</a:t>
            </a:r>
          </a:p>
        </p:txBody>
      </p:sp>
      <p:sp>
        <p:nvSpPr>
          <p:cNvPr id="3" name="Content Placeholder 2">
            <a:extLst>
              <a:ext uri="{FF2B5EF4-FFF2-40B4-BE49-F238E27FC236}">
                <a16:creationId xmlns:a16="http://schemas.microsoft.com/office/drawing/2014/main" id="{9B18FAB0-EC9F-2D15-273F-399F18B5074B}"/>
              </a:ext>
            </a:extLst>
          </p:cNvPr>
          <p:cNvSpPr>
            <a:spLocks noGrp="1"/>
          </p:cNvSpPr>
          <p:nvPr>
            <p:ph idx="1"/>
          </p:nvPr>
        </p:nvSpPr>
        <p:spPr/>
        <p:txBody>
          <a:bodyPr/>
          <a:lstStyle/>
          <a:p>
            <a:r>
              <a:rPr lang="en-US" dirty="0"/>
              <a:t>With the photo URL routes set up to retrieve the photo, we can simply use these in the </a:t>
            </a:r>
            <a:r>
              <a:rPr lang="en-US" dirty="0" err="1"/>
              <a:t>img</a:t>
            </a:r>
            <a:r>
              <a:rPr lang="en-US" dirty="0"/>
              <a:t> element's </a:t>
            </a:r>
            <a:r>
              <a:rPr lang="en-US" dirty="0" err="1"/>
              <a:t>src</a:t>
            </a:r>
            <a:r>
              <a:rPr lang="en-US" dirty="0"/>
              <a:t> attribute to load the photo in the view. </a:t>
            </a:r>
          </a:p>
          <a:p>
            <a:r>
              <a:rPr lang="en-US" dirty="0"/>
              <a:t>For example, in the Profile component, we use the user ID from the values in the state to construct the photo URL, as shown in the following code.</a:t>
            </a:r>
          </a:p>
          <a:p>
            <a:endParaRPr lang="en-US" dirty="0"/>
          </a:p>
          <a:p>
            <a:pPr marL="0" indent="0">
              <a:buNone/>
            </a:pPr>
            <a:r>
              <a:rPr lang="en-US" dirty="0" err="1"/>
              <a:t>mern</a:t>
            </a:r>
            <a:r>
              <a:rPr lang="en-US" dirty="0"/>
              <a:t>-skeleton/client/user/Profile.js:</a:t>
            </a:r>
          </a:p>
          <a:p>
            <a:r>
              <a:rPr lang="en-US" dirty="0"/>
              <a:t>const </a:t>
            </a:r>
            <a:r>
              <a:rPr lang="en-US" dirty="0" err="1"/>
              <a:t>photoUrl</a:t>
            </a:r>
            <a:r>
              <a:rPr lang="en-US" dirty="0"/>
              <a:t> = </a:t>
            </a:r>
            <a:r>
              <a:rPr lang="en-US" dirty="0" err="1"/>
              <a:t>values.user._id</a:t>
            </a:r>
            <a:endParaRPr lang="en-US" dirty="0"/>
          </a:p>
          <a:p>
            <a:r>
              <a:rPr lang="en-US" dirty="0"/>
              <a:t>? `/</a:t>
            </a:r>
            <a:r>
              <a:rPr lang="en-US" dirty="0" err="1"/>
              <a:t>api</a:t>
            </a:r>
            <a:r>
              <a:rPr lang="en-US" dirty="0"/>
              <a:t>/users/photo/${</a:t>
            </a:r>
            <a:r>
              <a:rPr lang="en-US" dirty="0" err="1"/>
              <a:t>values.user._id</a:t>
            </a:r>
            <a:r>
              <a:rPr lang="en-US" dirty="0"/>
              <a:t>}?${new Date().</a:t>
            </a:r>
            <a:r>
              <a:rPr lang="en-US" dirty="0" err="1"/>
              <a:t>getTime</a:t>
            </a:r>
            <a:r>
              <a:rPr lang="en-US" dirty="0"/>
              <a:t>()}` </a:t>
            </a:r>
          </a:p>
          <a:p>
            <a:r>
              <a:rPr lang="en-US" dirty="0"/>
              <a:t>: '/</a:t>
            </a:r>
            <a:r>
              <a:rPr lang="en-US" dirty="0" err="1"/>
              <a:t>api</a:t>
            </a:r>
            <a:r>
              <a:rPr lang="en-US" dirty="0"/>
              <a:t>/users/</a:t>
            </a:r>
            <a:r>
              <a:rPr lang="en-US" dirty="0" err="1"/>
              <a:t>defaultphoto</a:t>
            </a:r>
            <a:r>
              <a:rPr lang="en-US" dirty="0"/>
              <a:t>'</a:t>
            </a:r>
          </a:p>
        </p:txBody>
      </p:sp>
      <p:sp>
        <p:nvSpPr>
          <p:cNvPr id="4" name="Date Placeholder 3">
            <a:extLst>
              <a:ext uri="{FF2B5EF4-FFF2-40B4-BE49-F238E27FC236}">
                <a16:creationId xmlns:a16="http://schemas.microsoft.com/office/drawing/2014/main" id="{7FAB5274-1F88-2EAD-1D64-B5AEAD15DE8A}"/>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2907148-4CDF-58A3-FFFE-4C094A20B88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9F35BC2-49C9-2F4D-DD45-10A170AD8D7D}"/>
              </a:ext>
            </a:extLst>
          </p:cNvPr>
          <p:cNvSpPr>
            <a:spLocks noGrp="1"/>
          </p:cNvSpPr>
          <p:nvPr>
            <p:ph type="sldNum" sz="quarter" idx="12"/>
          </p:nvPr>
        </p:nvSpPr>
        <p:spPr/>
        <p:txBody>
          <a:bodyPr/>
          <a:lstStyle/>
          <a:p>
            <a:fld id="{7C5CF243-786F-4254-B068-4C9F0B6EA12F}" type="slidenum">
              <a:rPr lang="en-US" altLang="en-US" smtClean="0"/>
              <a:pPr/>
              <a:t>87</a:t>
            </a:fld>
            <a:endParaRPr lang="en-US" altLang="en-US"/>
          </a:p>
        </p:txBody>
      </p:sp>
    </p:spTree>
    <p:extLst>
      <p:ext uri="{BB962C8B-B14F-4D97-AF65-F5344CB8AC3E}">
        <p14:creationId xmlns:p14="http://schemas.microsoft.com/office/powerpoint/2010/main" val="41345079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0D9C-6E47-C1A3-BD7C-D70EE006D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21838-35B5-3005-CE2C-1ABF1B18774F}"/>
              </a:ext>
            </a:extLst>
          </p:cNvPr>
          <p:cNvSpPr>
            <a:spLocks noGrp="1"/>
          </p:cNvSpPr>
          <p:nvPr>
            <p:ph idx="1"/>
          </p:nvPr>
        </p:nvSpPr>
        <p:spPr/>
        <p:txBody>
          <a:bodyPr/>
          <a:lstStyle/>
          <a:p>
            <a:r>
              <a:rPr lang="en-US" dirty="0"/>
              <a:t>To ensure the </a:t>
            </a:r>
            <a:r>
              <a:rPr lang="en-US" dirty="0" err="1"/>
              <a:t>img</a:t>
            </a:r>
            <a:r>
              <a:rPr lang="en-US" dirty="0"/>
              <a:t> element reloads in the Profile view after the photo is updated, we have to add a time value to the photo URL to bypass the browser's default image caching behavior.</a:t>
            </a:r>
          </a:p>
          <a:p>
            <a:r>
              <a:rPr lang="en-US" dirty="0"/>
              <a:t>Then, we can set the </a:t>
            </a:r>
            <a:r>
              <a:rPr lang="en-US" dirty="0" err="1"/>
              <a:t>photoUrl</a:t>
            </a:r>
            <a:r>
              <a:rPr lang="en-US" dirty="0"/>
              <a:t> to the Material-UI Avatar component, which renders the linked image in the view:</a:t>
            </a:r>
          </a:p>
          <a:p>
            <a:endParaRPr lang="en-US" dirty="0"/>
          </a:p>
          <a:p>
            <a:r>
              <a:rPr lang="en-US" dirty="0"/>
              <a:t>&lt;Avatar </a:t>
            </a:r>
            <a:r>
              <a:rPr lang="en-US" dirty="0" err="1"/>
              <a:t>src</a:t>
            </a:r>
            <a:r>
              <a:rPr lang="en-US" dirty="0"/>
              <a:t>={</a:t>
            </a:r>
            <a:r>
              <a:rPr lang="en-US" dirty="0" err="1"/>
              <a:t>photoUrl</a:t>
            </a:r>
            <a:r>
              <a:rPr lang="en-US" dirty="0"/>
              <a:t>}/&gt;</a:t>
            </a:r>
          </a:p>
        </p:txBody>
      </p:sp>
      <p:sp>
        <p:nvSpPr>
          <p:cNvPr id="4" name="Date Placeholder 3">
            <a:extLst>
              <a:ext uri="{FF2B5EF4-FFF2-40B4-BE49-F238E27FC236}">
                <a16:creationId xmlns:a16="http://schemas.microsoft.com/office/drawing/2014/main" id="{36B56EE0-57BE-3CAC-AD96-010F8A7B1735}"/>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5E455A1A-5F72-F70C-9137-471B4052615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649AAC-77AD-15A6-6444-9616B21D4715}"/>
              </a:ext>
            </a:extLst>
          </p:cNvPr>
          <p:cNvSpPr>
            <a:spLocks noGrp="1"/>
          </p:cNvSpPr>
          <p:nvPr>
            <p:ph type="sldNum" sz="quarter" idx="12"/>
          </p:nvPr>
        </p:nvSpPr>
        <p:spPr/>
        <p:txBody>
          <a:bodyPr/>
          <a:lstStyle/>
          <a:p>
            <a:fld id="{7C5CF243-786F-4254-B068-4C9F0B6EA12F}" type="slidenum">
              <a:rPr lang="en-US" altLang="en-US" smtClean="0"/>
              <a:pPr/>
              <a:t>88</a:t>
            </a:fld>
            <a:endParaRPr lang="en-US" altLang="en-US"/>
          </a:p>
        </p:txBody>
      </p:sp>
    </p:spTree>
    <p:extLst>
      <p:ext uri="{BB962C8B-B14F-4D97-AF65-F5344CB8AC3E}">
        <p14:creationId xmlns:p14="http://schemas.microsoft.com/office/powerpoint/2010/main" val="19839977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ABBE-4A21-BB27-030A-2109196665AB}"/>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-skeleton/client/user/Profile.js:</a:t>
            </a:r>
            <a:br>
              <a:rPr lang="en-US" sz="3000" dirty="0"/>
            </a:br>
            <a:endParaRPr lang="en-US" sz="3000" dirty="0"/>
          </a:p>
        </p:txBody>
      </p:sp>
      <p:sp>
        <p:nvSpPr>
          <p:cNvPr id="3" name="Content Placeholder 2">
            <a:extLst>
              <a:ext uri="{FF2B5EF4-FFF2-40B4-BE49-F238E27FC236}">
                <a16:creationId xmlns:a16="http://schemas.microsoft.com/office/drawing/2014/main" id="{DE31A593-0C8A-42E5-CDD1-42AC84C845A6}"/>
              </a:ext>
            </a:extLst>
          </p:cNvPr>
          <p:cNvSpPr>
            <a:spLocks noGrp="1"/>
          </p:cNvSpPr>
          <p:nvPr>
            <p:ph idx="1"/>
          </p:nvPr>
        </p:nvSpPr>
        <p:spPr/>
        <p:txBody>
          <a:bodyPr/>
          <a:lstStyle/>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eslint</a:t>
            </a:r>
            <a:r>
              <a:rPr lang="en-US" sz="260" b="0" dirty="0">
                <a:solidFill>
                  <a:srgbClr val="008000"/>
                </a:solidFill>
                <a:effectLst/>
                <a:latin typeface="Consolas" panose="020B0609020204030204" pitchFamily="49" charset="0"/>
              </a:rPr>
              <a:t>-disable react/prop-types */</a:t>
            </a:r>
          </a:p>
          <a:p>
            <a:r>
              <a:rPr lang="en-US" sz="260" b="0" dirty="0">
                <a:solidFill>
                  <a:srgbClr val="008000"/>
                </a:solidFill>
                <a:effectLst/>
                <a:latin typeface="Consolas" panose="020B0609020204030204" pitchFamily="49" charset="0"/>
              </a:rPr>
              <a:t>import React, { </a:t>
            </a:r>
            <a:r>
              <a:rPr lang="en-US" sz="260" b="0" dirty="0" err="1">
                <a:solidFill>
                  <a:srgbClr val="008000"/>
                </a:solidFill>
                <a:effectLst/>
                <a:latin typeface="Consolas" panose="020B0609020204030204" pitchFamily="49" charset="0"/>
              </a:rPr>
              <a:t>useState</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useEffect</a:t>
            </a:r>
            <a:r>
              <a:rPr lang="en-US" sz="260" b="0" dirty="0">
                <a:solidFill>
                  <a:srgbClr val="008000"/>
                </a:solidFill>
                <a:effectLst/>
                <a:latin typeface="Consolas" panose="020B0609020204030204" pitchFamily="49" charset="0"/>
              </a:rPr>
              <a:t> } from 'react';</a:t>
            </a:r>
          </a:p>
          <a:p>
            <a:r>
              <a:rPr lang="en-US" sz="260" b="0" dirty="0">
                <a:solidFill>
                  <a:srgbClr val="008000"/>
                </a:solidFill>
                <a:effectLst/>
                <a:latin typeface="Consolas" panose="020B0609020204030204" pitchFamily="49" charset="0"/>
              </a:rPr>
              <a:t>import { Navigate, Link } from 'react-router-</a:t>
            </a:r>
            <a:r>
              <a:rPr lang="en-US" sz="260" b="0" dirty="0" err="1">
                <a:solidFill>
                  <a:srgbClr val="008000"/>
                </a:solidFill>
                <a:effectLst/>
                <a:latin typeface="Consolas" panose="020B0609020204030204" pitchFamily="49" charset="0"/>
              </a:rPr>
              <a:t>dom</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auth from '../auth/auth-helper.js';</a:t>
            </a:r>
          </a:p>
          <a:p>
            <a:r>
              <a:rPr lang="en-US" sz="260" b="0" dirty="0">
                <a:solidFill>
                  <a:srgbClr val="008000"/>
                </a:solidFill>
                <a:effectLst/>
                <a:latin typeface="Consolas" panose="020B0609020204030204" pitchFamily="49" charset="0"/>
              </a:rPr>
              <a:t>import read from './</a:t>
            </a:r>
            <a:r>
              <a:rPr lang="en-US" sz="260" b="0" dirty="0" err="1">
                <a:solidFill>
                  <a:srgbClr val="008000"/>
                </a:solidFill>
                <a:effectLst/>
                <a:latin typeface="Consolas" panose="020B0609020204030204" pitchFamily="49" charset="0"/>
              </a:rPr>
              <a:t>someApiModule</a:t>
            </a:r>
            <a:r>
              <a:rPr lang="en-US" sz="260" b="0" dirty="0">
                <a:solidFill>
                  <a:srgbClr val="008000"/>
                </a:solidFill>
                <a:effectLst/>
                <a:latin typeface="Consolas" panose="020B0609020204030204" pitchFamily="49" charset="0"/>
              </a:rPr>
              <a:t>'; // Replace with the actual module that contains the read function</a:t>
            </a:r>
          </a:p>
          <a:p>
            <a:r>
              <a:rPr lang="en-US" sz="260" b="0" dirty="0">
                <a:solidFill>
                  <a:srgbClr val="008000"/>
                </a:solidFill>
                <a:effectLst/>
                <a:latin typeface="Consolas" panose="020B0609020204030204" pitchFamily="49" charset="0"/>
              </a:rPr>
              <a:t>import Paper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/core/Paper';</a:t>
            </a:r>
          </a:p>
          <a:p>
            <a:r>
              <a:rPr lang="en-US" sz="260" b="0" dirty="0">
                <a:solidFill>
                  <a:srgbClr val="008000"/>
                </a:solidFill>
                <a:effectLst/>
                <a:latin typeface="Consolas" panose="020B0609020204030204" pitchFamily="49" charset="0"/>
              </a:rPr>
              <a:t>import { </a:t>
            </a:r>
            <a:r>
              <a:rPr lang="en-US" sz="260" b="0" dirty="0" err="1">
                <a:solidFill>
                  <a:srgbClr val="008000"/>
                </a:solidFill>
                <a:effectLst/>
                <a:latin typeface="Consolas" panose="020B0609020204030204" pitchFamily="49" charset="0"/>
              </a:rPr>
              <a:t>makeStyles</a:t>
            </a:r>
            <a:r>
              <a:rPr lang="en-US" sz="260" b="0" dirty="0">
                <a:solidFill>
                  <a:srgbClr val="008000"/>
                </a:solidFill>
                <a:effectLst/>
                <a:latin typeface="Consolas" panose="020B0609020204030204" pitchFamily="49" charset="0"/>
              </a:rPr>
              <a:t> }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/core/styles';</a:t>
            </a:r>
          </a:p>
          <a:p>
            <a:r>
              <a:rPr lang="en-US" sz="260" b="0" dirty="0">
                <a:solidFill>
                  <a:srgbClr val="008000"/>
                </a:solidFill>
                <a:effectLst/>
                <a:latin typeface="Consolas" panose="020B0609020204030204" pitchFamily="49" charset="0"/>
              </a:rPr>
              <a:t>import Card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/core/Card';</a:t>
            </a:r>
          </a:p>
          <a:p>
            <a:r>
              <a:rPr lang="en-US" sz="260" b="0" dirty="0">
                <a:solidFill>
                  <a:srgbClr val="008000"/>
                </a:solidFill>
                <a:effectLst/>
                <a:latin typeface="Consolas" panose="020B0609020204030204" pitchFamily="49" charset="0"/>
              </a:rPr>
              <a:t>import List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/core/List';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LinkMui</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/core/Link';</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ListItemAvatar</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ListItemAvatar</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ListItemText</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ListItemText</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ListItemSecondaryAction</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ListItemSecondaryAction</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IconButton</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IconButton</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Avatar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/core/Avatar';</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CardContent</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CardContent</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Typography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/core/Typography';</a:t>
            </a:r>
          </a:p>
          <a:p>
            <a:r>
              <a:rPr lang="en-US" sz="260" b="0" dirty="0">
                <a:solidFill>
                  <a:srgbClr val="008000"/>
                </a:solidFill>
                <a:effectLst/>
                <a:latin typeface="Consolas" panose="020B0609020204030204" pitchFamily="49" charset="0"/>
              </a:rPr>
              <a:t>import Divider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/core/Divider';</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EditIcon</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/icons/Edit';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DeleteUser</a:t>
            </a:r>
            <a:r>
              <a:rPr lang="en-US" sz="260" b="0" dirty="0">
                <a:solidFill>
                  <a:srgbClr val="008000"/>
                </a:solidFill>
                <a:effectLst/>
                <a:latin typeface="Consolas" panose="020B0609020204030204" pitchFamily="49" charset="0"/>
              </a:rPr>
              <a:t> from './</a:t>
            </a:r>
            <a:r>
              <a:rPr lang="en-US" sz="260" b="0" dirty="0" err="1">
                <a:solidFill>
                  <a:srgbClr val="008000"/>
                </a:solidFill>
                <a:effectLst/>
                <a:latin typeface="Consolas" panose="020B0609020204030204" pitchFamily="49" charset="0"/>
              </a:rPr>
              <a:t>DeleteUser</a:t>
            </a:r>
            <a:r>
              <a:rPr lang="en-US" sz="260" b="0" dirty="0">
                <a:solidFill>
                  <a:srgbClr val="008000"/>
                </a:solidFill>
                <a:effectLst/>
                <a:latin typeface="Consolas" panose="020B0609020204030204" pitchFamily="49" charset="0"/>
              </a:rPr>
              <a:t>'; // Import </a:t>
            </a:r>
            <a:r>
              <a:rPr lang="en-US" sz="260" b="0" dirty="0" err="1">
                <a:solidFill>
                  <a:srgbClr val="008000"/>
                </a:solidFill>
                <a:effectLst/>
                <a:latin typeface="Consolas" panose="020B0609020204030204" pitchFamily="49" charset="0"/>
              </a:rPr>
              <a:t>DeleteUser</a:t>
            </a:r>
            <a:r>
              <a:rPr lang="en-US" sz="260" b="0" dirty="0">
                <a:solidFill>
                  <a:srgbClr val="008000"/>
                </a:solidFill>
                <a:effectLst/>
                <a:latin typeface="Consolas" panose="020B0609020204030204" pitchFamily="49" charset="0"/>
              </a:rPr>
              <a:t> from the correct path</a:t>
            </a:r>
          </a:p>
          <a:p>
            <a:r>
              <a:rPr lang="en-US" sz="260" b="0" dirty="0">
                <a:solidFill>
                  <a:srgbClr val="008000"/>
                </a:solidFill>
                <a:effectLst/>
                <a:latin typeface="Consolas" panose="020B0609020204030204" pitchFamily="49" charset="0"/>
              </a:rPr>
              <a:t>import { Navigate, Route, Routes, </a:t>
            </a:r>
            <a:r>
              <a:rPr lang="en-US" sz="260" b="0" dirty="0" err="1">
                <a:solidFill>
                  <a:srgbClr val="008000"/>
                </a:solidFill>
                <a:effectLst/>
                <a:latin typeface="Consolas" panose="020B0609020204030204" pitchFamily="49" charset="0"/>
              </a:rPr>
              <a:t>useNavigate</a:t>
            </a:r>
            <a:r>
              <a:rPr lang="en-US" sz="260" b="0" dirty="0">
                <a:solidFill>
                  <a:srgbClr val="008000"/>
                </a:solidFill>
                <a:effectLst/>
                <a:latin typeface="Consolas" panose="020B0609020204030204" pitchFamily="49" charset="0"/>
              </a:rPr>
              <a:t> } from 'react-router-</a:t>
            </a:r>
            <a:r>
              <a:rPr lang="en-US" sz="260" b="0" dirty="0" err="1">
                <a:solidFill>
                  <a:srgbClr val="008000"/>
                </a:solidFill>
                <a:effectLst/>
                <a:latin typeface="Consolas" panose="020B0609020204030204" pitchFamily="49" charset="0"/>
              </a:rPr>
              <a:t>dom</a:t>
            </a:r>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export default function Profile({ match }) {</a:t>
            </a:r>
          </a:p>
          <a:p>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useStyles</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makeStyles</a:t>
            </a:r>
            <a:r>
              <a:rPr lang="en-US" sz="260" b="0" dirty="0">
                <a:solidFill>
                  <a:srgbClr val="008000"/>
                </a:solidFill>
                <a:effectLst/>
                <a:latin typeface="Consolas" panose="020B0609020204030204" pitchFamily="49" charset="0"/>
              </a:rPr>
              <a:t>((theme) =&gt; ({</a:t>
            </a:r>
          </a:p>
          <a:p>
            <a:r>
              <a:rPr lang="en-US" sz="260" b="0" dirty="0">
                <a:solidFill>
                  <a:srgbClr val="008000"/>
                </a:solidFill>
                <a:effectLst/>
                <a:latin typeface="Consolas" panose="020B0609020204030204" pitchFamily="49" charset="0"/>
              </a:rPr>
              <a:t>    root: {</a:t>
            </a:r>
          </a:p>
          <a:p>
            <a:r>
              <a:rPr lang="en-US" sz="260" b="0" dirty="0">
                <a:solidFill>
                  <a:srgbClr val="008000"/>
                </a:solidFill>
                <a:effectLst/>
                <a:latin typeface="Consolas" panose="020B0609020204030204" pitchFamily="49" charset="0"/>
              </a:rPr>
              <a:t>      padding: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(3, 2),</a:t>
            </a:r>
          </a:p>
          <a:p>
            <a:r>
              <a:rPr lang="en-US" sz="260" b="0" dirty="0">
                <a:solidFill>
                  <a:srgbClr val="008000"/>
                </a:solidFill>
                <a:effectLst/>
                <a:latin typeface="Consolas" panose="020B0609020204030204" pitchFamily="49" charset="0"/>
              </a:rPr>
              <a:t>      margin: 'auto',</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maxWidth</a:t>
            </a:r>
            <a:r>
              <a:rPr lang="en-US" sz="260" b="0" dirty="0">
                <a:solidFill>
                  <a:srgbClr val="008000"/>
                </a:solidFill>
                <a:effectLst/>
                <a:latin typeface="Consolas" panose="020B0609020204030204" pitchFamily="49" charset="0"/>
              </a:rPr>
              <a:t>: 600,</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marginTop</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(5),</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title: {</a:t>
            </a:r>
          </a:p>
          <a:p>
            <a:r>
              <a:rPr lang="en-US" sz="260" b="0" dirty="0">
                <a:solidFill>
                  <a:srgbClr val="008000"/>
                </a:solidFill>
                <a:effectLst/>
                <a:latin typeface="Consolas" panose="020B0609020204030204" pitchFamily="49" charset="0"/>
              </a:rPr>
              <a:t>      padding: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(3)}</a:t>
            </a:r>
            <a:r>
              <a:rPr lang="en-US" sz="260" b="0" dirty="0" err="1">
                <a:solidFill>
                  <a:srgbClr val="008000"/>
                </a:solidFill>
                <a:effectLst/>
                <a:latin typeface="Consolas" panose="020B0609020204030204" pitchFamily="49" charset="0"/>
              </a:rPr>
              <a:t>px</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(2.5)}</a:t>
            </a:r>
            <a:r>
              <a:rPr lang="en-US" sz="260" b="0" dirty="0" err="1">
                <a:solidFill>
                  <a:srgbClr val="008000"/>
                </a:solidFill>
                <a:effectLst/>
                <a:latin typeface="Consolas" panose="020B0609020204030204" pitchFamily="49" charset="0"/>
              </a:rPr>
              <a:t>px</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(2)}</a:t>
            </a:r>
            <a:r>
              <a:rPr lang="en-US" sz="260" b="0" dirty="0" err="1">
                <a:solidFill>
                  <a:srgbClr val="008000"/>
                </a:solidFill>
                <a:effectLst/>
                <a:latin typeface="Consolas" panose="020B0609020204030204" pitchFamily="49" charset="0"/>
              </a:rPr>
              <a:t>px</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color: </a:t>
            </a:r>
            <a:r>
              <a:rPr lang="en-US" sz="260" b="0" dirty="0" err="1">
                <a:solidFill>
                  <a:srgbClr val="008000"/>
                </a:solidFill>
                <a:effectLst/>
                <a:latin typeface="Consolas" panose="020B0609020204030204" pitchFamily="49" charset="0"/>
              </a:rPr>
              <a:t>theme.palette.openTitle</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const classes = </a:t>
            </a:r>
            <a:r>
              <a:rPr lang="en-US" sz="260" b="0" dirty="0" err="1">
                <a:solidFill>
                  <a:srgbClr val="008000"/>
                </a:solidFill>
                <a:effectLst/>
                <a:latin typeface="Consolas" panose="020B0609020204030204" pitchFamily="49" charset="0"/>
              </a:rPr>
              <a:t>useStyles</a:t>
            </a:r>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const [user, </a:t>
            </a:r>
            <a:r>
              <a:rPr lang="en-US" sz="260" b="0" dirty="0" err="1">
                <a:solidFill>
                  <a:srgbClr val="008000"/>
                </a:solidFill>
                <a:effectLst/>
                <a:latin typeface="Consolas" panose="020B0609020204030204" pitchFamily="49" charset="0"/>
              </a:rPr>
              <a:t>setUser</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useState</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redirectToSignin</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setRedirectToSignin</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useState</a:t>
            </a:r>
            <a:r>
              <a:rPr lang="en-US" sz="260" b="0" dirty="0">
                <a:solidFill>
                  <a:srgbClr val="008000"/>
                </a:solidFill>
                <a:effectLst/>
                <a:latin typeface="Consolas" panose="020B0609020204030204" pitchFamily="49" charset="0"/>
              </a:rPr>
              <a:t>(false);</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useEffect</a:t>
            </a:r>
            <a:r>
              <a:rPr lang="en-US" sz="260" b="0" dirty="0">
                <a:solidFill>
                  <a:srgbClr val="008000"/>
                </a:solidFill>
                <a:effectLst/>
                <a:latin typeface="Consolas" panose="020B0609020204030204" pitchFamily="49" charset="0"/>
              </a:rPr>
              <a:t>(() =&gt; {</a:t>
            </a:r>
          </a:p>
          <a:p>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abortController</a:t>
            </a:r>
            <a:r>
              <a:rPr lang="en-US" sz="260" b="0" dirty="0">
                <a:solidFill>
                  <a:srgbClr val="008000"/>
                </a:solidFill>
                <a:effectLst/>
                <a:latin typeface="Consolas" panose="020B0609020204030204" pitchFamily="49" charset="0"/>
              </a:rPr>
              <a:t> = new </a:t>
            </a:r>
            <a:r>
              <a:rPr lang="en-US" sz="260" b="0" dirty="0" err="1">
                <a:solidFill>
                  <a:srgbClr val="008000"/>
                </a:solidFill>
                <a:effectLst/>
                <a:latin typeface="Consolas" panose="020B0609020204030204" pitchFamily="49" charset="0"/>
              </a:rPr>
              <a:t>AbortController</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const signal = </a:t>
            </a:r>
            <a:r>
              <a:rPr lang="en-US" sz="260" b="0" dirty="0" err="1">
                <a:solidFill>
                  <a:srgbClr val="008000"/>
                </a:solidFill>
                <a:effectLst/>
                <a:latin typeface="Consolas" panose="020B0609020204030204" pitchFamily="49" charset="0"/>
              </a:rPr>
              <a:t>abortController.signal</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jwt</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auth.isAuthenticated</a:t>
            </a:r>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read(</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userId</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match.params.userId</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 t: </a:t>
            </a:r>
            <a:r>
              <a:rPr lang="en-US" sz="260" b="0" dirty="0" err="1">
                <a:solidFill>
                  <a:srgbClr val="008000"/>
                </a:solidFill>
                <a:effectLst/>
                <a:latin typeface="Consolas" panose="020B0609020204030204" pitchFamily="49" charset="0"/>
              </a:rPr>
              <a:t>jwt.token</a:t>
            </a:r>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signal</a:t>
            </a:r>
          </a:p>
          <a:p>
            <a:r>
              <a:rPr lang="en-US" sz="260" b="0" dirty="0">
                <a:solidFill>
                  <a:srgbClr val="008000"/>
                </a:solidFill>
                <a:effectLst/>
                <a:latin typeface="Consolas" panose="020B0609020204030204" pitchFamily="49" charset="0"/>
              </a:rPr>
              <a:t>    ).then((data) =&gt; {</a:t>
            </a:r>
          </a:p>
          <a:p>
            <a:r>
              <a:rPr lang="en-US" sz="260" b="0" dirty="0">
                <a:solidFill>
                  <a:srgbClr val="008000"/>
                </a:solidFill>
                <a:effectLst/>
                <a:latin typeface="Consolas" panose="020B0609020204030204" pitchFamily="49" charset="0"/>
              </a:rPr>
              <a:t>      if (data &amp;&amp; </a:t>
            </a:r>
            <a:r>
              <a:rPr lang="en-US" sz="260" b="0" dirty="0" err="1">
                <a:solidFill>
                  <a:srgbClr val="008000"/>
                </a:solidFill>
                <a:effectLst/>
                <a:latin typeface="Consolas" panose="020B0609020204030204" pitchFamily="49" charset="0"/>
              </a:rPr>
              <a:t>data.error</a:t>
            </a:r>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setRedirectToSignin</a:t>
            </a:r>
            <a:r>
              <a:rPr lang="en-US" sz="260" b="0" dirty="0">
                <a:solidFill>
                  <a:srgbClr val="008000"/>
                </a:solidFill>
                <a:effectLst/>
                <a:latin typeface="Consolas" panose="020B0609020204030204" pitchFamily="49" charset="0"/>
              </a:rPr>
              <a:t>(true);</a:t>
            </a:r>
          </a:p>
          <a:p>
            <a:r>
              <a:rPr lang="en-US" sz="260" b="0" dirty="0">
                <a:solidFill>
                  <a:srgbClr val="008000"/>
                </a:solidFill>
                <a:effectLst/>
                <a:latin typeface="Consolas" panose="020B0609020204030204" pitchFamily="49" charset="0"/>
              </a:rPr>
              <a:t>      } else {</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setUser</a:t>
            </a:r>
            <a:r>
              <a:rPr lang="en-US" sz="260" b="0" dirty="0">
                <a:solidFill>
                  <a:srgbClr val="008000"/>
                </a:solidFill>
                <a:effectLst/>
                <a:latin typeface="Consolas" panose="020B0609020204030204" pitchFamily="49" charset="0"/>
              </a:rPr>
              <a:t>(data);</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return function cleanup() {</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abortController.abort</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match.params.userId</a:t>
            </a:r>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if (</a:t>
            </a:r>
            <a:r>
              <a:rPr lang="en-US" sz="260" b="0" dirty="0" err="1">
                <a:solidFill>
                  <a:srgbClr val="008000"/>
                </a:solidFill>
                <a:effectLst/>
                <a:latin typeface="Consolas" panose="020B0609020204030204" pitchFamily="49" charset="0"/>
              </a:rPr>
              <a:t>redirectToSignin</a:t>
            </a:r>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return &lt;Navigate to='/</a:t>
            </a:r>
            <a:r>
              <a:rPr lang="en-US" sz="260" b="0" dirty="0" err="1">
                <a:solidFill>
                  <a:srgbClr val="008000"/>
                </a:solidFill>
                <a:effectLst/>
                <a:latin typeface="Consolas" panose="020B0609020204030204" pitchFamily="49" charset="0"/>
              </a:rPr>
              <a:t>signin</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photoUrl</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user._id</a:t>
            </a:r>
            <a:endParaRPr lang="en-US" sz="260" b="0" dirty="0">
              <a:solidFill>
                <a:srgbClr val="008000"/>
              </a:solidFill>
              <a:effectLst/>
              <a:latin typeface="Consolas" panose="020B0609020204030204" pitchFamily="49" charset="0"/>
            </a:endParaRPr>
          </a:p>
          <a:p>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api</a:t>
            </a:r>
            <a:r>
              <a:rPr lang="en-US" sz="260" b="0" dirty="0">
                <a:solidFill>
                  <a:srgbClr val="008000"/>
                </a:solidFill>
                <a:effectLst/>
                <a:latin typeface="Consolas" panose="020B0609020204030204" pitchFamily="49" charset="0"/>
              </a:rPr>
              <a:t>/users/photo/${</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}?${new Date().</a:t>
            </a:r>
            <a:r>
              <a:rPr lang="en-US" sz="260" b="0" dirty="0" err="1">
                <a:solidFill>
                  <a:srgbClr val="008000"/>
                </a:solidFill>
                <a:effectLst/>
                <a:latin typeface="Consolas" panose="020B0609020204030204" pitchFamily="49" charset="0"/>
              </a:rPr>
              <a:t>getTime</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api</a:t>
            </a:r>
            <a:r>
              <a:rPr lang="en-US" sz="260" b="0" dirty="0">
                <a:solidFill>
                  <a:srgbClr val="008000"/>
                </a:solidFill>
                <a:effectLst/>
                <a:latin typeface="Consolas" panose="020B0609020204030204" pitchFamily="49" charset="0"/>
              </a:rPr>
              <a:t>/users/</a:t>
            </a:r>
            <a:r>
              <a:rPr lang="en-US" sz="260" b="0" dirty="0" err="1">
                <a:solidFill>
                  <a:srgbClr val="008000"/>
                </a:solidFill>
                <a:effectLst/>
                <a:latin typeface="Consolas" panose="020B0609020204030204" pitchFamily="49" charset="0"/>
              </a:rPr>
              <a:t>defaultphoto</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&lt;Avatar </a:t>
            </a:r>
            <a:r>
              <a:rPr lang="en-US" sz="260" b="0" dirty="0" err="1">
                <a:solidFill>
                  <a:srgbClr val="008000"/>
                </a:solidFill>
                <a:effectLst/>
                <a:latin typeface="Consolas" panose="020B0609020204030204" pitchFamily="49" charset="0"/>
              </a:rPr>
              <a:t>src</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photoUrl</a:t>
            </a:r>
            <a:r>
              <a:rPr lang="en-US" sz="260" b="0" dirty="0">
                <a:solidFill>
                  <a:srgbClr val="008000"/>
                </a:solidFill>
                <a:effectLst/>
                <a:latin typeface="Consolas" panose="020B0609020204030204" pitchFamily="49" charset="0"/>
              </a:rPr>
              <a:t>}/&gt;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return (</a:t>
            </a:r>
          </a:p>
          <a:p>
            <a:r>
              <a:rPr lang="en-US" sz="260" b="0" dirty="0">
                <a:solidFill>
                  <a:srgbClr val="008000"/>
                </a:solidFill>
                <a:effectLst/>
                <a:latin typeface="Consolas" panose="020B0609020204030204" pitchFamily="49" charset="0"/>
              </a:rPr>
              <a:t>    &lt;Paper </a:t>
            </a:r>
            <a:r>
              <a:rPr lang="en-US" sz="260" b="0" dirty="0" err="1">
                <a:solidFill>
                  <a:srgbClr val="008000"/>
                </a:solidFill>
                <a:effectLst/>
                <a:latin typeface="Consolas" panose="020B0609020204030204" pitchFamily="49" charset="0"/>
              </a:rPr>
              <a:t>className</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classes.root</a:t>
            </a:r>
            <a:r>
              <a:rPr lang="en-US" sz="260" b="0" dirty="0">
                <a:solidFill>
                  <a:srgbClr val="008000"/>
                </a:solidFill>
                <a:effectLst/>
                <a:latin typeface="Consolas" panose="020B0609020204030204" pitchFamily="49" charset="0"/>
              </a:rPr>
              <a:t>} elevation={4}&gt;</a:t>
            </a:r>
          </a:p>
          <a:p>
            <a:r>
              <a:rPr lang="en-US" sz="260" b="0" dirty="0">
                <a:solidFill>
                  <a:srgbClr val="008000"/>
                </a:solidFill>
                <a:effectLst/>
                <a:latin typeface="Consolas" panose="020B0609020204030204" pitchFamily="49" charset="0"/>
              </a:rPr>
              <a:t>      &lt;Typography variant='h6' </a:t>
            </a:r>
            <a:r>
              <a:rPr lang="en-US" sz="260" b="0" dirty="0" err="1">
                <a:solidFill>
                  <a:srgbClr val="008000"/>
                </a:solidFill>
                <a:effectLst/>
                <a:latin typeface="Consolas" panose="020B0609020204030204" pitchFamily="49" charset="0"/>
              </a:rPr>
              <a:t>className</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classes.title</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Profile</a:t>
            </a:r>
          </a:p>
          <a:p>
            <a:r>
              <a:rPr lang="en-US" sz="260" b="0" dirty="0">
                <a:solidFill>
                  <a:srgbClr val="008000"/>
                </a:solidFill>
                <a:effectLst/>
                <a:latin typeface="Consolas" panose="020B0609020204030204" pitchFamily="49" charset="0"/>
              </a:rPr>
              <a:t>      &lt;/Typography&gt;</a:t>
            </a:r>
          </a:p>
          <a:p>
            <a:r>
              <a:rPr lang="en-US" sz="260" b="0" dirty="0">
                <a:solidFill>
                  <a:srgbClr val="008000"/>
                </a:solidFill>
                <a:effectLst/>
                <a:latin typeface="Consolas" panose="020B0609020204030204" pitchFamily="49" charset="0"/>
              </a:rPr>
              <a:t>      &lt;List dense&gt;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ListItemAvatar</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&lt;Avatar </a:t>
            </a:r>
            <a:r>
              <a:rPr lang="en-US" sz="260" b="0" dirty="0" err="1">
                <a:solidFill>
                  <a:srgbClr val="008000"/>
                </a:solidFill>
                <a:effectLst/>
                <a:latin typeface="Consolas" panose="020B0609020204030204" pitchFamily="49" charset="0"/>
              </a:rPr>
              <a:t>src</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photoUrl</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ListItemAvatar</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ListItemText</a:t>
            </a:r>
            <a:r>
              <a:rPr lang="en-US" sz="260" b="0" dirty="0">
                <a:solidFill>
                  <a:srgbClr val="008000"/>
                </a:solidFill>
                <a:effectLst/>
                <a:latin typeface="Consolas" panose="020B0609020204030204" pitchFamily="49" charset="0"/>
              </a:rPr>
              <a:t> primary={user.name} secondary={</a:t>
            </a:r>
            <a:r>
              <a:rPr lang="en-US" sz="260" b="0" dirty="0" err="1">
                <a:solidFill>
                  <a:srgbClr val="008000"/>
                </a:solidFill>
                <a:effectLst/>
                <a:latin typeface="Consolas" panose="020B0609020204030204" pitchFamily="49" charset="0"/>
              </a:rPr>
              <a:t>user.email</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auth.isAuthenticated</a:t>
            </a:r>
            <a:r>
              <a:rPr lang="en-US" sz="260" b="0" dirty="0">
                <a:solidFill>
                  <a:srgbClr val="008000"/>
                </a:solidFill>
                <a:effectLst/>
                <a:latin typeface="Consolas" panose="020B0609020204030204" pitchFamily="49" charset="0"/>
              </a:rPr>
              <a:t>().user &amp;&amp;</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auth.isAuthenticated</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 &amp;&amp; (</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ListItemSecondaryAction</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&lt;Link to={'/user/edit/' + </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IconButton</a:t>
            </a:r>
            <a:r>
              <a:rPr lang="en-US" sz="260" b="0" dirty="0">
                <a:solidFill>
                  <a:srgbClr val="008000"/>
                </a:solidFill>
                <a:effectLst/>
                <a:latin typeface="Consolas" panose="020B0609020204030204" pitchFamily="49" charset="0"/>
              </a:rPr>
              <a:t> aria-label='Edit' color='primary'&gt;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EditIcon</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IconButton</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&lt;/Link&gt;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DeleteUser</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userId</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ListItemSecondaryAction</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&lt;Divider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ListItemText</a:t>
            </a:r>
            <a:endParaRPr lang="en-US" sz="260" b="0" dirty="0">
              <a:solidFill>
                <a:srgbClr val="008000"/>
              </a:solidFill>
              <a:effectLst/>
              <a:latin typeface="Consolas" panose="020B0609020204030204" pitchFamily="49" charset="0"/>
            </a:endParaRPr>
          </a:p>
          <a:p>
            <a:r>
              <a:rPr lang="en-US" sz="260" b="0" dirty="0">
                <a:solidFill>
                  <a:srgbClr val="008000"/>
                </a:solidFill>
                <a:effectLst/>
                <a:latin typeface="Consolas" panose="020B0609020204030204" pitchFamily="49" charset="0"/>
              </a:rPr>
              <a:t>            primary={'Joined: ' + new Date(</a:t>
            </a:r>
            <a:r>
              <a:rPr lang="en-US" sz="260" b="0" dirty="0" err="1">
                <a:solidFill>
                  <a:srgbClr val="008000"/>
                </a:solidFill>
                <a:effectLst/>
                <a:latin typeface="Consolas" panose="020B0609020204030204" pitchFamily="49" charset="0"/>
              </a:rPr>
              <a:t>user.created</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toDateString</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&lt;/List&gt;</a:t>
            </a:r>
          </a:p>
          <a:p>
            <a:r>
              <a:rPr lang="en-US" sz="260" b="0" dirty="0">
                <a:solidFill>
                  <a:srgbClr val="008000"/>
                </a:solidFill>
                <a:effectLst/>
                <a:latin typeface="Consolas" panose="020B0609020204030204" pitchFamily="49" charset="0"/>
              </a:rPr>
              <a:t>    &lt;/Paper&gt;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endParaRPr lang="en-US" sz="26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E7411AE-544B-FD88-135C-CBD16B3F50C6}"/>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E080C24-D4BF-EBE1-8F78-AD45FCC4D3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806AC42-91DD-05F3-C292-AFA2FADC9FA8}"/>
              </a:ext>
            </a:extLst>
          </p:cNvPr>
          <p:cNvSpPr>
            <a:spLocks noGrp="1"/>
          </p:cNvSpPr>
          <p:nvPr>
            <p:ph type="sldNum" sz="quarter" idx="12"/>
          </p:nvPr>
        </p:nvSpPr>
        <p:spPr/>
        <p:txBody>
          <a:bodyPr/>
          <a:lstStyle/>
          <a:p>
            <a:fld id="{7C5CF243-786F-4254-B068-4C9F0B6EA12F}" type="slidenum">
              <a:rPr lang="en-US" altLang="en-US" smtClean="0"/>
              <a:pPr/>
              <a:t>89</a:t>
            </a:fld>
            <a:endParaRPr lang="en-US" altLang="en-US"/>
          </a:p>
        </p:txBody>
      </p:sp>
    </p:spTree>
    <p:extLst>
      <p:ext uri="{BB962C8B-B14F-4D97-AF65-F5344CB8AC3E}">
        <p14:creationId xmlns:p14="http://schemas.microsoft.com/office/powerpoint/2010/main" val="328296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DC1A-F732-87E7-B829-6431719940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7BF849-A63B-890A-E417-461090A85B33}"/>
              </a:ext>
            </a:extLst>
          </p:cNvPr>
          <p:cNvSpPr>
            <a:spLocks noGrp="1"/>
          </p:cNvSpPr>
          <p:nvPr>
            <p:ph idx="1"/>
          </p:nvPr>
        </p:nvSpPr>
        <p:spPr/>
        <p:txBody>
          <a:bodyPr/>
          <a:lstStyle/>
          <a:p>
            <a:r>
              <a:rPr lang="en-US" dirty="0"/>
              <a:t>we will extend the MERN skeleton to build a simple version of the </a:t>
            </a:r>
          </a:p>
          <a:p>
            <a:r>
              <a:rPr lang="en-US" dirty="0"/>
              <a:t>online marketplace, starting with the following features:</a:t>
            </a:r>
          </a:p>
          <a:p>
            <a:r>
              <a:rPr lang="en-US" dirty="0"/>
              <a:t>Users with seller accounts</a:t>
            </a:r>
          </a:p>
          <a:p>
            <a:r>
              <a:rPr lang="en-US" dirty="0"/>
              <a:t>Shop management </a:t>
            </a:r>
          </a:p>
          <a:p>
            <a:r>
              <a:rPr lang="en-US" dirty="0"/>
              <a:t>Product management</a:t>
            </a:r>
          </a:p>
          <a:p>
            <a:r>
              <a:rPr lang="en-US" dirty="0"/>
              <a:t>Product search by name and category</a:t>
            </a:r>
          </a:p>
          <a:p>
            <a:r>
              <a:rPr lang="en-US" dirty="0"/>
              <a:t>The views needed for these features related to seller accounts, shops, and products will be developed by extending and modifying the existing React components in the MERN skeleton application. </a:t>
            </a:r>
          </a:p>
        </p:txBody>
      </p:sp>
      <p:sp>
        <p:nvSpPr>
          <p:cNvPr id="4" name="Date Placeholder 3">
            <a:extLst>
              <a:ext uri="{FF2B5EF4-FFF2-40B4-BE49-F238E27FC236}">
                <a16:creationId xmlns:a16="http://schemas.microsoft.com/office/drawing/2014/main" id="{2742C85F-DC52-53F2-B98C-7134A9AF841B}"/>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BDFBAD4-9D37-D878-4332-973C513FC2E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BFF775-75F7-D0A9-0754-014CC26A64FA}"/>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2674011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128C-5E5E-8480-D533-1343E3808B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A65851-5D36-B667-007D-F7DE248BB104}"/>
              </a:ext>
            </a:extLst>
          </p:cNvPr>
          <p:cNvSpPr>
            <a:spLocks noGrp="1"/>
          </p:cNvSpPr>
          <p:nvPr>
            <p:ph idx="1"/>
          </p:nvPr>
        </p:nvSpPr>
        <p:spPr/>
        <p:txBody>
          <a:bodyPr/>
          <a:lstStyle/>
          <a:p>
            <a:r>
              <a:rPr lang="en-US" dirty="0"/>
              <a:t>The updated user profile in MERN Social can now display a user uploaded profile photo and an about description, as shown in the following screenshot:</a:t>
            </a:r>
          </a:p>
          <a:p>
            <a:endParaRPr lang="en-US" dirty="0"/>
          </a:p>
          <a:p>
            <a:endParaRPr lang="en-US" dirty="0"/>
          </a:p>
          <a:p>
            <a:endParaRPr lang="en-US" dirty="0"/>
          </a:p>
          <a:p>
            <a:endParaRPr lang="en-US" dirty="0"/>
          </a:p>
          <a:p>
            <a:endParaRPr lang="en-US" dirty="0"/>
          </a:p>
          <a:p>
            <a:endParaRPr lang="en-US" dirty="0"/>
          </a:p>
          <a:p>
            <a:r>
              <a:rPr lang="en-US" dirty="0"/>
              <a:t>We have successfully updated the MERN skeleton application code to let users </a:t>
            </a:r>
          </a:p>
          <a:p>
            <a:r>
              <a:rPr lang="en-US" dirty="0"/>
              <a:t>upload a profile photo and add a short bio description to their profiles.</a:t>
            </a:r>
          </a:p>
          <a:p>
            <a:endParaRPr lang="en-US" dirty="0"/>
          </a:p>
        </p:txBody>
      </p:sp>
      <p:sp>
        <p:nvSpPr>
          <p:cNvPr id="4" name="Date Placeholder 3">
            <a:extLst>
              <a:ext uri="{FF2B5EF4-FFF2-40B4-BE49-F238E27FC236}">
                <a16:creationId xmlns:a16="http://schemas.microsoft.com/office/drawing/2014/main" id="{5CA36CDA-2F01-ECC2-EAED-DD94D2DCC67C}"/>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FEE66652-C0D4-1323-5FC7-0BA8CC6399F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8D785A-C928-F2C8-5B2F-1C39E2BA50FD}"/>
              </a:ext>
            </a:extLst>
          </p:cNvPr>
          <p:cNvSpPr>
            <a:spLocks noGrp="1"/>
          </p:cNvSpPr>
          <p:nvPr>
            <p:ph type="sldNum" sz="quarter" idx="12"/>
          </p:nvPr>
        </p:nvSpPr>
        <p:spPr/>
        <p:txBody>
          <a:bodyPr/>
          <a:lstStyle/>
          <a:p>
            <a:fld id="{7C5CF243-786F-4254-B068-4C9F0B6EA12F}" type="slidenum">
              <a:rPr lang="en-US" altLang="en-US" smtClean="0"/>
              <a:pPr/>
              <a:t>90</a:t>
            </a:fld>
            <a:endParaRPr lang="en-US" altLang="en-US"/>
          </a:p>
        </p:txBody>
      </p:sp>
      <p:pic>
        <p:nvPicPr>
          <p:cNvPr id="8" name="Picture 7">
            <a:extLst>
              <a:ext uri="{FF2B5EF4-FFF2-40B4-BE49-F238E27FC236}">
                <a16:creationId xmlns:a16="http://schemas.microsoft.com/office/drawing/2014/main" id="{A0F9B6CC-2AED-4279-0D11-23745DE3D193}"/>
              </a:ext>
            </a:extLst>
          </p:cNvPr>
          <p:cNvPicPr>
            <a:picLocks noChangeAspect="1"/>
          </p:cNvPicPr>
          <p:nvPr/>
        </p:nvPicPr>
        <p:blipFill>
          <a:blip r:embed="rId2"/>
          <a:stretch>
            <a:fillRect/>
          </a:stretch>
        </p:blipFill>
        <p:spPr>
          <a:xfrm>
            <a:off x="1143000" y="2057400"/>
            <a:ext cx="7467600" cy="2667000"/>
          </a:xfrm>
          <a:prstGeom prst="rect">
            <a:avLst/>
          </a:prstGeom>
        </p:spPr>
      </p:pic>
    </p:spTree>
    <p:extLst>
      <p:ext uri="{BB962C8B-B14F-4D97-AF65-F5344CB8AC3E}">
        <p14:creationId xmlns:p14="http://schemas.microsoft.com/office/powerpoint/2010/main" val="6781410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C3C3-792D-DCA0-8B60-D1CDE33887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83591-7D72-8DE1-8849-F74006E861C8}"/>
              </a:ext>
            </a:extLst>
          </p:cNvPr>
          <p:cNvSpPr>
            <a:spLocks noGrp="1"/>
          </p:cNvSpPr>
          <p:nvPr>
            <p:ph idx="1"/>
          </p:nvPr>
        </p:nvSpPr>
        <p:spPr/>
        <p:txBody>
          <a:bodyPr/>
          <a:lstStyle/>
          <a:p>
            <a:r>
              <a:rPr lang="en-US" dirty="0"/>
              <a:t>This create shop API endpoint can now be used in the frontend to make a POST request. </a:t>
            </a:r>
          </a:p>
          <a:p>
            <a:r>
              <a:rPr lang="en-US" dirty="0"/>
              <a:t>Next, we will add a fetch method on the client side to make this request from the application's client interface.</a:t>
            </a:r>
          </a:p>
        </p:txBody>
      </p:sp>
      <p:sp>
        <p:nvSpPr>
          <p:cNvPr id="4" name="Date Placeholder 3">
            <a:extLst>
              <a:ext uri="{FF2B5EF4-FFF2-40B4-BE49-F238E27FC236}">
                <a16:creationId xmlns:a16="http://schemas.microsoft.com/office/drawing/2014/main" id="{B3FFD298-ACA3-045D-FF90-81D616DBEBB8}"/>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88B98D39-7EE3-7D3D-13CA-1C045155C73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E3816AC-02D0-EB88-36F1-82CB5BCDEF54}"/>
              </a:ext>
            </a:extLst>
          </p:cNvPr>
          <p:cNvSpPr>
            <a:spLocks noGrp="1"/>
          </p:cNvSpPr>
          <p:nvPr>
            <p:ph type="sldNum" sz="quarter" idx="12"/>
          </p:nvPr>
        </p:nvSpPr>
        <p:spPr/>
        <p:txBody>
          <a:bodyPr/>
          <a:lstStyle/>
          <a:p>
            <a:fld id="{7C5CF243-786F-4254-B068-4C9F0B6EA12F}" type="slidenum">
              <a:rPr lang="en-US" altLang="en-US" smtClean="0"/>
              <a:pPr/>
              <a:t>91</a:t>
            </a:fld>
            <a:endParaRPr lang="en-US" altLang="en-US"/>
          </a:p>
        </p:txBody>
      </p:sp>
    </p:spTree>
    <p:extLst>
      <p:ext uri="{BB962C8B-B14F-4D97-AF65-F5344CB8AC3E}">
        <p14:creationId xmlns:p14="http://schemas.microsoft.com/office/powerpoint/2010/main" val="14302951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2A58-A5AF-F7A7-0C2D-5A6FB253D257}"/>
              </a:ext>
            </a:extLst>
          </p:cNvPr>
          <p:cNvSpPr>
            <a:spLocks noGrp="1"/>
          </p:cNvSpPr>
          <p:nvPr>
            <p:ph type="title"/>
          </p:nvPr>
        </p:nvSpPr>
        <p:spPr/>
        <p:txBody>
          <a:bodyPr/>
          <a:lstStyle/>
          <a:p>
            <a:r>
              <a:rPr lang="en-US" dirty="0"/>
              <a:t>Fetching the create API in the view</a:t>
            </a:r>
          </a:p>
        </p:txBody>
      </p:sp>
      <p:sp>
        <p:nvSpPr>
          <p:cNvPr id="3" name="Content Placeholder 2">
            <a:extLst>
              <a:ext uri="{FF2B5EF4-FFF2-40B4-BE49-F238E27FC236}">
                <a16:creationId xmlns:a16="http://schemas.microsoft.com/office/drawing/2014/main" id="{A9C7CDB2-2809-D9C2-1332-4250051AC946}"/>
              </a:ext>
            </a:extLst>
          </p:cNvPr>
          <p:cNvSpPr>
            <a:spLocks noGrp="1"/>
          </p:cNvSpPr>
          <p:nvPr>
            <p:ph idx="1"/>
          </p:nvPr>
        </p:nvSpPr>
        <p:spPr/>
        <p:txBody>
          <a:bodyPr/>
          <a:lstStyle/>
          <a:p>
            <a:r>
              <a:rPr lang="en-US" dirty="0"/>
              <a:t>In the frontend, to make a request to this create API, we will set up a fetch method on the client side to make a POST request to the API route and pass it the multipart form data containing details of the new shop. This fetch method will be defined as follows:</a:t>
            </a:r>
          </a:p>
          <a:p>
            <a:endParaRPr lang="en-US" dirty="0"/>
          </a:p>
        </p:txBody>
      </p:sp>
      <p:sp>
        <p:nvSpPr>
          <p:cNvPr id="4" name="Date Placeholder 3">
            <a:extLst>
              <a:ext uri="{FF2B5EF4-FFF2-40B4-BE49-F238E27FC236}">
                <a16:creationId xmlns:a16="http://schemas.microsoft.com/office/drawing/2014/main" id="{1BF283E6-57A0-72AA-9DFD-7BF8B4965027}"/>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120BDDFD-EE81-89FD-48BC-8450D91D9D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D55A3EE-4616-F405-A203-994385B2572A}"/>
              </a:ext>
            </a:extLst>
          </p:cNvPr>
          <p:cNvSpPr>
            <a:spLocks noGrp="1"/>
          </p:cNvSpPr>
          <p:nvPr>
            <p:ph type="sldNum" sz="quarter" idx="12"/>
          </p:nvPr>
        </p:nvSpPr>
        <p:spPr/>
        <p:txBody>
          <a:bodyPr/>
          <a:lstStyle/>
          <a:p>
            <a:fld id="{7C5CF243-786F-4254-B068-4C9F0B6EA12F}" type="slidenum">
              <a:rPr lang="en-US" altLang="en-US" smtClean="0"/>
              <a:pPr/>
              <a:t>92</a:t>
            </a:fld>
            <a:endParaRPr lang="en-US" altLang="en-US"/>
          </a:p>
        </p:txBody>
      </p:sp>
    </p:spTree>
    <p:extLst>
      <p:ext uri="{BB962C8B-B14F-4D97-AF65-F5344CB8AC3E}">
        <p14:creationId xmlns:p14="http://schemas.microsoft.com/office/powerpoint/2010/main" val="3523724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C026-517F-BD0B-D821-0116784BD85F}"/>
              </a:ext>
            </a:extLst>
          </p:cNvPr>
          <p:cNvSpPr>
            <a:spLocks noGrp="1"/>
          </p:cNvSpPr>
          <p:nvPr>
            <p:ph type="title"/>
          </p:nvPr>
        </p:nvSpPr>
        <p:spPr/>
        <p:txBody>
          <a:bodyPr/>
          <a:lstStyle/>
          <a:p>
            <a:br>
              <a:rPr lang="en-US" sz="3600" dirty="0"/>
            </a:br>
            <a:r>
              <a:rPr lang="en-US" sz="3600" dirty="0" err="1"/>
              <a:t>mern</a:t>
            </a:r>
            <a:r>
              <a:rPr lang="en-US" sz="3600" dirty="0"/>
              <a:t>-marketplace/client/shop/api-shop.js:</a:t>
            </a:r>
            <a:br>
              <a:rPr lang="en-US" sz="3600" dirty="0"/>
            </a:br>
            <a:endParaRPr lang="en-US" dirty="0"/>
          </a:p>
        </p:txBody>
      </p:sp>
      <p:sp>
        <p:nvSpPr>
          <p:cNvPr id="3" name="Content Placeholder 2">
            <a:extLst>
              <a:ext uri="{FF2B5EF4-FFF2-40B4-BE49-F238E27FC236}">
                <a16:creationId xmlns:a16="http://schemas.microsoft.com/office/drawing/2014/main" id="{67430771-3CF6-992B-BE96-FA551D707A3A}"/>
              </a:ext>
            </a:extLst>
          </p:cNvPr>
          <p:cNvSpPr>
            <a:spLocks noGrp="1"/>
          </p:cNvSpPr>
          <p:nvPr>
            <p:ph idx="1"/>
          </p:nvPr>
        </p:nvSpPr>
        <p:spPr/>
        <p:txBody>
          <a:bodyPr/>
          <a:lstStyle/>
          <a:p>
            <a:r>
              <a:rPr lang="en-US" sz="2000" dirty="0"/>
              <a:t>const create = (params, credentials, shop) =&gt; { </a:t>
            </a:r>
          </a:p>
          <a:p>
            <a:r>
              <a:rPr lang="en-US" sz="2000" dirty="0"/>
              <a:t>return fetch('/</a:t>
            </a:r>
            <a:r>
              <a:rPr lang="en-US" sz="2000" dirty="0" err="1"/>
              <a:t>api</a:t>
            </a:r>
            <a:r>
              <a:rPr lang="en-US" sz="2000" dirty="0"/>
              <a:t>/shops/by/'+ </a:t>
            </a:r>
            <a:r>
              <a:rPr lang="en-US" sz="2000" dirty="0" err="1"/>
              <a:t>params.userId</a:t>
            </a:r>
            <a:r>
              <a:rPr lang="en-US" sz="2000" dirty="0"/>
              <a:t>, {</a:t>
            </a:r>
          </a:p>
          <a:p>
            <a:r>
              <a:rPr lang="en-US" sz="2000" dirty="0"/>
              <a:t>method: 'POST', </a:t>
            </a:r>
          </a:p>
          <a:p>
            <a:r>
              <a:rPr lang="en-US" sz="2000" dirty="0"/>
              <a:t>headers: {</a:t>
            </a:r>
          </a:p>
          <a:p>
            <a:r>
              <a:rPr lang="en-US" sz="2000" dirty="0"/>
              <a:t>'Accept': 'application/</a:t>
            </a:r>
            <a:r>
              <a:rPr lang="en-US" sz="2000" dirty="0" err="1"/>
              <a:t>json</a:t>
            </a:r>
            <a:r>
              <a:rPr lang="en-US" sz="2000" dirty="0"/>
              <a:t>',</a:t>
            </a:r>
          </a:p>
          <a:p>
            <a:r>
              <a:rPr lang="en-US" sz="2000" dirty="0"/>
              <a:t>'Authorization': 'Bearer ' + credentials.t </a:t>
            </a:r>
          </a:p>
          <a:p>
            <a:r>
              <a:rPr lang="en-US" sz="2000" dirty="0"/>
              <a:t>},</a:t>
            </a:r>
          </a:p>
          <a:p>
            <a:r>
              <a:rPr lang="en-US" sz="2000" dirty="0"/>
              <a:t>body: shop </a:t>
            </a:r>
          </a:p>
          <a:p>
            <a:r>
              <a:rPr lang="en-US" sz="2000" dirty="0"/>
              <a:t>})</a:t>
            </a:r>
          </a:p>
          <a:p>
            <a:r>
              <a:rPr lang="en-US" sz="2000" dirty="0"/>
              <a:t>.then((response) =&gt; { </a:t>
            </a:r>
          </a:p>
          <a:p>
            <a:r>
              <a:rPr lang="en-US" sz="2000" dirty="0"/>
              <a:t>return </a:t>
            </a:r>
            <a:r>
              <a:rPr lang="en-US" sz="2000" dirty="0" err="1"/>
              <a:t>response.json</a:t>
            </a:r>
            <a:r>
              <a:rPr lang="en-US" sz="2000" dirty="0"/>
              <a:t>()</a:t>
            </a:r>
          </a:p>
          <a:p>
            <a:r>
              <a:rPr lang="en-US" sz="2000" dirty="0"/>
              <a:t>}).catch((err) =&gt; console.log(err)) </a:t>
            </a:r>
          </a:p>
          <a:p>
            <a:r>
              <a:rPr lang="en-US" sz="2000" dirty="0"/>
              <a:t>}</a:t>
            </a:r>
          </a:p>
        </p:txBody>
      </p:sp>
      <p:sp>
        <p:nvSpPr>
          <p:cNvPr id="4" name="Date Placeholder 3">
            <a:extLst>
              <a:ext uri="{FF2B5EF4-FFF2-40B4-BE49-F238E27FC236}">
                <a16:creationId xmlns:a16="http://schemas.microsoft.com/office/drawing/2014/main" id="{5FB878BF-4DD8-067B-07FF-EE4C279BAFA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B42F347-9C16-89D9-EC94-69764F0FA2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FD8F39-E3B6-0846-8A1F-C1E706759B2F}"/>
              </a:ext>
            </a:extLst>
          </p:cNvPr>
          <p:cNvSpPr>
            <a:spLocks noGrp="1"/>
          </p:cNvSpPr>
          <p:nvPr>
            <p:ph type="sldNum" sz="quarter" idx="12"/>
          </p:nvPr>
        </p:nvSpPr>
        <p:spPr/>
        <p:txBody>
          <a:bodyPr/>
          <a:lstStyle/>
          <a:p>
            <a:fld id="{7C5CF243-786F-4254-B068-4C9F0B6EA12F}" type="slidenum">
              <a:rPr lang="en-US" altLang="en-US" smtClean="0"/>
              <a:pPr/>
              <a:t>93</a:t>
            </a:fld>
            <a:endParaRPr lang="en-US" altLang="en-US"/>
          </a:p>
        </p:txBody>
      </p:sp>
    </p:spTree>
    <p:extLst>
      <p:ext uri="{BB962C8B-B14F-4D97-AF65-F5344CB8AC3E}">
        <p14:creationId xmlns:p14="http://schemas.microsoft.com/office/powerpoint/2010/main" val="35711418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86AF-9F02-9E38-77D8-183F1634DB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22EA5-59E3-46B9-BA11-5CA34A0FED09}"/>
              </a:ext>
            </a:extLst>
          </p:cNvPr>
          <p:cNvSpPr>
            <a:spLocks noGrp="1"/>
          </p:cNvSpPr>
          <p:nvPr>
            <p:ph idx="1"/>
          </p:nvPr>
        </p:nvSpPr>
        <p:spPr/>
        <p:txBody>
          <a:bodyPr/>
          <a:lstStyle/>
          <a:p>
            <a:r>
              <a:rPr lang="en-US" dirty="0"/>
              <a:t>We will use this method in the create new shop form view, implemented in the next section, to send the user-entered shop details to the backend.</a:t>
            </a:r>
          </a:p>
        </p:txBody>
      </p:sp>
      <p:sp>
        <p:nvSpPr>
          <p:cNvPr id="4" name="Date Placeholder 3">
            <a:extLst>
              <a:ext uri="{FF2B5EF4-FFF2-40B4-BE49-F238E27FC236}">
                <a16:creationId xmlns:a16="http://schemas.microsoft.com/office/drawing/2014/main" id="{8A9D76B2-BE3D-7484-B3A2-448BF06B8B73}"/>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4A09EFBC-8D9C-38A1-A90C-C5E0C541777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9995729-56E6-1DF5-6C4C-CD3B542DE976}"/>
              </a:ext>
            </a:extLst>
          </p:cNvPr>
          <p:cNvSpPr>
            <a:spLocks noGrp="1"/>
          </p:cNvSpPr>
          <p:nvPr>
            <p:ph type="sldNum" sz="quarter" idx="12"/>
          </p:nvPr>
        </p:nvSpPr>
        <p:spPr/>
        <p:txBody>
          <a:bodyPr/>
          <a:lstStyle/>
          <a:p>
            <a:fld id="{7C5CF243-786F-4254-B068-4C9F0B6EA12F}" type="slidenum">
              <a:rPr lang="en-US" altLang="en-US" smtClean="0"/>
              <a:pPr/>
              <a:t>94</a:t>
            </a:fld>
            <a:endParaRPr lang="en-US" altLang="en-US"/>
          </a:p>
        </p:txBody>
      </p:sp>
    </p:spTree>
    <p:extLst>
      <p:ext uri="{BB962C8B-B14F-4D97-AF65-F5344CB8AC3E}">
        <p14:creationId xmlns:p14="http://schemas.microsoft.com/office/powerpoint/2010/main" val="17779991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B69B-305F-14CE-3182-9108AB551CD4}"/>
              </a:ext>
            </a:extLst>
          </p:cNvPr>
          <p:cNvSpPr>
            <a:spLocks noGrp="1"/>
          </p:cNvSpPr>
          <p:nvPr>
            <p:ph type="title"/>
          </p:nvPr>
        </p:nvSpPr>
        <p:spPr/>
        <p:txBody>
          <a:bodyPr/>
          <a:lstStyle/>
          <a:p>
            <a:r>
              <a:rPr lang="en-US" dirty="0"/>
              <a:t>The </a:t>
            </a:r>
            <a:r>
              <a:rPr lang="en-US" dirty="0" err="1"/>
              <a:t>NewShop</a:t>
            </a:r>
            <a:r>
              <a:rPr lang="en-US" dirty="0"/>
              <a:t> component</a:t>
            </a:r>
          </a:p>
        </p:txBody>
      </p:sp>
      <p:sp>
        <p:nvSpPr>
          <p:cNvPr id="3" name="Content Placeholder 2">
            <a:extLst>
              <a:ext uri="{FF2B5EF4-FFF2-40B4-BE49-F238E27FC236}">
                <a16:creationId xmlns:a16="http://schemas.microsoft.com/office/drawing/2014/main" id="{10B8A79F-5DF4-5B39-3C97-E4CDE1CAF3A9}"/>
              </a:ext>
            </a:extLst>
          </p:cNvPr>
          <p:cNvSpPr>
            <a:spLocks noGrp="1"/>
          </p:cNvSpPr>
          <p:nvPr>
            <p:ph idx="1"/>
          </p:nvPr>
        </p:nvSpPr>
        <p:spPr/>
        <p:txBody>
          <a:bodyPr/>
          <a:lstStyle/>
          <a:p>
            <a:r>
              <a:rPr lang="en-US" dirty="0"/>
              <a:t>Sellers in the marketplace application will interact with a form view to enter details of a new shop and create the new shop. </a:t>
            </a:r>
          </a:p>
          <a:p>
            <a:r>
              <a:rPr lang="en-US" dirty="0"/>
              <a:t>We will render this form in the </a:t>
            </a:r>
            <a:r>
              <a:rPr lang="en-US" dirty="0" err="1"/>
              <a:t>NewShop</a:t>
            </a:r>
            <a:r>
              <a:rPr lang="en-US" dirty="0"/>
              <a:t> component, which will allow a seller to create a shop by entering a name and description, and uploading a logo image file from their local filesystem, as pictured in the following screenshot:</a:t>
            </a:r>
          </a:p>
        </p:txBody>
      </p:sp>
      <p:sp>
        <p:nvSpPr>
          <p:cNvPr id="4" name="Date Placeholder 3">
            <a:extLst>
              <a:ext uri="{FF2B5EF4-FFF2-40B4-BE49-F238E27FC236}">
                <a16:creationId xmlns:a16="http://schemas.microsoft.com/office/drawing/2014/main" id="{C4250496-DAE2-4334-E369-1024E7FACF01}"/>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214C2D7F-4435-29A3-C6CC-892CE1F7BA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DD816AF-7710-0A4A-7250-63C5897741BF}"/>
              </a:ext>
            </a:extLst>
          </p:cNvPr>
          <p:cNvSpPr>
            <a:spLocks noGrp="1"/>
          </p:cNvSpPr>
          <p:nvPr>
            <p:ph type="sldNum" sz="quarter" idx="12"/>
          </p:nvPr>
        </p:nvSpPr>
        <p:spPr/>
        <p:txBody>
          <a:bodyPr/>
          <a:lstStyle/>
          <a:p>
            <a:fld id="{7C5CF243-786F-4254-B068-4C9F0B6EA12F}" type="slidenum">
              <a:rPr lang="en-US" altLang="en-US" smtClean="0"/>
              <a:pPr/>
              <a:t>95</a:t>
            </a:fld>
            <a:endParaRPr lang="en-US" altLang="en-US"/>
          </a:p>
        </p:txBody>
      </p:sp>
    </p:spTree>
    <p:extLst>
      <p:ext uri="{BB962C8B-B14F-4D97-AF65-F5344CB8AC3E}">
        <p14:creationId xmlns:p14="http://schemas.microsoft.com/office/powerpoint/2010/main" val="36932159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AAB5-F6BD-0058-EEDB-930B3712F000}"/>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460172E9-45F3-9AFF-615F-3E5EE065BE5E}"/>
              </a:ext>
            </a:extLst>
          </p:cNvPr>
          <p:cNvPicPr>
            <a:picLocks noGrp="1" noChangeAspect="1"/>
          </p:cNvPicPr>
          <p:nvPr>
            <p:ph idx="1"/>
          </p:nvPr>
        </p:nvPicPr>
        <p:blipFill>
          <a:blip r:embed="rId2"/>
          <a:stretch>
            <a:fillRect/>
          </a:stretch>
        </p:blipFill>
        <p:spPr>
          <a:xfrm>
            <a:off x="1371600" y="1066800"/>
            <a:ext cx="6655840" cy="4954508"/>
          </a:xfrm>
        </p:spPr>
      </p:pic>
      <p:sp>
        <p:nvSpPr>
          <p:cNvPr id="4" name="Date Placeholder 3">
            <a:extLst>
              <a:ext uri="{FF2B5EF4-FFF2-40B4-BE49-F238E27FC236}">
                <a16:creationId xmlns:a16="http://schemas.microsoft.com/office/drawing/2014/main" id="{C1C48D1E-5278-F951-CE92-A2A272C13A4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937A83F1-9995-6CBB-03AC-6B83C8A26C0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F13458-E92C-FC6B-70EF-EDE47266E9FF}"/>
              </a:ext>
            </a:extLst>
          </p:cNvPr>
          <p:cNvSpPr>
            <a:spLocks noGrp="1"/>
          </p:cNvSpPr>
          <p:nvPr>
            <p:ph type="sldNum" sz="quarter" idx="12"/>
          </p:nvPr>
        </p:nvSpPr>
        <p:spPr/>
        <p:txBody>
          <a:bodyPr/>
          <a:lstStyle/>
          <a:p>
            <a:fld id="{7C5CF243-786F-4254-B068-4C9F0B6EA12F}" type="slidenum">
              <a:rPr lang="en-US" altLang="en-US" smtClean="0"/>
              <a:pPr/>
              <a:t>96</a:t>
            </a:fld>
            <a:endParaRPr lang="en-US" altLang="en-US"/>
          </a:p>
        </p:txBody>
      </p:sp>
    </p:spTree>
    <p:extLst>
      <p:ext uri="{BB962C8B-B14F-4D97-AF65-F5344CB8AC3E}">
        <p14:creationId xmlns:p14="http://schemas.microsoft.com/office/powerpoint/2010/main" val="20140135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847E-C9E8-78EA-0015-F58C74528C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D1BDD9-261E-DF9C-C22D-B67552425DCB}"/>
              </a:ext>
            </a:extLst>
          </p:cNvPr>
          <p:cNvSpPr>
            <a:spLocks noGrp="1"/>
          </p:cNvSpPr>
          <p:nvPr>
            <p:ph idx="1"/>
          </p:nvPr>
        </p:nvSpPr>
        <p:spPr/>
        <p:txBody>
          <a:bodyPr/>
          <a:lstStyle/>
          <a:p>
            <a:r>
              <a:rPr lang="en-US" dirty="0"/>
              <a:t>We will implement this form in a React component named </a:t>
            </a:r>
            <a:r>
              <a:rPr lang="en-US" dirty="0" err="1"/>
              <a:t>NewShop</a:t>
            </a:r>
            <a:r>
              <a:rPr lang="en-US" dirty="0"/>
              <a:t>. For the view, we will first add the file upload elements using a Material-UI button and an HTML5 file input element, as shown in the following code:</a:t>
            </a:r>
          </a:p>
        </p:txBody>
      </p:sp>
      <p:sp>
        <p:nvSpPr>
          <p:cNvPr id="4" name="Date Placeholder 3">
            <a:extLst>
              <a:ext uri="{FF2B5EF4-FFF2-40B4-BE49-F238E27FC236}">
                <a16:creationId xmlns:a16="http://schemas.microsoft.com/office/drawing/2014/main" id="{223AF8DD-1530-FB6A-7F2D-5A9061502BA9}"/>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BB03C891-3E87-7733-2933-782DA83CAF6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0FB425-6E3F-CEDA-25BD-AB7535B1E38A}"/>
              </a:ext>
            </a:extLst>
          </p:cNvPr>
          <p:cNvSpPr>
            <a:spLocks noGrp="1"/>
          </p:cNvSpPr>
          <p:nvPr>
            <p:ph type="sldNum" sz="quarter" idx="12"/>
          </p:nvPr>
        </p:nvSpPr>
        <p:spPr/>
        <p:txBody>
          <a:bodyPr/>
          <a:lstStyle/>
          <a:p>
            <a:fld id="{7C5CF243-786F-4254-B068-4C9F0B6EA12F}" type="slidenum">
              <a:rPr lang="en-US" altLang="en-US" smtClean="0"/>
              <a:pPr/>
              <a:t>97</a:t>
            </a:fld>
            <a:endParaRPr lang="en-US" altLang="en-US"/>
          </a:p>
        </p:txBody>
      </p:sp>
    </p:spTree>
    <p:extLst>
      <p:ext uri="{BB962C8B-B14F-4D97-AF65-F5344CB8AC3E}">
        <p14:creationId xmlns:p14="http://schemas.microsoft.com/office/powerpoint/2010/main" val="25898419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DE0C-810C-EAA2-C4C6-D4499ECF91CB}"/>
              </a:ext>
            </a:extLst>
          </p:cNvPr>
          <p:cNvSpPr>
            <a:spLocks noGrp="1"/>
          </p:cNvSpPr>
          <p:nvPr>
            <p:ph type="title"/>
          </p:nvPr>
        </p:nvSpPr>
        <p:spPr/>
        <p:txBody>
          <a:bodyPr/>
          <a:lstStyle/>
          <a:p>
            <a:br>
              <a:rPr lang="en-US" sz="3300" dirty="0"/>
            </a:br>
            <a:r>
              <a:rPr lang="en-US" sz="3300" dirty="0" err="1"/>
              <a:t>mern</a:t>
            </a:r>
            <a:r>
              <a:rPr lang="en-US" sz="3300" dirty="0"/>
              <a:t>-marketplace/client/shop/NewShop.js:</a:t>
            </a:r>
            <a:br>
              <a:rPr lang="en-US" sz="3300" dirty="0"/>
            </a:br>
            <a:endParaRPr lang="en-US" sz="3300" dirty="0"/>
          </a:p>
        </p:txBody>
      </p:sp>
      <p:sp>
        <p:nvSpPr>
          <p:cNvPr id="3" name="Content Placeholder 2">
            <a:extLst>
              <a:ext uri="{FF2B5EF4-FFF2-40B4-BE49-F238E27FC236}">
                <a16:creationId xmlns:a16="http://schemas.microsoft.com/office/drawing/2014/main" id="{05031193-9BAE-2F0B-0915-DD0E678E3EB1}"/>
              </a:ext>
            </a:extLst>
          </p:cNvPr>
          <p:cNvSpPr>
            <a:spLocks noGrp="1"/>
          </p:cNvSpPr>
          <p:nvPr>
            <p:ph idx="1"/>
          </p:nvPr>
        </p:nvSpPr>
        <p:spPr/>
        <p:txBody>
          <a:bodyPr/>
          <a:lstStyle/>
          <a:p>
            <a:r>
              <a:rPr lang="en-US" dirty="0"/>
              <a:t>&lt;input accept="image/*" </a:t>
            </a:r>
            <a:r>
              <a:rPr lang="en-US" dirty="0" err="1"/>
              <a:t>onChange</a:t>
            </a:r>
            <a:r>
              <a:rPr lang="en-US" dirty="0"/>
              <a:t>={</a:t>
            </a:r>
            <a:r>
              <a:rPr lang="en-US" dirty="0" err="1"/>
              <a:t>handleChange</a:t>
            </a:r>
            <a:r>
              <a:rPr lang="en-US" dirty="0"/>
              <a:t>('image')} </a:t>
            </a:r>
          </a:p>
          <a:p>
            <a:r>
              <a:rPr lang="en-US" dirty="0"/>
              <a:t>id="icon-button-file"</a:t>
            </a:r>
          </a:p>
          <a:p>
            <a:r>
              <a:rPr lang="en-US" dirty="0"/>
              <a:t>style={</a:t>
            </a:r>
            <a:r>
              <a:rPr lang="en-US" dirty="0" err="1"/>
              <a:t>display:'none</a:t>
            </a:r>
            <a:r>
              <a:rPr lang="en-US" dirty="0"/>
              <a:t>'} type="file" /&gt; </a:t>
            </a:r>
          </a:p>
          <a:p>
            <a:r>
              <a:rPr lang="en-US" dirty="0"/>
              <a:t>&lt;label </a:t>
            </a:r>
            <a:r>
              <a:rPr lang="en-US" dirty="0" err="1"/>
              <a:t>htmlFor</a:t>
            </a:r>
            <a:r>
              <a:rPr lang="en-US" dirty="0"/>
              <a:t>="icon-button-file"&gt;</a:t>
            </a:r>
          </a:p>
          <a:p>
            <a:r>
              <a:rPr lang="en-US" dirty="0"/>
              <a:t>&lt;Button variant="contained" color="secondary" component="span"&gt; </a:t>
            </a:r>
          </a:p>
          <a:p>
            <a:r>
              <a:rPr lang="en-US" dirty="0"/>
              <a:t>Upload Logo &lt;</a:t>
            </a:r>
            <a:r>
              <a:rPr lang="en-US" dirty="0" err="1"/>
              <a:t>FileUpload</a:t>
            </a:r>
            <a:r>
              <a:rPr lang="en-US" dirty="0"/>
              <a:t>/&gt;</a:t>
            </a:r>
          </a:p>
          <a:p>
            <a:r>
              <a:rPr lang="en-US" dirty="0"/>
              <a:t>&lt;/Button&gt; </a:t>
            </a:r>
          </a:p>
          <a:p>
            <a:r>
              <a:rPr lang="en-US" dirty="0"/>
              <a:t>&lt;/label&gt;&lt;span&gt;{</a:t>
            </a:r>
            <a:r>
              <a:rPr lang="en-US" dirty="0" err="1"/>
              <a:t>values.image</a:t>
            </a:r>
            <a:r>
              <a:rPr lang="en-US" dirty="0"/>
              <a:t> ? values.image.name : ''}&lt;/span&gt;</a:t>
            </a:r>
          </a:p>
        </p:txBody>
      </p:sp>
      <p:sp>
        <p:nvSpPr>
          <p:cNvPr id="4" name="Date Placeholder 3">
            <a:extLst>
              <a:ext uri="{FF2B5EF4-FFF2-40B4-BE49-F238E27FC236}">
                <a16:creationId xmlns:a16="http://schemas.microsoft.com/office/drawing/2014/main" id="{1F3DDA38-0465-F999-DBD8-0ACD9FA7A13F}"/>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ECD33513-09E0-5C4D-FFF4-8E685314ACD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8EC1CE-C843-9D12-ABAC-401CF6D12DA4}"/>
              </a:ext>
            </a:extLst>
          </p:cNvPr>
          <p:cNvSpPr>
            <a:spLocks noGrp="1"/>
          </p:cNvSpPr>
          <p:nvPr>
            <p:ph type="sldNum" sz="quarter" idx="12"/>
          </p:nvPr>
        </p:nvSpPr>
        <p:spPr/>
        <p:txBody>
          <a:bodyPr/>
          <a:lstStyle/>
          <a:p>
            <a:fld id="{7C5CF243-786F-4254-B068-4C9F0B6EA12F}" type="slidenum">
              <a:rPr lang="en-US" altLang="en-US" smtClean="0"/>
              <a:pPr/>
              <a:t>98</a:t>
            </a:fld>
            <a:endParaRPr lang="en-US" altLang="en-US"/>
          </a:p>
        </p:txBody>
      </p:sp>
    </p:spTree>
    <p:extLst>
      <p:ext uri="{BB962C8B-B14F-4D97-AF65-F5344CB8AC3E}">
        <p14:creationId xmlns:p14="http://schemas.microsoft.com/office/powerpoint/2010/main" val="6820582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4344-1084-F3B1-3D2A-715ED36CB4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7656B4-908F-4205-07E9-35E4FB294930}"/>
              </a:ext>
            </a:extLst>
          </p:cNvPr>
          <p:cNvSpPr>
            <a:spLocks noGrp="1"/>
          </p:cNvSpPr>
          <p:nvPr>
            <p:ph idx="1"/>
          </p:nvPr>
        </p:nvSpPr>
        <p:spPr/>
        <p:txBody>
          <a:bodyPr/>
          <a:lstStyle/>
          <a:p>
            <a:r>
              <a:rPr lang="en-US" dirty="0"/>
              <a:t>Then, we add the name and description form fields with </a:t>
            </a:r>
          </a:p>
          <a:p>
            <a:r>
              <a:rPr lang="en-US" dirty="0"/>
              <a:t>the </a:t>
            </a:r>
            <a:r>
              <a:rPr lang="en-US" dirty="0" err="1"/>
              <a:t>TextField</a:t>
            </a:r>
            <a:r>
              <a:rPr lang="en-US" dirty="0"/>
              <a:t> components, as shown next:</a:t>
            </a:r>
          </a:p>
          <a:p>
            <a:endParaRPr lang="en-US" dirty="0"/>
          </a:p>
          <a:p>
            <a:r>
              <a:rPr lang="en-US" sz="1800" dirty="0" err="1"/>
              <a:t>mern</a:t>
            </a:r>
            <a:r>
              <a:rPr lang="en-US" sz="1800" dirty="0"/>
              <a:t>-marketplace/client/shop/NewShop.js:</a:t>
            </a:r>
          </a:p>
          <a:p>
            <a:r>
              <a:rPr lang="en-US" sz="1800" dirty="0"/>
              <a:t>&lt;</a:t>
            </a:r>
            <a:r>
              <a:rPr lang="en-US" sz="1800" dirty="0" err="1"/>
              <a:t>TextField</a:t>
            </a:r>
            <a:endParaRPr lang="en-US" sz="1800" dirty="0"/>
          </a:p>
          <a:p>
            <a:r>
              <a:rPr lang="en-US" sz="1800" dirty="0"/>
              <a:t>id="name"</a:t>
            </a:r>
          </a:p>
          <a:p>
            <a:r>
              <a:rPr lang="en-US" sz="1800" dirty="0"/>
              <a:t>label="Name"</a:t>
            </a:r>
          </a:p>
          <a:p>
            <a:r>
              <a:rPr lang="en-US" sz="1800" dirty="0"/>
              <a:t>value={values.name}</a:t>
            </a:r>
          </a:p>
          <a:p>
            <a:r>
              <a:rPr lang="en-US" sz="1800" dirty="0" err="1"/>
              <a:t>onChange</a:t>
            </a:r>
            <a:r>
              <a:rPr lang="en-US" sz="1800" dirty="0"/>
              <a:t>={</a:t>
            </a:r>
            <a:r>
              <a:rPr lang="en-US" sz="1800" dirty="0" err="1"/>
              <a:t>handleChange</a:t>
            </a:r>
            <a:r>
              <a:rPr lang="en-US" sz="1800" dirty="0"/>
              <a:t>('name')}/&gt; &lt;</a:t>
            </a:r>
            <a:r>
              <a:rPr lang="en-US" sz="1800" dirty="0" err="1"/>
              <a:t>br</a:t>
            </a:r>
            <a:r>
              <a:rPr lang="en-US" sz="1800" dirty="0"/>
              <a:t>/&gt; </a:t>
            </a:r>
          </a:p>
          <a:p>
            <a:r>
              <a:rPr lang="en-US" sz="1800" dirty="0"/>
              <a:t>&lt;</a:t>
            </a:r>
            <a:r>
              <a:rPr lang="en-US" sz="1800" dirty="0" err="1"/>
              <a:t>TextField</a:t>
            </a:r>
            <a:endParaRPr lang="en-US" sz="1800" dirty="0"/>
          </a:p>
          <a:p>
            <a:r>
              <a:rPr lang="en-US" sz="1800" dirty="0"/>
              <a:t>id="multiline-flexible" </a:t>
            </a:r>
          </a:p>
          <a:p>
            <a:r>
              <a:rPr lang="en-US" sz="1800" dirty="0"/>
              <a:t>label="Description" </a:t>
            </a:r>
          </a:p>
          <a:p>
            <a:r>
              <a:rPr lang="en-US" sz="1800" dirty="0"/>
              <a:t>multiline rows="2" </a:t>
            </a:r>
          </a:p>
          <a:p>
            <a:r>
              <a:rPr lang="en-US" sz="1800" dirty="0"/>
              <a:t>value={</a:t>
            </a:r>
            <a:r>
              <a:rPr lang="en-US" sz="1800" dirty="0" err="1"/>
              <a:t>values.description</a:t>
            </a:r>
            <a:r>
              <a:rPr lang="en-US" sz="1800" dirty="0"/>
              <a:t>}</a:t>
            </a:r>
          </a:p>
          <a:p>
            <a:r>
              <a:rPr lang="en-US" sz="1800" dirty="0" err="1"/>
              <a:t>onChange</a:t>
            </a:r>
            <a:r>
              <a:rPr lang="en-US" sz="1800" dirty="0"/>
              <a:t>={</a:t>
            </a:r>
            <a:r>
              <a:rPr lang="en-US" sz="1800" dirty="0" err="1"/>
              <a:t>handleChange</a:t>
            </a:r>
            <a:r>
              <a:rPr lang="en-US" sz="1800" dirty="0"/>
              <a:t>('description')}/&gt;</a:t>
            </a:r>
          </a:p>
        </p:txBody>
      </p:sp>
      <p:sp>
        <p:nvSpPr>
          <p:cNvPr id="4" name="Date Placeholder 3">
            <a:extLst>
              <a:ext uri="{FF2B5EF4-FFF2-40B4-BE49-F238E27FC236}">
                <a16:creationId xmlns:a16="http://schemas.microsoft.com/office/drawing/2014/main" id="{A0D90623-4472-804E-CB3D-4F786C9C689D}"/>
              </a:ext>
            </a:extLst>
          </p:cNvPr>
          <p:cNvSpPr>
            <a:spLocks noGrp="1"/>
          </p:cNvSpPr>
          <p:nvPr>
            <p:ph type="dt" sz="half" idx="10"/>
          </p:nvPr>
        </p:nvSpPr>
        <p:spPr/>
        <p:txBody>
          <a:bodyPr/>
          <a:lstStyle/>
          <a:p>
            <a:pPr>
              <a:defRPr/>
            </a:pPr>
            <a:fld id="{C9C54A8A-EC83-4BC5-B48C-A23671E55882}" type="datetime1">
              <a:rPr lang="en-US" smtClean="0"/>
              <a:t>8/24/2023</a:t>
            </a:fld>
            <a:endParaRPr lang="en-US"/>
          </a:p>
        </p:txBody>
      </p:sp>
      <p:sp>
        <p:nvSpPr>
          <p:cNvPr id="5" name="Footer Placeholder 4">
            <a:extLst>
              <a:ext uri="{FF2B5EF4-FFF2-40B4-BE49-F238E27FC236}">
                <a16:creationId xmlns:a16="http://schemas.microsoft.com/office/drawing/2014/main" id="{6014E213-9778-6AA7-DAFC-E99ED6E998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9FE147E-9024-5033-0395-44333426B1A8}"/>
              </a:ext>
            </a:extLst>
          </p:cNvPr>
          <p:cNvSpPr>
            <a:spLocks noGrp="1"/>
          </p:cNvSpPr>
          <p:nvPr>
            <p:ph type="sldNum" sz="quarter" idx="12"/>
          </p:nvPr>
        </p:nvSpPr>
        <p:spPr/>
        <p:txBody>
          <a:bodyPr/>
          <a:lstStyle/>
          <a:p>
            <a:fld id="{7C5CF243-786F-4254-B068-4C9F0B6EA12F}" type="slidenum">
              <a:rPr lang="en-US" altLang="en-US" smtClean="0"/>
              <a:pPr/>
              <a:t>99</a:t>
            </a:fld>
            <a:endParaRPr lang="en-US" altLang="en-US"/>
          </a:p>
        </p:txBody>
      </p:sp>
    </p:spTree>
    <p:extLst>
      <p:ext uri="{BB962C8B-B14F-4D97-AF65-F5344CB8AC3E}">
        <p14:creationId xmlns:p14="http://schemas.microsoft.com/office/powerpoint/2010/main" val="304005458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11803</TotalTime>
  <Words>29059</Words>
  <Application>Microsoft Office PowerPoint</Application>
  <PresentationFormat>On-screen Show (4:3)</PresentationFormat>
  <Paragraphs>3966</Paragraphs>
  <Slides>186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186</vt:i4>
      </vt:variant>
    </vt:vector>
  </HeadingPairs>
  <TitlesOfParts>
    <vt:vector size="191" baseType="lpstr">
      <vt:lpstr>Arial</vt:lpstr>
      <vt:lpstr>Consolas</vt:lpstr>
      <vt:lpstr>Times New Roman</vt:lpstr>
      <vt:lpstr>Wingdings</vt:lpstr>
      <vt:lpstr>Default Design</vt:lpstr>
      <vt:lpstr>Web Application Development</vt:lpstr>
      <vt:lpstr>Exercising MERN Skills with an  Online Marketplace</vt:lpstr>
      <vt:lpstr>PowerPoint Presentation</vt:lpstr>
      <vt:lpstr>PowerPoint Presentation</vt:lpstr>
      <vt:lpstr>PowerPoint Presentation</vt:lpstr>
      <vt:lpstr>PowerPoint Presentation</vt:lpstr>
      <vt:lpstr>Introducing the MERN Marketplace  app</vt:lpstr>
      <vt:lpstr>PowerPoint Presentation</vt:lpstr>
      <vt:lpstr>PowerPoint Presentation</vt:lpstr>
      <vt:lpstr>PowerPoint Presentation</vt:lpstr>
      <vt:lpstr>PowerPoint Presentation</vt:lpstr>
      <vt:lpstr>Allowing users to be sellers</vt:lpstr>
      <vt:lpstr>PowerPoint Presentation</vt:lpstr>
      <vt:lpstr>PowerPoint Presentation</vt:lpstr>
      <vt:lpstr>Updating the user model</vt:lpstr>
      <vt:lpstr>Updated mern-marketplace/server/models/user.model.js:</vt:lpstr>
      <vt:lpstr>PowerPoint Presentation</vt:lpstr>
      <vt:lpstr>mern-marketplace/server/controllers/auth.controller.js:</vt:lpstr>
      <vt:lpstr>Updated mern-marketplace/server/controllers/auth.controller.js: </vt:lpstr>
      <vt:lpstr>PowerPoint Presentation</vt:lpstr>
      <vt:lpstr>Updating the Edit Profile view</vt:lpstr>
      <vt:lpstr> mern-marketplace/client/user/EditProfile.js: </vt:lpstr>
      <vt:lpstr>PowerPoint Presentation</vt:lpstr>
      <vt:lpstr>mern-marketplace/client/user/EditProfile.js: </vt:lpstr>
      <vt:lpstr> Updated mern-marketplace/client/user/EditProfile.js: </vt:lpstr>
      <vt:lpstr>PowerPoint Presentation</vt:lpstr>
      <vt:lpstr>Updating the menu</vt:lpstr>
      <vt:lpstr>mern-marketplace/client/core/Menu.js: </vt:lpstr>
      <vt:lpstr> Updated mern-marketplace/client/core/Menu.js: </vt:lpstr>
      <vt:lpstr>PowerPoint Presentation</vt:lpstr>
      <vt:lpstr>Adding shops to the marketplace</vt:lpstr>
      <vt:lpstr>Defining a Shop model</vt:lpstr>
      <vt:lpstr>Shop model contd.</vt:lpstr>
      <vt:lpstr>PowerPoint Presentation</vt:lpstr>
      <vt:lpstr>server/models/shop.model.js,</vt:lpstr>
      <vt:lpstr>Creating a new shop</vt:lpstr>
      <vt:lpstr>The create shop API</vt:lpstr>
      <vt:lpstr> mern-marketplace/server/routes/shop.routes.js: </vt:lpstr>
      <vt:lpstr>PowerPoint Presentation</vt:lpstr>
      <vt:lpstr>mern-marketplace/server/routes/shop.routes.js: </vt:lpstr>
      <vt:lpstr>PowerPoint Presentation</vt:lpstr>
      <vt:lpstr> Updated mern-marketplace/server/express.js:  </vt:lpstr>
      <vt:lpstr>PowerPoint Presentation</vt:lpstr>
      <vt:lpstr>mern-marketplace/server/controllers/user.controller.js:</vt:lpstr>
      <vt:lpstr>Updated mern-marketplace/server/controllers/user.controller.js:</vt:lpstr>
      <vt:lpstr>PowerPoint Presentation</vt:lpstr>
      <vt:lpstr>mern-marketplace/server/controllers/shop.controller.js: </vt:lpstr>
      <vt:lpstr>PowerPoint Presentation</vt:lpstr>
      <vt:lpstr>Uploading a profile photo</vt:lpstr>
      <vt:lpstr>PowerPoint Presentation</vt:lpstr>
      <vt:lpstr>PowerPoint Presentation</vt:lpstr>
      <vt:lpstr>Updating the user model to store a  photo in MongoDB</vt:lpstr>
      <vt:lpstr> Updated mern-skeleton/server/models/user.model.js:  </vt:lpstr>
      <vt:lpstr>PowerPoint Presentation</vt:lpstr>
      <vt:lpstr>Uploading a photo from the edit  form</vt:lpstr>
      <vt:lpstr>File input with Material-UI</vt:lpstr>
      <vt:lpstr> mern-skeleton/client/user/EditProfile.js: </vt:lpstr>
      <vt:lpstr>Updated mern-skeleton/client/user/EditProfile.js:  </vt:lpstr>
      <vt:lpstr>PowerPoint Presentation</vt:lpstr>
      <vt:lpstr> mern-skeleton/client/user/EditProfile.js: </vt:lpstr>
      <vt:lpstr> Updated mern-skeleton/client/user/EditProfile.js: </vt:lpstr>
      <vt:lpstr>PowerPoint Presentation</vt:lpstr>
      <vt:lpstr> mern-skeleton/client/user/EditProfile.js: </vt:lpstr>
      <vt:lpstr>PowerPoint Presentation</vt:lpstr>
      <vt:lpstr>Form submission with the file  attached</vt:lpstr>
      <vt:lpstr>PowerPoint Presentation</vt:lpstr>
      <vt:lpstr>PowerPoint Presentation</vt:lpstr>
      <vt:lpstr> mern-skeleton/client/user/EditProfile.js: </vt:lpstr>
      <vt:lpstr>PowerPoint Presentation</vt:lpstr>
      <vt:lpstr> Updated mern-skeleton/client/user/EditProfile.js: </vt:lpstr>
      <vt:lpstr>PowerPoint Presentation</vt:lpstr>
      <vt:lpstr> mern-skeleton/client/user/api-user.js: </vt:lpstr>
      <vt:lpstr> Updated mern-skeleton/client/user/api-user.js: </vt:lpstr>
      <vt:lpstr>PowerPoint Presentation</vt:lpstr>
      <vt:lpstr>Processing a request containing a  file upload</vt:lpstr>
      <vt:lpstr> mern-social/server/controllers/user.controller.js: </vt:lpstr>
      <vt:lpstr>PowerPoint Presentation</vt:lpstr>
      <vt:lpstr> Updated mern-skeleton/server/controllers/user.controller.js:  </vt:lpstr>
      <vt:lpstr>Retrieving a profile photo</vt:lpstr>
      <vt:lpstr>Profile photo URL</vt:lpstr>
      <vt:lpstr> Updated mern-skeleton/server/routes/user.routes.js: </vt:lpstr>
      <vt:lpstr>PowerPoint Presentation</vt:lpstr>
      <vt:lpstr>PowerPoint Presentation</vt:lpstr>
      <vt:lpstr> Updated mern-skeleton/server/controllers/user.controller.js: </vt:lpstr>
      <vt:lpstr>PowerPoint Presentation</vt:lpstr>
      <vt:lpstr> Updated mern-skeleton/server/controllers/user.controller.js: </vt:lpstr>
      <vt:lpstr>Showing a photo in a view</vt:lpstr>
      <vt:lpstr>PowerPoint Presentation</vt:lpstr>
      <vt:lpstr> Updated mern-skeleton/client/user/Profile.js: </vt:lpstr>
      <vt:lpstr>PowerPoint Presentation</vt:lpstr>
      <vt:lpstr>PowerPoint Presentation</vt:lpstr>
      <vt:lpstr>Fetching the create API in the view</vt:lpstr>
      <vt:lpstr> mern-marketplace/client/shop/api-shop.js: </vt:lpstr>
      <vt:lpstr>PowerPoint Presentation</vt:lpstr>
      <vt:lpstr>The NewShop component</vt:lpstr>
      <vt:lpstr>PowerPoint Presentation</vt:lpstr>
      <vt:lpstr>PowerPoint Presentation</vt:lpstr>
      <vt:lpstr> mern-marketplace/client/shop/NewShop.js: </vt:lpstr>
      <vt:lpstr>PowerPoint Presentation</vt:lpstr>
      <vt:lpstr>PowerPoint Presentation</vt:lpstr>
      <vt:lpstr>PowerPoint Presentation</vt:lpstr>
      <vt:lpstr>mern-marketplace/client/shop/NewShop.js: </vt:lpstr>
      <vt:lpstr>PowerPoint Presentation</vt:lpstr>
      <vt:lpstr>Updated mern-marketplace/client/shop/NewShop.js:</vt:lpstr>
      <vt:lpstr>PowerPoint Presentation</vt:lpstr>
      <vt:lpstr>Updated mern-marketplace/client/MainRouter.js:</vt:lpstr>
      <vt:lpstr>PowerPoint Presentation</vt:lpstr>
      <vt:lpstr>Listing shops</vt:lpstr>
      <vt:lpstr>Listing all shops</vt:lpstr>
      <vt:lpstr>The shops list API</vt:lpstr>
      <vt:lpstr> mern-marketplace/server/routes/shop.routes.js </vt:lpstr>
      <vt:lpstr>Updated mern-marketplace/server/routes/shop.routes.js</vt:lpstr>
      <vt:lpstr>PowerPoint Presentation</vt:lpstr>
      <vt:lpstr>Updated mern-marketplace/server/controllers/shop.controller.js:</vt:lpstr>
      <vt:lpstr>PowerPoint Presentation</vt:lpstr>
      <vt:lpstr>Fetch all shops for the view</vt:lpstr>
      <vt:lpstr> mern-marketplace/client/shop/api-shop.js: </vt:lpstr>
      <vt:lpstr>Updated mern-marketplace/client/shop/api-shop.js:</vt:lpstr>
      <vt:lpstr>PowerPoint Presentation</vt:lpstr>
      <vt:lpstr>The Shops component</vt:lpstr>
      <vt:lpstr>PowerPoint Presentation</vt:lpstr>
      <vt:lpstr>mern-marketplace/client/shop/Shops.js: </vt:lpstr>
      <vt:lpstr>PowerPoint Presentation</vt:lpstr>
      <vt:lpstr> mern-marketplace/client/shop/Shops.js: </vt:lpstr>
      <vt:lpstr>Updated mern-marketplace/client/shop/Shops.js:</vt:lpstr>
      <vt:lpstr>PowerPoint Presentation</vt:lpstr>
      <vt:lpstr>Updated mern-marketplace/client/MainRouter.js:</vt:lpstr>
      <vt:lpstr>PowerPoint Presentation</vt:lpstr>
      <vt:lpstr>Listing shops by owner</vt:lpstr>
      <vt:lpstr>The shops by owner API</vt:lpstr>
      <vt:lpstr>Updated mern-marketplace/server/routes/shop.routes.js:</vt:lpstr>
      <vt:lpstr>PowerPoint Presentation</vt:lpstr>
      <vt:lpstr> mern-marketplace/server/controllers/shop.controller.js: </vt:lpstr>
      <vt:lpstr>Updated mern-marketplace/server/controllers/shop.controller.js:</vt:lpstr>
      <vt:lpstr>PowerPoint Presentation</vt:lpstr>
      <vt:lpstr>Fetch all shops owned by a user for  the view</vt:lpstr>
      <vt:lpstr> mern-marketplace/client/shop/api-shop.js: </vt:lpstr>
      <vt:lpstr> Updated mern-marketplace/client/shop/api-shop.js:  </vt:lpstr>
      <vt:lpstr>PowerPoint Presentation</vt:lpstr>
      <vt:lpstr>The MyShops component</vt:lpstr>
      <vt:lpstr>PowerPoint Presentation</vt:lpstr>
      <vt:lpstr>PowerPoint Presentation</vt:lpstr>
      <vt:lpstr>mern-marketplace/client/shop/MyShops.js:</vt:lpstr>
      <vt:lpstr>Updated mern-marketplace/client/shop/MyShops.js:</vt:lpstr>
      <vt:lpstr>PowerPoint Presentation</vt:lpstr>
      <vt:lpstr>Updated mern-marketplace/client/MainRouter.js</vt:lpstr>
      <vt:lpstr>PowerPoint Presentation</vt:lpstr>
      <vt:lpstr>Displaying a shop</vt:lpstr>
      <vt:lpstr>The read a shop API</vt:lpstr>
      <vt:lpstr> Updated mern-marketplace/server/routes/shop.routes.js:  </vt:lpstr>
      <vt:lpstr>PowerPoint Presentation</vt:lpstr>
      <vt:lpstr>  mern-marketplace/server/controllers/shop.controller.js: </vt:lpstr>
      <vt:lpstr>PowerPoint Presentation</vt:lpstr>
      <vt:lpstr>Updated mern-marketplace/server/controllers/shop.controller.js:</vt:lpstr>
      <vt:lpstr>PowerPoint Presentation</vt:lpstr>
      <vt:lpstr>The Shop component</vt:lpstr>
      <vt:lpstr>PowerPoint Presentation</vt:lpstr>
      <vt:lpstr> mern-marketplace/client/shop/Shop.js: </vt:lpstr>
      <vt:lpstr>PowerPoint Presentation</vt:lpstr>
      <vt:lpstr>PowerPoint Presentation</vt:lpstr>
      <vt:lpstr> Updated mern-marketplace/client/shop/Shop.js: </vt:lpstr>
      <vt:lpstr>PowerPoint Presentation</vt:lpstr>
      <vt:lpstr>Updated mern-marketplace/client/MainRouter.js:</vt:lpstr>
      <vt:lpstr>PowerPoint Presentation</vt:lpstr>
      <vt:lpstr>Editing a shop</vt:lpstr>
      <vt:lpstr>The edit shop API</vt:lpstr>
      <vt:lpstr>mern-marketplace/server/routes/shop.routes.js:</vt:lpstr>
      <vt:lpstr>PowerPoint Presentation</vt:lpstr>
      <vt:lpstr>PowerPoint Presentation</vt:lpstr>
      <vt:lpstr>  mern-marketplace/server/controllers/shop.controller.js: </vt:lpstr>
      <vt:lpstr>Updated mern-marketplace/server/controllers/shop.controller.js </vt:lpstr>
      <vt:lpstr>PowerPoint Presentation</vt:lpstr>
      <vt:lpstr>The EditShop component</vt:lpstr>
      <vt:lpstr>PowerPoint Presentation</vt:lpstr>
      <vt:lpstr>PowerPoint Presentation</vt:lpstr>
      <vt:lpstr> Updated mern-marketplace/client/MainRouter.js:  </vt:lpstr>
      <vt:lpstr>PowerPoint Presentation</vt:lpstr>
      <vt:lpstr>Deleting a shop</vt:lpstr>
      <vt:lpstr>The delete shop API</vt:lpstr>
      <vt:lpstr> Updated mern-marketplace/server/routes/shop.routes.js:  </vt:lpstr>
      <vt:lpstr>PowerPoint Presentation</vt:lpstr>
      <vt:lpstr>PowerPoint Presentation</vt:lpstr>
      <vt:lpstr>The DeleteShop component</vt:lpstr>
      <vt:lpstr>PowerPoint Presentation</vt:lpstr>
      <vt:lpstr> Updated mern-marketplace/client/shop/MyShops.js: </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1348</cp:revision>
  <dcterms:created xsi:type="dcterms:W3CDTF">2008-05-26T16:51:35Z</dcterms:created>
  <dcterms:modified xsi:type="dcterms:W3CDTF">2023-08-24T15:25:10Z</dcterms:modified>
</cp:coreProperties>
</file>