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4"/>
  </p:notesMasterIdLst>
  <p:handoutMasterIdLst>
    <p:handoutMasterId r:id="rId22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443" r:id="rId18"/>
    <p:sldId id="444" r:id="rId19"/>
    <p:sldId id="445" r:id="rId20"/>
    <p:sldId id="446" r:id="rId21"/>
    <p:sldId id="448" r:id="rId22"/>
    <p:sldId id="447" r:id="rId23"/>
    <p:sldId id="449" r:id="rId24"/>
    <p:sldId id="450" r:id="rId25"/>
    <p:sldId id="452" r:id="rId26"/>
    <p:sldId id="451" r:id="rId27"/>
    <p:sldId id="272" r:id="rId28"/>
    <p:sldId id="453" r:id="rId29"/>
    <p:sldId id="275" r:id="rId30"/>
    <p:sldId id="276" r:id="rId31"/>
    <p:sldId id="277" r:id="rId32"/>
    <p:sldId id="278" r:id="rId33"/>
    <p:sldId id="454" r:id="rId34"/>
    <p:sldId id="281" r:id="rId35"/>
    <p:sldId id="456" r:id="rId36"/>
    <p:sldId id="286" r:id="rId37"/>
    <p:sldId id="287" r:id="rId38"/>
    <p:sldId id="288" r:id="rId39"/>
    <p:sldId id="289" r:id="rId40"/>
    <p:sldId id="290" r:id="rId41"/>
    <p:sldId id="458" r:id="rId42"/>
    <p:sldId id="459" r:id="rId43"/>
    <p:sldId id="460" r:id="rId44"/>
    <p:sldId id="461" r:id="rId45"/>
    <p:sldId id="462" r:id="rId46"/>
    <p:sldId id="463" r:id="rId47"/>
    <p:sldId id="464" r:id="rId48"/>
    <p:sldId id="465" r:id="rId49"/>
    <p:sldId id="466" r:id="rId50"/>
    <p:sldId id="467" r:id="rId51"/>
    <p:sldId id="468" r:id="rId52"/>
    <p:sldId id="470" r:id="rId53"/>
    <p:sldId id="469" r:id="rId54"/>
    <p:sldId id="471" r:id="rId55"/>
    <p:sldId id="472" r:id="rId56"/>
    <p:sldId id="473"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86" r:id="rId70"/>
    <p:sldId id="487" r:id="rId71"/>
    <p:sldId id="488" r:id="rId72"/>
    <p:sldId id="291" r:id="rId73"/>
    <p:sldId id="292" r:id="rId74"/>
    <p:sldId id="293" r:id="rId75"/>
    <p:sldId id="294" r:id="rId76"/>
    <p:sldId id="295" r:id="rId77"/>
    <p:sldId id="296" r:id="rId78"/>
    <p:sldId id="297" r:id="rId79"/>
    <p:sldId id="298" r:id="rId80"/>
    <p:sldId id="299" r:id="rId81"/>
    <p:sldId id="300" r:id="rId82"/>
    <p:sldId id="301" r:id="rId83"/>
    <p:sldId id="302" r:id="rId84"/>
    <p:sldId id="303" r:id="rId85"/>
    <p:sldId id="304" r:id="rId86"/>
    <p:sldId id="305" r:id="rId87"/>
    <p:sldId id="306" r:id="rId88"/>
    <p:sldId id="307" r:id="rId89"/>
    <p:sldId id="308" r:id="rId90"/>
    <p:sldId id="309" r:id="rId91"/>
    <p:sldId id="310" r:id="rId92"/>
    <p:sldId id="311" r:id="rId93"/>
    <p:sldId id="312" r:id="rId94"/>
    <p:sldId id="313" r:id="rId95"/>
    <p:sldId id="314" r:id="rId96"/>
    <p:sldId id="315" r:id="rId97"/>
    <p:sldId id="316" r:id="rId98"/>
    <p:sldId id="317" r:id="rId99"/>
    <p:sldId id="318" r:id="rId100"/>
    <p:sldId id="319" r:id="rId101"/>
    <p:sldId id="320" r:id="rId102"/>
    <p:sldId id="321" r:id="rId103"/>
    <p:sldId id="322" r:id="rId104"/>
    <p:sldId id="323" r:id="rId105"/>
    <p:sldId id="324" r:id="rId106"/>
    <p:sldId id="325" r:id="rId107"/>
    <p:sldId id="326" r:id="rId108"/>
    <p:sldId id="327" r:id="rId109"/>
    <p:sldId id="328" r:id="rId110"/>
    <p:sldId id="329" r:id="rId111"/>
    <p:sldId id="330" r:id="rId112"/>
    <p:sldId id="331" r:id="rId113"/>
    <p:sldId id="332" r:id="rId114"/>
    <p:sldId id="333" r:id="rId115"/>
    <p:sldId id="334" r:id="rId116"/>
    <p:sldId id="335" r:id="rId117"/>
    <p:sldId id="336" r:id="rId118"/>
    <p:sldId id="337" r:id="rId119"/>
    <p:sldId id="338" r:id="rId120"/>
    <p:sldId id="339" r:id="rId121"/>
    <p:sldId id="340" r:id="rId122"/>
    <p:sldId id="343" r:id="rId123"/>
    <p:sldId id="341" r:id="rId124"/>
    <p:sldId id="342" r:id="rId125"/>
    <p:sldId id="344" r:id="rId126"/>
    <p:sldId id="345" r:id="rId127"/>
    <p:sldId id="346" r:id="rId128"/>
    <p:sldId id="347" r:id="rId129"/>
    <p:sldId id="348" r:id="rId130"/>
    <p:sldId id="349" r:id="rId131"/>
    <p:sldId id="350" r:id="rId132"/>
    <p:sldId id="351" r:id="rId133"/>
    <p:sldId id="352" r:id="rId134"/>
    <p:sldId id="353" r:id="rId135"/>
    <p:sldId id="354" r:id="rId136"/>
    <p:sldId id="355" r:id="rId137"/>
    <p:sldId id="356" r:id="rId138"/>
    <p:sldId id="357" r:id="rId139"/>
    <p:sldId id="358" r:id="rId140"/>
    <p:sldId id="359" r:id="rId141"/>
    <p:sldId id="360" r:id="rId142"/>
    <p:sldId id="361" r:id="rId143"/>
    <p:sldId id="362" r:id="rId144"/>
    <p:sldId id="363" r:id="rId145"/>
    <p:sldId id="364" r:id="rId146"/>
    <p:sldId id="365" r:id="rId147"/>
    <p:sldId id="366" r:id="rId148"/>
    <p:sldId id="367" r:id="rId149"/>
    <p:sldId id="368" r:id="rId150"/>
    <p:sldId id="369" r:id="rId151"/>
    <p:sldId id="370" r:id="rId152"/>
    <p:sldId id="371" r:id="rId153"/>
    <p:sldId id="372" r:id="rId154"/>
    <p:sldId id="373" r:id="rId155"/>
    <p:sldId id="374" r:id="rId156"/>
    <p:sldId id="375" r:id="rId157"/>
    <p:sldId id="376" r:id="rId158"/>
    <p:sldId id="377" r:id="rId159"/>
    <p:sldId id="378" r:id="rId160"/>
    <p:sldId id="379" r:id="rId161"/>
    <p:sldId id="380" r:id="rId162"/>
    <p:sldId id="381" r:id="rId163"/>
    <p:sldId id="382" r:id="rId164"/>
    <p:sldId id="383" r:id="rId165"/>
    <p:sldId id="384" r:id="rId166"/>
    <p:sldId id="385" r:id="rId167"/>
    <p:sldId id="386" r:id="rId168"/>
    <p:sldId id="387" r:id="rId169"/>
    <p:sldId id="388" r:id="rId170"/>
    <p:sldId id="389" r:id="rId171"/>
    <p:sldId id="390" r:id="rId172"/>
    <p:sldId id="391" r:id="rId173"/>
    <p:sldId id="392" r:id="rId174"/>
    <p:sldId id="393" r:id="rId175"/>
    <p:sldId id="394" r:id="rId176"/>
    <p:sldId id="395" r:id="rId177"/>
    <p:sldId id="396" r:id="rId178"/>
    <p:sldId id="397" r:id="rId179"/>
    <p:sldId id="398" r:id="rId180"/>
    <p:sldId id="399" r:id="rId181"/>
    <p:sldId id="400" r:id="rId182"/>
    <p:sldId id="401" r:id="rId183"/>
    <p:sldId id="402" r:id="rId184"/>
    <p:sldId id="403" r:id="rId185"/>
    <p:sldId id="404" r:id="rId186"/>
    <p:sldId id="405" r:id="rId187"/>
    <p:sldId id="406" r:id="rId188"/>
    <p:sldId id="407" r:id="rId189"/>
    <p:sldId id="408" r:id="rId190"/>
    <p:sldId id="409" r:id="rId191"/>
    <p:sldId id="410" r:id="rId192"/>
    <p:sldId id="411" r:id="rId193"/>
    <p:sldId id="412" r:id="rId194"/>
    <p:sldId id="413" r:id="rId195"/>
    <p:sldId id="414" r:id="rId196"/>
    <p:sldId id="415" r:id="rId197"/>
    <p:sldId id="416" r:id="rId198"/>
    <p:sldId id="417" r:id="rId199"/>
    <p:sldId id="418" r:id="rId200"/>
    <p:sldId id="419" r:id="rId201"/>
    <p:sldId id="420" r:id="rId202"/>
    <p:sldId id="421" r:id="rId203"/>
    <p:sldId id="422" r:id="rId204"/>
    <p:sldId id="423" r:id="rId205"/>
    <p:sldId id="424" r:id="rId206"/>
    <p:sldId id="425" r:id="rId207"/>
    <p:sldId id="426" r:id="rId208"/>
    <p:sldId id="427" r:id="rId209"/>
    <p:sldId id="428" r:id="rId210"/>
    <p:sldId id="429" r:id="rId211"/>
    <p:sldId id="430" r:id="rId212"/>
    <p:sldId id="431" r:id="rId213"/>
    <p:sldId id="432" r:id="rId214"/>
    <p:sldId id="433" r:id="rId215"/>
    <p:sldId id="434" r:id="rId216"/>
    <p:sldId id="435" r:id="rId217"/>
    <p:sldId id="436" r:id="rId218"/>
    <p:sldId id="437" r:id="rId219"/>
    <p:sldId id="438" r:id="rId220"/>
    <p:sldId id="439" r:id="rId221"/>
    <p:sldId id="440" r:id="rId222"/>
    <p:sldId id="441" r:id="rId2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FFFD2"/>
    <a:srgbClr val="F0FFF0"/>
    <a:srgbClr val="3333FF"/>
    <a:srgbClr val="3333CC"/>
    <a:srgbClr val="009900"/>
    <a:srgbClr val="339966"/>
    <a:srgbClr val="808080"/>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5" d="100"/>
          <a:sy n="95" d="100"/>
        </p:scale>
        <p:origin x="1046" y="53"/>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3/20/2024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3/20/2024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3/20/2024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743200"/>
            <a:ext cx="5562600" cy="1708150"/>
          </a:xfrm>
          <a:prstGeom prst="rect">
            <a:avLst/>
          </a:prstGeom>
        </p:spPr>
        <p:txBody>
          <a:bodyPr wrap="none" fromWordArt="1">
            <a:prstTxWarp prst="textPlain">
              <a:avLst>
                <a:gd name="adj" fmla="val 49423"/>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endPar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0CF3-6891-041D-81FD-2323E8E529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A2A353-6370-6997-8E5B-0AE54832CBE0}"/>
              </a:ext>
            </a:extLst>
          </p:cNvPr>
          <p:cNvSpPr>
            <a:spLocks noGrp="1"/>
          </p:cNvSpPr>
          <p:nvPr>
            <p:ph idx="1"/>
          </p:nvPr>
        </p:nvSpPr>
        <p:spPr/>
        <p:txBody>
          <a:bodyPr/>
          <a:lstStyle/>
          <a:p>
            <a:r>
              <a:rPr lang="en-US" dirty="0"/>
              <a:t>The component tree pictured next shows all the custom React components that make up the MERN Marketplace frontend developed in this section:</a:t>
            </a:r>
          </a:p>
          <a:p>
            <a:endParaRPr lang="en-US" dirty="0"/>
          </a:p>
        </p:txBody>
      </p:sp>
      <p:sp>
        <p:nvSpPr>
          <p:cNvPr id="4" name="Date Placeholder 3">
            <a:extLst>
              <a:ext uri="{FF2B5EF4-FFF2-40B4-BE49-F238E27FC236}">
                <a16:creationId xmlns:a16="http://schemas.microsoft.com/office/drawing/2014/main" id="{22611A2F-9FA0-3060-61BD-F4232D78D24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295883A-A7AD-56B3-A1DD-797128CCB2C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FA2034-FD1E-0415-1990-4039933BD090}"/>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pic>
        <p:nvPicPr>
          <p:cNvPr id="8" name="Picture 7">
            <a:extLst>
              <a:ext uri="{FF2B5EF4-FFF2-40B4-BE49-F238E27FC236}">
                <a16:creationId xmlns:a16="http://schemas.microsoft.com/office/drawing/2014/main" id="{A2ED1733-B894-9A25-D5D0-36BB5DA7ABC3}"/>
              </a:ext>
            </a:extLst>
          </p:cNvPr>
          <p:cNvPicPr>
            <a:picLocks noChangeAspect="1"/>
          </p:cNvPicPr>
          <p:nvPr/>
        </p:nvPicPr>
        <p:blipFill>
          <a:blip r:embed="rId2"/>
          <a:stretch>
            <a:fillRect/>
          </a:stretch>
        </p:blipFill>
        <p:spPr>
          <a:xfrm>
            <a:off x="1066800" y="2222500"/>
            <a:ext cx="7620000" cy="3949700"/>
          </a:xfrm>
          <a:prstGeom prst="rect">
            <a:avLst/>
          </a:prstGeom>
        </p:spPr>
      </p:pic>
    </p:spTree>
    <p:extLst>
      <p:ext uri="{BB962C8B-B14F-4D97-AF65-F5344CB8AC3E}">
        <p14:creationId xmlns:p14="http://schemas.microsoft.com/office/powerpoint/2010/main" val="29786604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77B2-0A41-E201-333B-40C037E8BA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7A7DA-854E-69A4-B4A1-B210EFAB2089}"/>
              </a:ext>
            </a:extLst>
          </p:cNvPr>
          <p:cNvSpPr>
            <a:spLocks noGrp="1"/>
          </p:cNvSpPr>
          <p:nvPr>
            <p:ph idx="1"/>
          </p:nvPr>
        </p:nvSpPr>
        <p:spPr/>
        <p:txBody>
          <a:bodyPr/>
          <a:lstStyle/>
          <a:p>
            <a:r>
              <a:rPr lang="en-US" dirty="0"/>
              <a:t>This way, the user will see the name of the file they are trying to upload as the profile photo. With the file selected for uploading, next, we have to attach and send this file with the request to the server to update the user information in the database.</a:t>
            </a:r>
          </a:p>
        </p:txBody>
      </p:sp>
      <p:sp>
        <p:nvSpPr>
          <p:cNvPr id="4" name="Date Placeholder 3">
            <a:extLst>
              <a:ext uri="{FF2B5EF4-FFF2-40B4-BE49-F238E27FC236}">
                <a16:creationId xmlns:a16="http://schemas.microsoft.com/office/drawing/2014/main" id="{71D1C051-48CE-355E-FBE6-A3F3DEC0A28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22AD997-08D6-D8E7-4366-BFAF973C501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F1EBB98-7BC1-9EB0-64D3-93017691DD3F}"/>
              </a:ext>
            </a:extLst>
          </p:cNvPr>
          <p:cNvSpPr>
            <a:spLocks noGrp="1"/>
          </p:cNvSpPr>
          <p:nvPr>
            <p:ph type="sldNum" sz="quarter" idx="12"/>
          </p:nvPr>
        </p:nvSpPr>
        <p:spPr/>
        <p:txBody>
          <a:bodyPr/>
          <a:lstStyle/>
          <a:p>
            <a:fld id="{7C5CF243-786F-4254-B068-4C9F0B6EA12F}" type="slidenum">
              <a:rPr lang="en-US" altLang="en-US" smtClean="0"/>
              <a:pPr/>
              <a:t>100</a:t>
            </a:fld>
            <a:endParaRPr lang="en-US" altLang="en-US"/>
          </a:p>
        </p:txBody>
      </p:sp>
    </p:spTree>
    <p:extLst>
      <p:ext uri="{BB962C8B-B14F-4D97-AF65-F5344CB8AC3E}">
        <p14:creationId xmlns:p14="http://schemas.microsoft.com/office/powerpoint/2010/main" val="29190209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DC8F-D9FA-31E4-7D9D-F9BB908DA204}"/>
              </a:ext>
            </a:extLst>
          </p:cNvPr>
          <p:cNvSpPr>
            <a:spLocks noGrp="1"/>
          </p:cNvSpPr>
          <p:nvPr>
            <p:ph type="title"/>
          </p:nvPr>
        </p:nvSpPr>
        <p:spPr/>
        <p:txBody>
          <a:bodyPr/>
          <a:lstStyle/>
          <a:p>
            <a:r>
              <a:rPr lang="en-US" dirty="0"/>
              <a:t>Form submission with the file </a:t>
            </a:r>
            <a:br>
              <a:rPr lang="en-US" dirty="0"/>
            </a:br>
            <a:r>
              <a:rPr lang="en-US" dirty="0"/>
              <a:t>attached</a:t>
            </a:r>
          </a:p>
        </p:txBody>
      </p:sp>
      <p:sp>
        <p:nvSpPr>
          <p:cNvPr id="3" name="Content Placeholder 2">
            <a:extLst>
              <a:ext uri="{FF2B5EF4-FFF2-40B4-BE49-F238E27FC236}">
                <a16:creationId xmlns:a16="http://schemas.microsoft.com/office/drawing/2014/main" id="{607CB008-F423-A1ED-F463-8B0A8527DB26}"/>
              </a:ext>
            </a:extLst>
          </p:cNvPr>
          <p:cNvSpPr>
            <a:spLocks noGrp="1"/>
          </p:cNvSpPr>
          <p:nvPr>
            <p:ph idx="1"/>
          </p:nvPr>
        </p:nvSpPr>
        <p:spPr/>
        <p:txBody>
          <a:bodyPr/>
          <a:lstStyle/>
          <a:p>
            <a:r>
              <a:rPr lang="en-US" dirty="0"/>
              <a:t>Uploading files to the server with a form requires a multipart form submission. </a:t>
            </a:r>
          </a:p>
          <a:p>
            <a:r>
              <a:rPr lang="en-US" dirty="0"/>
              <a:t>This is in contrast to the </a:t>
            </a:r>
            <a:r>
              <a:rPr lang="en-US" dirty="0" err="1"/>
              <a:t>stringified</a:t>
            </a:r>
            <a:r>
              <a:rPr lang="en-US" dirty="0"/>
              <a:t> object we sent in previous implementations of fetch. </a:t>
            </a:r>
          </a:p>
          <a:p>
            <a:r>
              <a:rPr lang="en-US" dirty="0"/>
              <a:t>We will modify the </a:t>
            </a:r>
            <a:r>
              <a:rPr lang="en-US" dirty="0" err="1"/>
              <a:t>EditProfile</a:t>
            </a:r>
            <a:r>
              <a:rPr lang="en-US" dirty="0"/>
              <a:t> component so that it uses the </a:t>
            </a:r>
            <a:r>
              <a:rPr lang="en-US" dirty="0" err="1"/>
              <a:t>FormData</a:t>
            </a:r>
            <a:r>
              <a:rPr lang="en-US" dirty="0"/>
              <a:t> API to store the form data in the format needed for encoding in the multipart/form- data type.</a:t>
            </a:r>
          </a:p>
          <a:p>
            <a:r>
              <a:rPr lang="en-US" dirty="0"/>
              <a:t>You can learn more about the </a:t>
            </a:r>
            <a:r>
              <a:rPr lang="en-US" dirty="0" err="1"/>
              <a:t>FormData</a:t>
            </a:r>
            <a:r>
              <a:rPr lang="en-US" dirty="0"/>
              <a:t> API at</a:t>
            </a:r>
          </a:p>
          <a:p>
            <a:pPr marL="0" indent="0">
              <a:buNone/>
            </a:pPr>
            <a:r>
              <a:rPr lang="en-US" dirty="0"/>
              <a:t> developer.mozilla.org/</a:t>
            </a:r>
            <a:r>
              <a:rPr lang="en-US" dirty="0" err="1"/>
              <a:t>en</a:t>
            </a:r>
            <a:r>
              <a:rPr lang="en-US" dirty="0"/>
              <a:t>-US/docs/Web/API/</a:t>
            </a:r>
            <a:r>
              <a:rPr lang="en-US" dirty="0" err="1"/>
              <a:t>FormData</a:t>
            </a:r>
            <a:r>
              <a:rPr lang="en-US" dirty="0"/>
              <a:t>.</a:t>
            </a:r>
          </a:p>
        </p:txBody>
      </p:sp>
      <p:sp>
        <p:nvSpPr>
          <p:cNvPr id="4" name="Date Placeholder 3">
            <a:extLst>
              <a:ext uri="{FF2B5EF4-FFF2-40B4-BE49-F238E27FC236}">
                <a16:creationId xmlns:a16="http://schemas.microsoft.com/office/drawing/2014/main" id="{F235EB6A-2945-0BB5-A6CE-A06F8C8FB24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E8AA049-F0F1-63B4-08F1-A24CF9F6A3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A234DBF-7144-D6CF-57DE-E44AC2441BB5}"/>
              </a:ext>
            </a:extLst>
          </p:cNvPr>
          <p:cNvSpPr>
            <a:spLocks noGrp="1"/>
          </p:cNvSpPr>
          <p:nvPr>
            <p:ph type="sldNum" sz="quarter" idx="12"/>
          </p:nvPr>
        </p:nvSpPr>
        <p:spPr/>
        <p:txBody>
          <a:bodyPr/>
          <a:lstStyle/>
          <a:p>
            <a:fld id="{7C5CF243-786F-4254-B068-4C9F0B6EA12F}" type="slidenum">
              <a:rPr lang="en-US" altLang="en-US" smtClean="0"/>
              <a:pPr/>
              <a:t>101</a:t>
            </a:fld>
            <a:endParaRPr lang="en-US" altLang="en-US"/>
          </a:p>
        </p:txBody>
      </p:sp>
    </p:spTree>
    <p:extLst>
      <p:ext uri="{BB962C8B-B14F-4D97-AF65-F5344CB8AC3E}">
        <p14:creationId xmlns:p14="http://schemas.microsoft.com/office/powerpoint/2010/main" val="35977560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930E-9710-E5A8-2365-6BEDFEE724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0FF22C-9F82-BF3D-9968-66CCDF710641}"/>
              </a:ext>
            </a:extLst>
          </p:cNvPr>
          <p:cNvSpPr>
            <a:spLocks noGrp="1"/>
          </p:cNvSpPr>
          <p:nvPr>
            <p:ph idx="1"/>
          </p:nvPr>
        </p:nvSpPr>
        <p:spPr/>
        <p:txBody>
          <a:bodyPr/>
          <a:lstStyle/>
          <a:p>
            <a:r>
              <a:rPr lang="en-US" dirty="0"/>
              <a:t>First, we will update the input </a:t>
            </a:r>
            <a:r>
              <a:rPr lang="en-US" dirty="0" err="1"/>
              <a:t>handleChange</a:t>
            </a:r>
            <a:r>
              <a:rPr lang="en-US" dirty="0"/>
              <a:t> function so that we can store input values for both the text fields and the file input, as shown in the following code.</a:t>
            </a:r>
          </a:p>
          <a:p>
            <a:pPr marL="0" indent="0">
              <a:buNone/>
            </a:pPr>
            <a:endParaRPr lang="en-US" dirty="0"/>
          </a:p>
          <a:p>
            <a:pPr marL="0" indent="0">
              <a:buNone/>
            </a:pPr>
            <a:r>
              <a:rPr lang="en-US" dirty="0" err="1"/>
              <a:t>mern</a:t>
            </a:r>
            <a:r>
              <a:rPr lang="en-US" dirty="0"/>
              <a:t>-social/client/user/EditProfile.js:</a:t>
            </a:r>
          </a:p>
          <a:p>
            <a:r>
              <a:rPr lang="en-US" dirty="0"/>
              <a:t>const </a:t>
            </a:r>
            <a:r>
              <a:rPr lang="en-US" dirty="0" err="1"/>
              <a:t>handleChange</a:t>
            </a:r>
            <a:r>
              <a:rPr lang="en-US" dirty="0"/>
              <a:t> = name =&gt; event =&gt; { </a:t>
            </a:r>
          </a:p>
          <a:p>
            <a:r>
              <a:rPr lang="en-US" dirty="0"/>
              <a:t>const value = name === 'photo'</a:t>
            </a:r>
          </a:p>
          <a:p>
            <a:r>
              <a:rPr lang="en-US" dirty="0"/>
              <a:t>? </a:t>
            </a:r>
            <a:r>
              <a:rPr lang="en-US" dirty="0" err="1"/>
              <a:t>event.target.files</a:t>
            </a:r>
            <a:r>
              <a:rPr lang="en-US" dirty="0"/>
              <a:t>[0] </a:t>
            </a:r>
          </a:p>
          <a:p>
            <a:r>
              <a:rPr lang="en-US" dirty="0"/>
              <a:t>: </a:t>
            </a:r>
            <a:r>
              <a:rPr lang="en-US" dirty="0" err="1"/>
              <a:t>event.target.value</a:t>
            </a:r>
            <a:endParaRPr lang="en-US" dirty="0"/>
          </a:p>
          <a:p>
            <a:r>
              <a:rPr lang="en-US" dirty="0" err="1"/>
              <a:t>setValues</a:t>
            </a:r>
            <a:r>
              <a:rPr lang="en-US" dirty="0"/>
              <a:t>({...values, [name]: value }) </a:t>
            </a:r>
          </a:p>
          <a:p>
            <a:r>
              <a:rPr lang="en-US" dirty="0"/>
              <a:t>}</a:t>
            </a:r>
          </a:p>
        </p:txBody>
      </p:sp>
      <p:sp>
        <p:nvSpPr>
          <p:cNvPr id="4" name="Date Placeholder 3">
            <a:extLst>
              <a:ext uri="{FF2B5EF4-FFF2-40B4-BE49-F238E27FC236}">
                <a16:creationId xmlns:a16="http://schemas.microsoft.com/office/drawing/2014/main" id="{A2834A89-8A43-3DAD-0574-9530BC2977D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5C4535C-83D3-B450-354E-C52D8C070E3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55AF29-002C-8731-8B0A-E0540498451D}"/>
              </a:ext>
            </a:extLst>
          </p:cNvPr>
          <p:cNvSpPr>
            <a:spLocks noGrp="1"/>
          </p:cNvSpPr>
          <p:nvPr>
            <p:ph type="sldNum" sz="quarter" idx="12"/>
          </p:nvPr>
        </p:nvSpPr>
        <p:spPr/>
        <p:txBody>
          <a:bodyPr/>
          <a:lstStyle/>
          <a:p>
            <a:fld id="{7C5CF243-786F-4254-B068-4C9F0B6EA12F}" type="slidenum">
              <a:rPr lang="en-US" altLang="en-US" smtClean="0"/>
              <a:pPr/>
              <a:t>102</a:t>
            </a:fld>
            <a:endParaRPr lang="en-US" altLang="en-US"/>
          </a:p>
        </p:txBody>
      </p:sp>
    </p:spTree>
    <p:extLst>
      <p:ext uri="{BB962C8B-B14F-4D97-AF65-F5344CB8AC3E}">
        <p14:creationId xmlns:p14="http://schemas.microsoft.com/office/powerpoint/2010/main" val="28126356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A35C-5FB1-E484-263A-909403956C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1CBFBF-066E-246F-B6E8-0C14C77B5E6D}"/>
              </a:ext>
            </a:extLst>
          </p:cNvPr>
          <p:cNvSpPr>
            <a:spLocks noGrp="1"/>
          </p:cNvSpPr>
          <p:nvPr>
            <p:ph idx="1"/>
          </p:nvPr>
        </p:nvSpPr>
        <p:spPr/>
        <p:txBody>
          <a:bodyPr/>
          <a:lstStyle/>
          <a:p>
            <a:r>
              <a:rPr lang="en-US" dirty="0"/>
              <a:t>Then, on form submission, we need to initialize </a:t>
            </a:r>
            <a:r>
              <a:rPr lang="en-US" dirty="0" err="1"/>
              <a:t>FormData</a:t>
            </a:r>
            <a:r>
              <a:rPr lang="en-US" dirty="0"/>
              <a:t> and append the values from the fields that were updated, as shown here.</a:t>
            </a:r>
          </a:p>
          <a:p>
            <a:endParaRPr lang="en-US" dirty="0"/>
          </a:p>
          <a:p>
            <a:endParaRPr lang="en-US" dirty="0"/>
          </a:p>
        </p:txBody>
      </p:sp>
      <p:sp>
        <p:nvSpPr>
          <p:cNvPr id="4" name="Date Placeholder 3">
            <a:extLst>
              <a:ext uri="{FF2B5EF4-FFF2-40B4-BE49-F238E27FC236}">
                <a16:creationId xmlns:a16="http://schemas.microsoft.com/office/drawing/2014/main" id="{CC952140-9D70-97D9-A66F-3E2405650BD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69FFD8C-F2F3-7D51-7AE0-7EB02726AC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D4439C-EF8D-7991-2D07-EC9D0942F318}"/>
              </a:ext>
            </a:extLst>
          </p:cNvPr>
          <p:cNvSpPr>
            <a:spLocks noGrp="1"/>
          </p:cNvSpPr>
          <p:nvPr>
            <p:ph type="sldNum" sz="quarter" idx="12"/>
          </p:nvPr>
        </p:nvSpPr>
        <p:spPr/>
        <p:txBody>
          <a:bodyPr/>
          <a:lstStyle/>
          <a:p>
            <a:fld id="{7C5CF243-786F-4254-B068-4C9F0B6EA12F}" type="slidenum">
              <a:rPr lang="en-US" altLang="en-US" smtClean="0"/>
              <a:pPr/>
              <a:t>103</a:t>
            </a:fld>
            <a:endParaRPr lang="en-US" altLang="en-US"/>
          </a:p>
        </p:txBody>
      </p:sp>
    </p:spTree>
    <p:extLst>
      <p:ext uri="{BB962C8B-B14F-4D97-AF65-F5344CB8AC3E}">
        <p14:creationId xmlns:p14="http://schemas.microsoft.com/office/powerpoint/2010/main" val="19961368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1A86-77A5-6090-33BD-0FE26333FB3B}"/>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A47D3E4E-C824-FA9D-E1B2-C1DFF3E68C43}"/>
              </a:ext>
            </a:extLst>
          </p:cNvPr>
          <p:cNvSpPr>
            <a:spLocks noGrp="1"/>
          </p:cNvSpPr>
          <p:nvPr>
            <p:ph idx="1"/>
          </p:nvPr>
        </p:nvSpPr>
        <p:spPr/>
        <p:txBody>
          <a:bodyPr/>
          <a:lstStyle/>
          <a:p>
            <a:r>
              <a:rPr lang="en-US" dirty="0"/>
              <a:t>const </a:t>
            </a:r>
            <a:r>
              <a:rPr lang="en-US" dirty="0" err="1"/>
              <a:t>clickSubmit</a:t>
            </a:r>
            <a:r>
              <a:rPr lang="en-US" dirty="0"/>
              <a:t> = () =&gt; {</a:t>
            </a:r>
          </a:p>
          <a:p>
            <a:r>
              <a:rPr lang="en-US" dirty="0"/>
              <a:t>let </a:t>
            </a:r>
            <a:r>
              <a:rPr lang="en-US" dirty="0" err="1"/>
              <a:t>userData</a:t>
            </a:r>
            <a:r>
              <a:rPr lang="en-US" dirty="0"/>
              <a:t> = new </a:t>
            </a:r>
            <a:r>
              <a:rPr lang="en-US" dirty="0" err="1"/>
              <a:t>FormData</a:t>
            </a:r>
            <a:r>
              <a:rPr lang="en-US" dirty="0"/>
              <a:t>()</a:t>
            </a:r>
          </a:p>
          <a:p>
            <a:r>
              <a:rPr lang="en-US" dirty="0"/>
              <a:t>values.name &amp;&amp; </a:t>
            </a:r>
            <a:r>
              <a:rPr lang="en-US" dirty="0" err="1"/>
              <a:t>userData.append</a:t>
            </a:r>
            <a:r>
              <a:rPr lang="en-US" dirty="0"/>
              <a:t>('name', values.name)</a:t>
            </a:r>
          </a:p>
          <a:p>
            <a:r>
              <a:rPr lang="en-US" dirty="0" err="1"/>
              <a:t>values.email</a:t>
            </a:r>
            <a:r>
              <a:rPr lang="en-US" dirty="0"/>
              <a:t> &amp;&amp; </a:t>
            </a:r>
            <a:r>
              <a:rPr lang="en-US" dirty="0" err="1"/>
              <a:t>userData.append</a:t>
            </a:r>
            <a:r>
              <a:rPr lang="en-US" dirty="0"/>
              <a:t>('email', </a:t>
            </a:r>
            <a:r>
              <a:rPr lang="en-US" dirty="0" err="1"/>
              <a:t>values.email</a:t>
            </a:r>
            <a:r>
              <a:rPr lang="en-US" dirty="0"/>
              <a:t>)</a:t>
            </a:r>
          </a:p>
          <a:p>
            <a:r>
              <a:rPr lang="en-US" dirty="0" err="1"/>
              <a:t>values.passoword</a:t>
            </a:r>
            <a:r>
              <a:rPr lang="en-US" dirty="0"/>
              <a:t> &amp;&amp; </a:t>
            </a:r>
            <a:r>
              <a:rPr lang="en-US" dirty="0" err="1"/>
              <a:t>userData.append</a:t>
            </a:r>
            <a:r>
              <a:rPr lang="en-US" dirty="0"/>
              <a:t>('</a:t>
            </a:r>
            <a:r>
              <a:rPr lang="en-US" dirty="0" err="1"/>
              <a:t>passoword</a:t>
            </a:r>
            <a:r>
              <a:rPr lang="en-US" dirty="0"/>
              <a:t>', </a:t>
            </a:r>
            <a:r>
              <a:rPr lang="en-US" dirty="0" err="1"/>
              <a:t>values.passoword</a:t>
            </a:r>
            <a:r>
              <a:rPr lang="en-US" dirty="0"/>
              <a:t>)</a:t>
            </a:r>
          </a:p>
          <a:p>
            <a:r>
              <a:rPr lang="en-US" dirty="0" err="1"/>
              <a:t>values.about</a:t>
            </a:r>
            <a:r>
              <a:rPr lang="en-US" dirty="0"/>
              <a:t> &amp;&amp; </a:t>
            </a:r>
            <a:r>
              <a:rPr lang="en-US" dirty="0" err="1"/>
              <a:t>userData.append</a:t>
            </a:r>
            <a:r>
              <a:rPr lang="en-US" dirty="0"/>
              <a:t>('about', </a:t>
            </a:r>
            <a:r>
              <a:rPr lang="en-US" dirty="0" err="1"/>
              <a:t>values.about</a:t>
            </a:r>
            <a:r>
              <a:rPr lang="en-US" dirty="0"/>
              <a:t>)</a:t>
            </a:r>
          </a:p>
          <a:p>
            <a:r>
              <a:rPr lang="en-US" dirty="0" err="1"/>
              <a:t>values.photo</a:t>
            </a:r>
            <a:r>
              <a:rPr lang="en-US" dirty="0"/>
              <a:t> &amp;&amp; </a:t>
            </a:r>
            <a:r>
              <a:rPr lang="en-US" dirty="0" err="1"/>
              <a:t>userData.append</a:t>
            </a:r>
            <a:r>
              <a:rPr lang="en-US" dirty="0"/>
              <a:t>('photo', </a:t>
            </a:r>
            <a:r>
              <a:rPr lang="en-US" dirty="0" err="1"/>
              <a:t>values.photo</a:t>
            </a:r>
            <a:r>
              <a:rPr lang="en-US" dirty="0"/>
              <a:t>)</a:t>
            </a:r>
          </a:p>
          <a:p>
            <a:r>
              <a:rPr lang="en-US" dirty="0"/>
              <a:t>... </a:t>
            </a:r>
          </a:p>
          <a:p>
            <a:r>
              <a:rPr lang="en-US" dirty="0"/>
              <a:t>}</a:t>
            </a:r>
          </a:p>
        </p:txBody>
      </p:sp>
      <p:sp>
        <p:nvSpPr>
          <p:cNvPr id="4" name="Date Placeholder 3">
            <a:extLst>
              <a:ext uri="{FF2B5EF4-FFF2-40B4-BE49-F238E27FC236}">
                <a16:creationId xmlns:a16="http://schemas.microsoft.com/office/drawing/2014/main" id="{CDCF9E11-8F9D-1EFE-F8B3-02B3FE082A5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B2FF1A3-4ADC-E8B0-348B-663E22B3460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FABADCE-7DC9-07FE-CA31-0BDAB322EA7C}"/>
              </a:ext>
            </a:extLst>
          </p:cNvPr>
          <p:cNvSpPr>
            <a:spLocks noGrp="1"/>
          </p:cNvSpPr>
          <p:nvPr>
            <p:ph type="sldNum" sz="quarter" idx="12"/>
          </p:nvPr>
        </p:nvSpPr>
        <p:spPr/>
        <p:txBody>
          <a:bodyPr/>
          <a:lstStyle/>
          <a:p>
            <a:fld id="{7C5CF243-786F-4254-B068-4C9F0B6EA12F}" type="slidenum">
              <a:rPr lang="en-US" altLang="en-US" smtClean="0"/>
              <a:pPr/>
              <a:t>104</a:t>
            </a:fld>
            <a:endParaRPr lang="en-US" altLang="en-US"/>
          </a:p>
        </p:txBody>
      </p:sp>
    </p:spTree>
    <p:extLst>
      <p:ext uri="{BB962C8B-B14F-4D97-AF65-F5344CB8AC3E}">
        <p14:creationId xmlns:p14="http://schemas.microsoft.com/office/powerpoint/2010/main" val="22165471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5130-D047-6125-B260-1579B16EF2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1E6500-6300-D9B5-8651-68FA5C5D76FC}"/>
              </a:ext>
            </a:extLst>
          </p:cNvPr>
          <p:cNvSpPr>
            <a:spLocks noGrp="1"/>
          </p:cNvSpPr>
          <p:nvPr>
            <p:ph idx="1"/>
          </p:nvPr>
        </p:nvSpPr>
        <p:spPr/>
        <p:txBody>
          <a:bodyPr/>
          <a:lstStyle/>
          <a:p>
            <a:r>
              <a:rPr lang="en-US" dirty="0"/>
              <a:t>After appending all the fields and values to it, </a:t>
            </a:r>
            <a:r>
              <a:rPr lang="en-US" dirty="0" err="1"/>
              <a:t>userData</a:t>
            </a:r>
            <a:r>
              <a:rPr lang="en-US" dirty="0"/>
              <a:t> is sent with the fetch API call to update the user, as shown in the following code.</a:t>
            </a:r>
          </a:p>
          <a:p>
            <a:endParaRPr lang="en-US" dirty="0"/>
          </a:p>
          <a:p>
            <a:pPr marL="0" indent="0">
              <a:buNone/>
            </a:pPr>
            <a:r>
              <a:rPr lang="en-US" sz="2600" dirty="0" err="1"/>
              <a:t>mern</a:t>
            </a:r>
            <a:r>
              <a:rPr lang="en-US" sz="2600" dirty="0"/>
              <a:t>-skeleton/client/user/EditProfile.js:</a:t>
            </a:r>
          </a:p>
          <a:p>
            <a:r>
              <a:rPr lang="en-US" sz="1600" dirty="0"/>
              <a:t>update({</a:t>
            </a:r>
          </a:p>
          <a:p>
            <a:r>
              <a:rPr lang="en-US" sz="1600" dirty="0" err="1"/>
              <a:t>userId</a:t>
            </a:r>
            <a:r>
              <a:rPr lang="en-US" sz="1600" dirty="0"/>
              <a:t>: </a:t>
            </a:r>
            <a:r>
              <a:rPr lang="en-US" sz="1600" dirty="0" err="1"/>
              <a:t>match.params.userId</a:t>
            </a:r>
            <a:r>
              <a:rPr lang="en-US" sz="1600" dirty="0"/>
              <a:t> </a:t>
            </a:r>
          </a:p>
          <a:p>
            <a:r>
              <a:rPr lang="en-US" sz="1600" dirty="0"/>
              <a:t>}, {</a:t>
            </a:r>
          </a:p>
          <a:p>
            <a:r>
              <a:rPr lang="en-US" sz="1600" dirty="0"/>
              <a:t>t: </a:t>
            </a:r>
            <a:r>
              <a:rPr lang="en-US" sz="1600" dirty="0" err="1"/>
              <a:t>jwt.token</a:t>
            </a:r>
            <a:endParaRPr lang="en-US" sz="1600" dirty="0"/>
          </a:p>
          <a:p>
            <a:r>
              <a:rPr lang="en-US" sz="1600" dirty="0"/>
              <a:t>}, </a:t>
            </a:r>
            <a:r>
              <a:rPr lang="en-US" sz="1600" dirty="0" err="1"/>
              <a:t>userData</a:t>
            </a:r>
            <a:r>
              <a:rPr lang="en-US" sz="1600" dirty="0"/>
              <a:t>).then((data) =&gt; { </a:t>
            </a:r>
          </a:p>
          <a:p>
            <a:r>
              <a:rPr lang="en-US" sz="1600" dirty="0"/>
              <a:t>if (data &amp;&amp; </a:t>
            </a:r>
            <a:r>
              <a:rPr lang="en-US" sz="1600" dirty="0" err="1"/>
              <a:t>data.error</a:t>
            </a:r>
            <a:r>
              <a:rPr lang="en-US" sz="1600" dirty="0"/>
              <a:t>) {</a:t>
            </a:r>
          </a:p>
          <a:p>
            <a:r>
              <a:rPr lang="en-US" sz="1600" dirty="0" err="1"/>
              <a:t>setValues</a:t>
            </a:r>
            <a:r>
              <a:rPr lang="en-US" sz="1600" dirty="0"/>
              <a:t>({...values, error: </a:t>
            </a:r>
            <a:r>
              <a:rPr lang="en-US" sz="1600" dirty="0" err="1"/>
              <a:t>data.error</a:t>
            </a:r>
            <a:r>
              <a:rPr lang="en-US" sz="1600" dirty="0"/>
              <a:t>}) </a:t>
            </a:r>
          </a:p>
          <a:p>
            <a:r>
              <a:rPr lang="en-US" sz="1600" dirty="0"/>
              <a:t>} else {</a:t>
            </a:r>
          </a:p>
          <a:p>
            <a:r>
              <a:rPr lang="en-US" sz="1600" dirty="0"/>
              <a:t>}</a:t>
            </a:r>
          </a:p>
          <a:p>
            <a:r>
              <a:rPr lang="en-US" sz="1600" dirty="0"/>
              <a:t>})</a:t>
            </a:r>
          </a:p>
          <a:p>
            <a:r>
              <a:rPr lang="en-US" sz="1600" dirty="0" err="1"/>
              <a:t>setValues</a:t>
            </a:r>
            <a:r>
              <a:rPr lang="en-US" sz="1600" dirty="0"/>
              <a:t>({...values, '</a:t>
            </a:r>
            <a:r>
              <a:rPr lang="en-US" sz="1600" dirty="0" err="1"/>
              <a:t>redirectToProfile</a:t>
            </a:r>
            <a:r>
              <a:rPr lang="en-US" sz="1600" dirty="0"/>
              <a:t>': true})</a:t>
            </a:r>
          </a:p>
        </p:txBody>
      </p:sp>
      <p:sp>
        <p:nvSpPr>
          <p:cNvPr id="4" name="Date Placeholder 3">
            <a:extLst>
              <a:ext uri="{FF2B5EF4-FFF2-40B4-BE49-F238E27FC236}">
                <a16:creationId xmlns:a16="http://schemas.microsoft.com/office/drawing/2014/main" id="{B25064C0-DAB1-12A0-A164-167865DF1A2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D0EB510-D719-15A2-0962-03591BAB6A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1F85E4-BAA9-917F-7A17-B4BA594F052D}"/>
              </a:ext>
            </a:extLst>
          </p:cNvPr>
          <p:cNvSpPr>
            <a:spLocks noGrp="1"/>
          </p:cNvSpPr>
          <p:nvPr>
            <p:ph type="sldNum" sz="quarter" idx="12"/>
          </p:nvPr>
        </p:nvSpPr>
        <p:spPr/>
        <p:txBody>
          <a:bodyPr/>
          <a:lstStyle/>
          <a:p>
            <a:fld id="{7C5CF243-786F-4254-B068-4C9F0B6EA12F}" type="slidenum">
              <a:rPr lang="en-US" altLang="en-US" smtClean="0"/>
              <a:pPr/>
              <a:t>105</a:t>
            </a:fld>
            <a:endParaRPr lang="en-US" altLang="en-US"/>
          </a:p>
        </p:txBody>
      </p:sp>
    </p:spTree>
    <p:extLst>
      <p:ext uri="{BB962C8B-B14F-4D97-AF65-F5344CB8AC3E}">
        <p14:creationId xmlns:p14="http://schemas.microsoft.com/office/powerpoint/2010/main" val="126595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8A4D-EE73-18DC-9106-220AED858445}"/>
              </a:ext>
            </a:extLst>
          </p:cNvPr>
          <p:cNvSpPr>
            <a:spLocks noGrp="1"/>
          </p:cNvSpPr>
          <p:nvPr>
            <p:ph type="title"/>
          </p:nvPr>
        </p:nvSpPr>
        <p:spPr/>
        <p:txBody>
          <a:bodyPr/>
          <a:lstStyle/>
          <a:p>
            <a:br>
              <a:rPr lang="en-US" dirty="0"/>
            </a:br>
            <a:r>
              <a:rPr lang="en-US" dirty="0"/>
              <a:t>Updated </a:t>
            </a: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C8AB77EC-6A48-5BC2-4311-1D66103B4E7E}"/>
              </a:ext>
            </a:extLst>
          </p:cNvPr>
          <p:cNvSpPr>
            <a:spLocks noGrp="1"/>
          </p:cNvSpPr>
          <p:nvPr>
            <p:ph idx="1"/>
          </p:nvPr>
        </p:nvSpPr>
        <p:spPr/>
        <p:txBody>
          <a:bodyPr/>
          <a:lstStyle/>
          <a:p>
            <a:r>
              <a:rPr lang="en-US" sz="300" b="0" dirty="0">
                <a:solidFill>
                  <a:srgbClr val="008000"/>
                </a:solidFill>
                <a:effectLst/>
                <a:latin typeface="Consolas" panose="020B0609020204030204" pitchFamily="49" charset="0"/>
              </a:rPr>
              <a:t>import React, { </a:t>
            </a:r>
            <a:r>
              <a:rPr lang="en-US" sz="300" b="0" dirty="0" err="1">
                <a:solidFill>
                  <a:srgbClr val="008000"/>
                </a:solidFill>
                <a:effectLst/>
                <a:latin typeface="Consolas" panose="020B0609020204030204" pitchFamily="49" charset="0"/>
              </a:rPr>
              <a:t>useState</a:t>
            </a: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useEffect</a:t>
            </a:r>
            <a:r>
              <a:rPr lang="en-US" sz="300" b="0" dirty="0">
                <a:solidFill>
                  <a:srgbClr val="008000"/>
                </a:solidFill>
                <a:effectLst/>
                <a:latin typeface="Consolas" panose="020B0609020204030204" pitchFamily="49" charset="0"/>
              </a:rPr>
              <a:t> } from 'react';</a:t>
            </a:r>
          </a:p>
          <a:p>
            <a:r>
              <a:rPr lang="en-US" sz="300" b="0" dirty="0">
                <a:solidFill>
                  <a:srgbClr val="008000"/>
                </a:solidFill>
                <a:effectLst/>
                <a:latin typeface="Consolas" panose="020B0609020204030204" pitchFamily="49" charset="0"/>
              </a:rPr>
              <a:t>import { Redirect } from 'react-router-</a:t>
            </a:r>
            <a:r>
              <a:rPr lang="en-US" sz="300" b="0" dirty="0" err="1">
                <a:solidFill>
                  <a:srgbClr val="008000"/>
                </a:solidFill>
                <a:effectLst/>
                <a:latin typeface="Consolas" panose="020B0609020204030204" pitchFamily="49" charset="0"/>
              </a:rPr>
              <a:t>dom</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import auth from './auth/auth-helper';</a:t>
            </a:r>
          </a:p>
          <a:p>
            <a:r>
              <a:rPr lang="en-US" sz="300" b="0" dirty="0">
                <a:solidFill>
                  <a:srgbClr val="008000"/>
                </a:solidFill>
                <a:effectLst/>
                <a:latin typeface="Consolas" panose="020B0609020204030204" pitchFamily="49" charset="0"/>
              </a:rPr>
              <a:t>import { update } from './</a:t>
            </a:r>
            <a:r>
              <a:rPr lang="en-US" sz="300" b="0" dirty="0" err="1">
                <a:solidFill>
                  <a:srgbClr val="008000"/>
                </a:solidFill>
                <a:effectLst/>
                <a:latin typeface="Consolas" panose="020B0609020204030204" pitchFamily="49" charset="0"/>
              </a:rPr>
              <a:t>someApiModule</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import Typography from '@material-</a:t>
            </a:r>
            <a:r>
              <a:rPr lang="en-US" sz="300" b="0" dirty="0" err="1">
                <a:solidFill>
                  <a:srgbClr val="008000"/>
                </a:solidFill>
                <a:effectLst/>
                <a:latin typeface="Consolas" panose="020B0609020204030204" pitchFamily="49" charset="0"/>
              </a:rPr>
              <a:t>ui</a:t>
            </a:r>
            <a:r>
              <a:rPr lang="en-US" sz="300" b="0" dirty="0">
                <a:solidFill>
                  <a:srgbClr val="008000"/>
                </a:solidFill>
                <a:effectLst/>
                <a:latin typeface="Consolas" panose="020B0609020204030204" pitchFamily="49" charset="0"/>
              </a:rPr>
              <a:t>/core/Typography';</a:t>
            </a:r>
          </a:p>
          <a:p>
            <a:r>
              <a:rPr lang="en-US" sz="300" b="0" dirty="0">
                <a:solidFill>
                  <a:srgbClr val="008000"/>
                </a:solidFill>
                <a:effectLst/>
                <a:latin typeface="Consolas" panose="020B0609020204030204" pitchFamily="49" charset="0"/>
              </a:rPr>
              <a:t>import </a:t>
            </a:r>
            <a:r>
              <a:rPr lang="en-US" sz="300" b="0" dirty="0" err="1">
                <a:solidFill>
                  <a:srgbClr val="008000"/>
                </a:solidFill>
                <a:effectLst/>
                <a:latin typeface="Consolas" panose="020B0609020204030204" pitchFamily="49" charset="0"/>
              </a:rPr>
              <a:t>FormControlLabel</a:t>
            </a:r>
            <a:r>
              <a:rPr lang="en-US" sz="300" b="0" dirty="0">
                <a:solidFill>
                  <a:srgbClr val="008000"/>
                </a:solidFill>
                <a:effectLst/>
                <a:latin typeface="Consolas" panose="020B0609020204030204" pitchFamily="49" charset="0"/>
              </a:rPr>
              <a:t> from '@material-</a:t>
            </a:r>
            <a:r>
              <a:rPr lang="en-US" sz="300" b="0" dirty="0" err="1">
                <a:solidFill>
                  <a:srgbClr val="008000"/>
                </a:solidFill>
                <a:effectLst/>
                <a:latin typeface="Consolas" panose="020B0609020204030204" pitchFamily="49" charset="0"/>
              </a:rPr>
              <a:t>ui</a:t>
            </a:r>
            <a:r>
              <a:rPr lang="en-US" sz="300" b="0" dirty="0">
                <a:solidFill>
                  <a:srgbClr val="008000"/>
                </a:solidFill>
                <a:effectLst/>
                <a:latin typeface="Consolas" panose="020B0609020204030204" pitchFamily="49" charset="0"/>
              </a:rPr>
              <a:t>/core/</a:t>
            </a:r>
            <a:r>
              <a:rPr lang="en-US" sz="300" b="0" dirty="0" err="1">
                <a:solidFill>
                  <a:srgbClr val="008000"/>
                </a:solidFill>
                <a:effectLst/>
                <a:latin typeface="Consolas" panose="020B0609020204030204" pitchFamily="49" charset="0"/>
              </a:rPr>
              <a:t>FormControlLabel</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import Switch from '@material-</a:t>
            </a:r>
            <a:r>
              <a:rPr lang="en-US" sz="300" b="0" dirty="0" err="1">
                <a:solidFill>
                  <a:srgbClr val="008000"/>
                </a:solidFill>
                <a:effectLst/>
                <a:latin typeface="Consolas" panose="020B0609020204030204" pitchFamily="49" charset="0"/>
              </a:rPr>
              <a:t>ui</a:t>
            </a:r>
            <a:r>
              <a:rPr lang="en-US" sz="300" b="0" dirty="0">
                <a:solidFill>
                  <a:srgbClr val="008000"/>
                </a:solidFill>
                <a:effectLst/>
                <a:latin typeface="Consolas" panose="020B0609020204030204" pitchFamily="49" charset="0"/>
              </a:rPr>
              <a:t>/core/Switch';</a:t>
            </a:r>
          </a:p>
          <a:p>
            <a:r>
              <a:rPr lang="en-US" sz="300" b="0" dirty="0">
                <a:solidFill>
                  <a:srgbClr val="008000"/>
                </a:solidFill>
                <a:effectLst/>
                <a:latin typeface="Consolas" panose="020B0609020204030204" pitchFamily="49" charset="0"/>
              </a:rPr>
              <a:t>import Button from '@material-</a:t>
            </a:r>
            <a:r>
              <a:rPr lang="en-US" sz="300" b="0" dirty="0" err="1">
                <a:solidFill>
                  <a:srgbClr val="008000"/>
                </a:solidFill>
                <a:effectLst/>
                <a:latin typeface="Consolas" panose="020B0609020204030204" pitchFamily="49" charset="0"/>
              </a:rPr>
              <a:t>ui</a:t>
            </a:r>
            <a:r>
              <a:rPr lang="en-US" sz="300" b="0" dirty="0">
                <a:solidFill>
                  <a:srgbClr val="008000"/>
                </a:solidFill>
                <a:effectLst/>
                <a:latin typeface="Consolas" panose="020B0609020204030204" pitchFamily="49" charset="0"/>
              </a:rPr>
              <a:t>/core/Button';</a:t>
            </a:r>
          </a:p>
          <a:p>
            <a:r>
              <a:rPr lang="en-US" sz="300" b="0" dirty="0">
                <a:solidFill>
                  <a:srgbClr val="008000"/>
                </a:solidFill>
                <a:effectLst/>
                <a:latin typeface="Consolas" panose="020B0609020204030204" pitchFamily="49" charset="0"/>
              </a:rPr>
              <a:t>import </a:t>
            </a:r>
            <a:r>
              <a:rPr lang="en-US" sz="300" b="0" dirty="0" err="1">
                <a:solidFill>
                  <a:srgbClr val="008000"/>
                </a:solidFill>
                <a:effectLst/>
                <a:latin typeface="Consolas" panose="020B0609020204030204" pitchFamily="49" charset="0"/>
              </a:rPr>
              <a:t>handleChange</a:t>
            </a:r>
            <a:r>
              <a:rPr lang="en-US" sz="300" b="0" dirty="0">
                <a:solidFill>
                  <a:srgbClr val="008000"/>
                </a:solidFill>
                <a:effectLst/>
                <a:latin typeface="Consolas" panose="020B0609020204030204" pitchFamily="49" charset="0"/>
              </a:rPr>
              <a:t> from 'react'</a:t>
            </a:r>
          </a:p>
          <a:p>
            <a:r>
              <a:rPr lang="en-US" sz="300" b="0" dirty="0">
                <a:solidFill>
                  <a:srgbClr val="008000"/>
                </a:solidFill>
                <a:effectLst/>
                <a:latin typeface="Consolas" panose="020B0609020204030204" pitchFamily="49" charset="0"/>
              </a:rPr>
              <a:t>//import </a:t>
            </a:r>
            <a:r>
              <a:rPr lang="en-US" sz="300" b="0" dirty="0" err="1">
                <a:solidFill>
                  <a:srgbClr val="008000"/>
                </a:solidFill>
                <a:effectLst/>
                <a:latin typeface="Consolas" panose="020B0609020204030204" pitchFamily="49" charset="0"/>
              </a:rPr>
              <a:t>FileUpload</a:t>
            </a:r>
            <a:r>
              <a:rPr lang="en-US" sz="300" b="0" dirty="0">
                <a:solidFill>
                  <a:srgbClr val="008000"/>
                </a:solidFill>
                <a:effectLst/>
                <a:latin typeface="Consolas" panose="020B0609020204030204" pitchFamily="49" charset="0"/>
              </a:rPr>
              <a:t> from 'react'</a:t>
            </a:r>
          </a:p>
          <a:p>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const </a:t>
            </a:r>
            <a:r>
              <a:rPr lang="en-US" sz="300" b="0" dirty="0" err="1">
                <a:solidFill>
                  <a:srgbClr val="008000"/>
                </a:solidFill>
                <a:effectLst/>
                <a:latin typeface="Consolas" panose="020B0609020204030204" pitchFamily="49" charset="0"/>
              </a:rPr>
              <a:t>EditProfile</a:t>
            </a:r>
            <a:r>
              <a:rPr lang="en-US" sz="300" b="0" dirty="0">
                <a:solidFill>
                  <a:srgbClr val="008000"/>
                </a:solidFill>
                <a:effectLst/>
                <a:latin typeface="Consolas" panose="020B0609020204030204" pitchFamily="49" charset="0"/>
              </a:rPr>
              <a:t> = ({ match }) =&gt; {</a:t>
            </a:r>
          </a:p>
          <a:p>
            <a:r>
              <a:rPr lang="en-US" sz="300" b="0" dirty="0">
                <a:solidFill>
                  <a:srgbClr val="008000"/>
                </a:solidFill>
                <a:effectLst/>
                <a:latin typeface="Consolas" panose="020B0609020204030204" pitchFamily="49" charset="0"/>
              </a:rPr>
              <a:t>  const [values,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useState</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name: '',</a:t>
            </a:r>
          </a:p>
          <a:p>
            <a:r>
              <a:rPr lang="en-US" sz="300" b="0" dirty="0">
                <a:solidFill>
                  <a:srgbClr val="008000"/>
                </a:solidFill>
                <a:effectLst/>
                <a:latin typeface="Consolas" panose="020B0609020204030204" pitchFamily="49" charset="0"/>
              </a:rPr>
              <a:t>    email: '',</a:t>
            </a:r>
          </a:p>
          <a:p>
            <a:r>
              <a:rPr lang="en-US" sz="300" b="0" dirty="0">
                <a:solidFill>
                  <a:srgbClr val="008000"/>
                </a:solidFill>
                <a:effectLst/>
                <a:latin typeface="Consolas" panose="020B0609020204030204" pitchFamily="49" charset="0"/>
              </a:rPr>
              <a:t>    password: '',</a:t>
            </a:r>
          </a:p>
          <a:p>
            <a:r>
              <a:rPr lang="en-US" sz="300" b="0" dirty="0">
                <a:solidFill>
                  <a:srgbClr val="008000"/>
                </a:solidFill>
                <a:effectLst/>
                <a:latin typeface="Consolas" panose="020B0609020204030204" pitchFamily="49" charset="0"/>
              </a:rPr>
              <a:t>    seller: false,</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redirectToProfile</a:t>
            </a:r>
            <a:r>
              <a:rPr lang="en-US" sz="300" b="0" dirty="0">
                <a:solidFill>
                  <a:srgbClr val="008000"/>
                </a:solidFill>
                <a:effectLst/>
                <a:latin typeface="Consolas" panose="020B0609020204030204" pitchFamily="49" charset="0"/>
              </a:rPr>
              <a:t>: false,</a:t>
            </a:r>
          </a:p>
          <a:p>
            <a:r>
              <a:rPr lang="en-US" sz="300" b="0" dirty="0">
                <a:solidFill>
                  <a:srgbClr val="008000"/>
                </a:solidFill>
                <a:effectLst/>
                <a:latin typeface="Consolas" panose="020B0609020204030204" pitchFamily="49" charset="0"/>
              </a:rPr>
              <a:t>    error: '',</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jwt</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auth.isAuthenticated</a:t>
            </a:r>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useEffect</a:t>
            </a:r>
            <a:r>
              <a:rPr lang="en-US" sz="300" b="0" dirty="0">
                <a:solidFill>
                  <a:srgbClr val="008000"/>
                </a:solidFill>
                <a:effectLst/>
                <a:latin typeface="Consolas" panose="020B0609020204030204" pitchFamily="49" charset="0"/>
              </a:rPr>
              <a:t>(() =&gt; {</a:t>
            </a:r>
          </a:p>
          <a:p>
            <a:r>
              <a:rPr lang="en-US" sz="300" b="0" dirty="0">
                <a:solidFill>
                  <a:srgbClr val="008000"/>
                </a:solidFill>
                <a:effectLst/>
                <a:latin typeface="Consolas" panose="020B0609020204030204" pitchFamily="49" charset="0"/>
              </a:rPr>
              <a:t>    // Fetch user data and set initial values</a:t>
            </a:r>
          </a:p>
          <a:p>
            <a:r>
              <a:rPr lang="en-US" sz="300" b="0" dirty="0">
                <a:solidFill>
                  <a:srgbClr val="008000"/>
                </a:solidFill>
                <a:effectLst/>
                <a:latin typeface="Consolas" panose="020B0609020204030204" pitchFamily="49" charset="0"/>
              </a:rPr>
              <a:t>    // Example: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name: userData.name, email: </a:t>
            </a:r>
            <a:r>
              <a:rPr lang="en-US" sz="300" b="0" dirty="0" err="1">
                <a:solidFill>
                  <a:srgbClr val="008000"/>
                </a:solidFill>
                <a:effectLst/>
                <a:latin typeface="Consolas" panose="020B0609020204030204" pitchFamily="49" charset="0"/>
              </a:rPr>
              <a:t>userData.email</a:t>
            </a:r>
            <a:r>
              <a:rPr lang="en-US" sz="300" b="0" dirty="0">
                <a:solidFill>
                  <a:srgbClr val="008000"/>
                </a:solidFill>
                <a:effectLst/>
                <a:latin typeface="Consolas" panose="020B0609020204030204" pitchFamily="49" charset="0"/>
              </a:rPr>
              <a:t>, ... });</a:t>
            </a:r>
          </a:p>
          <a:p>
            <a:r>
              <a:rPr lang="en-US" sz="300" b="0" dirty="0">
                <a:solidFill>
                  <a:srgbClr val="008000"/>
                </a:solidFill>
                <a:effectLst/>
                <a:latin typeface="Consolas" panose="020B0609020204030204" pitchFamily="49" charset="0"/>
              </a:rPr>
              <a:t>  },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handleCheck</a:t>
            </a:r>
            <a:r>
              <a:rPr lang="en-US" sz="300" b="0" dirty="0">
                <a:solidFill>
                  <a:srgbClr val="008000"/>
                </a:solidFill>
                <a:effectLst/>
                <a:latin typeface="Consolas" panose="020B0609020204030204" pitchFamily="49" charset="0"/>
              </a:rPr>
              <a:t> = (event) =&gt;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...values, seller: </a:t>
            </a:r>
            <a:r>
              <a:rPr lang="en-US" sz="300" b="0" dirty="0" err="1">
                <a:solidFill>
                  <a:srgbClr val="008000"/>
                </a:solidFill>
                <a:effectLst/>
                <a:latin typeface="Consolas" panose="020B0609020204030204" pitchFamily="49" charset="0"/>
              </a:rPr>
              <a:t>event.target.checked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clickSubmit</a:t>
            </a:r>
            <a:r>
              <a:rPr lang="en-US" sz="300" b="0" dirty="0">
                <a:solidFill>
                  <a:srgbClr val="008000"/>
                </a:solidFill>
                <a:effectLst/>
                <a:latin typeface="Consolas" panose="020B0609020204030204" pitchFamily="49" charset="0"/>
              </a:rPr>
              <a:t> = () =&gt; {</a:t>
            </a:r>
          </a:p>
          <a:p>
            <a:r>
              <a:rPr lang="en-US" sz="300" b="0" dirty="0">
                <a:solidFill>
                  <a:srgbClr val="008000"/>
                </a:solidFill>
                <a:effectLst/>
                <a:latin typeface="Consolas" panose="020B0609020204030204" pitchFamily="49" charset="0"/>
              </a:rPr>
              <a:t>    const user = {</a:t>
            </a:r>
          </a:p>
          <a:p>
            <a:r>
              <a:rPr lang="en-US" sz="300" b="0" dirty="0">
                <a:solidFill>
                  <a:srgbClr val="008000"/>
                </a:solidFill>
                <a:effectLst/>
                <a:latin typeface="Consolas" panose="020B0609020204030204" pitchFamily="49" charset="0"/>
              </a:rPr>
              <a:t>      name: values.name || undefined,</a:t>
            </a:r>
          </a:p>
          <a:p>
            <a:r>
              <a:rPr lang="en-US" sz="300" b="0" dirty="0">
                <a:solidFill>
                  <a:srgbClr val="008000"/>
                </a:solidFill>
                <a:effectLst/>
                <a:latin typeface="Consolas" panose="020B0609020204030204" pitchFamily="49" charset="0"/>
              </a:rPr>
              <a:t>      email: </a:t>
            </a:r>
            <a:r>
              <a:rPr lang="en-US" sz="300" b="0" dirty="0" err="1">
                <a:solidFill>
                  <a:srgbClr val="008000"/>
                </a:solidFill>
                <a:effectLst/>
                <a:latin typeface="Consolas" panose="020B0609020204030204" pitchFamily="49" charset="0"/>
              </a:rPr>
              <a:t>values.email</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      password: </a:t>
            </a:r>
            <a:r>
              <a:rPr lang="en-US" sz="300" b="0" dirty="0" err="1">
                <a:solidFill>
                  <a:srgbClr val="008000"/>
                </a:solidFill>
                <a:effectLst/>
                <a:latin typeface="Consolas" panose="020B0609020204030204" pitchFamily="49" charset="0"/>
              </a:rPr>
              <a:t>values.password</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      seller: </a:t>
            </a:r>
            <a:r>
              <a:rPr lang="en-US" sz="300" b="0" dirty="0" err="1">
                <a:solidFill>
                  <a:srgbClr val="008000"/>
                </a:solidFill>
                <a:effectLst/>
                <a:latin typeface="Consolas" panose="020B0609020204030204" pitchFamily="49" charset="0"/>
              </a:rPr>
              <a:t>values.seller</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update(</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userId</a:t>
            </a: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match.params.userId</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t: </a:t>
            </a:r>
            <a:r>
              <a:rPr lang="en-US" sz="300" b="0" dirty="0" err="1">
                <a:solidFill>
                  <a:srgbClr val="008000"/>
                </a:solidFill>
                <a:effectLst/>
                <a:latin typeface="Consolas" panose="020B0609020204030204" pitchFamily="49" charset="0"/>
              </a:rPr>
              <a:t>jwt.token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user</a:t>
            </a:r>
          </a:p>
          <a:p>
            <a:r>
              <a:rPr lang="en-US" sz="300" b="0" dirty="0">
                <a:solidFill>
                  <a:srgbClr val="008000"/>
                </a:solidFill>
                <a:effectLst/>
                <a:latin typeface="Consolas" panose="020B0609020204030204" pitchFamily="49" charset="0"/>
              </a:rPr>
              <a:t>    ).then((data) =&gt; {</a:t>
            </a:r>
          </a:p>
          <a:p>
            <a:r>
              <a:rPr lang="en-US" sz="300" b="0" dirty="0">
                <a:solidFill>
                  <a:srgbClr val="008000"/>
                </a:solidFill>
                <a:effectLst/>
                <a:latin typeface="Consolas" panose="020B0609020204030204" pitchFamily="49" charset="0"/>
              </a:rPr>
              <a:t>      if (data &amp;&amp; </a:t>
            </a:r>
            <a:r>
              <a:rPr lang="en-US" sz="300" b="0" dirty="0" err="1">
                <a:solidFill>
                  <a:srgbClr val="008000"/>
                </a:solidFill>
                <a:effectLst/>
                <a:latin typeface="Consolas" panose="020B0609020204030204" pitchFamily="49" charset="0"/>
              </a:rPr>
              <a:t>data.error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...values, error: </a:t>
            </a:r>
            <a:r>
              <a:rPr lang="en-US" sz="300" b="0" dirty="0" err="1">
                <a:solidFill>
                  <a:srgbClr val="008000"/>
                </a:solidFill>
                <a:effectLst/>
                <a:latin typeface="Consolas" panose="020B0609020204030204" pitchFamily="49" charset="0"/>
              </a:rPr>
              <a:t>data.error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 else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auth.updateUser</a:t>
            </a:r>
            <a:r>
              <a:rPr lang="en-US" sz="300" b="0" dirty="0">
                <a:solidFill>
                  <a:srgbClr val="008000"/>
                </a:solidFill>
                <a:effectLst/>
                <a:latin typeface="Consolas" panose="020B0609020204030204" pitchFamily="49" charset="0"/>
              </a:rPr>
              <a:t>(data, () =&gt;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setValues</a:t>
            </a:r>
            <a:r>
              <a:rPr lang="en-US" sz="300" b="0" dirty="0">
                <a:solidFill>
                  <a:srgbClr val="008000"/>
                </a:solidFill>
                <a:effectLst/>
                <a:latin typeface="Consolas" panose="020B0609020204030204" pitchFamily="49" charset="0"/>
              </a:rPr>
              <a:t>({ ...values, </a:t>
            </a:r>
            <a:r>
              <a:rPr lang="en-US" sz="300" b="0" dirty="0" err="1">
                <a:solidFill>
                  <a:srgbClr val="008000"/>
                </a:solidFill>
                <a:effectLst/>
                <a:latin typeface="Consolas" panose="020B0609020204030204" pitchFamily="49" charset="0"/>
              </a:rPr>
              <a:t>userId</a:t>
            </a: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data._id</a:t>
            </a:r>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redirectToProfile</a:t>
            </a:r>
            <a:r>
              <a:rPr lang="en-US" sz="300" b="0" dirty="0">
                <a:solidFill>
                  <a:srgbClr val="008000"/>
                </a:solidFill>
                <a:effectLst/>
                <a:latin typeface="Consolas" panose="020B0609020204030204" pitchFamily="49" charset="0"/>
              </a:rPr>
              <a:t>: true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if (</a:t>
            </a:r>
            <a:r>
              <a:rPr lang="en-US" sz="300" b="0" dirty="0" err="1">
                <a:solidFill>
                  <a:srgbClr val="008000"/>
                </a:solidFill>
                <a:effectLst/>
                <a:latin typeface="Consolas" panose="020B0609020204030204" pitchFamily="49" charset="0"/>
              </a:rPr>
              <a:t>values.redirectToProfile</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&lt;Redirect to={'/user/' + </a:t>
            </a:r>
            <a:r>
              <a:rPr lang="en-US" sz="300" b="0" dirty="0" err="1">
                <a:solidFill>
                  <a:srgbClr val="008000"/>
                </a:solidFill>
                <a:effectLst/>
                <a:latin typeface="Consolas" panose="020B0609020204030204" pitchFamily="49" charset="0"/>
              </a:rPr>
              <a:t>values.userId</a:t>
            </a:r>
            <a:r>
              <a:rPr lang="en-US" sz="300" b="0" dirty="0">
                <a:solidFill>
                  <a:srgbClr val="008000"/>
                </a:solidFill>
                <a:effectLst/>
                <a:latin typeface="Consolas" panose="020B0609020204030204" pitchFamily="49" charset="0"/>
              </a:rPr>
              <a:t>} /&gt;;</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return (</a:t>
            </a:r>
          </a:p>
          <a:p>
            <a:r>
              <a:rPr lang="en-US" sz="300" b="0" dirty="0">
                <a:solidFill>
                  <a:srgbClr val="008000"/>
                </a:solidFill>
                <a:effectLst/>
                <a:latin typeface="Consolas" panose="020B0609020204030204" pitchFamily="49" charset="0"/>
              </a:rPr>
              <a:t>    &lt;div&gt;</a:t>
            </a:r>
          </a:p>
          <a:p>
            <a:r>
              <a:rPr lang="en-US" sz="300" b="0" dirty="0">
                <a:solidFill>
                  <a:srgbClr val="008000"/>
                </a:solidFill>
                <a:effectLst/>
                <a:latin typeface="Consolas" panose="020B0609020204030204" pitchFamily="49" charset="0"/>
              </a:rPr>
              <a:t>      &lt;Typography variant="subtitle1" </a:t>
            </a:r>
            <a:r>
              <a:rPr lang="en-US" sz="300" b="0" dirty="0" err="1">
                <a:solidFill>
                  <a:srgbClr val="008000"/>
                </a:solidFill>
                <a:effectLst/>
                <a:latin typeface="Consolas" panose="020B0609020204030204" pitchFamily="49" charset="0"/>
              </a:rPr>
              <a:t>className</a:t>
            </a:r>
            <a:r>
              <a:rPr lang="en-US" sz="300" b="0" dirty="0">
                <a:solidFill>
                  <a:srgbClr val="008000"/>
                </a:solidFill>
                <a:effectLst/>
                <a:latin typeface="Consolas" panose="020B0609020204030204" pitchFamily="49" charset="0"/>
              </a:rPr>
              <a:t>="subheading"&gt;</a:t>
            </a:r>
          </a:p>
          <a:p>
            <a:r>
              <a:rPr lang="en-US" sz="300" b="0" dirty="0">
                <a:solidFill>
                  <a:srgbClr val="008000"/>
                </a:solidFill>
                <a:effectLst/>
                <a:latin typeface="Consolas" panose="020B0609020204030204" pitchFamily="49" charset="0"/>
              </a:rPr>
              <a:t>        Seller Account</a:t>
            </a:r>
          </a:p>
          <a:p>
            <a:r>
              <a:rPr lang="en-US" sz="300" b="0" dirty="0">
                <a:solidFill>
                  <a:srgbClr val="008000"/>
                </a:solidFill>
                <a:effectLst/>
                <a:latin typeface="Consolas" panose="020B0609020204030204" pitchFamily="49" charset="0"/>
              </a:rPr>
              <a:t>      &lt;/Typography&gt;</a:t>
            </a:r>
          </a:p>
          <a:p>
            <a:r>
              <a:rPr lang="en-US" sz="300" b="0" dirty="0">
                <a:solidFill>
                  <a:srgbClr val="008000"/>
                </a:solidFill>
                <a:effectLst/>
                <a:latin typeface="Consolas" panose="020B0609020204030204" pitchFamily="49" charset="0"/>
              </a:rPr>
              <a:t>      &lt;</a:t>
            </a:r>
            <a:r>
              <a:rPr lang="en-US" sz="300" b="0" dirty="0" err="1">
                <a:solidFill>
                  <a:srgbClr val="008000"/>
                </a:solidFill>
                <a:effectLst/>
                <a:latin typeface="Consolas" panose="020B0609020204030204" pitchFamily="49" charset="0"/>
              </a:rPr>
              <a:t>FormControlLabel</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        control={</a:t>
            </a:r>
          </a:p>
          <a:p>
            <a:r>
              <a:rPr lang="en-US" sz="300" b="0" dirty="0">
                <a:solidFill>
                  <a:srgbClr val="008000"/>
                </a:solidFill>
                <a:effectLst/>
                <a:latin typeface="Consolas" panose="020B0609020204030204" pitchFamily="49" charset="0"/>
              </a:rPr>
              <a:t>          &lt;Switch</a:t>
            </a:r>
          </a:p>
          <a:p>
            <a:r>
              <a:rPr lang="en-US" sz="300" b="0" dirty="0">
                <a:solidFill>
                  <a:srgbClr val="008000"/>
                </a:solidFill>
                <a:effectLst/>
                <a:latin typeface="Consolas" panose="020B0609020204030204" pitchFamily="49" charset="0"/>
              </a:rPr>
              <a:t>            checked={</a:t>
            </a:r>
            <a:r>
              <a:rPr lang="en-US" sz="300" b="0" dirty="0" err="1">
                <a:solidFill>
                  <a:srgbClr val="008000"/>
                </a:solidFill>
                <a:effectLst/>
                <a:latin typeface="Consolas" panose="020B0609020204030204" pitchFamily="49" charset="0"/>
              </a:rPr>
              <a:t>values.seller</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onChange</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handleCheck</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/&gt;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label={</a:t>
            </a:r>
            <a:r>
              <a:rPr lang="en-US" sz="300" b="0" dirty="0" err="1">
                <a:solidFill>
                  <a:srgbClr val="008000"/>
                </a:solidFill>
                <a:effectLst/>
                <a:latin typeface="Consolas" panose="020B0609020204030204" pitchFamily="49" charset="0"/>
              </a:rPr>
              <a:t>values.seller</a:t>
            </a:r>
            <a:r>
              <a:rPr lang="en-US" sz="300" b="0" dirty="0">
                <a:solidFill>
                  <a:srgbClr val="008000"/>
                </a:solidFill>
                <a:effectLst/>
                <a:latin typeface="Consolas" panose="020B0609020204030204" pitchFamily="49" charset="0"/>
              </a:rPr>
              <a:t> ? 'Active' : 'Inactive'}</a:t>
            </a:r>
          </a:p>
          <a:p>
            <a:r>
              <a:rPr lang="en-US" sz="300" b="0" dirty="0">
                <a:solidFill>
                  <a:srgbClr val="008000"/>
                </a:solidFill>
                <a:effectLst/>
                <a:latin typeface="Consolas" panose="020B0609020204030204" pitchFamily="49" charset="0"/>
              </a:rPr>
              <a:t>      /&gt;</a:t>
            </a:r>
          </a:p>
          <a:p>
            <a:r>
              <a:rPr lang="en-US" sz="300" b="0" dirty="0">
                <a:solidFill>
                  <a:srgbClr val="008000"/>
                </a:solidFill>
                <a:effectLst/>
                <a:latin typeface="Consolas" panose="020B0609020204030204" pitchFamily="49" charset="0"/>
              </a:rPr>
              <a:t>      {/* Your other form inputs for name, email, password, etc. */}</a:t>
            </a:r>
          </a:p>
          <a:p>
            <a:r>
              <a:rPr lang="en-US" sz="300" b="0" dirty="0">
                <a:solidFill>
                  <a:srgbClr val="008000"/>
                </a:solidFill>
                <a:effectLst/>
                <a:latin typeface="Consolas" panose="020B0609020204030204" pitchFamily="49" charset="0"/>
              </a:rPr>
              <a:t>      &lt;Button </a:t>
            </a:r>
            <a:r>
              <a:rPr lang="en-US" sz="300" b="0" dirty="0" err="1">
                <a:solidFill>
                  <a:srgbClr val="008000"/>
                </a:solidFill>
                <a:effectLst/>
                <a:latin typeface="Consolas" panose="020B0609020204030204" pitchFamily="49" charset="0"/>
              </a:rPr>
              <a:t>onClick</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clickSubmit</a:t>
            </a:r>
            <a:r>
              <a:rPr lang="en-US" sz="300" b="0" dirty="0">
                <a:solidFill>
                  <a:srgbClr val="008000"/>
                </a:solidFill>
                <a:effectLst/>
                <a:latin typeface="Consolas" panose="020B0609020204030204" pitchFamily="49" charset="0"/>
              </a:rPr>
              <a:t>} variant="contained" color="primary"&gt;</a:t>
            </a:r>
          </a:p>
          <a:p>
            <a:r>
              <a:rPr lang="en-US" sz="300" b="0" dirty="0">
                <a:solidFill>
                  <a:srgbClr val="008000"/>
                </a:solidFill>
                <a:effectLst/>
                <a:latin typeface="Consolas" panose="020B0609020204030204" pitchFamily="49" charset="0"/>
              </a:rPr>
              <a:t>        Update Profile</a:t>
            </a:r>
          </a:p>
          <a:p>
            <a:r>
              <a:rPr lang="en-US" sz="300" b="0" dirty="0">
                <a:solidFill>
                  <a:srgbClr val="008000"/>
                </a:solidFill>
                <a:effectLst/>
                <a:latin typeface="Consolas" panose="020B0609020204030204" pitchFamily="49" charset="0"/>
              </a:rPr>
              <a:t>      &lt;/Button&gt;</a:t>
            </a:r>
          </a:p>
          <a:p>
            <a:r>
              <a:rPr lang="en-US" sz="300" b="0" dirty="0">
                <a:solidFill>
                  <a:srgbClr val="008000"/>
                </a:solidFill>
                <a:effectLst/>
                <a:latin typeface="Consolas" panose="020B0609020204030204" pitchFamily="49" charset="0"/>
              </a:rPr>
              <a:t>      &lt;input</a:t>
            </a:r>
          </a:p>
          <a:p>
            <a:r>
              <a:rPr lang="en-US" sz="300" b="0" dirty="0">
                <a:solidFill>
                  <a:srgbClr val="008000"/>
                </a:solidFill>
                <a:effectLst/>
                <a:latin typeface="Consolas" panose="020B0609020204030204" pitchFamily="49" charset="0"/>
              </a:rPr>
              <a:t>        accept="image/*"</a:t>
            </a:r>
          </a:p>
          <a:p>
            <a:r>
              <a:rPr lang="en-US" sz="300" b="0" dirty="0">
                <a:solidFill>
                  <a:srgbClr val="008000"/>
                </a:solidFill>
                <a:effectLst/>
                <a:latin typeface="Consolas" panose="020B0609020204030204" pitchFamily="49" charset="0"/>
              </a:rPr>
              <a:t>        type="file"</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onChange</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handleChange</a:t>
            </a:r>
            <a:r>
              <a:rPr lang="en-US" sz="300" b="0" dirty="0">
                <a:solidFill>
                  <a:srgbClr val="008000"/>
                </a:solidFill>
                <a:effectLst/>
                <a:latin typeface="Consolas" panose="020B0609020204030204" pitchFamily="49" charset="0"/>
              </a:rPr>
              <a:t>('photo')} // Define </a:t>
            </a:r>
            <a:r>
              <a:rPr lang="en-US" sz="300" b="0" dirty="0" err="1">
                <a:solidFill>
                  <a:srgbClr val="008000"/>
                </a:solidFill>
                <a:effectLst/>
                <a:latin typeface="Consolas" panose="020B0609020204030204" pitchFamily="49" charset="0"/>
              </a:rPr>
              <a:t>handleChange</a:t>
            </a:r>
            <a:r>
              <a:rPr lang="en-US" sz="300" b="0" dirty="0">
                <a:solidFill>
                  <a:srgbClr val="008000"/>
                </a:solidFill>
                <a:effectLst/>
                <a:latin typeface="Consolas" panose="020B0609020204030204" pitchFamily="49" charset="0"/>
              </a:rPr>
              <a:t> function</a:t>
            </a:r>
          </a:p>
          <a:p>
            <a:r>
              <a:rPr lang="en-US" sz="300" b="0" dirty="0">
                <a:solidFill>
                  <a:srgbClr val="008000"/>
                </a:solidFill>
                <a:effectLst/>
                <a:latin typeface="Consolas" panose="020B0609020204030204" pitchFamily="49" charset="0"/>
              </a:rPr>
              <a:t>        style={{ display: 'none' }}</a:t>
            </a:r>
          </a:p>
          <a:p>
            <a:r>
              <a:rPr lang="en-US" sz="300" b="0" dirty="0">
                <a:solidFill>
                  <a:srgbClr val="008000"/>
                </a:solidFill>
                <a:effectLst/>
                <a:latin typeface="Consolas" panose="020B0609020204030204" pitchFamily="49" charset="0"/>
              </a:rPr>
              <a:t>        id="icon-button-file"</a:t>
            </a:r>
          </a:p>
          <a:p>
            <a:r>
              <a:rPr lang="en-US" sz="300" b="0" dirty="0">
                <a:solidFill>
                  <a:srgbClr val="008000"/>
                </a:solidFill>
                <a:effectLst/>
                <a:latin typeface="Consolas" panose="020B0609020204030204" pitchFamily="49" charset="0"/>
              </a:rPr>
              <a:t>      /&gt;</a:t>
            </a:r>
          </a:p>
          <a:p>
            <a:r>
              <a:rPr lang="en-US" sz="300" b="0" dirty="0">
                <a:solidFill>
                  <a:srgbClr val="008000"/>
                </a:solidFill>
                <a:effectLst/>
                <a:latin typeface="Consolas" panose="020B0609020204030204" pitchFamily="49" charset="0"/>
              </a:rPr>
              <a:t>    &lt;/div&gt;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export default </a:t>
            </a:r>
            <a:r>
              <a:rPr lang="en-US" sz="300" b="0" dirty="0" err="1">
                <a:solidFill>
                  <a:srgbClr val="008000"/>
                </a:solidFill>
                <a:effectLst/>
                <a:latin typeface="Consolas" panose="020B0609020204030204" pitchFamily="49" charset="0"/>
              </a:rPr>
              <a:t>EditProfile</a:t>
            </a:r>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3B44DEC-C47F-BC20-8494-DCA0772176B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770F37A-14EA-5734-3F1E-8C9C071AD50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5881D40-3DE3-6C2B-CB19-D16C23A1F189}"/>
              </a:ext>
            </a:extLst>
          </p:cNvPr>
          <p:cNvSpPr>
            <a:spLocks noGrp="1"/>
          </p:cNvSpPr>
          <p:nvPr>
            <p:ph type="sldNum" sz="quarter" idx="12"/>
          </p:nvPr>
        </p:nvSpPr>
        <p:spPr/>
        <p:txBody>
          <a:bodyPr/>
          <a:lstStyle/>
          <a:p>
            <a:fld id="{7C5CF243-786F-4254-B068-4C9F0B6EA12F}" type="slidenum">
              <a:rPr lang="en-US" altLang="en-US" smtClean="0"/>
              <a:pPr/>
              <a:t>106</a:t>
            </a:fld>
            <a:endParaRPr lang="en-US" altLang="en-US"/>
          </a:p>
        </p:txBody>
      </p:sp>
    </p:spTree>
    <p:extLst>
      <p:ext uri="{BB962C8B-B14F-4D97-AF65-F5344CB8AC3E}">
        <p14:creationId xmlns:p14="http://schemas.microsoft.com/office/powerpoint/2010/main" val="33391973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E293-0CB2-56EB-8475-1C7AC623B6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5D5AF4-A5E5-B8C7-97EE-18FCEBAF601D}"/>
              </a:ext>
            </a:extLst>
          </p:cNvPr>
          <p:cNvSpPr>
            <a:spLocks noGrp="1"/>
          </p:cNvSpPr>
          <p:nvPr>
            <p:ph idx="1"/>
          </p:nvPr>
        </p:nvSpPr>
        <p:spPr/>
        <p:txBody>
          <a:bodyPr/>
          <a:lstStyle/>
          <a:p>
            <a:r>
              <a:rPr lang="en-US" dirty="0"/>
              <a:t>Since the content type of the data that's sent to the server is no longer 'application/</a:t>
            </a:r>
            <a:r>
              <a:rPr lang="en-US" dirty="0" err="1"/>
              <a:t>json</a:t>
            </a:r>
            <a:r>
              <a:rPr lang="en-US" dirty="0"/>
              <a:t>', we also need to modify the update fetch method in api-user.js to remove Content-Type from the headers in the fetch call, as shown here.</a:t>
            </a:r>
          </a:p>
        </p:txBody>
      </p:sp>
      <p:sp>
        <p:nvSpPr>
          <p:cNvPr id="4" name="Date Placeholder 3">
            <a:extLst>
              <a:ext uri="{FF2B5EF4-FFF2-40B4-BE49-F238E27FC236}">
                <a16:creationId xmlns:a16="http://schemas.microsoft.com/office/drawing/2014/main" id="{49D0877E-F3D9-9E7F-82C3-852C539ABDA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3987B1D-00D1-2B5B-C143-FBC06289DD8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9DF4132-23FF-2AE7-A3F3-29A6B32BDF24}"/>
              </a:ext>
            </a:extLst>
          </p:cNvPr>
          <p:cNvSpPr>
            <a:spLocks noGrp="1"/>
          </p:cNvSpPr>
          <p:nvPr>
            <p:ph type="sldNum" sz="quarter" idx="12"/>
          </p:nvPr>
        </p:nvSpPr>
        <p:spPr/>
        <p:txBody>
          <a:bodyPr/>
          <a:lstStyle/>
          <a:p>
            <a:fld id="{7C5CF243-786F-4254-B068-4C9F0B6EA12F}" type="slidenum">
              <a:rPr lang="en-US" altLang="en-US" smtClean="0"/>
              <a:pPr/>
              <a:t>107</a:t>
            </a:fld>
            <a:endParaRPr lang="en-US" altLang="en-US"/>
          </a:p>
        </p:txBody>
      </p:sp>
    </p:spTree>
    <p:extLst>
      <p:ext uri="{BB962C8B-B14F-4D97-AF65-F5344CB8AC3E}">
        <p14:creationId xmlns:p14="http://schemas.microsoft.com/office/powerpoint/2010/main" val="41835838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6955-BBD7-5E4F-72EE-755630A4EB0B}"/>
              </a:ext>
            </a:extLst>
          </p:cNvPr>
          <p:cNvSpPr>
            <a:spLocks noGrp="1"/>
          </p:cNvSpPr>
          <p:nvPr>
            <p:ph type="title"/>
          </p:nvPr>
        </p:nvSpPr>
        <p:spPr/>
        <p:txBody>
          <a:bodyPr/>
          <a:lstStyle/>
          <a:p>
            <a:br>
              <a:rPr lang="en-US" dirty="0"/>
            </a:br>
            <a:r>
              <a:rPr lang="en-US" dirty="0" err="1"/>
              <a:t>mern</a:t>
            </a:r>
            <a:r>
              <a:rPr lang="en-US" dirty="0"/>
              <a:t>-skeleton/client/user/api-user.js:</a:t>
            </a:r>
            <a:br>
              <a:rPr lang="en-US" dirty="0"/>
            </a:br>
            <a:endParaRPr lang="en-US" dirty="0"/>
          </a:p>
        </p:txBody>
      </p:sp>
      <p:sp>
        <p:nvSpPr>
          <p:cNvPr id="3" name="Content Placeholder 2">
            <a:extLst>
              <a:ext uri="{FF2B5EF4-FFF2-40B4-BE49-F238E27FC236}">
                <a16:creationId xmlns:a16="http://schemas.microsoft.com/office/drawing/2014/main" id="{35171C5A-02DA-6F92-BEFC-139CCC5EB500}"/>
              </a:ext>
            </a:extLst>
          </p:cNvPr>
          <p:cNvSpPr>
            <a:spLocks noGrp="1"/>
          </p:cNvSpPr>
          <p:nvPr>
            <p:ph idx="1"/>
          </p:nvPr>
        </p:nvSpPr>
        <p:spPr/>
        <p:txBody>
          <a:bodyPr/>
          <a:lstStyle/>
          <a:p>
            <a:r>
              <a:rPr lang="en-US" sz="2000" dirty="0"/>
              <a:t>const update = async (params, credentials, user) =&gt; { </a:t>
            </a:r>
          </a:p>
          <a:p>
            <a:r>
              <a:rPr lang="en-US" sz="2000" dirty="0"/>
              <a:t>try {</a:t>
            </a:r>
          </a:p>
          <a:p>
            <a:r>
              <a:rPr lang="en-US" sz="2000" dirty="0"/>
              <a:t>let response = await fetch('/</a:t>
            </a:r>
            <a:r>
              <a:rPr lang="en-US" sz="2000" dirty="0" err="1"/>
              <a:t>api</a:t>
            </a:r>
            <a:r>
              <a:rPr lang="en-US" sz="2000" dirty="0"/>
              <a:t>/users/' + </a:t>
            </a:r>
            <a:r>
              <a:rPr lang="en-US" sz="2000" dirty="0" err="1"/>
              <a:t>params.userId</a:t>
            </a:r>
            <a:r>
              <a:rPr lang="en-US" sz="2000" dirty="0"/>
              <a:t>, { </a:t>
            </a:r>
          </a:p>
          <a:p>
            <a:r>
              <a:rPr lang="en-US" sz="2000" dirty="0"/>
              <a:t>method: 'PUT',</a:t>
            </a:r>
          </a:p>
          <a:p>
            <a:r>
              <a:rPr lang="en-US" sz="2000" dirty="0"/>
              <a:t>headers: {</a:t>
            </a:r>
          </a:p>
          <a:p>
            <a:r>
              <a:rPr lang="en-US" sz="2000" dirty="0"/>
              <a:t>'Accept': 'application/</a:t>
            </a:r>
            <a:r>
              <a:rPr lang="en-US" sz="2000" dirty="0" err="1"/>
              <a:t>json</a:t>
            </a:r>
            <a:r>
              <a:rPr lang="en-US" sz="2000" dirty="0"/>
              <a:t>',</a:t>
            </a:r>
          </a:p>
          <a:p>
            <a:r>
              <a:rPr lang="en-US" sz="2000" dirty="0"/>
              <a:t>'Authorization': 'Bearer ' + credentials.t </a:t>
            </a:r>
          </a:p>
          <a:p>
            <a:r>
              <a:rPr lang="en-US" sz="2000" dirty="0"/>
              <a:t>},</a:t>
            </a:r>
          </a:p>
          <a:p>
            <a:r>
              <a:rPr lang="en-US" sz="2000" dirty="0"/>
              <a:t>body: user </a:t>
            </a:r>
          </a:p>
          <a:p>
            <a:r>
              <a:rPr lang="en-US" sz="2000" dirty="0"/>
              <a:t>})</a:t>
            </a:r>
          </a:p>
          <a:p>
            <a:r>
              <a:rPr lang="en-US" sz="2000" dirty="0"/>
              <a:t>return await </a:t>
            </a:r>
            <a:r>
              <a:rPr lang="en-US" sz="2000" dirty="0" err="1"/>
              <a:t>response.json</a:t>
            </a:r>
            <a:r>
              <a:rPr lang="en-US" sz="2000" dirty="0"/>
              <a:t>() </a:t>
            </a:r>
          </a:p>
          <a:p>
            <a:r>
              <a:rPr lang="en-US" sz="2000" dirty="0"/>
              <a:t>} catch(err) {</a:t>
            </a:r>
          </a:p>
          <a:p>
            <a:r>
              <a:rPr lang="en-US" sz="2000" dirty="0"/>
              <a:t>console.log(err) </a:t>
            </a:r>
          </a:p>
          <a:p>
            <a:r>
              <a:rPr lang="en-US" sz="2000" dirty="0"/>
              <a:t>}}</a:t>
            </a:r>
          </a:p>
        </p:txBody>
      </p:sp>
      <p:sp>
        <p:nvSpPr>
          <p:cNvPr id="4" name="Date Placeholder 3">
            <a:extLst>
              <a:ext uri="{FF2B5EF4-FFF2-40B4-BE49-F238E27FC236}">
                <a16:creationId xmlns:a16="http://schemas.microsoft.com/office/drawing/2014/main" id="{342DB25F-3DAD-AF8A-15E2-7BAEEAB5F05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08CB9C9-ADE1-7ED0-4497-7F47D2CEB1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536128-4537-F698-342E-450B48B3FFD1}"/>
              </a:ext>
            </a:extLst>
          </p:cNvPr>
          <p:cNvSpPr>
            <a:spLocks noGrp="1"/>
          </p:cNvSpPr>
          <p:nvPr>
            <p:ph type="sldNum" sz="quarter" idx="12"/>
          </p:nvPr>
        </p:nvSpPr>
        <p:spPr/>
        <p:txBody>
          <a:bodyPr/>
          <a:lstStyle/>
          <a:p>
            <a:fld id="{7C5CF243-786F-4254-B068-4C9F0B6EA12F}" type="slidenum">
              <a:rPr lang="en-US" altLang="en-US" smtClean="0"/>
              <a:pPr/>
              <a:t>108</a:t>
            </a:fld>
            <a:endParaRPr lang="en-US" altLang="en-US"/>
          </a:p>
        </p:txBody>
      </p:sp>
    </p:spTree>
    <p:extLst>
      <p:ext uri="{BB962C8B-B14F-4D97-AF65-F5344CB8AC3E}">
        <p14:creationId xmlns:p14="http://schemas.microsoft.com/office/powerpoint/2010/main" val="2815567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847-D08C-ED77-C9F9-86D7F8817CD3}"/>
              </a:ext>
            </a:extLst>
          </p:cNvPr>
          <p:cNvSpPr>
            <a:spLocks noGrp="1"/>
          </p:cNvSpPr>
          <p:nvPr>
            <p:ph type="title"/>
          </p:nvPr>
        </p:nvSpPr>
        <p:spPr/>
        <p:txBody>
          <a:bodyPr/>
          <a:lstStyle/>
          <a:p>
            <a:br>
              <a:rPr lang="en-US" dirty="0"/>
            </a:br>
            <a:r>
              <a:rPr lang="en-US" dirty="0"/>
              <a:t>Updated </a:t>
            </a:r>
            <a:r>
              <a:rPr lang="en-US" dirty="0" err="1"/>
              <a:t>mern</a:t>
            </a:r>
            <a:r>
              <a:rPr lang="en-US" dirty="0"/>
              <a:t>-skeleton/client/user/api-user.js:</a:t>
            </a:r>
            <a:br>
              <a:rPr lang="en-US" dirty="0"/>
            </a:br>
            <a:endParaRPr lang="en-US" dirty="0"/>
          </a:p>
        </p:txBody>
      </p:sp>
      <p:sp>
        <p:nvSpPr>
          <p:cNvPr id="3" name="Content Placeholder 2">
            <a:extLst>
              <a:ext uri="{FF2B5EF4-FFF2-40B4-BE49-F238E27FC236}">
                <a16:creationId xmlns:a16="http://schemas.microsoft.com/office/drawing/2014/main" id="{CFA92089-A59D-0CCF-CDAC-38255387810B}"/>
              </a:ext>
            </a:extLst>
          </p:cNvPr>
          <p:cNvSpPr>
            <a:spLocks noGrp="1"/>
          </p:cNvSpPr>
          <p:nvPr>
            <p:ph idx="1"/>
          </p:nvPr>
        </p:nvSpPr>
        <p:spPr/>
        <p:txBody>
          <a:bodyPr/>
          <a:lstStyle/>
          <a:p>
            <a:r>
              <a:rPr lang="en-US" sz="320" b="0" dirty="0">
                <a:solidFill>
                  <a:srgbClr val="008000"/>
                </a:solidFill>
                <a:effectLst/>
                <a:latin typeface="Consolas" panose="020B0609020204030204" pitchFamily="49" charset="0"/>
              </a:rPr>
              <a:t>const create = async (user)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p>
          <a:p>
            <a:r>
              <a:rPr lang="en-US" sz="320" b="0" dirty="0">
                <a:solidFill>
                  <a:srgbClr val="008000"/>
                </a:solidFill>
                <a:effectLst/>
                <a:latin typeface="Consolas" panose="020B0609020204030204" pitchFamily="49" charset="0"/>
              </a:rPr>
              <a:t>method: 'POST',</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'Content-Type':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body: </a:t>
            </a:r>
            <a:r>
              <a:rPr lang="en-US" sz="320" b="0" dirty="0" err="1">
                <a:solidFill>
                  <a:srgbClr val="008000"/>
                </a:solidFill>
                <a:effectLst/>
                <a:latin typeface="Consolas" panose="020B0609020204030204" pitchFamily="49" charset="0"/>
              </a:rPr>
              <a:t>JSON.stringify</a:t>
            </a:r>
            <a:r>
              <a:rPr lang="en-US" sz="320" b="0" dirty="0">
                <a:solidFill>
                  <a:srgbClr val="008000"/>
                </a:solidFill>
                <a:effectLst/>
                <a:latin typeface="Consolas" panose="020B0609020204030204" pitchFamily="49" charset="0"/>
              </a:rPr>
              <a:t>(user)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list = async (signal)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p>
          <a:p>
            <a:r>
              <a:rPr lang="en-US" sz="320" b="0" dirty="0">
                <a:solidFill>
                  <a:srgbClr val="008000"/>
                </a:solidFill>
                <a:effectLst/>
                <a:latin typeface="Consolas" panose="020B0609020204030204" pitchFamily="49" charset="0"/>
              </a:rPr>
              <a:t>method: 'GET',</a:t>
            </a:r>
          </a:p>
          <a:p>
            <a:r>
              <a:rPr lang="en-US" sz="320" b="0" dirty="0">
                <a:solidFill>
                  <a:srgbClr val="008000"/>
                </a:solidFill>
                <a:effectLst/>
                <a:latin typeface="Consolas" panose="020B0609020204030204" pitchFamily="49" charset="0"/>
              </a:rPr>
              <a:t>signal: signal,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read = async (params, credentials, signal)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r>
              <a:rPr lang="en-US" sz="320" b="0" dirty="0" err="1">
                <a:solidFill>
                  <a:srgbClr val="008000"/>
                </a:solidFill>
                <a:effectLst/>
                <a:latin typeface="Consolas" panose="020B0609020204030204" pitchFamily="49" charset="0"/>
              </a:rPr>
              <a:t>params.userId</a:t>
            </a:r>
            <a:r>
              <a:rPr lang="en-US" sz="320" b="0" dirty="0">
                <a:solidFill>
                  <a:srgbClr val="008000"/>
                </a:solidFill>
                <a:effectLst/>
                <a:latin typeface="Consolas" panose="020B0609020204030204" pitchFamily="49" charset="0"/>
              </a:rPr>
              <a:t>, { </a:t>
            </a:r>
          </a:p>
          <a:p>
            <a:r>
              <a:rPr lang="en-US" sz="320" b="0" dirty="0">
                <a:solidFill>
                  <a:srgbClr val="008000"/>
                </a:solidFill>
                <a:effectLst/>
                <a:latin typeface="Consolas" panose="020B0609020204030204" pitchFamily="49" charset="0"/>
              </a:rPr>
              <a:t>method: 'GET',</a:t>
            </a:r>
          </a:p>
          <a:p>
            <a:r>
              <a:rPr lang="en-US" sz="320" b="0" dirty="0">
                <a:solidFill>
                  <a:srgbClr val="008000"/>
                </a:solidFill>
                <a:effectLst/>
                <a:latin typeface="Consolas" panose="020B0609020204030204" pitchFamily="49" charset="0"/>
              </a:rPr>
              <a:t>signal: signal, </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'Content-Type':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'Authorization': 'Bearer ' + credentials.t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update = async (params, credentials, user)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r>
              <a:rPr lang="en-US" sz="320" b="0" dirty="0" err="1">
                <a:solidFill>
                  <a:srgbClr val="008000"/>
                </a:solidFill>
                <a:effectLst/>
                <a:latin typeface="Consolas" panose="020B0609020204030204" pitchFamily="49" charset="0"/>
              </a:rPr>
              <a:t>params.userId</a:t>
            </a:r>
            <a:r>
              <a:rPr lang="en-US" sz="320" b="0" dirty="0">
                <a:solidFill>
                  <a:srgbClr val="008000"/>
                </a:solidFill>
                <a:effectLst/>
                <a:latin typeface="Consolas" panose="020B0609020204030204" pitchFamily="49" charset="0"/>
              </a:rPr>
              <a:t>, { </a:t>
            </a:r>
          </a:p>
          <a:p>
            <a:r>
              <a:rPr lang="en-US" sz="320" b="0" dirty="0">
                <a:solidFill>
                  <a:srgbClr val="008000"/>
                </a:solidFill>
                <a:effectLst/>
                <a:latin typeface="Consolas" panose="020B0609020204030204" pitchFamily="49" charset="0"/>
              </a:rPr>
              <a:t>method: 'PUT',</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'Content-Type':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'Authorization': 'Bearer ' + credentials.t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body: </a:t>
            </a:r>
            <a:r>
              <a:rPr lang="en-US" sz="320" b="0" dirty="0" err="1">
                <a:solidFill>
                  <a:srgbClr val="008000"/>
                </a:solidFill>
                <a:effectLst/>
                <a:latin typeface="Consolas" panose="020B0609020204030204" pitchFamily="49" charset="0"/>
              </a:rPr>
              <a:t>JSON.stringify</a:t>
            </a:r>
            <a:r>
              <a:rPr lang="en-US" sz="320" b="0" dirty="0">
                <a:solidFill>
                  <a:srgbClr val="008000"/>
                </a:solidFill>
                <a:effectLst/>
                <a:latin typeface="Consolas" panose="020B0609020204030204" pitchFamily="49" charset="0"/>
              </a:rPr>
              <a:t>(user)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remove = async (params, credentials)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r>
              <a:rPr lang="en-US" sz="320" b="0" dirty="0" err="1">
                <a:solidFill>
                  <a:srgbClr val="008000"/>
                </a:solidFill>
                <a:effectLst/>
                <a:latin typeface="Consolas" panose="020B0609020204030204" pitchFamily="49" charset="0"/>
              </a:rPr>
              <a:t>params.userId</a:t>
            </a:r>
            <a:r>
              <a:rPr lang="en-US" sz="320" b="0" dirty="0">
                <a:solidFill>
                  <a:srgbClr val="008000"/>
                </a:solidFill>
                <a:effectLst/>
                <a:latin typeface="Consolas" panose="020B0609020204030204" pitchFamily="49" charset="0"/>
              </a:rPr>
              <a:t>, { </a:t>
            </a:r>
          </a:p>
          <a:p>
            <a:r>
              <a:rPr lang="en-US" sz="320" b="0" dirty="0">
                <a:solidFill>
                  <a:srgbClr val="008000"/>
                </a:solidFill>
                <a:effectLst/>
                <a:latin typeface="Consolas" panose="020B0609020204030204" pitchFamily="49" charset="0"/>
              </a:rPr>
              <a:t>method: 'DELETE',</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'Content-Type':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'Authorization': 'Bearer ' + credentials.t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br>
              <a:rPr lang="en-US" sz="320" b="0" dirty="0">
                <a:solidFill>
                  <a:srgbClr val="008000"/>
                </a:solidFill>
                <a:effectLst/>
                <a:latin typeface="Consolas" panose="020B0609020204030204" pitchFamily="49" charset="0"/>
              </a:rPr>
            </a:br>
            <a:r>
              <a:rPr lang="en-US" sz="320" b="0" dirty="0">
                <a:solidFill>
                  <a:srgbClr val="008000"/>
                </a:solidFill>
                <a:effectLst/>
                <a:latin typeface="Consolas" panose="020B0609020204030204" pitchFamily="49" charset="0"/>
              </a:rPr>
              <a:t>const update = async (params, credentials, user)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response = await fetch('/</a:t>
            </a:r>
            <a:r>
              <a:rPr lang="en-US" sz="320" b="0" dirty="0" err="1">
                <a:solidFill>
                  <a:srgbClr val="008000"/>
                </a:solidFill>
                <a:effectLst/>
                <a:latin typeface="Consolas" panose="020B0609020204030204" pitchFamily="49" charset="0"/>
              </a:rPr>
              <a:t>api</a:t>
            </a:r>
            <a:r>
              <a:rPr lang="en-US" sz="320" b="0" dirty="0">
                <a:solidFill>
                  <a:srgbClr val="008000"/>
                </a:solidFill>
                <a:effectLst/>
                <a:latin typeface="Consolas" panose="020B0609020204030204" pitchFamily="49" charset="0"/>
              </a:rPr>
              <a:t>/users/' + </a:t>
            </a:r>
            <a:r>
              <a:rPr lang="en-US" sz="320" b="0" dirty="0" err="1">
                <a:solidFill>
                  <a:srgbClr val="008000"/>
                </a:solidFill>
                <a:effectLst/>
                <a:latin typeface="Consolas" panose="020B0609020204030204" pitchFamily="49" charset="0"/>
              </a:rPr>
              <a:t>params.userId</a:t>
            </a:r>
            <a:r>
              <a:rPr lang="en-US" sz="320" b="0" dirty="0">
                <a:solidFill>
                  <a:srgbClr val="008000"/>
                </a:solidFill>
                <a:effectLst/>
                <a:latin typeface="Consolas" panose="020B0609020204030204" pitchFamily="49" charset="0"/>
              </a:rPr>
              <a:t>, { </a:t>
            </a:r>
          </a:p>
          <a:p>
            <a:r>
              <a:rPr lang="en-US" sz="320" b="0" dirty="0">
                <a:solidFill>
                  <a:srgbClr val="008000"/>
                </a:solidFill>
                <a:effectLst/>
                <a:latin typeface="Consolas" panose="020B0609020204030204" pitchFamily="49" charset="0"/>
              </a:rPr>
              <a:t>method: 'PUT',</a:t>
            </a:r>
          </a:p>
          <a:p>
            <a:r>
              <a:rPr lang="en-US" sz="320" b="0" dirty="0">
                <a:solidFill>
                  <a:srgbClr val="008000"/>
                </a:solidFill>
                <a:effectLst/>
                <a:latin typeface="Consolas" panose="020B0609020204030204" pitchFamily="49" charset="0"/>
              </a:rPr>
              <a:t>headers: {</a:t>
            </a:r>
          </a:p>
          <a:p>
            <a:r>
              <a:rPr lang="en-US" sz="320" b="0" dirty="0">
                <a:solidFill>
                  <a:srgbClr val="008000"/>
                </a:solidFill>
                <a:effectLst/>
                <a:latin typeface="Consolas" panose="020B0609020204030204" pitchFamily="49" charset="0"/>
              </a:rPr>
              <a:t>'Accept': 'application/</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'Authorization': 'Bearer ' + credentials.t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body: user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await </a:t>
            </a:r>
            <a:r>
              <a:rPr lang="en-US" sz="320" b="0" dirty="0" err="1">
                <a:solidFill>
                  <a:srgbClr val="008000"/>
                </a:solidFill>
                <a:effectLst/>
                <a:latin typeface="Consolas" panose="020B0609020204030204" pitchFamily="49" charset="0"/>
              </a:rPr>
              <a:t>response.json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catch(err) {</a:t>
            </a:r>
          </a:p>
          <a:p>
            <a:r>
              <a:rPr lang="en-US" sz="320" b="0" dirty="0">
                <a:solidFill>
                  <a:srgbClr val="008000"/>
                </a:solidFill>
                <a:effectLst/>
                <a:latin typeface="Consolas" panose="020B0609020204030204" pitchFamily="49" charset="0"/>
              </a:rPr>
              <a:t>console.log(err)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export { create, list, read, update, remove }</a:t>
            </a:r>
          </a:p>
          <a:p>
            <a:endParaRPr lang="en-US" dirty="0"/>
          </a:p>
        </p:txBody>
      </p:sp>
      <p:sp>
        <p:nvSpPr>
          <p:cNvPr id="4" name="Date Placeholder 3">
            <a:extLst>
              <a:ext uri="{FF2B5EF4-FFF2-40B4-BE49-F238E27FC236}">
                <a16:creationId xmlns:a16="http://schemas.microsoft.com/office/drawing/2014/main" id="{4230F99C-0639-A984-4783-75B10C03A40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FFC6508-C9BC-3139-15E7-2EAB2EBD7B8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AFFA577-C866-001B-F229-AEC562379BBF}"/>
              </a:ext>
            </a:extLst>
          </p:cNvPr>
          <p:cNvSpPr>
            <a:spLocks noGrp="1"/>
          </p:cNvSpPr>
          <p:nvPr>
            <p:ph type="sldNum" sz="quarter" idx="12"/>
          </p:nvPr>
        </p:nvSpPr>
        <p:spPr/>
        <p:txBody>
          <a:bodyPr/>
          <a:lstStyle/>
          <a:p>
            <a:fld id="{7C5CF243-786F-4254-B068-4C9F0B6EA12F}" type="slidenum">
              <a:rPr lang="en-US" altLang="en-US" smtClean="0"/>
              <a:pPr/>
              <a:t>109</a:t>
            </a:fld>
            <a:endParaRPr lang="en-US" altLang="en-US"/>
          </a:p>
        </p:txBody>
      </p:sp>
    </p:spTree>
    <p:extLst>
      <p:ext uri="{BB962C8B-B14F-4D97-AF65-F5344CB8AC3E}">
        <p14:creationId xmlns:p14="http://schemas.microsoft.com/office/powerpoint/2010/main" val="131300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DB3F-A1E2-1340-1B38-850226BA1B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7268B9-AA3B-F292-C899-E2BBEB30E7DB}"/>
              </a:ext>
            </a:extLst>
          </p:cNvPr>
          <p:cNvSpPr>
            <a:spLocks noGrp="1"/>
          </p:cNvSpPr>
          <p:nvPr>
            <p:ph idx="1"/>
          </p:nvPr>
        </p:nvSpPr>
        <p:spPr/>
        <p:txBody>
          <a:bodyPr/>
          <a:lstStyle/>
          <a:p>
            <a:r>
              <a:rPr lang="en-US" dirty="0"/>
              <a:t>We will add new React components to implement views for managing shops and products as well as browsing and searching for products.</a:t>
            </a:r>
          </a:p>
          <a:p>
            <a:r>
              <a:rPr lang="en-US" dirty="0"/>
              <a:t>We will also modify existing components such as the </a:t>
            </a:r>
            <a:r>
              <a:rPr lang="en-US" dirty="0" err="1"/>
              <a:t>EditProfile</a:t>
            </a:r>
            <a:r>
              <a:rPr lang="en-US" dirty="0"/>
              <a:t>, Menu, and Home components to develop the skeleton code into a marketplace application as we build out the different features. </a:t>
            </a:r>
          </a:p>
          <a:p>
            <a:r>
              <a:rPr lang="en-US" dirty="0"/>
              <a:t>These marketplace features will depend on the user's ability to update their accounts into seller accounts. </a:t>
            </a:r>
          </a:p>
          <a:p>
            <a:r>
              <a:rPr lang="en-US" dirty="0"/>
              <a:t>In the next section, we will begin building the MERN Marketplace application by updating the existing user implementation to enable seller account features.</a:t>
            </a:r>
          </a:p>
        </p:txBody>
      </p:sp>
      <p:sp>
        <p:nvSpPr>
          <p:cNvPr id="4" name="Date Placeholder 3">
            <a:extLst>
              <a:ext uri="{FF2B5EF4-FFF2-40B4-BE49-F238E27FC236}">
                <a16:creationId xmlns:a16="http://schemas.microsoft.com/office/drawing/2014/main" id="{0EDB65CE-8A4B-28D2-ED04-08C22C5EAE1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3FCF3C7-F247-03BE-1E6A-30B5715BA5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C20361-AA71-203F-F7B2-6E6BC356B9A4}"/>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308372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FD1C-390D-F22B-4236-3C952DB307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05BFFB-42F2-E70B-E04A-5340BFDD3792}"/>
              </a:ext>
            </a:extLst>
          </p:cNvPr>
          <p:cNvSpPr>
            <a:spLocks noGrp="1"/>
          </p:cNvSpPr>
          <p:nvPr>
            <p:ph idx="1"/>
          </p:nvPr>
        </p:nvSpPr>
        <p:spPr/>
        <p:txBody>
          <a:bodyPr/>
          <a:lstStyle/>
          <a:p>
            <a:r>
              <a:rPr lang="en-US" dirty="0"/>
              <a:t>Now, if the user chooses to upload a profile photo when editing the profile, the server will receive a request with the file attached, along with the other field values. </a:t>
            </a:r>
          </a:p>
          <a:p>
            <a:r>
              <a:rPr lang="en-US" dirty="0"/>
              <a:t>Next, we need to modify the server-side code to be able to process this request.</a:t>
            </a:r>
          </a:p>
        </p:txBody>
      </p:sp>
      <p:sp>
        <p:nvSpPr>
          <p:cNvPr id="4" name="Date Placeholder 3">
            <a:extLst>
              <a:ext uri="{FF2B5EF4-FFF2-40B4-BE49-F238E27FC236}">
                <a16:creationId xmlns:a16="http://schemas.microsoft.com/office/drawing/2014/main" id="{555F96F5-CCDE-D25D-58CB-F42EA386FC4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8230613-6CDE-8A4F-0589-718F622715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DD165F-3899-9BBD-4BD4-A96BDACAB290}"/>
              </a:ext>
            </a:extLst>
          </p:cNvPr>
          <p:cNvSpPr>
            <a:spLocks noGrp="1"/>
          </p:cNvSpPr>
          <p:nvPr>
            <p:ph type="sldNum" sz="quarter" idx="12"/>
          </p:nvPr>
        </p:nvSpPr>
        <p:spPr/>
        <p:txBody>
          <a:bodyPr/>
          <a:lstStyle/>
          <a:p>
            <a:fld id="{7C5CF243-786F-4254-B068-4C9F0B6EA12F}" type="slidenum">
              <a:rPr lang="en-US" altLang="en-US" smtClean="0"/>
              <a:pPr/>
              <a:t>110</a:t>
            </a:fld>
            <a:endParaRPr lang="en-US" altLang="en-US"/>
          </a:p>
        </p:txBody>
      </p:sp>
    </p:spTree>
    <p:extLst>
      <p:ext uri="{BB962C8B-B14F-4D97-AF65-F5344CB8AC3E}">
        <p14:creationId xmlns:p14="http://schemas.microsoft.com/office/powerpoint/2010/main" val="41659468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A86E-3A3F-6BBD-7B0D-EC3C561EC2BE}"/>
              </a:ext>
            </a:extLst>
          </p:cNvPr>
          <p:cNvSpPr>
            <a:spLocks noGrp="1"/>
          </p:cNvSpPr>
          <p:nvPr>
            <p:ph type="title"/>
          </p:nvPr>
        </p:nvSpPr>
        <p:spPr/>
        <p:txBody>
          <a:bodyPr/>
          <a:lstStyle/>
          <a:p>
            <a:r>
              <a:rPr lang="en-US" dirty="0"/>
              <a:t>Processing a request containing a </a:t>
            </a:r>
            <a:br>
              <a:rPr lang="en-US" dirty="0"/>
            </a:br>
            <a:r>
              <a:rPr lang="en-US" dirty="0"/>
              <a:t>file upload</a:t>
            </a:r>
          </a:p>
        </p:txBody>
      </p:sp>
      <p:sp>
        <p:nvSpPr>
          <p:cNvPr id="3" name="Content Placeholder 2">
            <a:extLst>
              <a:ext uri="{FF2B5EF4-FFF2-40B4-BE49-F238E27FC236}">
                <a16:creationId xmlns:a16="http://schemas.microsoft.com/office/drawing/2014/main" id="{A5A04D97-AB84-8D62-2612-2EF5E92ED843}"/>
              </a:ext>
            </a:extLst>
          </p:cNvPr>
          <p:cNvSpPr>
            <a:spLocks noGrp="1"/>
          </p:cNvSpPr>
          <p:nvPr>
            <p:ph idx="1"/>
          </p:nvPr>
        </p:nvSpPr>
        <p:spPr/>
        <p:txBody>
          <a:bodyPr/>
          <a:lstStyle/>
          <a:p>
            <a:r>
              <a:rPr lang="en-US" dirty="0"/>
              <a:t>On the server, to process the request to the update API that may now contain a file, we will use the formidable Node module. </a:t>
            </a:r>
          </a:p>
          <a:p>
            <a:r>
              <a:rPr lang="en-US" dirty="0"/>
              <a:t>Run the following command from the command line to install formidable:</a:t>
            </a:r>
          </a:p>
          <a:p>
            <a:r>
              <a:rPr lang="en-US" dirty="0"/>
              <a:t>The formidable will allow the server to read the multipart form data and give us access to the fields and the file, if there are any. </a:t>
            </a:r>
          </a:p>
          <a:p>
            <a:r>
              <a:rPr lang="en-US" dirty="0"/>
              <a:t>If there is a file, formidable will store it temporarily in the filesystem. We will read it from the filesystem using the fs module, which will retrieve the file type and data, and store it in the photo field in the user model. </a:t>
            </a:r>
          </a:p>
          <a:p>
            <a:r>
              <a:rPr lang="en-US" dirty="0"/>
              <a:t>The formidable code will go in the update controller in user.controller.js, as follows.</a:t>
            </a:r>
          </a:p>
        </p:txBody>
      </p:sp>
      <p:sp>
        <p:nvSpPr>
          <p:cNvPr id="4" name="Date Placeholder 3">
            <a:extLst>
              <a:ext uri="{FF2B5EF4-FFF2-40B4-BE49-F238E27FC236}">
                <a16:creationId xmlns:a16="http://schemas.microsoft.com/office/drawing/2014/main" id="{B75E994C-9FE6-9991-8FBD-65709B4BE94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FBCE836-44F0-E7EB-96C3-AC4F43D729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AB75F4A-5F90-E782-57B2-F937E92E42A5}"/>
              </a:ext>
            </a:extLst>
          </p:cNvPr>
          <p:cNvSpPr>
            <a:spLocks noGrp="1"/>
          </p:cNvSpPr>
          <p:nvPr>
            <p:ph type="sldNum" sz="quarter" idx="12"/>
          </p:nvPr>
        </p:nvSpPr>
        <p:spPr/>
        <p:txBody>
          <a:bodyPr/>
          <a:lstStyle/>
          <a:p>
            <a:fld id="{7C5CF243-786F-4254-B068-4C9F0B6EA12F}" type="slidenum">
              <a:rPr lang="en-US" altLang="en-US" smtClean="0"/>
              <a:pPr/>
              <a:t>111</a:t>
            </a:fld>
            <a:endParaRPr lang="en-US" altLang="en-US"/>
          </a:p>
        </p:txBody>
      </p:sp>
    </p:spTree>
    <p:extLst>
      <p:ext uri="{BB962C8B-B14F-4D97-AF65-F5344CB8AC3E}">
        <p14:creationId xmlns:p14="http://schemas.microsoft.com/office/powerpoint/2010/main" val="20641265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3514-B7C5-7AFC-C53A-175F78BDFC25}"/>
              </a:ext>
            </a:extLst>
          </p:cNvPr>
          <p:cNvSpPr>
            <a:spLocks noGrp="1"/>
          </p:cNvSpPr>
          <p:nvPr>
            <p:ph type="title"/>
          </p:nvPr>
        </p:nvSpPr>
        <p:spPr/>
        <p:txBody>
          <a:bodyPr/>
          <a:lstStyle/>
          <a:p>
            <a:br>
              <a:rPr lang="en-US" dirty="0"/>
            </a:br>
            <a:r>
              <a:rPr lang="en-US" sz="3000" dirty="0" err="1"/>
              <a:t>mern</a:t>
            </a:r>
            <a:r>
              <a:rPr lang="en-US" sz="3000" dirty="0"/>
              <a:t>-social/server/controllers/user.controller.js:</a:t>
            </a:r>
            <a:br>
              <a:rPr lang="en-US" sz="3000" dirty="0"/>
            </a:br>
            <a:endParaRPr lang="en-US" sz="3000" dirty="0"/>
          </a:p>
        </p:txBody>
      </p:sp>
      <p:sp>
        <p:nvSpPr>
          <p:cNvPr id="3" name="Content Placeholder 2">
            <a:extLst>
              <a:ext uri="{FF2B5EF4-FFF2-40B4-BE49-F238E27FC236}">
                <a16:creationId xmlns:a16="http://schemas.microsoft.com/office/drawing/2014/main" id="{B3752B47-82E8-7174-1F04-098C0DB2E02D}"/>
              </a:ext>
            </a:extLst>
          </p:cNvPr>
          <p:cNvSpPr>
            <a:spLocks noGrp="1"/>
          </p:cNvSpPr>
          <p:nvPr>
            <p:ph idx="1"/>
          </p:nvPr>
        </p:nvSpPr>
        <p:spPr/>
        <p:txBody>
          <a:bodyPr/>
          <a:lstStyle/>
          <a:p>
            <a:r>
              <a:rPr lang="en-US" sz="1000" dirty="0">
                <a:solidFill>
                  <a:srgbClr val="008000"/>
                </a:solidFill>
                <a:highlight>
                  <a:srgbClr val="FFFF00"/>
                </a:highlight>
              </a:rPr>
              <a:t>import formidable from 'formidable' </a:t>
            </a:r>
          </a:p>
          <a:p>
            <a:r>
              <a:rPr lang="en-US" sz="1000" dirty="0">
                <a:solidFill>
                  <a:srgbClr val="008000"/>
                </a:solidFill>
                <a:highlight>
                  <a:srgbClr val="FFFF00"/>
                </a:highlight>
              </a:rPr>
              <a:t>import fs from 'fs'</a:t>
            </a:r>
          </a:p>
          <a:p>
            <a:r>
              <a:rPr lang="en-US" sz="1000" dirty="0">
                <a:solidFill>
                  <a:srgbClr val="008000"/>
                </a:solidFill>
              </a:rPr>
              <a:t>const update = async (req, res) =&gt; {</a:t>
            </a:r>
          </a:p>
          <a:p>
            <a:r>
              <a:rPr lang="en-US" sz="1000" dirty="0">
                <a:solidFill>
                  <a:srgbClr val="008000"/>
                </a:solidFill>
                <a:highlight>
                  <a:srgbClr val="FFFF00"/>
                </a:highlight>
              </a:rPr>
              <a:t>let form = new </a:t>
            </a:r>
            <a:r>
              <a:rPr lang="en-US" sz="1000" dirty="0" err="1">
                <a:solidFill>
                  <a:srgbClr val="008000"/>
                </a:solidFill>
                <a:highlight>
                  <a:srgbClr val="FFFF00"/>
                </a:highlight>
              </a:rPr>
              <a:t>formidable.IncomingForm</a:t>
            </a:r>
            <a:r>
              <a:rPr lang="en-US" sz="1000" dirty="0">
                <a:solidFill>
                  <a:srgbClr val="008000"/>
                </a:solidFill>
                <a:highlight>
                  <a:srgbClr val="FFFF00"/>
                </a:highlight>
              </a:rPr>
              <a:t>() </a:t>
            </a:r>
          </a:p>
          <a:p>
            <a:r>
              <a:rPr lang="en-US" sz="1000" dirty="0" err="1">
                <a:solidFill>
                  <a:srgbClr val="008000"/>
                </a:solidFill>
                <a:highlight>
                  <a:srgbClr val="FFFF00"/>
                </a:highlight>
              </a:rPr>
              <a:t>form.keepExtensions</a:t>
            </a:r>
            <a:r>
              <a:rPr lang="en-US" sz="1000" dirty="0">
                <a:solidFill>
                  <a:srgbClr val="008000"/>
                </a:solidFill>
                <a:highlight>
                  <a:srgbClr val="FFFF00"/>
                </a:highlight>
              </a:rPr>
              <a:t> = true</a:t>
            </a:r>
          </a:p>
          <a:p>
            <a:r>
              <a:rPr lang="en-US" sz="1000" dirty="0" err="1">
                <a:solidFill>
                  <a:srgbClr val="008000"/>
                </a:solidFill>
                <a:highlight>
                  <a:srgbClr val="FFFF00"/>
                </a:highlight>
              </a:rPr>
              <a:t>form.parse</a:t>
            </a:r>
            <a:r>
              <a:rPr lang="en-US" sz="1000" dirty="0">
                <a:solidFill>
                  <a:srgbClr val="008000"/>
                </a:solidFill>
                <a:highlight>
                  <a:srgbClr val="FFFF00"/>
                </a:highlight>
              </a:rPr>
              <a:t>(req, async (err, fields, files) =&gt; { </a:t>
            </a:r>
          </a:p>
          <a:p>
            <a:r>
              <a:rPr lang="en-US" sz="1000" dirty="0">
                <a:solidFill>
                  <a:srgbClr val="008000"/>
                </a:solidFill>
              </a:rPr>
              <a:t>if (err) {</a:t>
            </a:r>
          </a:p>
          <a:p>
            <a:r>
              <a:rPr lang="en-US" sz="1000" dirty="0">
                <a:solidFill>
                  <a:srgbClr val="008000"/>
                </a:solidFill>
              </a:rPr>
              <a:t>return </a:t>
            </a:r>
            <a:r>
              <a:rPr lang="en-US" sz="1000" dirty="0" err="1">
                <a:solidFill>
                  <a:srgbClr val="008000"/>
                </a:solidFill>
              </a:rPr>
              <a:t>res.status</a:t>
            </a:r>
            <a:r>
              <a:rPr lang="en-US" sz="1000" dirty="0">
                <a:solidFill>
                  <a:srgbClr val="008000"/>
                </a:solidFill>
              </a:rPr>
              <a:t>(400).</a:t>
            </a:r>
            <a:r>
              <a:rPr lang="en-US" sz="1000" dirty="0" err="1">
                <a:solidFill>
                  <a:srgbClr val="008000"/>
                </a:solidFill>
              </a:rPr>
              <a:t>json</a:t>
            </a:r>
            <a:r>
              <a:rPr lang="en-US" sz="1000" dirty="0">
                <a:solidFill>
                  <a:srgbClr val="008000"/>
                </a:solidFill>
              </a:rPr>
              <a:t>({</a:t>
            </a:r>
          </a:p>
          <a:p>
            <a:r>
              <a:rPr lang="en-US" sz="1000" dirty="0">
                <a:solidFill>
                  <a:srgbClr val="008000"/>
                </a:solidFill>
              </a:rPr>
              <a:t>error: "Photo could not be uploaded" </a:t>
            </a:r>
          </a:p>
          <a:p>
            <a:r>
              <a:rPr lang="en-US" sz="1000" dirty="0">
                <a:solidFill>
                  <a:srgbClr val="008000"/>
                </a:solidFill>
              </a:rPr>
              <a:t>})</a:t>
            </a:r>
          </a:p>
          <a:p>
            <a:r>
              <a:rPr lang="en-US" sz="1000" dirty="0">
                <a:solidFill>
                  <a:srgbClr val="008000"/>
                </a:solidFill>
              </a:rPr>
              <a:t>}</a:t>
            </a:r>
          </a:p>
          <a:p>
            <a:r>
              <a:rPr lang="en-US" sz="1000" dirty="0">
                <a:solidFill>
                  <a:srgbClr val="008000"/>
                </a:solidFill>
              </a:rPr>
              <a:t>let user = </a:t>
            </a:r>
            <a:r>
              <a:rPr lang="en-US" sz="1000" dirty="0" err="1">
                <a:solidFill>
                  <a:srgbClr val="008000"/>
                </a:solidFill>
              </a:rPr>
              <a:t>req.profile</a:t>
            </a:r>
            <a:r>
              <a:rPr lang="en-US" sz="1000" dirty="0">
                <a:solidFill>
                  <a:srgbClr val="008000"/>
                </a:solidFill>
              </a:rPr>
              <a:t> </a:t>
            </a:r>
          </a:p>
          <a:p>
            <a:r>
              <a:rPr lang="en-US" sz="1000" dirty="0">
                <a:solidFill>
                  <a:srgbClr val="008000"/>
                </a:solidFill>
              </a:rPr>
              <a:t>user = extend(user, fields) </a:t>
            </a:r>
          </a:p>
          <a:p>
            <a:r>
              <a:rPr lang="en-US" sz="1000" dirty="0" err="1">
                <a:solidFill>
                  <a:srgbClr val="008000"/>
                </a:solidFill>
              </a:rPr>
              <a:t>user.updated</a:t>
            </a:r>
            <a:r>
              <a:rPr lang="en-US" sz="1000" dirty="0">
                <a:solidFill>
                  <a:srgbClr val="008000"/>
                </a:solidFill>
              </a:rPr>
              <a:t> = </a:t>
            </a:r>
            <a:r>
              <a:rPr lang="en-US" sz="1000" dirty="0" err="1">
                <a:solidFill>
                  <a:srgbClr val="008000"/>
                </a:solidFill>
              </a:rPr>
              <a:t>Date.now</a:t>
            </a:r>
            <a:r>
              <a:rPr lang="en-US" sz="1000" dirty="0">
                <a:solidFill>
                  <a:srgbClr val="008000"/>
                </a:solidFill>
              </a:rPr>
              <a:t>() </a:t>
            </a:r>
          </a:p>
          <a:p>
            <a:r>
              <a:rPr lang="en-US" sz="1000" dirty="0">
                <a:solidFill>
                  <a:srgbClr val="008000"/>
                </a:solidFill>
                <a:highlight>
                  <a:srgbClr val="FFFF00"/>
                </a:highlight>
              </a:rPr>
              <a:t>if(</a:t>
            </a:r>
            <a:r>
              <a:rPr lang="en-US" sz="1000" dirty="0" err="1">
                <a:solidFill>
                  <a:srgbClr val="008000"/>
                </a:solidFill>
                <a:highlight>
                  <a:srgbClr val="FFFF00"/>
                </a:highlight>
              </a:rPr>
              <a:t>files.photo</a:t>
            </a:r>
            <a:r>
              <a:rPr lang="en-US" sz="1000" dirty="0">
                <a:solidFill>
                  <a:srgbClr val="008000"/>
                </a:solidFill>
                <a:highlight>
                  <a:srgbClr val="FFFF00"/>
                </a:highlight>
              </a:rPr>
              <a:t>){</a:t>
            </a:r>
          </a:p>
          <a:p>
            <a:r>
              <a:rPr lang="en-US" sz="1000" dirty="0" err="1">
                <a:solidFill>
                  <a:srgbClr val="008000"/>
                </a:solidFill>
                <a:highlight>
                  <a:srgbClr val="FFFF00"/>
                </a:highlight>
              </a:rPr>
              <a:t>user.photo.data</a:t>
            </a:r>
            <a:r>
              <a:rPr lang="en-US" sz="1000" dirty="0">
                <a:solidFill>
                  <a:srgbClr val="008000"/>
                </a:solidFill>
                <a:highlight>
                  <a:srgbClr val="FFFF00"/>
                </a:highlight>
              </a:rPr>
              <a:t> = </a:t>
            </a:r>
            <a:r>
              <a:rPr lang="en-US" sz="1000" dirty="0" err="1">
                <a:solidFill>
                  <a:srgbClr val="008000"/>
                </a:solidFill>
                <a:highlight>
                  <a:srgbClr val="FFFF00"/>
                </a:highlight>
              </a:rPr>
              <a:t>fs.readFileSync</a:t>
            </a:r>
            <a:r>
              <a:rPr lang="en-US" sz="1000" dirty="0">
                <a:solidFill>
                  <a:srgbClr val="008000"/>
                </a:solidFill>
                <a:highlight>
                  <a:srgbClr val="FFFF00"/>
                </a:highlight>
              </a:rPr>
              <a:t>(</a:t>
            </a:r>
            <a:r>
              <a:rPr lang="en-US" sz="1000" dirty="0" err="1">
                <a:solidFill>
                  <a:srgbClr val="008000"/>
                </a:solidFill>
                <a:highlight>
                  <a:srgbClr val="FFFF00"/>
                </a:highlight>
              </a:rPr>
              <a:t>files.photo.path</a:t>
            </a:r>
            <a:r>
              <a:rPr lang="en-US" sz="1000" dirty="0">
                <a:solidFill>
                  <a:srgbClr val="008000"/>
                </a:solidFill>
                <a:highlight>
                  <a:srgbClr val="FFFF00"/>
                </a:highlight>
              </a:rPr>
              <a:t>) </a:t>
            </a:r>
          </a:p>
          <a:p>
            <a:r>
              <a:rPr lang="en-US" sz="1000" dirty="0" err="1">
                <a:solidFill>
                  <a:srgbClr val="008000"/>
                </a:solidFill>
                <a:highlight>
                  <a:srgbClr val="FFFF00"/>
                </a:highlight>
              </a:rPr>
              <a:t>user.photo.contentType</a:t>
            </a:r>
            <a:r>
              <a:rPr lang="en-US" sz="1000" dirty="0">
                <a:solidFill>
                  <a:srgbClr val="008000"/>
                </a:solidFill>
                <a:highlight>
                  <a:srgbClr val="FFFF00"/>
                </a:highlight>
              </a:rPr>
              <a:t> = </a:t>
            </a:r>
            <a:r>
              <a:rPr lang="en-US" sz="1000" dirty="0" err="1">
                <a:solidFill>
                  <a:srgbClr val="008000"/>
                </a:solidFill>
                <a:highlight>
                  <a:srgbClr val="FFFF00"/>
                </a:highlight>
              </a:rPr>
              <a:t>files.photo.type</a:t>
            </a:r>
            <a:endParaRPr lang="en-US" sz="1000" dirty="0">
              <a:solidFill>
                <a:srgbClr val="008000"/>
              </a:solidFill>
              <a:highlight>
                <a:srgbClr val="FFFF00"/>
              </a:highlight>
            </a:endParaRPr>
          </a:p>
          <a:p>
            <a:r>
              <a:rPr lang="en-US" sz="1000" dirty="0">
                <a:solidFill>
                  <a:srgbClr val="008000"/>
                </a:solidFill>
                <a:highlight>
                  <a:srgbClr val="FFFF00"/>
                </a:highlight>
              </a:rPr>
              <a:t>} </a:t>
            </a:r>
          </a:p>
          <a:p>
            <a:r>
              <a:rPr lang="en-US" sz="1000" dirty="0">
                <a:solidFill>
                  <a:srgbClr val="008000"/>
                </a:solidFill>
              </a:rPr>
              <a:t>try {</a:t>
            </a:r>
          </a:p>
          <a:p>
            <a:r>
              <a:rPr lang="en-US" sz="1000" dirty="0">
                <a:solidFill>
                  <a:srgbClr val="008000"/>
                </a:solidFill>
              </a:rPr>
              <a:t>await </a:t>
            </a:r>
            <a:r>
              <a:rPr lang="en-US" sz="1000" dirty="0" err="1">
                <a:solidFill>
                  <a:srgbClr val="008000"/>
                </a:solidFill>
              </a:rPr>
              <a:t>user.save</a:t>
            </a:r>
            <a:r>
              <a:rPr lang="en-US" sz="1000" dirty="0">
                <a:solidFill>
                  <a:srgbClr val="008000"/>
                </a:solidFill>
              </a:rPr>
              <a:t>()</a:t>
            </a:r>
          </a:p>
          <a:p>
            <a:r>
              <a:rPr lang="en-US" sz="1000" dirty="0" err="1">
                <a:solidFill>
                  <a:srgbClr val="008000"/>
                </a:solidFill>
              </a:rPr>
              <a:t>user.hashed_password</a:t>
            </a:r>
            <a:r>
              <a:rPr lang="en-US" sz="1000" dirty="0">
                <a:solidFill>
                  <a:srgbClr val="008000"/>
                </a:solidFill>
              </a:rPr>
              <a:t> = undefined </a:t>
            </a:r>
          </a:p>
          <a:p>
            <a:r>
              <a:rPr lang="en-US" sz="1000" dirty="0" err="1">
                <a:solidFill>
                  <a:srgbClr val="008000"/>
                </a:solidFill>
              </a:rPr>
              <a:t>user.salt</a:t>
            </a:r>
            <a:r>
              <a:rPr lang="en-US" sz="1000" dirty="0">
                <a:solidFill>
                  <a:srgbClr val="008000"/>
                </a:solidFill>
              </a:rPr>
              <a:t> = undefined</a:t>
            </a:r>
          </a:p>
          <a:p>
            <a:r>
              <a:rPr lang="en-US" sz="1000" dirty="0" err="1">
                <a:solidFill>
                  <a:srgbClr val="008000"/>
                </a:solidFill>
              </a:rPr>
              <a:t>res.json</a:t>
            </a:r>
            <a:r>
              <a:rPr lang="en-US" sz="1000" dirty="0">
                <a:solidFill>
                  <a:srgbClr val="008000"/>
                </a:solidFill>
              </a:rPr>
              <a:t>(user) </a:t>
            </a:r>
          </a:p>
          <a:p>
            <a:r>
              <a:rPr lang="en-US" sz="1000" dirty="0">
                <a:solidFill>
                  <a:srgbClr val="008000"/>
                </a:solidFill>
              </a:rPr>
              <a:t>} catch (err) {</a:t>
            </a:r>
          </a:p>
          <a:p>
            <a:r>
              <a:rPr lang="en-US" sz="1000" dirty="0">
                <a:solidFill>
                  <a:srgbClr val="008000"/>
                </a:solidFill>
              </a:rPr>
              <a:t>return </a:t>
            </a:r>
            <a:r>
              <a:rPr lang="en-US" sz="1000" dirty="0" err="1">
                <a:solidFill>
                  <a:srgbClr val="008000"/>
                </a:solidFill>
              </a:rPr>
              <a:t>res.status</a:t>
            </a:r>
            <a:r>
              <a:rPr lang="en-US" sz="1000" dirty="0">
                <a:solidFill>
                  <a:srgbClr val="008000"/>
                </a:solidFill>
              </a:rPr>
              <a:t>(400).</a:t>
            </a:r>
            <a:r>
              <a:rPr lang="en-US" sz="1000" dirty="0" err="1">
                <a:solidFill>
                  <a:srgbClr val="008000"/>
                </a:solidFill>
              </a:rPr>
              <a:t>json</a:t>
            </a:r>
            <a:r>
              <a:rPr lang="en-US" sz="1000" dirty="0">
                <a:solidFill>
                  <a:srgbClr val="008000"/>
                </a:solidFill>
              </a:rPr>
              <a:t>({</a:t>
            </a:r>
          </a:p>
          <a:p>
            <a:r>
              <a:rPr lang="en-US" sz="1000" dirty="0">
                <a:solidFill>
                  <a:srgbClr val="008000"/>
                </a:solidFill>
              </a:rPr>
              <a:t>error: </a:t>
            </a:r>
            <a:r>
              <a:rPr lang="en-US" sz="1000" dirty="0" err="1">
                <a:solidFill>
                  <a:srgbClr val="008000"/>
                </a:solidFill>
              </a:rPr>
              <a:t>errorHandler.getErrorMessage</a:t>
            </a:r>
            <a:r>
              <a:rPr lang="en-US" sz="1000" dirty="0">
                <a:solidFill>
                  <a:srgbClr val="008000"/>
                </a:solidFill>
              </a:rPr>
              <a:t>(err) </a:t>
            </a:r>
          </a:p>
          <a:p>
            <a:r>
              <a:rPr lang="en-US" sz="1000" dirty="0">
                <a:solidFill>
                  <a:srgbClr val="008000"/>
                </a:solidFill>
              </a:rPr>
              <a:t>})</a:t>
            </a:r>
          </a:p>
          <a:p>
            <a:r>
              <a:rPr lang="en-US" sz="1000" dirty="0">
                <a:solidFill>
                  <a:srgbClr val="008000"/>
                </a:solidFill>
              </a:rPr>
              <a:t>}})</a:t>
            </a:r>
          </a:p>
          <a:p>
            <a:r>
              <a:rPr lang="en-US" sz="1000" dirty="0">
                <a:solidFill>
                  <a:srgbClr val="008000"/>
                </a:solidFill>
              </a:rPr>
              <a:t>}</a:t>
            </a:r>
          </a:p>
        </p:txBody>
      </p:sp>
      <p:sp>
        <p:nvSpPr>
          <p:cNvPr id="4" name="Date Placeholder 3">
            <a:extLst>
              <a:ext uri="{FF2B5EF4-FFF2-40B4-BE49-F238E27FC236}">
                <a16:creationId xmlns:a16="http://schemas.microsoft.com/office/drawing/2014/main" id="{68753430-D843-3789-54FF-09F79C1FEA5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D55C604-B5A8-A03E-828C-82E02458C8E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5BCAD6-7274-530E-7A5C-3B3A0A7FC490}"/>
              </a:ext>
            </a:extLst>
          </p:cNvPr>
          <p:cNvSpPr>
            <a:spLocks noGrp="1"/>
          </p:cNvSpPr>
          <p:nvPr>
            <p:ph type="sldNum" sz="quarter" idx="12"/>
          </p:nvPr>
        </p:nvSpPr>
        <p:spPr/>
        <p:txBody>
          <a:bodyPr/>
          <a:lstStyle/>
          <a:p>
            <a:fld id="{7C5CF243-786F-4254-B068-4C9F0B6EA12F}" type="slidenum">
              <a:rPr lang="en-US" altLang="en-US" smtClean="0"/>
              <a:pPr/>
              <a:t>112</a:t>
            </a:fld>
            <a:endParaRPr lang="en-US" altLang="en-US"/>
          </a:p>
        </p:txBody>
      </p:sp>
    </p:spTree>
    <p:extLst>
      <p:ext uri="{BB962C8B-B14F-4D97-AF65-F5344CB8AC3E}">
        <p14:creationId xmlns:p14="http://schemas.microsoft.com/office/powerpoint/2010/main" val="38224313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7516-771D-1ECF-C826-F6A79AFF62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336B69-A004-D69C-434B-78A0462DAAB4}"/>
              </a:ext>
            </a:extLst>
          </p:cNvPr>
          <p:cNvSpPr>
            <a:spLocks noGrp="1"/>
          </p:cNvSpPr>
          <p:nvPr>
            <p:ph idx="1"/>
          </p:nvPr>
        </p:nvSpPr>
        <p:spPr/>
        <p:txBody>
          <a:bodyPr/>
          <a:lstStyle/>
          <a:p>
            <a:r>
              <a:rPr lang="en-US" dirty="0"/>
              <a:t>This will store the uploaded file as data in the database. Next, we will set up file retrieval so that we can access and display the photo that's uploaded by the user in the frontend views.</a:t>
            </a:r>
          </a:p>
        </p:txBody>
      </p:sp>
      <p:sp>
        <p:nvSpPr>
          <p:cNvPr id="4" name="Date Placeholder 3">
            <a:extLst>
              <a:ext uri="{FF2B5EF4-FFF2-40B4-BE49-F238E27FC236}">
                <a16:creationId xmlns:a16="http://schemas.microsoft.com/office/drawing/2014/main" id="{5D0F2706-62B2-009C-2882-DA45B85823D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67AFBC0-1E26-FCBB-AAAF-E2B781FE953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F1232C-9C16-2205-5801-ACE41B29F465}"/>
              </a:ext>
            </a:extLst>
          </p:cNvPr>
          <p:cNvSpPr>
            <a:spLocks noGrp="1"/>
          </p:cNvSpPr>
          <p:nvPr>
            <p:ph type="sldNum" sz="quarter" idx="12"/>
          </p:nvPr>
        </p:nvSpPr>
        <p:spPr/>
        <p:txBody>
          <a:bodyPr/>
          <a:lstStyle/>
          <a:p>
            <a:fld id="{7C5CF243-786F-4254-B068-4C9F0B6EA12F}" type="slidenum">
              <a:rPr lang="en-US" altLang="en-US" smtClean="0"/>
              <a:pPr/>
              <a:t>113</a:t>
            </a:fld>
            <a:endParaRPr lang="en-US" altLang="en-US"/>
          </a:p>
        </p:txBody>
      </p:sp>
    </p:spTree>
    <p:extLst>
      <p:ext uri="{BB962C8B-B14F-4D97-AF65-F5344CB8AC3E}">
        <p14:creationId xmlns:p14="http://schemas.microsoft.com/office/powerpoint/2010/main" val="157582164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58AB-3954-542D-49BB-1D9BF3E2EC56}"/>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-skeleton/server/controllers/user.controller.js:</a:t>
            </a:r>
            <a:br>
              <a:rPr lang="en-US" sz="3000" dirty="0"/>
            </a:br>
            <a:r>
              <a:rPr lang="en-US" dirty="0"/>
              <a:t> </a:t>
            </a:r>
          </a:p>
        </p:txBody>
      </p:sp>
      <p:sp>
        <p:nvSpPr>
          <p:cNvPr id="3" name="Content Placeholder 2">
            <a:extLst>
              <a:ext uri="{FF2B5EF4-FFF2-40B4-BE49-F238E27FC236}">
                <a16:creationId xmlns:a16="http://schemas.microsoft.com/office/drawing/2014/main" id="{289686BE-12C3-920D-F0B0-AB45F1FF992F}"/>
              </a:ext>
            </a:extLst>
          </p:cNvPr>
          <p:cNvSpPr>
            <a:spLocks noGrp="1"/>
          </p:cNvSpPr>
          <p:nvPr>
            <p:ph idx="1"/>
          </p:nvPr>
        </p:nvSpPr>
        <p:spPr/>
        <p:txBody>
          <a:bodyPr/>
          <a:lstStyle/>
          <a:p>
            <a:r>
              <a:rPr lang="en-US" sz="210" b="0" dirty="0">
                <a:solidFill>
                  <a:srgbClr val="008000"/>
                </a:solidFill>
                <a:effectLst/>
                <a:latin typeface="Consolas" panose="020B0609020204030204" pitchFamily="49" charset="0"/>
              </a:rPr>
              <a:t>import User from '../models/user.model.js';</a:t>
            </a:r>
          </a:p>
          <a:p>
            <a:r>
              <a:rPr lang="en-US" sz="210" b="0" dirty="0">
                <a:solidFill>
                  <a:srgbClr val="008000"/>
                </a:solidFill>
                <a:effectLst/>
                <a:latin typeface="Consolas" panose="020B0609020204030204" pitchFamily="49" charset="0"/>
              </a:rPr>
              <a:t>import extend from '</a:t>
            </a:r>
            <a:r>
              <a:rPr lang="en-US" sz="210" b="0" dirty="0" err="1">
                <a:solidFill>
                  <a:srgbClr val="008000"/>
                </a:solidFill>
                <a:effectLst/>
                <a:latin typeface="Consolas" panose="020B0609020204030204" pitchFamily="49" charset="0"/>
              </a:rPr>
              <a:t>lodash</a:t>
            </a:r>
            <a:r>
              <a:rPr lang="en-US" sz="210" b="0" dirty="0">
                <a:solidFill>
                  <a:srgbClr val="008000"/>
                </a:solidFill>
                <a:effectLst/>
                <a:latin typeface="Consolas" panose="020B0609020204030204" pitchFamily="49" charset="0"/>
              </a:rPr>
              <a:t>/extend.js';</a:t>
            </a:r>
          </a:p>
          <a:p>
            <a:r>
              <a:rPr lang="en-US" sz="210" b="0" dirty="0">
                <a:solidFill>
                  <a:srgbClr val="008000"/>
                </a:solidFill>
                <a:effectLst/>
                <a:latin typeface="Consolas" panose="020B0609020204030204" pitchFamily="49" charset="0"/>
              </a:rPr>
              <a:t>import </a:t>
            </a:r>
            <a:r>
              <a:rPr lang="en-US" sz="210" b="0" dirty="0" err="1">
                <a:solidFill>
                  <a:srgbClr val="008000"/>
                </a:solidFill>
                <a:effectLst/>
                <a:latin typeface="Consolas" panose="020B0609020204030204" pitchFamily="49" charset="0"/>
              </a:rPr>
              <a:t>errorHandler</a:t>
            </a:r>
            <a:r>
              <a:rPr lang="en-US" sz="210" b="0" dirty="0">
                <a:solidFill>
                  <a:srgbClr val="008000"/>
                </a:solidFill>
                <a:effectLst/>
                <a:latin typeface="Consolas" panose="020B0609020204030204" pitchFamily="49" charset="0"/>
              </a:rPr>
              <a:t> from './error.controller.js';</a:t>
            </a:r>
          </a:p>
          <a:p>
            <a:r>
              <a:rPr lang="en-US" sz="210" b="0" dirty="0">
                <a:solidFill>
                  <a:srgbClr val="008000"/>
                </a:solidFill>
                <a:effectLst/>
                <a:latin typeface="Consolas" panose="020B0609020204030204" pitchFamily="49" charset="0"/>
              </a:rPr>
              <a:t>import formidable from 'formidable';</a:t>
            </a:r>
          </a:p>
          <a:p>
            <a:r>
              <a:rPr lang="en-US" sz="210" b="0" dirty="0">
                <a:solidFill>
                  <a:srgbClr val="008000"/>
                </a:solidFill>
                <a:effectLst/>
                <a:latin typeface="Consolas" panose="020B0609020204030204" pitchFamily="49" charset="0"/>
              </a:rPr>
              <a:t>import fs from 'fs';</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create = async (req, res) =&gt; {</a:t>
            </a:r>
          </a:p>
          <a:p>
            <a:r>
              <a:rPr lang="en-US" sz="210" b="0" dirty="0">
                <a:solidFill>
                  <a:srgbClr val="008000"/>
                </a:solidFill>
                <a:effectLst/>
                <a:latin typeface="Consolas" panose="020B0609020204030204" pitchFamily="49" charset="0"/>
              </a:rPr>
              <a:t>    console.log(</a:t>
            </a:r>
            <a:r>
              <a:rPr lang="en-US" sz="210" b="0" dirty="0" err="1">
                <a:solidFill>
                  <a:srgbClr val="008000"/>
                </a:solidFill>
                <a:effectLst/>
                <a:latin typeface="Consolas" panose="020B0609020204030204" pitchFamily="49" charset="0"/>
              </a:rPr>
              <a:t>req.body</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const user = new User(</a:t>
            </a:r>
            <a:r>
              <a:rPr lang="en-US" sz="210" b="0" dirty="0" err="1">
                <a:solidFill>
                  <a:srgbClr val="008000"/>
                </a:solidFill>
                <a:effectLst/>
                <a:latin typeface="Consolas" panose="020B0609020204030204" pitchFamily="49" charset="0"/>
              </a:rPr>
              <a:t>req.body</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await </a:t>
            </a:r>
            <a:r>
              <a:rPr lang="en-US" sz="210" b="0" dirty="0" err="1">
                <a:solidFill>
                  <a:srgbClr val="008000"/>
                </a:solidFill>
                <a:effectLst/>
                <a:latin typeface="Consolas" panose="020B0609020204030204" pitchFamily="49" charset="0"/>
              </a:rPr>
              <a:t>user.save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(200).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message: "Successfully signed up!"</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list = async (req, res) =&gt;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let users = await </a:t>
            </a:r>
            <a:r>
              <a:rPr lang="en-US" sz="210" b="0" dirty="0" err="1">
                <a:solidFill>
                  <a:srgbClr val="008000"/>
                </a:solidFill>
                <a:effectLst/>
                <a:latin typeface="Consolas" panose="020B0609020204030204" pitchFamily="49" charset="0"/>
              </a:rPr>
              <a:t>User.find</a:t>
            </a:r>
            <a:r>
              <a:rPr lang="en-US" sz="210" b="0" dirty="0">
                <a:solidFill>
                  <a:srgbClr val="008000"/>
                </a:solidFill>
                <a:effectLst/>
                <a:latin typeface="Consolas" panose="020B0609020204030204" pitchFamily="49" charset="0"/>
              </a:rPr>
              <a:t>().select('name email updated created');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(users);</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a:t>
            </a:r>
            <a:r>
              <a:rPr lang="en-US" sz="210" b="0" dirty="0" err="1">
                <a:solidFill>
                  <a:srgbClr val="008000"/>
                </a:solidFill>
                <a:effectLst/>
                <a:latin typeface="Consolas" panose="020B0609020204030204" pitchFamily="49" charset="0"/>
              </a:rPr>
              <a:t>userByID</a:t>
            </a:r>
            <a:r>
              <a:rPr lang="en-US" sz="210" b="0" dirty="0">
                <a:solidFill>
                  <a:srgbClr val="008000"/>
                </a:solidFill>
                <a:effectLst/>
                <a:latin typeface="Consolas" panose="020B0609020204030204" pitchFamily="49" charset="0"/>
              </a:rPr>
              <a:t> = async (req, res, next, id) =&gt;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let user = await </a:t>
            </a:r>
            <a:r>
              <a:rPr lang="en-US" sz="210" b="0" dirty="0" err="1">
                <a:solidFill>
                  <a:srgbClr val="008000"/>
                </a:solidFill>
                <a:effectLst/>
                <a:latin typeface="Consolas" panose="020B0609020204030204" pitchFamily="49" charset="0"/>
              </a:rPr>
              <a:t>User.findById</a:t>
            </a:r>
            <a:r>
              <a:rPr lang="en-US" sz="210" b="0" dirty="0">
                <a:solidFill>
                  <a:srgbClr val="008000"/>
                </a:solidFill>
                <a:effectLst/>
                <a:latin typeface="Consolas" panose="020B0609020204030204" pitchFamily="49" charset="0"/>
              </a:rPr>
              <a:t>(id);</a:t>
            </a:r>
          </a:p>
          <a:p>
            <a:r>
              <a:rPr lang="en-US" sz="210" b="0" dirty="0">
                <a:solidFill>
                  <a:srgbClr val="008000"/>
                </a:solidFill>
                <a:effectLst/>
                <a:latin typeface="Consolas" panose="020B0609020204030204" pitchFamily="49" charset="0"/>
              </a:rPr>
              <a:t>        if (!user)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"User not found"</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 = user;</a:t>
            </a:r>
          </a:p>
          <a:p>
            <a:r>
              <a:rPr lang="en-US" sz="210" b="0" dirty="0">
                <a:solidFill>
                  <a:srgbClr val="008000"/>
                </a:solidFill>
                <a:effectLst/>
                <a:latin typeface="Consolas" panose="020B0609020204030204" pitchFamily="49" charset="0"/>
              </a:rPr>
              <a:t>        next();</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"Could not retrieve user"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read = (req, res) =&gt; {</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req.profile.hashed_password</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req.profile.salt</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update = async (req, res) =&gt; {</a:t>
            </a:r>
          </a:p>
          <a:p>
            <a:r>
              <a:rPr lang="en-US" sz="210" b="0" dirty="0">
                <a:solidFill>
                  <a:srgbClr val="008000"/>
                </a:solidFill>
                <a:effectLst/>
                <a:latin typeface="Consolas" panose="020B0609020204030204" pitchFamily="49" charset="0"/>
              </a:rPr>
              <a:t>    let form = new </a:t>
            </a:r>
            <a:r>
              <a:rPr lang="en-US" sz="210" b="0" dirty="0" err="1">
                <a:solidFill>
                  <a:srgbClr val="008000"/>
                </a:solidFill>
                <a:effectLst/>
                <a:latin typeface="Consolas" panose="020B0609020204030204" pitchFamily="49" charset="0"/>
              </a:rPr>
              <a:t>formidable.IncomingForm</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form.keepExtensions</a:t>
            </a:r>
            <a:r>
              <a:rPr lang="en-US" sz="210" b="0" dirty="0">
                <a:solidFill>
                  <a:srgbClr val="008000"/>
                </a:solidFill>
                <a:effectLst/>
                <a:latin typeface="Consolas" panose="020B0609020204030204" pitchFamily="49" charset="0"/>
              </a:rPr>
              <a:t> = true;</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form.parse</a:t>
            </a:r>
            <a:r>
              <a:rPr lang="en-US" sz="210" b="0" dirty="0">
                <a:solidFill>
                  <a:srgbClr val="008000"/>
                </a:solidFill>
                <a:effectLst/>
                <a:latin typeface="Consolas" panose="020B0609020204030204" pitchFamily="49" charset="0"/>
              </a:rPr>
              <a:t>(req, async (err, fields, files) =&gt; {</a:t>
            </a:r>
          </a:p>
          <a:p>
            <a:r>
              <a:rPr lang="en-US" sz="210" b="0" dirty="0">
                <a:solidFill>
                  <a:srgbClr val="008000"/>
                </a:solidFill>
                <a:effectLst/>
                <a:latin typeface="Consolas" panose="020B0609020204030204" pitchFamily="49" charset="0"/>
              </a:rPr>
              <a:t>        if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"Photo could not be uploaded"</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let user =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user = extend(user, fields);</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user.updated</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Date.now</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if (</a:t>
            </a:r>
            <a:r>
              <a:rPr lang="en-US" sz="210" b="0" dirty="0" err="1">
                <a:solidFill>
                  <a:srgbClr val="008000"/>
                </a:solidFill>
                <a:effectLst/>
                <a:latin typeface="Consolas" panose="020B0609020204030204" pitchFamily="49" charset="0"/>
              </a:rPr>
              <a:t>files.photo</a:t>
            </a:r>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user.photo.data</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fs.readFileSync</a:t>
            </a:r>
            <a:r>
              <a:rPr lang="en-US" sz="210" b="0" dirty="0">
                <a:solidFill>
                  <a:srgbClr val="008000"/>
                </a:solidFill>
                <a:effectLst/>
                <a:latin typeface="Consolas" panose="020B0609020204030204" pitchFamily="49" charset="0"/>
              </a:rPr>
              <a:t>(</a:t>
            </a:r>
            <a:r>
              <a:rPr lang="en-US" sz="210" b="0" dirty="0" err="1">
                <a:solidFill>
                  <a:srgbClr val="008000"/>
                </a:solidFill>
                <a:effectLst/>
                <a:latin typeface="Consolas" panose="020B0609020204030204" pitchFamily="49" charset="0"/>
              </a:rPr>
              <a:t>files.photo.path</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user.photo.contentType</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files.photo.type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await </a:t>
            </a:r>
            <a:r>
              <a:rPr lang="en-US" sz="210" b="0" dirty="0" err="1">
                <a:solidFill>
                  <a:srgbClr val="008000"/>
                </a:solidFill>
                <a:effectLst/>
                <a:latin typeface="Consolas" panose="020B0609020204030204" pitchFamily="49" charset="0"/>
              </a:rPr>
              <a:t>user.save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user.hashed_password</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user.salt</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(user);</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a:t>
            </a:r>
            <a:r>
              <a:rPr lang="en-US" sz="210" b="0" dirty="0" err="1">
                <a:solidFill>
                  <a:srgbClr val="008000"/>
                </a:solidFill>
                <a:effectLst/>
                <a:latin typeface="Consolas" panose="020B0609020204030204" pitchFamily="49" charset="0"/>
              </a:rPr>
              <a:t>updateUser</a:t>
            </a:r>
            <a:r>
              <a:rPr lang="en-US" sz="210" b="0" dirty="0">
                <a:solidFill>
                  <a:srgbClr val="008000"/>
                </a:solidFill>
                <a:effectLst/>
                <a:latin typeface="Consolas" panose="020B0609020204030204" pitchFamily="49" charset="0"/>
              </a:rPr>
              <a:t> = async (req, res) =&gt;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let user =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user = extend(user, </a:t>
            </a:r>
            <a:r>
              <a:rPr lang="en-US" sz="210" b="0" dirty="0" err="1">
                <a:solidFill>
                  <a:srgbClr val="008000"/>
                </a:solidFill>
                <a:effectLst/>
                <a:latin typeface="Consolas" panose="020B0609020204030204" pitchFamily="49" charset="0"/>
              </a:rPr>
              <a:t>req.body</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user.updated</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Date.now</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await </a:t>
            </a:r>
            <a:r>
              <a:rPr lang="en-US" sz="210" b="0" dirty="0" err="1">
                <a:solidFill>
                  <a:srgbClr val="008000"/>
                </a:solidFill>
                <a:effectLst/>
                <a:latin typeface="Consolas" panose="020B0609020204030204" pitchFamily="49" charset="0"/>
              </a:rPr>
              <a:t>user.save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user.hashed_password</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user.salt</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(user);</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remove = async (req, res) =&gt; {</a:t>
            </a:r>
          </a:p>
          <a:p>
            <a:r>
              <a:rPr lang="en-US" sz="210" b="0" dirty="0">
                <a:solidFill>
                  <a:srgbClr val="008000"/>
                </a:solidFill>
                <a:effectLst/>
                <a:latin typeface="Consolas" panose="020B0609020204030204" pitchFamily="49" charset="0"/>
              </a:rPr>
              <a:t>    try {</a:t>
            </a:r>
          </a:p>
          <a:p>
            <a:r>
              <a:rPr lang="en-US" sz="210" b="0" dirty="0">
                <a:solidFill>
                  <a:srgbClr val="008000"/>
                </a:solidFill>
                <a:effectLst/>
                <a:latin typeface="Consolas" panose="020B0609020204030204" pitchFamily="49" charset="0"/>
              </a:rPr>
              <a:t>        let user =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let </a:t>
            </a:r>
            <a:r>
              <a:rPr lang="en-US" sz="210" b="0" dirty="0" err="1">
                <a:solidFill>
                  <a:srgbClr val="008000"/>
                </a:solidFill>
                <a:effectLst/>
                <a:latin typeface="Consolas" panose="020B0609020204030204" pitchFamily="49" charset="0"/>
              </a:rPr>
              <a:t>deletedUser</a:t>
            </a:r>
            <a:r>
              <a:rPr lang="en-US" sz="210" b="0" dirty="0">
                <a:solidFill>
                  <a:srgbClr val="008000"/>
                </a:solidFill>
                <a:effectLst/>
                <a:latin typeface="Consolas" panose="020B0609020204030204" pitchFamily="49" charset="0"/>
              </a:rPr>
              <a:t> = await </a:t>
            </a:r>
            <a:r>
              <a:rPr lang="en-US" sz="210" b="0" dirty="0" err="1">
                <a:solidFill>
                  <a:srgbClr val="008000"/>
                </a:solidFill>
                <a:effectLst/>
                <a:latin typeface="Consolas" panose="020B0609020204030204" pitchFamily="49" charset="0"/>
              </a:rPr>
              <a:t>user.remove</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deletedUser.hashed_password</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deletedUser.salt</a:t>
            </a:r>
            <a:r>
              <a:rPr lang="en-US" sz="210" b="0" dirty="0">
                <a:solidFill>
                  <a:srgbClr val="008000"/>
                </a:solidFill>
                <a:effectLst/>
                <a:latin typeface="Consolas" panose="020B0609020204030204" pitchFamily="49" charset="0"/>
              </a:rPr>
              <a:t> = undefined;</a:t>
            </a:r>
          </a:p>
          <a:p>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res.json</a:t>
            </a:r>
            <a:r>
              <a:rPr lang="en-US" sz="210" b="0" dirty="0">
                <a:solidFill>
                  <a:srgbClr val="008000"/>
                </a:solidFill>
                <a:effectLst/>
                <a:latin typeface="Consolas" panose="020B0609020204030204" pitchFamily="49" charset="0"/>
              </a:rPr>
              <a:t>(</a:t>
            </a:r>
            <a:r>
              <a:rPr lang="en-US" sz="210" b="0" dirty="0" err="1">
                <a:solidFill>
                  <a:srgbClr val="008000"/>
                </a:solidFill>
                <a:effectLst/>
                <a:latin typeface="Consolas" panose="020B0609020204030204" pitchFamily="49" charset="0"/>
              </a:rPr>
              <a:t>deletedUser</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 catch (err)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(400).</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a:t>
            </a:r>
            <a:r>
              <a:rPr lang="en-US" sz="210" b="0" dirty="0" err="1">
                <a:solidFill>
                  <a:srgbClr val="008000"/>
                </a:solidFill>
                <a:effectLst/>
                <a:latin typeface="Consolas" panose="020B0609020204030204" pitchFamily="49" charset="0"/>
              </a:rPr>
              <a:t>errorHandler.getErrorMessage</a:t>
            </a:r>
            <a:r>
              <a:rPr lang="en-US" sz="210" b="0" dirty="0">
                <a:solidFill>
                  <a:srgbClr val="008000"/>
                </a:solidFill>
                <a:effectLst/>
                <a:latin typeface="Consolas" panose="020B0609020204030204" pitchFamily="49" charset="0"/>
              </a:rPr>
              <a:t>(err)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const </a:t>
            </a:r>
            <a:r>
              <a:rPr lang="en-US" sz="210" b="0" dirty="0" err="1">
                <a:solidFill>
                  <a:srgbClr val="008000"/>
                </a:solidFill>
                <a:effectLst/>
                <a:latin typeface="Consolas" panose="020B0609020204030204" pitchFamily="49" charset="0"/>
              </a:rPr>
              <a:t>isSeller</a:t>
            </a:r>
            <a:r>
              <a:rPr lang="en-US" sz="210" b="0" dirty="0">
                <a:solidFill>
                  <a:srgbClr val="008000"/>
                </a:solidFill>
                <a:effectLst/>
                <a:latin typeface="Consolas" panose="020B0609020204030204" pitchFamily="49" charset="0"/>
              </a:rPr>
              <a:t> = (req, res, next) =&gt; {</a:t>
            </a:r>
          </a:p>
          <a:p>
            <a:r>
              <a:rPr lang="en-US" sz="210" b="0" dirty="0">
                <a:solidFill>
                  <a:srgbClr val="008000"/>
                </a:solidFill>
                <a:effectLst/>
                <a:latin typeface="Consolas" panose="020B0609020204030204" pitchFamily="49" charset="0"/>
              </a:rPr>
              <a:t>    const </a:t>
            </a:r>
            <a:r>
              <a:rPr lang="en-US" sz="210" b="0" dirty="0" err="1">
                <a:solidFill>
                  <a:srgbClr val="008000"/>
                </a:solidFill>
                <a:effectLst/>
                <a:latin typeface="Consolas" panose="020B0609020204030204" pitchFamily="49" charset="0"/>
              </a:rPr>
              <a:t>isSeller</a:t>
            </a:r>
            <a:r>
              <a:rPr lang="en-US" sz="210" b="0" dirty="0">
                <a:solidFill>
                  <a:srgbClr val="008000"/>
                </a:solidFill>
                <a:effectLst/>
                <a:latin typeface="Consolas" panose="020B0609020204030204" pitchFamily="49" charset="0"/>
              </a:rPr>
              <a:t> = </a:t>
            </a:r>
            <a:r>
              <a:rPr lang="en-US" sz="210" b="0" dirty="0" err="1">
                <a:solidFill>
                  <a:srgbClr val="008000"/>
                </a:solidFill>
                <a:effectLst/>
                <a:latin typeface="Consolas" panose="020B0609020204030204" pitchFamily="49" charset="0"/>
              </a:rPr>
              <a:t>req.profile</a:t>
            </a:r>
            <a:r>
              <a:rPr lang="en-US" sz="210" b="0" dirty="0">
                <a:solidFill>
                  <a:srgbClr val="008000"/>
                </a:solidFill>
                <a:effectLst/>
                <a:latin typeface="Consolas" panose="020B0609020204030204" pitchFamily="49" charset="0"/>
              </a:rPr>
              <a:t> &amp;&amp; </a:t>
            </a:r>
            <a:r>
              <a:rPr lang="en-US" sz="210" b="0" dirty="0" err="1">
                <a:solidFill>
                  <a:srgbClr val="008000"/>
                </a:solidFill>
                <a:effectLst/>
                <a:latin typeface="Consolas" panose="020B0609020204030204" pitchFamily="49" charset="0"/>
              </a:rPr>
              <a:t>req.profile.seller</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if (!</a:t>
            </a:r>
            <a:r>
              <a:rPr lang="en-US" sz="210" b="0" dirty="0" err="1">
                <a:solidFill>
                  <a:srgbClr val="008000"/>
                </a:solidFill>
                <a:effectLst/>
                <a:latin typeface="Consolas" panose="020B0609020204030204" pitchFamily="49" charset="0"/>
              </a:rPr>
              <a:t>isSeller</a:t>
            </a:r>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return </a:t>
            </a:r>
            <a:r>
              <a:rPr lang="en-US" sz="210" b="0" dirty="0" err="1">
                <a:solidFill>
                  <a:srgbClr val="008000"/>
                </a:solidFill>
                <a:effectLst/>
                <a:latin typeface="Consolas" panose="020B0609020204030204" pitchFamily="49" charset="0"/>
              </a:rPr>
              <a:t>res.status</a:t>
            </a:r>
            <a:r>
              <a:rPr lang="en-US" sz="210" b="0" dirty="0">
                <a:solidFill>
                  <a:srgbClr val="008000"/>
                </a:solidFill>
                <a:effectLst/>
                <a:latin typeface="Consolas" panose="020B0609020204030204" pitchFamily="49" charset="0"/>
              </a:rPr>
              <a:t>(403).</a:t>
            </a:r>
            <a:r>
              <a:rPr lang="en-US" sz="210" b="0" dirty="0" err="1">
                <a:solidFill>
                  <a:srgbClr val="008000"/>
                </a:solidFill>
                <a:effectLst/>
                <a:latin typeface="Consolas" panose="020B0609020204030204" pitchFamily="49" charset="0"/>
              </a:rPr>
              <a:t>json</a:t>
            </a:r>
            <a:r>
              <a:rPr lang="en-US" sz="210" b="0" dirty="0">
                <a:solidFill>
                  <a:srgbClr val="008000"/>
                </a:solidFill>
                <a:effectLst/>
                <a:latin typeface="Consolas" panose="020B0609020204030204" pitchFamily="49" charset="0"/>
              </a:rPr>
              <a:t>({</a:t>
            </a:r>
          </a:p>
          <a:p>
            <a:r>
              <a:rPr lang="en-US" sz="210" b="0" dirty="0">
                <a:solidFill>
                  <a:srgbClr val="008000"/>
                </a:solidFill>
                <a:effectLst/>
                <a:latin typeface="Consolas" panose="020B0609020204030204" pitchFamily="49" charset="0"/>
              </a:rPr>
              <a:t>            error: "User is not a seller"</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a:t>
            </a:r>
          </a:p>
          <a:p>
            <a:r>
              <a:rPr lang="en-US" sz="210" b="0" dirty="0">
                <a:solidFill>
                  <a:srgbClr val="008000"/>
                </a:solidFill>
                <a:effectLst/>
                <a:latin typeface="Consolas" panose="020B0609020204030204" pitchFamily="49" charset="0"/>
              </a:rPr>
              <a:t>    next();</a:t>
            </a:r>
          </a:p>
          <a:p>
            <a:r>
              <a:rPr lang="en-US" sz="210" b="0" dirty="0">
                <a:solidFill>
                  <a:srgbClr val="008000"/>
                </a:solidFill>
                <a:effectLst/>
                <a:latin typeface="Consolas" panose="020B0609020204030204" pitchFamily="49" charset="0"/>
              </a:rPr>
              <a:t>};</a:t>
            </a:r>
          </a:p>
          <a:p>
            <a:br>
              <a:rPr lang="en-US" sz="210" b="0" dirty="0">
                <a:solidFill>
                  <a:srgbClr val="008000"/>
                </a:solidFill>
                <a:effectLst/>
                <a:latin typeface="Consolas" panose="020B0609020204030204" pitchFamily="49" charset="0"/>
              </a:rPr>
            </a:br>
            <a:r>
              <a:rPr lang="en-US" sz="210" b="0" dirty="0">
                <a:solidFill>
                  <a:srgbClr val="008000"/>
                </a:solidFill>
                <a:effectLst/>
                <a:latin typeface="Consolas" panose="020B0609020204030204" pitchFamily="49" charset="0"/>
              </a:rPr>
              <a:t>export default { create, </a:t>
            </a:r>
            <a:r>
              <a:rPr lang="en-US" sz="210" b="0" dirty="0" err="1">
                <a:solidFill>
                  <a:srgbClr val="008000"/>
                </a:solidFill>
                <a:effectLst/>
                <a:latin typeface="Consolas" panose="020B0609020204030204" pitchFamily="49" charset="0"/>
              </a:rPr>
              <a:t>userByID</a:t>
            </a:r>
            <a:r>
              <a:rPr lang="en-US" sz="210" b="0" dirty="0">
                <a:solidFill>
                  <a:srgbClr val="008000"/>
                </a:solidFill>
                <a:effectLst/>
                <a:latin typeface="Consolas" panose="020B0609020204030204" pitchFamily="49" charset="0"/>
              </a:rPr>
              <a:t>, read, list, remove, update, </a:t>
            </a:r>
            <a:r>
              <a:rPr lang="en-US" sz="210" b="0" dirty="0" err="1">
                <a:solidFill>
                  <a:srgbClr val="008000"/>
                </a:solidFill>
                <a:effectLst/>
                <a:latin typeface="Consolas" panose="020B0609020204030204" pitchFamily="49" charset="0"/>
              </a:rPr>
              <a:t>updateUser</a:t>
            </a:r>
            <a:r>
              <a:rPr lang="en-US" sz="210" b="0" dirty="0">
                <a:solidFill>
                  <a:srgbClr val="008000"/>
                </a:solidFill>
                <a:effectLst/>
                <a:latin typeface="Consolas" panose="020B0609020204030204" pitchFamily="49" charset="0"/>
              </a:rPr>
              <a:t>, </a:t>
            </a:r>
            <a:r>
              <a:rPr lang="en-US" sz="210" b="0" dirty="0" err="1">
                <a:solidFill>
                  <a:srgbClr val="008000"/>
                </a:solidFill>
                <a:effectLst/>
                <a:latin typeface="Consolas" panose="020B0609020204030204" pitchFamily="49" charset="0"/>
              </a:rPr>
              <a:t>isSeller</a:t>
            </a:r>
            <a:r>
              <a:rPr lang="en-US" sz="210" b="0" dirty="0">
                <a:solidFill>
                  <a:srgbClr val="008000"/>
                </a:solidFill>
                <a:effectLst/>
                <a:latin typeface="Consolas" panose="020B0609020204030204" pitchFamily="49" charset="0"/>
              </a:rPr>
              <a:t> };</a:t>
            </a:r>
          </a:p>
          <a:p>
            <a:br>
              <a:rPr lang="en-US" sz="210" b="0" dirty="0">
                <a:solidFill>
                  <a:srgbClr val="008000"/>
                </a:solidFill>
                <a:effectLst/>
                <a:latin typeface="Consolas" panose="020B0609020204030204" pitchFamily="49" charset="0"/>
              </a:rPr>
            </a:br>
            <a:endParaRPr lang="en-US" sz="21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23F816E-5169-83CD-4D7A-886E748AF02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B9D2466-1D65-860D-EA33-69A792AB20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0AA1654-A7E8-3E2B-F6E3-27B24E1F1B6F}"/>
              </a:ext>
            </a:extLst>
          </p:cNvPr>
          <p:cNvSpPr>
            <a:spLocks noGrp="1"/>
          </p:cNvSpPr>
          <p:nvPr>
            <p:ph type="sldNum" sz="quarter" idx="12"/>
          </p:nvPr>
        </p:nvSpPr>
        <p:spPr/>
        <p:txBody>
          <a:bodyPr/>
          <a:lstStyle/>
          <a:p>
            <a:fld id="{7C5CF243-786F-4254-B068-4C9F0B6EA12F}" type="slidenum">
              <a:rPr lang="en-US" altLang="en-US" smtClean="0"/>
              <a:pPr/>
              <a:t>114</a:t>
            </a:fld>
            <a:endParaRPr lang="en-US" altLang="en-US"/>
          </a:p>
        </p:txBody>
      </p:sp>
    </p:spTree>
    <p:extLst>
      <p:ext uri="{BB962C8B-B14F-4D97-AF65-F5344CB8AC3E}">
        <p14:creationId xmlns:p14="http://schemas.microsoft.com/office/powerpoint/2010/main" val="17752313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08AE-3C75-6083-5E1E-F641D18889A8}"/>
              </a:ext>
            </a:extLst>
          </p:cNvPr>
          <p:cNvSpPr>
            <a:spLocks noGrp="1"/>
          </p:cNvSpPr>
          <p:nvPr>
            <p:ph type="title"/>
          </p:nvPr>
        </p:nvSpPr>
        <p:spPr/>
        <p:txBody>
          <a:bodyPr/>
          <a:lstStyle/>
          <a:p>
            <a:r>
              <a:rPr lang="en-US" dirty="0"/>
              <a:t>Retrieving a profile photo</a:t>
            </a:r>
          </a:p>
        </p:txBody>
      </p:sp>
      <p:sp>
        <p:nvSpPr>
          <p:cNvPr id="3" name="Content Placeholder 2">
            <a:extLst>
              <a:ext uri="{FF2B5EF4-FFF2-40B4-BE49-F238E27FC236}">
                <a16:creationId xmlns:a16="http://schemas.microsoft.com/office/drawing/2014/main" id="{820FFA72-23AB-C33B-91E5-C058A0C9237C}"/>
              </a:ext>
            </a:extLst>
          </p:cNvPr>
          <p:cNvSpPr>
            <a:spLocks noGrp="1"/>
          </p:cNvSpPr>
          <p:nvPr>
            <p:ph idx="1"/>
          </p:nvPr>
        </p:nvSpPr>
        <p:spPr/>
        <p:txBody>
          <a:bodyPr/>
          <a:lstStyle/>
          <a:p>
            <a:r>
              <a:rPr lang="en-US" dirty="0"/>
              <a:t>The simplest option to retrieve the image stored in the database and then show it in a view is to set up a route that will fetch the data and return it as an image file to the requesting client. In this section, we will learn how to set up this route to expose a photo URL, as well as how to use this URL to display the photo in the frontend views.</a:t>
            </a:r>
          </a:p>
        </p:txBody>
      </p:sp>
      <p:sp>
        <p:nvSpPr>
          <p:cNvPr id="4" name="Date Placeholder 3">
            <a:extLst>
              <a:ext uri="{FF2B5EF4-FFF2-40B4-BE49-F238E27FC236}">
                <a16:creationId xmlns:a16="http://schemas.microsoft.com/office/drawing/2014/main" id="{7C2F686B-1CFB-1DC7-5069-507EE362DF6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81CB0C5-FD49-86C0-A38C-138A8E6018E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D12614-7CF2-BC08-FE63-85A492A5369D}"/>
              </a:ext>
            </a:extLst>
          </p:cNvPr>
          <p:cNvSpPr>
            <a:spLocks noGrp="1"/>
          </p:cNvSpPr>
          <p:nvPr>
            <p:ph type="sldNum" sz="quarter" idx="12"/>
          </p:nvPr>
        </p:nvSpPr>
        <p:spPr/>
        <p:txBody>
          <a:bodyPr/>
          <a:lstStyle/>
          <a:p>
            <a:fld id="{7C5CF243-786F-4254-B068-4C9F0B6EA12F}" type="slidenum">
              <a:rPr lang="en-US" altLang="en-US" smtClean="0"/>
              <a:pPr/>
              <a:t>115</a:t>
            </a:fld>
            <a:endParaRPr lang="en-US" altLang="en-US"/>
          </a:p>
        </p:txBody>
      </p:sp>
    </p:spTree>
    <p:extLst>
      <p:ext uri="{BB962C8B-B14F-4D97-AF65-F5344CB8AC3E}">
        <p14:creationId xmlns:p14="http://schemas.microsoft.com/office/powerpoint/2010/main" val="38490566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3A92-8EAC-5686-D2C2-8DA887B4635E}"/>
              </a:ext>
            </a:extLst>
          </p:cNvPr>
          <p:cNvSpPr>
            <a:spLocks noGrp="1"/>
          </p:cNvSpPr>
          <p:nvPr>
            <p:ph type="title"/>
          </p:nvPr>
        </p:nvSpPr>
        <p:spPr/>
        <p:txBody>
          <a:bodyPr/>
          <a:lstStyle/>
          <a:p>
            <a:r>
              <a:rPr lang="en-US" dirty="0"/>
              <a:t>Profile photo URL</a:t>
            </a:r>
          </a:p>
        </p:txBody>
      </p:sp>
      <p:sp>
        <p:nvSpPr>
          <p:cNvPr id="3" name="Content Placeholder 2">
            <a:extLst>
              <a:ext uri="{FF2B5EF4-FFF2-40B4-BE49-F238E27FC236}">
                <a16:creationId xmlns:a16="http://schemas.microsoft.com/office/drawing/2014/main" id="{0C122199-5DA7-6772-1E41-ECAD1E07766B}"/>
              </a:ext>
            </a:extLst>
          </p:cNvPr>
          <p:cNvSpPr>
            <a:spLocks noGrp="1"/>
          </p:cNvSpPr>
          <p:nvPr>
            <p:ph idx="1"/>
          </p:nvPr>
        </p:nvSpPr>
        <p:spPr/>
        <p:txBody>
          <a:bodyPr/>
          <a:lstStyle/>
          <a:p>
            <a:r>
              <a:rPr lang="en-US" dirty="0"/>
              <a:t>We will set up a route to the photo stored in the database for each user, and also add another route that will fetch a default photo if the given user did not upload a profile photo. </a:t>
            </a:r>
          </a:p>
          <a:p>
            <a:r>
              <a:rPr lang="en-US" dirty="0"/>
              <a:t>These routes will be defined as follows:</a:t>
            </a:r>
          </a:p>
          <a:p>
            <a:pPr marL="0" indent="0">
              <a:buNone/>
            </a:pPr>
            <a:endParaRPr lang="en-US" dirty="0"/>
          </a:p>
          <a:p>
            <a:pPr marL="0" indent="0">
              <a:buNone/>
            </a:pPr>
            <a:r>
              <a:rPr lang="en-US" dirty="0" err="1"/>
              <a:t>mern</a:t>
            </a:r>
            <a:r>
              <a:rPr lang="en-US" dirty="0"/>
              <a:t>-social/server/routes/user.routes.js:</a:t>
            </a:r>
          </a:p>
          <a:p>
            <a:r>
              <a:rPr lang="en-US" dirty="0" err="1"/>
              <a:t>router.route</a:t>
            </a:r>
            <a:r>
              <a:rPr lang="en-US" dirty="0"/>
              <a:t>('/</a:t>
            </a:r>
            <a:r>
              <a:rPr lang="en-US" dirty="0" err="1"/>
              <a:t>api</a:t>
            </a:r>
            <a:r>
              <a:rPr lang="en-US" dirty="0"/>
              <a:t>/users/photo/:</a:t>
            </a:r>
            <a:r>
              <a:rPr lang="en-US" dirty="0" err="1"/>
              <a:t>userId</a:t>
            </a:r>
            <a:r>
              <a:rPr lang="en-US" dirty="0"/>
              <a:t>')</a:t>
            </a:r>
          </a:p>
          <a:p>
            <a:r>
              <a:rPr lang="en-US" dirty="0"/>
              <a:t>.get(</a:t>
            </a:r>
            <a:r>
              <a:rPr lang="en-US" dirty="0" err="1"/>
              <a:t>userCtrl.photo</a:t>
            </a:r>
            <a:r>
              <a:rPr lang="en-US" dirty="0"/>
              <a:t>, </a:t>
            </a:r>
            <a:r>
              <a:rPr lang="en-US" dirty="0" err="1"/>
              <a:t>userCtrl.defaultPhoto</a:t>
            </a:r>
            <a:r>
              <a:rPr lang="en-US" dirty="0"/>
              <a:t>) </a:t>
            </a:r>
          </a:p>
          <a:p>
            <a:r>
              <a:rPr lang="en-US" dirty="0" err="1"/>
              <a:t>router.route</a:t>
            </a:r>
            <a:r>
              <a:rPr lang="en-US" dirty="0"/>
              <a:t>('/</a:t>
            </a:r>
            <a:r>
              <a:rPr lang="en-US" dirty="0" err="1"/>
              <a:t>api</a:t>
            </a:r>
            <a:r>
              <a:rPr lang="en-US" dirty="0"/>
              <a:t>/users/</a:t>
            </a:r>
            <a:r>
              <a:rPr lang="en-US" dirty="0" err="1"/>
              <a:t>defaultphoto</a:t>
            </a:r>
            <a:r>
              <a:rPr lang="en-US" dirty="0"/>
              <a:t>')</a:t>
            </a:r>
          </a:p>
          <a:p>
            <a:r>
              <a:rPr lang="en-US" dirty="0"/>
              <a:t>.get(</a:t>
            </a:r>
            <a:r>
              <a:rPr lang="en-US" dirty="0" err="1"/>
              <a:t>userCtrl.defaultPhoto</a:t>
            </a:r>
            <a:r>
              <a:rPr lang="en-US" dirty="0"/>
              <a:t>)</a:t>
            </a:r>
          </a:p>
        </p:txBody>
      </p:sp>
      <p:sp>
        <p:nvSpPr>
          <p:cNvPr id="4" name="Date Placeholder 3">
            <a:extLst>
              <a:ext uri="{FF2B5EF4-FFF2-40B4-BE49-F238E27FC236}">
                <a16:creationId xmlns:a16="http://schemas.microsoft.com/office/drawing/2014/main" id="{4DC460D7-0687-AEEA-E3EE-5E7E89E2A94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E1517F9-754E-E0FD-C1FF-84C4FCCFE7F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1B39248-6171-AE76-0BA0-8F4E920062E2}"/>
              </a:ext>
            </a:extLst>
          </p:cNvPr>
          <p:cNvSpPr>
            <a:spLocks noGrp="1"/>
          </p:cNvSpPr>
          <p:nvPr>
            <p:ph type="sldNum" sz="quarter" idx="12"/>
          </p:nvPr>
        </p:nvSpPr>
        <p:spPr/>
        <p:txBody>
          <a:bodyPr/>
          <a:lstStyle/>
          <a:p>
            <a:fld id="{7C5CF243-786F-4254-B068-4C9F0B6EA12F}" type="slidenum">
              <a:rPr lang="en-US" altLang="en-US" smtClean="0"/>
              <a:pPr/>
              <a:t>116</a:t>
            </a:fld>
            <a:endParaRPr lang="en-US" altLang="en-US"/>
          </a:p>
        </p:txBody>
      </p:sp>
    </p:spTree>
    <p:extLst>
      <p:ext uri="{BB962C8B-B14F-4D97-AF65-F5344CB8AC3E}">
        <p14:creationId xmlns:p14="http://schemas.microsoft.com/office/powerpoint/2010/main" val="100430524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325C-9A3C-BC62-59EC-BA54A5EE3E77}"/>
              </a:ext>
            </a:extLst>
          </p:cNvPr>
          <p:cNvSpPr>
            <a:spLocks noGrp="1"/>
          </p:cNvSpPr>
          <p:nvPr>
            <p:ph type="title"/>
          </p:nvPr>
        </p:nvSpPr>
        <p:spPr/>
        <p:txBody>
          <a:bodyPr/>
          <a:lstStyle/>
          <a:p>
            <a:br>
              <a:rPr lang="en-US" dirty="0"/>
            </a:br>
            <a:r>
              <a:rPr lang="en-US" dirty="0"/>
              <a:t>Updated </a:t>
            </a:r>
            <a:r>
              <a:rPr lang="en-US" dirty="0" err="1"/>
              <a:t>mern</a:t>
            </a:r>
            <a:r>
              <a:rPr lang="en-US" dirty="0"/>
              <a:t>-skeleton/server/routes/user.routes.js:</a:t>
            </a:r>
            <a:br>
              <a:rPr lang="en-US" dirty="0"/>
            </a:br>
            <a:endParaRPr lang="en-US" dirty="0"/>
          </a:p>
        </p:txBody>
      </p:sp>
      <p:sp>
        <p:nvSpPr>
          <p:cNvPr id="3" name="Content Placeholder 2">
            <a:extLst>
              <a:ext uri="{FF2B5EF4-FFF2-40B4-BE49-F238E27FC236}">
                <a16:creationId xmlns:a16="http://schemas.microsoft.com/office/drawing/2014/main" id="{08C16104-608D-BBE6-B507-A51D9C310691}"/>
              </a:ext>
            </a:extLst>
          </p:cNvPr>
          <p:cNvSpPr>
            <a:spLocks noGrp="1"/>
          </p:cNvSpPr>
          <p:nvPr>
            <p:ph idx="1"/>
          </p:nvPr>
        </p:nvSpPr>
        <p:spPr/>
        <p:txBody>
          <a:bodyPr/>
          <a:lstStyle/>
          <a:p>
            <a:r>
              <a:rPr lang="en-US" sz="850" b="0" dirty="0">
                <a:solidFill>
                  <a:srgbClr val="008000"/>
                </a:solidFill>
                <a:effectLst/>
                <a:latin typeface="Consolas" panose="020B0609020204030204" pitchFamily="49" charset="0"/>
              </a:rPr>
              <a:t>import express from 'express'</a:t>
            </a:r>
          </a:p>
          <a:p>
            <a:r>
              <a:rPr lang="en-US" sz="850" b="0" dirty="0">
                <a:solidFill>
                  <a:srgbClr val="008000"/>
                </a:solidFill>
                <a:effectLst/>
                <a:latin typeface="Consolas" panose="020B0609020204030204" pitchFamily="49" charset="0"/>
              </a:rPr>
              <a:t>import </a:t>
            </a:r>
            <a:r>
              <a:rPr lang="en-US" sz="850" b="0" dirty="0" err="1">
                <a:solidFill>
                  <a:srgbClr val="008000"/>
                </a:solidFill>
                <a:effectLst/>
                <a:latin typeface="Consolas" panose="020B0609020204030204" pitchFamily="49" charset="0"/>
              </a:rPr>
              <a:t>userCtrl</a:t>
            </a:r>
            <a:r>
              <a:rPr lang="en-US" sz="850" b="0" dirty="0">
                <a:solidFill>
                  <a:srgbClr val="008000"/>
                </a:solidFill>
                <a:effectLst/>
                <a:latin typeface="Consolas" panose="020B0609020204030204" pitchFamily="49" charset="0"/>
              </a:rPr>
              <a:t> from '../controllers/user.controller.js' </a:t>
            </a:r>
          </a:p>
          <a:p>
            <a:r>
              <a:rPr lang="en-US" sz="850" b="0" dirty="0">
                <a:solidFill>
                  <a:srgbClr val="008000"/>
                </a:solidFill>
                <a:effectLst/>
                <a:latin typeface="Consolas" panose="020B0609020204030204" pitchFamily="49" charset="0"/>
              </a:rPr>
              <a:t>    import </a:t>
            </a:r>
            <a:r>
              <a:rPr lang="en-US" sz="850" b="0" dirty="0" err="1">
                <a:solidFill>
                  <a:srgbClr val="008000"/>
                </a:solidFill>
                <a:effectLst/>
                <a:latin typeface="Consolas" panose="020B0609020204030204" pitchFamily="49" charset="0"/>
              </a:rPr>
              <a:t>authCtrl</a:t>
            </a:r>
            <a:r>
              <a:rPr lang="en-US" sz="850" b="0" dirty="0">
                <a:solidFill>
                  <a:srgbClr val="008000"/>
                </a:solidFill>
                <a:effectLst/>
                <a:latin typeface="Consolas" panose="020B0609020204030204" pitchFamily="49" charset="0"/>
              </a:rPr>
              <a:t> from '../controllers/auth.controller.js'</a:t>
            </a:r>
          </a:p>
          <a:p>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const router = </a:t>
            </a:r>
            <a:r>
              <a:rPr lang="en-US" sz="850" b="0" dirty="0" err="1">
                <a:solidFill>
                  <a:srgbClr val="008000"/>
                </a:solidFill>
                <a:effectLst/>
                <a:latin typeface="Consolas" panose="020B0609020204030204" pitchFamily="49" charset="0"/>
              </a:rPr>
              <a:t>express.Router</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 </a:t>
            </a:r>
          </a:p>
          <a:p>
            <a:r>
              <a:rPr lang="en-US" sz="850" b="0" dirty="0">
                <a:solidFill>
                  <a:srgbClr val="008000"/>
                </a:solidFill>
                <a:effectLst/>
                <a:latin typeface="Consolas" panose="020B0609020204030204" pitchFamily="49" charset="0"/>
              </a:rPr>
              <a:t>    .get(</a:t>
            </a:r>
            <a:r>
              <a:rPr lang="en-US" sz="850" b="0" dirty="0" err="1">
                <a:solidFill>
                  <a:srgbClr val="008000"/>
                </a:solidFill>
                <a:effectLst/>
                <a:latin typeface="Consolas" panose="020B0609020204030204" pitchFamily="49" charset="0"/>
              </a:rPr>
              <a:t>userCtrl.list</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.post(</a:t>
            </a:r>
            <a:r>
              <a:rPr lang="en-US" sz="850" b="0" dirty="0" err="1">
                <a:solidFill>
                  <a:srgbClr val="008000"/>
                </a:solidFill>
                <a:effectLst/>
                <a:latin typeface="Consolas" panose="020B0609020204030204" pitchFamily="49" charset="0"/>
              </a:rPr>
              <a:t>userCtrl.create</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.get(</a:t>
            </a:r>
            <a:r>
              <a:rPr lang="en-US" sz="850" b="0" dirty="0" err="1">
                <a:solidFill>
                  <a:srgbClr val="008000"/>
                </a:solidFill>
                <a:effectLst/>
                <a:latin typeface="Consolas" panose="020B0609020204030204" pitchFamily="49" charset="0"/>
              </a:rPr>
              <a:t>userCtrl.read</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.put(</a:t>
            </a:r>
            <a:r>
              <a:rPr lang="en-US" sz="850" b="0" dirty="0" err="1">
                <a:solidFill>
                  <a:srgbClr val="008000"/>
                </a:solidFill>
                <a:effectLst/>
                <a:latin typeface="Consolas" panose="020B0609020204030204" pitchFamily="49" charset="0"/>
              </a:rPr>
              <a:t>userCtrl.update</a:t>
            </a:r>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.delete(</a:t>
            </a:r>
            <a:r>
              <a:rPr lang="en-US" sz="850" b="0" dirty="0" err="1">
                <a:solidFill>
                  <a:srgbClr val="008000"/>
                </a:solidFill>
                <a:effectLst/>
                <a:latin typeface="Consolas" panose="020B0609020204030204" pitchFamily="49" charset="0"/>
              </a:rPr>
              <a:t>userCtrl.remove</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.get(</a:t>
            </a:r>
            <a:r>
              <a:rPr lang="en-US" sz="850" b="0" dirty="0" err="1">
                <a:solidFill>
                  <a:srgbClr val="008000"/>
                </a:solidFill>
                <a:effectLst/>
                <a:latin typeface="Consolas" panose="020B0609020204030204" pitchFamily="49" charset="0"/>
              </a:rPr>
              <a:t>authCtrl.requireSignin</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userCtrl.read</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.put(</a:t>
            </a:r>
            <a:r>
              <a:rPr lang="en-US" sz="850" b="0" dirty="0" err="1">
                <a:solidFill>
                  <a:srgbClr val="008000"/>
                </a:solidFill>
                <a:effectLst/>
                <a:latin typeface="Consolas" panose="020B0609020204030204" pitchFamily="49" charset="0"/>
              </a:rPr>
              <a:t>authCtrl.requireSignin</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authCtrl.hasAuthorization</a:t>
            </a:r>
            <a:r>
              <a:rPr lang="en-US" sz="850" b="0" dirty="0">
                <a:solidFill>
                  <a:srgbClr val="008000"/>
                </a:solidFill>
                <a:effectLst/>
                <a:latin typeface="Consolas" panose="020B0609020204030204" pitchFamily="49" charset="0"/>
              </a:rPr>
              <a:t>, </a:t>
            </a:r>
          </a:p>
          <a:p>
            <a:r>
              <a:rPr lang="en-US" sz="850" b="0" dirty="0" err="1">
                <a:solidFill>
                  <a:srgbClr val="008000"/>
                </a:solidFill>
                <a:effectLst/>
                <a:latin typeface="Consolas" panose="020B0609020204030204" pitchFamily="49" charset="0"/>
              </a:rPr>
              <a:t>userCtrl.update</a:t>
            </a:r>
            <a:r>
              <a:rPr lang="en-US" sz="850" b="0" dirty="0">
                <a:solidFill>
                  <a:srgbClr val="008000"/>
                </a:solidFill>
                <a:effectLst/>
                <a:latin typeface="Consolas" panose="020B0609020204030204" pitchFamily="49" charset="0"/>
              </a:rPr>
              <a:t>)</a:t>
            </a:r>
          </a:p>
          <a:p>
            <a:r>
              <a:rPr lang="en-US" sz="850" b="0" dirty="0">
                <a:solidFill>
                  <a:srgbClr val="008000"/>
                </a:solidFill>
                <a:effectLst/>
                <a:latin typeface="Consolas" panose="020B0609020204030204" pitchFamily="49" charset="0"/>
              </a:rPr>
              <a:t>.delete(</a:t>
            </a:r>
            <a:r>
              <a:rPr lang="en-US" sz="850" b="0" dirty="0" err="1">
                <a:solidFill>
                  <a:srgbClr val="008000"/>
                </a:solidFill>
                <a:effectLst/>
                <a:latin typeface="Consolas" panose="020B0609020204030204" pitchFamily="49" charset="0"/>
              </a:rPr>
              <a:t>authCtrl.requireSignin</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authCtrl.hasAuthorization</a:t>
            </a:r>
            <a:r>
              <a:rPr lang="en-US" sz="850" b="0" dirty="0">
                <a:solidFill>
                  <a:srgbClr val="008000"/>
                </a:solidFill>
                <a:effectLst/>
                <a:latin typeface="Consolas" panose="020B0609020204030204" pitchFamily="49" charset="0"/>
              </a:rPr>
              <a:t>, </a:t>
            </a:r>
          </a:p>
          <a:p>
            <a:r>
              <a:rPr lang="en-US" sz="850" b="0" dirty="0" err="1">
                <a:solidFill>
                  <a:srgbClr val="008000"/>
                </a:solidFill>
                <a:effectLst/>
                <a:latin typeface="Consolas" panose="020B0609020204030204" pitchFamily="49" charset="0"/>
              </a:rPr>
              <a:t>userCtrl.remove</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router.param</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userCtrl.userByID</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/users').post(</a:t>
            </a:r>
            <a:r>
              <a:rPr lang="en-US" sz="850" b="0" dirty="0" err="1">
                <a:solidFill>
                  <a:srgbClr val="008000"/>
                </a:solidFill>
                <a:effectLst/>
                <a:latin typeface="Consolas" panose="020B0609020204030204" pitchFamily="49" charset="0"/>
              </a:rPr>
              <a:t>userCtrl.create</a:t>
            </a:r>
            <a:r>
              <a:rPr lang="en-US" sz="850" b="0" dirty="0">
                <a:solidFill>
                  <a:srgbClr val="008000"/>
                </a:solidFill>
                <a:effectLst/>
                <a:latin typeface="Consolas" panose="020B0609020204030204" pitchFamily="49" charset="0"/>
              </a:rPr>
              <a:t>) </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/users').get(</a:t>
            </a:r>
            <a:r>
              <a:rPr lang="en-US" sz="850" b="0" dirty="0" err="1">
                <a:solidFill>
                  <a:srgbClr val="008000"/>
                </a:solidFill>
                <a:effectLst/>
                <a:latin typeface="Consolas" panose="020B0609020204030204" pitchFamily="49" charset="0"/>
              </a:rPr>
              <a:t>userCtrl.list</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router.param</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userCtrl.userByID</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').get(</a:t>
            </a:r>
            <a:r>
              <a:rPr lang="en-US" sz="850" b="0" dirty="0" err="1">
                <a:solidFill>
                  <a:srgbClr val="008000"/>
                </a:solidFill>
                <a:effectLst/>
                <a:latin typeface="Consolas" panose="020B0609020204030204" pitchFamily="49" charset="0"/>
              </a:rPr>
              <a:t>userCtrl.read</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').put(</a:t>
            </a:r>
            <a:r>
              <a:rPr lang="en-US" sz="850" b="0" dirty="0" err="1">
                <a:solidFill>
                  <a:srgbClr val="008000"/>
                </a:solidFill>
                <a:effectLst/>
                <a:latin typeface="Consolas" panose="020B0609020204030204" pitchFamily="49" charset="0"/>
              </a:rPr>
              <a:t>userCtrl.update</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').delete(</a:t>
            </a:r>
            <a:r>
              <a:rPr lang="en-US" sz="850" b="0" dirty="0" err="1">
                <a:solidFill>
                  <a:srgbClr val="008000"/>
                </a:solidFill>
                <a:effectLst/>
                <a:latin typeface="Consolas" panose="020B0609020204030204" pitchFamily="49" charset="0"/>
              </a:rPr>
              <a:t>userCtrl.remove</a:t>
            </a:r>
            <a:r>
              <a:rPr lang="en-US" sz="850" b="0" dirty="0">
                <a:solidFill>
                  <a:srgbClr val="008000"/>
                </a:solidFill>
                <a:effectLst/>
                <a:latin typeface="Consolas" panose="020B0609020204030204" pitchFamily="49" charset="0"/>
              </a:rPr>
              <a:t>)</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/users/photo/:</a:t>
            </a:r>
            <a:r>
              <a:rPr lang="en-US" sz="850" b="0" dirty="0" err="1">
                <a:solidFill>
                  <a:srgbClr val="008000"/>
                </a:solidFill>
                <a:effectLst/>
                <a:latin typeface="Consolas" panose="020B0609020204030204" pitchFamily="49" charset="0"/>
              </a:rPr>
              <a:t>userId</a:t>
            </a:r>
            <a:r>
              <a:rPr lang="en-US" sz="850" b="0" dirty="0">
                <a:solidFill>
                  <a:srgbClr val="008000"/>
                </a:solidFill>
                <a:effectLst/>
                <a:latin typeface="Consolas" panose="020B0609020204030204" pitchFamily="49" charset="0"/>
              </a:rPr>
              <a:t>').get(</a:t>
            </a:r>
            <a:r>
              <a:rPr lang="en-US" sz="850" b="0" dirty="0" err="1">
                <a:solidFill>
                  <a:srgbClr val="008000"/>
                </a:solidFill>
                <a:effectLst/>
                <a:latin typeface="Consolas" panose="020B0609020204030204" pitchFamily="49" charset="0"/>
              </a:rPr>
              <a:t>userCtrl.photo</a:t>
            </a:r>
            <a:r>
              <a:rPr lang="en-US" sz="850" b="0" dirty="0">
                <a:solidFill>
                  <a:srgbClr val="008000"/>
                </a:solidFill>
                <a:effectLst/>
                <a:latin typeface="Consolas" panose="020B0609020204030204" pitchFamily="49" charset="0"/>
              </a:rPr>
              <a:t>, </a:t>
            </a:r>
            <a:r>
              <a:rPr lang="en-US" sz="850" b="0" dirty="0" err="1">
                <a:solidFill>
                  <a:srgbClr val="008000"/>
                </a:solidFill>
                <a:effectLst/>
                <a:latin typeface="Consolas" panose="020B0609020204030204" pitchFamily="49" charset="0"/>
              </a:rPr>
              <a:t>userCtrl.defaultPhoto</a:t>
            </a:r>
            <a:r>
              <a:rPr lang="en-US" sz="850" b="0" dirty="0">
                <a:solidFill>
                  <a:srgbClr val="008000"/>
                </a:solidFill>
                <a:effectLst/>
                <a:latin typeface="Consolas" panose="020B0609020204030204" pitchFamily="49" charset="0"/>
              </a:rPr>
              <a:t>) </a:t>
            </a:r>
          </a:p>
          <a:p>
            <a:r>
              <a:rPr lang="en-US" sz="850" b="0" dirty="0" err="1">
                <a:solidFill>
                  <a:srgbClr val="008000"/>
                </a:solidFill>
                <a:effectLst/>
                <a:latin typeface="Consolas" panose="020B0609020204030204" pitchFamily="49" charset="0"/>
              </a:rPr>
              <a:t>router.route</a:t>
            </a:r>
            <a:r>
              <a:rPr lang="en-US" sz="850" b="0" dirty="0">
                <a:solidFill>
                  <a:srgbClr val="008000"/>
                </a:solidFill>
                <a:effectLst/>
                <a:latin typeface="Consolas" panose="020B0609020204030204" pitchFamily="49" charset="0"/>
              </a:rPr>
              <a:t>('/</a:t>
            </a:r>
            <a:r>
              <a:rPr lang="en-US" sz="850" b="0" dirty="0" err="1">
                <a:solidFill>
                  <a:srgbClr val="008000"/>
                </a:solidFill>
                <a:effectLst/>
                <a:latin typeface="Consolas" panose="020B0609020204030204" pitchFamily="49" charset="0"/>
              </a:rPr>
              <a:t>api</a:t>
            </a:r>
            <a:r>
              <a:rPr lang="en-US" sz="850" b="0" dirty="0">
                <a:solidFill>
                  <a:srgbClr val="008000"/>
                </a:solidFill>
                <a:effectLst/>
                <a:latin typeface="Consolas" panose="020B0609020204030204" pitchFamily="49" charset="0"/>
              </a:rPr>
              <a:t>/users/</a:t>
            </a:r>
            <a:r>
              <a:rPr lang="en-US" sz="850" b="0" dirty="0" err="1">
                <a:solidFill>
                  <a:srgbClr val="008000"/>
                </a:solidFill>
                <a:effectLst/>
                <a:latin typeface="Consolas" panose="020B0609020204030204" pitchFamily="49" charset="0"/>
              </a:rPr>
              <a:t>defaultphoto</a:t>
            </a:r>
            <a:r>
              <a:rPr lang="en-US" sz="850" b="0" dirty="0">
                <a:solidFill>
                  <a:srgbClr val="008000"/>
                </a:solidFill>
                <a:effectLst/>
                <a:latin typeface="Consolas" panose="020B0609020204030204" pitchFamily="49" charset="0"/>
              </a:rPr>
              <a:t>').get(</a:t>
            </a:r>
            <a:r>
              <a:rPr lang="en-US" sz="850" b="0" dirty="0" err="1">
                <a:solidFill>
                  <a:srgbClr val="008000"/>
                </a:solidFill>
                <a:effectLst/>
                <a:latin typeface="Consolas" panose="020B0609020204030204" pitchFamily="49" charset="0"/>
              </a:rPr>
              <a:t>userCtrl.defaultPhoto</a:t>
            </a:r>
            <a:r>
              <a:rPr lang="en-US" sz="850" b="0" dirty="0">
                <a:solidFill>
                  <a:srgbClr val="008000"/>
                </a:solidFill>
                <a:effectLst/>
                <a:latin typeface="Consolas" panose="020B0609020204030204" pitchFamily="49" charset="0"/>
              </a:rPr>
              <a:t>)</a:t>
            </a:r>
          </a:p>
          <a:p>
            <a:br>
              <a:rPr lang="en-US" sz="850" b="0" dirty="0">
                <a:solidFill>
                  <a:srgbClr val="008000"/>
                </a:solidFill>
                <a:effectLst/>
                <a:latin typeface="Consolas" panose="020B0609020204030204" pitchFamily="49" charset="0"/>
              </a:rPr>
            </a:br>
            <a:br>
              <a:rPr lang="en-US" sz="850" b="0" dirty="0">
                <a:solidFill>
                  <a:srgbClr val="008000"/>
                </a:solidFill>
                <a:effectLst/>
                <a:latin typeface="Consolas" panose="020B0609020204030204" pitchFamily="49" charset="0"/>
              </a:rPr>
            </a:br>
            <a:br>
              <a:rPr lang="en-US" sz="850" b="0" dirty="0">
                <a:solidFill>
                  <a:srgbClr val="008000"/>
                </a:solidFill>
                <a:effectLst/>
                <a:latin typeface="Consolas" panose="020B0609020204030204" pitchFamily="49" charset="0"/>
              </a:rPr>
            </a:br>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a:t>
            </a:r>
          </a:p>
          <a:p>
            <a:r>
              <a:rPr lang="en-US" sz="850" b="0" dirty="0">
                <a:solidFill>
                  <a:srgbClr val="008000"/>
                </a:solidFill>
                <a:effectLst/>
                <a:latin typeface="Consolas" panose="020B0609020204030204" pitchFamily="49" charset="0"/>
              </a:rPr>
              <a:t>    export default router</a:t>
            </a:r>
          </a:p>
          <a:p>
            <a:endParaRPr lang="en-US" sz="8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55B8DE3-7210-1DBB-DD39-F71EB6ACA6B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274B5C3-1FF6-61F9-3B05-05A7D37BAFD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AB36A00-DCA1-FF05-4DB6-54F610F9A851}"/>
              </a:ext>
            </a:extLst>
          </p:cNvPr>
          <p:cNvSpPr>
            <a:spLocks noGrp="1"/>
          </p:cNvSpPr>
          <p:nvPr>
            <p:ph type="sldNum" sz="quarter" idx="12"/>
          </p:nvPr>
        </p:nvSpPr>
        <p:spPr/>
        <p:txBody>
          <a:bodyPr/>
          <a:lstStyle/>
          <a:p>
            <a:fld id="{7C5CF243-786F-4254-B068-4C9F0B6EA12F}" type="slidenum">
              <a:rPr lang="en-US" altLang="en-US" smtClean="0"/>
              <a:pPr/>
              <a:t>117</a:t>
            </a:fld>
            <a:endParaRPr lang="en-US" altLang="en-US"/>
          </a:p>
        </p:txBody>
      </p:sp>
    </p:spTree>
    <p:extLst>
      <p:ext uri="{BB962C8B-B14F-4D97-AF65-F5344CB8AC3E}">
        <p14:creationId xmlns:p14="http://schemas.microsoft.com/office/powerpoint/2010/main" val="27410267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B93D-707C-7D91-F7D0-CEDE552530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2B3F02-C06C-5F63-8334-460D09601A5B}"/>
              </a:ext>
            </a:extLst>
          </p:cNvPr>
          <p:cNvSpPr>
            <a:spLocks noGrp="1"/>
          </p:cNvSpPr>
          <p:nvPr>
            <p:ph idx="1"/>
          </p:nvPr>
        </p:nvSpPr>
        <p:spPr/>
        <p:txBody>
          <a:bodyPr/>
          <a:lstStyle/>
          <a:p>
            <a:r>
              <a:rPr lang="en-US" dirty="0"/>
              <a:t>We will look for the photo in the photo controller method and, if found, send it in the response to the request at the photo route; otherwise, we'll call next() to return the default photo, as shown in the following code.</a:t>
            </a:r>
          </a:p>
          <a:p>
            <a:endParaRPr lang="en-US" dirty="0"/>
          </a:p>
          <a:p>
            <a:pPr marL="0" indent="0">
              <a:buNone/>
            </a:pPr>
            <a:r>
              <a:rPr lang="en-US" dirty="0" err="1"/>
              <a:t>mern</a:t>
            </a:r>
            <a:r>
              <a:rPr lang="en-US" dirty="0"/>
              <a:t>-skeleton/server/controllers/user.controller.js:</a:t>
            </a:r>
          </a:p>
          <a:p>
            <a:r>
              <a:rPr lang="en-US" dirty="0"/>
              <a:t>const photo = (req, res, next) =&gt; { </a:t>
            </a:r>
          </a:p>
          <a:p>
            <a:r>
              <a:rPr lang="en-US" dirty="0"/>
              <a:t>if(</a:t>
            </a:r>
            <a:r>
              <a:rPr lang="en-US" dirty="0" err="1"/>
              <a:t>req.profile.photo.data</a:t>
            </a:r>
            <a:r>
              <a:rPr lang="en-US" dirty="0"/>
              <a:t>){</a:t>
            </a:r>
          </a:p>
          <a:p>
            <a:r>
              <a:rPr lang="en-US" dirty="0" err="1"/>
              <a:t>res.set</a:t>
            </a:r>
            <a:r>
              <a:rPr lang="en-US" dirty="0"/>
              <a:t>("Content-Type", </a:t>
            </a:r>
            <a:r>
              <a:rPr lang="en-US" dirty="0" err="1"/>
              <a:t>req.profile.photo.contentType</a:t>
            </a:r>
            <a:r>
              <a:rPr lang="en-US" dirty="0"/>
              <a:t>) </a:t>
            </a:r>
          </a:p>
          <a:p>
            <a:r>
              <a:rPr lang="en-US" dirty="0"/>
              <a:t>return </a:t>
            </a:r>
            <a:r>
              <a:rPr lang="en-US" dirty="0" err="1"/>
              <a:t>res.send</a:t>
            </a:r>
            <a:r>
              <a:rPr lang="en-US" dirty="0"/>
              <a:t>(</a:t>
            </a:r>
            <a:r>
              <a:rPr lang="en-US" dirty="0" err="1"/>
              <a:t>req.profile.photo.data</a:t>
            </a:r>
            <a:r>
              <a:rPr lang="en-US" dirty="0"/>
              <a:t>)</a:t>
            </a:r>
          </a:p>
          <a:p>
            <a:r>
              <a:rPr lang="en-US" dirty="0"/>
              <a:t>} </a:t>
            </a:r>
          </a:p>
          <a:p>
            <a:r>
              <a:rPr lang="en-US" dirty="0"/>
              <a:t>next()</a:t>
            </a:r>
          </a:p>
          <a:p>
            <a:r>
              <a:rPr lang="en-US" dirty="0"/>
              <a:t>}</a:t>
            </a:r>
          </a:p>
        </p:txBody>
      </p:sp>
      <p:sp>
        <p:nvSpPr>
          <p:cNvPr id="4" name="Date Placeholder 3">
            <a:extLst>
              <a:ext uri="{FF2B5EF4-FFF2-40B4-BE49-F238E27FC236}">
                <a16:creationId xmlns:a16="http://schemas.microsoft.com/office/drawing/2014/main" id="{5ACF743F-A1E8-F889-5FE8-E9B0454633B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6DF896B-DD3A-4F4E-04C2-7130177A6A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B535EA-0F8E-08B7-3A12-3E7F5F2A6075}"/>
              </a:ext>
            </a:extLst>
          </p:cNvPr>
          <p:cNvSpPr>
            <a:spLocks noGrp="1"/>
          </p:cNvSpPr>
          <p:nvPr>
            <p:ph type="sldNum" sz="quarter" idx="12"/>
          </p:nvPr>
        </p:nvSpPr>
        <p:spPr/>
        <p:txBody>
          <a:bodyPr/>
          <a:lstStyle/>
          <a:p>
            <a:fld id="{7C5CF243-786F-4254-B068-4C9F0B6EA12F}" type="slidenum">
              <a:rPr lang="en-US" altLang="en-US" smtClean="0"/>
              <a:pPr/>
              <a:t>118</a:t>
            </a:fld>
            <a:endParaRPr lang="en-US" altLang="en-US"/>
          </a:p>
        </p:txBody>
      </p:sp>
    </p:spTree>
    <p:extLst>
      <p:ext uri="{BB962C8B-B14F-4D97-AF65-F5344CB8AC3E}">
        <p14:creationId xmlns:p14="http://schemas.microsoft.com/office/powerpoint/2010/main" val="31206486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7A35-4DB4-4D4A-8AE5-F93F3EC4CF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4930E6-76FA-6D68-F4AE-8029B6AC89A7}"/>
              </a:ext>
            </a:extLst>
          </p:cNvPr>
          <p:cNvSpPr>
            <a:spLocks noGrp="1"/>
          </p:cNvSpPr>
          <p:nvPr>
            <p:ph idx="1"/>
          </p:nvPr>
        </p:nvSpPr>
        <p:spPr/>
        <p:txBody>
          <a:bodyPr/>
          <a:lstStyle/>
          <a:p>
            <a:r>
              <a:rPr lang="en-US" dirty="0"/>
              <a:t>The default photo is retrieved and sent from the server's file system, as shown here.</a:t>
            </a:r>
          </a:p>
          <a:p>
            <a:endParaRPr lang="en-US" dirty="0"/>
          </a:p>
          <a:p>
            <a:pPr marL="0" indent="0">
              <a:buNone/>
            </a:pPr>
            <a:r>
              <a:rPr lang="en-US" dirty="0" err="1"/>
              <a:t>mern</a:t>
            </a:r>
            <a:r>
              <a:rPr lang="en-US" dirty="0"/>
              <a:t>-social/server/controllers/user.controller.js:</a:t>
            </a:r>
          </a:p>
          <a:p>
            <a:r>
              <a:rPr lang="en-US" dirty="0"/>
              <a:t>import </a:t>
            </a:r>
            <a:r>
              <a:rPr lang="en-US" dirty="0" err="1"/>
              <a:t>profileImage</a:t>
            </a:r>
            <a:r>
              <a:rPr lang="en-US" dirty="0"/>
              <a:t> from './../../client/assets/images/profile-pic.png' </a:t>
            </a:r>
          </a:p>
          <a:p>
            <a:r>
              <a:rPr lang="en-US" dirty="0"/>
              <a:t>const </a:t>
            </a:r>
            <a:r>
              <a:rPr lang="en-US" dirty="0" err="1"/>
              <a:t>defaultPhoto</a:t>
            </a:r>
            <a:r>
              <a:rPr lang="en-US" dirty="0"/>
              <a:t> = (req, res) =&gt; {</a:t>
            </a:r>
          </a:p>
          <a:p>
            <a:r>
              <a:rPr lang="en-US" dirty="0"/>
              <a:t>return </a:t>
            </a:r>
            <a:r>
              <a:rPr lang="en-US" dirty="0" err="1"/>
              <a:t>res.sendFile</a:t>
            </a:r>
            <a:r>
              <a:rPr lang="en-US" dirty="0"/>
              <a:t>(</a:t>
            </a:r>
            <a:r>
              <a:rPr lang="en-US" dirty="0" err="1"/>
              <a:t>process.cwd</a:t>
            </a:r>
            <a:r>
              <a:rPr lang="en-US" dirty="0"/>
              <a:t>()+</a:t>
            </a:r>
            <a:r>
              <a:rPr lang="en-US" dirty="0" err="1"/>
              <a:t>profileImage</a:t>
            </a:r>
            <a:r>
              <a:rPr lang="en-US" dirty="0"/>
              <a:t>) </a:t>
            </a:r>
          </a:p>
          <a:p>
            <a:r>
              <a:rPr lang="en-US" dirty="0"/>
              <a:t>}</a:t>
            </a:r>
          </a:p>
        </p:txBody>
      </p:sp>
      <p:sp>
        <p:nvSpPr>
          <p:cNvPr id="4" name="Date Placeholder 3">
            <a:extLst>
              <a:ext uri="{FF2B5EF4-FFF2-40B4-BE49-F238E27FC236}">
                <a16:creationId xmlns:a16="http://schemas.microsoft.com/office/drawing/2014/main" id="{98F64966-B009-0B8E-5C23-A999EE2442F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0DD7337-5C3E-03BF-DFB6-18D02BDDD0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B53644-E867-ECFB-2629-32D4ABC42A9F}"/>
              </a:ext>
            </a:extLst>
          </p:cNvPr>
          <p:cNvSpPr>
            <a:spLocks noGrp="1"/>
          </p:cNvSpPr>
          <p:nvPr>
            <p:ph type="sldNum" sz="quarter" idx="12"/>
          </p:nvPr>
        </p:nvSpPr>
        <p:spPr/>
        <p:txBody>
          <a:bodyPr/>
          <a:lstStyle/>
          <a:p>
            <a:fld id="{7C5CF243-786F-4254-B068-4C9F0B6EA12F}" type="slidenum">
              <a:rPr lang="en-US" altLang="en-US" smtClean="0"/>
              <a:pPr/>
              <a:t>119</a:t>
            </a:fld>
            <a:endParaRPr lang="en-US" altLang="en-US"/>
          </a:p>
        </p:txBody>
      </p:sp>
    </p:spTree>
    <p:extLst>
      <p:ext uri="{BB962C8B-B14F-4D97-AF65-F5344CB8AC3E}">
        <p14:creationId xmlns:p14="http://schemas.microsoft.com/office/powerpoint/2010/main" val="314651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EBF4-A2B6-58FC-6D95-3A9FDF95D675}"/>
              </a:ext>
            </a:extLst>
          </p:cNvPr>
          <p:cNvSpPr>
            <a:spLocks noGrp="1"/>
          </p:cNvSpPr>
          <p:nvPr>
            <p:ph type="title"/>
          </p:nvPr>
        </p:nvSpPr>
        <p:spPr/>
        <p:txBody>
          <a:bodyPr/>
          <a:lstStyle/>
          <a:p>
            <a:r>
              <a:rPr lang="en-US" dirty="0"/>
              <a:t>Allowing users to be sellers</a:t>
            </a:r>
          </a:p>
        </p:txBody>
      </p:sp>
      <p:sp>
        <p:nvSpPr>
          <p:cNvPr id="3" name="Content Placeholder 2">
            <a:extLst>
              <a:ext uri="{FF2B5EF4-FFF2-40B4-BE49-F238E27FC236}">
                <a16:creationId xmlns:a16="http://schemas.microsoft.com/office/drawing/2014/main" id="{AEDD961D-B972-DEB8-F0E4-FC76A9216046}"/>
              </a:ext>
            </a:extLst>
          </p:cNvPr>
          <p:cNvSpPr>
            <a:spLocks noGrp="1"/>
          </p:cNvSpPr>
          <p:nvPr>
            <p:ph idx="1"/>
          </p:nvPr>
        </p:nvSpPr>
        <p:spPr/>
        <p:txBody>
          <a:bodyPr/>
          <a:lstStyle/>
          <a:p>
            <a:r>
              <a:rPr lang="en-US" dirty="0"/>
              <a:t>Any user with an account on the MERN Marketplace application will have the option to update their accounts to seller accounts by making changes to their profiles.</a:t>
            </a:r>
          </a:p>
          <a:p>
            <a:r>
              <a:rPr lang="en-US" dirty="0"/>
              <a:t> We will add this option to convert to a seller account in the Edit Profile page, as shown in the following screenshot:</a:t>
            </a:r>
          </a:p>
          <a:p>
            <a:endParaRPr lang="en-US" dirty="0"/>
          </a:p>
        </p:txBody>
      </p:sp>
      <p:sp>
        <p:nvSpPr>
          <p:cNvPr id="4" name="Date Placeholder 3">
            <a:extLst>
              <a:ext uri="{FF2B5EF4-FFF2-40B4-BE49-F238E27FC236}">
                <a16:creationId xmlns:a16="http://schemas.microsoft.com/office/drawing/2014/main" id="{C5BE75E3-35E3-FC03-496D-F4D38D6B8C4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048E6BC-B13F-3425-E46C-C06E06B606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078D0D-B9C4-1173-3B26-0BFA003D14B8}"/>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pic>
        <p:nvPicPr>
          <p:cNvPr id="8" name="Picture 7">
            <a:extLst>
              <a:ext uri="{FF2B5EF4-FFF2-40B4-BE49-F238E27FC236}">
                <a16:creationId xmlns:a16="http://schemas.microsoft.com/office/drawing/2014/main" id="{12AAF04B-9AD4-E0CB-E846-940D24E750EF}"/>
              </a:ext>
            </a:extLst>
          </p:cNvPr>
          <p:cNvPicPr>
            <a:picLocks noChangeAspect="1"/>
          </p:cNvPicPr>
          <p:nvPr/>
        </p:nvPicPr>
        <p:blipFill>
          <a:blip r:embed="rId2"/>
          <a:stretch>
            <a:fillRect/>
          </a:stretch>
        </p:blipFill>
        <p:spPr>
          <a:xfrm>
            <a:off x="1362075" y="3398715"/>
            <a:ext cx="7334250" cy="2846510"/>
          </a:xfrm>
          <a:prstGeom prst="rect">
            <a:avLst/>
          </a:prstGeom>
        </p:spPr>
      </p:pic>
    </p:spTree>
    <p:extLst>
      <p:ext uri="{BB962C8B-B14F-4D97-AF65-F5344CB8AC3E}">
        <p14:creationId xmlns:p14="http://schemas.microsoft.com/office/powerpoint/2010/main" val="30640949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5D80-23B7-765C-4091-8C4F74928FCF}"/>
              </a:ext>
            </a:extLst>
          </p:cNvPr>
          <p:cNvSpPr>
            <a:spLocks noGrp="1"/>
          </p:cNvSpPr>
          <p:nvPr>
            <p:ph type="title"/>
          </p:nvPr>
        </p:nvSpPr>
        <p:spPr/>
        <p:txBody>
          <a:bodyPr/>
          <a:lstStyle/>
          <a:p>
            <a:br>
              <a:rPr lang="en-US" dirty="0"/>
            </a:br>
            <a:r>
              <a:rPr lang="en-US" sz="3000" dirty="0"/>
              <a:t>Updated </a:t>
            </a:r>
            <a:r>
              <a:rPr lang="en-US" sz="3000" dirty="0" err="1"/>
              <a:t>mern</a:t>
            </a:r>
            <a:r>
              <a:rPr lang="en-US" sz="3000" dirty="0"/>
              <a:t>-skeleton/server/controllers/user.controller.js:</a:t>
            </a:r>
            <a:br>
              <a:rPr lang="en-US" sz="3000" dirty="0"/>
            </a:br>
            <a:endParaRPr lang="en-US" sz="3000" dirty="0"/>
          </a:p>
        </p:txBody>
      </p:sp>
      <p:sp>
        <p:nvSpPr>
          <p:cNvPr id="3" name="Content Placeholder 2">
            <a:extLst>
              <a:ext uri="{FF2B5EF4-FFF2-40B4-BE49-F238E27FC236}">
                <a16:creationId xmlns:a16="http://schemas.microsoft.com/office/drawing/2014/main" id="{DC68ADF8-4E9B-B012-AA33-C76D78576AEE}"/>
              </a:ext>
            </a:extLst>
          </p:cNvPr>
          <p:cNvSpPr>
            <a:spLocks noGrp="1"/>
          </p:cNvSpPr>
          <p:nvPr>
            <p:ph idx="1"/>
          </p:nvPr>
        </p:nvSpPr>
        <p:spPr/>
        <p:txBody>
          <a:bodyPr/>
          <a:lstStyle/>
          <a:p>
            <a:r>
              <a:rPr lang="en-US" sz="110" b="0" dirty="0">
                <a:solidFill>
                  <a:srgbClr val="008000"/>
                </a:solidFill>
                <a:effectLst/>
                <a:latin typeface="Consolas" panose="020B0609020204030204" pitchFamily="49" charset="0"/>
              </a:rPr>
              <a:t>/*import User from '../models/user.model.js'</a:t>
            </a:r>
          </a:p>
          <a:p>
            <a:r>
              <a:rPr lang="en-US" sz="110" b="0" dirty="0">
                <a:solidFill>
                  <a:srgbClr val="008000"/>
                </a:solidFill>
                <a:effectLst/>
                <a:latin typeface="Consolas" panose="020B0609020204030204" pitchFamily="49" charset="0"/>
              </a:rPr>
              <a:t>    import extend from '</a:t>
            </a:r>
            <a:r>
              <a:rPr lang="en-US" sz="110" b="0" dirty="0" err="1">
                <a:solidFill>
                  <a:srgbClr val="008000"/>
                </a:solidFill>
                <a:effectLst/>
                <a:latin typeface="Consolas" panose="020B0609020204030204" pitchFamily="49" charset="0"/>
              </a:rPr>
              <a:t>lodash</a:t>
            </a:r>
            <a:r>
              <a:rPr lang="en-US" sz="110" b="0" dirty="0">
                <a:solidFill>
                  <a:srgbClr val="008000"/>
                </a:solidFill>
                <a:effectLst/>
                <a:latin typeface="Consolas" panose="020B0609020204030204" pitchFamily="49" charset="0"/>
              </a:rPr>
              <a:t>/extend.js'</a:t>
            </a:r>
          </a:p>
          <a:p>
            <a:r>
              <a:rPr lang="en-US" sz="110" b="0" dirty="0">
                <a:solidFill>
                  <a:srgbClr val="008000"/>
                </a:solidFill>
                <a:effectLst/>
                <a:latin typeface="Consolas" panose="020B0609020204030204" pitchFamily="49" charset="0"/>
              </a:rPr>
              <a:t>import </a:t>
            </a:r>
            <a:r>
              <a:rPr lang="en-US" sz="110" b="0" dirty="0" err="1">
                <a:solidFill>
                  <a:srgbClr val="008000"/>
                </a:solidFill>
                <a:effectLst/>
                <a:latin typeface="Consolas" panose="020B0609020204030204" pitchFamily="49" charset="0"/>
              </a:rPr>
              <a:t>errorHandler</a:t>
            </a:r>
            <a:r>
              <a:rPr lang="en-US" sz="110" b="0" dirty="0">
                <a:solidFill>
                  <a:srgbClr val="008000"/>
                </a:solidFill>
                <a:effectLst/>
                <a:latin typeface="Consolas" panose="020B0609020204030204" pitchFamily="49" charset="0"/>
              </a:rPr>
              <a:t> from './error.controller.js'</a:t>
            </a:r>
          </a:p>
          <a:p>
            <a:r>
              <a:rPr lang="en-US" sz="110" b="0" dirty="0">
                <a:solidFill>
                  <a:srgbClr val="008000"/>
                </a:solidFill>
                <a:effectLst/>
                <a:latin typeface="Consolas" panose="020B0609020204030204" pitchFamily="49" charset="0"/>
              </a:rPr>
              <a:t>    import formidable from 'formidable' </a:t>
            </a:r>
          </a:p>
          <a:p>
            <a:r>
              <a:rPr lang="en-US" sz="110" b="0" dirty="0">
                <a:solidFill>
                  <a:srgbClr val="008000"/>
                </a:solidFill>
                <a:effectLst/>
                <a:latin typeface="Consolas" panose="020B0609020204030204" pitchFamily="49" charset="0"/>
              </a:rPr>
              <a:t>import fs from 'fs'</a:t>
            </a:r>
          </a:p>
          <a:p>
            <a:r>
              <a:rPr lang="en-US" sz="110" b="0" dirty="0">
                <a:solidFill>
                  <a:srgbClr val="008000"/>
                </a:solidFill>
                <a:effectLst/>
                <a:latin typeface="Consolas" panose="020B0609020204030204" pitchFamily="49" charset="0"/>
              </a:rPr>
              <a:t>const create = async (req, res) =&gt; { </a:t>
            </a:r>
          </a:p>
          <a:p>
            <a:r>
              <a:rPr lang="en-US" sz="110" b="0" dirty="0">
                <a:solidFill>
                  <a:srgbClr val="008000"/>
                </a:solidFill>
                <a:effectLst/>
                <a:latin typeface="Consolas" panose="020B0609020204030204" pitchFamily="49" charset="0"/>
              </a:rPr>
              <a:t>    console.log(</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const user = new User(</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(200).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message: "Successfully signed up!"</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const list = async (req, res) =&gt; {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users = await </a:t>
            </a:r>
            <a:r>
              <a:rPr lang="en-US" sz="110" b="0" dirty="0" err="1">
                <a:solidFill>
                  <a:srgbClr val="008000"/>
                </a:solidFill>
                <a:effectLst/>
                <a:latin typeface="Consolas" panose="020B0609020204030204" pitchFamily="49" charset="0"/>
              </a:rPr>
              <a:t>User.find</a:t>
            </a:r>
            <a:r>
              <a:rPr lang="en-US" sz="110" b="0" dirty="0">
                <a:solidFill>
                  <a:srgbClr val="008000"/>
                </a:solidFill>
                <a:effectLst/>
                <a:latin typeface="Consolas" panose="020B0609020204030204" pitchFamily="49" charset="0"/>
              </a:rPr>
              <a:t>().select('name email    updated created')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(users)</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const </a:t>
            </a:r>
            <a:r>
              <a:rPr lang="en-US" sz="110" b="0" dirty="0" err="1">
                <a:solidFill>
                  <a:srgbClr val="008000"/>
                </a:solidFill>
                <a:effectLst/>
                <a:latin typeface="Consolas" panose="020B0609020204030204" pitchFamily="49" charset="0"/>
              </a:rPr>
              <a:t>userByID</a:t>
            </a:r>
            <a:r>
              <a:rPr lang="en-US" sz="110" b="0" dirty="0">
                <a:solidFill>
                  <a:srgbClr val="008000"/>
                </a:solidFill>
                <a:effectLst/>
                <a:latin typeface="Consolas" panose="020B0609020204030204" pitchFamily="49" charset="0"/>
              </a:rPr>
              <a:t> = async (req, res, next, id) =&gt; { </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let user = await </a:t>
            </a:r>
            <a:r>
              <a:rPr lang="en-US" sz="110" b="0" dirty="0" err="1">
                <a:solidFill>
                  <a:srgbClr val="008000"/>
                </a:solidFill>
                <a:effectLst/>
                <a:latin typeface="Consolas" panose="020B0609020204030204" pitchFamily="49" charset="0"/>
              </a:rPr>
              <a:t>User.findById</a:t>
            </a:r>
            <a:r>
              <a:rPr lang="en-US" sz="110" b="0" dirty="0">
                <a:solidFill>
                  <a:srgbClr val="008000"/>
                </a:solidFill>
                <a:effectLst/>
                <a:latin typeface="Consolas" panose="020B0609020204030204" pitchFamily="49" charset="0"/>
              </a:rPr>
              <a:t>(id) </a:t>
            </a:r>
          </a:p>
          <a:p>
            <a:r>
              <a:rPr lang="en-US" sz="110" b="0" dirty="0">
                <a:solidFill>
                  <a:srgbClr val="008000"/>
                </a:solidFill>
                <a:effectLst/>
                <a:latin typeface="Consolas" panose="020B0609020204030204" pitchFamily="49" charset="0"/>
              </a:rPr>
              <a:t>if (!user)</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error: "User not found"</a:t>
            </a:r>
          </a:p>
          <a:p>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 user </a:t>
            </a:r>
          </a:p>
          <a:p>
            <a:r>
              <a:rPr lang="en-US" sz="110" b="0" dirty="0">
                <a:solidFill>
                  <a:srgbClr val="008000"/>
                </a:solidFill>
                <a:effectLst/>
                <a:latin typeface="Consolas" panose="020B0609020204030204" pitchFamily="49" charset="0"/>
              </a:rPr>
              <a:t>next()</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error: "Could not retrieve user"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const read = (req, res) =&gt;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req.profile.hashed_password</a:t>
            </a:r>
            <a:r>
              <a:rPr lang="en-US" sz="110" b="0" dirty="0">
                <a:solidFill>
                  <a:srgbClr val="008000"/>
                </a:solidFill>
                <a:effectLst/>
                <a:latin typeface="Consolas" panose="020B0609020204030204" pitchFamily="49" charset="0"/>
              </a:rPr>
              <a:t> = undefined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update = async (req, res) =&gt; { </a:t>
            </a:r>
          </a:p>
          <a:p>
            <a:r>
              <a:rPr lang="en-US" sz="110" b="0" dirty="0">
                <a:solidFill>
                  <a:srgbClr val="008000"/>
                </a:solidFill>
                <a:effectLst/>
                <a:latin typeface="Consolas" panose="020B0609020204030204" pitchFamily="49" charset="0"/>
              </a:rPr>
              <a:t>        let form = new </a:t>
            </a:r>
            <a:r>
              <a:rPr lang="en-US" sz="110" b="0" dirty="0" err="1">
                <a:solidFill>
                  <a:srgbClr val="008000"/>
                </a:solidFill>
                <a:effectLst/>
                <a:latin typeface="Consolas" panose="020B0609020204030204" pitchFamily="49" charset="0"/>
              </a:rPr>
              <a:t>formidable.IncomingForm</a:t>
            </a:r>
            <a:r>
              <a:rPr lang="en-US" sz="110" b="0" dirty="0">
                <a:solidFill>
                  <a:srgbClr val="008000"/>
                </a:solidFill>
                <a:effectLst/>
                <a:latin typeface="Consolas" panose="020B0609020204030204" pitchFamily="49" charset="0"/>
              </a:rPr>
              <a:t>() </a:t>
            </a:r>
          </a:p>
          <a:p>
            <a:r>
              <a:rPr lang="en-US" sz="110" b="0" dirty="0" err="1">
                <a:solidFill>
                  <a:srgbClr val="008000"/>
                </a:solidFill>
                <a:effectLst/>
                <a:latin typeface="Consolas" panose="020B0609020204030204" pitchFamily="49" charset="0"/>
              </a:rPr>
              <a:t>form.keepExtensions</a:t>
            </a:r>
            <a:r>
              <a:rPr lang="en-US" sz="110" b="0" dirty="0">
                <a:solidFill>
                  <a:srgbClr val="008000"/>
                </a:solidFill>
                <a:effectLst/>
                <a:latin typeface="Consolas" panose="020B0609020204030204" pitchFamily="49" charset="0"/>
              </a:rPr>
              <a:t> = true</a:t>
            </a:r>
          </a:p>
          <a:p>
            <a:r>
              <a:rPr lang="en-US" sz="110" b="0" dirty="0" err="1">
                <a:solidFill>
                  <a:srgbClr val="008000"/>
                </a:solidFill>
                <a:effectLst/>
                <a:latin typeface="Consolas" panose="020B0609020204030204" pitchFamily="49" charset="0"/>
              </a:rPr>
              <a:t>form.parse</a:t>
            </a:r>
            <a:r>
              <a:rPr lang="en-US" sz="110" b="0" dirty="0">
                <a:solidFill>
                  <a:srgbClr val="008000"/>
                </a:solidFill>
                <a:effectLst/>
                <a:latin typeface="Consolas" panose="020B0609020204030204" pitchFamily="49" charset="0"/>
              </a:rPr>
              <a:t>(req, async (err, fields, files) =&gt; { </a:t>
            </a:r>
          </a:p>
          <a:p>
            <a:r>
              <a:rPr lang="en-US" sz="110" b="0" dirty="0">
                <a:solidFill>
                  <a:srgbClr val="008000"/>
                </a:solidFill>
                <a:effectLst/>
                <a:latin typeface="Consolas" panose="020B0609020204030204" pitchFamily="49" charset="0"/>
              </a:rPr>
              <a:t>if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"Photo could not be uploaded"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let user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user = extend(user, fields) </a:t>
            </a:r>
          </a:p>
          <a:p>
            <a:r>
              <a:rPr lang="en-US" sz="110" b="0" dirty="0" err="1">
                <a:solidFill>
                  <a:srgbClr val="008000"/>
                </a:solidFill>
                <a:effectLst/>
                <a:latin typeface="Consolas" panose="020B0609020204030204" pitchFamily="49" charset="0"/>
              </a:rPr>
              <a:t>user.updated</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Date.now</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if(</a:t>
            </a:r>
            <a:r>
              <a:rPr lang="en-US" sz="110" b="0" dirty="0" err="1">
                <a:solidFill>
                  <a:srgbClr val="008000"/>
                </a:solidFill>
                <a:effectLst/>
                <a:latin typeface="Consolas" panose="020B0609020204030204" pitchFamily="49" charset="0"/>
              </a:rPr>
              <a:t>files.photo</a:t>
            </a:r>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user.photo.data</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fs.readFileSync</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files.photo.path</a:t>
            </a:r>
            <a:r>
              <a:rPr lang="en-US" sz="110" b="0" dirty="0">
                <a:solidFill>
                  <a:srgbClr val="008000"/>
                </a:solidFill>
                <a:effectLst/>
                <a:latin typeface="Consolas" panose="020B0609020204030204" pitchFamily="49" charset="0"/>
              </a:rPr>
              <a:t>) </a:t>
            </a:r>
          </a:p>
          <a:p>
            <a:r>
              <a:rPr lang="en-US" sz="110" b="0" dirty="0" err="1">
                <a:solidFill>
                  <a:srgbClr val="008000"/>
                </a:solidFill>
                <a:effectLst/>
                <a:latin typeface="Consolas" panose="020B0609020204030204" pitchFamily="49" charset="0"/>
              </a:rPr>
              <a:t>user.photo.contentType</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files.photo.type</a:t>
            </a:r>
            <a:endParaRPr lang="en-US" sz="110" b="0" dirty="0">
              <a:solidFill>
                <a:srgbClr val="008000"/>
              </a:solidFill>
              <a:effectLst/>
              <a:latin typeface="Consolas" panose="020B0609020204030204" pitchFamily="49" charset="0"/>
            </a:endParaRP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user.hashed_password</a:t>
            </a:r>
            <a:r>
              <a:rPr lang="en-US" sz="110" b="0" dirty="0">
                <a:solidFill>
                  <a:srgbClr val="008000"/>
                </a:solidFill>
                <a:effectLst/>
                <a:latin typeface="Consolas" panose="020B0609020204030204" pitchFamily="49" charset="0"/>
              </a:rPr>
              <a:t> = undefined </a:t>
            </a:r>
          </a:p>
          <a:p>
            <a:r>
              <a:rPr lang="en-US" sz="110" b="0" dirty="0" err="1">
                <a:solidFill>
                  <a:srgbClr val="008000"/>
                </a:solidFill>
                <a:effectLst/>
                <a:latin typeface="Consolas" panose="020B0609020204030204" pitchFamily="49" charset="0"/>
              </a:rPr>
              <a:t>user.salt</a:t>
            </a:r>
            <a:r>
              <a:rPr lang="en-US" sz="110" b="0" dirty="0">
                <a:solidFill>
                  <a:srgbClr val="008000"/>
                </a:solidFill>
                <a:effectLst/>
                <a:latin typeface="Consolas" panose="020B0609020204030204" pitchFamily="49" charset="0"/>
              </a:rPr>
              <a:t> = undefined</a:t>
            </a:r>
          </a:p>
          <a:p>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 </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let user = </a:t>
            </a:r>
            <a:r>
              <a:rPr lang="en-US" sz="110" b="0" dirty="0" err="1">
                <a:solidFill>
                  <a:srgbClr val="008000"/>
                </a:solidFill>
                <a:effectLst/>
                <a:latin typeface="Consolas" panose="020B0609020204030204" pitchFamily="49" charset="0"/>
              </a:rPr>
              <a:t>req.profile</a:t>
            </a:r>
            <a:endParaRPr lang="en-US" sz="110" b="0" dirty="0">
              <a:solidFill>
                <a:srgbClr val="008000"/>
              </a:solidFill>
              <a:effectLst/>
              <a:latin typeface="Consolas" panose="020B0609020204030204" pitchFamily="49" charset="0"/>
            </a:endParaRPr>
          </a:p>
          <a:p>
            <a:r>
              <a:rPr lang="en-US" sz="110" b="0" dirty="0">
                <a:solidFill>
                  <a:srgbClr val="008000"/>
                </a:solidFill>
                <a:effectLst/>
                <a:latin typeface="Consolas" panose="020B0609020204030204" pitchFamily="49" charset="0"/>
              </a:rPr>
              <a:t>user = extend(user, </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 </a:t>
            </a:r>
          </a:p>
          <a:p>
            <a:r>
              <a:rPr lang="en-US" sz="110" b="0" dirty="0" err="1">
                <a:solidFill>
                  <a:srgbClr val="008000"/>
                </a:solidFill>
                <a:effectLst/>
                <a:latin typeface="Consolas" panose="020B0609020204030204" pitchFamily="49" charset="0"/>
              </a:rPr>
              <a:t>user.updated</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Date.now</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user.hashed_password</a:t>
            </a:r>
            <a:r>
              <a:rPr lang="en-US" sz="110" b="0" dirty="0">
                <a:solidFill>
                  <a:srgbClr val="008000"/>
                </a:solidFill>
                <a:effectLst/>
                <a:latin typeface="Consolas" panose="020B0609020204030204" pitchFamily="49" charset="0"/>
              </a:rPr>
              <a:t> = undefined </a:t>
            </a:r>
          </a:p>
          <a:p>
            <a:r>
              <a:rPr lang="en-US" sz="110" b="0" dirty="0" err="1">
                <a:solidFill>
                  <a:srgbClr val="008000"/>
                </a:solidFill>
                <a:effectLst/>
                <a:latin typeface="Consolas" panose="020B0609020204030204" pitchFamily="49" charset="0"/>
              </a:rPr>
              <a:t>user.salt</a:t>
            </a:r>
            <a:r>
              <a:rPr lang="en-US" sz="110" b="0" dirty="0">
                <a:solidFill>
                  <a:srgbClr val="008000"/>
                </a:solidFill>
                <a:effectLst/>
                <a:latin typeface="Consolas" panose="020B0609020204030204" pitchFamily="49" charset="0"/>
              </a:rPr>
              <a:t> = undefined</a:t>
            </a:r>
          </a:p>
          <a:p>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 </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const remove = async (req, res) =&gt; { </a:t>
            </a:r>
          </a:p>
          <a:p>
            <a:r>
              <a:rPr lang="en-US" sz="110" b="0" dirty="0">
                <a:solidFill>
                  <a:srgbClr val="008000"/>
                </a:solidFill>
                <a:effectLst/>
                <a:latin typeface="Consolas" panose="020B0609020204030204" pitchFamily="49" charset="0"/>
              </a:rPr>
              <a:t>try {</a:t>
            </a:r>
          </a:p>
          <a:p>
            <a:r>
              <a:rPr lang="en-US" sz="110" b="0" dirty="0">
                <a:solidFill>
                  <a:srgbClr val="008000"/>
                </a:solidFill>
                <a:effectLst/>
                <a:latin typeface="Consolas" panose="020B0609020204030204" pitchFamily="49" charset="0"/>
              </a:rPr>
              <a:t>let user = </a:t>
            </a:r>
            <a:r>
              <a:rPr lang="en-US" sz="110" b="0" dirty="0" err="1">
                <a:solidFill>
                  <a:srgbClr val="008000"/>
                </a:solidFill>
                <a:effectLst/>
                <a:latin typeface="Consolas" panose="020B0609020204030204" pitchFamily="49" charset="0"/>
              </a:rPr>
              <a:t>req.profile</a:t>
            </a:r>
            <a:endParaRPr lang="en-US" sz="110" b="0" dirty="0">
              <a:solidFill>
                <a:srgbClr val="008000"/>
              </a:solidFill>
              <a:effectLst/>
              <a:latin typeface="Consolas" panose="020B0609020204030204" pitchFamily="49" charset="0"/>
            </a:endParaRPr>
          </a:p>
          <a:p>
            <a:r>
              <a:rPr lang="en-US" sz="110" b="0" dirty="0">
                <a:solidFill>
                  <a:srgbClr val="008000"/>
                </a:solidFill>
                <a:effectLst/>
                <a:latin typeface="Consolas" panose="020B0609020204030204" pitchFamily="49" charset="0"/>
              </a:rPr>
              <a:t>let </a:t>
            </a:r>
            <a:r>
              <a:rPr lang="en-US" sz="110" b="0" dirty="0" err="1">
                <a:solidFill>
                  <a:srgbClr val="008000"/>
                </a:solidFill>
                <a:effectLst/>
                <a:latin typeface="Consolas" panose="020B0609020204030204" pitchFamily="49" charset="0"/>
              </a:rPr>
              <a:t>deletedUser</a:t>
            </a:r>
            <a:r>
              <a:rPr lang="en-US" sz="110" b="0" dirty="0">
                <a:solidFill>
                  <a:srgbClr val="008000"/>
                </a:solidFill>
                <a:effectLst/>
                <a:latin typeface="Consolas" panose="020B0609020204030204" pitchFamily="49" charset="0"/>
              </a:rPr>
              <a:t> = await </a:t>
            </a:r>
            <a:r>
              <a:rPr lang="en-US" sz="110" b="0" dirty="0" err="1">
                <a:solidFill>
                  <a:srgbClr val="008000"/>
                </a:solidFill>
                <a:effectLst/>
                <a:latin typeface="Consolas" panose="020B0609020204030204" pitchFamily="49" charset="0"/>
              </a:rPr>
              <a:t>user.remove</a:t>
            </a:r>
            <a:r>
              <a:rPr lang="en-US" sz="110" b="0" dirty="0">
                <a:solidFill>
                  <a:srgbClr val="008000"/>
                </a:solidFill>
                <a:effectLst/>
                <a:latin typeface="Consolas" panose="020B0609020204030204" pitchFamily="49" charset="0"/>
              </a:rPr>
              <a:t>() </a:t>
            </a:r>
          </a:p>
          <a:p>
            <a:r>
              <a:rPr lang="en-US" sz="110" b="0" dirty="0" err="1">
                <a:solidFill>
                  <a:srgbClr val="008000"/>
                </a:solidFill>
                <a:effectLst/>
                <a:latin typeface="Consolas" panose="020B0609020204030204" pitchFamily="49" charset="0"/>
              </a:rPr>
              <a:t>deletedUser.hashed_password</a:t>
            </a:r>
            <a:r>
              <a:rPr lang="en-US" sz="110" b="0" dirty="0">
                <a:solidFill>
                  <a:srgbClr val="008000"/>
                </a:solidFill>
                <a:effectLst/>
                <a:latin typeface="Consolas" panose="020B0609020204030204" pitchFamily="49" charset="0"/>
              </a:rPr>
              <a:t> = undefined </a:t>
            </a:r>
          </a:p>
          <a:p>
            <a:r>
              <a:rPr lang="en-US" sz="110" b="0" dirty="0" err="1">
                <a:solidFill>
                  <a:srgbClr val="008000"/>
                </a:solidFill>
                <a:effectLst/>
                <a:latin typeface="Consolas" panose="020B0609020204030204" pitchFamily="49" charset="0"/>
              </a:rPr>
              <a:t>deletedUser.salt</a:t>
            </a:r>
            <a:r>
              <a:rPr lang="en-US" sz="110" b="0" dirty="0">
                <a:solidFill>
                  <a:srgbClr val="008000"/>
                </a:solidFill>
                <a:effectLst/>
                <a:latin typeface="Consolas" panose="020B0609020204030204" pitchFamily="49" charset="0"/>
              </a:rPr>
              <a:t> = undefined</a:t>
            </a:r>
          </a:p>
          <a:p>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deletedUser</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catch (err)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 </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 (req, res, next) =&gt; {</a:t>
            </a:r>
          </a:p>
          <a:p>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&amp;&amp; </a:t>
            </a:r>
            <a:r>
              <a:rPr lang="en-US" sz="110" b="0" dirty="0" err="1">
                <a:solidFill>
                  <a:srgbClr val="008000"/>
                </a:solidFill>
                <a:effectLst/>
                <a:latin typeface="Consolas" panose="020B0609020204030204" pitchFamily="49" charset="0"/>
              </a:rPr>
              <a:t>req.profile.seller</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if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('403').</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error: "User is not a seller"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next()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export default { create, </a:t>
            </a:r>
            <a:r>
              <a:rPr lang="en-US" sz="110" b="0" dirty="0" err="1">
                <a:solidFill>
                  <a:srgbClr val="008000"/>
                </a:solidFill>
                <a:effectLst/>
                <a:latin typeface="Consolas" panose="020B0609020204030204" pitchFamily="49" charset="0"/>
              </a:rPr>
              <a:t>userByID</a:t>
            </a:r>
            <a:r>
              <a:rPr lang="en-US" sz="110" b="0" dirty="0">
                <a:solidFill>
                  <a:srgbClr val="008000"/>
                </a:solidFill>
                <a:effectLst/>
                <a:latin typeface="Consolas" panose="020B0609020204030204" pitchFamily="49" charset="0"/>
              </a:rPr>
              <a:t>, read, list, remove, update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import User from '../models/user.model.js';</a:t>
            </a:r>
          </a:p>
          <a:p>
            <a:r>
              <a:rPr lang="en-US" sz="110" b="0" dirty="0">
                <a:solidFill>
                  <a:srgbClr val="008000"/>
                </a:solidFill>
                <a:effectLst/>
                <a:latin typeface="Consolas" panose="020B0609020204030204" pitchFamily="49" charset="0"/>
              </a:rPr>
              <a:t>import extend from '</a:t>
            </a:r>
            <a:r>
              <a:rPr lang="en-US" sz="110" b="0" dirty="0" err="1">
                <a:solidFill>
                  <a:srgbClr val="008000"/>
                </a:solidFill>
                <a:effectLst/>
                <a:latin typeface="Consolas" panose="020B0609020204030204" pitchFamily="49" charset="0"/>
              </a:rPr>
              <a:t>lodash</a:t>
            </a:r>
            <a:r>
              <a:rPr lang="en-US" sz="110" b="0" dirty="0">
                <a:solidFill>
                  <a:srgbClr val="008000"/>
                </a:solidFill>
                <a:effectLst/>
                <a:latin typeface="Consolas" panose="020B0609020204030204" pitchFamily="49" charset="0"/>
              </a:rPr>
              <a:t>/extend.js';</a:t>
            </a:r>
          </a:p>
          <a:p>
            <a:r>
              <a:rPr lang="en-US" sz="110" b="0" dirty="0">
                <a:solidFill>
                  <a:srgbClr val="008000"/>
                </a:solidFill>
                <a:effectLst/>
                <a:latin typeface="Consolas" panose="020B0609020204030204" pitchFamily="49" charset="0"/>
              </a:rPr>
              <a:t>import </a:t>
            </a:r>
            <a:r>
              <a:rPr lang="en-US" sz="110" b="0" dirty="0" err="1">
                <a:solidFill>
                  <a:srgbClr val="008000"/>
                </a:solidFill>
                <a:effectLst/>
                <a:latin typeface="Consolas" panose="020B0609020204030204" pitchFamily="49" charset="0"/>
              </a:rPr>
              <a:t>errorHandler</a:t>
            </a:r>
            <a:r>
              <a:rPr lang="en-US" sz="110" b="0" dirty="0">
                <a:solidFill>
                  <a:srgbClr val="008000"/>
                </a:solidFill>
                <a:effectLst/>
                <a:latin typeface="Consolas" panose="020B0609020204030204" pitchFamily="49" charset="0"/>
              </a:rPr>
              <a:t> from './error.controller.js';</a:t>
            </a:r>
          </a:p>
          <a:p>
            <a:r>
              <a:rPr lang="en-US" sz="110" b="0" dirty="0">
                <a:solidFill>
                  <a:srgbClr val="008000"/>
                </a:solidFill>
                <a:effectLst/>
                <a:latin typeface="Consolas" panose="020B0609020204030204" pitchFamily="49" charset="0"/>
              </a:rPr>
              <a:t>import formidable from 'formidable';</a:t>
            </a:r>
          </a:p>
          <a:p>
            <a:r>
              <a:rPr lang="en-US" sz="110" b="0" dirty="0">
                <a:solidFill>
                  <a:srgbClr val="008000"/>
                </a:solidFill>
                <a:effectLst/>
                <a:latin typeface="Consolas" panose="020B0609020204030204" pitchFamily="49" charset="0"/>
              </a:rPr>
              <a:t>import fs from 'fs';</a:t>
            </a:r>
          </a:p>
          <a:p>
            <a:r>
              <a:rPr lang="en-US" sz="110" b="0" dirty="0">
                <a:solidFill>
                  <a:srgbClr val="008000"/>
                </a:solidFill>
                <a:effectLst/>
                <a:latin typeface="Consolas" panose="020B0609020204030204" pitchFamily="49" charset="0"/>
              </a:rPr>
              <a:t>import </a:t>
            </a:r>
            <a:r>
              <a:rPr lang="en-US" sz="110" b="0" dirty="0" err="1">
                <a:solidFill>
                  <a:srgbClr val="008000"/>
                </a:solidFill>
                <a:effectLst/>
                <a:latin typeface="Consolas" panose="020B0609020204030204" pitchFamily="49" charset="0"/>
              </a:rPr>
              <a:t>profileImage</a:t>
            </a:r>
            <a:r>
              <a:rPr lang="en-US" sz="110" b="0" dirty="0">
                <a:solidFill>
                  <a:srgbClr val="008000"/>
                </a:solidFill>
                <a:effectLst/>
                <a:latin typeface="Consolas" panose="020B0609020204030204" pitchFamily="49" charset="0"/>
              </a:rPr>
              <a:t> from './../../client/assets/images/profile-pic.png' </a:t>
            </a:r>
          </a:p>
          <a:p>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defaultPhoto</a:t>
            </a:r>
            <a:r>
              <a:rPr lang="en-US" sz="110" b="0" dirty="0">
                <a:solidFill>
                  <a:srgbClr val="008000"/>
                </a:solidFill>
                <a:effectLst/>
                <a:latin typeface="Consolas" panose="020B0609020204030204" pitchFamily="49" charset="0"/>
              </a:rPr>
              <a:t> = (req, res) =&gt;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res.sendFile</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process.cwd</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profileImage</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create = async (req, res) =&gt; {</a:t>
            </a:r>
          </a:p>
          <a:p>
            <a:r>
              <a:rPr lang="en-US" sz="110" b="0" dirty="0">
                <a:solidFill>
                  <a:srgbClr val="008000"/>
                </a:solidFill>
                <a:effectLst/>
                <a:latin typeface="Consolas" panose="020B0609020204030204" pitchFamily="49" charset="0"/>
              </a:rPr>
              <a:t>    console.log(</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const user = new User(</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(200).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message: "Successfully signed up!"</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list = async (req, res) =&gt;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users = await </a:t>
            </a:r>
            <a:r>
              <a:rPr lang="en-US" sz="110" b="0" dirty="0" err="1">
                <a:solidFill>
                  <a:srgbClr val="008000"/>
                </a:solidFill>
                <a:effectLst/>
                <a:latin typeface="Consolas" panose="020B0609020204030204" pitchFamily="49" charset="0"/>
              </a:rPr>
              <a:t>User.find</a:t>
            </a:r>
            <a:r>
              <a:rPr lang="en-US" sz="110" b="0" dirty="0">
                <a:solidFill>
                  <a:srgbClr val="008000"/>
                </a:solidFill>
                <a:effectLst/>
                <a:latin typeface="Consolas" panose="020B0609020204030204" pitchFamily="49" charset="0"/>
              </a:rPr>
              <a:t>().select('name email updated created');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(users);</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userByID</a:t>
            </a:r>
            <a:r>
              <a:rPr lang="en-US" sz="110" b="0" dirty="0">
                <a:solidFill>
                  <a:srgbClr val="008000"/>
                </a:solidFill>
                <a:effectLst/>
                <a:latin typeface="Consolas" panose="020B0609020204030204" pitchFamily="49" charset="0"/>
              </a:rPr>
              <a:t> = async (req, res, next, id) =&gt;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 = await </a:t>
            </a:r>
            <a:r>
              <a:rPr lang="en-US" sz="110" b="0" dirty="0" err="1">
                <a:solidFill>
                  <a:srgbClr val="008000"/>
                </a:solidFill>
                <a:effectLst/>
                <a:latin typeface="Consolas" panose="020B0609020204030204" pitchFamily="49" charset="0"/>
              </a:rPr>
              <a:t>User.findById</a:t>
            </a:r>
            <a:r>
              <a:rPr lang="en-US" sz="110" b="0" dirty="0">
                <a:solidFill>
                  <a:srgbClr val="008000"/>
                </a:solidFill>
                <a:effectLst/>
                <a:latin typeface="Consolas" panose="020B0609020204030204" pitchFamily="49" charset="0"/>
              </a:rPr>
              <a:t>(id);</a:t>
            </a:r>
          </a:p>
          <a:p>
            <a:r>
              <a:rPr lang="en-US" sz="110" b="0" dirty="0">
                <a:solidFill>
                  <a:srgbClr val="008000"/>
                </a:solidFill>
                <a:effectLst/>
                <a:latin typeface="Consolas" panose="020B0609020204030204" pitchFamily="49" charset="0"/>
              </a:rPr>
              <a:t>        if (!user)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"User not found"</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 user;</a:t>
            </a:r>
          </a:p>
          <a:p>
            <a:r>
              <a:rPr lang="en-US" sz="110" b="0" dirty="0">
                <a:solidFill>
                  <a:srgbClr val="008000"/>
                </a:solidFill>
                <a:effectLst/>
                <a:latin typeface="Consolas" panose="020B0609020204030204" pitchFamily="49" charset="0"/>
              </a:rPr>
              <a:t>        next();</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"Could not retrieve user"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read = (req, res) =&gt;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req.profile.hashed_password</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req.profile.salt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update = async (req, res) =&gt; {</a:t>
            </a:r>
          </a:p>
          <a:p>
            <a:r>
              <a:rPr lang="en-US" sz="110" b="0" dirty="0">
                <a:solidFill>
                  <a:srgbClr val="008000"/>
                </a:solidFill>
                <a:effectLst/>
                <a:latin typeface="Consolas" panose="020B0609020204030204" pitchFamily="49" charset="0"/>
              </a:rPr>
              <a:t>    let form = new </a:t>
            </a:r>
            <a:r>
              <a:rPr lang="en-US" sz="110" b="0" dirty="0" err="1">
                <a:solidFill>
                  <a:srgbClr val="008000"/>
                </a:solidFill>
                <a:effectLst/>
                <a:latin typeface="Consolas" panose="020B0609020204030204" pitchFamily="49" charset="0"/>
              </a:rPr>
              <a:t>formidable.IncomingForm</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form.keepExtensions</a:t>
            </a:r>
            <a:r>
              <a:rPr lang="en-US" sz="110" b="0" dirty="0">
                <a:solidFill>
                  <a:srgbClr val="008000"/>
                </a:solidFill>
                <a:effectLst/>
                <a:latin typeface="Consolas" panose="020B0609020204030204" pitchFamily="49" charset="0"/>
              </a:rPr>
              <a:t> = true;</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form.parse</a:t>
            </a:r>
            <a:r>
              <a:rPr lang="en-US" sz="110" b="0" dirty="0">
                <a:solidFill>
                  <a:srgbClr val="008000"/>
                </a:solidFill>
                <a:effectLst/>
                <a:latin typeface="Consolas" panose="020B0609020204030204" pitchFamily="49" charset="0"/>
              </a:rPr>
              <a:t>(req, async (err, fields, files) =&gt; {</a:t>
            </a:r>
          </a:p>
          <a:p>
            <a:r>
              <a:rPr lang="en-US" sz="110" b="0" dirty="0">
                <a:solidFill>
                  <a:srgbClr val="008000"/>
                </a:solidFill>
                <a:effectLst/>
                <a:latin typeface="Consolas" panose="020B0609020204030204" pitchFamily="49" charset="0"/>
              </a:rPr>
              <a:t>        if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"Photo could not be uploaded"</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let user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user = extend(user, fields);</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user.updated</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Date.now</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if (</a:t>
            </a:r>
            <a:r>
              <a:rPr lang="en-US" sz="110" b="0" dirty="0" err="1">
                <a:solidFill>
                  <a:srgbClr val="008000"/>
                </a:solidFill>
                <a:effectLst/>
                <a:latin typeface="Consolas" panose="020B0609020204030204" pitchFamily="49" charset="0"/>
              </a:rPr>
              <a:t>files.photo</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user.photo.data</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fs.readFileSync</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files.photo.path</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user.photo.contentType</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files.photo.type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user.hashed_password</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updateUser</a:t>
            </a:r>
            <a:r>
              <a:rPr lang="en-US" sz="110" b="0" dirty="0">
                <a:solidFill>
                  <a:srgbClr val="008000"/>
                </a:solidFill>
                <a:effectLst/>
                <a:latin typeface="Consolas" panose="020B0609020204030204" pitchFamily="49" charset="0"/>
              </a:rPr>
              <a:t> = async (req, res) =&gt;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user = extend(user, </a:t>
            </a:r>
            <a:r>
              <a:rPr lang="en-US" sz="110" b="0" dirty="0" err="1">
                <a:solidFill>
                  <a:srgbClr val="008000"/>
                </a:solidFill>
                <a:effectLst/>
                <a:latin typeface="Consolas" panose="020B0609020204030204" pitchFamily="49" charset="0"/>
              </a:rPr>
              <a:t>req.body</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user.updated</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Date.now</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await </a:t>
            </a:r>
            <a:r>
              <a:rPr lang="en-US" sz="110" b="0" dirty="0" err="1">
                <a:solidFill>
                  <a:srgbClr val="008000"/>
                </a:solidFill>
                <a:effectLst/>
                <a:latin typeface="Consolas" panose="020B0609020204030204" pitchFamily="49" charset="0"/>
              </a:rPr>
              <a:t>user.save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user.hashed_password</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user.salt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(user);</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remove = async (req, res) =&gt; {</a:t>
            </a:r>
          </a:p>
          <a:p>
            <a:r>
              <a:rPr lang="en-US" sz="110" b="0" dirty="0">
                <a:solidFill>
                  <a:srgbClr val="008000"/>
                </a:solidFill>
                <a:effectLst/>
                <a:latin typeface="Consolas" panose="020B0609020204030204" pitchFamily="49" charset="0"/>
              </a:rPr>
              <a:t>    try {</a:t>
            </a:r>
          </a:p>
          <a:p>
            <a:r>
              <a:rPr lang="en-US" sz="110" b="0" dirty="0">
                <a:solidFill>
                  <a:srgbClr val="008000"/>
                </a:solidFill>
                <a:effectLst/>
                <a:latin typeface="Consolas" panose="020B0609020204030204" pitchFamily="49" charset="0"/>
              </a:rPr>
              <a:t>        let user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let </a:t>
            </a:r>
            <a:r>
              <a:rPr lang="en-US" sz="110" b="0" dirty="0" err="1">
                <a:solidFill>
                  <a:srgbClr val="008000"/>
                </a:solidFill>
                <a:effectLst/>
                <a:latin typeface="Consolas" panose="020B0609020204030204" pitchFamily="49" charset="0"/>
              </a:rPr>
              <a:t>deletedUser</a:t>
            </a:r>
            <a:r>
              <a:rPr lang="en-US" sz="110" b="0" dirty="0">
                <a:solidFill>
                  <a:srgbClr val="008000"/>
                </a:solidFill>
                <a:effectLst/>
                <a:latin typeface="Consolas" panose="020B0609020204030204" pitchFamily="49" charset="0"/>
              </a:rPr>
              <a:t> = await </a:t>
            </a:r>
            <a:r>
              <a:rPr lang="en-US" sz="110" b="0" dirty="0" err="1">
                <a:solidFill>
                  <a:srgbClr val="008000"/>
                </a:solidFill>
                <a:effectLst/>
                <a:latin typeface="Consolas" panose="020B0609020204030204" pitchFamily="49" charset="0"/>
              </a:rPr>
              <a:t>user.remove</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deletedUser.hashed_password</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deletedUser.salt</a:t>
            </a:r>
            <a:r>
              <a:rPr lang="en-US" sz="110" b="0" dirty="0">
                <a:solidFill>
                  <a:srgbClr val="008000"/>
                </a:solidFill>
                <a:effectLst/>
                <a:latin typeface="Consolas" panose="020B0609020204030204" pitchFamily="49" charset="0"/>
              </a:rPr>
              <a:t> = undefined;</a:t>
            </a:r>
          </a:p>
          <a:p>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res.json</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deletedUser</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 catch (err)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(400).</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a:t>
            </a:r>
            <a:r>
              <a:rPr lang="en-US" sz="110" b="0" dirty="0" err="1">
                <a:solidFill>
                  <a:srgbClr val="008000"/>
                </a:solidFill>
                <a:effectLst/>
                <a:latin typeface="Consolas" panose="020B0609020204030204" pitchFamily="49" charset="0"/>
              </a:rPr>
              <a:t>errorHandler.getErrorMessage</a:t>
            </a:r>
            <a:r>
              <a:rPr lang="en-US" sz="110" b="0" dirty="0">
                <a:solidFill>
                  <a:srgbClr val="008000"/>
                </a:solidFill>
                <a:effectLst/>
                <a:latin typeface="Consolas" panose="020B0609020204030204" pitchFamily="49" charset="0"/>
              </a:rPr>
              <a:t>(err)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 (req, res, next) =&gt; {</a:t>
            </a:r>
          </a:p>
          <a:p>
            <a:r>
              <a:rPr lang="en-US" sz="110" b="0" dirty="0">
                <a:solidFill>
                  <a:srgbClr val="008000"/>
                </a:solidFill>
                <a:effectLst/>
                <a:latin typeface="Consolas" panose="020B0609020204030204" pitchFamily="49" charset="0"/>
              </a:rPr>
              <a:t>    const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 </a:t>
            </a:r>
            <a:r>
              <a:rPr lang="en-US" sz="110" b="0" dirty="0" err="1">
                <a:solidFill>
                  <a:srgbClr val="008000"/>
                </a:solidFill>
                <a:effectLst/>
                <a:latin typeface="Consolas" panose="020B0609020204030204" pitchFamily="49" charset="0"/>
              </a:rPr>
              <a:t>req.profile</a:t>
            </a:r>
            <a:r>
              <a:rPr lang="en-US" sz="110" b="0" dirty="0">
                <a:solidFill>
                  <a:srgbClr val="008000"/>
                </a:solidFill>
                <a:effectLst/>
                <a:latin typeface="Consolas" panose="020B0609020204030204" pitchFamily="49" charset="0"/>
              </a:rPr>
              <a:t> &amp;&amp; </a:t>
            </a:r>
            <a:r>
              <a:rPr lang="en-US" sz="110" b="0" dirty="0" err="1">
                <a:solidFill>
                  <a:srgbClr val="008000"/>
                </a:solidFill>
                <a:effectLst/>
                <a:latin typeface="Consolas" panose="020B0609020204030204" pitchFamily="49" charset="0"/>
              </a:rPr>
              <a:t>req.profile.seller</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if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return </a:t>
            </a:r>
            <a:r>
              <a:rPr lang="en-US" sz="110" b="0" dirty="0" err="1">
                <a:solidFill>
                  <a:srgbClr val="008000"/>
                </a:solidFill>
                <a:effectLst/>
                <a:latin typeface="Consolas" panose="020B0609020204030204" pitchFamily="49" charset="0"/>
              </a:rPr>
              <a:t>res.status</a:t>
            </a:r>
            <a:r>
              <a:rPr lang="en-US" sz="110" b="0" dirty="0">
                <a:solidFill>
                  <a:srgbClr val="008000"/>
                </a:solidFill>
                <a:effectLst/>
                <a:latin typeface="Consolas" panose="020B0609020204030204" pitchFamily="49" charset="0"/>
              </a:rPr>
              <a:t>(403).</a:t>
            </a:r>
            <a:r>
              <a:rPr lang="en-US" sz="110" b="0" dirty="0" err="1">
                <a:solidFill>
                  <a:srgbClr val="008000"/>
                </a:solidFill>
                <a:effectLst/>
                <a:latin typeface="Consolas" panose="020B0609020204030204" pitchFamily="49" charset="0"/>
              </a:rPr>
              <a:t>json</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error: "User is not a seller"</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    next();</a:t>
            </a:r>
          </a:p>
          <a:p>
            <a:r>
              <a:rPr lang="en-US" sz="110" b="0" dirty="0">
                <a:solidFill>
                  <a:srgbClr val="008000"/>
                </a:solidFill>
                <a:effectLst/>
                <a:latin typeface="Consolas" panose="020B0609020204030204" pitchFamily="49" charset="0"/>
              </a:rPr>
              <a:t>};</a:t>
            </a:r>
          </a:p>
          <a:p>
            <a:br>
              <a:rPr lang="en-US" sz="110" b="0" dirty="0">
                <a:solidFill>
                  <a:srgbClr val="008000"/>
                </a:solidFill>
                <a:effectLst/>
                <a:latin typeface="Consolas" panose="020B0609020204030204" pitchFamily="49" charset="0"/>
              </a:rPr>
            </a:br>
            <a:r>
              <a:rPr lang="en-US" sz="110" b="0" dirty="0">
                <a:solidFill>
                  <a:srgbClr val="008000"/>
                </a:solidFill>
                <a:effectLst/>
                <a:latin typeface="Consolas" panose="020B0609020204030204" pitchFamily="49" charset="0"/>
              </a:rPr>
              <a:t>const photo = (req, res, next) =&gt; { </a:t>
            </a:r>
          </a:p>
          <a:p>
            <a:r>
              <a:rPr lang="en-US" sz="110" b="0" dirty="0">
                <a:solidFill>
                  <a:srgbClr val="008000"/>
                </a:solidFill>
                <a:effectLst/>
                <a:latin typeface="Consolas" panose="020B0609020204030204" pitchFamily="49" charset="0"/>
              </a:rPr>
              <a:t>if(</a:t>
            </a:r>
            <a:r>
              <a:rPr lang="en-US" sz="110" b="0" dirty="0" err="1">
                <a:solidFill>
                  <a:srgbClr val="008000"/>
                </a:solidFill>
                <a:effectLst/>
                <a:latin typeface="Consolas" panose="020B0609020204030204" pitchFamily="49" charset="0"/>
              </a:rPr>
              <a:t>req.profile.photo.data</a:t>
            </a:r>
            <a:r>
              <a:rPr lang="en-US" sz="110" b="0" dirty="0">
                <a:solidFill>
                  <a:srgbClr val="008000"/>
                </a:solidFill>
                <a:effectLst/>
                <a:latin typeface="Consolas" panose="020B0609020204030204" pitchFamily="49" charset="0"/>
              </a:rPr>
              <a:t>){</a:t>
            </a:r>
          </a:p>
          <a:p>
            <a:r>
              <a:rPr lang="en-US" sz="110" b="0" dirty="0" err="1">
                <a:solidFill>
                  <a:srgbClr val="008000"/>
                </a:solidFill>
                <a:effectLst/>
                <a:latin typeface="Consolas" panose="020B0609020204030204" pitchFamily="49" charset="0"/>
              </a:rPr>
              <a:t>res.set</a:t>
            </a:r>
            <a:r>
              <a:rPr lang="en-US" sz="110" b="0" dirty="0">
                <a:solidFill>
                  <a:srgbClr val="008000"/>
                </a:solidFill>
                <a:effectLst/>
                <a:latin typeface="Consolas" panose="020B0609020204030204" pitchFamily="49" charset="0"/>
              </a:rPr>
              <a:t>("Content-Type", </a:t>
            </a:r>
            <a:r>
              <a:rPr lang="en-US" sz="110" b="0" dirty="0" err="1">
                <a:solidFill>
                  <a:srgbClr val="008000"/>
                </a:solidFill>
                <a:effectLst/>
                <a:latin typeface="Consolas" panose="020B0609020204030204" pitchFamily="49" charset="0"/>
              </a:rPr>
              <a:t>req.profile.photo.contentType</a:t>
            </a:r>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return </a:t>
            </a:r>
            <a:r>
              <a:rPr lang="en-US" sz="110" b="0" dirty="0" err="1">
                <a:solidFill>
                  <a:srgbClr val="008000"/>
                </a:solidFill>
                <a:effectLst/>
                <a:latin typeface="Consolas" panose="020B0609020204030204" pitchFamily="49" charset="0"/>
              </a:rPr>
              <a:t>res.send</a:t>
            </a:r>
            <a:r>
              <a:rPr lang="en-US" sz="110" b="0" dirty="0">
                <a:solidFill>
                  <a:srgbClr val="008000"/>
                </a:solidFill>
                <a:effectLst/>
                <a:latin typeface="Consolas" panose="020B0609020204030204" pitchFamily="49" charset="0"/>
              </a:rPr>
              <a:t>(</a:t>
            </a:r>
            <a:r>
              <a:rPr lang="en-US" sz="110" b="0" dirty="0" err="1">
                <a:solidFill>
                  <a:srgbClr val="008000"/>
                </a:solidFill>
                <a:effectLst/>
                <a:latin typeface="Consolas" panose="020B0609020204030204" pitchFamily="49" charset="0"/>
              </a:rPr>
              <a:t>req.profile.photo.data</a:t>
            </a:r>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 </a:t>
            </a:r>
          </a:p>
          <a:p>
            <a:r>
              <a:rPr lang="en-US" sz="110" b="0" dirty="0">
                <a:solidFill>
                  <a:srgbClr val="008000"/>
                </a:solidFill>
                <a:effectLst/>
                <a:latin typeface="Consolas" panose="020B0609020204030204" pitchFamily="49" charset="0"/>
              </a:rPr>
              <a:t>next()</a:t>
            </a:r>
          </a:p>
          <a:p>
            <a:r>
              <a:rPr lang="en-US" sz="110" b="0" dirty="0">
                <a:solidFill>
                  <a:srgbClr val="008000"/>
                </a:solidFill>
                <a:effectLst/>
                <a:latin typeface="Consolas" panose="020B0609020204030204" pitchFamily="49" charset="0"/>
              </a:rPr>
              <a:t>}</a:t>
            </a:r>
          </a:p>
          <a:p>
            <a:r>
              <a:rPr lang="en-US" sz="110" b="0" dirty="0">
                <a:solidFill>
                  <a:srgbClr val="008000"/>
                </a:solidFill>
                <a:effectLst/>
                <a:latin typeface="Consolas" panose="020B0609020204030204" pitchFamily="49" charset="0"/>
              </a:rPr>
              <a:t>export default { create, </a:t>
            </a:r>
            <a:r>
              <a:rPr lang="en-US" sz="110" b="0" dirty="0" err="1">
                <a:solidFill>
                  <a:srgbClr val="008000"/>
                </a:solidFill>
                <a:effectLst/>
                <a:latin typeface="Consolas" panose="020B0609020204030204" pitchFamily="49" charset="0"/>
              </a:rPr>
              <a:t>userByID</a:t>
            </a:r>
            <a:r>
              <a:rPr lang="en-US" sz="110" b="0" dirty="0">
                <a:solidFill>
                  <a:srgbClr val="008000"/>
                </a:solidFill>
                <a:effectLst/>
                <a:latin typeface="Consolas" panose="020B0609020204030204" pitchFamily="49" charset="0"/>
              </a:rPr>
              <a:t>, read, list, remove, update, </a:t>
            </a:r>
            <a:r>
              <a:rPr lang="en-US" sz="110" b="0" dirty="0" err="1">
                <a:solidFill>
                  <a:srgbClr val="008000"/>
                </a:solidFill>
                <a:effectLst/>
                <a:latin typeface="Consolas" panose="020B0609020204030204" pitchFamily="49" charset="0"/>
              </a:rPr>
              <a:t>updateUser</a:t>
            </a:r>
            <a:r>
              <a:rPr lang="en-US" sz="110" b="0" dirty="0">
                <a:solidFill>
                  <a:srgbClr val="008000"/>
                </a:solidFill>
                <a:effectLst/>
                <a:latin typeface="Consolas" panose="020B0609020204030204" pitchFamily="49" charset="0"/>
              </a:rPr>
              <a:t>, </a:t>
            </a:r>
            <a:r>
              <a:rPr lang="en-US" sz="110" b="0" dirty="0" err="1">
                <a:solidFill>
                  <a:srgbClr val="008000"/>
                </a:solidFill>
                <a:effectLst/>
                <a:latin typeface="Consolas" panose="020B0609020204030204" pitchFamily="49" charset="0"/>
              </a:rPr>
              <a:t>isSeller</a:t>
            </a:r>
            <a:r>
              <a:rPr lang="en-US" sz="110" b="0" dirty="0">
                <a:solidFill>
                  <a:srgbClr val="008000"/>
                </a:solidFill>
                <a:effectLst/>
                <a:latin typeface="Consolas" panose="020B0609020204030204" pitchFamily="49" charset="0"/>
              </a:rPr>
              <a:t> };</a:t>
            </a:r>
          </a:p>
          <a:p>
            <a:br>
              <a:rPr lang="en-US" sz="110" b="0" dirty="0">
                <a:solidFill>
                  <a:srgbClr val="008000"/>
                </a:solidFill>
                <a:effectLst/>
                <a:latin typeface="Consolas" panose="020B0609020204030204" pitchFamily="49" charset="0"/>
              </a:rPr>
            </a:br>
            <a:endParaRPr lang="en-US" sz="11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ED478254-861E-5EC9-279B-56188C97692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0C46B83-F2BF-1AC7-FDB0-CF4847EFBDC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D74576-76BB-9D4D-B8E8-D85FB4EFCCE8}"/>
              </a:ext>
            </a:extLst>
          </p:cNvPr>
          <p:cNvSpPr>
            <a:spLocks noGrp="1"/>
          </p:cNvSpPr>
          <p:nvPr>
            <p:ph type="sldNum" sz="quarter" idx="12"/>
          </p:nvPr>
        </p:nvSpPr>
        <p:spPr/>
        <p:txBody>
          <a:bodyPr/>
          <a:lstStyle/>
          <a:p>
            <a:fld id="{7C5CF243-786F-4254-B068-4C9F0B6EA12F}" type="slidenum">
              <a:rPr lang="en-US" altLang="en-US" smtClean="0"/>
              <a:pPr/>
              <a:t>120</a:t>
            </a:fld>
            <a:endParaRPr lang="en-US" altLang="en-US"/>
          </a:p>
        </p:txBody>
      </p:sp>
    </p:spTree>
    <p:extLst>
      <p:ext uri="{BB962C8B-B14F-4D97-AF65-F5344CB8AC3E}">
        <p14:creationId xmlns:p14="http://schemas.microsoft.com/office/powerpoint/2010/main" val="3075595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DB04-8A40-5731-80B1-DEA521587E2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0B3379C-B929-A961-CDB0-A73E67F1085F}"/>
              </a:ext>
            </a:extLst>
          </p:cNvPr>
          <p:cNvSpPr>
            <a:spLocks noGrp="1"/>
          </p:cNvSpPr>
          <p:nvPr>
            <p:ph idx="1"/>
          </p:nvPr>
        </p:nvSpPr>
        <p:spPr/>
        <p:txBody>
          <a:bodyPr/>
          <a:lstStyle/>
          <a:p>
            <a:r>
              <a:rPr lang="en-US" dirty="0"/>
              <a:t>We can use the route defined here to display the photo in the views, as described in the next section.</a:t>
            </a:r>
          </a:p>
        </p:txBody>
      </p:sp>
      <p:sp>
        <p:nvSpPr>
          <p:cNvPr id="4" name="Date Placeholder 3">
            <a:extLst>
              <a:ext uri="{FF2B5EF4-FFF2-40B4-BE49-F238E27FC236}">
                <a16:creationId xmlns:a16="http://schemas.microsoft.com/office/drawing/2014/main" id="{AE4591D8-3D68-EB7A-245E-88EACBE28B36}"/>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CC6CA8C-CB56-B150-732E-E43916EEDA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487DCE8-9314-295A-F2CD-B856A10D8885}"/>
              </a:ext>
            </a:extLst>
          </p:cNvPr>
          <p:cNvSpPr>
            <a:spLocks noGrp="1"/>
          </p:cNvSpPr>
          <p:nvPr>
            <p:ph type="sldNum" sz="quarter" idx="12"/>
          </p:nvPr>
        </p:nvSpPr>
        <p:spPr/>
        <p:txBody>
          <a:bodyPr/>
          <a:lstStyle/>
          <a:p>
            <a:fld id="{7C5CF243-786F-4254-B068-4C9F0B6EA12F}" type="slidenum">
              <a:rPr lang="en-US" altLang="en-US" smtClean="0"/>
              <a:pPr/>
              <a:t>121</a:t>
            </a:fld>
            <a:endParaRPr lang="en-US" altLang="en-US"/>
          </a:p>
        </p:txBody>
      </p:sp>
    </p:spTree>
    <p:extLst>
      <p:ext uri="{BB962C8B-B14F-4D97-AF65-F5344CB8AC3E}">
        <p14:creationId xmlns:p14="http://schemas.microsoft.com/office/powerpoint/2010/main" val="1593696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FD9D-BD94-3CDE-094B-DFEC31D808EA}"/>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-skeleton/server/controllers/user.controller.js</a:t>
            </a:r>
            <a:r>
              <a:rPr lang="en-US" sz="3600" dirty="0"/>
              <a:t>:</a:t>
            </a:r>
            <a:br>
              <a:rPr lang="en-US" sz="3600" dirty="0"/>
            </a:br>
            <a:endParaRPr lang="en-US" dirty="0"/>
          </a:p>
        </p:txBody>
      </p:sp>
      <p:sp>
        <p:nvSpPr>
          <p:cNvPr id="3" name="Content Placeholder 2">
            <a:extLst>
              <a:ext uri="{FF2B5EF4-FFF2-40B4-BE49-F238E27FC236}">
                <a16:creationId xmlns:a16="http://schemas.microsoft.com/office/drawing/2014/main" id="{F7F94006-3181-4081-5425-350789804643}"/>
              </a:ext>
            </a:extLst>
          </p:cNvPr>
          <p:cNvSpPr>
            <a:spLocks noGrp="1"/>
          </p:cNvSpPr>
          <p:nvPr>
            <p:ph idx="1"/>
          </p:nvPr>
        </p:nvSpPr>
        <p:spPr/>
        <p:txBody>
          <a:bodyPr/>
          <a:lstStyle/>
          <a:p>
            <a:r>
              <a:rPr lang="en-US" sz="190" b="0" dirty="0">
                <a:solidFill>
                  <a:srgbClr val="008000"/>
                </a:solidFill>
                <a:effectLst/>
                <a:latin typeface="Consolas" panose="020B0609020204030204" pitchFamily="49" charset="0"/>
              </a:rPr>
              <a:t>import User from '../models/user.model.js';</a:t>
            </a:r>
          </a:p>
          <a:p>
            <a:r>
              <a:rPr lang="en-US" sz="190" b="0" dirty="0">
                <a:solidFill>
                  <a:srgbClr val="008000"/>
                </a:solidFill>
                <a:effectLst/>
                <a:latin typeface="Consolas" panose="020B0609020204030204" pitchFamily="49" charset="0"/>
              </a:rPr>
              <a:t>import extend from '</a:t>
            </a:r>
            <a:r>
              <a:rPr lang="en-US" sz="190" b="0" dirty="0" err="1">
                <a:solidFill>
                  <a:srgbClr val="008000"/>
                </a:solidFill>
                <a:effectLst/>
                <a:latin typeface="Consolas" panose="020B0609020204030204" pitchFamily="49" charset="0"/>
              </a:rPr>
              <a:t>lodash</a:t>
            </a:r>
            <a:r>
              <a:rPr lang="en-US" sz="190" b="0" dirty="0">
                <a:solidFill>
                  <a:srgbClr val="008000"/>
                </a:solidFill>
                <a:effectLst/>
                <a:latin typeface="Consolas" panose="020B0609020204030204" pitchFamily="49" charset="0"/>
              </a:rPr>
              <a:t>/extend.js';</a:t>
            </a:r>
          </a:p>
          <a:p>
            <a:r>
              <a:rPr lang="en-US" sz="190" b="0" dirty="0">
                <a:solidFill>
                  <a:srgbClr val="008000"/>
                </a:solidFill>
                <a:effectLst/>
                <a:latin typeface="Consolas" panose="020B0609020204030204" pitchFamily="49" charset="0"/>
              </a:rPr>
              <a:t>import </a:t>
            </a:r>
            <a:r>
              <a:rPr lang="en-US" sz="190" b="0" dirty="0" err="1">
                <a:solidFill>
                  <a:srgbClr val="008000"/>
                </a:solidFill>
                <a:effectLst/>
                <a:latin typeface="Consolas" panose="020B0609020204030204" pitchFamily="49" charset="0"/>
              </a:rPr>
              <a:t>errorHandler</a:t>
            </a:r>
            <a:r>
              <a:rPr lang="en-US" sz="190" b="0" dirty="0">
                <a:solidFill>
                  <a:srgbClr val="008000"/>
                </a:solidFill>
                <a:effectLst/>
                <a:latin typeface="Consolas" panose="020B0609020204030204" pitchFamily="49" charset="0"/>
              </a:rPr>
              <a:t> from './error.controller.js';</a:t>
            </a:r>
          </a:p>
          <a:p>
            <a:r>
              <a:rPr lang="en-US" sz="190" b="0" dirty="0">
                <a:solidFill>
                  <a:srgbClr val="008000"/>
                </a:solidFill>
                <a:effectLst/>
                <a:latin typeface="Consolas" panose="020B0609020204030204" pitchFamily="49" charset="0"/>
              </a:rPr>
              <a:t>import formidable from 'formidable';</a:t>
            </a:r>
          </a:p>
          <a:p>
            <a:r>
              <a:rPr lang="en-US" sz="190" b="0" dirty="0">
                <a:solidFill>
                  <a:srgbClr val="008000"/>
                </a:solidFill>
                <a:effectLst/>
                <a:latin typeface="Consolas" panose="020B0609020204030204" pitchFamily="49" charset="0"/>
              </a:rPr>
              <a:t>import fs from 'fs';</a:t>
            </a:r>
          </a:p>
          <a:p>
            <a:r>
              <a:rPr lang="en-US" sz="190" b="0" dirty="0">
                <a:solidFill>
                  <a:srgbClr val="008000"/>
                </a:solidFill>
                <a:effectLst/>
                <a:latin typeface="Consolas" panose="020B0609020204030204" pitchFamily="49" charset="0"/>
              </a:rPr>
              <a:t>import </a:t>
            </a:r>
            <a:r>
              <a:rPr lang="en-US" sz="190" b="0" dirty="0" err="1">
                <a:solidFill>
                  <a:srgbClr val="008000"/>
                </a:solidFill>
                <a:effectLst/>
                <a:latin typeface="Consolas" panose="020B0609020204030204" pitchFamily="49" charset="0"/>
              </a:rPr>
              <a:t>profileImage</a:t>
            </a:r>
            <a:r>
              <a:rPr lang="en-US" sz="190" b="0" dirty="0">
                <a:solidFill>
                  <a:srgbClr val="008000"/>
                </a:solidFill>
                <a:effectLst/>
                <a:latin typeface="Consolas" panose="020B0609020204030204" pitchFamily="49" charset="0"/>
              </a:rPr>
              <a:t> from './../../client/assets/images/profile-pic.png' </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a:t>
            </a:r>
            <a:r>
              <a:rPr lang="en-US" sz="190" b="0" dirty="0" err="1">
                <a:solidFill>
                  <a:srgbClr val="008000"/>
                </a:solidFill>
                <a:effectLst/>
                <a:latin typeface="Consolas" panose="020B0609020204030204" pitchFamily="49" charset="0"/>
              </a:rPr>
              <a:t>defaultPhoto</a:t>
            </a:r>
            <a:r>
              <a:rPr lang="en-US" sz="190" b="0" dirty="0">
                <a:solidFill>
                  <a:srgbClr val="008000"/>
                </a:solidFill>
                <a:effectLst/>
                <a:latin typeface="Consolas" panose="020B0609020204030204" pitchFamily="49" charset="0"/>
              </a:rPr>
              <a:t> = (req, res) =&gt; {</a:t>
            </a:r>
          </a:p>
          <a:p>
            <a:r>
              <a:rPr lang="en-US" sz="190" b="0" dirty="0">
                <a:solidFill>
                  <a:srgbClr val="008000"/>
                </a:solidFill>
                <a:effectLst/>
                <a:latin typeface="Consolas" panose="020B0609020204030204" pitchFamily="49" charset="0"/>
              </a:rPr>
              <a:t>return </a:t>
            </a:r>
            <a:r>
              <a:rPr lang="en-US" sz="190" b="0" dirty="0" err="1">
                <a:solidFill>
                  <a:srgbClr val="008000"/>
                </a:solidFill>
                <a:effectLst/>
                <a:latin typeface="Consolas" panose="020B0609020204030204" pitchFamily="49" charset="0"/>
              </a:rPr>
              <a:t>res.sendFile</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process.cwd</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profileImage</a:t>
            </a:r>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br>
              <a:rPr lang="en-US" sz="190" b="0" dirty="0">
                <a:solidFill>
                  <a:srgbClr val="008000"/>
                </a:solidFill>
                <a:effectLst/>
                <a:latin typeface="Consolas" panose="020B0609020204030204" pitchFamily="49" charset="0"/>
              </a:rPr>
            </a:br>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create = async (req, res) =&gt; {</a:t>
            </a:r>
          </a:p>
          <a:p>
            <a:r>
              <a:rPr lang="en-US" sz="190" b="0" dirty="0">
                <a:solidFill>
                  <a:srgbClr val="008000"/>
                </a:solidFill>
                <a:effectLst/>
                <a:latin typeface="Consolas" panose="020B0609020204030204" pitchFamily="49" charset="0"/>
              </a:rPr>
              <a:t>    console.log(</a:t>
            </a:r>
            <a:r>
              <a:rPr lang="en-US" sz="190" b="0" dirty="0" err="1">
                <a:solidFill>
                  <a:srgbClr val="008000"/>
                </a:solidFill>
                <a:effectLst/>
                <a:latin typeface="Consolas" panose="020B0609020204030204" pitchFamily="49" charset="0"/>
              </a:rPr>
              <a:t>req.body</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const user = new User(</a:t>
            </a:r>
            <a:r>
              <a:rPr lang="en-US" sz="190" b="0" dirty="0" err="1">
                <a:solidFill>
                  <a:srgbClr val="008000"/>
                </a:solidFill>
                <a:effectLst/>
                <a:latin typeface="Consolas" panose="020B0609020204030204" pitchFamily="49" charset="0"/>
              </a:rPr>
              <a:t>req.body</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await </a:t>
            </a:r>
            <a:r>
              <a:rPr lang="en-US" sz="190" b="0" dirty="0" err="1">
                <a:solidFill>
                  <a:srgbClr val="008000"/>
                </a:solidFill>
                <a:effectLst/>
                <a:latin typeface="Consolas" panose="020B0609020204030204" pitchFamily="49" charset="0"/>
              </a:rPr>
              <a:t>user.save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(200).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message: "Successfully signed up!"</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list = async (req, res) =&gt;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let users = await </a:t>
            </a:r>
            <a:r>
              <a:rPr lang="en-US" sz="190" b="0" dirty="0" err="1">
                <a:solidFill>
                  <a:srgbClr val="008000"/>
                </a:solidFill>
                <a:effectLst/>
                <a:latin typeface="Consolas" panose="020B0609020204030204" pitchFamily="49" charset="0"/>
              </a:rPr>
              <a:t>User.find</a:t>
            </a:r>
            <a:r>
              <a:rPr lang="en-US" sz="190" b="0" dirty="0">
                <a:solidFill>
                  <a:srgbClr val="008000"/>
                </a:solidFill>
                <a:effectLst/>
                <a:latin typeface="Consolas" panose="020B0609020204030204" pitchFamily="49" charset="0"/>
              </a:rPr>
              <a:t>().select('name email updated created');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(users);</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a:t>
            </a:r>
            <a:r>
              <a:rPr lang="en-US" sz="190" b="0" dirty="0" err="1">
                <a:solidFill>
                  <a:srgbClr val="008000"/>
                </a:solidFill>
                <a:effectLst/>
                <a:latin typeface="Consolas" panose="020B0609020204030204" pitchFamily="49" charset="0"/>
              </a:rPr>
              <a:t>userByID</a:t>
            </a:r>
            <a:r>
              <a:rPr lang="en-US" sz="190" b="0" dirty="0">
                <a:solidFill>
                  <a:srgbClr val="008000"/>
                </a:solidFill>
                <a:effectLst/>
                <a:latin typeface="Consolas" panose="020B0609020204030204" pitchFamily="49" charset="0"/>
              </a:rPr>
              <a:t> = async (req, res, next, id) =&gt;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let user = await </a:t>
            </a:r>
            <a:r>
              <a:rPr lang="en-US" sz="190" b="0" dirty="0" err="1">
                <a:solidFill>
                  <a:srgbClr val="008000"/>
                </a:solidFill>
                <a:effectLst/>
                <a:latin typeface="Consolas" panose="020B0609020204030204" pitchFamily="49" charset="0"/>
              </a:rPr>
              <a:t>User.findById</a:t>
            </a:r>
            <a:r>
              <a:rPr lang="en-US" sz="190" b="0" dirty="0">
                <a:solidFill>
                  <a:srgbClr val="008000"/>
                </a:solidFill>
                <a:effectLst/>
                <a:latin typeface="Consolas" panose="020B0609020204030204" pitchFamily="49" charset="0"/>
              </a:rPr>
              <a:t>(id);</a:t>
            </a:r>
          </a:p>
          <a:p>
            <a:r>
              <a:rPr lang="en-US" sz="190" b="0" dirty="0">
                <a:solidFill>
                  <a:srgbClr val="008000"/>
                </a:solidFill>
                <a:effectLst/>
                <a:latin typeface="Consolas" panose="020B0609020204030204" pitchFamily="49" charset="0"/>
              </a:rPr>
              <a:t>        if (!user)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"User not found"</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 = user;</a:t>
            </a:r>
          </a:p>
          <a:p>
            <a:r>
              <a:rPr lang="en-US" sz="190" b="0" dirty="0">
                <a:solidFill>
                  <a:srgbClr val="008000"/>
                </a:solidFill>
                <a:effectLst/>
                <a:latin typeface="Consolas" panose="020B0609020204030204" pitchFamily="49" charset="0"/>
              </a:rPr>
              <a:t>        next();</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"Could not retrieve user"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read = (req, res) =&gt; {</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req.profile.hashed_password</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req.profile.salt</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update = async (req, res) =&gt; {</a:t>
            </a:r>
          </a:p>
          <a:p>
            <a:r>
              <a:rPr lang="en-US" sz="190" b="0" dirty="0">
                <a:solidFill>
                  <a:srgbClr val="008000"/>
                </a:solidFill>
                <a:effectLst/>
                <a:latin typeface="Consolas" panose="020B0609020204030204" pitchFamily="49" charset="0"/>
              </a:rPr>
              <a:t>    let form = new </a:t>
            </a:r>
            <a:r>
              <a:rPr lang="en-US" sz="190" b="0" dirty="0" err="1">
                <a:solidFill>
                  <a:srgbClr val="008000"/>
                </a:solidFill>
                <a:effectLst/>
                <a:latin typeface="Consolas" panose="020B0609020204030204" pitchFamily="49" charset="0"/>
              </a:rPr>
              <a:t>formidable.IncomingForm</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form.keepExtensions</a:t>
            </a:r>
            <a:r>
              <a:rPr lang="en-US" sz="190" b="0" dirty="0">
                <a:solidFill>
                  <a:srgbClr val="008000"/>
                </a:solidFill>
                <a:effectLst/>
                <a:latin typeface="Consolas" panose="020B0609020204030204" pitchFamily="49" charset="0"/>
              </a:rPr>
              <a:t> = true;</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form.parse</a:t>
            </a:r>
            <a:r>
              <a:rPr lang="en-US" sz="190" b="0" dirty="0">
                <a:solidFill>
                  <a:srgbClr val="008000"/>
                </a:solidFill>
                <a:effectLst/>
                <a:latin typeface="Consolas" panose="020B0609020204030204" pitchFamily="49" charset="0"/>
              </a:rPr>
              <a:t>(req, async (err, fields, files) =&gt; {</a:t>
            </a:r>
          </a:p>
          <a:p>
            <a:r>
              <a:rPr lang="en-US" sz="190" b="0" dirty="0">
                <a:solidFill>
                  <a:srgbClr val="008000"/>
                </a:solidFill>
                <a:effectLst/>
                <a:latin typeface="Consolas" panose="020B0609020204030204" pitchFamily="49" charset="0"/>
              </a:rPr>
              <a:t>        if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"Photo could not be uploaded"</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let user =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user = extend(user, fields);</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user.updated</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Date.now</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if (</a:t>
            </a:r>
            <a:r>
              <a:rPr lang="en-US" sz="190" b="0" dirty="0" err="1">
                <a:solidFill>
                  <a:srgbClr val="008000"/>
                </a:solidFill>
                <a:effectLst/>
                <a:latin typeface="Consolas" panose="020B0609020204030204" pitchFamily="49" charset="0"/>
              </a:rPr>
              <a:t>files.photo</a:t>
            </a:r>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user.photo.data</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fs.readFileSync</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files.photo.path</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user.photo.contentType</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files.photo.type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await </a:t>
            </a:r>
            <a:r>
              <a:rPr lang="en-US" sz="190" b="0" dirty="0" err="1">
                <a:solidFill>
                  <a:srgbClr val="008000"/>
                </a:solidFill>
                <a:effectLst/>
                <a:latin typeface="Consolas" panose="020B0609020204030204" pitchFamily="49" charset="0"/>
              </a:rPr>
              <a:t>user.save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user.hashed_password</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user.salt</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(user);</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a:t>
            </a:r>
            <a:r>
              <a:rPr lang="en-US" sz="190" b="0" dirty="0" err="1">
                <a:solidFill>
                  <a:srgbClr val="008000"/>
                </a:solidFill>
                <a:effectLst/>
                <a:latin typeface="Consolas" panose="020B0609020204030204" pitchFamily="49" charset="0"/>
              </a:rPr>
              <a:t>updateUser</a:t>
            </a:r>
            <a:r>
              <a:rPr lang="en-US" sz="190" b="0" dirty="0">
                <a:solidFill>
                  <a:srgbClr val="008000"/>
                </a:solidFill>
                <a:effectLst/>
                <a:latin typeface="Consolas" panose="020B0609020204030204" pitchFamily="49" charset="0"/>
              </a:rPr>
              <a:t> = async (req, res) =&gt;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let user =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user = extend(user, </a:t>
            </a:r>
            <a:r>
              <a:rPr lang="en-US" sz="190" b="0" dirty="0" err="1">
                <a:solidFill>
                  <a:srgbClr val="008000"/>
                </a:solidFill>
                <a:effectLst/>
                <a:latin typeface="Consolas" panose="020B0609020204030204" pitchFamily="49" charset="0"/>
              </a:rPr>
              <a:t>req.body</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user.updated</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Date.now</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await </a:t>
            </a:r>
            <a:r>
              <a:rPr lang="en-US" sz="190" b="0" dirty="0" err="1">
                <a:solidFill>
                  <a:srgbClr val="008000"/>
                </a:solidFill>
                <a:effectLst/>
                <a:latin typeface="Consolas" panose="020B0609020204030204" pitchFamily="49" charset="0"/>
              </a:rPr>
              <a:t>user.save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user.hashed_password</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user.salt</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(user);</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remove = async (req, res) =&gt; {</a:t>
            </a:r>
          </a:p>
          <a:p>
            <a:r>
              <a:rPr lang="en-US" sz="190" b="0" dirty="0">
                <a:solidFill>
                  <a:srgbClr val="008000"/>
                </a:solidFill>
                <a:effectLst/>
                <a:latin typeface="Consolas" panose="020B0609020204030204" pitchFamily="49" charset="0"/>
              </a:rPr>
              <a:t>    try {</a:t>
            </a:r>
          </a:p>
          <a:p>
            <a:r>
              <a:rPr lang="en-US" sz="190" b="0" dirty="0">
                <a:solidFill>
                  <a:srgbClr val="008000"/>
                </a:solidFill>
                <a:effectLst/>
                <a:latin typeface="Consolas" panose="020B0609020204030204" pitchFamily="49" charset="0"/>
              </a:rPr>
              <a:t>        let user =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let </a:t>
            </a:r>
            <a:r>
              <a:rPr lang="en-US" sz="190" b="0" dirty="0" err="1">
                <a:solidFill>
                  <a:srgbClr val="008000"/>
                </a:solidFill>
                <a:effectLst/>
                <a:latin typeface="Consolas" panose="020B0609020204030204" pitchFamily="49" charset="0"/>
              </a:rPr>
              <a:t>deletedUser</a:t>
            </a:r>
            <a:r>
              <a:rPr lang="en-US" sz="190" b="0" dirty="0">
                <a:solidFill>
                  <a:srgbClr val="008000"/>
                </a:solidFill>
                <a:effectLst/>
                <a:latin typeface="Consolas" panose="020B0609020204030204" pitchFamily="49" charset="0"/>
              </a:rPr>
              <a:t> = await </a:t>
            </a:r>
            <a:r>
              <a:rPr lang="en-US" sz="190" b="0" dirty="0" err="1">
                <a:solidFill>
                  <a:srgbClr val="008000"/>
                </a:solidFill>
                <a:effectLst/>
                <a:latin typeface="Consolas" panose="020B0609020204030204" pitchFamily="49" charset="0"/>
              </a:rPr>
              <a:t>user.remove</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deletedUser.hashed_password</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deletedUser.salt</a:t>
            </a:r>
            <a:r>
              <a:rPr lang="en-US" sz="190" b="0" dirty="0">
                <a:solidFill>
                  <a:srgbClr val="008000"/>
                </a:solidFill>
                <a:effectLst/>
                <a:latin typeface="Consolas" panose="020B0609020204030204" pitchFamily="49" charset="0"/>
              </a:rPr>
              <a:t> = undefined;</a:t>
            </a:r>
          </a:p>
          <a:p>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res.json</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deletedUser</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 catch (err)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(400).</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a:t>
            </a:r>
            <a:r>
              <a:rPr lang="en-US" sz="190" b="0" dirty="0" err="1">
                <a:solidFill>
                  <a:srgbClr val="008000"/>
                </a:solidFill>
                <a:effectLst/>
                <a:latin typeface="Consolas" panose="020B0609020204030204" pitchFamily="49" charset="0"/>
              </a:rPr>
              <a:t>errorHandler.getErrorMessage</a:t>
            </a:r>
            <a:r>
              <a:rPr lang="en-US" sz="190" b="0" dirty="0">
                <a:solidFill>
                  <a:srgbClr val="008000"/>
                </a:solidFill>
                <a:effectLst/>
                <a:latin typeface="Consolas" panose="020B0609020204030204" pitchFamily="49" charset="0"/>
              </a:rPr>
              <a:t>(err)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a:t>
            </a:r>
            <a:r>
              <a:rPr lang="en-US" sz="190" b="0" dirty="0" err="1">
                <a:solidFill>
                  <a:srgbClr val="008000"/>
                </a:solidFill>
                <a:effectLst/>
                <a:latin typeface="Consolas" panose="020B0609020204030204" pitchFamily="49" charset="0"/>
              </a:rPr>
              <a:t>isSeller</a:t>
            </a:r>
            <a:r>
              <a:rPr lang="en-US" sz="190" b="0" dirty="0">
                <a:solidFill>
                  <a:srgbClr val="008000"/>
                </a:solidFill>
                <a:effectLst/>
                <a:latin typeface="Consolas" panose="020B0609020204030204" pitchFamily="49" charset="0"/>
              </a:rPr>
              <a:t> = (req, res, next) =&gt; {</a:t>
            </a:r>
          </a:p>
          <a:p>
            <a:r>
              <a:rPr lang="en-US" sz="190" b="0" dirty="0">
                <a:solidFill>
                  <a:srgbClr val="008000"/>
                </a:solidFill>
                <a:effectLst/>
                <a:latin typeface="Consolas" panose="020B0609020204030204" pitchFamily="49" charset="0"/>
              </a:rPr>
              <a:t>    const </a:t>
            </a:r>
            <a:r>
              <a:rPr lang="en-US" sz="190" b="0" dirty="0" err="1">
                <a:solidFill>
                  <a:srgbClr val="008000"/>
                </a:solidFill>
                <a:effectLst/>
                <a:latin typeface="Consolas" panose="020B0609020204030204" pitchFamily="49" charset="0"/>
              </a:rPr>
              <a:t>isSeller</a:t>
            </a:r>
            <a:r>
              <a:rPr lang="en-US" sz="190" b="0" dirty="0">
                <a:solidFill>
                  <a:srgbClr val="008000"/>
                </a:solidFill>
                <a:effectLst/>
                <a:latin typeface="Consolas" panose="020B0609020204030204" pitchFamily="49" charset="0"/>
              </a:rPr>
              <a:t> = </a:t>
            </a:r>
            <a:r>
              <a:rPr lang="en-US" sz="190" b="0" dirty="0" err="1">
                <a:solidFill>
                  <a:srgbClr val="008000"/>
                </a:solidFill>
                <a:effectLst/>
                <a:latin typeface="Consolas" panose="020B0609020204030204" pitchFamily="49" charset="0"/>
              </a:rPr>
              <a:t>req.profile</a:t>
            </a:r>
            <a:r>
              <a:rPr lang="en-US" sz="190" b="0" dirty="0">
                <a:solidFill>
                  <a:srgbClr val="008000"/>
                </a:solidFill>
                <a:effectLst/>
                <a:latin typeface="Consolas" panose="020B0609020204030204" pitchFamily="49" charset="0"/>
              </a:rPr>
              <a:t> &amp;&amp; </a:t>
            </a:r>
            <a:r>
              <a:rPr lang="en-US" sz="190" b="0" dirty="0" err="1">
                <a:solidFill>
                  <a:srgbClr val="008000"/>
                </a:solidFill>
                <a:effectLst/>
                <a:latin typeface="Consolas" panose="020B0609020204030204" pitchFamily="49" charset="0"/>
              </a:rPr>
              <a:t>req.profile.seller</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if (!</a:t>
            </a:r>
            <a:r>
              <a:rPr lang="en-US" sz="190" b="0" dirty="0" err="1">
                <a:solidFill>
                  <a:srgbClr val="008000"/>
                </a:solidFill>
                <a:effectLst/>
                <a:latin typeface="Consolas" panose="020B0609020204030204" pitchFamily="49" charset="0"/>
              </a:rPr>
              <a:t>isSeller</a:t>
            </a:r>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return </a:t>
            </a:r>
            <a:r>
              <a:rPr lang="en-US" sz="190" b="0" dirty="0" err="1">
                <a:solidFill>
                  <a:srgbClr val="008000"/>
                </a:solidFill>
                <a:effectLst/>
                <a:latin typeface="Consolas" panose="020B0609020204030204" pitchFamily="49" charset="0"/>
              </a:rPr>
              <a:t>res.status</a:t>
            </a:r>
            <a:r>
              <a:rPr lang="en-US" sz="190" b="0" dirty="0">
                <a:solidFill>
                  <a:srgbClr val="008000"/>
                </a:solidFill>
                <a:effectLst/>
                <a:latin typeface="Consolas" panose="020B0609020204030204" pitchFamily="49" charset="0"/>
              </a:rPr>
              <a:t>(403).</a:t>
            </a:r>
            <a:r>
              <a:rPr lang="en-US" sz="190" b="0" dirty="0" err="1">
                <a:solidFill>
                  <a:srgbClr val="008000"/>
                </a:solidFill>
                <a:effectLst/>
                <a:latin typeface="Consolas" panose="020B0609020204030204" pitchFamily="49" charset="0"/>
              </a:rPr>
              <a:t>json</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error: "User is not a seller"</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    next();</a:t>
            </a:r>
          </a:p>
          <a:p>
            <a:r>
              <a:rPr lang="en-US" sz="190" b="0" dirty="0">
                <a:solidFill>
                  <a:srgbClr val="008000"/>
                </a:solidFill>
                <a:effectLst/>
                <a:latin typeface="Consolas" panose="020B0609020204030204" pitchFamily="49" charset="0"/>
              </a:rPr>
              <a:t>};</a:t>
            </a:r>
          </a:p>
          <a:p>
            <a:br>
              <a:rPr lang="en-US" sz="190" b="0" dirty="0">
                <a:solidFill>
                  <a:srgbClr val="008000"/>
                </a:solidFill>
                <a:effectLst/>
                <a:latin typeface="Consolas" panose="020B0609020204030204" pitchFamily="49" charset="0"/>
              </a:rPr>
            </a:br>
            <a:r>
              <a:rPr lang="en-US" sz="190" b="0" dirty="0">
                <a:solidFill>
                  <a:srgbClr val="008000"/>
                </a:solidFill>
                <a:effectLst/>
                <a:latin typeface="Consolas" panose="020B0609020204030204" pitchFamily="49" charset="0"/>
              </a:rPr>
              <a:t>const photo = (req, res, next) =&gt; { </a:t>
            </a:r>
          </a:p>
          <a:p>
            <a:r>
              <a:rPr lang="en-US" sz="190" b="0" dirty="0">
                <a:solidFill>
                  <a:srgbClr val="008000"/>
                </a:solidFill>
                <a:effectLst/>
                <a:latin typeface="Consolas" panose="020B0609020204030204" pitchFamily="49" charset="0"/>
              </a:rPr>
              <a:t>if(</a:t>
            </a:r>
            <a:r>
              <a:rPr lang="en-US" sz="190" b="0" dirty="0" err="1">
                <a:solidFill>
                  <a:srgbClr val="008000"/>
                </a:solidFill>
                <a:effectLst/>
                <a:latin typeface="Consolas" panose="020B0609020204030204" pitchFamily="49" charset="0"/>
              </a:rPr>
              <a:t>req.profile.photo.data</a:t>
            </a:r>
            <a:r>
              <a:rPr lang="en-US" sz="190" b="0" dirty="0">
                <a:solidFill>
                  <a:srgbClr val="008000"/>
                </a:solidFill>
                <a:effectLst/>
                <a:latin typeface="Consolas" panose="020B0609020204030204" pitchFamily="49" charset="0"/>
              </a:rPr>
              <a:t>){</a:t>
            </a:r>
          </a:p>
          <a:p>
            <a:r>
              <a:rPr lang="en-US" sz="190" b="0" dirty="0" err="1">
                <a:solidFill>
                  <a:srgbClr val="008000"/>
                </a:solidFill>
                <a:effectLst/>
                <a:latin typeface="Consolas" panose="020B0609020204030204" pitchFamily="49" charset="0"/>
              </a:rPr>
              <a:t>res.set</a:t>
            </a:r>
            <a:r>
              <a:rPr lang="en-US" sz="190" b="0" dirty="0">
                <a:solidFill>
                  <a:srgbClr val="008000"/>
                </a:solidFill>
                <a:effectLst/>
                <a:latin typeface="Consolas" panose="020B0609020204030204" pitchFamily="49" charset="0"/>
              </a:rPr>
              <a:t>("Content-Type", </a:t>
            </a:r>
            <a:r>
              <a:rPr lang="en-US" sz="190" b="0" dirty="0" err="1">
                <a:solidFill>
                  <a:srgbClr val="008000"/>
                </a:solidFill>
                <a:effectLst/>
                <a:latin typeface="Consolas" panose="020B0609020204030204" pitchFamily="49" charset="0"/>
              </a:rPr>
              <a:t>req.profile.photo.contentType</a:t>
            </a:r>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return </a:t>
            </a:r>
            <a:r>
              <a:rPr lang="en-US" sz="190" b="0" dirty="0" err="1">
                <a:solidFill>
                  <a:srgbClr val="008000"/>
                </a:solidFill>
                <a:effectLst/>
                <a:latin typeface="Consolas" panose="020B0609020204030204" pitchFamily="49" charset="0"/>
              </a:rPr>
              <a:t>res.send</a:t>
            </a:r>
            <a:r>
              <a:rPr lang="en-US" sz="190" b="0" dirty="0">
                <a:solidFill>
                  <a:srgbClr val="008000"/>
                </a:solidFill>
                <a:effectLst/>
                <a:latin typeface="Consolas" panose="020B0609020204030204" pitchFamily="49" charset="0"/>
              </a:rPr>
              <a:t>(</a:t>
            </a:r>
            <a:r>
              <a:rPr lang="en-US" sz="190" b="0" dirty="0" err="1">
                <a:solidFill>
                  <a:srgbClr val="008000"/>
                </a:solidFill>
                <a:effectLst/>
                <a:latin typeface="Consolas" panose="020B0609020204030204" pitchFamily="49" charset="0"/>
              </a:rPr>
              <a:t>req.profile.photo.data</a:t>
            </a:r>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 </a:t>
            </a:r>
          </a:p>
          <a:p>
            <a:r>
              <a:rPr lang="en-US" sz="190" b="0" dirty="0">
                <a:solidFill>
                  <a:srgbClr val="008000"/>
                </a:solidFill>
                <a:effectLst/>
                <a:latin typeface="Consolas" panose="020B0609020204030204" pitchFamily="49" charset="0"/>
              </a:rPr>
              <a:t>next()</a:t>
            </a:r>
          </a:p>
          <a:p>
            <a:r>
              <a:rPr lang="en-US" sz="190" b="0" dirty="0">
                <a:solidFill>
                  <a:srgbClr val="008000"/>
                </a:solidFill>
                <a:effectLst/>
                <a:latin typeface="Consolas" panose="020B0609020204030204" pitchFamily="49" charset="0"/>
              </a:rPr>
              <a:t>}</a:t>
            </a:r>
          </a:p>
          <a:p>
            <a:r>
              <a:rPr lang="en-US" sz="190" b="0" dirty="0">
                <a:solidFill>
                  <a:srgbClr val="008000"/>
                </a:solidFill>
                <a:effectLst/>
                <a:latin typeface="Consolas" panose="020B0609020204030204" pitchFamily="49" charset="0"/>
              </a:rPr>
              <a:t>export default { create, </a:t>
            </a:r>
            <a:r>
              <a:rPr lang="en-US" sz="190" b="0" dirty="0" err="1">
                <a:solidFill>
                  <a:srgbClr val="008000"/>
                </a:solidFill>
                <a:effectLst/>
                <a:latin typeface="Consolas" panose="020B0609020204030204" pitchFamily="49" charset="0"/>
              </a:rPr>
              <a:t>userByID</a:t>
            </a:r>
            <a:r>
              <a:rPr lang="en-US" sz="190" b="0" dirty="0">
                <a:solidFill>
                  <a:srgbClr val="008000"/>
                </a:solidFill>
                <a:effectLst/>
                <a:latin typeface="Consolas" panose="020B0609020204030204" pitchFamily="49" charset="0"/>
              </a:rPr>
              <a:t>, read, list, remove, update, </a:t>
            </a:r>
            <a:r>
              <a:rPr lang="en-US" sz="190" b="0" dirty="0" err="1">
                <a:solidFill>
                  <a:srgbClr val="008000"/>
                </a:solidFill>
                <a:effectLst/>
                <a:latin typeface="Consolas" panose="020B0609020204030204" pitchFamily="49" charset="0"/>
              </a:rPr>
              <a:t>updateUser</a:t>
            </a:r>
            <a:r>
              <a:rPr lang="en-US" sz="190" b="0" dirty="0">
                <a:solidFill>
                  <a:srgbClr val="008000"/>
                </a:solidFill>
                <a:effectLst/>
                <a:latin typeface="Consolas" panose="020B0609020204030204" pitchFamily="49" charset="0"/>
              </a:rPr>
              <a:t>, </a:t>
            </a:r>
            <a:r>
              <a:rPr lang="en-US" sz="190" b="0" dirty="0" err="1">
                <a:solidFill>
                  <a:srgbClr val="008000"/>
                </a:solidFill>
                <a:effectLst/>
                <a:latin typeface="Consolas" panose="020B0609020204030204" pitchFamily="49" charset="0"/>
              </a:rPr>
              <a:t>isSeller</a:t>
            </a:r>
            <a:r>
              <a:rPr lang="en-US" sz="190" b="0" dirty="0">
                <a:solidFill>
                  <a:srgbClr val="008000"/>
                </a:solidFill>
                <a:effectLst/>
                <a:latin typeface="Consolas" panose="020B0609020204030204" pitchFamily="49" charset="0"/>
              </a:rPr>
              <a:t> };</a:t>
            </a:r>
          </a:p>
          <a:p>
            <a:br>
              <a:rPr lang="en-US" sz="190" b="0" dirty="0">
                <a:solidFill>
                  <a:srgbClr val="008000"/>
                </a:solidFill>
                <a:effectLst/>
                <a:latin typeface="Consolas" panose="020B0609020204030204" pitchFamily="49" charset="0"/>
              </a:rPr>
            </a:br>
            <a:endParaRPr lang="en-US" sz="19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71D73B05-1AB1-FB4F-6C26-7A5D531A07C6}"/>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2883F32-5931-4B42-7C49-50FB2F845B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5D00C4F-9DB9-62F4-A1BC-EF250FE4F3BF}"/>
              </a:ext>
            </a:extLst>
          </p:cNvPr>
          <p:cNvSpPr>
            <a:spLocks noGrp="1"/>
          </p:cNvSpPr>
          <p:nvPr>
            <p:ph type="sldNum" sz="quarter" idx="12"/>
          </p:nvPr>
        </p:nvSpPr>
        <p:spPr/>
        <p:txBody>
          <a:bodyPr/>
          <a:lstStyle/>
          <a:p>
            <a:fld id="{7C5CF243-786F-4254-B068-4C9F0B6EA12F}" type="slidenum">
              <a:rPr lang="en-US" altLang="en-US" smtClean="0"/>
              <a:pPr/>
              <a:t>122</a:t>
            </a:fld>
            <a:endParaRPr lang="en-US" altLang="en-US"/>
          </a:p>
        </p:txBody>
      </p:sp>
    </p:spTree>
    <p:extLst>
      <p:ext uri="{BB962C8B-B14F-4D97-AF65-F5344CB8AC3E}">
        <p14:creationId xmlns:p14="http://schemas.microsoft.com/office/powerpoint/2010/main" val="36320414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6504-3808-2D2B-65DF-E616CE32B922}"/>
              </a:ext>
            </a:extLst>
          </p:cNvPr>
          <p:cNvSpPr>
            <a:spLocks noGrp="1"/>
          </p:cNvSpPr>
          <p:nvPr>
            <p:ph type="title"/>
          </p:nvPr>
        </p:nvSpPr>
        <p:spPr/>
        <p:txBody>
          <a:bodyPr/>
          <a:lstStyle/>
          <a:p>
            <a:r>
              <a:rPr lang="en-US" dirty="0"/>
              <a:t>Showing a photo in a view</a:t>
            </a:r>
          </a:p>
        </p:txBody>
      </p:sp>
      <p:sp>
        <p:nvSpPr>
          <p:cNvPr id="3" name="Content Placeholder 2">
            <a:extLst>
              <a:ext uri="{FF2B5EF4-FFF2-40B4-BE49-F238E27FC236}">
                <a16:creationId xmlns:a16="http://schemas.microsoft.com/office/drawing/2014/main" id="{9B18FAB0-EC9F-2D15-273F-399F18B5074B}"/>
              </a:ext>
            </a:extLst>
          </p:cNvPr>
          <p:cNvSpPr>
            <a:spLocks noGrp="1"/>
          </p:cNvSpPr>
          <p:nvPr>
            <p:ph idx="1"/>
          </p:nvPr>
        </p:nvSpPr>
        <p:spPr/>
        <p:txBody>
          <a:bodyPr/>
          <a:lstStyle/>
          <a:p>
            <a:r>
              <a:rPr lang="en-US" dirty="0"/>
              <a:t>With the photo URL routes set up to retrieve the photo, we can simply use these in the </a:t>
            </a:r>
            <a:r>
              <a:rPr lang="en-US" dirty="0" err="1"/>
              <a:t>img</a:t>
            </a:r>
            <a:r>
              <a:rPr lang="en-US" dirty="0"/>
              <a:t> element's </a:t>
            </a:r>
            <a:r>
              <a:rPr lang="en-US" dirty="0" err="1"/>
              <a:t>src</a:t>
            </a:r>
            <a:r>
              <a:rPr lang="en-US" dirty="0"/>
              <a:t> attribute to load the photo in the view. </a:t>
            </a:r>
          </a:p>
          <a:p>
            <a:r>
              <a:rPr lang="en-US" dirty="0"/>
              <a:t>For example, in the Profile component, we use the user ID from the values in the state to construct the photo URL, as shown in the following code.</a:t>
            </a:r>
          </a:p>
          <a:p>
            <a:endParaRPr lang="en-US" dirty="0"/>
          </a:p>
          <a:p>
            <a:pPr marL="0" indent="0">
              <a:buNone/>
            </a:pPr>
            <a:r>
              <a:rPr lang="en-US" dirty="0" err="1"/>
              <a:t>mern</a:t>
            </a:r>
            <a:r>
              <a:rPr lang="en-US" dirty="0"/>
              <a:t>-skeleton/client/user/Profile.js:</a:t>
            </a:r>
          </a:p>
          <a:p>
            <a:r>
              <a:rPr lang="en-US" dirty="0"/>
              <a:t>const </a:t>
            </a:r>
            <a:r>
              <a:rPr lang="en-US" dirty="0" err="1"/>
              <a:t>photoUrl</a:t>
            </a:r>
            <a:r>
              <a:rPr lang="en-US" dirty="0"/>
              <a:t> = </a:t>
            </a:r>
            <a:r>
              <a:rPr lang="en-US" dirty="0" err="1"/>
              <a:t>values.user._id</a:t>
            </a:r>
            <a:endParaRPr lang="en-US" dirty="0"/>
          </a:p>
          <a:p>
            <a:r>
              <a:rPr lang="en-US" dirty="0"/>
              <a:t>? `/</a:t>
            </a:r>
            <a:r>
              <a:rPr lang="en-US" dirty="0" err="1"/>
              <a:t>api</a:t>
            </a:r>
            <a:r>
              <a:rPr lang="en-US" dirty="0"/>
              <a:t>/users/photo/${</a:t>
            </a:r>
            <a:r>
              <a:rPr lang="en-US" dirty="0" err="1"/>
              <a:t>values.user._id</a:t>
            </a:r>
            <a:r>
              <a:rPr lang="en-US" dirty="0"/>
              <a:t>}?${new Date().</a:t>
            </a:r>
            <a:r>
              <a:rPr lang="en-US" dirty="0" err="1"/>
              <a:t>getTime</a:t>
            </a:r>
            <a:r>
              <a:rPr lang="en-US" dirty="0"/>
              <a:t>()}` </a:t>
            </a:r>
          </a:p>
          <a:p>
            <a:r>
              <a:rPr lang="en-US" dirty="0"/>
              <a:t>: '/</a:t>
            </a:r>
            <a:r>
              <a:rPr lang="en-US" dirty="0" err="1"/>
              <a:t>api</a:t>
            </a:r>
            <a:r>
              <a:rPr lang="en-US" dirty="0"/>
              <a:t>/users/</a:t>
            </a:r>
            <a:r>
              <a:rPr lang="en-US" dirty="0" err="1"/>
              <a:t>defaultphoto</a:t>
            </a:r>
            <a:r>
              <a:rPr lang="en-US" dirty="0"/>
              <a:t>'</a:t>
            </a:r>
          </a:p>
        </p:txBody>
      </p:sp>
      <p:sp>
        <p:nvSpPr>
          <p:cNvPr id="4" name="Date Placeholder 3">
            <a:extLst>
              <a:ext uri="{FF2B5EF4-FFF2-40B4-BE49-F238E27FC236}">
                <a16:creationId xmlns:a16="http://schemas.microsoft.com/office/drawing/2014/main" id="{7FAB5274-1F88-2EAD-1D64-B5AEAD15DE8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2907148-4CDF-58A3-FFFE-4C094A20B88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9F35BC2-49C9-2F4D-DD45-10A170AD8D7D}"/>
              </a:ext>
            </a:extLst>
          </p:cNvPr>
          <p:cNvSpPr>
            <a:spLocks noGrp="1"/>
          </p:cNvSpPr>
          <p:nvPr>
            <p:ph type="sldNum" sz="quarter" idx="12"/>
          </p:nvPr>
        </p:nvSpPr>
        <p:spPr/>
        <p:txBody>
          <a:bodyPr/>
          <a:lstStyle/>
          <a:p>
            <a:fld id="{7C5CF243-786F-4254-B068-4C9F0B6EA12F}" type="slidenum">
              <a:rPr lang="en-US" altLang="en-US" smtClean="0"/>
              <a:pPr/>
              <a:t>123</a:t>
            </a:fld>
            <a:endParaRPr lang="en-US" altLang="en-US"/>
          </a:p>
        </p:txBody>
      </p:sp>
    </p:spTree>
    <p:extLst>
      <p:ext uri="{BB962C8B-B14F-4D97-AF65-F5344CB8AC3E}">
        <p14:creationId xmlns:p14="http://schemas.microsoft.com/office/powerpoint/2010/main" val="41345079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0D9C-6E47-C1A3-BD7C-D70EE006D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21838-35B5-3005-CE2C-1ABF1B18774F}"/>
              </a:ext>
            </a:extLst>
          </p:cNvPr>
          <p:cNvSpPr>
            <a:spLocks noGrp="1"/>
          </p:cNvSpPr>
          <p:nvPr>
            <p:ph idx="1"/>
          </p:nvPr>
        </p:nvSpPr>
        <p:spPr/>
        <p:txBody>
          <a:bodyPr/>
          <a:lstStyle/>
          <a:p>
            <a:r>
              <a:rPr lang="en-US" dirty="0"/>
              <a:t>To ensure the </a:t>
            </a:r>
            <a:r>
              <a:rPr lang="en-US" dirty="0" err="1"/>
              <a:t>img</a:t>
            </a:r>
            <a:r>
              <a:rPr lang="en-US" dirty="0"/>
              <a:t> element reloads in the Profile view after the photo is updated, we have to add a time value to the photo URL to bypass the browser's default image caching behavior.</a:t>
            </a:r>
          </a:p>
          <a:p>
            <a:r>
              <a:rPr lang="en-US" dirty="0"/>
              <a:t>Then, we can set the </a:t>
            </a:r>
            <a:r>
              <a:rPr lang="en-US" dirty="0" err="1"/>
              <a:t>photoUrl</a:t>
            </a:r>
            <a:r>
              <a:rPr lang="en-US" dirty="0"/>
              <a:t> to the Material-UI Avatar component, which renders the linked image in the view:</a:t>
            </a:r>
          </a:p>
          <a:p>
            <a:endParaRPr lang="en-US" dirty="0"/>
          </a:p>
          <a:p>
            <a:r>
              <a:rPr lang="en-US" dirty="0"/>
              <a:t>&lt;Avatar </a:t>
            </a:r>
            <a:r>
              <a:rPr lang="en-US" dirty="0" err="1"/>
              <a:t>src</a:t>
            </a:r>
            <a:r>
              <a:rPr lang="en-US" dirty="0"/>
              <a:t>={</a:t>
            </a:r>
            <a:r>
              <a:rPr lang="en-US" dirty="0" err="1"/>
              <a:t>photoUrl</a:t>
            </a:r>
            <a:r>
              <a:rPr lang="en-US" dirty="0"/>
              <a:t>}/&gt;</a:t>
            </a:r>
          </a:p>
        </p:txBody>
      </p:sp>
      <p:sp>
        <p:nvSpPr>
          <p:cNvPr id="4" name="Date Placeholder 3">
            <a:extLst>
              <a:ext uri="{FF2B5EF4-FFF2-40B4-BE49-F238E27FC236}">
                <a16:creationId xmlns:a16="http://schemas.microsoft.com/office/drawing/2014/main" id="{36B56EE0-57BE-3CAC-AD96-010F8A7B173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E455A1A-5F72-F70C-9137-471B405261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649AAC-77AD-15A6-6444-9616B21D4715}"/>
              </a:ext>
            </a:extLst>
          </p:cNvPr>
          <p:cNvSpPr>
            <a:spLocks noGrp="1"/>
          </p:cNvSpPr>
          <p:nvPr>
            <p:ph type="sldNum" sz="quarter" idx="12"/>
          </p:nvPr>
        </p:nvSpPr>
        <p:spPr/>
        <p:txBody>
          <a:bodyPr/>
          <a:lstStyle/>
          <a:p>
            <a:fld id="{7C5CF243-786F-4254-B068-4C9F0B6EA12F}" type="slidenum">
              <a:rPr lang="en-US" altLang="en-US" smtClean="0"/>
              <a:pPr/>
              <a:t>124</a:t>
            </a:fld>
            <a:endParaRPr lang="en-US" altLang="en-US"/>
          </a:p>
        </p:txBody>
      </p:sp>
    </p:spTree>
    <p:extLst>
      <p:ext uri="{BB962C8B-B14F-4D97-AF65-F5344CB8AC3E}">
        <p14:creationId xmlns:p14="http://schemas.microsoft.com/office/powerpoint/2010/main" val="19839977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ABBE-4A21-BB27-030A-2109196665AB}"/>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-skeleton/client/user/Profile.js:</a:t>
            </a:r>
            <a:br>
              <a:rPr lang="en-US" sz="3000" dirty="0"/>
            </a:br>
            <a:endParaRPr lang="en-US" sz="3000" dirty="0"/>
          </a:p>
        </p:txBody>
      </p:sp>
      <p:sp>
        <p:nvSpPr>
          <p:cNvPr id="3" name="Content Placeholder 2">
            <a:extLst>
              <a:ext uri="{FF2B5EF4-FFF2-40B4-BE49-F238E27FC236}">
                <a16:creationId xmlns:a16="http://schemas.microsoft.com/office/drawing/2014/main" id="{DE31A593-0C8A-42E5-CDD1-42AC84C845A6}"/>
              </a:ext>
            </a:extLst>
          </p:cNvPr>
          <p:cNvSpPr>
            <a:spLocks noGrp="1"/>
          </p:cNvSpPr>
          <p:nvPr>
            <p:ph idx="1"/>
          </p:nvPr>
        </p:nvSpPr>
        <p:spPr/>
        <p:txBody>
          <a:bodyPr/>
          <a:lstStyle/>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eslint</a:t>
            </a:r>
            <a:r>
              <a:rPr lang="en-US" sz="260" b="0" dirty="0">
                <a:solidFill>
                  <a:srgbClr val="008000"/>
                </a:solidFill>
                <a:effectLst/>
                <a:latin typeface="Consolas" panose="020B0609020204030204" pitchFamily="49" charset="0"/>
              </a:rPr>
              <a:t>-disable react/prop-types */</a:t>
            </a:r>
          </a:p>
          <a:p>
            <a:r>
              <a:rPr lang="en-US" sz="260" b="0" dirty="0">
                <a:solidFill>
                  <a:srgbClr val="008000"/>
                </a:solidFill>
                <a:effectLst/>
                <a:latin typeface="Consolas" panose="020B0609020204030204" pitchFamily="49" charset="0"/>
              </a:rPr>
              <a:t>import React, { </a:t>
            </a:r>
            <a:r>
              <a:rPr lang="en-US" sz="260" b="0" dirty="0" err="1">
                <a:solidFill>
                  <a:srgbClr val="008000"/>
                </a:solidFill>
                <a:effectLst/>
                <a:latin typeface="Consolas" panose="020B0609020204030204" pitchFamily="49" charset="0"/>
              </a:rPr>
              <a:t>useState</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useEffect</a:t>
            </a:r>
            <a:r>
              <a:rPr lang="en-US" sz="260" b="0" dirty="0">
                <a:solidFill>
                  <a:srgbClr val="008000"/>
                </a:solidFill>
                <a:effectLst/>
                <a:latin typeface="Consolas" panose="020B0609020204030204" pitchFamily="49" charset="0"/>
              </a:rPr>
              <a:t> } from 'react';</a:t>
            </a:r>
          </a:p>
          <a:p>
            <a:r>
              <a:rPr lang="en-US" sz="260" b="0" dirty="0">
                <a:solidFill>
                  <a:srgbClr val="008000"/>
                </a:solidFill>
                <a:effectLst/>
                <a:latin typeface="Consolas" panose="020B0609020204030204" pitchFamily="49" charset="0"/>
              </a:rPr>
              <a:t>import { Navigate, Link } from 'react-router-</a:t>
            </a:r>
            <a:r>
              <a:rPr lang="en-US" sz="260" b="0" dirty="0" err="1">
                <a:solidFill>
                  <a:srgbClr val="008000"/>
                </a:solidFill>
                <a:effectLst/>
                <a:latin typeface="Consolas" panose="020B0609020204030204" pitchFamily="49" charset="0"/>
              </a:rPr>
              <a:t>dom</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auth from '../auth/auth-helper.js';</a:t>
            </a:r>
          </a:p>
          <a:p>
            <a:r>
              <a:rPr lang="en-US" sz="260" b="0" dirty="0">
                <a:solidFill>
                  <a:srgbClr val="008000"/>
                </a:solidFill>
                <a:effectLst/>
                <a:latin typeface="Consolas" panose="020B0609020204030204" pitchFamily="49" charset="0"/>
              </a:rPr>
              <a:t>import read from './</a:t>
            </a:r>
            <a:r>
              <a:rPr lang="en-US" sz="260" b="0" dirty="0" err="1">
                <a:solidFill>
                  <a:srgbClr val="008000"/>
                </a:solidFill>
                <a:effectLst/>
                <a:latin typeface="Consolas" panose="020B0609020204030204" pitchFamily="49" charset="0"/>
              </a:rPr>
              <a:t>someApiModule</a:t>
            </a:r>
            <a:r>
              <a:rPr lang="en-US" sz="260" b="0" dirty="0">
                <a:solidFill>
                  <a:srgbClr val="008000"/>
                </a:solidFill>
                <a:effectLst/>
                <a:latin typeface="Consolas" panose="020B0609020204030204" pitchFamily="49" charset="0"/>
              </a:rPr>
              <a:t>'; // Replace with the actual module that contains the read function</a:t>
            </a:r>
          </a:p>
          <a:p>
            <a:r>
              <a:rPr lang="en-US" sz="260" b="0" dirty="0">
                <a:solidFill>
                  <a:srgbClr val="008000"/>
                </a:solidFill>
                <a:effectLst/>
                <a:latin typeface="Consolas" panose="020B0609020204030204" pitchFamily="49" charset="0"/>
              </a:rPr>
              <a:t>import Paper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/core/Paper';</a:t>
            </a:r>
          </a:p>
          <a:p>
            <a:r>
              <a:rPr lang="en-US" sz="260" b="0" dirty="0">
                <a:solidFill>
                  <a:srgbClr val="008000"/>
                </a:solidFill>
                <a:effectLst/>
                <a:latin typeface="Consolas" panose="020B0609020204030204" pitchFamily="49" charset="0"/>
              </a:rPr>
              <a:t>import { </a:t>
            </a:r>
            <a:r>
              <a:rPr lang="en-US" sz="260" b="0" dirty="0" err="1">
                <a:solidFill>
                  <a:srgbClr val="008000"/>
                </a:solidFill>
                <a:effectLst/>
                <a:latin typeface="Consolas" panose="020B0609020204030204" pitchFamily="49" charset="0"/>
              </a:rPr>
              <a:t>makeStyles</a:t>
            </a:r>
            <a:r>
              <a:rPr lang="en-US" sz="260" b="0" dirty="0">
                <a:solidFill>
                  <a:srgbClr val="008000"/>
                </a:solidFill>
                <a:effectLst/>
                <a:latin typeface="Consolas" panose="020B0609020204030204" pitchFamily="49" charset="0"/>
              </a:rPr>
              <a:t> }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/core/styles';</a:t>
            </a:r>
          </a:p>
          <a:p>
            <a:r>
              <a:rPr lang="en-US" sz="260" b="0" dirty="0">
                <a:solidFill>
                  <a:srgbClr val="008000"/>
                </a:solidFill>
                <a:effectLst/>
                <a:latin typeface="Consolas" panose="020B0609020204030204" pitchFamily="49" charset="0"/>
              </a:rPr>
              <a:t>import Card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/core/Card';</a:t>
            </a:r>
          </a:p>
          <a:p>
            <a:r>
              <a:rPr lang="en-US" sz="260" b="0" dirty="0">
                <a:solidFill>
                  <a:srgbClr val="008000"/>
                </a:solidFill>
                <a:effectLst/>
                <a:latin typeface="Consolas" panose="020B0609020204030204" pitchFamily="49" charset="0"/>
              </a:rPr>
              <a:t>import List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/core/List';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LinkMui</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/core/Link';</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ListItemAvatar</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ListItemAvatar</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ListItemText</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ListItemText</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ListItemSecondaryAction</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ListItemSecondaryAction</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IconButton</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IconButton</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Avatar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/core/Avatar';</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CardContent</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a:t>
            </a:r>
            <a:r>
              <a:rPr lang="en-US" sz="260" b="0" dirty="0" err="1">
                <a:solidFill>
                  <a:srgbClr val="008000"/>
                </a:solidFill>
                <a:effectLst/>
                <a:latin typeface="Consolas" panose="020B0609020204030204" pitchFamily="49" charset="0"/>
              </a:rPr>
              <a:t>CardContent</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import Typography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/core/Typography';</a:t>
            </a:r>
          </a:p>
          <a:p>
            <a:r>
              <a:rPr lang="en-US" sz="260" b="0" dirty="0">
                <a:solidFill>
                  <a:srgbClr val="008000"/>
                </a:solidFill>
                <a:effectLst/>
                <a:latin typeface="Consolas" panose="020B0609020204030204" pitchFamily="49" charset="0"/>
              </a:rPr>
              <a:t>import Divider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/core/Divider';</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EditIcon</a:t>
            </a:r>
            <a:r>
              <a:rPr lang="en-US" sz="260" b="0" dirty="0">
                <a:solidFill>
                  <a:srgbClr val="008000"/>
                </a:solidFill>
                <a:effectLst/>
                <a:latin typeface="Consolas" panose="020B0609020204030204" pitchFamily="49" charset="0"/>
              </a:rPr>
              <a:t> from '@material-</a:t>
            </a:r>
            <a:r>
              <a:rPr lang="en-US" sz="260" b="0" dirty="0" err="1">
                <a:solidFill>
                  <a:srgbClr val="008000"/>
                </a:solidFill>
                <a:effectLst/>
                <a:latin typeface="Consolas" panose="020B0609020204030204" pitchFamily="49" charset="0"/>
              </a:rPr>
              <a:t>ui</a:t>
            </a:r>
            <a:r>
              <a:rPr lang="en-US" sz="260" b="0" dirty="0">
                <a:solidFill>
                  <a:srgbClr val="008000"/>
                </a:solidFill>
                <a:effectLst/>
                <a:latin typeface="Consolas" panose="020B0609020204030204" pitchFamily="49" charset="0"/>
              </a:rPr>
              <a:t>/icons/Edit';</a:t>
            </a:r>
          </a:p>
          <a:p>
            <a:r>
              <a:rPr lang="en-US" sz="260" b="0" dirty="0">
                <a:solidFill>
                  <a:srgbClr val="008000"/>
                </a:solidFill>
                <a:effectLst/>
                <a:latin typeface="Consolas" panose="020B0609020204030204" pitchFamily="49" charset="0"/>
              </a:rPr>
              <a:t>import </a:t>
            </a:r>
            <a:r>
              <a:rPr lang="en-US" sz="260" b="0" dirty="0" err="1">
                <a:solidFill>
                  <a:srgbClr val="008000"/>
                </a:solidFill>
                <a:effectLst/>
                <a:latin typeface="Consolas" panose="020B0609020204030204" pitchFamily="49" charset="0"/>
              </a:rPr>
              <a:t>DeleteUser</a:t>
            </a:r>
            <a:r>
              <a:rPr lang="en-US" sz="260" b="0" dirty="0">
                <a:solidFill>
                  <a:srgbClr val="008000"/>
                </a:solidFill>
                <a:effectLst/>
                <a:latin typeface="Consolas" panose="020B0609020204030204" pitchFamily="49" charset="0"/>
              </a:rPr>
              <a:t> from './</a:t>
            </a:r>
            <a:r>
              <a:rPr lang="en-US" sz="260" b="0" dirty="0" err="1">
                <a:solidFill>
                  <a:srgbClr val="008000"/>
                </a:solidFill>
                <a:effectLst/>
                <a:latin typeface="Consolas" panose="020B0609020204030204" pitchFamily="49" charset="0"/>
              </a:rPr>
              <a:t>DeleteUser</a:t>
            </a:r>
            <a:r>
              <a:rPr lang="en-US" sz="260" b="0" dirty="0">
                <a:solidFill>
                  <a:srgbClr val="008000"/>
                </a:solidFill>
                <a:effectLst/>
                <a:latin typeface="Consolas" panose="020B0609020204030204" pitchFamily="49" charset="0"/>
              </a:rPr>
              <a:t>'; // Import </a:t>
            </a:r>
            <a:r>
              <a:rPr lang="en-US" sz="260" b="0" dirty="0" err="1">
                <a:solidFill>
                  <a:srgbClr val="008000"/>
                </a:solidFill>
                <a:effectLst/>
                <a:latin typeface="Consolas" panose="020B0609020204030204" pitchFamily="49" charset="0"/>
              </a:rPr>
              <a:t>DeleteUser</a:t>
            </a:r>
            <a:r>
              <a:rPr lang="en-US" sz="260" b="0" dirty="0">
                <a:solidFill>
                  <a:srgbClr val="008000"/>
                </a:solidFill>
                <a:effectLst/>
                <a:latin typeface="Consolas" panose="020B0609020204030204" pitchFamily="49" charset="0"/>
              </a:rPr>
              <a:t> from the correct path</a:t>
            </a:r>
          </a:p>
          <a:p>
            <a:r>
              <a:rPr lang="en-US" sz="260" b="0" dirty="0">
                <a:solidFill>
                  <a:srgbClr val="008000"/>
                </a:solidFill>
                <a:effectLst/>
                <a:latin typeface="Consolas" panose="020B0609020204030204" pitchFamily="49" charset="0"/>
              </a:rPr>
              <a:t>import { Navigate, Route, Routes, </a:t>
            </a:r>
            <a:r>
              <a:rPr lang="en-US" sz="260" b="0" dirty="0" err="1">
                <a:solidFill>
                  <a:srgbClr val="008000"/>
                </a:solidFill>
                <a:effectLst/>
                <a:latin typeface="Consolas" panose="020B0609020204030204" pitchFamily="49" charset="0"/>
              </a:rPr>
              <a:t>useNavigate</a:t>
            </a:r>
            <a:r>
              <a:rPr lang="en-US" sz="260" b="0" dirty="0">
                <a:solidFill>
                  <a:srgbClr val="008000"/>
                </a:solidFill>
                <a:effectLst/>
                <a:latin typeface="Consolas" panose="020B0609020204030204" pitchFamily="49" charset="0"/>
              </a:rPr>
              <a:t> } from 'react-router-</a:t>
            </a:r>
            <a:r>
              <a:rPr lang="en-US" sz="260" b="0" dirty="0" err="1">
                <a:solidFill>
                  <a:srgbClr val="008000"/>
                </a:solidFill>
                <a:effectLst/>
                <a:latin typeface="Consolas" panose="020B0609020204030204" pitchFamily="49" charset="0"/>
              </a:rPr>
              <a:t>dom</a:t>
            </a:r>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export default function Profile({ match }) {</a:t>
            </a:r>
          </a:p>
          <a:p>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useStyles</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makeStyles</a:t>
            </a:r>
            <a:r>
              <a:rPr lang="en-US" sz="260" b="0" dirty="0">
                <a:solidFill>
                  <a:srgbClr val="008000"/>
                </a:solidFill>
                <a:effectLst/>
                <a:latin typeface="Consolas" panose="020B0609020204030204" pitchFamily="49" charset="0"/>
              </a:rPr>
              <a:t>((theme) =&gt; ({</a:t>
            </a:r>
          </a:p>
          <a:p>
            <a:r>
              <a:rPr lang="en-US" sz="260" b="0" dirty="0">
                <a:solidFill>
                  <a:srgbClr val="008000"/>
                </a:solidFill>
                <a:effectLst/>
                <a:latin typeface="Consolas" panose="020B0609020204030204" pitchFamily="49" charset="0"/>
              </a:rPr>
              <a:t>    root: {</a:t>
            </a:r>
          </a:p>
          <a:p>
            <a:r>
              <a:rPr lang="en-US" sz="260" b="0" dirty="0">
                <a:solidFill>
                  <a:srgbClr val="008000"/>
                </a:solidFill>
                <a:effectLst/>
                <a:latin typeface="Consolas" panose="020B0609020204030204" pitchFamily="49" charset="0"/>
              </a:rPr>
              <a:t>      padding: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(3, 2),</a:t>
            </a:r>
          </a:p>
          <a:p>
            <a:r>
              <a:rPr lang="en-US" sz="260" b="0" dirty="0">
                <a:solidFill>
                  <a:srgbClr val="008000"/>
                </a:solidFill>
                <a:effectLst/>
                <a:latin typeface="Consolas" panose="020B0609020204030204" pitchFamily="49" charset="0"/>
              </a:rPr>
              <a:t>      margin: 'auto',</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maxWidth</a:t>
            </a:r>
            <a:r>
              <a:rPr lang="en-US" sz="260" b="0" dirty="0">
                <a:solidFill>
                  <a:srgbClr val="008000"/>
                </a:solidFill>
                <a:effectLst/>
                <a:latin typeface="Consolas" panose="020B0609020204030204" pitchFamily="49" charset="0"/>
              </a:rPr>
              <a:t>: 600,</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marginTop</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(5),</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title: {</a:t>
            </a:r>
          </a:p>
          <a:p>
            <a:r>
              <a:rPr lang="en-US" sz="260" b="0" dirty="0">
                <a:solidFill>
                  <a:srgbClr val="008000"/>
                </a:solidFill>
                <a:effectLst/>
                <a:latin typeface="Consolas" panose="020B0609020204030204" pitchFamily="49" charset="0"/>
              </a:rPr>
              <a:t>      padding: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(3)}</a:t>
            </a:r>
            <a:r>
              <a:rPr lang="en-US" sz="260" b="0" dirty="0" err="1">
                <a:solidFill>
                  <a:srgbClr val="008000"/>
                </a:solidFill>
                <a:effectLst/>
                <a:latin typeface="Consolas" panose="020B0609020204030204" pitchFamily="49" charset="0"/>
              </a:rPr>
              <a:t>px</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(2.5)}</a:t>
            </a:r>
            <a:r>
              <a:rPr lang="en-US" sz="260" b="0" dirty="0" err="1">
                <a:solidFill>
                  <a:srgbClr val="008000"/>
                </a:solidFill>
                <a:effectLst/>
                <a:latin typeface="Consolas" panose="020B0609020204030204" pitchFamily="49" charset="0"/>
              </a:rPr>
              <a:t>px</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theme.spacing</a:t>
            </a:r>
            <a:r>
              <a:rPr lang="en-US" sz="260" b="0" dirty="0">
                <a:solidFill>
                  <a:srgbClr val="008000"/>
                </a:solidFill>
                <a:effectLst/>
                <a:latin typeface="Consolas" panose="020B0609020204030204" pitchFamily="49" charset="0"/>
              </a:rPr>
              <a:t>(2)}</a:t>
            </a:r>
            <a:r>
              <a:rPr lang="en-US" sz="260" b="0" dirty="0" err="1">
                <a:solidFill>
                  <a:srgbClr val="008000"/>
                </a:solidFill>
                <a:effectLst/>
                <a:latin typeface="Consolas" panose="020B0609020204030204" pitchFamily="49" charset="0"/>
              </a:rPr>
              <a:t>px</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color: </a:t>
            </a:r>
            <a:r>
              <a:rPr lang="en-US" sz="260" b="0" dirty="0" err="1">
                <a:solidFill>
                  <a:srgbClr val="008000"/>
                </a:solidFill>
                <a:effectLst/>
                <a:latin typeface="Consolas" panose="020B0609020204030204" pitchFamily="49" charset="0"/>
              </a:rPr>
              <a:t>theme.palette.openTitle</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const classes = </a:t>
            </a:r>
            <a:r>
              <a:rPr lang="en-US" sz="260" b="0" dirty="0" err="1">
                <a:solidFill>
                  <a:srgbClr val="008000"/>
                </a:solidFill>
                <a:effectLst/>
                <a:latin typeface="Consolas" panose="020B0609020204030204" pitchFamily="49" charset="0"/>
              </a:rPr>
              <a:t>useStyles</a:t>
            </a:r>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const [user, </a:t>
            </a:r>
            <a:r>
              <a:rPr lang="en-US" sz="260" b="0" dirty="0" err="1">
                <a:solidFill>
                  <a:srgbClr val="008000"/>
                </a:solidFill>
                <a:effectLst/>
                <a:latin typeface="Consolas" panose="020B0609020204030204" pitchFamily="49" charset="0"/>
              </a:rPr>
              <a:t>setUser</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useState</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redirectToSignin</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setRedirectToSignin</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useState</a:t>
            </a:r>
            <a:r>
              <a:rPr lang="en-US" sz="260" b="0" dirty="0">
                <a:solidFill>
                  <a:srgbClr val="008000"/>
                </a:solidFill>
                <a:effectLst/>
                <a:latin typeface="Consolas" panose="020B0609020204030204" pitchFamily="49" charset="0"/>
              </a:rPr>
              <a:t>(false);</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useEffect</a:t>
            </a:r>
            <a:r>
              <a:rPr lang="en-US" sz="260" b="0" dirty="0">
                <a:solidFill>
                  <a:srgbClr val="008000"/>
                </a:solidFill>
                <a:effectLst/>
                <a:latin typeface="Consolas" panose="020B0609020204030204" pitchFamily="49" charset="0"/>
              </a:rPr>
              <a:t>(() =&gt; {</a:t>
            </a:r>
          </a:p>
          <a:p>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abortController</a:t>
            </a:r>
            <a:r>
              <a:rPr lang="en-US" sz="260" b="0" dirty="0">
                <a:solidFill>
                  <a:srgbClr val="008000"/>
                </a:solidFill>
                <a:effectLst/>
                <a:latin typeface="Consolas" panose="020B0609020204030204" pitchFamily="49" charset="0"/>
              </a:rPr>
              <a:t> = new </a:t>
            </a:r>
            <a:r>
              <a:rPr lang="en-US" sz="260" b="0" dirty="0" err="1">
                <a:solidFill>
                  <a:srgbClr val="008000"/>
                </a:solidFill>
                <a:effectLst/>
                <a:latin typeface="Consolas" panose="020B0609020204030204" pitchFamily="49" charset="0"/>
              </a:rPr>
              <a:t>AbortController</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const signal = </a:t>
            </a:r>
            <a:r>
              <a:rPr lang="en-US" sz="260" b="0" dirty="0" err="1">
                <a:solidFill>
                  <a:srgbClr val="008000"/>
                </a:solidFill>
                <a:effectLst/>
                <a:latin typeface="Consolas" panose="020B0609020204030204" pitchFamily="49" charset="0"/>
              </a:rPr>
              <a:t>abortController.signal</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jwt</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auth.isAuthenticated</a:t>
            </a:r>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read(</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userId</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match.params.userId</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 t: </a:t>
            </a:r>
            <a:r>
              <a:rPr lang="en-US" sz="260" b="0" dirty="0" err="1">
                <a:solidFill>
                  <a:srgbClr val="008000"/>
                </a:solidFill>
                <a:effectLst/>
                <a:latin typeface="Consolas" panose="020B0609020204030204" pitchFamily="49" charset="0"/>
              </a:rPr>
              <a:t>jwt.token</a:t>
            </a:r>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signal</a:t>
            </a:r>
          </a:p>
          <a:p>
            <a:r>
              <a:rPr lang="en-US" sz="260" b="0" dirty="0">
                <a:solidFill>
                  <a:srgbClr val="008000"/>
                </a:solidFill>
                <a:effectLst/>
                <a:latin typeface="Consolas" panose="020B0609020204030204" pitchFamily="49" charset="0"/>
              </a:rPr>
              <a:t>    ).then((data) =&gt; {</a:t>
            </a:r>
          </a:p>
          <a:p>
            <a:r>
              <a:rPr lang="en-US" sz="260" b="0" dirty="0">
                <a:solidFill>
                  <a:srgbClr val="008000"/>
                </a:solidFill>
                <a:effectLst/>
                <a:latin typeface="Consolas" panose="020B0609020204030204" pitchFamily="49" charset="0"/>
              </a:rPr>
              <a:t>      if (data &amp;&amp; </a:t>
            </a:r>
            <a:r>
              <a:rPr lang="en-US" sz="260" b="0" dirty="0" err="1">
                <a:solidFill>
                  <a:srgbClr val="008000"/>
                </a:solidFill>
                <a:effectLst/>
                <a:latin typeface="Consolas" panose="020B0609020204030204" pitchFamily="49" charset="0"/>
              </a:rPr>
              <a:t>data.error</a:t>
            </a:r>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setRedirectToSignin</a:t>
            </a:r>
            <a:r>
              <a:rPr lang="en-US" sz="260" b="0" dirty="0">
                <a:solidFill>
                  <a:srgbClr val="008000"/>
                </a:solidFill>
                <a:effectLst/>
                <a:latin typeface="Consolas" panose="020B0609020204030204" pitchFamily="49" charset="0"/>
              </a:rPr>
              <a:t>(true);</a:t>
            </a:r>
          </a:p>
          <a:p>
            <a:r>
              <a:rPr lang="en-US" sz="260" b="0" dirty="0">
                <a:solidFill>
                  <a:srgbClr val="008000"/>
                </a:solidFill>
                <a:effectLst/>
                <a:latin typeface="Consolas" panose="020B0609020204030204" pitchFamily="49" charset="0"/>
              </a:rPr>
              <a:t>      } else {</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setUser</a:t>
            </a:r>
            <a:r>
              <a:rPr lang="en-US" sz="260" b="0" dirty="0">
                <a:solidFill>
                  <a:srgbClr val="008000"/>
                </a:solidFill>
                <a:effectLst/>
                <a:latin typeface="Consolas" panose="020B0609020204030204" pitchFamily="49" charset="0"/>
              </a:rPr>
              <a:t>(data);</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return function cleanup() {</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abortController.abort</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match.params.userId</a:t>
            </a:r>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if (</a:t>
            </a:r>
            <a:r>
              <a:rPr lang="en-US" sz="260" b="0" dirty="0" err="1">
                <a:solidFill>
                  <a:srgbClr val="008000"/>
                </a:solidFill>
                <a:effectLst/>
                <a:latin typeface="Consolas" panose="020B0609020204030204" pitchFamily="49" charset="0"/>
              </a:rPr>
              <a:t>redirectToSignin</a:t>
            </a:r>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return &lt;Navigate to='/</a:t>
            </a:r>
            <a:r>
              <a:rPr lang="en-US" sz="260" b="0" dirty="0" err="1">
                <a:solidFill>
                  <a:srgbClr val="008000"/>
                </a:solidFill>
                <a:effectLst/>
                <a:latin typeface="Consolas" panose="020B0609020204030204" pitchFamily="49" charset="0"/>
              </a:rPr>
              <a:t>signin</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const </a:t>
            </a:r>
            <a:r>
              <a:rPr lang="en-US" sz="260" b="0" dirty="0" err="1">
                <a:solidFill>
                  <a:srgbClr val="008000"/>
                </a:solidFill>
                <a:effectLst/>
                <a:latin typeface="Consolas" panose="020B0609020204030204" pitchFamily="49" charset="0"/>
              </a:rPr>
              <a:t>photoUrl</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user._id</a:t>
            </a:r>
            <a:endParaRPr lang="en-US" sz="260" b="0" dirty="0">
              <a:solidFill>
                <a:srgbClr val="008000"/>
              </a:solidFill>
              <a:effectLst/>
              <a:latin typeface="Consolas" panose="020B0609020204030204" pitchFamily="49" charset="0"/>
            </a:endParaRPr>
          </a:p>
          <a:p>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api</a:t>
            </a:r>
            <a:r>
              <a:rPr lang="en-US" sz="260" b="0" dirty="0">
                <a:solidFill>
                  <a:srgbClr val="008000"/>
                </a:solidFill>
                <a:effectLst/>
                <a:latin typeface="Consolas" panose="020B0609020204030204" pitchFamily="49" charset="0"/>
              </a:rPr>
              <a:t>/users/photo/${</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}?${new Date().</a:t>
            </a:r>
            <a:r>
              <a:rPr lang="en-US" sz="260" b="0" dirty="0" err="1">
                <a:solidFill>
                  <a:srgbClr val="008000"/>
                </a:solidFill>
                <a:effectLst/>
                <a:latin typeface="Consolas" panose="020B0609020204030204" pitchFamily="49" charset="0"/>
              </a:rPr>
              <a:t>getTime</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api</a:t>
            </a:r>
            <a:r>
              <a:rPr lang="en-US" sz="260" b="0" dirty="0">
                <a:solidFill>
                  <a:srgbClr val="008000"/>
                </a:solidFill>
                <a:effectLst/>
                <a:latin typeface="Consolas" panose="020B0609020204030204" pitchFamily="49" charset="0"/>
              </a:rPr>
              <a:t>/users/</a:t>
            </a:r>
            <a:r>
              <a:rPr lang="en-US" sz="260" b="0" dirty="0" err="1">
                <a:solidFill>
                  <a:srgbClr val="008000"/>
                </a:solidFill>
                <a:effectLst/>
                <a:latin typeface="Consolas" panose="020B0609020204030204" pitchFamily="49" charset="0"/>
              </a:rPr>
              <a:t>defaultphoto</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&lt;Avatar </a:t>
            </a:r>
            <a:r>
              <a:rPr lang="en-US" sz="260" b="0" dirty="0" err="1">
                <a:solidFill>
                  <a:srgbClr val="008000"/>
                </a:solidFill>
                <a:effectLst/>
                <a:latin typeface="Consolas" panose="020B0609020204030204" pitchFamily="49" charset="0"/>
              </a:rPr>
              <a:t>src</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photoUrl</a:t>
            </a:r>
            <a:r>
              <a:rPr lang="en-US" sz="260" b="0" dirty="0">
                <a:solidFill>
                  <a:srgbClr val="008000"/>
                </a:solidFill>
                <a:effectLst/>
                <a:latin typeface="Consolas" panose="020B0609020204030204" pitchFamily="49" charset="0"/>
              </a:rPr>
              <a:t>}/&gt;</a:t>
            </a:r>
          </a:p>
          <a:p>
            <a:br>
              <a:rPr lang="en-US" sz="260" b="0" dirty="0">
                <a:solidFill>
                  <a:srgbClr val="008000"/>
                </a:solidFill>
                <a:effectLst/>
                <a:latin typeface="Consolas" panose="020B0609020204030204" pitchFamily="49" charset="0"/>
              </a:rPr>
            </a:br>
            <a:r>
              <a:rPr lang="en-US" sz="260" b="0" dirty="0">
                <a:solidFill>
                  <a:srgbClr val="008000"/>
                </a:solidFill>
                <a:effectLst/>
                <a:latin typeface="Consolas" panose="020B0609020204030204" pitchFamily="49" charset="0"/>
              </a:rPr>
              <a:t>  return (</a:t>
            </a:r>
          </a:p>
          <a:p>
            <a:r>
              <a:rPr lang="en-US" sz="260" b="0" dirty="0">
                <a:solidFill>
                  <a:srgbClr val="008000"/>
                </a:solidFill>
                <a:effectLst/>
                <a:latin typeface="Consolas" panose="020B0609020204030204" pitchFamily="49" charset="0"/>
              </a:rPr>
              <a:t>    &lt;Paper </a:t>
            </a:r>
            <a:r>
              <a:rPr lang="en-US" sz="260" b="0" dirty="0" err="1">
                <a:solidFill>
                  <a:srgbClr val="008000"/>
                </a:solidFill>
                <a:effectLst/>
                <a:latin typeface="Consolas" panose="020B0609020204030204" pitchFamily="49" charset="0"/>
              </a:rPr>
              <a:t>className</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classes.root</a:t>
            </a:r>
            <a:r>
              <a:rPr lang="en-US" sz="260" b="0" dirty="0">
                <a:solidFill>
                  <a:srgbClr val="008000"/>
                </a:solidFill>
                <a:effectLst/>
                <a:latin typeface="Consolas" panose="020B0609020204030204" pitchFamily="49" charset="0"/>
              </a:rPr>
              <a:t>} elevation={4}&gt;</a:t>
            </a:r>
          </a:p>
          <a:p>
            <a:r>
              <a:rPr lang="en-US" sz="260" b="0" dirty="0">
                <a:solidFill>
                  <a:srgbClr val="008000"/>
                </a:solidFill>
                <a:effectLst/>
                <a:latin typeface="Consolas" panose="020B0609020204030204" pitchFamily="49" charset="0"/>
              </a:rPr>
              <a:t>      &lt;Typography variant='h6' </a:t>
            </a:r>
            <a:r>
              <a:rPr lang="en-US" sz="260" b="0" dirty="0" err="1">
                <a:solidFill>
                  <a:srgbClr val="008000"/>
                </a:solidFill>
                <a:effectLst/>
                <a:latin typeface="Consolas" panose="020B0609020204030204" pitchFamily="49" charset="0"/>
              </a:rPr>
              <a:t>className</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classes.title</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Profile</a:t>
            </a:r>
          </a:p>
          <a:p>
            <a:r>
              <a:rPr lang="en-US" sz="260" b="0" dirty="0">
                <a:solidFill>
                  <a:srgbClr val="008000"/>
                </a:solidFill>
                <a:effectLst/>
                <a:latin typeface="Consolas" panose="020B0609020204030204" pitchFamily="49" charset="0"/>
              </a:rPr>
              <a:t>      &lt;/Typography&gt;</a:t>
            </a:r>
          </a:p>
          <a:p>
            <a:r>
              <a:rPr lang="en-US" sz="260" b="0" dirty="0">
                <a:solidFill>
                  <a:srgbClr val="008000"/>
                </a:solidFill>
                <a:effectLst/>
                <a:latin typeface="Consolas" panose="020B0609020204030204" pitchFamily="49" charset="0"/>
              </a:rPr>
              <a:t>      &lt;List dense&gt;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ListItemAvatar</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&lt;Avatar </a:t>
            </a:r>
            <a:r>
              <a:rPr lang="en-US" sz="260" b="0" dirty="0" err="1">
                <a:solidFill>
                  <a:srgbClr val="008000"/>
                </a:solidFill>
                <a:effectLst/>
                <a:latin typeface="Consolas" panose="020B0609020204030204" pitchFamily="49" charset="0"/>
              </a:rPr>
              <a:t>src</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photoUrl</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ListItemAvatar</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ListItemText</a:t>
            </a:r>
            <a:r>
              <a:rPr lang="en-US" sz="260" b="0" dirty="0">
                <a:solidFill>
                  <a:srgbClr val="008000"/>
                </a:solidFill>
                <a:effectLst/>
                <a:latin typeface="Consolas" panose="020B0609020204030204" pitchFamily="49" charset="0"/>
              </a:rPr>
              <a:t> primary={user.name} secondary={</a:t>
            </a:r>
            <a:r>
              <a:rPr lang="en-US" sz="260" b="0" dirty="0" err="1">
                <a:solidFill>
                  <a:srgbClr val="008000"/>
                </a:solidFill>
                <a:effectLst/>
                <a:latin typeface="Consolas" panose="020B0609020204030204" pitchFamily="49" charset="0"/>
              </a:rPr>
              <a:t>user.email</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auth.isAuthenticated</a:t>
            </a:r>
            <a:r>
              <a:rPr lang="en-US" sz="260" b="0" dirty="0">
                <a:solidFill>
                  <a:srgbClr val="008000"/>
                </a:solidFill>
                <a:effectLst/>
                <a:latin typeface="Consolas" panose="020B0609020204030204" pitchFamily="49" charset="0"/>
              </a:rPr>
              <a:t>().user &amp;&amp;</a:t>
            </a:r>
          </a:p>
          <a:p>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auth.isAuthenticated</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 === </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 &amp;&amp; (</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ListItemSecondaryAction</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&lt;Link to={'/user/edit/' + </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IconButton</a:t>
            </a:r>
            <a:r>
              <a:rPr lang="en-US" sz="260" b="0" dirty="0">
                <a:solidFill>
                  <a:srgbClr val="008000"/>
                </a:solidFill>
                <a:effectLst/>
                <a:latin typeface="Consolas" panose="020B0609020204030204" pitchFamily="49" charset="0"/>
              </a:rPr>
              <a:t> aria-label='Edit' color='primary'&gt;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EditIcon</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IconButton</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&lt;/Link&gt;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DeleteUser</a:t>
            </a:r>
            <a:r>
              <a:rPr lang="en-US" sz="260" b="0" dirty="0">
                <a:solidFill>
                  <a:srgbClr val="008000"/>
                </a:solidFill>
                <a:effectLst/>
                <a:latin typeface="Consolas" panose="020B0609020204030204" pitchFamily="49" charset="0"/>
              </a:rPr>
              <a:t> </a:t>
            </a:r>
            <a:r>
              <a:rPr lang="en-US" sz="260" b="0" dirty="0" err="1">
                <a:solidFill>
                  <a:srgbClr val="008000"/>
                </a:solidFill>
                <a:effectLst/>
                <a:latin typeface="Consolas" panose="020B0609020204030204" pitchFamily="49" charset="0"/>
              </a:rPr>
              <a:t>userId</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user._id</a:t>
            </a:r>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ListItemSecondaryAction</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&lt;Divider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ListItemText</a:t>
            </a:r>
            <a:endParaRPr lang="en-US" sz="260" b="0" dirty="0">
              <a:solidFill>
                <a:srgbClr val="008000"/>
              </a:solidFill>
              <a:effectLst/>
              <a:latin typeface="Consolas" panose="020B0609020204030204" pitchFamily="49" charset="0"/>
            </a:endParaRPr>
          </a:p>
          <a:p>
            <a:r>
              <a:rPr lang="en-US" sz="260" b="0" dirty="0">
                <a:solidFill>
                  <a:srgbClr val="008000"/>
                </a:solidFill>
                <a:effectLst/>
                <a:latin typeface="Consolas" panose="020B0609020204030204" pitchFamily="49" charset="0"/>
              </a:rPr>
              <a:t>            primary={'Joined: ' + new Date(</a:t>
            </a:r>
            <a:r>
              <a:rPr lang="en-US" sz="260" b="0" dirty="0" err="1">
                <a:solidFill>
                  <a:srgbClr val="008000"/>
                </a:solidFill>
                <a:effectLst/>
                <a:latin typeface="Consolas" panose="020B0609020204030204" pitchFamily="49" charset="0"/>
              </a:rPr>
              <a:t>user.created</a:t>
            </a:r>
            <a:r>
              <a:rPr lang="en-US" sz="260" b="0" dirty="0">
                <a:solidFill>
                  <a:srgbClr val="008000"/>
                </a:solidFill>
                <a:effectLst/>
                <a:latin typeface="Consolas" panose="020B0609020204030204" pitchFamily="49" charset="0"/>
              </a:rPr>
              <a:t>).</a:t>
            </a:r>
            <a:r>
              <a:rPr lang="en-US" sz="260" b="0" dirty="0" err="1">
                <a:solidFill>
                  <a:srgbClr val="008000"/>
                </a:solidFill>
                <a:effectLst/>
                <a:latin typeface="Consolas" panose="020B0609020204030204" pitchFamily="49" charset="0"/>
              </a:rPr>
              <a:t>toDateString</a:t>
            </a:r>
            <a:r>
              <a:rPr lang="en-US" sz="260" b="0" dirty="0">
                <a:solidFill>
                  <a:srgbClr val="008000"/>
                </a:solidFill>
                <a:effectLst/>
                <a:latin typeface="Consolas" panose="020B0609020204030204" pitchFamily="49" charset="0"/>
              </a:rPr>
              <a:t>()}</a:t>
            </a:r>
          </a:p>
          <a:p>
            <a:r>
              <a:rPr lang="en-US" sz="260" b="0" dirty="0">
                <a:solidFill>
                  <a:srgbClr val="008000"/>
                </a:solidFill>
                <a:effectLst/>
                <a:latin typeface="Consolas" panose="020B0609020204030204" pitchFamily="49" charset="0"/>
              </a:rPr>
              <a:t>          /&gt;</a:t>
            </a:r>
          </a:p>
          <a:p>
            <a:r>
              <a:rPr lang="en-US" sz="260" b="0" dirty="0">
                <a:solidFill>
                  <a:srgbClr val="008000"/>
                </a:solidFill>
                <a:effectLst/>
                <a:latin typeface="Consolas" panose="020B0609020204030204" pitchFamily="49" charset="0"/>
              </a:rPr>
              <a:t>        &lt;/</a:t>
            </a:r>
            <a:r>
              <a:rPr lang="en-US" sz="260" b="0" dirty="0" err="1">
                <a:solidFill>
                  <a:srgbClr val="008000"/>
                </a:solidFill>
                <a:effectLst/>
                <a:latin typeface="Consolas" panose="020B0609020204030204" pitchFamily="49" charset="0"/>
              </a:rPr>
              <a:t>ListItem</a:t>
            </a:r>
            <a:r>
              <a:rPr lang="en-US" sz="260" b="0" dirty="0">
                <a:solidFill>
                  <a:srgbClr val="008000"/>
                </a:solidFill>
                <a:effectLst/>
                <a:latin typeface="Consolas" panose="020B0609020204030204" pitchFamily="49" charset="0"/>
              </a:rPr>
              <a:t>&gt;</a:t>
            </a:r>
          </a:p>
          <a:p>
            <a:r>
              <a:rPr lang="en-US" sz="260" b="0" dirty="0">
                <a:solidFill>
                  <a:srgbClr val="008000"/>
                </a:solidFill>
                <a:effectLst/>
                <a:latin typeface="Consolas" panose="020B0609020204030204" pitchFamily="49" charset="0"/>
              </a:rPr>
              <a:t>      &lt;/List&gt;</a:t>
            </a:r>
          </a:p>
          <a:p>
            <a:r>
              <a:rPr lang="en-US" sz="260" b="0" dirty="0">
                <a:solidFill>
                  <a:srgbClr val="008000"/>
                </a:solidFill>
                <a:effectLst/>
                <a:latin typeface="Consolas" panose="020B0609020204030204" pitchFamily="49" charset="0"/>
              </a:rPr>
              <a:t>    &lt;/Paper&gt;</a:t>
            </a:r>
          </a:p>
          <a:p>
            <a:r>
              <a:rPr lang="en-US" sz="260" b="0" dirty="0">
                <a:solidFill>
                  <a:srgbClr val="008000"/>
                </a:solidFill>
                <a:effectLst/>
                <a:latin typeface="Consolas" panose="020B0609020204030204" pitchFamily="49" charset="0"/>
              </a:rPr>
              <a:t>  );</a:t>
            </a:r>
          </a:p>
          <a:p>
            <a:r>
              <a:rPr lang="en-US" sz="260" b="0" dirty="0">
                <a:solidFill>
                  <a:srgbClr val="008000"/>
                </a:solidFill>
                <a:effectLst/>
                <a:latin typeface="Consolas" panose="020B0609020204030204" pitchFamily="49" charset="0"/>
              </a:rPr>
              <a:t>}</a:t>
            </a:r>
          </a:p>
          <a:p>
            <a:br>
              <a:rPr lang="en-US" sz="260" b="0" dirty="0">
                <a:solidFill>
                  <a:srgbClr val="008000"/>
                </a:solidFill>
                <a:effectLst/>
                <a:latin typeface="Consolas" panose="020B0609020204030204" pitchFamily="49" charset="0"/>
              </a:rPr>
            </a:br>
            <a:endParaRPr lang="en-US" sz="26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E7411AE-544B-FD88-135C-CBD16B3F50C6}"/>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E080C24-D4BF-EBE1-8F78-AD45FCC4D3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806AC42-91DD-05F3-C292-AFA2FADC9FA8}"/>
              </a:ext>
            </a:extLst>
          </p:cNvPr>
          <p:cNvSpPr>
            <a:spLocks noGrp="1"/>
          </p:cNvSpPr>
          <p:nvPr>
            <p:ph type="sldNum" sz="quarter" idx="12"/>
          </p:nvPr>
        </p:nvSpPr>
        <p:spPr/>
        <p:txBody>
          <a:bodyPr/>
          <a:lstStyle/>
          <a:p>
            <a:fld id="{7C5CF243-786F-4254-B068-4C9F0B6EA12F}" type="slidenum">
              <a:rPr lang="en-US" altLang="en-US" smtClean="0"/>
              <a:pPr/>
              <a:t>125</a:t>
            </a:fld>
            <a:endParaRPr lang="en-US" altLang="en-US"/>
          </a:p>
        </p:txBody>
      </p:sp>
    </p:spTree>
    <p:extLst>
      <p:ext uri="{BB962C8B-B14F-4D97-AF65-F5344CB8AC3E}">
        <p14:creationId xmlns:p14="http://schemas.microsoft.com/office/powerpoint/2010/main" val="32829653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128C-5E5E-8480-D533-1343E3808B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A65851-5D36-B667-007D-F7DE248BB104}"/>
              </a:ext>
            </a:extLst>
          </p:cNvPr>
          <p:cNvSpPr>
            <a:spLocks noGrp="1"/>
          </p:cNvSpPr>
          <p:nvPr>
            <p:ph idx="1"/>
          </p:nvPr>
        </p:nvSpPr>
        <p:spPr/>
        <p:txBody>
          <a:bodyPr/>
          <a:lstStyle/>
          <a:p>
            <a:r>
              <a:rPr lang="en-US" dirty="0"/>
              <a:t>The updated user profile in MERN Social can now display a user uploaded profile photo and an about description, as shown in the following screenshot:</a:t>
            </a:r>
          </a:p>
          <a:p>
            <a:endParaRPr lang="en-US" dirty="0"/>
          </a:p>
          <a:p>
            <a:endParaRPr lang="en-US" dirty="0"/>
          </a:p>
          <a:p>
            <a:endParaRPr lang="en-US" dirty="0"/>
          </a:p>
          <a:p>
            <a:endParaRPr lang="en-US" dirty="0"/>
          </a:p>
          <a:p>
            <a:endParaRPr lang="en-US" dirty="0"/>
          </a:p>
          <a:p>
            <a:endParaRPr lang="en-US" dirty="0"/>
          </a:p>
          <a:p>
            <a:r>
              <a:rPr lang="en-US" dirty="0"/>
              <a:t>We have successfully updated the MERN skeleton application code to let users </a:t>
            </a:r>
          </a:p>
          <a:p>
            <a:r>
              <a:rPr lang="en-US" dirty="0"/>
              <a:t>upload a profile photo and add a short bio description to their profiles.</a:t>
            </a:r>
          </a:p>
          <a:p>
            <a:endParaRPr lang="en-US" dirty="0"/>
          </a:p>
        </p:txBody>
      </p:sp>
      <p:sp>
        <p:nvSpPr>
          <p:cNvPr id="4" name="Date Placeholder 3">
            <a:extLst>
              <a:ext uri="{FF2B5EF4-FFF2-40B4-BE49-F238E27FC236}">
                <a16:creationId xmlns:a16="http://schemas.microsoft.com/office/drawing/2014/main" id="{5CA36CDA-2F01-ECC2-EAED-DD94D2DCC67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EE66652-C0D4-1323-5FC7-0BA8CC6399F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8D785A-C928-F2C8-5B2F-1C39E2BA50FD}"/>
              </a:ext>
            </a:extLst>
          </p:cNvPr>
          <p:cNvSpPr>
            <a:spLocks noGrp="1"/>
          </p:cNvSpPr>
          <p:nvPr>
            <p:ph type="sldNum" sz="quarter" idx="12"/>
          </p:nvPr>
        </p:nvSpPr>
        <p:spPr/>
        <p:txBody>
          <a:bodyPr/>
          <a:lstStyle/>
          <a:p>
            <a:fld id="{7C5CF243-786F-4254-B068-4C9F0B6EA12F}" type="slidenum">
              <a:rPr lang="en-US" altLang="en-US" smtClean="0"/>
              <a:pPr/>
              <a:t>126</a:t>
            </a:fld>
            <a:endParaRPr lang="en-US" altLang="en-US"/>
          </a:p>
        </p:txBody>
      </p:sp>
      <p:pic>
        <p:nvPicPr>
          <p:cNvPr id="8" name="Picture 7">
            <a:extLst>
              <a:ext uri="{FF2B5EF4-FFF2-40B4-BE49-F238E27FC236}">
                <a16:creationId xmlns:a16="http://schemas.microsoft.com/office/drawing/2014/main" id="{A0F9B6CC-2AED-4279-0D11-23745DE3D193}"/>
              </a:ext>
            </a:extLst>
          </p:cNvPr>
          <p:cNvPicPr>
            <a:picLocks noChangeAspect="1"/>
          </p:cNvPicPr>
          <p:nvPr/>
        </p:nvPicPr>
        <p:blipFill>
          <a:blip r:embed="rId2"/>
          <a:stretch>
            <a:fillRect/>
          </a:stretch>
        </p:blipFill>
        <p:spPr>
          <a:xfrm>
            <a:off x="1143000" y="2057400"/>
            <a:ext cx="7467600" cy="2667000"/>
          </a:xfrm>
          <a:prstGeom prst="rect">
            <a:avLst/>
          </a:prstGeom>
        </p:spPr>
      </p:pic>
    </p:spTree>
    <p:extLst>
      <p:ext uri="{BB962C8B-B14F-4D97-AF65-F5344CB8AC3E}">
        <p14:creationId xmlns:p14="http://schemas.microsoft.com/office/powerpoint/2010/main" val="6781410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C3C3-792D-DCA0-8B60-D1CDE33887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83591-7D72-8DE1-8849-F74006E861C8}"/>
              </a:ext>
            </a:extLst>
          </p:cNvPr>
          <p:cNvSpPr>
            <a:spLocks noGrp="1"/>
          </p:cNvSpPr>
          <p:nvPr>
            <p:ph idx="1"/>
          </p:nvPr>
        </p:nvSpPr>
        <p:spPr/>
        <p:txBody>
          <a:bodyPr/>
          <a:lstStyle/>
          <a:p>
            <a:r>
              <a:rPr lang="en-US" dirty="0"/>
              <a:t>This create shop API endpoint can now be used in the frontend to make a POST request. </a:t>
            </a:r>
          </a:p>
          <a:p>
            <a:r>
              <a:rPr lang="en-US" dirty="0"/>
              <a:t>Next, we will add a fetch method on the client side to make this request from the application's client interface.</a:t>
            </a:r>
          </a:p>
        </p:txBody>
      </p:sp>
      <p:sp>
        <p:nvSpPr>
          <p:cNvPr id="4" name="Date Placeholder 3">
            <a:extLst>
              <a:ext uri="{FF2B5EF4-FFF2-40B4-BE49-F238E27FC236}">
                <a16:creationId xmlns:a16="http://schemas.microsoft.com/office/drawing/2014/main" id="{B3FFD298-ACA3-045D-FF90-81D616DBEBB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8B98D39-7EE3-7D3D-13CA-1C045155C73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E3816AC-02D0-EB88-36F1-82CB5BCDEF54}"/>
              </a:ext>
            </a:extLst>
          </p:cNvPr>
          <p:cNvSpPr>
            <a:spLocks noGrp="1"/>
          </p:cNvSpPr>
          <p:nvPr>
            <p:ph type="sldNum" sz="quarter" idx="12"/>
          </p:nvPr>
        </p:nvSpPr>
        <p:spPr/>
        <p:txBody>
          <a:bodyPr/>
          <a:lstStyle/>
          <a:p>
            <a:fld id="{7C5CF243-786F-4254-B068-4C9F0B6EA12F}" type="slidenum">
              <a:rPr lang="en-US" altLang="en-US" smtClean="0"/>
              <a:pPr/>
              <a:t>127</a:t>
            </a:fld>
            <a:endParaRPr lang="en-US" altLang="en-US"/>
          </a:p>
        </p:txBody>
      </p:sp>
    </p:spTree>
    <p:extLst>
      <p:ext uri="{BB962C8B-B14F-4D97-AF65-F5344CB8AC3E}">
        <p14:creationId xmlns:p14="http://schemas.microsoft.com/office/powerpoint/2010/main" val="14302951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2A58-A5AF-F7A7-0C2D-5A6FB253D257}"/>
              </a:ext>
            </a:extLst>
          </p:cNvPr>
          <p:cNvSpPr>
            <a:spLocks noGrp="1"/>
          </p:cNvSpPr>
          <p:nvPr>
            <p:ph type="title"/>
          </p:nvPr>
        </p:nvSpPr>
        <p:spPr/>
        <p:txBody>
          <a:bodyPr/>
          <a:lstStyle/>
          <a:p>
            <a:r>
              <a:rPr lang="en-US" dirty="0"/>
              <a:t>Fetching the create API in the view</a:t>
            </a:r>
          </a:p>
        </p:txBody>
      </p:sp>
      <p:sp>
        <p:nvSpPr>
          <p:cNvPr id="3" name="Content Placeholder 2">
            <a:extLst>
              <a:ext uri="{FF2B5EF4-FFF2-40B4-BE49-F238E27FC236}">
                <a16:creationId xmlns:a16="http://schemas.microsoft.com/office/drawing/2014/main" id="{A9C7CDB2-2809-D9C2-1332-4250051AC946}"/>
              </a:ext>
            </a:extLst>
          </p:cNvPr>
          <p:cNvSpPr>
            <a:spLocks noGrp="1"/>
          </p:cNvSpPr>
          <p:nvPr>
            <p:ph idx="1"/>
          </p:nvPr>
        </p:nvSpPr>
        <p:spPr/>
        <p:txBody>
          <a:bodyPr/>
          <a:lstStyle/>
          <a:p>
            <a:r>
              <a:rPr lang="en-US" dirty="0"/>
              <a:t>In the frontend, to make a request to this create API, we will set up a fetch method on the client side to make a POST request to the API route and pass it the multipart form data containing details of the new shop. This fetch method will be defined as follows:</a:t>
            </a:r>
          </a:p>
          <a:p>
            <a:endParaRPr lang="en-US" dirty="0"/>
          </a:p>
        </p:txBody>
      </p:sp>
      <p:sp>
        <p:nvSpPr>
          <p:cNvPr id="4" name="Date Placeholder 3">
            <a:extLst>
              <a:ext uri="{FF2B5EF4-FFF2-40B4-BE49-F238E27FC236}">
                <a16:creationId xmlns:a16="http://schemas.microsoft.com/office/drawing/2014/main" id="{1BF283E6-57A0-72AA-9DFD-7BF8B496502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20BDDFD-EE81-89FD-48BC-8450D91D9D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D55A3EE-4616-F405-A203-994385B2572A}"/>
              </a:ext>
            </a:extLst>
          </p:cNvPr>
          <p:cNvSpPr>
            <a:spLocks noGrp="1"/>
          </p:cNvSpPr>
          <p:nvPr>
            <p:ph type="sldNum" sz="quarter" idx="12"/>
          </p:nvPr>
        </p:nvSpPr>
        <p:spPr/>
        <p:txBody>
          <a:bodyPr/>
          <a:lstStyle/>
          <a:p>
            <a:fld id="{7C5CF243-786F-4254-B068-4C9F0B6EA12F}" type="slidenum">
              <a:rPr lang="en-US" altLang="en-US" smtClean="0"/>
              <a:pPr/>
              <a:t>128</a:t>
            </a:fld>
            <a:endParaRPr lang="en-US" altLang="en-US"/>
          </a:p>
        </p:txBody>
      </p:sp>
    </p:spTree>
    <p:extLst>
      <p:ext uri="{BB962C8B-B14F-4D97-AF65-F5344CB8AC3E}">
        <p14:creationId xmlns:p14="http://schemas.microsoft.com/office/powerpoint/2010/main" val="352372433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C026-517F-BD0B-D821-0116784BD85F}"/>
              </a:ext>
            </a:extLst>
          </p:cNvPr>
          <p:cNvSpPr>
            <a:spLocks noGrp="1"/>
          </p:cNvSpPr>
          <p:nvPr>
            <p:ph type="title"/>
          </p:nvPr>
        </p:nvSpPr>
        <p:spPr/>
        <p:txBody>
          <a:bodyPr/>
          <a:lstStyle/>
          <a:p>
            <a:br>
              <a:rPr lang="en-US" sz="3600" dirty="0"/>
            </a:br>
            <a:r>
              <a:rPr lang="en-US" sz="3600" dirty="0" err="1"/>
              <a:t>mern</a:t>
            </a:r>
            <a:r>
              <a:rPr lang="en-US" sz="3600" dirty="0"/>
              <a:t>-marketplace/client/shop/api-shop.js:</a:t>
            </a:r>
            <a:br>
              <a:rPr lang="en-US" sz="3600" dirty="0"/>
            </a:br>
            <a:endParaRPr lang="en-US" dirty="0"/>
          </a:p>
        </p:txBody>
      </p:sp>
      <p:sp>
        <p:nvSpPr>
          <p:cNvPr id="3" name="Content Placeholder 2">
            <a:extLst>
              <a:ext uri="{FF2B5EF4-FFF2-40B4-BE49-F238E27FC236}">
                <a16:creationId xmlns:a16="http://schemas.microsoft.com/office/drawing/2014/main" id="{67430771-3CF6-992B-BE96-FA551D707A3A}"/>
              </a:ext>
            </a:extLst>
          </p:cNvPr>
          <p:cNvSpPr>
            <a:spLocks noGrp="1"/>
          </p:cNvSpPr>
          <p:nvPr>
            <p:ph idx="1"/>
          </p:nvPr>
        </p:nvSpPr>
        <p:spPr/>
        <p:txBody>
          <a:bodyPr/>
          <a:lstStyle/>
          <a:p>
            <a:r>
              <a:rPr lang="en-US" sz="2000" dirty="0"/>
              <a:t>const create = (params, credentials, shop) =&gt; { </a:t>
            </a:r>
          </a:p>
          <a:p>
            <a:r>
              <a:rPr lang="en-US" sz="2000" dirty="0"/>
              <a:t>return fetch('/</a:t>
            </a:r>
            <a:r>
              <a:rPr lang="en-US" sz="2000" dirty="0" err="1"/>
              <a:t>api</a:t>
            </a:r>
            <a:r>
              <a:rPr lang="en-US" sz="2000" dirty="0"/>
              <a:t>/shops/by/'+ </a:t>
            </a:r>
            <a:r>
              <a:rPr lang="en-US" sz="2000" dirty="0" err="1"/>
              <a:t>params.userId</a:t>
            </a:r>
            <a:r>
              <a:rPr lang="en-US" sz="2000" dirty="0"/>
              <a:t>, {</a:t>
            </a:r>
          </a:p>
          <a:p>
            <a:r>
              <a:rPr lang="en-US" sz="2000" dirty="0"/>
              <a:t>method: 'POST', </a:t>
            </a:r>
          </a:p>
          <a:p>
            <a:r>
              <a:rPr lang="en-US" sz="2000" dirty="0"/>
              <a:t>headers: {</a:t>
            </a:r>
          </a:p>
          <a:p>
            <a:r>
              <a:rPr lang="en-US" sz="2000" dirty="0"/>
              <a:t>'Accept': 'application/</a:t>
            </a:r>
            <a:r>
              <a:rPr lang="en-US" sz="2000" dirty="0" err="1"/>
              <a:t>json</a:t>
            </a:r>
            <a:r>
              <a:rPr lang="en-US" sz="2000" dirty="0"/>
              <a:t>',</a:t>
            </a:r>
          </a:p>
          <a:p>
            <a:r>
              <a:rPr lang="en-US" sz="2000" dirty="0"/>
              <a:t>'Authorization': 'Bearer ' + credentials.t </a:t>
            </a:r>
          </a:p>
          <a:p>
            <a:r>
              <a:rPr lang="en-US" sz="2000" dirty="0"/>
              <a:t>},</a:t>
            </a:r>
          </a:p>
          <a:p>
            <a:r>
              <a:rPr lang="en-US" sz="2000" dirty="0"/>
              <a:t>body: shop </a:t>
            </a:r>
          </a:p>
          <a:p>
            <a:r>
              <a:rPr lang="en-US" sz="2000" dirty="0"/>
              <a:t>})</a:t>
            </a:r>
          </a:p>
          <a:p>
            <a:r>
              <a:rPr lang="en-US" sz="2000" dirty="0"/>
              <a:t>.then((response) =&gt; { </a:t>
            </a:r>
          </a:p>
          <a:p>
            <a:r>
              <a:rPr lang="en-US" sz="2000" dirty="0"/>
              <a:t>return </a:t>
            </a:r>
            <a:r>
              <a:rPr lang="en-US" sz="2000" dirty="0" err="1"/>
              <a:t>response.json</a:t>
            </a:r>
            <a:r>
              <a:rPr lang="en-US" sz="2000" dirty="0"/>
              <a:t>()</a:t>
            </a:r>
          </a:p>
          <a:p>
            <a:r>
              <a:rPr lang="en-US" sz="2000" dirty="0"/>
              <a:t>}).catch((err) =&gt; console.log(err)) </a:t>
            </a:r>
          </a:p>
          <a:p>
            <a:r>
              <a:rPr lang="en-US" sz="2000" dirty="0"/>
              <a:t>}</a:t>
            </a:r>
          </a:p>
        </p:txBody>
      </p:sp>
      <p:sp>
        <p:nvSpPr>
          <p:cNvPr id="4" name="Date Placeholder 3">
            <a:extLst>
              <a:ext uri="{FF2B5EF4-FFF2-40B4-BE49-F238E27FC236}">
                <a16:creationId xmlns:a16="http://schemas.microsoft.com/office/drawing/2014/main" id="{5FB878BF-4DD8-067B-07FF-EE4C279BAFA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B42F347-9C16-89D9-EC94-69764F0FA2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FD8F39-E3B6-0846-8A1F-C1E706759B2F}"/>
              </a:ext>
            </a:extLst>
          </p:cNvPr>
          <p:cNvSpPr>
            <a:spLocks noGrp="1"/>
          </p:cNvSpPr>
          <p:nvPr>
            <p:ph type="sldNum" sz="quarter" idx="12"/>
          </p:nvPr>
        </p:nvSpPr>
        <p:spPr/>
        <p:txBody>
          <a:bodyPr/>
          <a:lstStyle/>
          <a:p>
            <a:fld id="{7C5CF243-786F-4254-B068-4C9F0B6EA12F}" type="slidenum">
              <a:rPr lang="en-US" altLang="en-US" smtClean="0"/>
              <a:pPr/>
              <a:t>129</a:t>
            </a:fld>
            <a:endParaRPr lang="en-US" altLang="en-US"/>
          </a:p>
        </p:txBody>
      </p:sp>
    </p:spTree>
    <p:extLst>
      <p:ext uri="{BB962C8B-B14F-4D97-AF65-F5344CB8AC3E}">
        <p14:creationId xmlns:p14="http://schemas.microsoft.com/office/powerpoint/2010/main" val="357114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7CF3-B347-B616-2D0F-BCFE13E5F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A8B9D-5441-A30D-67F4-72FE967D8D6F}"/>
              </a:ext>
            </a:extLst>
          </p:cNvPr>
          <p:cNvSpPr>
            <a:spLocks noGrp="1"/>
          </p:cNvSpPr>
          <p:nvPr>
            <p:ph idx="1"/>
          </p:nvPr>
        </p:nvSpPr>
        <p:spPr/>
        <p:txBody>
          <a:bodyPr/>
          <a:lstStyle/>
          <a:p>
            <a:r>
              <a:rPr lang="en-US" dirty="0"/>
              <a:t>A user with an active seller account will be allowed to create and manage their own shops, where they can manage products. </a:t>
            </a:r>
          </a:p>
          <a:p>
            <a:r>
              <a:rPr lang="en-US" dirty="0"/>
              <a:t>Regular users will not have access to a seller dashboard, whereas users with active seller accounts will see a link to their dashboard on the menu as MY SHOPS. </a:t>
            </a:r>
          </a:p>
          <a:p>
            <a:r>
              <a:rPr lang="en-US" dirty="0"/>
              <a:t>The following screenshot shows how the menu looks to a regular user in contrast to a user with an active seller account:</a:t>
            </a:r>
          </a:p>
          <a:p>
            <a:endParaRPr lang="en-US" dirty="0"/>
          </a:p>
        </p:txBody>
      </p:sp>
      <p:sp>
        <p:nvSpPr>
          <p:cNvPr id="4" name="Date Placeholder 3">
            <a:extLst>
              <a:ext uri="{FF2B5EF4-FFF2-40B4-BE49-F238E27FC236}">
                <a16:creationId xmlns:a16="http://schemas.microsoft.com/office/drawing/2014/main" id="{F5845567-14C3-DE13-42AB-9421FA712E4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416D0CB-80AF-AA8C-621C-E6343E8A27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8EE1158-5EA4-8B0B-E1E8-245AF08A1397}"/>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pic>
        <p:nvPicPr>
          <p:cNvPr id="8" name="Picture 7">
            <a:extLst>
              <a:ext uri="{FF2B5EF4-FFF2-40B4-BE49-F238E27FC236}">
                <a16:creationId xmlns:a16="http://schemas.microsoft.com/office/drawing/2014/main" id="{EAFD089F-6023-7967-CDFE-03F2F7276B72}"/>
              </a:ext>
            </a:extLst>
          </p:cNvPr>
          <p:cNvPicPr>
            <a:picLocks noChangeAspect="1"/>
          </p:cNvPicPr>
          <p:nvPr/>
        </p:nvPicPr>
        <p:blipFill>
          <a:blip r:embed="rId2"/>
          <a:stretch>
            <a:fillRect/>
          </a:stretch>
        </p:blipFill>
        <p:spPr>
          <a:xfrm>
            <a:off x="990600" y="5032889"/>
            <a:ext cx="8001000" cy="790222"/>
          </a:xfrm>
          <a:prstGeom prst="rect">
            <a:avLst/>
          </a:prstGeom>
        </p:spPr>
      </p:pic>
    </p:spTree>
    <p:extLst>
      <p:ext uri="{BB962C8B-B14F-4D97-AF65-F5344CB8AC3E}">
        <p14:creationId xmlns:p14="http://schemas.microsoft.com/office/powerpoint/2010/main" val="380608911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86AF-9F02-9E38-77D8-183F1634DB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22EA5-59E3-46B9-BA11-5CA34A0FED09}"/>
              </a:ext>
            </a:extLst>
          </p:cNvPr>
          <p:cNvSpPr>
            <a:spLocks noGrp="1"/>
          </p:cNvSpPr>
          <p:nvPr>
            <p:ph idx="1"/>
          </p:nvPr>
        </p:nvSpPr>
        <p:spPr/>
        <p:txBody>
          <a:bodyPr/>
          <a:lstStyle/>
          <a:p>
            <a:r>
              <a:rPr lang="en-US" dirty="0"/>
              <a:t>We will use this method in the create new shop form view, implemented in the next section, to send the user-entered shop details to the backend.</a:t>
            </a:r>
          </a:p>
        </p:txBody>
      </p:sp>
      <p:sp>
        <p:nvSpPr>
          <p:cNvPr id="4" name="Date Placeholder 3">
            <a:extLst>
              <a:ext uri="{FF2B5EF4-FFF2-40B4-BE49-F238E27FC236}">
                <a16:creationId xmlns:a16="http://schemas.microsoft.com/office/drawing/2014/main" id="{8A9D76B2-BE3D-7484-B3A2-448BF06B8B7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A09EFBC-8D9C-38A1-A90C-C5E0C54177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9995729-56E6-1DF5-6C4C-CD3B542DE976}"/>
              </a:ext>
            </a:extLst>
          </p:cNvPr>
          <p:cNvSpPr>
            <a:spLocks noGrp="1"/>
          </p:cNvSpPr>
          <p:nvPr>
            <p:ph type="sldNum" sz="quarter" idx="12"/>
          </p:nvPr>
        </p:nvSpPr>
        <p:spPr/>
        <p:txBody>
          <a:bodyPr/>
          <a:lstStyle/>
          <a:p>
            <a:fld id="{7C5CF243-786F-4254-B068-4C9F0B6EA12F}" type="slidenum">
              <a:rPr lang="en-US" altLang="en-US" smtClean="0"/>
              <a:pPr/>
              <a:t>130</a:t>
            </a:fld>
            <a:endParaRPr lang="en-US" altLang="en-US"/>
          </a:p>
        </p:txBody>
      </p:sp>
    </p:spTree>
    <p:extLst>
      <p:ext uri="{BB962C8B-B14F-4D97-AF65-F5344CB8AC3E}">
        <p14:creationId xmlns:p14="http://schemas.microsoft.com/office/powerpoint/2010/main" val="17779991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B69B-305F-14CE-3182-9108AB551CD4}"/>
              </a:ext>
            </a:extLst>
          </p:cNvPr>
          <p:cNvSpPr>
            <a:spLocks noGrp="1"/>
          </p:cNvSpPr>
          <p:nvPr>
            <p:ph type="title"/>
          </p:nvPr>
        </p:nvSpPr>
        <p:spPr/>
        <p:txBody>
          <a:bodyPr/>
          <a:lstStyle/>
          <a:p>
            <a:r>
              <a:rPr lang="en-US" dirty="0"/>
              <a:t>The </a:t>
            </a:r>
            <a:r>
              <a:rPr lang="en-US" dirty="0" err="1"/>
              <a:t>NewShop</a:t>
            </a:r>
            <a:r>
              <a:rPr lang="en-US" dirty="0"/>
              <a:t> component</a:t>
            </a:r>
          </a:p>
        </p:txBody>
      </p:sp>
      <p:sp>
        <p:nvSpPr>
          <p:cNvPr id="3" name="Content Placeholder 2">
            <a:extLst>
              <a:ext uri="{FF2B5EF4-FFF2-40B4-BE49-F238E27FC236}">
                <a16:creationId xmlns:a16="http://schemas.microsoft.com/office/drawing/2014/main" id="{10B8A79F-5DF4-5B39-3C97-E4CDE1CAF3A9}"/>
              </a:ext>
            </a:extLst>
          </p:cNvPr>
          <p:cNvSpPr>
            <a:spLocks noGrp="1"/>
          </p:cNvSpPr>
          <p:nvPr>
            <p:ph idx="1"/>
          </p:nvPr>
        </p:nvSpPr>
        <p:spPr/>
        <p:txBody>
          <a:bodyPr/>
          <a:lstStyle/>
          <a:p>
            <a:r>
              <a:rPr lang="en-US" dirty="0"/>
              <a:t>Sellers in the marketplace application will interact with a form view to enter details of a new shop and create the new shop. </a:t>
            </a:r>
          </a:p>
          <a:p>
            <a:r>
              <a:rPr lang="en-US" dirty="0"/>
              <a:t>We will render this form in the </a:t>
            </a:r>
            <a:r>
              <a:rPr lang="en-US" dirty="0" err="1"/>
              <a:t>NewShop</a:t>
            </a:r>
            <a:r>
              <a:rPr lang="en-US" dirty="0"/>
              <a:t> component, which will allow a seller to create a shop by entering a name and description, and uploading a logo image file from their local filesystem, as pictured in the following screenshot:</a:t>
            </a:r>
          </a:p>
        </p:txBody>
      </p:sp>
      <p:sp>
        <p:nvSpPr>
          <p:cNvPr id="4" name="Date Placeholder 3">
            <a:extLst>
              <a:ext uri="{FF2B5EF4-FFF2-40B4-BE49-F238E27FC236}">
                <a16:creationId xmlns:a16="http://schemas.microsoft.com/office/drawing/2014/main" id="{C4250496-DAE2-4334-E369-1024E7FACF0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14C2D7F-4435-29A3-C6CC-892CE1F7BA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D816AF-7710-0A4A-7250-63C5897741BF}"/>
              </a:ext>
            </a:extLst>
          </p:cNvPr>
          <p:cNvSpPr>
            <a:spLocks noGrp="1"/>
          </p:cNvSpPr>
          <p:nvPr>
            <p:ph type="sldNum" sz="quarter" idx="12"/>
          </p:nvPr>
        </p:nvSpPr>
        <p:spPr/>
        <p:txBody>
          <a:bodyPr/>
          <a:lstStyle/>
          <a:p>
            <a:fld id="{7C5CF243-786F-4254-B068-4C9F0B6EA12F}" type="slidenum">
              <a:rPr lang="en-US" altLang="en-US" smtClean="0"/>
              <a:pPr/>
              <a:t>131</a:t>
            </a:fld>
            <a:endParaRPr lang="en-US" altLang="en-US"/>
          </a:p>
        </p:txBody>
      </p:sp>
    </p:spTree>
    <p:extLst>
      <p:ext uri="{BB962C8B-B14F-4D97-AF65-F5344CB8AC3E}">
        <p14:creationId xmlns:p14="http://schemas.microsoft.com/office/powerpoint/2010/main" val="369321594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AAB5-F6BD-0058-EEDB-930B3712F000}"/>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460172E9-45F3-9AFF-615F-3E5EE065BE5E}"/>
              </a:ext>
            </a:extLst>
          </p:cNvPr>
          <p:cNvPicPr>
            <a:picLocks noGrp="1" noChangeAspect="1"/>
          </p:cNvPicPr>
          <p:nvPr>
            <p:ph idx="1"/>
          </p:nvPr>
        </p:nvPicPr>
        <p:blipFill>
          <a:blip r:embed="rId2"/>
          <a:stretch>
            <a:fillRect/>
          </a:stretch>
        </p:blipFill>
        <p:spPr>
          <a:xfrm>
            <a:off x="1371600" y="1066800"/>
            <a:ext cx="6655840" cy="4954508"/>
          </a:xfrm>
        </p:spPr>
      </p:pic>
      <p:sp>
        <p:nvSpPr>
          <p:cNvPr id="4" name="Date Placeholder 3">
            <a:extLst>
              <a:ext uri="{FF2B5EF4-FFF2-40B4-BE49-F238E27FC236}">
                <a16:creationId xmlns:a16="http://schemas.microsoft.com/office/drawing/2014/main" id="{C1C48D1E-5278-F951-CE92-A2A272C13A4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37A83F1-9995-6CBB-03AC-6B83C8A26C0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F13458-E92C-FC6B-70EF-EDE47266E9FF}"/>
              </a:ext>
            </a:extLst>
          </p:cNvPr>
          <p:cNvSpPr>
            <a:spLocks noGrp="1"/>
          </p:cNvSpPr>
          <p:nvPr>
            <p:ph type="sldNum" sz="quarter" idx="12"/>
          </p:nvPr>
        </p:nvSpPr>
        <p:spPr/>
        <p:txBody>
          <a:bodyPr/>
          <a:lstStyle/>
          <a:p>
            <a:fld id="{7C5CF243-786F-4254-B068-4C9F0B6EA12F}" type="slidenum">
              <a:rPr lang="en-US" altLang="en-US" smtClean="0"/>
              <a:pPr/>
              <a:t>132</a:t>
            </a:fld>
            <a:endParaRPr lang="en-US" altLang="en-US"/>
          </a:p>
        </p:txBody>
      </p:sp>
    </p:spTree>
    <p:extLst>
      <p:ext uri="{BB962C8B-B14F-4D97-AF65-F5344CB8AC3E}">
        <p14:creationId xmlns:p14="http://schemas.microsoft.com/office/powerpoint/2010/main" val="20140135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847E-C9E8-78EA-0015-F58C74528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D1BDD9-261E-DF9C-C22D-B67552425DCB}"/>
              </a:ext>
            </a:extLst>
          </p:cNvPr>
          <p:cNvSpPr>
            <a:spLocks noGrp="1"/>
          </p:cNvSpPr>
          <p:nvPr>
            <p:ph idx="1"/>
          </p:nvPr>
        </p:nvSpPr>
        <p:spPr/>
        <p:txBody>
          <a:bodyPr/>
          <a:lstStyle/>
          <a:p>
            <a:r>
              <a:rPr lang="en-US" dirty="0"/>
              <a:t>We will implement this form in a React component named </a:t>
            </a:r>
            <a:r>
              <a:rPr lang="en-US" dirty="0" err="1"/>
              <a:t>NewShop</a:t>
            </a:r>
            <a:r>
              <a:rPr lang="en-US" dirty="0"/>
              <a:t>. For the view, we will first add the file upload elements using a Material-UI button and an HTML5 file input element, as shown in the following code:</a:t>
            </a:r>
          </a:p>
        </p:txBody>
      </p:sp>
      <p:sp>
        <p:nvSpPr>
          <p:cNvPr id="4" name="Date Placeholder 3">
            <a:extLst>
              <a:ext uri="{FF2B5EF4-FFF2-40B4-BE49-F238E27FC236}">
                <a16:creationId xmlns:a16="http://schemas.microsoft.com/office/drawing/2014/main" id="{223AF8DD-1530-FB6A-7F2D-5A9061502BA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B03C891-3E87-7733-2933-782DA83CAF6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0FB425-6E3F-CEDA-25BD-AB7535B1E38A}"/>
              </a:ext>
            </a:extLst>
          </p:cNvPr>
          <p:cNvSpPr>
            <a:spLocks noGrp="1"/>
          </p:cNvSpPr>
          <p:nvPr>
            <p:ph type="sldNum" sz="quarter" idx="12"/>
          </p:nvPr>
        </p:nvSpPr>
        <p:spPr/>
        <p:txBody>
          <a:bodyPr/>
          <a:lstStyle/>
          <a:p>
            <a:fld id="{7C5CF243-786F-4254-B068-4C9F0B6EA12F}" type="slidenum">
              <a:rPr lang="en-US" altLang="en-US" smtClean="0"/>
              <a:pPr/>
              <a:t>133</a:t>
            </a:fld>
            <a:endParaRPr lang="en-US" altLang="en-US"/>
          </a:p>
        </p:txBody>
      </p:sp>
    </p:spTree>
    <p:extLst>
      <p:ext uri="{BB962C8B-B14F-4D97-AF65-F5344CB8AC3E}">
        <p14:creationId xmlns:p14="http://schemas.microsoft.com/office/powerpoint/2010/main" val="25898419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DE0C-810C-EAA2-C4C6-D4499ECF91CB}"/>
              </a:ext>
            </a:extLst>
          </p:cNvPr>
          <p:cNvSpPr>
            <a:spLocks noGrp="1"/>
          </p:cNvSpPr>
          <p:nvPr>
            <p:ph type="title"/>
          </p:nvPr>
        </p:nvSpPr>
        <p:spPr/>
        <p:txBody>
          <a:bodyPr/>
          <a:lstStyle/>
          <a:p>
            <a:br>
              <a:rPr lang="en-US" sz="3300" dirty="0"/>
            </a:br>
            <a:r>
              <a:rPr lang="en-US" sz="3300" dirty="0" err="1"/>
              <a:t>mern</a:t>
            </a:r>
            <a:r>
              <a:rPr lang="en-US" sz="3300" dirty="0"/>
              <a:t>-marketplace/client/shop/NewShop.js:</a:t>
            </a:r>
            <a:br>
              <a:rPr lang="en-US" sz="3300" dirty="0"/>
            </a:br>
            <a:endParaRPr lang="en-US" sz="3300" dirty="0"/>
          </a:p>
        </p:txBody>
      </p:sp>
      <p:sp>
        <p:nvSpPr>
          <p:cNvPr id="3" name="Content Placeholder 2">
            <a:extLst>
              <a:ext uri="{FF2B5EF4-FFF2-40B4-BE49-F238E27FC236}">
                <a16:creationId xmlns:a16="http://schemas.microsoft.com/office/drawing/2014/main" id="{05031193-9BAE-2F0B-0915-DD0E678E3EB1}"/>
              </a:ext>
            </a:extLst>
          </p:cNvPr>
          <p:cNvSpPr>
            <a:spLocks noGrp="1"/>
          </p:cNvSpPr>
          <p:nvPr>
            <p:ph idx="1"/>
          </p:nvPr>
        </p:nvSpPr>
        <p:spPr/>
        <p:txBody>
          <a:bodyPr/>
          <a:lstStyle/>
          <a:p>
            <a:r>
              <a:rPr lang="en-US" dirty="0"/>
              <a:t>&lt;input accept="image/*" </a:t>
            </a:r>
            <a:r>
              <a:rPr lang="en-US" dirty="0" err="1"/>
              <a:t>onChange</a:t>
            </a:r>
            <a:r>
              <a:rPr lang="en-US" dirty="0"/>
              <a:t>={</a:t>
            </a:r>
            <a:r>
              <a:rPr lang="en-US" dirty="0" err="1"/>
              <a:t>handleChange</a:t>
            </a:r>
            <a:r>
              <a:rPr lang="en-US" dirty="0"/>
              <a:t>('image')} </a:t>
            </a:r>
          </a:p>
          <a:p>
            <a:r>
              <a:rPr lang="en-US" dirty="0"/>
              <a:t>id="icon-button-file"</a:t>
            </a:r>
          </a:p>
          <a:p>
            <a:r>
              <a:rPr lang="en-US" dirty="0"/>
              <a:t>style={</a:t>
            </a:r>
            <a:r>
              <a:rPr lang="en-US" dirty="0" err="1"/>
              <a:t>display:'none</a:t>
            </a:r>
            <a:r>
              <a:rPr lang="en-US" dirty="0"/>
              <a:t>'} type="file" /&gt; </a:t>
            </a:r>
          </a:p>
          <a:p>
            <a:r>
              <a:rPr lang="en-US" dirty="0"/>
              <a:t>&lt;label </a:t>
            </a:r>
            <a:r>
              <a:rPr lang="en-US" dirty="0" err="1"/>
              <a:t>htmlFor</a:t>
            </a:r>
            <a:r>
              <a:rPr lang="en-US" dirty="0"/>
              <a:t>="icon-button-file"&gt;</a:t>
            </a:r>
          </a:p>
          <a:p>
            <a:r>
              <a:rPr lang="en-US" dirty="0"/>
              <a:t>&lt;Button variant="contained" color="secondary" component="span"&gt; </a:t>
            </a:r>
          </a:p>
          <a:p>
            <a:r>
              <a:rPr lang="en-US" dirty="0"/>
              <a:t>Upload Logo &lt;</a:t>
            </a:r>
            <a:r>
              <a:rPr lang="en-US" dirty="0" err="1"/>
              <a:t>FileUpload</a:t>
            </a:r>
            <a:r>
              <a:rPr lang="en-US" dirty="0"/>
              <a:t>/&gt;</a:t>
            </a:r>
          </a:p>
          <a:p>
            <a:r>
              <a:rPr lang="en-US" dirty="0"/>
              <a:t>&lt;/Button&gt; </a:t>
            </a:r>
          </a:p>
          <a:p>
            <a:r>
              <a:rPr lang="en-US" dirty="0"/>
              <a:t>&lt;/label&gt;&lt;span&gt;{</a:t>
            </a:r>
            <a:r>
              <a:rPr lang="en-US" dirty="0" err="1"/>
              <a:t>values.image</a:t>
            </a:r>
            <a:r>
              <a:rPr lang="en-US" dirty="0"/>
              <a:t> ? values.image.name : ''}&lt;/span&gt;</a:t>
            </a:r>
          </a:p>
        </p:txBody>
      </p:sp>
      <p:sp>
        <p:nvSpPr>
          <p:cNvPr id="4" name="Date Placeholder 3">
            <a:extLst>
              <a:ext uri="{FF2B5EF4-FFF2-40B4-BE49-F238E27FC236}">
                <a16:creationId xmlns:a16="http://schemas.microsoft.com/office/drawing/2014/main" id="{1F3DDA38-0465-F999-DBD8-0ACD9FA7A13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CD33513-09E0-5C4D-FFF4-8E685314ACD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8EC1CE-C843-9D12-ABAC-401CF6D12DA4}"/>
              </a:ext>
            </a:extLst>
          </p:cNvPr>
          <p:cNvSpPr>
            <a:spLocks noGrp="1"/>
          </p:cNvSpPr>
          <p:nvPr>
            <p:ph type="sldNum" sz="quarter" idx="12"/>
          </p:nvPr>
        </p:nvSpPr>
        <p:spPr/>
        <p:txBody>
          <a:bodyPr/>
          <a:lstStyle/>
          <a:p>
            <a:fld id="{7C5CF243-786F-4254-B068-4C9F0B6EA12F}" type="slidenum">
              <a:rPr lang="en-US" altLang="en-US" smtClean="0"/>
              <a:pPr/>
              <a:t>134</a:t>
            </a:fld>
            <a:endParaRPr lang="en-US" altLang="en-US"/>
          </a:p>
        </p:txBody>
      </p:sp>
    </p:spTree>
    <p:extLst>
      <p:ext uri="{BB962C8B-B14F-4D97-AF65-F5344CB8AC3E}">
        <p14:creationId xmlns:p14="http://schemas.microsoft.com/office/powerpoint/2010/main" val="6820582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4344-1084-F3B1-3D2A-715ED36CB4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7656B4-908F-4205-07E9-35E4FB294930}"/>
              </a:ext>
            </a:extLst>
          </p:cNvPr>
          <p:cNvSpPr>
            <a:spLocks noGrp="1"/>
          </p:cNvSpPr>
          <p:nvPr>
            <p:ph idx="1"/>
          </p:nvPr>
        </p:nvSpPr>
        <p:spPr/>
        <p:txBody>
          <a:bodyPr/>
          <a:lstStyle/>
          <a:p>
            <a:r>
              <a:rPr lang="en-US" dirty="0"/>
              <a:t>Then, we add the name and description form fields with </a:t>
            </a:r>
          </a:p>
          <a:p>
            <a:r>
              <a:rPr lang="en-US" dirty="0"/>
              <a:t>the </a:t>
            </a:r>
            <a:r>
              <a:rPr lang="en-US" dirty="0" err="1"/>
              <a:t>TextField</a:t>
            </a:r>
            <a:r>
              <a:rPr lang="en-US" dirty="0"/>
              <a:t> components, as shown next:</a:t>
            </a:r>
          </a:p>
          <a:p>
            <a:endParaRPr lang="en-US" dirty="0"/>
          </a:p>
          <a:p>
            <a:r>
              <a:rPr lang="en-US" sz="1800" dirty="0" err="1"/>
              <a:t>mern</a:t>
            </a:r>
            <a:r>
              <a:rPr lang="en-US" sz="1800" dirty="0"/>
              <a:t>-marketplace/client/shop/NewShop.js:</a:t>
            </a:r>
          </a:p>
          <a:p>
            <a:r>
              <a:rPr lang="en-US" sz="1800" dirty="0"/>
              <a:t>&lt;</a:t>
            </a:r>
            <a:r>
              <a:rPr lang="en-US" sz="1800" dirty="0" err="1"/>
              <a:t>TextField</a:t>
            </a:r>
            <a:endParaRPr lang="en-US" sz="1800" dirty="0"/>
          </a:p>
          <a:p>
            <a:r>
              <a:rPr lang="en-US" sz="1800" dirty="0"/>
              <a:t>id="name"</a:t>
            </a:r>
          </a:p>
          <a:p>
            <a:r>
              <a:rPr lang="en-US" sz="1800" dirty="0"/>
              <a:t>label="Name"</a:t>
            </a:r>
          </a:p>
          <a:p>
            <a:r>
              <a:rPr lang="en-US" sz="1800" dirty="0"/>
              <a:t>value={values.name}</a:t>
            </a:r>
          </a:p>
          <a:p>
            <a:r>
              <a:rPr lang="en-US" sz="1800" dirty="0" err="1"/>
              <a:t>onChange</a:t>
            </a:r>
            <a:r>
              <a:rPr lang="en-US" sz="1800" dirty="0"/>
              <a:t>={</a:t>
            </a:r>
            <a:r>
              <a:rPr lang="en-US" sz="1800" dirty="0" err="1"/>
              <a:t>handleChange</a:t>
            </a:r>
            <a:r>
              <a:rPr lang="en-US" sz="1800" dirty="0"/>
              <a:t>('name')}/&gt; &lt;</a:t>
            </a:r>
            <a:r>
              <a:rPr lang="en-US" sz="1800" dirty="0" err="1"/>
              <a:t>br</a:t>
            </a:r>
            <a:r>
              <a:rPr lang="en-US" sz="1800" dirty="0"/>
              <a:t>/&gt; </a:t>
            </a:r>
          </a:p>
          <a:p>
            <a:r>
              <a:rPr lang="en-US" sz="1800" dirty="0"/>
              <a:t>&lt;</a:t>
            </a:r>
            <a:r>
              <a:rPr lang="en-US" sz="1800" dirty="0" err="1"/>
              <a:t>TextField</a:t>
            </a:r>
            <a:endParaRPr lang="en-US" sz="1800" dirty="0"/>
          </a:p>
          <a:p>
            <a:r>
              <a:rPr lang="en-US" sz="1800" dirty="0"/>
              <a:t>id="multiline-flexible" </a:t>
            </a:r>
          </a:p>
          <a:p>
            <a:r>
              <a:rPr lang="en-US" sz="1800" dirty="0"/>
              <a:t>label="Description" </a:t>
            </a:r>
          </a:p>
          <a:p>
            <a:r>
              <a:rPr lang="en-US" sz="1800" dirty="0"/>
              <a:t>multiline rows="2" </a:t>
            </a:r>
          </a:p>
          <a:p>
            <a:r>
              <a:rPr lang="en-US" sz="1800" dirty="0"/>
              <a:t>value={</a:t>
            </a:r>
            <a:r>
              <a:rPr lang="en-US" sz="1800" dirty="0" err="1"/>
              <a:t>values.description</a:t>
            </a:r>
            <a:r>
              <a:rPr lang="en-US" sz="1800" dirty="0"/>
              <a:t>}</a:t>
            </a:r>
          </a:p>
          <a:p>
            <a:r>
              <a:rPr lang="en-US" sz="1800" dirty="0" err="1"/>
              <a:t>onChange</a:t>
            </a:r>
            <a:r>
              <a:rPr lang="en-US" sz="1800" dirty="0"/>
              <a:t>={</a:t>
            </a:r>
            <a:r>
              <a:rPr lang="en-US" sz="1800" dirty="0" err="1"/>
              <a:t>handleChange</a:t>
            </a:r>
            <a:r>
              <a:rPr lang="en-US" sz="1800" dirty="0"/>
              <a:t>('description')}/&gt;</a:t>
            </a:r>
          </a:p>
        </p:txBody>
      </p:sp>
      <p:sp>
        <p:nvSpPr>
          <p:cNvPr id="4" name="Date Placeholder 3">
            <a:extLst>
              <a:ext uri="{FF2B5EF4-FFF2-40B4-BE49-F238E27FC236}">
                <a16:creationId xmlns:a16="http://schemas.microsoft.com/office/drawing/2014/main" id="{A0D90623-4472-804E-CB3D-4F786C9C689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014E213-9778-6AA7-DAFC-E99ED6E998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9FE147E-9024-5033-0395-44333426B1A8}"/>
              </a:ext>
            </a:extLst>
          </p:cNvPr>
          <p:cNvSpPr>
            <a:spLocks noGrp="1"/>
          </p:cNvSpPr>
          <p:nvPr>
            <p:ph type="sldNum" sz="quarter" idx="12"/>
          </p:nvPr>
        </p:nvSpPr>
        <p:spPr/>
        <p:txBody>
          <a:bodyPr/>
          <a:lstStyle/>
          <a:p>
            <a:fld id="{7C5CF243-786F-4254-B068-4C9F0B6EA12F}" type="slidenum">
              <a:rPr lang="en-US" altLang="en-US" smtClean="0"/>
              <a:pPr/>
              <a:t>135</a:t>
            </a:fld>
            <a:endParaRPr lang="en-US" altLang="en-US"/>
          </a:p>
        </p:txBody>
      </p:sp>
    </p:spTree>
    <p:extLst>
      <p:ext uri="{BB962C8B-B14F-4D97-AF65-F5344CB8AC3E}">
        <p14:creationId xmlns:p14="http://schemas.microsoft.com/office/powerpoint/2010/main" val="30400545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EF41-89CE-E78B-110B-B0A8DBAC3B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B22161-72D5-1D52-19E6-816E22D85813}"/>
              </a:ext>
            </a:extLst>
          </p:cNvPr>
          <p:cNvSpPr>
            <a:spLocks noGrp="1"/>
          </p:cNvSpPr>
          <p:nvPr>
            <p:ph idx="1"/>
          </p:nvPr>
        </p:nvSpPr>
        <p:spPr/>
        <p:txBody>
          <a:bodyPr/>
          <a:lstStyle/>
          <a:p>
            <a:r>
              <a:rPr lang="en-US" dirty="0"/>
              <a:t>These form field changes will be tracked with the </a:t>
            </a:r>
            <a:r>
              <a:rPr lang="en-US" dirty="0" err="1"/>
              <a:t>handleChange</a:t>
            </a:r>
            <a:r>
              <a:rPr lang="en-US" dirty="0"/>
              <a:t> method when a user interacts with the input fields to enter values. </a:t>
            </a:r>
          </a:p>
          <a:p>
            <a:r>
              <a:rPr lang="en-US" dirty="0"/>
              <a:t>The </a:t>
            </a:r>
            <a:r>
              <a:rPr lang="en-US" dirty="0" err="1"/>
              <a:t>handleChange</a:t>
            </a:r>
            <a:r>
              <a:rPr lang="en-US" dirty="0"/>
              <a:t> function will be defined as shown in the following code:</a:t>
            </a:r>
          </a:p>
          <a:p>
            <a:pPr marL="0" indent="0">
              <a:buNone/>
            </a:pPr>
            <a:r>
              <a:rPr lang="en-US" dirty="0" err="1"/>
              <a:t>mern</a:t>
            </a:r>
            <a:r>
              <a:rPr lang="en-US" dirty="0"/>
              <a:t>-marketplace/client/shop/NewShop.js:</a:t>
            </a:r>
          </a:p>
          <a:p>
            <a:r>
              <a:rPr lang="en-US" dirty="0"/>
              <a:t>const </a:t>
            </a:r>
            <a:r>
              <a:rPr lang="en-US" dirty="0" err="1"/>
              <a:t>handleChange</a:t>
            </a:r>
            <a:r>
              <a:rPr lang="en-US" dirty="0"/>
              <a:t> = name =&gt; event =&gt; {</a:t>
            </a:r>
          </a:p>
          <a:p>
            <a:r>
              <a:rPr lang="en-US" dirty="0"/>
              <a:t>const value = name === 'image' </a:t>
            </a:r>
          </a:p>
          <a:p>
            <a:r>
              <a:rPr lang="en-US" dirty="0"/>
              <a:t>? </a:t>
            </a:r>
            <a:r>
              <a:rPr lang="en-US" dirty="0" err="1"/>
              <a:t>event.target.files</a:t>
            </a:r>
            <a:r>
              <a:rPr lang="en-US" dirty="0"/>
              <a:t>[0]</a:t>
            </a:r>
          </a:p>
          <a:p>
            <a:r>
              <a:rPr lang="en-US" dirty="0"/>
              <a:t>: </a:t>
            </a:r>
            <a:r>
              <a:rPr lang="en-US" dirty="0" err="1"/>
              <a:t>event.target.value</a:t>
            </a:r>
            <a:endParaRPr lang="en-US" dirty="0"/>
          </a:p>
          <a:p>
            <a:r>
              <a:rPr lang="en-US" dirty="0" err="1"/>
              <a:t>setValues</a:t>
            </a:r>
            <a:r>
              <a:rPr lang="en-US" dirty="0"/>
              <a:t>({ ...values, [name]: value }) </a:t>
            </a:r>
          </a:p>
          <a:p>
            <a:r>
              <a:rPr lang="en-US" dirty="0"/>
              <a:t>}</a:t>
            </a:r>
          </a:p>
        </p:txBody>
      </p:sp>
      <p:sp>
        <p:nvSpPr>
          <p:cNvPr id="4" name="Date Placeholder 3">
            <a:extLst>
              <a:ext uri="{FF2B5EF4-FFF2-40B4-BE49-F238E27FC236}">
                <a16:creationId xmlns:a16="http://schemas.microsoft.com/office/drawing/2014/main" id="{7C50ABE7-E9BD-7813-E383-5A24E9F2406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4A1EC8E-20A4-2EC3-0F6D-DC65F9C3EBD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5799D1C-68F6-3235-854B-50FEDC82B152}"/>
              </a:ext>
            </a:extLst>
          </p:cNvPr>
          <p:cNvSpPr>
            <a:spLocks noGrp="1"/>
          </p:cNvSpPr>
          <p:nvPr>
            <p:ph type="sldNum" sz="quarter" idx="12"/>
          </p:nvPr>
        </p:nvSpPr>
        <p:spPr/>
        <p:txBody>
          <a:bodyPr/>
          <a:lstStyle/>
          <a:p>
            <a:fld id="{7C5CF243-786F-4254-B068-4C9F0B6EA12F}" type="slidenum">
              <a:rPr lang="en-US" altLang="en-US" smtClean="0"/>
              <a:pPr/>
              <a:t>136</a:t>
            </a:fld>
            <a:endParaRPr lang="en-US" altLang="en-US"/>
          </a:p>
        </p:txBody>
      </p:sp>
    </p:spTree>
    <p:extLst>
      <p:ext uri="{BB962C8B-B14F-4D97-AF65-F5344CB8AC3E}">
        <p14:creationId xmlns:p14="http://schemas.microsoft.com/office/powerpoint/2010/main" val="6870466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8B6-8650-39F0-1514-5AFEE0BED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280121-E5B5-DA8C-D08F-0A19396A20FA}"/>
              </a:ext>
            </a:extLst>
          </p:cNvPr>
          <p:cNvSpPr>
            <a:spLocks noGrp="1"/>
          </p:cNvSpPr>
          <p:nvPr>
            <p:ph idx="1"/>
          </p:nvPr>
        </p:nvSpPr>
        <p:spPr/>
        <p:txBody>
          <a:bodyPr/>
          <a:lstStyle/>
          <a:p>
            <a:r>
              <a:rPr lang="en-US" dirty="0"/>
              <a:t>The </a:t>
            </a:r>
            <a:r>
              <a:rPr lang="en-US" dirty="0" err="1"/>
              <a:t>handleChange</a:t>
            </a:r>
            <a:r>
              <a:rPr lang="en-US" dirty="0"/>
              <a:t> method updates the state with the new values, including the name of the image file, should one be uploaded by the user.</a:t>
            </a:r>
          </a:p>
          <a:p>
            <a:r>
              <a:rPr lang="en-US" dirty="0"/>
              <a:t>Finally, you can complete this form view by adding a submit button that when clicked, should send the form data to the server. </a:t>
            </a:r>
          </a:p>
          <a:p>
            <a:r>
              <a:rPr lang="en-US" dirty="0"/>
              <a:t>We will define a </a:t>
            </a:r>
            <a:r>
              <a:rPr lang="en-US" dirty="0" err="1"/>
              <a:t>clickSubmit</a:t>
            </a:r>
            <a:r>
              <a:rPr lang="en-US" dirty="0"/>
              <a:t> method, as shown next, which will be called when the submit button is clicked by the user:</a:t>
            </a:r>
          </a:p>
        </p:txBody>
      </p:sp>
      <p:sp>
        <p:nvSpPr>
          <p:cNvPr id="4" name="Date Placeholder 3">
            <a:extLst>
              <a:ext uri="{FF2B5EF4-FFF2-40B4-BE49-F238E27FC236}">
                <a16:creationId xmlns:a16="http://schemas.microsoft.com/office/drawing/2014/main" id="{13FF3985-BAD9-29A2-2B9A-E915D91DF2C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DCC72871-3287-9172-FFB6-E7C969AF8D4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27EE03C-2A65-88A6-A33D-007D74A61FC9}"/>
              </a:ext>
            </a:extLst>
          </p:cNvPr>
          <p:cNvSpPr>
            <a:spLocks noGrp="1"/>
          </p:cNvSpPr>
          <p:nvPr>
            <p:ph type="sldNum" sz="quarter" idx="12"/>
          </p:nvPr>
        </p:nvSpPr>
        <p:spPr/>
        <p:txBody>
          <a:bodyPr/>
          <a:lstStyle/>
          <a:p>
            <a:fld id="{7C5CF243-786F-4254-B068-4C9F0B6EA12F}" type="slidenum">
              <a:rPr lang="en-US" altLang="en-US" smtClean="0"/>
              <a:pPr/>
              <a:t>137</a:t>
            </a:fld>
            <a:endParaRPr lang="en-US" altLang="en-US"/>
          </a:p>
        </p:txBody>
      </p:sp>
    </p:spTree>
    <p:extLst>
      <p:ext uri="{BB962C8B-B14F-4D97-AF65-F5344CB8AC3E}">
        <p14:creationId xmlns:p14="http://schemas.microsoft.com/office/powerpoint/2010/main" val="41037690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167A-ADEE-CB03-784B-B307FE3008D6}"/>
              </a:ext>
            </a:extLst>
          </p:cNvPr>
          <p:cNvSpPr>
            <a:spLocks noGrp="1"/>
          </p:cNvSpPr>
          <p:nvPr>
            <p:ph type="title"/>
          </p:nvPr>
        </p:nvSpPr>
        <p:spPr/>
        <p:txBody>
          <a:bodyPr/>
          <a:lstStyle/>
          <a:p>
            <a:r>
              <a:rPr lang="en-US" dirty="0" err="1"/>
              <a:t>mern</a:t>
            </a:r>
            <a:r>
              <a:rPr lang="en-US" dirty="0"/>
              <a:t>-marketplace/client/shop/NewShop.js:</a:t>
            </a:r>
            <a:br>
              <a:rPr lang="en-US" dirty="0"/>
            </a:br>
            <a:endParaRPr lang="en-US" dirty="0"/>
          </a:p>
        </p:txBody>
      </p:sp>
      <p:sp>
        <p:nvSpPr>
          <p:cNvPr id="3" name="Content Placeholder 2">
            <a:extLst>
              <a:ext uri="{FF2B5EF4-FFF2-40B4-BE49-F238E27FC236}">
                <a16:creationId xmlns:a16="http://schemas.microsoft.com/office/drawing/2014/main" id="{D3DC9680-9A4D-1D30-9A3E-4154A15D7B46}"/>
              </a:ext>
            </a:extLst>
          </p:cNvPr>
          <p:cNvSpPr>
            <a:spLocks noGrp="1"/>
          </p:cNvSpPr>
          <p:nvPr>
            <p:ph idx="1"/>
          </p:nvPr>
        </p:nvSpPr>
        <p:spPr/>
        <p:txBody>
          <a:bodyPr/>
          <a:lstStyle/>
          <a:p>
            <a:r>
              <a:rPr lang="en-US" sz="1600" dirty="0"/>
              <a:t>const </a:t>
            </a:r>
            <a:r>
              <a:rPr lang="en-US" sz="1600" dirty="0" err="1"/>
              <a:t>clickSubmit</a:t>
            </a:r>
            <a:r>
              <a:rPr lang="en-US" sz="1600" dirty="0"/>
              <a:t> = () =&gt; {</a:t>
            </a:r>
          </a:p>
          <a:p>
            <a:r>
              <a:rPr lang="en-US" sz="1600" dirty="0"/>
              <a:t>const </a:t>
            </a:r>
            <a:r>
              <a:rPr lang="en-US" sz="1600" dirty="0" err="1"/>
              <a:t>jwt</a:t>
            </a:r>
            <a:r>
              <a:rPr lang="en-US" sz="1600" dirty="0"/>
              <a:t> = </a:t>
            </a:r>
            <a:r>
              <a:rPr lang="en-US" sz="1600" dirty="0" err="1"/>
              <a:t>auth.isAuthenticated</a:t>
            </a:r>
            <a:r>
              <a:rPr lang="en-US" sz="1600" dirty="0"/>
              <a:t>() </a:t>
            </a:r>
          </a:p>
          <a:p>
            <a:r>
              <a:rPr lang="en-US" sz="1600" dirty="0"/>
              <a:t>let </a:t>
            </a:r>
            <a:r>
              <a:rPr lang="en-US" sz="1600" dirty="0" err="1"/>
              <a:t>shopData</a:t>
            </a:r>
            <a:r>
              <a:rPr lang="en-US" sz="1600" dirty="0"/>
              <a:t> = new </a:t>
            </a:r>
            <a:r>
              <a:rPr lang="en-US" sz="1600" dirty="0" err="1"/>
              <a:t>FormData</a:t>
            </a:r>
            <a:r>
              <a:rPr lang="en-US" sz="1600" dirty="0"/>
              <a:t>()</a:t>
            </a:r>
          </a:p>
          <a:p>
            <a:r>
              <a:rPr lang="en-US" sz="1600" dirty="0"/>
              <a:t>values.name &amp;&amp; </a:t>
            </a:r>
            <a:r>
              <a:rPr lang="en-US" sz="1600" dirty="0" err="1"/>
              <a:t>shopData.append</a:t>
            </a:r>
            <a:r>
              <a:rPr lang="en-US" sz="1600" dirty="0"/>
              <a:t>('name', values.name)</a:t>
            </a:r>
          </a:p>
          <a:p>
            <a:r>
              <a:rPr lang="en-US" sz="1600" dirty="0" err="1"/>
              <a:t>values.description</a:t>
            </a:r>
            <a:r>
              <a:rPr lang="en-US" sz="1600" dirty="0"/>
              <a:t> &amp;&amp; </a:t>
            </a:r>
            <a:r>
              <a:rPr lang="en-US" sz="1600" dirty="0" err="1"/>
              <a:t>shopData.append</a:t>
            </a:r>
            <a:r>
              <a:rPr lang="en-US" sz="1600" dirty="0"/>
              <a:t>('description', </a:t>
            </a:r>
            <a:r>
              <a:rPr lang="en-US" sz="1600" dirty="0" err="1"/>
              <a:t>values.description</a:t>
            </a:r>
            <a:r>
              <a:rPr lang="en-US" sz="1600" dirty="0"/>
              <a:t>)</a:t>
            </a:r>
          </a:p>
          <a:p>
            <a:r>
              <a:rPr lang="en-US" sz="1600" dirty="0" err="1"/>
              <a:t>values.image</a:t>
            </a:r>
            <a:r>
              <a:rPr lang="en-US" sz="1600" dirty="0"/>
              <a:t> &amp;&amp; </a:t>
            </a:r>
            <a:r>
              <a:rPr lang="en-US" sz="1600" dirty="0" err="1"/>
              <a:t>shopData.append</a:t>
            </a:r>
            <a:r>
              <a:rPr lang="en-US" sz="1600" dirty="0"/>
              <a:t>('image', </a:t>
            </a:r>
            <a:r>
              <a:rPr lang="en-US" sz="1600" dirty="0" err="1"/>
              <a:t>values.image</a:t>
            </a:r>
            <a:r>
              <a:rPr lang="en-US" sz="1600" dirty="0"/>
              <a:t>) </a:t>
            </a:r>
          </a:p>
          <a:p>
            <a:r>
              <a:rPr lang="en-US" sz="1600" dirty="0"/>
              <a:t>create({</a:t>
            </a:r>
            <a:r>
              <a:rPr lang="en-US" sz="1600" dirty="0" err="1"/>
              <a:t>userId</a:t>
            </a:r>
            <a:r>
              <a:rPr lang="en-US" sz="1600" dirty="0"/>
              <a:t>: </a:t>
            </a:r>
            <a:r>
              <a:rPr lang="en-US" sz="1600" dirty="0" err="1"/>
              <a:t>jwt.user._id</a:t>
            </a:r>
            <a:r>
              <a:rPr lang="en-US" sz="1600" dirty="0"/>
              <a:t> </a:t>
            </a:r>
          </a:p>
          <a:p>
            <a:r>
              <a:rPr lang="en-US" sz="1600" dirty="0"/>
              <a:t>}, {</a:t>
            </a:r>
          </a:p>
          <a:p>
            <a:r>
              <a:rPr lang="en-US" sz="1600" dirty="0"/>
              <a:t>t: </a:t>
            </a:r>
            <a:r>
              <a:rPr lang="en-US" sz="1600" dirty="0" err="1"/>
              <a:t>jwt.token</a:t>
            </a:r>
            <a:endParaRPr lang="en-US" sz="1600" dirty="0"/>
          </a:p>
          <a:p>
            <a:r>
              <a:rPr lang="en-US" sz="1600" dirty="0"/>
              <a:t>}, </a:t>
            </a:r>
            <a:r>
              <a:rPr lang="en-US" sz="1600" dirty="0" err="1"/>
              <a:t>shopData</a:t>
            </a:r>
            <a:r>
              <a:rPr lang="en-US" sz="1600" dirty="0"/>
              <a:t>).then((data) =&gt; { </a:t>
            </a:r>
          </a:p>
          <a:p>
            <a:r>
              <a:rPr lang="en-US" sz="1600" dirty="0"/>
              <a:t>if (</a:t>
            </a:r>
            <a:r>
              <a:rPr lang="en-US" sz="1600" dirty="0" err="1"/>
              <a:t>data.error</a:t>
            </a:r>
            <a:r>
              <a:rPr lang="en-US" sz="1600" dirty="0"/>
              <a:t>) {</a:t>
            </a:r>
          </a:p>
          <a:p>
            <a:r>
              <a:rPr lang="en-US" sz="1600" dirty="0" err="1"/>
              <a:t>setValues</a:t>
            </a:r>
            <a:r>
              <a:rPr lang="en-US" sz="1600" dirty="0"/>
              <a:t>({...values, error: </a:t>
            </a:r>
            <a:r>
              <a:rPr lang="en-US" sz="1600" dirty="0" err="1"/>
              <a:t>data.error</a:t>
            </a:r>
            <a:r>
              <a:rPr lang="en-US" sz="1600" dirty="0"/>
              <a:t>}) </a:t>
            </a:r>
          </a:p>
          <a:p>
            <a:r>
              <a:rPr lang="en-US" sz="1600" dirty="0"/>
              <a:t>} else {</a:t>
            </a:r>
          </a:p>
          <a:p>
            <a:r>
              <a:rPr lang="en-US" sz="1600" dirty="0"/>
              <a:t>}</a:t>
            </a:r>
          </a:p>
          <a:p>
            <a:r>
              <a:rPr lang="en-US" sz="1600" dirty="0"/>
              <a:t>})</a:t>
            </a:r>
          </a:p>
          <a:p>
            <a:r>
              <a:rPr lang="en-US" sz="1600" dirty="0"/>
              <a:t>}</a:t>
            </a:r>
          </a:p>
          <a:p>
            <a:r>
              <a:rPr lang="en-US" sz="1600" dirty="0" err="1"/>
              <a:t>setValues</a:t>
            </a:r>
            <a:r>
              <a:rPr lang="en-US" sz="1600" dirty="0"/>
              <a:t>({...values, error: '', redirect: true})</a:t>
            </a:r>
          </a:p>
        </p:txBody>
      </p:sp>
      <p:sp>
        <p:nvSpPr>
          <p:cNvPr id="4" name="Date Placeholder 3">
            <a:extLst>
              <a:ext uri="{FF2B5EF4-FFF2-40B4-BE49-F238E27FC236}">
                <a16:creationId xmlns:a16="http://schemas.microsoft.com/office/drawing/2014/main" id="{1081006A-921D-D06F-910F-90D1E34C396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AFE506C-5219-39C5-BBB1-380CF326936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215888-4886-E6F1-F470-76950ADA51AD}"/>
              </a:ext>
            </a:extLst>
          </p:cNvPr>
          <p:cNvSpPr>
            <a:spLocks noGrp="1"/>
          </p:cNvSpPr>
          <p:nvPr>
            <p:ph type="sldNum" sz="quarter" idx="12"/>
          </p:nvPr>
        </p:nvSpPr>
        <p:spPr/>
        <p:txBody>
          <a:bodyPr/>
          <a:lstStyle/>
          <a:p>
            <a:fld id="{7C5CF243-786F-4254-B068-4C9F0B6EA12F}" type="slidenum">
              <a:rPr lang="en-US" altLang="en-US" smtClean="0"/>
              <a:pPr/>
              <a:t>138</a:t>
            </a:fld>
            <a:endParaRPr lang="en-US" altLang="en-US"/>
          </a:p>
        </p:txBody>
      </p:sp>
    </p:spTree>
    <p:extLst>
      <p:ext uri="{BB962C8B-B14F-4D97-AF65-F5344CB8AC3E}">
        <p14:creationId xmlns:p14="http://schemas.microsoft.com/office/powerpoint/2010/main" val="4851440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D8B8-B1A2-CABD-1769-210B704188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0966C9-2159-635D-A71D-ADC56BCE9C0D}"/>
              </a:ext>
            </a:extLst>
          </p:cNvPr>
          <p:cNvSpPr>
            <a:spLocks noGrp="1"/>
          </p:cNvSpPr>
          <p:nvPr>
            <p:ph idx="1"/>
          </p:nvPr>
        </p:nvSpPr>
        <p:spPr/>
        <p:txBody>
          <a:bodyPr/>
          <a:lstStyle/>
          <a:p>
            <a:r>
              <a:rPr lang="en-US" dirty="0"/>
              <a:t>This </a:t>
            </a:r>
            <a:r>
              <a:rPr lang="en-US" dirty="0" err="1"/>
              <a:t>clickSubmit</a:t>
            </a:r>
            <a:r>
              <a:rPr lang="en-US" dirty="0"/>
              <a:t> function will take the input values and populate </a:t>
            </a:r>
            <a:r>
              <a:rPr lang="en-US" dirty="0" err="1"/>
              <a:t>shopData</a:t>
            </a:r>
            <a:r>
              <a:rPr lang="en-US" dirty="0"/>
              <a:t>, which is a </a:t>
            </a:r>
            <a:r>
              <a:rPr lang="en-US" dirty="0" err="1"/>
              <a:t>FormData</a:t>
            </a:r>
            <a:r>
              <a:rPr lang="en-US" dirty="0"/>
              <a:t> object that ensures the data is stored in the correct format needed for the multipart/form-data encoding type. </a:t>
            </a:r>
          </a:p>
          <a:p>
            <a:r>
              <a:rPr lang="en-US" dirty="0"/>
              <a:t>Then the create fetch method is called to create the new shop in the backend with this form data. </a:t>
            </a:r>
          </a:p>
          <a:p>
            <a:r>
              <a:rPr lang="en-US" dirty="0"/>
              <a:t>On successful shop creation, the user is redirected back to the </a:t>
            </a:r>
            <a:r>
              <a:rPr lang="en-US" dirty="0" err="1"/>
              <a:t>MyShops</a:t>
            </a:r>
            <a:r>
              <a:rPr lang="en-US" dirty="0"/>
              <a:t> view with the following code:</a:t>
            </a:r>
          </a:p>
          <a:p>
            <a:endParaRPr lang="en-US" dirty="0"/>
          </a:p>
          <a:p>
            <a:pPr marL="0" indent="0">
              <a:buNone/>
            </a:pPr>
            <a:r>
              <a:rPr lang="en-US" dirty="0" err="1"/>
              <a:t>mern</a:t>
            </a:r>
            <a:r>
              <a:rPr lang="en-US" dirty="0"/>
              <a:t>-marketplace/client/shop/NewShop.js:</a:t>
            </a:r>
          </a:p>
          <a:p>
            <a:r>
              <a:rPr lang="en-US" dirty="0"/>
              <a:t>if (</a:t>
            </a:r>
            <a:r>
              <a:rPr lang="en-US" dirty="0" err="1"/>
              <a:t>values.redirect</a:t>
            </a:r>
            <a:r>
              <a:rPr lang="en-US" dirty="0"/>
              <a:t>) {</a:t>
            </a:r>
          </a:p>
          <a:p>
            <a:r>
              <a:rPr lang="en-US" dirty="0"/>
              <a:t>return (&lt;Redirect to={'/seller/shops'}/&gt;) </a:t>
            </a:r>
          </a:p>
          <a:p>
            <a:r>
              <a:rPr lang="en-US" dirty="0"/>
              <a:t>}</a:t>
            </a:r>
          </a:p>
        </p:txBody>
      </p:sp>
      <p:sp>
        <p:nvSpPr>
          <p:cNvPr id="4" name="Date Placeholder 3">
            <a:extLst>
              <a:ext uri="{FF2B5EF4-FFF2-40B4-BE49-F238E27FC236}">
                <a16:creationId xmlns:a16="http://schemas.microsoft.com/office/drawing/2014/main" id="{C31DC7D2-2BF7-E344-3169-215B88269DB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4B53F2A-5315-3691-7AA2-FD5A4D1F557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3C862EC-956B-04E8-0CE5-89C5D11202C9}"/>
              </a:ext>
            </a:extLst>
          </p:cNvPr>
          <p:cNvSpPr>
            <a:spLocks noGrp="1"/>
          </p:cNvSpPr>
          <p:nvPr>
            <p:ph type="sldNum" sz="quarter" idx="12"/>
          </p:nvPr>
        </p:nvSpPr>
        <p:spPr/>
        <p:txBody>
          <a:bodyPr/>
          <a:lstStyle/>
          <a:p>
            <a:fld id="{7C5CF243-786F-4254-B068-4C9F0B6EA12F}" type="slidenum">
              <a:rPr lang="en-US" altLang="en-US" smtClean="0"/>
              <a:pPr/>
              <a:t>139</a:t>
            </a:fld>
            <a:endParaRPr lang="en-US" altLang="en-US"/>
          </a:p>
        </p:txBody>
      </p:sp>
    </p:spTree>
    <p:extLst>
      <p:ext uri="{BB962C8B-B14F-4D97-AF65-F5344CB8AC3E}">
        <p14:creationId xmlns:p14="http://schemas.microsoft.com/office/powerpoint/2010/main" val="91158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B8E9-6F0E-E63A-04D7-8A542148C3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5F153-03B9-60D9-A0B0-A8C7A33E8383}"/>
              </a:ext>
            </a:extLst>
          </p:cNvPr>
          <p:cNvSpPr>
            <a:spLocks noGrp="1"/>
          </p:cNvSpPr>
          <p:nvPr>
            <p:ph idx="1"/>
          </p:nvPr>
        </p:nvSpPr>
        <p:spPr/>
        <p:txBody>
          <a:bodyPr/>
          <a:lstStyle/>
          <a:p>
            <a:r>
              <a:rPr lang="en-US" dirty="0"/>
              <a:t>To add this seller account feature, we need to update the user model, the Edit Profile view and add a MY SHOPS link to the menu that will only be visible to sellers, as discussed in the following sections.</a:t>
            </a:r>
          </a:p>
        </p:txBody>
      </p:sp>
      <p:sp>
        <p:nvSpPr>
          <p:cNvPr id="4" name="Date Placeholder 3">
            <a:extLst>
              <a:ext uri="{FF2B5EF4-FFF2-40B4-BE49-F238E27FC236}">
                <a16:creationId xmlns:a16="http://schemas.microsoft.com/office/drawing/2014/main" id="{88F7B724-B32A-C0C4-41AF-4B72BB0919F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D720941-2387-0B58-5B4C-F0F1D28C14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345717-E611-EF81-5A1F-B4A7F7CC8D26}"/>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14281251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2B4C-78E4-D0C3-6AF3-D9037BE9E1EA}"/>
              </a:ext>
            </a:extLst>
          </p:cNvPr>
          <p:cNvSpPr>
            <a:spLocks noGrp="1"/>
          </p:cNvSpPr>
          <p:nvPr>
            <p:ph type="title"/>
          </p:nvPr>
        </p:nvSpPr>
        <p:spPr/>
        <p:txBody>
          <a:bodyPr/>
          <a:lstStyle/>
          <a:p>
            <a:r>
              <a:rPr lang="en-US" dirty="0"/>
              <a:t>Updated </a:t>
            </a:r>
            <a:r>
              <a:rPr lang="en-US" dirty="0" err="1"/>
              <a:t>mern</a:t>
            </a:r>
            <a:r>
              <a:rPr lang="en-US" dirty="0"/>
              <a:t>-marketplace/client/shop/NewShop.js:</a:t>
            </a:r>
          </a:p>
        </p:txBody>
      </p:sp>
      <p:sp>
        <p:nvSpPr>
          <p:cNvPr id="3" name="Content Placeholder 2">
            <a:extLst>
              <a:ext uri="{FF2B5EF4-FFF2-40B4-BE49-F238E27FC236}">
                <a16:creationId xmlns:a16="http://schemas.microsoft.com/office/drawing/2014/main" id="{B5E015DD-22EE-3F02-72A1-BAE52D2F54FD}"/>
              </a:ext>
            </a:extLst>
          </p:cNvPr>
          <p:cNvSpPr>
            <a:spLocks noGrp="1"/>
          </p:cNvSpPr>
          <p:nvPr>
            <p:ph idx="1"/>
          </p:nvPr>
        </p:nvSpPr>
        <p:spPr/>
        <p:txBody>
          <a:bodyPr/>
          <a:lstStyle/>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React</a:t>
            </a:r>
            <a:r>
              <a:rPr lang="en-US" sz="350" b="0" dirty="0">
                <a:solidFill>
                  <a:srgbClr val="CCCCCC"/>
                </a:solidFill>
                <a:effectLst/>
                <a:latin typeface="Consolas" panose="020B0609020204030204" pitchFamily="49" charset="0"/>
              </a:rPr>
              <a:t>, { </a:t>
            </a:r>
            <a:r>
              <a:rPr lang="en-US" sz="350" b="0" dirty="0" err="1">
                <a:solidFill>
                  <a:srgbClr val="9CDCFE"/>
                </a:solidFill>
                <a:effectLst/>
                <a:latin typeface="Consolas" panose="020B0609020204030204" pitchFamily="49" charset="0"/>
              </a:rPr>
              <a:t>useState</a:t>
            </a:r>
            <a:r>
              <a:rPr lang="en-US" sz="350" b="0" dirty="0">
                <a:solidFill>
                  <a:srgbClr val="CCCCCC"/>
                </a:solidFill>
                <a:effectLst/>
                <a:latin typeface="Consolas" panose="020B0609020204030204" pitchFamily="49" charset="0"/>
              </a:rPr>
              <a:t> }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'react'</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 </a:t>
            </a:r>
            <a:r>
              <a:rPr lang="en-US" sz="350" b="0" dirty="0">
                <a:solidFill>
                  <a:srgbClr val="9CDCFE"/>
                </a:solidFill>
                <a:effectLst/>
                <a:latin typeface="Consolas" panose="020B0609020204030204" pitchFamily="49" charset="0"/>
              </a:rPr>
              <a:t>Button</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TextField</a:t>
            </a:r>
            <a:r>
              <a:rPr lang="en-US" sz="350" b="0" dirty="0">
                <a:solidFill>
                  <a:srgbClr val="CCCCCC"/>
                </a:solidFill>
                <a:effectLst/>
                <a:latin typeface="Consolas" panose="020B0609020204030204" pitchFamily="49" charset="0"/>
              </a:rPr>
              <a:t> }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'@material-</a:t>
            </a:r>
            <a:r>
              <a:rPr lang="en-US" sz="350" b="0" dirty="0" err="1">
                <a:solidFill>
                  <a:srgbClr val="CE9178"/>
                </a:solidFill>
                <a:effectLst/>
                <a:latin typeface="Consolas" panose="020B0609020204030204" pitchFamily="49" charset="0"/>
              </a:rPr>
              <a:t>ui</a:t>
            </a:r>
            <a:r>
              <a:rPr lang="en-US" sz="350" b="0" dirty="0">
                <a:solidFill>
                  <a:srgbClr val="CE9178"/>
                </a:solidFill>
                <a:effectLst/>
                <a:latin typeface="Consolas" panose="020B0609020204030204" pitchFamily="49" charset="0"/>
              </a:rPr>
              <a:t>/core'</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FileUpload</a:t>
            </a: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'@material-</a:t>
            </a:r>
            <a:r>
              <a:rPr lang="en-US" sz="350" b="0" dirty="0" err="1">
                <a:solidFill>
                  <a:srgbClr val="CE9178"/>
                </a:solidFill>
                <a:effectLst/>
                <a:latin typeface="Consolas" panose="020B0609020204030204" pitchFamily="49" charset="0"/>
              </a:rPr>
              <a:t>ui</a:t>
            </a:r>
            <a:r>
              <a:rPr lang="en-US" sz="350" b="0" dirty="0">
                <a:solidFill>
                  <a:srgbClr val="CE9178"/>
                </a:solidFill>
                <a:effectLst/>
                <a:latin typeface="Consolas" panose="020B0609020204030204" pitchFamily="49" charset="0"/>
              </a:rPr>
              <a:t>/icons/</a:t>
            </a:r>
            <a:r>
              <a:rPr lang="en-US" sz="350" b="0" dirty="0" err="1">
                <a:solidFill>
                  <a:srgbClr val="CE9178"/>
                </a:solidFill>
                <a:effectLst/>
                <a:latin typeface="Consolas" panose="020B0609020204030204" pitchFamily="49" charset="0"/>
              </a:rPr>
              <a:t>AddPhotoAlternate</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 </a:t>
            </a:r>
            <a:r>
              <a:rPr lang="en-US" sz="350" b="0" dirty="0">
                <a:solidFill>
                  <a:srgbClr val="9CDCFE"/>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'react-router-</a:t>
            </a:r>
            <a:r>
              <a:rPr lang="en-US" sz="350" b="0" dirty="0" err="1">
                <a:solidFill>
                  <a:srgbClr val="CE9178"/>
                </a:solidFill>
                <a:effectLst/>
                <a:latin typeface="Consolas" panose="020B0609020204030204" pitchFamily="49" charset="0"/>
              </a:rPr>
              <a:t>dom</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auth</a:t>
            </a: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'../auth/auth-helper.js'</a:t>
            </a:r>
            <a:r>
              <a:rPr lang="en-US" sz="350" b="0" dirty="0">
                <a:solidFill>
                  <a:srgbClr val="CCCCCC"/>
                </a:solidFill>
                <a:effectLst/>
                <a:latin typeface="Consolas" panose="020B0609020204030204" pitchFamily="49" charset="0"/>
              </a:rPr>
              <a:t>;</a:t>
            </a:r>
          </a:p>
          <a:p>
            <a:r>
              <a:rPr lang="en-US" sz="350" b="0" dirty="0">
                <a:solidFill>
                  <a:srgbClr val="C586C0"/>
                </a:solidFill>
                <a:effectLst/>
                <a:latin typeface="Consolas" panose="020B0609020204030204" pitchFamily="49" charset="0"/>
              </a:rPr>
              <a:t>import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createShop</a:t>
            </a: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from</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'./path-to-create-shop'</a:t>
            </a:r>
            <a:r>
              <a:rPr lang="en-US" sz="350" b="0" dirty="0">
                <a:solidFill>
                  <a:srgbClr val="CCCCCC"/>
                </a:solidFill>
                <a:effectLst/>
                <a:latin typeface="Consolas" panose="020B0609020204030204" pitchFamily="49" charset="0"/>
              </a:rPr>
              <a:t>; </a:t>
            </a:r>
            <a:r>
              <a:rPr lang="en-US" sz="350" b="0" dirty="0">
                <a:solidFill>
                  <a:srgbClr val="6A9955"/>
                </a:solidFill>
                <a:effectLst/>
                <a:latin typeface="Consolas" panose="020B0609020204030204" pitchFamily="49" charset="0"/>
              </a:rPr>
              <a:t>// Import </a:t>
            </a:r>
            <a:r>
              <a:rPr lang="en-US" sz="350" b="0" dirty="0" err="1">
                <a:solidFill>
                  <a:srgbClr val="6A9955"/>
                </a:solidFill>
                <a:effectLst/>
                <a:latin typeface="Consolas" panose="020B0609020204030204" pitchFamily="49" charset="0"/>
              </a:rPr>
              <a:t>createShop</a:t>
            </a:r>
            <a:r>
              <a:rPr lang="en-US" sz="350" b="0" dirty="0">
                <a:solidFill>
                  <a:srgbClr val="6A9955"/>
                </a:solidFill>
                <a:effectLst/>
                <a:latin typeface="Consolas" panose="020B0609020204030204" pitchFamily="49" charset="0"/>
              </a:rPr>
              <a:t> from the correct path</a:t>
            </a:r>
            <a:endParaRPr lang="en-US" sz="350" b="0" dirty="0">
              <a:solidFill>
                <a:srgbClr val="CCCCCC"/>
              </a:solidFill>
              <a:effectLst/>
              <a:latin typeface="Consolas" panose="020B0609020204030204" pitchFamily="49" charset="0"/>
            </a:endParaRPr>
          </a:p>
          <a:p>
            <a:br>
              <a:rPr lang="en-US" sz="350" b="0" dirty="0">
                <a:solidFill>
                  <a:srgbClr val="CCCCCC"/>
                </a:solidFill>
                <a:effectLst/>
                <a:latin typeface="Consolas" panose="020B0609020204030204" pitchFamily="49" charset="0"/>
              </a:rPr>
            </a:br>
            <a:r>
              <a:rPr lang="en-US" sz="350" b="0" dirty="0">
                <a:solidFill>
                  <a:srgbClr val="C586C0"/>
                </a:solidFill>
                <a:effectLst/>
                <a:latin typeface="Consolas" panose="020B0609020204030204" pitchFamily="49" charset="0"/>
              </a:rPr>
              <a:t>export</a:t>
            </a: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default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function</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ShopCreate</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setValues</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useState</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description:</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false</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handleChange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=&gt;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event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=&gt;</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event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target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files</a:t>
            </a:r>
            <a:r>
              <a:rPr lang="en-US" sz="350" b="0" dirty="0">
                <a:solidFill>
                  <a:srgbClr val="CCCCCC"/>
                </a:solidFill>
                <a:effectLst/>
                <a:latin typeface="Consolas" panose="020B0609020204030204" pitchFamily="49" charset="0"/>
              </a:rPr>
              <a:t>[</a:t>
            </a:r>
            <a:r>
              <a:rPr lang="en-US" sz="350" b="0" dirty="0">
                <a:solidFill>
                  <a:srgbClr val="B5CEA8"/>
                </a:solidFill>
                <a:effectLst/>
                <a:latin typeface="Consolas" panose="020B0609020204030204" pitchFamily="49" charset="0"/>
              </a:rPr>
              <a:t>0</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event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target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value</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setValues</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clickSubmit</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 </a:t>
            </a:r>
            <a:r>
              <a:rPr lang="en-US" sz="350" b="0" dirty="0">
                <a:solidFill>
                  <a:srgbClr val="569CD6"/>
                </a:solidFill>
                <a:effectLst/>
                <a:latin typeface="Consolas" panose="020B0609020204030204" pitchFamily="49" charset="0"/>
              </a:rPr>
              <a:t>=&gt;</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const</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jwt</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4EC9B0"/>
                </a:solidFill>
                <a:effectLst/>
                <a:latin typeface="Consolas" panose="020B0609020204030204" pitchFamily="49" charset="0"/>
              </a:rPr>
              <a:t>auth</a:t>
            </a:r>
            <a:r>
              <a:rPr lang="en-US" sz="350" b="0" dirty="0" err="1">
                <a:solidFill>
                  <a:srgbClr val="CCCCCC"/>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isAuthenticated</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let</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new</a:t>
            </a:r>
            <a:r>
              <a:rPr lang="en-US" sz="350" b="0" dirty="0">
                <a:solidFill>
                  <a:srgbClr val="CCCCCC"/>
                </a:solidFill>
                <a:effectLst/>
                <a:latin typeface="Consolas" panose="020B0609020204030204" pitchFamily="49" charset="0"/>
              </a:rPr>
              <a:t> </a:t>
            </a:r>
            <a:r>
              <a:rPr lang="en-US" sz="350" b="0" dirty="0" err="1">
                <a:solidFill>
                  <a:srgbClr val="4EC9B0"/>
                </a:solidFill>
                <a:effectLst/>
                <a:latin typeface="Consolas" panose="020B0609020204030204" pitchFamily="49" charset="0"/>
              </a:rPr>
              <a:t>FormData</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&amp;&amp;</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r>
              <a:rPr lang="en-US" sz="350" b="0" dirty="0" err="1">
                <a:solidFill>
                  <a:srgbClr val="CCCCCC"/>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append</a:t>
            </a:r>
            <a:r>
              <a:rPr lang="en-US" sz="350" b="0" dirty="0">
                <a:solidFill>
                  <a:srgbClr val="CCCCCC"/>
                </a:solidFill>
                <a:effectLst/>
                <a:latin typeface="Consolas" panose="020B0609020204030204" pitchFamily="49" charset="0"/>
              </a:rPr>
              <a:t>(</a:t>
            </a:r>
            <a:r>
              <a:rPr lang="en-US" sz="350" b="0" dirty="0">
                <a:solidFill>
                  <a:srgbClr val="CE9178"/>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 </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a:t>
            </a:r>
            <a:r>
              <a:rPr lang="en-US" sz="350" b="0" dirty="0">
                <a:solidFill>
                  <a:srgbClr val="9CDCFE"/>
                </a:solidFill>
                <a:effectLst/>
                <a:latin typeface="Consolas" panose="020B0609020204030204" pitchFamily="49" charset="0"/>
              </a:rPr>
              <a:t>name</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description</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&amp;&amp;</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r>
              <a:rPr lang="en-US" sz="350" b="0" dirty="0" err="1">
                <a:solidFill>
                  <a:srgbClr val="CCCCCC"/>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append</a:t>
            </a:r>
            <a:r>
              <a:rPr lang="en-US" sz="350" b="0" dirty="0">
                <a:solidFill>
                  <a:srgbClr val="CCCCCC"/>
                </a:solidFill>
                <a:effectLst/>
                <a:latin typeface="Consolas" panose="020B0609020204030204" pitchFamily="49" charset="0"/>
              </a:rPr>
              <a:t>(</a:t>
            </a:r>
            <a:r>
              <a:rPr lang="en-US" sz="350" b="0" dirty="0">
                <a:solidFill>
                  <a:srgbClr val="CE9178"/>
                </a:solidFill>
                <a:effectLst/>
                <a:latin typeface="Consolas" panose="020B0609020204030204" pitchFamily="49" charset="0"/>
              </a:rPr>
              <a:t>'description'</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description</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&amp;&amp;</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r>
              <a:rPr lang="en-US" sz="350" b="0" dirty="0" err="1">
                <a:solidFill>
                  <a:srgbClr val="CCCCCC"/>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append</a:t>
            </a:r>
            <a:r>
              <a:rPr lang="en-US" sz="350" b="0" dirty="0">
                <a:solidFill>
                  <a:srgbClr val="CCCCCC"/>
                </a:solidFill>
                <a:effectLst/>
                <a:latin typeface="Consolas" panose="020B0609020204030204" pitchFamily="49" charset="0"/>
              </a:rPr>
              <a:t>(</a:t>
            </a:r>
            <a:r>
              <a:rPr lang="en-US" sz="350" b="0" dirty="0">
                <a:solidFill>
                  <a:srgbClr val="CE9178"/>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image</a:t>
            </a:r>
            <a:r>
              <a:rPr lang="en-US" sz="350" b="0" dirty="0">
                <a:solidFill>
                  <a:srgbClr val="CCCCCC"/>
                </a:solidFill>
                <a:effectLst/>
                <a:latin typeface="Consolas" panose="020B0609020204030204" pitchFamily="49" charset="0"/>
              </a:rPr>
              <a:t>);</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createShop</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 </a:t>
            </a:r>
            <a:r>
              <a:rPr lang="en-US" sz="350" b="0" dirty="0" err="1">
                <a:solidFill>
                  <a:srgbClr val="9CDCFE"/>
                </a:solidFill>
                <a:effectLst/>
                <a:latin typeface="Consolas" panose="020B0609020204030204" pitchFamily="49" charset="0"/>
              </a:rPr>
              <a:t>userId</a:t>
            </a:r>
            <a:r>
              <a:rPr lang="en-US" sz="350" b="0" dirty="0">
                <a:solidFill>
                  <a:srgbClr val="9CDCFE"/>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jwt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user</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_id</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 </a:t>
            </a:r>
            <a:r>
              <a:rPr lang="en-US" sz="350" b="0" dirty="0">
                <a:solidFill>
                  <a:srgbClr val="9CDCFE"/>
                </a:solidFill>
                <a:effectLst/>
                <a:latin typeface="Consolas" panose="020B0609020204030204" pitchFamily="49" charset="0"/>
              </a:rPr>
              <a:t>t:</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jwt</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token</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shopData</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DCDCAA"/>
                </a:solidFill>
                <a:effectLst/>
                <a:latin typeface="Consolas" panose="020B0609020204030204" pitchFamily="49" charset="0"/>
              </a:rPr>
              <a:t>then</a:t>
            </a:r>
            <a:r>
              <a:rPr lang="en-US" sz="350" b="0" dirty="0">
                <a:solidFill>
                  <a:srgbClr val="CCCCCC"/>
                </a:solidFill>
                <a:effectLst/>
                <a:latin typeface="Consolas" panose="020B0609020204030204" pitchFamily="49" charset="0"/>
              </a:rPr>
              <a:t>((</a:t>
            </a:r>
            <a:r>
              <a:rPr lang="en-US" sz="350" b="0" dirty="0">
                <a:solidFill>
                  <a:srgbClr val="9CDCFE"/>
                </a:solidFill>
                <a:effectLst/>
                <a:latin typeface="Consolas" panose="020B0609020204030204" pitchFamily="49" charset="0"/>
              </a:rPr>
              <a:t>data</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=&gt;</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if</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data</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setValues</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data</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 </a:t>
            </a:r>
            <a:r>
              <a:rPr lang="en-US" sz="350" b="0" dirty="0">
                <a:solidFill>
                  <a:srgbClr val="C586C0"/>
                </a:solidFill>
                <a:effectLst/>
                <a:latin typeface="Consolas" panose="020B0609020204030204" pitchFamily="49" charset="0"/>
              </a:rPr>
              <a:t>else</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err="1">
                <a:solidFill>
                  <a:srgbClr val="DCDCAA"/>
                </a:solidFill>
                <a:effectLst/>
                <a:latin typeface="Consolas" panose="020B0609020204030204" pitchFamily="49" charset="0"/>
              </a:rPr>
              <a:t>setValues</a:t>
            </a:r>
            <a:r>
              <a:rPr lang="en-US" sz="350" b="0" dirty="0">
                <a:solidFill>
                  <a:srgbClr val="CCCCCC"/>
                </a:solidFill>
                <a:effectLst/>
                <a:latin typeface="Consolas" panose="020B0609020204030204" pitchFamily="49" charset="0"/>
              </a:rPr>
              <a:t>({ </a:t>
            </a:r>
            <a:r>
              <a:rPr lang="en-US" sz="350" b="0" dirty="0">
                <a:solidFill>
                  <a:srgbClr val="D4D4D4"/>
                </a:solidFill>
                <a:effectLst/>
                <a:latin typeface="Consolas" panose="020B0609020204030204" pitchFamily="49" charset="0"/>
              </a:rPr>
              <a:t>...</a:t>
            </a:r>
            <a:r>
              <a:rPr lang="en-US" sz="350" b="0" dirty="0">
                <a:solidFill>
                  <a:srgbClr val="4FC1FF"/>
                </a:solidFill>
                <a:effectLst/>
                <a:latin typeface="Consolas" panose="020B0609020204030204" pitchFamily="49" charset="0"/>
              </a:rPr>
              <a:t>values</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error:</a:t>
            </a:r>
            <a:r>
              <a:rPr lang="en-US" sz="350" b="0" dirty="0">
                <a:solidFill>
                  <a:srgbClr val="CCCCCC"/>
                </a:solidFill>
                <a:effectLst/>
                <a:latin typeface="Consolas" panose="020B0609020204030204" pitchFamily="49" charset="0"/>
              </a:rPr>
              <a:t> </a:t>
            </a:r>
            <a:r>
              <a:rPr lang="en-US" sz="350" b="0" dirty="0">
                <a:solidFill>
                  <a:srgbClr val="CE9178"/>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true</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if</a:t>
            </a:r>
            <a:r>
              <a:rPr lang="en-US" sz="350" b="0" dirty="0">
                <a:solidFill>
                  <a:srgbClr val="CCCCCC"/>
                </a:solidFill>
                <a:effectLst/>
                <a:latin typeface="Consolas" panose="020B0609020204030204" pitchFamily="49" charset="0"/>
              </a:rPr>
              <a:t> (</a:t>
            </a:r>
            <a:r>
              <a:rPr lang="en-US" sz="350" b="0" dirty="0" err="1">
                <a:solidFill>
                  <a:srgbClr val="4FC1FF"/>
                </a:solidFill>
                <a:effectLst/>
                <a:latin typeface="Consolas" panose="020B0609020204030204" pitchFamily="49" charset="0"/>
              </a:rPr>
              <a:t>values</a:t>
            </a:r>
            <a:r>
              <a:rPr lang="en-US" sz="350" b="0" dirty="0" err="1">
                <a:solidFill>
                  <a:srgbClr val="CCCCCC"/>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return</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Redirect</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to</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a:solidFill>
                  <a:srgbClr val="CE9178"/>
                </a:solidFill>
                <a:effectLst/>
                <a:latin typeface="Consolas" panose="020B0609020204030204" pitchFamily="49" charset="0"/>
              </a:rPr>
              <a:t>'/seller/shops'</a:t>
            </a:r>
            <a:r>
              <a:rPr lang="en-US" sz="350" b="0" dirty="0">
                <a:solidFill>
                  <a:srgbClr val="569CD6"/>
                </a:solidFill>
                <a:effectLst/>
                <a:latin typeface="Consolas" panose="020B0609020204030204" pitchFamily="49" charset="0"/>
              </a:rPr>
              <a:t>}</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r>
              <a:rPr lang="en-US" sz="350" b="0" dirty="0">
                <a:solidFill>
                  <a:srgbClr val="CCCCCC"/>
                </a:solidFill>
                <a:effectLst/>
                <a:latin typeface="Consolas" panose="020B0609020204030204" pitchFamily="49" charset="0"/>
              </a:rPr>
              <a:t>;</a:t>
            </a:r>
          </a:p>
          <a:p>
            <a:r>
              <a:rPr lang="en-US" sz="350" b="0" dirty="0">
                <a:solidFill>
                  <a:srgbClr val="CCCCCC"/>
                </a:solidFill>
                <a:effectLst/>
                <a:latin typeface="Consolas" panose="020B0609020204030204" pitchFamily="49" charset="0"/>
              </a:rPr>
              <a:t>  }</a:t>
            </a:r>
          </a:p>
          <a:p>
            <a:br>
              <a:rPr lang="en-US" sz="350" b="0" dirty="0">
                <a:solidFill>
                  <a:srgbClr val="CCCCCC"/>
                </a:solidFill>
                <a:effectLst/>
                <a:latin typeface="Consolas" panose="020B0609020204030204" pitchFamily="49" charset="0"/>
              </a:rPr>
            </a:br>
            <a:r>
              <a:rPr lang="en-US" sz="350" b="0" dirty="0">
                <a:solidFill>
                  <a:srgbClr val="CCCCCC"/>
                </a:solidFill>
                <a:effectLst/>
                <a:latin typeface="Consolas" panose="020B0609020204030204" pitchFamily="49" charset="0"/>
              </a:rPr>
              <a:t>  </a:t>
            </a:r>
            <a:r>
              <a:rPr lang="en-US" sz="350" b="0" dirty="0">
                <a:solidFill>
                  <a:srgbClr val="C586C0"/>
                </a:solidFill>
                <a:effectLst/>
                <a:latin typeface="Consolas" panose="020B0609020204030204" pitchFamily="49" charset="0"/>
              </a:rPr>
              <a:t>return</a:t>
            </a:r>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div</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input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accept</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"image/*"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onChange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handleChange</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'image'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id</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"icon-button-file"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style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a:solidFill>
                  <a:srgbClr val="D4D4D4"/>
                </a:solidFill>
                <a:effectLst/>
                <a:latin typeface="Consolas" panose="020B0609020204030204" pitchFamily="49" charset="0"/>
              </a:rPr>
              <a:t>{ </a:t>
            </a:r>
            <a:r>
              <a:rPr lang="en-US" sz="350" b="0" dirty="0">
                <a:solidFill>
                  <a:srgbClr val="9CDCFE"/>
                </a:solidFill>
                <a:effectLst/>
                <a:latin typeface="Consolas" panose="020B0609020204030204" pitchFamily="49" charset="0"/>
              </a:rPr>
              <a:t>display:</a:t>
            </a:r>
            <a:r>
              <a:rPr lang="en-US" sz="350" b="0" dirty="0">
                <a:solidFill>
                  <a:srgbClr val="D4D4D4"/>
                </a:solidFill>
                <a:effectLst/>
                <a:latin typeface="Consolas" panose="020B0609020204030204" pitchFamily="49" charset="0"/>
              </a:rPr>
              <a:t> </a:t>
            </a:r>
            <a:r>
              <a:rPr lang="en-US" sz="350" b="0" dirty="0">
                <a:solidFill>
                  <a:srgbClr val="CE9178"/>
                </a:solidFill>
                <a:effectLst/>
                <a:latin typeface="Consolas" panose="020B0609020204030204" pitchFamily="49" charset="0"/>
              </a:rPr>
              <a:t>'none'</a:t>
            </a:r>
            <a:r>
              <a:rPr lang="en-US" sz="350" b="0" dirty="0">
                <a:solidFill>
                  <a:srgbClr val="D4D4D4"/>
                </a:solidFill>
                <a:effectLst/>
                <a:latin typeface="Consolas" panose="020B0609020204030204" pitchFamily="49" charset="0"/>
              </a:rPr>
              <a:t> }</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type</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"file"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label</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htmlFor</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"icon-button-file"</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Button</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variant</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"contained"</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color</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"secondary"</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component</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"span"</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Upload Logo </a:t>
            </a:r>
            <a:r>
              <a:rPr lang="en-US" sz="350" b="0" dirty="0">
                <a:solidFill>
                  <a:srgbClr val="808080"/>
                </a:solidFill>
                <a:effectLst/>
                <a:latin typeface="Consolas" panose="020B0609020204030204" pitchFamily="49" charset="0"/>
              </a:rPr>
              <a:t>&lt;</a:t>
            </a:r>
            <a:r>
              <a:rPr lang="en-US" sz="350" b="0" dirty="0" err="1">
                <a:solidFill>
                  <a:srgbClr val="4EC9B0"/>
                </a:solidFill>
                <a:effectLst/>
                <a:latin typeface="Consolas" panose="020B0609020204030204" pitchFamily="49" charset="0"/>
              </a:rPr>
              <a:t>FileUpload</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Button</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label</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span</a:t>
            </a:r>
            <a:r>
              <a:rPr lang="en-US" sz="350" b="0" dirty="0">
                <a:solidFill>
                  <a:srgbClr val="808080"/>
                </a:solidFill>
                <a:effectLst/>
                <a:latin typeface="Consolas" panose="020B0609020204030204" pitchFamily="49" charset="0"/>
              </a:rPr>
              <a:t>&gt;</a:t>
            </a:r>
            <a:r>
              <a:rPr lang="en-US" sz="350" b="0" dirty="0">
                <a:solidFill>
                  <a:srgbClr val="569CD6"/>
                </a:solidFill>
                <a:effectLst/>
                <a:latin typeface="Consolas" panose="020B0609020204030204" pitchFamily="49" charset="0"/>
              </a:rPr>
              <a:t>{</a:t>
            </a:r>
            <a:r>
              <a:rPr lang="en-US" sz="350" b="0" dirty="0" err="1">
                <a:solidFill>
                  <a:srgbClr val="4FC1FF"/>
                </a:solidFill>
                <a:effectLst/>
                <a:latin typeface="Consolas" panose="020B0609020204030204" pitchFamily="49" charset="0"/>
              </a:rPr>
              <a:t>values</a:t>
            </a:r>
            <a:r>
              <a:rPr lang="en-US" sz="350" b="0" dirty="0" err="1">
                <a:solidFill>
                  <a:srgbClr val="D4D4D4"/>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image</a:t>
            </a:r>
            <a:r>
              <a:rPr lang="en-US" sz="350" b="0" dirty="0">
                <a:solidFill>
                  <a:srgbClr val="D4D4D4"/>
                </a:solidFill>
                <a:effectLst/>
                <a:latin typeface="Consolas" panose="020B0609020204030204" pitchFamily="49" charset="0"/>
              </a:rPr>
              <a:t> ? </a:t>
            </a:r>
            <a:r>
              <a:rPr lang="en-US" sz="350" b="0" dirty="0">
                <a:solidFill>
                  <a:srgbClr val="4FC1FF"/>
                </a:solidFill>
                <a:effectLst/>
                <a:latin typeface="Consolas" panose="020B0609020204030204" pitchFamily="49" charset="0"/>
              </a:rPr>
              <a:t>values</a:t>
            </a:r>
            <a:r>
              <a:rPr lang="en-US" sz="350" b="0" dirty="0">
                <a:solidFill>
                  <a:srgbClr val="D4D4D4"/>
                </a:solidFill>
                <a:effectLst/>
                <a:latin typeface="Consolas" panose="020B0609020204030204" pitchFamily="49" charset="0"/>
              </a:rPr>
              <a:t>.</a:t>
            </a:r>
            <a:r>
              <a:rPr lang="en-US" sz="350" b="0" dirty="0">
                <a:solidFill>
                  <a:srgbClr val="9CDCFE"/>
                </a:solidFill>
                <a:effectLst/>
                <a:latin typeface="Consolas" panose="020B0609020204030204" pitchFamily="49" charset="0"/>
              </a:rPr>
              <a:t>image</a:t>
            </a:r>
            <a:r>
              <a:rPr lang="en-US" sz="350" b="0" dirty="0">
                <a:solidFill>
                  <a:srgbClr val="D4D4D4"/>
                </a:solidFill>
                <a:effectLst/>
                <a:latin typeface="Consolas" panose="020B0609020204030204" pitchFamily="49" charset="0"/>
              </a:rPr>
              <a:t>.</a:t>
            </a:r>
            <a:r>
              <a:rPr lang="en-US" sz="350" b="0" dirty="0">
                <a:solidFill>
                  <a:srgbClr val="9CDCFE"/>
                </a:solidFill>
                <a:effectLst/>
                <a:latin typeface="Consolas" panose="020B0609020204030204" pitchFamily="49" charset="0"/>
              </a:rPr>
              <a:t>name</a:t>
            </a:r>
            <a:r>
              <a:rPr lang="en-US" sz="350" b="0" dirty="0">
                <a:solidFill>
                  <a:srgbClr val="D4D4D4"/>
                </a:solidFill>
                <a:effectLst/>
                <a:latin typeface="Consolas" panose="020B0609020204030204" pitchFamily="49" charset="0"/>
              </a:rPr>
              <a:t> : </a:t>
            </a:r>
            <a:r>
              <a:rPr lang="en-US" sz="350" b="0" dirty="0">
                <a:solidFill>
                  <a:srgbClr val="CE9178"/>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span</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err="1">
                <a:solidFill>
                  <a:srgbClr val="4EC9B0"/>
                </a:solidFill>
                <a:effectLst/>
                <a:latin typeface="Consolas" panose="020B0609020204030204" pitchFamily="49" charset="0"/>
              </a:rPr>
              <a:t>TextField</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id</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"name"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label</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"Name"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value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a:solidFill>
                  <a:srgbClr val="4FC1FF"/>
                </a:solidFill>
                <a:effectLst/>
                <a:latin typeface="Consolas" panose="020B0609020204030204" pitchFamily="49" charset="0"/>
              </a:rPr>
              <a:t>values</a:t>
            </a:r>
            <a:r>
              <a:rPr lang="en-US" sz="350" b="0" dirty="0">
                <a:solidFill>
                  <a:srgbClr val="D4D4D4"/>
                </a:solidFill>
                <a:effectLst/>
                <a:latin typeface="Consolas" panose="020B0609020204030204" pitchFamily="49" charset="0"/>
              </a:rPr>
              <a:t>.</a:t>
            </a:r>
            <a:r>
              <a:rPr lang="en-US" sz="350" b="0" dirty="0">
                <a:solidFill>
                  <a:srgbClr val="9CDCFE"/>
                </a:solidFill>
                <a:effectLst/>
                <a:latin typeface="Consolas" panose="020B0609020204030204" pitchFamily="49" charset="0"/>
              </a:rPr>
              <a:t>name</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onChange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handleChange</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'name'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r>
              <a:rPr lang="en-US" sz="350" b="0" dirty="0">
                <a:solidFill>
                  <a:srgbClr val="569CD6"/>
                </a:solidFill>
                <a:effectLst/>
                <a:latin typeface="Consolas" panose="020B0609020204030204" pitchFamily="49" charset="0"/>
              </a:rPr>
              <a:t>{</a:t>
            </a:r>
            <a:r>
              <a:rPr lang="en-US" sz="350" b="0" dirty="0">
                <a:solidFill>
                  <a:srgbClr val="CE9178"/>
                </a:solidFill>
                <a:effectLst/>
                <a:latin typeface="Consolas" panose="020B0609020204030204" pitchFamily="49" charset="0"/>
              </a:rPr>
              <a:t>' '</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err="1">
                <a:solidFill>
                  <a:srgbClr val="569CD6"/>
                </a:solidFill>
                <a:effectLst/>
                <a:latin typeface="Consolas" panose="020B0609020204030204" pitchFamily="49" charset="0"/>
              </a:rPr>
              <a:t>br</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err="1">
                <a:solidFill>
                  <a:srgbClr val="4EC9B0"/>
                </a:solidFill>
                <a:effectLst/>
                <a:latin typeface="Consolas" panose="020B0609020204030204" pitchFamily="49" charset="0"/>
              </a:rPr>
              <a:t>TextField</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id</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"multiline-flexible"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label</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"Description"</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multiline</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rows</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"2"</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value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4FC1FF"/>
                </a:solidFill>
                <a:effectLst/>
                <a:latin typeface="Consolas" panose="020B0609020204030204" pitchFamily="49" charset="0"/>
              </a:rPr>
              <a:t>values</a:t>
            </a:r>
            <a:r>
              <a:rPr lang="en-US" sz="350" b="0" dirty="0" err="1">
                <a:solidFill>
                  <a:srgbClr val="D4D4D4"/>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description</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onChange</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handleChange</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'description'</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err="1">
                <a:solidFill>
                  <a:srgbClr val="569CD6"/>
                </a:solidFill>
                <a:effectLst/>
                <a:latin typeface="Consolas" panose="020B0609020204030204" pitchFamily="49" charset="0"/>
              </a:rPr>
              <a:t>br</a:t>
            </a:r>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Button</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variant</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"contained"</a:t>
            </a:r>
            <a:r>
              <a:rPr lang="en-US" sz="350" b="0" dirty="0">
                <a:solidFill>
                  <a:srgbClr val="CCCCCC"/>
                </a:solidFill>
                <a:effectLst/>
                <a:latin typeface="Consolas" panose="020B0609020204030204" pitchFamily="49" charset="0"/>
              </a:rPr>
              <a:t> </a:t>
            </a:r>
            <a:r>
              <a:rPr lang="en-US" sz="350" b="0" dirty="0">
                <a:solidFill>
                  <a:srgbClr val="9CDCFE"/>
                </a:solidFill>
                <a:effectLst/>
                <a:latin typeface="Consolas" panose="020B0609020204030204" pitchFamily="49" charset="0"/>
              </a:rPr>
              <a:t>color</a:t>
            </a:r>
            <a:r>
              <a:rPr lang="en-US" sz="350" b="0" dirty="0">
                <a:solidFill>
                  <a:srgbClr val="D4D4D4"/>
                </a:solidFill>
                <a:effectLst/>
                <a:latin typeface="Consolas" panose="020B0609020204030204" pitchFamily="49" charset="0"/>
              </a:rPr>
              <a:t>=</a:t>
            </a:r>
            <a:r>
              <a:rPr lang="en-US" sz="350" b="0" dirty="0">
                <a:solidFill>
                  <a:srgbClr val="CE9178"/>
                </a:solidFill>
                <a:effectLst/>
                <a:latin typeface="Consolas" panose="020B0609020204030204" pitchFamily="49" charset="0"/>
              </a:rPr>
              <a:t>"primary"</a:t>
            </a:r>
            <a:r>
              <a:rPr lang="en-US" sz="350" b="0" dirty="0">
                <a:solidFill>
                  <a:srgbClr val="CCCCCC"/>
                </a:solidFill>
                <a:effectLst/>
                <a:latin typeface="Consolas" panose="020B0609020204030204" pitchFamily="49" charset="0"/>
              </a:rPr>
              <a:t> </a:t>
            </a:r>
            <a:r>
              <a:rPr lang="en-US" sz="350" b="0" dirty="0" err="1">
                <a:solidFill>
                  <a:srgbClr val="9CDCFE"/>
                </a:solidFill>
                <a:effectLst/>
                <a:latin typeface="Consolas" panose="020B0609020204030204" pitchFamily="49" charset="0"/>
              </a:rPr>
              <a:t>onClick</a:t>
            </a:r>
            <a:r>
              <a:rPr lang="en-US" sz="350" b="0" dirty="0">
                <a:solidFill>
                  <a:srgbClr val="D4D4D4"/>
                </a:solidFill>
                <a:effectLst/>
                <a:latin typeface="Consolas" panose="020B0609020204030204" pitchFamily="49" charset="0"/>
              </a:rPr>
              <a:t>=</a:t>
            </a:r>
            <a:r>
              <a:rPr lang="en-US" sz="350" b="0" dirty="0">
                <a:solidFill>
                  <a:srgbClr val="569CD6"/>
                </a:solidFill>
                <a:effectLst/>
                <a:latin typeface="Consolas" panose="020B0609020204030204" pitchFamily="49" charset="0"/>
              </a:rPr>
              <a:t>{</a:t>
            </a:r>
            <a:r>
              <a:rPr lang="en-US" sz="350" b="0" dirty="0" err="1">
                <a:solidFill>
                  <a:srgbClr val="DCDCAA"/>
                </a:solidFill>
                <a:effectLst/>
                <a:latin typeface="Consolas" panose="020B0609020204030204" pitchFamily="49" charset="0"/>
              </a:rPr>
              <a:t>clickSubmit</a:t>
            </a:r>
            <a:r>
              <a:rPr lang="en-US" sz="350" b="0" dirty="0">
                <a:solidFill>
                  <a:srgbClr val="569CD6"/>
                </a:solidFill>
                <a:effectLst/>
                <a:latin typeface="Consolas" panose="020B0609020204030204" pitchFamily="49" charset="0"/>
              </a:rPr>
              <a:t>}</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Create Shop</a:t>
            </a: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4EC9B0"/>
                </a:solidFill>
                <a:effectLst/>
                <a:latin typeface="Consolas" panose="020B0609020204030204" pitchFamily="49" charset="0"/>
              </a:rPr>
              <a:t>Button</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569CD6"/>
                </a:solidFill>
                <a:effectLst/>
                <a:latin typeface="Consolas" panose="020B0609020204030204" pitchFamily="49" charset="0"/>
              </a:rPr>
              <a:t>{</a:t>
            </a:r>
            <a:r>
              <a:rPr lang="en-US" sz="350" b="0" dirty="0" err="1">
                <a:solidFill>
                  <a:srgbClr val="4FC1FF"/>
                </a:solidFill>
                <a:effectLst/>
                <a:latin typeface="Consolas" panose="020B0609020204030204" pitchFamily="49" charset="0"/>
              </a:rPr>
              <a:t>values</a:t>
            </a:r>
            <a:r>
              <a:rPr lang="en-US" sz="350" b="0" dirty="0" err="1">
                <a:solidFill>
                  <a:srgbClr val="D4D4D4"/>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error</a:t>
            </a:r>
            <a:r>
              <a:rPr lang="en-US" sz="350" b="0" dirty="0">
                <a:solidFill>
                  <a:srgbClr val="D4D4D4"/>
                </a:solidFill>
                <a:effectLst/>
                <a:latin typeface="Consolas" panose="020B0609020204030204" pitchFamily="49" charset="0"/>
              </a:rPr>
              <a:t> &amp;&amp;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div</a:t>
            </a:r>
            <a:r>
              <a:rPr lang="en-US" sz="350" b="0" dirty="0">
                <a:solidFill>
                  <a:srgbClr val="808080"/>
                </a:solidFill>
                <a:effectLst/>
                <a:latin typeface="Consolas" panose="020B0609020204030204" pitchFamily="49" charset="0"/>
              </a:rPr>
              <a:t>&gt;</a:t>
            </a:r>
            <a:r>
              <a:rPr lang="en-US" sz="350" b="0" dirty="0">
                <a:solidFill>
                  <a:srgbClr val="569CD6"/>
                </a:solidFill>
                <a:effectLst/>
                <a:latin typeface="Consolas" panose="020B0609020204030204" pitchFamily="49" charset="0"/>
              </a:rPr>
              <a:t>{</a:t>
            </a:r>
            <a:r>
              <a:rPr lang="en-US" sz="350" b="0" dirty="0" err="1">
                <a:solidFill>
                  <a:srgbClr val="4FC1FF"/>
                </a:solidFill>
                <a:effectLst/>
                <a:latin typeface="Consolas" panose="020B0609020204030204" pitchFamily="49" charset="0"/>
              </a:rPr>
              <a:t>values</a:t>
            </a:r>
            <a:r>
              <a:rPr lang="en-US" sz="350" b="0" dirty="0" err="1">
                <a:solidFill>
                  <a:srgbClr val="D4D4D4"/>
                </a:solidFill>
                <a:effectLst/>
                <a:latin typeface="Consolas" panose="020B0609020204030204" pitchFamily="49" charset="0"/>
              </a:rPr>
              <a:t>.</a:t>
            </a:r>
            <a:r>
              <a:rPr lang="en-US" sz="350" b="0" dirty="0" err="1">
                <a:solidFill>
                  <a:srgbClr val="9CDCFE"/>
                </a:solidFill>
                <a:effectLst/>
                <a:latin typeface="Consolas" panose="020B0609020204030204" pitchFamily="49" charset="0"/>
              </a:rPr>
              <a:t>error</a:t>
            </a:r>
            <a:r>
              <a:rPr lang="en-US" sz="350" b="0" dirty="0">
                <a:solidFill>
                  <a:srgbClr val="569CD6"/>
                </a:solidFill>
                <a:effectLst/>
                <a:latin typeface="Consolas" panose="020B0609020204030204" pitchFamily="49" charset="0"/>
              </a:rPr>
              <a:t>}</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div</a:t>
            </a:r>
            <a:r>
              <a:rPr lang="en-US" sz="350" b="0" dirty="0">
                <a:solidFill>
                  <a:srgbClr val="808080"/>
                </a:solidFill>
                <a:effectLst/>
                <a:latin typeface="Consolas" panose="020B0609020204030204" pitchFamily="49" charset="0"/>
              </a:rPr>
              <a:t>&gt;</a:t>
            </a:r>
            <a:r>
              <a:rPr lang="en-US" sz="350" b="0" dirty="0">
                <a:solidFill>
                  <a:srgbClr val="569CD6"/>
                </a:solidFill>
                <a:effectLst/>
                <a:latin typeface="Consolas" panose="020B0609020204030204" pitchFamily="49" charset="0"/>
              </a:rPr>
              <a: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r>
              <a:rPr lang="en-US" sz="350" b="0" dirty="0">
                <a:solidFill>
                  <a:srgbClr val="808080"/>
                </a:solidFill>
                <a:effectLst/>
                <a:latin typeface="Consolas" panose="020B0609020204030204" pitchFamily="49" charset="0"/>
              </a:rPr>
              <a:t>&lt;/</a:t>
            </a:r>
            <a:r>
              <a:rPr lang="en-US" sz="350" b="0" dirty="0">
                <a:solidFill>
                  <a:srgbClr val="569CD6"/>
                </a:solidFill>
                <a:effectLst/>
                <a:latin typeface="Consolas" panose="020B0609020204030204" pitchFamily="49" charset="0"/>
              </a:rPr>
              <a:t>div</a:t>
            </a:r>
            <a:r>
              <a:rPr lang="en-US" sz="350" b="0" dirty="0">
                <a:solidFill>
                  <a:srgbClr val="808080"/>
                </a:solidFill>
                <a:effectLst/>
                <a:latin typeface="Consolas" panose="020B0609020204030204" pitchFamily="49" charset="0"/>
              </a:rPr>
              <a:t>&gt;</a:t>
            </a:r>
            <a:endParaRPr lang="en-US" sz="350" b="0" dirty="0">
              <a:solidFill>
                <a:srgbClr val="CCCCCC"/>
              </a:solidFill>
              <a:effectLst/>
              <a:latin typeface="Consolas" panose="020B0609020204030204" pitchFamily="49" charset="0"/>
            </a:endParaRPr>
          </a:p>
          <a:p>
            <a:r>
              <a:rPr lang="en-US" sz="350" b="0" dirty="0">
                <a:solidFill>
                  <a:srgbClr val="CCCCCC"/>
                </a:solidFill>
                <a:effectLst/>
                <a:latin typeface="Consolas" panose="020B0609020204030204" pitchFamily="49" charset="0"/>
              </a:rPr>
              <a:t>  );</a:t>
            </a:r>
          </a:p>
          <a:p>
            <a:r>
              <a:rPr lang="en-US" sz="350" b="0" dirty="0">
                <a:solidFill>
                  <a:srgbClr val="CCCCCC"/>
                </a:solidFill>
                <a:effectLst/>
                <a:latin typeface="Consolas" panose="020B0609020204030204" pitchFamily="49" charset="0"/>
              </a:rPr>
              <a:t>}</a:t>
            </a:r>
          </a:p>
          <a:p>
            <a:br>
              <a:rPr lang="en-US" sz="350" b="0" dirty="0">
                <a:solidFill>
                  <a:srgbClr val="CCCCCC"/>
                </a:solidFill>
                <a:effectLst/>
                <a:latin typeface="Consolas" panose="020B0609020204030204" pitchFamily="49" charset="0"/>
              </a:rPr>
            </a:br>
            <a:endParaRPr lang="en-US" sz="35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8E3CF10-8C27-A136-7D76-7EE5815B387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F885DD8-EB80-84D2-B35C-1CFBF947F48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18A9D54-D6C5-6C3E-5F0A-AB9FE3AE4922}"/>
              </a:ext>
            </a:extLst>
          </p:cNvPr>
          <p:cNvSpPr>
            <a:spLocks noGrp="1"/>
          </p:cNvSpPr>
          <p:nvPr>
            <p:ph type="sldNum" sz="quarter" idx="12"/>
          </p:nvPr>
        </p:nvSpPr>
        <p:spPr/>
        <p:txBody>
          <a:bodyPr/>
          <a:lstStyle/>
          <a:p>
            <a:fld id="{7C5CF243-786F-4254-B068-4C9F0B6EA12F}" type="slidenum">
              <a:rPr lang="en-US" altLang="en-US" smtClean="0"/>
              <a:pPr/>
              <a:t>140</a:t>
            </a:fld>
            <a:endParaRPr lang="en-US" altLang="en-US"/>
          </a:p>
        </p:txBody>
      </p:sp>
    </p:spTree>
    <p:extLst>
      <p:ext uri="{BB962C8B-B14F-4D97-AF65-F5344CB8AC3E}">
        <p14:creationId xmlns:p14="http://schemas.microsoft.com/office/powerpoint/2010/main" val="89017616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59F7-89C8-2FA6-3D11-5E9F720AFA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5536FD-523B-39D9-BFA2-10E88C216082}"/>
              </a:ext>
            </a:extLst>
          </p:cNvPr>
          <p:cNvSpPr>
            <a:spLocks noGrp="1"/>
          </p:cNvSpPr>
          <p:nvPr>
            <p:ph idx="1"/>
          </p:nvPr>
        </p:nvSpPr>
        <p:spPr/>
        <p:txBody>
          <a:bodyPr/>
          <a:lstStyle/>
          <a:p>
            <a:r>
              <a:rPr lang="en-US" dirty="0"/>
              <a:t>The </a:t>
            </a:r>
            <a:r>
              <a:rPr lang="en-US" dirty="0" err="1"/>
              <a:t>NewShop</a:t>
            </a:r>
            <a:r>
              <a:rPr lang="en-US" dirty="0"/>
              <a:t> component can only be viewed by a signed-in user who is also a seller. </a:t>
            </a:r>
          </a:p>
          <a:p>
            <a:r>
              <a:rPr lang="en-US" dirty="0"/>
              <a:t>So we will add a </a:t>
            </a:r>
            <a:r>
              <a:rPr lang="en-US" dirty="0" err="1"/>
              <a:t>PrivateRoute</a:t>
            </a:r>
            <a:r>
              <a:rPr lang="en-US" dirty="0"/>
              <a:t> in the </a:t>
            </a:r>
            <a:r>
              <a:rPr lang="en-US" dirty="0" err="1"/>
              <a:t>MainRouter</a:t>
            </a:r>
            <a:r>
              <a:rPr lang="en-US" dirty="0"/>
              <a:t> component, as shown in the following code block, that will render this form only for authenticated users at /seller/shop/new:</a:t>
            </a:r>
          </a:p>
          <a:p>
            <a:endParaRPr lang="en-US" dirty="0"/>
          </a:p>
          <a:p>
            <a:pPr marL="0" indent="0">
              <a:buNone/>
            </a:pPr>
            <a:r>
              <a:rPr lang="en-US" dirty="0" err="1"/>
              <a:t>mern</a:t>
            </a:r>
            <a:r>
              <a:rPr lang="en-US" dirty="0"/>
              <a:t>-marketplace/client/MainRouter.js:</a:t>
            </a:r>
          </a:p>
          <a:p>
            <a:r>
              <a:rPr lang="en-US" dirty="0"/>
              <a:t>&lt;</a:t>
            </a:r>
            <a:r>
              <a:rPr lang="en-US" dirty="0" err="1"/>
              <a:t>PrivateRoute</a:t>
            </a:r>
            <a:r>
              <a:rPr lang="en-US" dirty="0"/>
              <a:t> path="/seller/shop/new" component={</a:t>
            </a:r>
            <a:r>
              <a:rPr lang="en-US" dirty="0" err="1"/>
              <a:t>NewShop</a:t>
            </a:r>
            <a:r>
              <a:rPr lang="en-US" dirty="0"/>
              <a:t>}/&gt;</a:t>
            </a:r>
          </a:p>
        </p:txBody>
      </p:sp>
      <p:sp>
        <p:nvSpPr>
          <p:cNvPr id="4" name="Date Placeholder 3">
            <a:extLst>
              <a:ext uri="{FF2B5EF4-FFF2-40B4-BE49-F238E27FC236}">
                <a16:creationId xmlns:a16="http://schemas.microsoft.com/office/drawing/2014/main" id="{735D11F6-6433-FB3D-45F4-3136D34F7DE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B8AA9F5-076A-75CD-E081-758B7540B9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7E4242C-382A-04DF-BBAA-32202C3490DC}"/>
              </a:ext>
            </a:extLst>
          </p:cNvPr>
          <p:cNvSpPr>
            <a:spLocks noGrp="1"/>
          </p:cNvSpPr>
          <p:nvPr>
            <p:ph type="sldNum" sz="quarter" idx="12"/>
          </p:nvPr>
        </p:nvSpPr>
        <p:spPr/>
        <p:txBody>
          <a:bodyPr/>
          <a:lstStyle/>
          <a:p>
            <a:fld id="{7C5CF243-786F-4254-B068-4C9F0B6EA12F}" type="slidenum">
              <a:rPr lang="en-US" altLang="en-US" smtClean="0"/>
              <a:pPr/>
              <a:t>141</a:t>
            </a:fld>
            <a:endParaRPr lang="en-US" altLang="en-US"/>
          </a:p>
        </p:txBody>
      </p:sp>
    </p:spTree>
    <p:extLst>
      <p:ext uri="{BB962C8B-B14F-4D97-AF65-F5344CB8AC3E}">
        <p14:creationId xmlns:p14="http://schemas.microsoft.com/office/powerpoint/2010/main" val="282582131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9C86-D65D-C49A-32F7-43300EC95B42}"/>
              </a:ext>
            </a:extLst>
          </p:cNvPr>
          <p:cNvSpPr>
            <a:spLocks noGrp="1"/>
          </p:cNvSpPr>
          <p:nvPr>
            <p:ph type="title"/>
          </p:nvPr>
        </p:nvSpPr>
        <p:spPr/>
        <p:txBody>
          <a:bodyPr/>
          <a:lstStyle/>
          <a:p>
            <a:r>
              <a:rPr lang="en-US" dirty="0"/>
              <a:t>Updated </a:t>
            </a:r>
            <a:r>
              <a:rPr lang="en-US" dirty="0" err="1"/>
              <a:t>mern</a:t>
            </a:r>
            <a:r>
              <a:rPr lang="en-US" dirty="0"/>
              <a:t>-marketplace/client/MainRouter.js:</a:t>
            </a:r>
          </a:p>
        </p:txBody>
      </p:sp>
      <p:sp>
        <p:nvSpPr>
          <p:cNvPr id="3" name="Content Placeholder 2">
            <a:extLst>
              <a:ext uri="{FF2B5EF4-FFF2-40B4-BE49-F238E27FC236}">
                <a16:creationId xmlns:a16="http://schemas.microsoft.com/office/drawing/2014/main" id="{6FD49F0F-1C79-AA79-CB33-50518DA21AF0}"/>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React from 'react';</a:t>
            </a:r>
          </a:p>
          <a:p>
            <a:r>
              <a:rPr lang="en-US" sz="900" b="0" dirty="0">
                <a:solidFill>
                  <a:srgbClr val="008000"/>
                </a:solidFill>
                <a:effectLst/>
                <a:latin typeface="Consolas" panose="020B0609020204030204" pitchFamily="49" charset="0"/>
              </a:rPr>
              <a:t>import { Routes, Route } from 'react-router-</a:t>
            </a:r>
            <a:r>
              <a:rPr lang="en-US" sz="900" b="0" dirty="0" err="1">
                <a:solidFill>
                  <a:srgbClr val="008000"/>
                </a:solidFill>
                <a:effectLst/>
                <a:latin typeface="Consolas" panose="020B0609020204030204" pitchFamily="49" charset="0"/>
              </a:rPr>
              <a:t>dom</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React from 'react'</a:t>
            </a:r>
          </a:p>
          <a:p>
            <a:r>
              <a:rPr lang="en-US" sz="900" b="0" dirty="0">
                <a:solidFill>
                  <a:srgbClr val="008000"/>
                </a:solidFill>
                <a:effectLst/>
                <a:latin typeface="Consolas" panose="020B0609020204030204" pitchFamily="49" charset="0"/>
              </a:rPr>
              <a:t>//import {Route, Routes} from 'react-router-</a:t>
            </a:r>
            <a:r>
              <a:rPr lang="en-US" sz="900" b="0" dirty="0" err="1">
                <a:solidFill>
                  <a:srgbClr val="008000"/>
                </a:solidFill>
                <a:effectLst/>
                <a:latin typeface="Consolas" panose="020B0609020204030204" pitchFamily="49" charset="0"/>
              </a:rPr>
              <a:t>dom</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Home from './core/Home' </a:t>
            </a:r>
          </a:p>
          <a:p>
            <a:r>
              <a:rPr lang="en-US" sz="900" b="0" dirty="0">
                <a:solidFill>
                  <a:srgbClr val="008000"/>
                </a:solidFill>
                <a:effectLst/>
                <a:latin typeface="Consolas" panose="020B0609020204030204" pitchFamily="49" charset="0"/>
              </a:rPr>
              <a:t>import Users from './user/</a:t>
            </a:r>
            <a:r>
              <a:rPr lang="en-US" sz="900" b="0" dirty="0" err="1">
                <a:solidFill>
                  <a:srgbClr val="008000"/>
                </a:solidFill>
                <a:effectLst/>
                <a:latin typeface="Consolas" panose="020B0609020204030204" pitchFamily="49" charset="0"/>
              </a:rPr>
              <a:t>Users.jsx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Signup from './user/</a:t>
            </a:r>
            <a:r>
              <a:rPr lang="en-US" sz="900" b="0" dirty="0" err="1">
                <a:solidFill>
                  <a:srgbClr val="008000"/>
                </a:solidFill>
                <a:effectLst/>
                <a:latin typeface="Consolas" panose="020B0609020204030204" pitchFamily="49" charset="0"/>
              </a:rPr>
              <a:t>Signup.jsx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from './auth/</a:t>
            </a:r>
            <a:r>
              <a:rPr lang="en-US" sz="900" b="0" dirty="0" err="1">
                <a:solidFill>
                  <a:srgbClr val="008000"/>
                </a:solidFill>
                <a:effectLst/>
                <a:latin typeface="Consolas" panose="020B0609020204030204" pitchFamily="49" charset="0"/>
              </a:rPr>
              <a:t>Signin.jsx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Profile from './user/</a:t>
            </a:r>
            <a:r>
              <a:rPr lang="en-US" sz="900" b="0" dirty="0" err="1">
                <a:solidFill>
                  <a:srgbClr val="008000"/>
                </a:solidFill>
                <a:effectLst/>
                <a:latin typeface="Consolas" panose="020B0609020204030204" pitchFamily="49" charset="0"/>
              </a:rPr>
              <a:t>Profile.jsx</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Switch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EditProfile</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 from 'react'</a:t>
            </a:r>
          </a:p>
          <a:p>
            <a:r>
              <a:rPr lang="en-US" sz="900" b="0" dirty="0">
                <a:solidFill>
                  <a:srgbClr val="008000"/>
                </a:solidFill>
                <a:effectLst/>
                <a:latin typeface="Consolas" panose="020B0609020204030204" pitchFamily="49" charset="0"/>
              </a:rPr>
              <a:t>//import Menu from 'react'</a:t>
            </a:r>
          </a:p>
          <a:p>
            <a:r>
              <a:rPr lang="en-US" sz="900" b="0" dirty="0">
                <a:solidFill>
                  <a:srgbClr val="008000"/>
                </a:solidFill>
                <a:effectLst/>
                <a:latin typeface="Consolas" panose="020B0609020204030204" pitchFamily="49" charset="0"/>
              </a:rPr>
              <a:t>function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return (</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&lt;Routes&gt;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&lt;Route exact path="/" element={&lt;Home /&gt;} /&gt; </a:t>
            </a:r>
          </a:p>
          <a:p>
            <a:r>
              <a:rPr lang="en-US" sz="900" b="0" dirty="0">
                <a:solidFill>
                  <a:srgbClr val="008000"/>
                </a:solidFill>
                <a:effectLst/>
                <a:latin typeface="Consolas" panose="020B0609020204030204" pitchFamily="49" charset="0"/>
              </a:rPr>
              <a:t>                &lt;Route path="/users" component={Users} /&gt;</a:t>
            </a:r>
          </a:p>
          <a:p>
            <a:r>
              <a:rPr lang="en-US" sz="900" b="0" dirty="0">
                <a:solidFill>
                  <a:srgbClr val="008000"/>
                </a:solidFill>
                <a:effectLst/>
                <a:latin typeface="Consolas" panose="020B0609020204030204" pitchFamily="49" charset="0"/>
              </a:rPr>
              <a:t>                        &lt;Route path="/signup" component={Signup} /&gt;</a:t>
            </a:r>
          </a:p>
          <a:p>
            <a:r>
              <a:rPr lang="en-US" sz="900" b="0" dirty="0">
                <a:solidFill>
                  <a:srgbClr val="008000"/>
                </a:solidFill>
                <a:effectLst/>
                <a:latin typeface="Consolas" panose="020B0609020204030204" pitchFamily="49" charset="0"/>
              </a:rPr>
              <a:t>                         &lt;Route path="/</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component={</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/&gt;</a:t>
            </a:r>
          </a:p>
          <a:p>
            <a:r>
              <a:rPr lang="en-US" sz="900" b="0" dirty="0">
                <a:solidFill>
                  <a:srgbClr val="008000"/>
                </a:solidFill>
                <a:effectLst/>
                <a:latin typeface="Consolas" panose="020B0609020204030204" pitchFamily="49" charset="0"/>
              </a:rPr>
              <a:t>                &lt;Route path="/user/:</a:t>
            </a:r>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component={Profile} /&gt;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&lt;/Routes&gt;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&lt;</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path="/seller/shop/new" component={</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}/&gt;</a:t>
            </a:r>
          </a:p>
          <a:p>
            <a:r>
              <a:rPr lang="en-US" sz="900" b="0" dirty="0">
                <a:solidFill>
                  <a:srgbClr val="008000"/>
                </a:solidFill>
                <a:effectLst/>
                <a:latin typeface="Consolas" panose="020B0609020204030204" pitchFamily="49" charset="0"/>
              </a:rPr>
              <a:t>export default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C7AF06B1-6569-5CAC-A065-E6D89495973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8BDD413-A901-C4F2-D5F5-D8AAE518A83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3691FBD-D6B2-CF2D-376F-FD417B1AEC47}"/>
              </a:ext>
            </a:extLst>
          </p:cNvPr>
          <p:cNvSpPr>
            <a:spLocks noGrp="1"/>
          </p:cNvSpPr>
          <p:nvPr>
            <p:ph type="sldNum" sz="quarter" idx="12"/>
          </p:nvPr>
        </p:nvSpPr>
        <p:spPr/>
        <p:txBody>
          <a:bodyPr/>
          <a:lstStyle/>
          <a:p>
            <a:fld id="{7C5CF243-786F-4254-B068-4C9F0B6EA12F}" type="slidenum">
              <a:rPr lang="en-US" altLang="en-US" smtClean="0"/>
              <a:pPr/>
              <a:t>142</a:t>
            </a:fld>
            <a:endParaRPr lang="en-US" altLang="en-US"/>
          </a:p>
        </p:txBody>
      </p:sp>
    </p:spTree>
    <p:extLst>
      <p:ext uri="{BB962C8B-B14F-4D97-AF65-F5344CB8AC3E}">
        <p14:creationId xmlns:p14="http://schemas.microsoft.com/office/powerpoint/2010/main" val="41360615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326B-6024-2085-01D1-96CD057766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9C0F3D-2A19-899A-B666-753A0EBCBB34}"/>
              </a:ext>
            </a:extLst>
          </p:cNvPr>
          <p:cNvSpPr>
            <a:spLocks noGrp="1"/>
          </p:cNvSpPr>
          <p:nvPr>
            <p:ph idx="1"/>
          </p:nvPr>
        </p:nvSpPr>
        <p:spPr/>
        <p:txBody>
          <a:bodyPr/>
          <a:lstStyle/>
          <a:p>
            <a:r>
              <a:rPr lang="en-US" dirty="0"/>
              <a:t>This link can be added to any of the view components that may be accessed by the seller, for example in a view where a seller manages their shops in the marketplace. </a:t>
            </a:r>
          </a:p>
          <a:p>
            <a:r>
              <a:rPr lang="en-US" dirty="0"/>
              <a:t>Now that it is possible to add new shops in the marketplace, in the next section we will discuss the implementations to fetch and list these shops from the database in the backend to the application views in the frontend.</a:t>
            </a:r>
          </a:p>
        </p:txBody>
      </p:sp>
      <p:sp>
        <p:nvSpPr>
          <p:cNvPr id="4" name="Date Placeholder 3">
            <a:extLst>
              <a:ext uri="{FF2B5EF4-FFF2-40B4-BE49-F238E27FC236}">
                <a16:creationId xmlns:a16="http://schemas.microsoft.com/office/drawing/2014/main" id="{93943053-D0B4-4DBE-1C3C-EEF80485ED7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06607F4-7EED-8617-3B95-685DBDE8A1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8934926-74E4-7452-F5F4-DA2B0E673FEA}"/>
              </a:ext>
            </a:extLst>
          </p:cNvPr>
          <p:cNvSpPr>
            <a:spLocks noGrp="1"/>
          </p:cNvSpPr>
          <p:nvPr>
            <p:ph type="sldNum" sz="quarter" idx="12"/>
          </p:nvPr>
        </p:nvSpPr>
        <p:spPr/>
        <p:txBody>
          <a:bodyPr/>
          <a:lstStyle/>
          <a:p>
            <a:fld id="{7C5CF243-786F-4254-B068-4C9F0B6EA12F}" type="slidenum">
              <a:rPr lang="en-US" altLang="en-US" smtClean="0"/>
              <a:pPr/>
              <a:t>143</a:t>
            </a:fld>
            <a:endParaRPr lang="en-US" altLang="en-US"/>
          </a:p>
        </p:txBody>
      </p:sp>
    </p:spTree>
    <p:extLst>
      <p:ext uri="{BB962C8B-B14F-4D97-AF65-F5344CB8AC3E}">
        <p14:creationId xmlns:p14="http://schemas.microsoft.com/office/powerpoint/2010/main" val="15728720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2C23-2DF2-D6B3-7FA2-37B02F25BFE2}"/>
              </a:ext>
            </a:extLst>
          </p:cNvPr>
          <p:cNvSpPr>
            <a:spLocks noGrp="1"/>
          </p:cNvSpPr>
          <p:nvPr>
            <p:ph type="title"/>
          </p:nvPr>
        </p:nvSpPr>
        <p:spPr/>
        <p:txBody>
          <a:bodyPr/>
          <a:lstStyle/>
          <a:p>
            <a:r>
              <a:rPr lang="en-US" dirty="0"/>
              <a:t>Listing shops</a:t>
            </a:r>
          </a:p>
        </p:txBody>
      </p:sp>
      <p:sp>
        <p:nvSpPr>
          <p:cNvPr id="3" name="Content Placeholder 2">
            <a:extLst>
              <a:ext uri="{FF2B5EF4-FFF2-40B4-BE49-F238E27FC236}">
                <a16:creationId xmlns:a16="http://schemas.microsoft.com/office/drawing/2014/main" id="{244B92DA-521A-7C90-267F-70904AF04B06}"/>
              </a:ext>
            </a:extLst>
          </p:cNvPr>
          <p:cNvSpPr>
            <a:spLocks noGrp="1"/>
          </p:cNvSpPr>
          <p:nvPr>
            <p:ph idx="1"/>
          </p:nvPr>
        </p:nvSpPr>
        <p:spPr/>
        <p:txBody>
          <a:bodyPr/>
          <a:lstStyle/>
          <a:p>
            <a:r>
              <a:rPr lang="en-US" dirty="0"/>
              <a:t>In MERN Marketplace, regular users will be able to browse through a list of all the shops on the platform, and each shop owner will manage a list of their own shops. </a:t>
            </a:r>
          </a:p>
          <a:p>
            <a:r>
              <a:rPr lang="en-US" dirty="0"/>
              <a:t>In the following sections, we will implement the full-stack slices for retrieving and displaying two different lists of shops – a list of all the shops, and the list of shops owned by a specific user.</a:t>
            </a:r>
          </a:p>
        </p:txBody>
      </p:sp>
      <p:sp>
        <p:nvSpPr>
          <p:cNvPr id="4" name="Date Placeholder 3">
            <a:extLst>
              <a:ext uri="{FF2B5EF4-FFF2-40B4-BE49-F238E27FC236}">
                <a16:creationId xmlns:a16="http://schemas.microsoft.com/office/drawing/2014/main" id="{48A6C268-222D-660B-BC63-F0FE9D4310C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AB9EA3A-1077-8A6F-57D2-87A7B074832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DD5FBE-471A-4B40-7481-0E40D53E5A92}"/>
              </a:ext>
            </a:extLst>
          </p:cNvPr>
          <p:cNvSpPr>
            <a:spLocks noGrp="1"/>
          </p:cNvSpPr>
          <p:nvPr>
            <p:ph type="sldNum" sz="quarter" idx="12"/>
          </p:nvPr>
        </p:nvSpPr>
        <p:spPr/>
        <p:txBody>
          <a:bodyPr/>
          <a:lstStyle/>
          <a:p>
            <a:fld id="{7C5CF243-786F-4254-B068-4C9F0B6EA12F}" type="slidenum">
              <a:rPr lang="en-US" altLang="en-US" smtClean="0"/>
              <a:pPr/>
              <a:t>144</a:t>
            </a:fld>
            <a:endParaRPr lang="en-US" altLang="en-US"/>
          </a:p>
        </p:txBody>
      </p:sp>
    </p:spTree>
    <p:extLst>
      <p:ext uri="{BB962C8B-B14F-4D97-AF65-F5344CB8AC3E}">
        <p14:creationId xmlns:p14="http://schemas.microsoft.com/office/powerpoint/2010/main" val="22328088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66D7-94C1-D5A5-5D96-955E7383051C}"/>
              </a:ext>
            </a:extLst>
          </p:cNvPr>
          <p:cNvSpPr>
            <a:spLocks noGrp="1"/>
          </p:cNvSpPr>
          <p:nvPr>
            <p:ph type="title"/>
          </p:nvPr>
        </p:nvSpPr>
        <p:spPr/>
        <p:txBody>
          <a:bodyPr/>
          <a:lstStyle/>
          <a:p>
            <a:r>
              <a:rPr lang="en-US" dirty="0"/>
              <a:t>Listing all shops</a:t>
            </a:r>
          </a:p>
        </p:txBody>
      </p:sp>
      <p:sp>
        <p:nvSpPr>
          <p:cNvPr id="3" name="Content Placeholder 2">
            <a:extLst>
              <a:ext uri="{FF2B5EF4-FFF2-40B4-BE49-F238E27FC236}">
                <a16:creationId xmlns:a16="http://schemas.microsoft.com/office/drawing/2014/main" id="{6BA28F1A-2B1A-D744-CC82-1F0A21601CEE}"/>
              </a:ext>
            </a:extLst>
          </p:cNvPr>
          <p:cNvSpPr>
            <a:spLocks noGrp="1"/>
          </p:cNvSpPr>
          <p:nvPr>
            <p:ph idx="1"/>
          </p:nvPr>
        </p:nvSpPr>
        <p:spPr/>
        <p:txBody>
          <a:bodyPr/>
          <a:lstStyle/>
          <a:p>
            <a:r>
              <a:rPr lang="en-US" dirty="0"/>
              <a:t>Any user browsing through the marketplace will be able to see a list of all the shops on the marketplace. In order to implement this feature, we will have to query the shops collection to retrieve all the shops in the database and display it in a view to the end user. </a:t>
            </a:r>
          </a:p>
          <a:p>
            <a:r>
              <a:rPr lang="en-US" dirty="0"/>
              <a:t>We achieve this by adding a full-stack slice with the following:</a:t>
            </a:r>
          </a:p>
          <a:p>
            <a:r>
              <a:rPr lang="en-US" dirty="0"/>
              <a:t>A backend API to retrieve the list of shops</a:t>
            </a:r>
          </a:p>
          <a:p>
            <a:r>
              <a:rPr lang="en-US" dirty="0"/>
              <a:t>A fetch method in the frontend to make a request to the API </a:t>
            </a:r>
          </a:p>
          <a:p>
            <a:r>
              <a:rPr lang="en-US" dirty="0"/>
              <a:t>A React component to display the list of shops</a:t>
            </a:r>
          </a:p>
        </p:txBody>
      </p:sp>
      <p:sp>
        <p:nvSpPr>
          <p:cNvPr id="4" name="Date Placeholder 3">
            <a:extLst>
              <a:ext uri="{FF2B5EF4-FFF2-40B4-BE49-F238E27FC236}">
                <a16:creationId xmlns:a16="http://schemas.microsoft.com/office/drawing/2014/main" id="{147BF17E-9CE2-9281-5D19-92B12E2A196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F63AB9D-4A42-B718-0E20-E455CEFAD1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568F08-92B0-DC5B-D043-9A2F3873AA4F}"/>
              </a:ext>
            </a:extLst>
          </p:cNvPr>
          <p:cNvSpPr>
            <a:spLocks noGrp="1"/>
          </p:cNvSpPr>
          <p:nvPr>
            <p:ph type="sldNum" sz="quarter" idx="12"/>
          </p:nvPr>
        </p:nvSpPr>
        <p:spPr/>
        <p:txBody>
          <a:bodyPr/>
          <a:lstStyle/>
          <a:p>
            <a:fld id="{7C5CF243-786F-4254-B068-4C9F0B6EA12F}" type="slidenum">
              <a:rPr lang="en-US" altLang="en-US" smtClean="0"/>
              <a:pPr/>
              <a:t>145</a:t>
            </a:fld>
            <a:endParaRPr lang="en-US" altLang="en-US"/>
          </a:p>
        </p:txBody>
      </p:sp>
    </p:spTree>
    <p:extLst>
      <p:ext uri="{BB962C8B-B14F-4D97-AF65-F5344CB8AC3E}">
        <p14:creationId xmlns:p14="http://schemas.microsoft.com/office/powerpoint/2010/main" val="264293342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4C1A-661D-F5A8-13F4-9BDF854C6146}"/>
              </a:ext>
            </a:extLst>
          </p:cNvPr>
          <p:cNvSpPr>
            <a:spLocks noGrp="1"/>
          </p:cNvSpPr>
          <p:nvPr>
            <p:ph type="title"/>
          </p:nvPr>
        </p:nvSpPr>
        <p:spPr/>
        <p:txBody>
          <a:bodyPr/>
          <a:lstStyle/>
          <a:p>
            <a:r>
              <a:rPr lang="en-US" dirty="0"/>
              <a:t>The shops list API</a:t>
            </a:r>
          </a:p>
        </p:txBody>
      </p:sp>
      <p:sp>
        <p:nvSpPr>
          <p:cNvPr id="3" name="Content Placeholder 2">
            <a:extLst>
              <a:ext uri="{FF2B5EF4-FFF2-40B4-BE49-F238E27FC236}">
                <a16:creationId xmlns:a16="http://schemas.microsoft.com/office/drawing/2014/main" id="{85C5FF36-6CC9-31A5-1EBB-78274FEC865C}"/>
              </a:ext>
            </a:extLst>
          </p:cNvPr>
          <p:cNvSpPr>
            <a:spLocks noGrp="1"/>
          </p:cNvSpPr>
          <p:nvPr>
            <p:ph idx="1"/>
          </p:nvPr>
        </p:nvSpPr>
        <p:spPr/>
        <p:txBody>
          <a:bodyPr/>
          <a:lstStyle/>
          <a:p>
            <a:r>
              <a:rPr lang="en-US" dirty="0"/>
              <a:t>In the backend, we will define an API to retrieve all the shops from the database, so the shops in the marketplace can be listed in the frontend. </a:t>
            </a:r>
          </a:p>
          <a:p>
            <a:r>
              <a:rPr lang="en-US" dirty="0"/>
              <a:t>This API will accept a request from the client to query the shops collection and return the resulting shop documents in the response. </a:t>
            </a:r>
          </a:p>
          <a:p>
            <a:r>
              <a:rPr lang="en-US" dirty="0"/>
              <a:t>First, we will add a route to retrieve all the shops stored in the database when the server receives a GET request at '/</a:t>
            </a:r>
            <a:r>
              <a:rPr lang="en-US" dirty="0" err="1"/>
              <a:t>api</a:t>
            </a:r>
            <a:r>
              <a:rPr lang="en-US" dirty="0"/>
              <a:t>/shops’. </a:t>
            </a:r>
          </a:p>
          <a:p>
            <a:r>
              <a:rPr lang="en-US" dirty="0"/>
              <a:t>This route is declared as shown in the following code:</a:t>
            </a:r>
          </a:p>
        </p:txBody>
      </p:sp>
      <p:sp>
        <p:nvSpPr>
          <p:cNvPr id="4" name="Date Placeholder 3">
            <a:extLst>
              <a:ext uri="{FF2B5EF4-FFF2-40B4-BE49-F238E27FC236}">
                <a16:creationId xmlns:a16="http://schemas.microsoft.com/office/drawing/2014/main" id="{FDD3DD8E-F891-641D-752A-07E85B58CE0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B04AB72-EF61-BEF0-3D2A-DDED5BDDEEA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0EB10A-AC83-FAAC-CEEE-2F710B3A05D2}"/>
              </a:ext>
            </a:extLst>
          </p:cNvPr>
          <p:cNvSpPr>
            <a:spLocks noGrp="1"/>
          </p:cNvSpPr>
          <p:nvPr>
            <p:ph type="sldNum" sz="quarter" idx="12"/>
          </p:nvPr>
        </p:nvSpPr>
        <p:spPr/>
        <p:txBody>
          <a:bodyPr/>
          <a:lstStyle/>
          <a:p>
            <a:fld id="{7C5CF243-786F-4254-B068-4C9F0B6EA12F}" type="slidenum">
              <a:rPr lang="en-US" altLang="en-US" smtClean="0"/>
              <a:pPr/>
              <a:t>146</a:t>
            </a:fld>
            <a:endParaRPr lang="en-US" altLang="en-US"/>
          </a:p>
        </p:txBody>
      </p:sp>
    </p:spTree>
    <p:extLst>
      <p:ext uri="{BB962C8B-B14F-4D97-AF65-F5344CB8AC3E}">
        <p14:creationId xmlns:p14="http://schemas.microsoft.com/office/powerpoint/2010/main" val="28859494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CBFC-A996-AC16-4EC6-E2A9BC837CAC}"/>
              </a:ext>
            </a:extLst>
          </p:cNvPr>
          <p:cNvSpPr>
            <a:spLocks noGrp="1"/>
          </p:cNvSpPr>
          <p:nvPr>
            <p:ph type="title"/>
          </p:nvPr>
        </p:nvSpPr>
        <p:spPr/>
        <p:txBody>
          <a:bodyPr/>
          <a:lstStyle/>
          <a:p>
            <a:br>
              <a:rPr lang="en-US" dirty="0"/>
            </a:br>
            <a:r>
              <a:rPr lang="en-US" sz="3000" dirty="0" err="1"/>
              <a:t>mern</a:t>
            </a:r>
            <a:r>
              <a:rPr lang="en-US" sz="3000" dirty="0"/>
              <a:t>-marketplace/server/routes/shop.routes.js</a:t>
            </a:r>
            <a:br>
              <a:rPr lang="en-US" sz="3000" dirty="0"/>
            </a:br>
            <a:endParaRPr lang="en-US" sz="3000" dirty="0"/>
          </a:p>
        </p:txBody>
      </p:sp>
      <p:sp>
        <p:nvSpPr>
          <p:cNvPr id="3" name="Content Placeholder 2">
            <a:extLst>
              <a:ext uri="{FF2B5EF4-FFF2-40B4-BE49-F238E27FC236}">
                <a16:creationId xmlns:a16="http://schemas.microsoft.com/office/drawing/2014/main" id="{0719930C-18DB-1745-5DBC-E30EEB804887}"/>
              </a:ext>
            </a:extLst>
          </p:cNvPr>
          <p:cNvSpPr>
            <a:spLocks noGrp="1"/>
          </p:cNvSpPr>
          <p:nvPr>
            <p:ph idx="1"/>
          </p:nvPr>
        </p:nvSpPr>
        <p:spPr/>
        <p:txBody>
          <a:bodyPr/>
          <a:lstStyle/>
          <a:p>
            <a:r>
              <a:rPr lang="en-US" dirty="0" err="1"/>
              <a:t>router.route</a:t>
            </a:r>
            <a:r>
              <a:rPr lang="en-US" dirty="0"/>
              <a:t>('/</a:t>
            </a:r>
            <a:r>
              <a:rPr lang="en-US" dirty="0" err="1"/>
              <a:t>api</a:t>
            </a:r>
            <a:r>
              <a:rPr lang="en-US" dirty="0"/>
              <a:t>/shops') </a:t>
            </a:r>
          </a:p>
          <a:p>
            <a:r>
              <a:rPr lang="en-US" dirty="0"/>
              <a:t>.get(</a:t>
            </a:r>
            <a:r>
              <a:rPr lang="en-US" dirty="0" err="1"/>
              <a:t>shopCtrl.list</a:t>
            </a:r>
            <a:r>
              <a:rPr lang="en-US" dirty="0"/>
              <a:t>)</a:t>
            </a:r>
          </a:p>
        </p:txBody>
      </p:sp>
      <p:sp>
        <p:nvSpPr>
          <p:cNvPr id="4" name="Date Placeholder 3">
            <a:extLst>
              <a:ext uri="{FF2B5EF4-FFF2-40B4-BE49-F238E27FC236}">
                <a16:creationId xmlns:a16="http://schemas.microsoft.com/office/drawing/2014/main" id="{68CDD5CC-61FF-3CCD-9C5E-74FD364FA6F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3742E22-B99F-9DEF-C013-71EF03BE004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D70B43C-D422-F2C8-DE84-AFEBA4B5200D}"/>
              </a:ext>
            </a:extLst>
          </p:cNvPr>
          <p:cNvSpPr>
            <a:spLocks noGrp="1"/>
          </p:cNvSpPr>
          <p:nvPr>
            <p:ph type="sldNum" sz="quarter" idx="12"/>
          </p:nvPr>
        </p:nvSpPr>
        <p:spPr/>
        <p:txBody>
          <a:bodyPr/>
          <a:lstStyle/>
          <a:p>
            <a:fld id="{7C5CF243-786F-4254-B068-4C9F0B6EA12F}" type="slidenum">
              <a:rPr lang="en-US" altLang="en-US" smtClean="0"/>
              <a:pPr/>
              <a:t>147</a:t>
            </a:fld>
            <a:endParaRPr lang="en-US" altLang="en-US"/>
          </a:p>
        </p:txBody>
      </p:sp>
    </p:spTree>
    <p:extLst>
      <p:ext uri="{BB962C8B-B14F-4D97-AF65-F5344CB8AC3E}">
        <p14:creationId xmlns:p14="http://schemas.microsoft.com/office/powerpoint/2010/main" val="344392969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0B63-B197-0F09-24C4-925CD7173557}"/>
              </a:ext>
            </a:extLst>
          </p:cNvPr>
          <p:cNvSpPr>
            <a:spLocks noGrp="1"/>
          </p:cNvSpPr>
          <p:nvPr>
            <p:ph type="title"/>
          </p:nvPr>
        </p:nvSpPr>
        <p:spPr/>
        <p:txBody>
          <a:bodyPr/>
          <a:lstStyle/>
          <a:p>
            <a:r>
              <a:rPr lang="en-US" sz="3000" dirty="0"/>
              <a:t>Updated </a:t>
            </a:r>
            <a:r>
              <a:rPr lang="en-US" sz="3000" dirty="0" err="1"/>
              <a:t>mern</a:t>
            </a:r>
            <a:r>
              <a:rPr lang="en-US" sz="3000" dirty="0"/>
              <a:t>-marketplace/server/routes/shop.routes.js</a:t>
            </a:r>
          </a:p>
        </p:txBody>
      </p:sp>
      <p:sp>
        <p:nvSpPr>
          <p:cNvPr id="3" name="Content Placeholder 2">
            <a:extLst>
              <a:ext uri="{FF2B5EF4-FFF2-40B4-BE49-F238E27FC236}">
                <a16:creationId xmlns:a16="http://schemas.microsoft.com/office/drawing/2014/main" id="{9931D766-B8EE-2C1B-CFBE-ABDFF9DCF7C8}"/>
              </a:ext>
            </a:extLst>
          </p:cNvPr>
          <p:cNvSpPr>
            <a:spLocks noGrp="1"/>
          </p:cNvSpPr>
          <p:nvPr>
            <p:ph idx="1"/>
          </p:nvPr>
        </p:nvSpPr>
        <p:spPr/>
        <p:txBody>
          <a:bodyPr/>
          <a:lstStyle/>
          <a:p>
            <a:r>
              <a:rPr lang="en-US" b="0" dirty="0">
                <a:solidFill>
                  <a:srgbClr val="008000"/>
                </a:solidFill>
                <a:effectLst/>
                <a:latin typeface="Consolas" panose="020B0609020204030204" pitchFamily="49" charset="0"/>
              </a:rPr>
              <a:t>import express from 'express'</a:t>
            </a:r>
          </a:p>
          <a:p>
            <a:r>
              <a:rPr lang="en-US" b="0" dirty="0">
                <a:solidFill>
                  <a:srgbClr val="008000"/>
                </a:solidFill>
                <a:effectLst/>
                <a:latin typeface="Consolas" panose="020B0609020204030204" pitchFamily="49" charset="0"/>
              </a:rPr>
              <a:t>import </a:t>
            </a:r>
            <a:r>
              <a:rPr lang="en-US" b="0" dirty="0" err="1">
                <a:solidFill>
                  <a:srgbClr val="008000"/>
                </a:solidFill>
                <a:effectLst/>
                <a:latin typeface="Consolas" panose="020B0609020204030204" pitchFamily="49" charset="0"/>
              </a:rPr>
              <a:t>userCtrl</a:t>
            </a:r>
            <a:r>
              <a:rPr lang="en-US" b="0" dirty="0">
                <a:solidFill>
                  <a:srgbClr val="008000"/>
                </a:solidFill>
                <a:effectLst/>
                <a:latin typeface="Consolas" panose="020B0609020204030204" pitchFamily="49" charset="0"/>
              </a:rPr>
              <a:t> from '../controllers/shop.controller.js' </a:t>
            </a:r>
          </a:p>
          <a:p>
            <a:r>
              <a:rPr lang="en-US" b="0" dirty="0">
                <a:solidFill>
                  <a:srgbClr val="008000"/>
                </a:solidFill>
                <a:effectLst/>
                <a:latin typeface="Consolas" panose="020B0609020204030204" pitchFamily="49" charset="0"/>
              </a:rPr>
              <a:t>    import </a:t>
            </a:r>
            <a:r>
              <a:rPr lang="en-US" b="0" dirty="0" err="1">
                <a:solidFill>
                  <a:srgbClr val="008000"/>
                </a:solidFill>
                <a:effectLst/>
                <a:latin typeface="Consolas" panose="020B0609020204030204" pitchFamily="49" charset="0"/>
              </a:rPr>
              <a:t>authCtrl</a:t>
            </a:r>
            <a:r>
              <a:rPr lang="en-US" b="0" dirty="0">
                <a:solidFill>
                  <a:srgbClr val="008000"/>
                </a:solidFill>
                <a:effectLst/>
                <a:latin typeface="Consolas" panose="020B0609020204030204" pitchFamily="49" charset="0"/>
              </a:rPr>
              <a:t> from '../controllers/auth.controller.js'</a:t>
            </a:r>
          </a:p>
          <a:p>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api</a:t>
            </a:r>
            <a:r>
              <a:rPr lang="en-US" b="0" dirty="0">
                <a:solidFill>
                  <a:srgbClr val="008000"/>
                </a:solidFill>
                <a:effectLst/>
                <a:latin typeface="Consolas" panose="020B0609020204030204" pitchFamily="49" charset="0"/>
              </a:rPr>
              <a:t>/shops/by/:</a:t>
            </a:r>
            <a:r>
              <a:rPr lang="en-US" b="0" dirty="0" err="1">
                <a:solidFill>
                  <a:srgbClr val="008000"/>
                </a:solidFill>
                <a:effectLst/>
                <a:latin typeface="Consolas" panose="020B0609020204030204" pitchFamily="49" charset="0"/>
              </a:rPr>
              <a:t>userId</a:t>
            </a:r>
            <a:r>
              <a:rPr lang="en-US" b="0" dirty="0">
                <a:solidFill>
                  <a:srgbClr val="008000"/>
                </a:solidFill>
                <a:effectLst/>
                <a:latin typeface="Consolas" panose="020B0609020204030204" pitchFamily="49" charset="0"/>
              </a:rPr>
              <a:t>')</a:t>
            </a:r>
          </a:p>
          <a:p>
            <a:r>
              <a:rPr lang="en-US" b="0" dirty="0">
                <a:solidFill>
                  <a:srgbClr val="008000"/>
                </a:solidFill>
                <a:effectLst/>
                <a:latin typeface="Consolas" panose="020B0609020204030204" pitchFamily="49" charset="0"/>
              </a:rPr>
              <a:t>.post(</a:t>
            </a:r>
            <a:r>
              <a:rPr lang="en-US" b="0" dirty="0" err="1">
                <a:solidFill>
                  <a:srgbClr val="008000"/>
                </a:solidFill>
                <a:effectLst/>
                <a:latin typeface="Consolas" panose="020B0609020204030204" pitchFamily="49" charset="0"/>
              </a:rPr>
              <a:t>authCtrl.requireSignin</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authCtrl.hasAuthorization</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userCtrl.isSeller</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shopCtrl.create</a:t>
            </a:r>
            <a:r>
              <a:rPr lang="en-US" b="0" dirty="0">
                <a:solidFill>
                  <a:srgbClr val="008000"/>
                </a:solidFill>
                <a:effectLst/>
                <a:latin typeface="Consolas" panose="020B0609020204030204" pitchFamily="49" charset="0"/>
              </a:rPr>
              <a:t>)</a:t>
            </a:r>
          </a:p>
          <a:p>
            <a:r>
              <a:rPr lang="en-US" b="0" dirty="0" err="1">
                <a:solidFill>
                  <a:srgbClr val="008000"/>
                </a:solidFill>
                <a:effectLst/>
                <a:latin typeface="Consolas" panose="020B0609020204030204" pitchFamily="49" charset="0"/>
              </a:rPr>
              <a:t>router.param</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userId</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userCtrl.userByID</a:t>
            </a:r>
            <a:r>
              <a:rPr lang="en-US" b="0" dirty="0">
                <a:solidFill>
                  <a:srgbClr val="008000"/>
                </a:solidFill>
                <a:effectLst/>
                <a:latin typeface="Consolas" panose="020B0609020204030204" pitchFamily="49" charset="0"/>
              </a:rPr>
              <a:t>)</a:t>
            </a:r>
          </a:p>
          <a:p>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api</a:t>
            </a:r>
            <a:r>
              <a:rPr lang="en-US" b="0" dirty="0">
                <a:solidFill>
                  <a:srgbClr val="008000"/>
                </a:solidFill>
                <a:effectLst/>
                <a:latin typeface="Consolas" panose="020B0609020204030204" pitchFamily="49" charset="0"/>
              </a:rPr>
              <a:t>/shops').get(</a:t>
            </a:r>
            <a:r>
              <a:rPr lang="en-US" b="0" dirty="0" err="1">
                <a:solidFill>
                  <a:srgbClr val="008000"/>
                </a:solidFill>
                <a:effectLst/>
                <a:latin typeface="Consolas" panose="020B0609020204030204" pitchFamily="49" charset="0"/>
              </a:rPr>
              <a:t>shopCtrl.list</a:t>
            </a:r>
            <a:r>
              <a:rPr lang="en-US"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5C1C1426-B05F-414E-82B3-75EFF58A515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ED9A67D-6A4B-7505-A7AE-4941D8BF27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A6A7A0-FDB7-AFA3-4B1C-FDDDCC65420B}"/>
              </a:ext>
            </a:extLst>
          </p:cNvPr>
          <p:cNvSpPr>
            <a:spLocks noGrp="1"/>
          </p:cNvSpPr>
          <p:nvPr>
            <p:ph type="sldNum" sz="quarter" idx="12"/>
          </p:nvPr>
        </p:nvSpPr>
        <p:spPr/>
        <p:txBody>
          <a:bodyPr/>
          <a:lstStyle/>
          <a:p>
            <a:fld id="{7C5CF243-786F-4254-B068-4C9F0B6EA12F}" type="slidenum">
              <a:rPr lang="en-US" altLang="en-US" smtClean="0"/>
              <a:pPr/>
              <a:t>148</a:t>
            </a:fld>
            <a:endParaRPr lang="en-US" altLang="en-US"/>
          </a:p>
        </p:txBody>
      </p:sp>
    </p:spTree>
    <p:extLst>
      <p:ext uri="{BB962C8B-B14F-4D97-AF65-F5344CB8AC3E}">
        <p14:creationId xmlns:p14="http://schemas.microsoft.com/office/powerpoint/2010/main" val="200947043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22A7-02E7-D484-3B93-B6BBE122EC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2BD27F-9DA2-31D3-57BE-421B7B385AEA}"/>
              </a:ext>
            </a:extLst>
          </p:cNvPr>
          <p:cNvSpPr>
            <a:spLocks noGrp="1"/>
          </p:cNvSpPr>
          <p:nvPr>
            <p:ph idx="1"/>
          </p:nvPr>
        </p:nvSpPr>
        <p:spPr/>
        <p:txBody>
          <a:bodyPr/>
          <a:lstStyle/>
          <a:p>
            <a:r>
              <a:rPr lang="en-US" dirty="0"/>
              <a:t>A GET request received at this route will invoke the list controller method, which will query the shops collection in the database to return all the shops. </a:t>
            </a:r>
          </a:p>
          <a:p>
            <a:r>
              <a:rPr lang="en-US" dirty="0"/>
              <a:t>The list method is defined as follows:</a:t>
            </a:r>
          </a:p>
          <a:p>
            <a:pPr marL="0" indent="0">
              <a:buNone/>
            </a:pPr>
            <a:endParaRPr lang="en-US" dirty="0"/>
          </a:p>
          <a:p>
            <a:pPr marL="0" indent="0">
              <a:buNone/>
            </a:pPr>
            <a:r>
              <a:rPr lang="en-US" dirty="0" err="1"/>
              <a:t>mern</a:t>
            </a:r>
            <a:r>
              <a:rPr lang="en-US" dirty="0"/>
              <a:t>-marketplace/server/controllers/shop.controller.js:</a:t>
            </a:r>
          </a:p>
          <a:p>
            <a:r>
              <a:rPr lang="en-US" sz="1500" dirty="0"/>
              <a:t>const list = async (req, res) =&gt; { </a:t>
            </a:r>
          </a:p>
          <a:p>
            <a:r>
              <a:rPr lang="en-US" sz="1500" dirty="0"/>
              <a:t>try {</a:t>
            </a:r>
          </a:p>
          <a:p>
            <a:r>
              <a:rPr lang="en-US" sz="1500" dirty="0"/>
              <a:t>let shops = await </a:t>
            </a:r>
            <a:r>
              <a:rPr lang="en-US" sz="1500" dirty="0" err="1"/>
              <a:t>Shop.find</a:t>
            </a:r>
            <a:r>
              <a:rPr lang="en-US" sz="1500" dirty="0"/>
              <a:t>() </a:t>
            </a:r>
          </a:p>
          <a:p>
            <a:r>
              <a:rPr lang="en-US" sz="1500" dirty="0" err="1"/>
              <a:t>res.json</a:t>
            </a:r>
            <a:r>
              <a:rPr lang="en-US" sz="1500" dirty="0"/>
              <a:t>(shops)</a:t>
            </a:r>
          </a:p>
          <a:p>
            <a:r>
              <a:rPr lang="en-US" sz="1500" dirty="0"/>
              <a:t>} catch (err){</a:t>
            </a:r>
          </a:p>
          <a:p>
            <a:r>
              <a:rPr lang="en-US" sz="1500" dirty="0"/>
              <a:t>return </a:t>
            </a:r>
            <a:r>
              <a:rPr lang="en-US" sz="1500" dirty="0" err="1"/>
              <a:t>res.status</a:t>
            </a:r>
            <a:r>
              <a:rPr lang="en-US" sz="1500" dirty="0"/>
              <a:t>(400).</a:t>
            </a:r>
            <a:r>
              <a:rPr lang="en-US" sz="1500" dirty="0" err="1"/>
              <a:t>json</a:t>
            </a:r>
            <a:r>
              <a:rPr lang="en-US" sz="1500" dirty="0"/>
              <a:t>({</a:t>
            </a:r>
          </a:p>
          <a:p>
            <a:r>
              <a:rPr lang="en-US" sz="1500" dirty="0"/>
              <a:t>error: </a:t>
            </a:r>
            <a:r>
              <a:rPr lang="en-US" sz="1500" dirty="0" err="1"/>
              <a:t>errorHandler.getErrorMessage</a:t>
            </a:r>
            <a:r>
              <a:rPr lang="en-US" sz="1500" dirty="0"/>
              <a:t>(err) </a:t>
            </a:r>
          </a:p>
          <a:p>
            <a:r>
              <a:rPr lang="en-US" sz="1500" dirty="0"/>
              <a:t>})</a:t>
            </a:r>
          </a:p>
          <a:p>
            <a:r>
              <a:rPr lang="en-US" sz="1500" dirty="0"/>
              <a:t>} </a:t>
            </a:r>
          </a:p>
          <a:p>
            <a:r>
              <a:rPr lang="en-US" sz="1500" dirty="0"/>
              <a:t>}</a:t>
            </a:r>
          </a:p>
        </p:txBody>
      </p:sp>
      <p:sp>
        <p:nvSpPr>
          <p:cNvPr id="4" name="Date Placeholder 3">
            <a:extLst>
              <a:ext uri="{FF2B5EF4-FFF2-40B4-BE49-F238E27FC236}">
                <a16:creationId xmlns:a16="http://schemas.microsoft.com/office/drawing/2014/main" id="{709D2AD0-FC68-3E35-7C83-62DB0D477EF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4023B49-A6A3-F01A-D359-32A87719DD1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13385E1-56D1-A21A-AC7A-87D1DAEC48C6}"/>
              </a:ext>
            </a:extLst>
          </p:cNvPr>
          <p:cNvSpPr>
            <a:spLocks noGrp="1"/>
          </p:cNvSpPr>
          <p:nvPr>
            <p:ph type="sldNum" sz="quarter" idx="12"/>
          </p:nvPr>
        </p:nvSpPr>
        <p:spPr/>
        <p:txBody>
          <a:bodyPr/>
          <a:lstStyle/>
          <a:p>
            <a:fld id="{7C5CF243-786F-4254-B068-4C9F0B6EA12F}" type="slidenum">
              <a:rPr lang="en-US" altLang="en-US" smtClean="0"/>
              <a:pPr/>
              <a:t>149</a:t>
            </a:fld>
            <a:endParaRPr lang="en-US" altLang="en-US"/>
          </a:p>
        </p:txBody>
      </p:sp>
    </p:spTree>
    <p:extLst>
      <p:ext uri="{BB962C8B-B14F-4D97-AF65-F5344CB8AC3E}">
        <p14:creationId xmlns:p14="http://schemas.microsoft.com/office/powerpoint/2010/main" val="72763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9359-C0AF-6CA1-2702-DB331A908614}"/>
              </a:ext>
            </a:extLst>
          </p:cNvPr>
          <p:cNvSpPr>
            <a:spLocks noGrp="1"/>
          </p:cNvSpPr>
          <p:nvPr>
            <p:ph type="title"/>
          </p:nvPr>
        </p:nvSpPr>
        <p:spPr/>
        <p:txBody>
          <a:bodyPr/>
          <a:lstStyle/>
          <a:p>
            <a:r>
              <a:rPr lang="en-US" dirty="0"/>
              <a:t>Updating the user model</a:t>
            </a:r>
          </a:p>
        </p:txBody>
      </p:sp>
      <p:sp>
        <p:nvSpPr>
          <p:cNvPr id="3" name="Content Placeholder 2">
            <a:extLst>
              <a:ext uri="{FF2B5EF4-FFF2-40B4-BE49-F238E27FC236}">
                <a16:creationId xmlns:a16="http://schemas.microsoft.com/office/drawing/2014/main" id="{09BE0F86-CF4F-008E-F9A9-56AE571EF4C9}"/>
              </a:ext>
            </a:extLst>
          </p:cNvPr>
          <p:cNvSpPr>
            <a:spLocks noGrp="1"/>
          </p:cNvSpPr>
          <p:nvPr>
            <p:ph idx="1"/>
          </p:nvPr>
        </p:nvSpPr>
        <p:spPr/>
        <p:txBody>
          <a:bodyPr/>
          <a:lstStyle/>
          <a:p>
            <a:r>
              <a:rPr lang="en-US" dirty="0"/>
              <a:t>We need to store additional detail about each user to determine whether a user is an active seller or not. </a:t>
            </a:r>
          </a:p>
          <a:p>
            <a:r>
              <a:rPr lang="en-US" dirty="0"/>
              <a:t>We will update the user model that we developed in, Building a Backend with MongoDB, Express, and Node, to add a seller value that will be set to false by default to represent regular users and can additionally be set to true to represent users who are also sellers. </a:t>
            </a:r>
          </a:p>
          <a:p>
            <a:r>
              <a:rPr lang="en-US" dirty="0"/>
              <a:t>We will update the existing user schema to add this seller field with the following code:</a:t>
            </a:r>
          </a:p>
          <a:p>
            <a:r>
              <a:rPr lang="en-US" b="1" dirty="0" err="1"/>
              <a:t>mern</a:t>
            </a:r>
            <a:r>
              <a:rPr lang="en-US" b="1" dirty="0"/>
              <a:t>-marketplace/server/models/user.model.js:</a:t>
            </a:r>
          </a:p>
          <a:p>
            <a:pPr marL="0" indent="0">
              <a:buNone/>
            </a:pPr>
            <a:r>
              <a:rPr lang="en-US" b="1" dirty="0"/>
              <a:t>seller: {</a:t>
            </a:r>
          </a:p>
          <a:p>
            <a:pPr marL="0" indent="0">
              <a:buNone/>
            </a:pPr>
            <a:r>
              <a:rPr lang="en-US" b="1" dirty="0"/>
              <a:t>type: Boolean, </a:t>
            </a:r>
          </a:p>
          <a:p>
            <a:pPr marL="0" indent="0">
              <a:buNone/>
            </a:pPr>
            <a:r>
              <a:rPr lang="en-US" b="1" dirty="0"/>
              <a:t>default: false</a:t>
            </a:r>
          </a:p>
          <a:p>
            <a:pPr marL="0" indent="0">
              <a:buNone/>
            </a:pPr>
            <a:r>
              <a:rPr lang="en-US" b="1" dirty="0"/>
              <a:t>}</a:t>
            </a:r>
          </a:p>
        </p:txBody>
      </p:sp>
      <p:sp>
        <p:nvSpPr>
          <p:cNvPr id="4" name="Date Placeholder 3">
            <a:extLst>
              <a:ext uri="{FF2B5EF4-FFF2-40B4-BE49-F238E27FC236}">
                <a16:creationId xmlns:a16="http://schemas.microsoft.com/office/drawing/2014/main" id="{16B94929-1BFA-6066-7D40-C08BADE30B7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EE0FD2C-112B-8BDD-7F1D-DF03E3950E4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E295C4-BA5D-5852-3D45-C5D15701DDB7}"/>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03619946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E61E-CB19-EDFB-7C1F-9D9BE08DE07D}"/>
              </a:ext>
            </a:extLst>
          </p:cNvPr>
          <p:cNvSpPr>
            <a:spLocks noGrp="1"/>
          </p:cNvSpPr>
          <p:nvPr>
            <p:ph type="title"/>
          </p:nvPr>
        </p:nvSpPr>
        <p:spPr/>
        <p:txBody>
          <a:bodyPr/>
          <a:lstStyle/>
          <a:p>
            <a:r>
              <a:rPr lang="en-US" sz="2500" dirty="0"/>
              <a:t>Updated </a:t>
            </a:r>
            <a:r>
              <a:rPr lang="en-US" sz="2500" dirty="0" err="1"/>
              <a:t>mern</a:t>
            </a:r>
            <a:r>
              <a:rPr lang="en-US" sz="2500" dirty="0"/>
              <a:t>-marketplace/server/controllers/shop.controller.js:</a:t>
            </a:r>
          </a:p>
        </p:txBody>
      </p:sp>
      <p:sp>
        <p:nvSpPr>
          <p:cNvPr id="3" name="Content Placeholder 2">
            <a:extLst>
              <a:ext uri="{FF2B5EF4-FFF2-40B4-BE49-F238E27FC236}">
                <a16:creationId xmlns:a16="http://schemas.microsoft.com/office/drawing/2014/main" id="{F611E5C2-12E5-D4C5-D681-762A33DB86B5}"/>
              </a:ext>
            </a:extLst>
          </p:cNvPr>
          <p:cNvSpPr>
            <a:spLocks noGrp="1"/>
          </p:cNvSpPr>
          <p:nvPr>
            <p:ph idx="1"/>
          </p:nvPr>
        </p:nvSpPr>
        <p:spPr/>
        <p:txBody>
          <a:bodyPr/>
          <a:lstStyle/>
          <a:p>
            <a:r>
              <a:rPr lang="en-US" sz="800" b="0" dirty="0">
                <a:solidFill>
                  <a:srgbClr val="008000"/>
                </a:solidFill>
                <a:effectLst/>
                <a:latin typeface="Consolas" panose="020B0609020204030204" pitchFamily="49" charset="0"/>
              </a:rPr>
              <a:t>const create = (req, res, next) =&gt; {</a:t>
            </a:r>
          </a:p>
          <a:p>
            <a:r>
              <a:rPr lang="en-US" sz="800" b="0" dirty="0">
                <a:solidFill>
                  <a:srgbClr val="008000"/>
                </a:solidFill>
                <a:effectLst/>
                <a:latin typeface="Consolas" panose="020B0609020204030204" pitchFamily="49" charset="0"/>
              </a:rPr>
              <a:t>let form = new </a:t>
            </a:r>
            <a:r>
              <a:rPr lang="en-US" sz="800" b="0" dirty="0" err="1">
                <a:solidFill>
                  <a:srgbClr val="008000"/>
                </a:solidFill>
                <a:effectLst/>
                <a:latin typeface="Consolas" panose="020B0609020204030204" pitchFamily="49" charset="0"/>
              </a:rPr>
              <a:t>formidable.IncomingForm</a:t>
            </a:r>
            <a:r>
              <a:rPr lang="en-US" sz="800" b="0" dirty="0">
                <a:solidFill>
                  <a:srgbClr val="008000"/>
                </a:solidFill>
                <a:effectLst/>
                <a:latin typeface="Consolas" panose="020B0609020204030204" pitchFamily="49" charset="0"/>
              </a:rPr>
              <a:t>() </a:t>
            </a:r>
          </a:p>
          <a:p>
            <a:r>
              <a:rPr lang="en-US" sz="800" b="0" dirty="0" err="1">
                <a:solidFill>
                  <a:srgbClr val="008000"/>
                </a:solidFill>
                <a:effectLst/>
                <a:latin typeface="Consolas" panose="020B0609020204030204" pitchFamily="49" charset="0"/>
              </a:rPr>
              <a:t>form.keepExtensions</a:t>
            </a:r>
            <a:r>
              <a:rPr lang="en-US" sz="800" b="0" dirty="0">
                <a:solidFill>
                  <a:srgbClr val="008000"/>
                </a:solidFill>
                <a:effectLst/>
                <a:latin typeface="Consolas" panose="020B0609020204030204" pitchFamily="49" charset="0"/>
              </a:rPr>
              <a:t> = true</a:t>
            </a:r>
          </a:p>
          <a:p>
            <a:r>
              <a:rPr lang="en-US" sz="800" b="0" dirty="0" err="1">
                <a:solidFill>
                  <a:srgbClr val="008000"/>
                </a:solidFill>
                <a:effectLst/>
                <a:latin typeface="Consolas" panose="020B0609020204030204" pitchFamily="49" charset="0"/>
              </a:rPr>
              <a:t>form.parse</a:t>
            </a:r>
            <a:r>
              <a:rPr lang="en-US" sz="800" b="0" dirty="0">
                <a:solidFill>
                  <a:srgbClr val="008000"/>
                </a:solidFill>
                <a:effectLst/>
                <a:latin typeface="Consolas" panose="020B0609020204030204" pitchFamily="49" charset="0"/>
              </a:rPr>
              <a:t>(req, (err, fields, files) =&gt; { </a:t>
            </a:r>
          </a:p>
          <a:p>
            <a:r>
              <a:rPr lang="en-US" sz="800" b="0" dirty="0">
                <a:solidFill>
                  <a:srgbClr val="008000"/>
                </a:solidFill>
                <a:effectLst/>
                <a:latin typeface="Consolas" panose="020B0609020204030204" pitchFamily="49" charset="0"/>
              </a:rPr>
              <a:t>if (err) {</a:t>
            </a:r>
          </a:p>
          <a:p>
            <a:r>
              <a:rPr lang="en-US" sz="800" b="0" dirty="0" err="1">
                <a:solidFill>
                  <a:srgbClr val="008000"/>
                </a:solidFill>
                <a:effectLst/>
                <a:latin typeface="Consolas" panose="020B0609020204030204" pitchFamily="49" charset="0"/>
              </a:rPr>
              <a:t>res.status</a:t>
            </a:r>
            <a:r>
              <a:rPr lang="en-US" sz="800" b="0" dirty="0">
                <a:solidFill>
                  <a:srgbClr val="008000"/>
                </a:solidFill>
                <a:effectLst/>
                <a:latin typeface="Consolas" panose="020B0609020204030204" pitchFamily="49" charset="0"/>
              </a:rPr>
              <a:t>(400).</a:t>
            </a:r>
            <a:r>
              <a:rPr lang="en-US" sz="800" b="0" dirty="0" err="1">
                <a:solidFill>
                  <a:srgbClr val="008000"/>
                </a:solidFill>
                <a:effectLst/>
                <a:latin typeface="Consolas" panose="020B0609020204030204" pitchFamily="49" charset="0"/>
              </a:rPr>
              <a:t>json</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message: "Image could not be uploaded"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let shop = new Shop(fields) </a:t>
            </a:r>
          </a:p>
          <a:p>
            <a:r>
              <a:rPr lang="en-US" sz="800" b="0" dirty="0" err="1">
                <a:solidFill>
                  <a:srgbClr val="008000"/>
                </a:solidFill>
                <a:effectLst/>
                <a:latin typeface="Consolas" panose="020B0609020204030204" pitchFamily="49" charset="0"/>
              </a:rPr>
              <a:t>shop.owner</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req.profile</a:t>
            </a:r>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if(</a:t>
            </a:r>
            <a:r>
              <a:rPr lang="en-US" sz="800" b="0" dirty="0" err="1">
                <a:solidFill>
                  <a:srgbClr val="008000"/>
                </a:solidFill>
                <a:effectLst/>
                <a:latin typeface="Consolas" panose="020B0609020204030204" pitchFamily="49" charset="0"/>
              </a:rPr>
              <a:t>files.image</a:t>
            </a:r>
            <a:r>
              <a:rPr lang="en-US" sz="800" b="0" dirty="0">
                <a:solidFill>
                  <a:srgbClr val="008000"/>
                </a:solidFill>
                <a:effectLst/>
                <a:latin typeface="Consolas" panose="020B0609020204030204" pitchFamily="49" charset="0"/>
              </a:rPr>
              <a:t>){</a:t>
            </a:r>
          </a:p>
          <a:p>
            <a:r>
              <a:rPr lang="en-US" sz="800" b="0" dirty="0" err="1">
                <a:solidFill>
                  <a:srgbClr val="008000"/>
                </a:solidFill>
                <a:effectLst/>
                <a:latin typeface="Consolas" panose="020B0609020204030204" pitchFamily="49" charset="0"/>
              </a:rPr>
              <a:t>shop.image.data</a:t>
            </a:r>
            <a:r>
              <a:rPr lang="en-US" sz="800" b="0" dirty="0">
                <a:solidFill>
                  <a:srgbClr val="008000"/>
                </a:solidFill>
                <a:effectLst/>
                <a:latin typeface="Consolas" panose="020B0609020204030204" pitchFamily="49" charset="0"/>
              </a:rPr>
              <a:t> = </a:t>
            </a:r>
            <a:r>
              <a:rPr lang="en-US" sz="800" b="0" dirty="0" err="1">
                <a:solidFill>
                  <a:srgbClr val="008000"/>
                </a:solidFill>
                <a:effectLst/>
                <a:latin typeface="Consolas" panose="020B0609020204030204" pitchFamily="49" charset="0"/>
              </a:rPr>
              <a:t>fs.readFileSync</a:t>
            </a:r>
            <a:r>
              <a:rPr lang="en-US" sz="800" b="0" dirty="0">
                <a:solidFill>
                  <a:srgbClr val="008000"/>
                </a:solidFill>
                <a:effectLst/>
                <a:latin typeface="Consolas" panose="020B0609020204030204" pitchFamily="49" charset="0"/>
              </a:rPr>
              <a:t>(</a:t>
            </a:r>
            <a:r>
              <a:rPr lang="en-US" sz="800" b="0" dirty="0" err="1">
                <a:solidFill>
                  <a:srgbClr val="008000"/>
                </a:solidFill>
                <a:effectLst/>
                <a:latin typeface="Consolas" panose="020B0609020204030204" pitchFamily="49" charset="0"/>
              </a:rPr>
              <a:t>files.image.path</a:t>
            </a:r>
            <a:r>
              <a:rPr lang="en-US" sz="800" b="0" dirty="0">
                <a:solidFill>
                  <a:srgbClr val="008000"/>
                </a:solidFill>
                <a:effectLst/>
                <a:latin typeface="Consolas" panose="020B0609020204030204" pitchFamily="49" charset="0"/>
              </a:rPr>
              <a:t>) </a:t>
            </a:r>
          </a:p>
          <a:p>
            <a:r>
              <a:rPr lang="en-US" sz="800" b="0" dirty="0" err="1">
                <a:solidFill>
                  <a:srgbClr val="008000"/>
                </a:solidFill>
                <a:effectLst/>
                <a:latin typeface="Consolas" panose="020B0609020204030204" pitchFamily="49" charset="0"/>
              </a:rPr>
              <a:t>shop.image.contentType</a:t>
            </a:r>
            <a:r>
              <a:rPr lang="en-US" sz="800" b="0" dirty="0">
                <a:solidFill>
                  <a:srgbClr val="008000"/>
                </a:solidFill>
                <a:effectLst/>
                <a:latin typeface="Consolas" panose="020B0609020204030204" pitchFamily="49" charset="0"/>
              </a:rPr>
              <a:t> = </a:t>
            </a:r>
            <a:r>
              <a:rPr lang="en-US" sz="800" b="0" dirty="0" err="1">
                <a:solidFill>
                  <a:srgbClr val="008000"/>
                </a:solidFill>
                <a:effectLst/>
                <a:latin typeface="Consolas" panose="020B0609020204030204" pitchFamily="49" charset="0"/>
              </a:rPr>
              <a:t>files.image.type</a:t>
            </a:r>
            <a:endParaRPr lang="en-US" sz="800" b="0" dirty="0">
              <a:solidFill>
                <a:srgbClr val="008000"/>
              </a:solidFill>
              <a:effectLst/>
              <a:latin typeface="Consolas" panose="020B0609020204030204" pitchFamily="49" charset="0"/>
            </a:endParaRPr>
          </a:p>
          <a:p>
            <a:r>
              <a:rPr lang="en-US" sz="800" b="0" dirty="0">
                <a:solidFill>
                  <a:srgbClr val="008000"/>
                </a:solidFill>
                <a:effectLst/>
                <a:latin typeface="Consolas" panose="020B0609020204030204" pitchFamily="49" charset="0"/>
              </a:rPr>
              <a:t>}</a:t>
            </a:r>
          </a:p>
          <a:p>
            <a:r>
              <a:rPr lang="en-US" sz="800" b="0" dirty="0" err="1">
                <a:solidFill>
                  <a:srgbClr val="008000"/>
                </a:solidFill>
                <a:effectLst/>
                <a:latin typeface="Consolas" panose="020B0609020204030204" pitchFamily="49" charset="0"/>
              </a:rPr>
              <a:t>shop.save</a:t>
            </a:r>
            <a:r>
              <a:rPr lang="en-US" sz="800" b="0" dirty="0">
                <a:solidFill>
                  <a:srgbClr val="008000"/>
                </a:solidFill>
                <a:effectLst/>
                <a:latin typeface="Consolas" panose="020B0609020204030204" pitchFamily="49" charset="0"/>
              </a:rPr>
              <a:t>((err, result) =&gt; { </a:t>
            </a:r>
          </a:p>
          <a:p>
            <a:r>
              <a:rPr lang="en-US" sz="800" b="0" dirty="0">
                <a:solidFill>
                  <a:srgbClr val="008000"/>
                </a:solidFill>
                <a:effectLst/>
                <a:latin typeface="Consolas" panose="020B0609020204030204" pitchFamily="49" charset="0"/>
              </a:rPr>
              <a:t>if (err) {</a:t>
            </a:r>
          </a:p>
          <a:p>
            <a:r>
              <a:rPr lang="en-US" sz="800" b="0" dirty="0">
                <a:solidFill>
                  <a:srgbClr val="008000"/>
                </a:solidFill>
                <a:effectLst/>
                <a:latin typeface="Consolas" panose="020B0609020204030204" pitchFamily="49" charset="0"/>
              </a:rPr>
              <a:t>return </a:t>
            </a:r>
            <a:r>
              <a:rPr lang="en-US" sz="800" b="0" dirty="0" err="1">
                <a:solidFill>
                  <a:srgbClr val="008000"/>
                </a:solidFill>
                <a:effectLst/>
                <a:latin typeface="Consolas" panose="020B0609020204030204" pitchFamily="49" charset="0"/>
              </a:rPr>
              <a:t>res.status</a:t>
            </a:r>
            <a:r>
              <a:rPr lang="en-US" sz="800" b="0" dirty="0">
                <a:solidFill>
                  <a:srgbClr val="008000"/>
                </a:solidFill>
                <a:effectLst/>
                <a:latin typeface="Consolas" panose="020B0609020204030204" pitchFamily="49" charset="0"/>
              </a:rPr>
              <a:t>(400).</a:t>
            </a:r>
            <a:r>
              <a:rPr lang="en-US" sz="800" b="0" dirty="0" err="1">
                <a:solidFill>
                  <a:srgbClr val="008000"/>
                </a:solidFill>
                <a:effectLst/>
                <a:latin typeface="Consolas" panose="020B0609020204030204" pitchFamily="49" charset="0"/>
              </a:rPr>
              <a:t>json</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error: </a:t>
            </a:r>
            <a:r>
              <a:rPr lang="en-US" sz="800" b="0" dirty="0" err="1">
                <a:solidFill>
                  <a:srgbClr val="008000"/>
                </a:solidFill>
                <a:effectLst/>
                <a:latin typeface="Consolas" panose="020B0609020204030204" pitchFamily="49" charset="0"/>
              </a:rPr>
              <a:t>errorHandler.getErrorMessage</a:t>
            </a:r>
            <a:r>
              <a:rPr lang="en-US" sz="800" b="0" dirty="0">
                <a:solidFill>
                  <a:srgbClr val="008000"/>
                </a:solidFill>
                <a:effectLst/>
                <a:latin typeface="Consolas" panose="020B0609020204030204" pitchFamily="49" charset="0"/>
              </a:rPr>
              <a:t>(err)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a:t>
            </a:r>
          </a:p>
          <a:p>
            <a:r>
              <a:rPr lang="en-US" sz="800" b="0" dirty="0" err="1">
                <a:solidFill>
                  <a:srgbClr val="008000"/>
                </a:solidFill>
                <a:effectLst/>
                <a:latin typeface="Consolas" panose="020B0609020204030204" pitchFamily="49" charset="0"/>
              </a:rPr>
              <a:t>res.status</a:t>
            </a:r>
            <a:r>
              <a:rPr lang="en-US" sz="800" b="0" dirty="0">
                <a:solidFill>
                  <a:srgbClr val="008000"/>
                </a:solidFill>
                <a:effectLst/>
                <a:latin typeface="Consolas" panose="020B0609020204030204" pitchFamily="49" charset="0"/>
              </a:rPr>
              <a:t>(200).</a:t>
            </a:r>
            <a:r>
              <a:rPr lang="en-US" sz="800" b="0" dirty="0" err="1">
                <a:solidFill>
                  <a:srgbClr val="008000"/>
                </a:solidFill>
                <a:effectLst/>
                <a:latin typeface="Consolas" panose="020B0609020204030204" pitchFamily="49" charset="0"/>
              </a:rPr>
              <a:t>json</a:t>
            </a:r>
            <a:r>
              <a:rPr lang="en-US" sz="800" b="0" dirty="0">
                <a:solidFill>
                  <a:srgbClr val="008000"/>
                </a:solidFill>
                <a:effectLst/>
                <a:latin typeface="Consolas" panose="020B0609020204030204" pitchFamily="49" charset="0"/>
              </a:rPr>
              <a:t>(result)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const list = async (req, res) =&gt; { </a:t>
            </a:r>
          </a:p>
          <a:p>
            <a:r>
              <a:rPr lang="en-US" sz="800" b="0" dirty="0">
                <a:solidFill>
                  <a:srgbClr val="008000"/>
                </a:solidFill>
                <a:effectLst/>
                <a:latin typeface="Consolas" panose="020B0609020204030204" pitchFamily="49" charset="0"/>
              </a:rPr>
              <a:t>try {</a:t>
            </a:r>
          </a:p>
          <a:p>
            <a:r>
              <a:rPr lang="en-US" sz="800" b="0" dirty="0">
                <a:solidFill>
                  <a:srgbClr val="008000"/>
                </a:solidFill>
                <a:effectLst/>
                <a:latin typeface="Consolas" panose="020B0609020204030204" pitchFamily="49" charset="0"/>
              </a:rPr>
              <a:t>let shops = await </a:t>
            </a:r>
            <a:r>
              <a:rPr lang="en-US" sz="800" b="0" dirty="0" err="1">
                <a:solidFill>
                  <a:srgbClr val="008000"/>
                </a:solidFill>
                <a:effectLst/>
                <a:latin typeface="Consolas" panose="020B0609020204030204" pitchFamily="49" charset="0"/>
              </a:rPr>
              <a:t>Shop.find</a:t>
            </a:r>
            <a:r>
              <a:rPr lang="en-US" sz="800" b="0" dirty="0">
                <a:solidFill>
                  <a:srgbClr val="008000"/>
                </a:solidFill>
                <a:effectLst/>
                <a:latin typeface="Consolas" panose="020B0609020204030204" pitchFamily="49" charset="0"/>
              </a:rPr>
              <a:t>() </a:t>
            </a:r>
          </a:p>
          <a:p>
            <a:r>
              <a:rPr lang="en-US" sz="800" b="0" dirty="0" err="1">
                <a:solidFill>
                  <a:srgbClr val="008000"/>
                </a:solidFill>
                <a:effectLst/>
                <a:latin typeface="Consolas" panose="020B0609020204030204" pitchFamily="49" charset="0"/>
              </a:rPr>
              <a:t>res.json</a:t>
            </a:r>
            <a:r>
              <a:rPr lang="en-US" sz="800" b="0" dirty="0">
                <a:solidFill>
                  <a:srgbClr val="008000"/>
                </a:solidFill>
                <a:effectLst/>
                <a:latin typeface="Consolas" panose="020B0609020204030204" pitchFamily="49" charset="0"/>
              </a:rPr>
              <a:t>(shops)</a:t>
            </a:r>
          </a:p>
          <a:p>
            <a:r>
              <a:rPr lang="en-US" sz="800" b="0" dirty="0">
                <a:solidFill>
                  <a:srgbClr val="008000"/>
                </a:solidFill>
                <a:effectLst/>
                <a:latin typeface="Consolas" panose="020B0609020204030204" pitchFamily="49" charset="0"/>
              </a:rPr>
              <a:t>} catch (err){</a:t>
            </a:r>
          </a:p>
          <a:p>
            <a:r>
              <a:rPr lang="en-US" sz="800" b="0" dirty="0">
                <a:solidFill>
                  <a:srgbClr val="008000"/>
                </a:solidFill>
                <a:effectLst/>
                <a:latin typeface="Consolas" panose="020B0609020204030204" pitchFamily="49" charset="0"/>
              </a:rPr>
              <a:t>return </a:t>
            </a:r>
            <a:r>
              <a:rPr lang="en-US" sz="800" b="0" dirty="0" err="1">
                <a:solidFill>
                  <a:srgbClr val="008000"/>
                </a:solidFill>
                <a:effectLst/>
                <a:latin typeface="Consolas" panose="020B0609020204030204" pitchFamily="49" charset="0"/>
              </a:rPr>
              <a:t>res.status</a:t>
            </a:r>
            <a:r>
              <a:rPr lang="en-US" sz="800" b="0" dirty="0">
                <a:solidFill>
                  <a:srgbClr val="008000"/>
                </a:solidFill>
                <a:effectLst/>
                <a:latin typeface="Consolas" panose="020B0609020204030204" pitchFamily="49" charset="0"/>
              </a:rPr>
              <a:t>(400).</a:t>
            </a:r>
            <a:r>
              <a:rPr lang="en-US" sz="800" b="0" dirty="0" err="1">
                <a:solidFill>
                  <a:srgbClr val="008000"/>
                </a:solidFill>
                <a:effectLst/>
                <a:latin typeface="Consolas" panose="020B0609020204030204" pitchFamily="49" charset="0"/>
              </a:rPr>
              <a:t>json</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error: </a:t>
            </a:r>
            <a:r>
              <a:rPr lang="en-US" sz="800" b="0" dirty="0" err="1">
                <a:solidFill>
                  <a:srgbClr val="008000"/>
                </a:solidFill>
                <a:effectLst/>
                <a:latin typeface="Consolas" panose="020B0609020204030204" pitchFamily="49" charset="0"/>
              </a:rPr>
              <a:t>errorHandler.getErrorMessage</a:t>
            </a:r>
            <a:r>
              <a:rPr lang="en-US" sz="800" b="0" dirty="0">
                <a:solidFill>
                  <a:srgbClr val="008000"/>
                </a:solidFill>
                <a:effectLst/>
                <a:latin typeface="Consolas" panose="020B0609020204030204" pitchFamily="49" charset="0"/>
              </a:rPr>
              <a:t>(err)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056D622B-9F1F-AD76-19F6-FB53CB79AE2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DD71E08E-2954-C88E-6F1A-68A6A62905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FFDFC81-92E9-0DBC-23E8-9E576D0D9986}"/>
              </a:ext>
            </a:extLst>
          </p:cNvPr>
          <p:cNvSpPr>
            <a:spLocks noGrp="1"/>
          </p:cNvSpPr>
          <p:nvPr>
            <p:ph type="sldNum" sz="quarter" idx="12"/>
          </p:nvPr>
        </p:nvSpPr>
        <p:spPr/>
        <p:txBody>
          <a:bodyPr/>
          <a:lstStyle/>
          <a:p>
            <a:fld id="{7C5CF243-786F-4254-B068-4C9F0B6EA12F}" type="slidenum">
              <a:rPr lang="en-US" altLang="en-US" smtClean="0"/>
              <a:pPr/>
              <a:t>150</a:t>
            </a:fld>
            <a:endParaRPr lang="en-US" altLang="en-US"/>
          </a:p>
        </p:txBody>
      </p:sp>
    </p:spTree>
    <p:extLst>
      <p:ext uri="{BB962C8B-B14F-4D97-AF65-F5344CB8AC3E}">
        <p14:creationId xmlns:p14="http://schemas.microsoft.com/office/powerpoint/2010/main" val="39971215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C19B-3AE0-6DBA-BA86-2A33EE4819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E28D64-6A7F-A1AE-8B3F-17CDDB8C90F2}"/>
              </a:ext>
            </a:extLst>
          </p:cNvPr>
          <p:cNvSpPr>
            <a:spLocks noGrp="1"/>
          </p:cNvSpPr>
          <p:nvPr>
            <p:ph idx="1"/>
          </p:nvPr>
        </p:nvSpPr>
        <p:spPr/>
        <p:txBody>
          <a:bodyPr/>
          <a:lstStyle/>
          <a:p>
            <a:r>
              <a:rPr lang="en-US" dirty="0"/>
              <a:t>This method will return all the shops in the database in response to the requesting client. </a:t>
            </a:r>
          </a:p>
          <a:p>
            <a:r>
              <a:rPr lang="en-US" dirty="0"/>
              <a:t>Next, we will see how to make a request to this shop list API from the client side.</a:t>
            </a:r>
          </a:p>
        </p:txBody>
      </p:sp>
      <p:sp>
        <p:nvSpPr>
          <p:cNvPr id="4" name="Date Placeholder 3">
            <a:extLst>
              <a:ext uri="{FF2B5EF4-FFF2-40B4-BE49-F238E27FC236}">
                <a16:creationId xmlns:a16="http://schemas.microsoft.com/office/drawing/2014/main" id="{F5A37215-53CD-791C-D58C-7AD122FAB75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240DBF2-FAB5-A8C8-7ACF-9F2AC8B638B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C1E6A6F-10FC-09E9-62AA-221981505793}"/>
              </a:ext>
            </a:extLst>
          </p:cNvPr>
          <p:cNvSpPr>
            <a:spLocks noGrp="1"/>
          </p:cNvSpPr>
          <p:nvPr>
            <p:ph type="sldNum" sz="quarter" idx="12"/>
          </p:nvPr>
        </p:nvSpPr>
        <p:spPr/>
        <p:txBody>
          <a:bodyPr/>
          <a:lstStyle/>
          <a:p>
            <a:fld id="{7C5CF243-786F-4254-B068-4C9F0B6EA12F}" type="slidenum">
              <a:rPr lang="en-US" altLang="en-US" smtClean="0"/>
              <a:pPr/>
              <a:t>151</a:t>
            </a:fld>
            <a:endParaRPr lang="en-US" altLang="en-US"/>
          </a:p>
        </p:txBody>
      </p:sp>
    </p:spTree>
    <p:extLst>
      <p:ext uri="{BB962C8B-B14F-4D97-AF65-F5344CB8AC3E}">
        <p14:creationId xmlns:p14="http://schemas.microsoft.com/office/powerpoint/2010/main" val="9242432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921D-9633-9A5A-5F8C-D240835257B3}"/>
              </a:ext>
            </a:extLst>
          </p:cNvPr>
          <p:cNvSpPr>
            <a:spLocks noGrp="1"/>
          </p:cNvSpPr>
          <p:nvPr>
            <p:ph type="title"/>
          </p:nvPr>
        </p:nvSpPr>
        <p:spPr/>
        <p:txBody>
          <a:bodyPr/>
          <a:lstStyle/>
          <a:p>
            <a:r>
              <a:rPr lang="en-US" dirty="0"/>
              <a:t>Fetch all shops for the view</a:t>
            </a:r>
          </a:p>
        </p:txBody>
      </p:sp>
      <p:sp>
        <p:nvSpPr>
          <p:cNvPr id="3" name="Content Placeholder 2">
            <a:extLst>
              <a:ext uri="{FF2B5EF4-FFF2-40B4-BE49-F238E27FC236}">
                <a16:creationId xmlns:a16="http://schemas.microsoft.com/office/drawing/2014/main" id="{0BB385AD-C20E-B6C0-368E-A8729CF5C16A}"/>
              </a:ext>
            </a:extLst>
          </p:cNvPr>
          <p:cNvSpPr>
            <a:spLocks noGrp="1"/>
          </p:cNvSpPr>
          <p:nvPr>
            <p:ph idx="1"/>
          </p:nvPr>
        </p:nvSpPr>
        <p:spPr/>
        <p:txBody>
          <a:bodyPr/>
          <a:lstStyle/>
          <a:p>
            <a:r>
              <a:rPr lang="en-US" dirty="0"/>
              <a:t>In order to use the shop list API in the frontend, we will define a fetch method that can be used by React components to load this list of shops. </a:t>
            </a:r>
          </a:p>
          <a:p>
            <a:r>
              <a:rPr lang="en-US" dirty="0"/>
              <a:t>The list method on the client side will use fetch to make a GET request to the API, as shown in the following code:</a:t>
            </a:r>
          </a:p>
          <a:p>
            <a:endParaRPr lang="en-US" dirty="0"/>
          </a:p>
        </p:txBody>
      </p:sp>
      <p:sp>
        <p:nvSpPr>
          <p:cNvPr id="4" name="Date Placeholder 3">
            <a:extLst>
              <a:ext uri="{FF2B5EF4-FFF2-40B4-BE49-F238E27FC236}">
                <a16:creationId xmlns:a16="http://schemas.microsoft.com/office/drawing/2014/main" id="{804C7A2E-53E7-987E-3704-9BCD4F3DD24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2F64F45-1D8F-9D91-A7E1-9F4A0B5F86F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EBFEB77-9037-63BE-3284-6E6153008C6E}"/>
              </a:ext>
            </a:extLst>
          </p:cNvPr>
          <p:cNvSpPr>
            <a:spLocks noGrp="1"/>
          </p:cNvSpPr>
          <p:nvPr>
            <p:ph type="sldNum" sz="quarter" idx="12"/>
          </p:nvPr>
        </p:nvSpPr>
        <p:spPr/>
        <p:txBody>
          <a:bodyPr/>
          <a:lstStyle/>
          <a:p>
            <a:fld id="{7C5CF243-786F-4254-B068-4C9F0B6EA12F}" type="slidenum">
              <a:rPr lang="en-US" altLang="en-US" smtClean="0"/>
              <a:pPr/>
              <a:t>152</a:t>
            </a:fld>
            <a:endParaRPr lang="en-US" altLang="en-US"/>
          </a:p>
        </p:txBody>
      </p:sp>
    </p:spTree>
    <p:extLst>
      <p:ext uri="{BB962C8B-B14F-4D97-AF65-F5344CB8AC3E}">
        <p14:creationId xmlns:p14="http://schemas.microsoft.com/office/powerpoint/2010/main" val="410337573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B04F-4D3B-4747-D424-5C25CEE06284}"/>
              </a:ext>
            </a:extLst>
          </p:cNvPr>
          <p:cNvSpPr>
            <a:spLocks noGrp="1"/>
          </p:cNvSpPr>
          <p:nvPr>
            <p:ph type="title"/>
          </p:nvPr>
        </p:nvSpPr>
        <p:spPr/>
        <p:txBody>
          <a:bodyPr/>
          <a:lstStyle/>
          <a:p>
            <a:br>
              <a:rPr lang="en-US" dirty="0"/>
            </a:br>
            <a:r>
              <a:rPr lang="en-US" dirty="0" err="1"/>
              <a:t>mern</a:t>
            </a:r>
            <a:r>
              <a:rPr lang="en-US" dirty="0"/>
              <a:t>-marketplace/client/shop/api-shop.js:</a:t>
            </a:r>
            <a:br>
              <a:rPr lang="en-US" dirty="0"/>
            </a:br>
            <a:endParaRPr lang="en-US" dirty="0"/>
          </a:p>
        </p:txBody>
      </p:sp>
      <p:sp>
        <p:nvSpPr>
          <p:cNvPr id="3" name="Content Placeholder 2">
            <a:extLst>
              <a:ext uri="{FF2B5EF4-FFF2-40B4-BE49-F238E27FC236}">
                <a16:creationId xmlns:a16="http://schemas.microsoft.com/office/drawing/2014/main" id="{2F125278-D54E-7008-97D3-AEAC19EEA529}"/>
              </a:ext>
            </a:extLst>
          </p:cNvPr>
          <p:cNvSpPr>
            <a:spLocks noGrp="1"/>
          </p:cNvSpPr>
          <p:nvPr>
            <p:ph idx="1"/>
          </p:nvPr>
        </p:nvSpPr>
        <p:spPr/>
        <p:txBody>
          <a:bodyPr/>
          <a:lstStyle/>
          <a:p>
            <a:r>
              <a:rPr lang="en-US" dirty="0"/>
              <a:t>const list = async (signal) =&gt; { </a:t>
            </a:r>
          </a:p>
          <a:p>
            <a:r>
              <a:rPr lang="en-US" dirty="0"/>
              <a:t>try {</a:t>
            </a:r>
          </a:p>
          <a:p>
            <a:r>
              <a:rPr lang="en-US" dirty="0"/>
              <a:t>let response = await fetch('/</a:t>
            </a:r>
            <a:r>
              <a:rPr lang="en-US" dirty="0" err="1"/>
              <a:t>api</a:t>
            </a:r>
            <a:r>
              <a:rPr lang="en-US" dirty="0"/>
              <a:t>/shops', { </a:t>
            </a:r>
          </a:p>
          <a:p>
            <a:r>
              <a:rPr lang="en-US" dirty="0"/>
              <a:t>method: 'GET',</a:t>
            </a:r>
          </a:p>
          <a:p>
            <a:r>
              <a:rPr lang="en-US" dirty="0"/>
              <a:t>signal: signal </a:t>
            </a:r>
          </a:p>
          <a:p>
            <a:r>
              <a:rPr lang="en-US" dirty="0"/>
              <a:t>})</a:t>
            </a:r>
          </a:p>
          <a:p>
            <a:r>
              <a:rPr lang="en-US" dirty="0"/>
              <a:t>return </a:t>
            </a:r>
            <a:r>
              <a:rPr lang="en-US" dirty="0" err="1"/>
              <a:t>response.json</a:t>
            </a:r>
            <a:r>
              <a:rPr lang="en-US" dirty="0"/>
              <a:t>() </a:t>
            </a:r>
          </a:p>
          <a:p>
            <a:r>
              <a:rPr lang="en-US" dirty="0"/>
              <a:t>}catch(err) {</a:t>
            </a:r>
          </a:p>
          <a:p>
            <a:r>
              <a:rPr lang="en-US" dirty="0"/>
              <a:t>console.log(err) </a:t>
            </a:r>
          </a:p>
          <a:p>
            <a:r>
              <a:rPr lang="en-US" dirty="0"/>
              <a:t>}</a:t>
            </a:r>
          </a:p>
          <a:p>
            <a:r>
              <a:rPr lang="en-US" dirty="0"/>
              <a:t>}</a:t>
            </a:r>
          </a:p>
        </p:txBody>
      </p:sp>
      <p:sp>
        <p:nvSpPr>
          <p:cNvPr id="4" name="Date Placeholder 3">
            <a:extLst>
              <a:ext uri="{FF2B5EF4-FFF2-40B4-BE49-F238E27FC236}">
                <a16:creationId xmlns:a16="http://schemas.microsoft.com/office/drawing/2014/main" id="{35C7725B-79D2-A663-E9EA-36F63E2B741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E711245-7BD4-C4FB-9EA1-9E5C0183910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78C202B-6C96-297F-888D-4661F98E184E}"/>
              </a:ext>
            </a:extLst>
          </p:cNvPr>
          <p:cNvSpPr>
            <a:spLocks noGrp="1"/>
          </p:cNvSpPr>
          <p:nvPr>
            <p:ph type="sldNum" sz="quarter" idx="12"/>
          </p:nvPr>
        </p:nvSpPr>
        <p:spPr/>
        <p:txBody>
          <a:bodyPr/>
          <a:lstStyle/>
          <a:p>
            <a:fld id="{7C5CF243-786F-4254-B068-4C9F0B6EA12F}" type="slidenum">
              <a:rPr lang="en-US" altLang="en-US" smtClean="0"/>
              <a:pPr/>
              <a:t>153</a:t>
            </a:fld>
            <a:endParaRPr lang="en-US" altLang="en-US"/>
          </a:p>
        </p:txBody>
      </p:sp>
    </p:spTree>
    <p:extLst>
      <p:ext uri="{BB962C8B-B14F-4D97-AF65-F5344CB8AC3E}">
        <p14:creationId xmlns:p14="http://schemas.microsoft.com/office/powerpoint/2010/main" val="11017679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5658-D41B-A33A-6060-3D07F9B3B2A4}"/>
              </a:ext>
            </a:extLst>
          </p:cNvPr>
          <p:cNvSpPr>
            <a:spLocks noGrp="1"/>
          </p:cNvSpPr>
          <p:nvPr>
            <p:ph type="title"/>
          </p:nvPr>
        </p:nvSpPr>
        <p:spPr/>
        <p:txBody>
          <a:bodyPr/>
          <a:lstStyle/>
          <a:p>
            <a:r>
              <a:rPr lang="en-US" dirty="0"/>
              <a:t>Updated </a:t>
            </a:r>
            <a:r>
              <a:rPr lang="en-US" dirty="0" err="1"/>
              <a:t>mern</a:t>
            </a:r>
            <a:r>
              <a:rPr lang="en-US" dirty="0"/>
              <a:t>-marketplace/client/shop/api-shop.js:</a:t>
            </a:r>
          </a:p>
        </p:txBody>
      </p:sp>
      <p:sp>
        <p:nvSpPr>
          <p:cNvPr id="3" name="Content Placeholder 2">
            <a:extLst>
              <a:ext uri="{FF2B5EF4-FFF2-40B4-BE49-F238E27FC236}">
                <a16:creationId xmlns:a16="http://schemas.microsoft.com/office/drawing/2014/main" id="{CB08552F-2FF3-656F-0986-A133B593F984}"/>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const create = (params, credentials, shop) =&gt; { </a:t>
            </a:r>
          </a:p>
          <a:p>
            <a:r>
              <a:rPr lang="en-US" sz="1000" b="0" dirty="0">
                <a:solidFill>
                  <a:srgbClr val="008000"/>
                </a:solidFill>
                <a:effectLst/>
                <a:latin typeface="Consolas" panose="020B0609020204030204" pitchFamily="49" charset="0"/>
              </a:rPr>
              <a:t>return fetch('/</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/shops/by/'+ </a:t>
            </a:r>
            <a:r>
              <a:rPr lang="en-US" sz="1000" b="0" dirty="0" err="1">
                <a:solidFill>
                  <a:srgbClr val="008000"/>
                </a:solidFill>
                <a:effectLst/>
                <a:latin typeface="Consolas" panose="020B0609020204030204" pitchFamily="49" charset="0"/>
              </a:rPr>
              <a:t>params.userId</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method: 'POST', </a:t>
            </a:r>
          </a:p>
          <a:p>
            <a:r>
              <a:rPr lang="en-US" sz="1000" b="0" dirty="0">
                <a:solidFill>
                  <a:srgbClr val="008000"/>
                </a:solidFill>
                <a:effectLst/>
                <a:latin typeface="Consolas" panose="020B0609020204030204" pitchFamily="49" charset="0"/>
              </a:rPr>
              <a:t>headers: {</a:t>
            </a:r>
          </a:p>
          <a:p>
            <a:r>
              <a:rPr lang="en-US" sz="1000" b="0" dirty="0">
                <a:solidFill>
                  <a:srgbClr val="008000"/>
                </a:solidFill>
                <a:effectLst/>
                <a:latin typeface="Consolas" panose="020B0609020204030204" pitchFamily="49" charset="0"/>
              </a:rPr>
              <a:t>'Accept': 'application/</a:t>
            </a:r>
            <a:r>
              <a:rPr lang="en-US" sz="1000" b="0" dirty="0" err="1">
                <a:solidFill>
                  <a:srgbClr val="008000"/>
                </a:solidFill>
                <a:effectLst/>
                <a:latin typeface="Consolas" panose="020B0609020204030204" pitchFamily="49" charset="0"/>
              </a:rPr>
              <a:t>json</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'Authorization': 'Bearer ' + credentials.t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body: shop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.then((response) =&gt; { </a:t>
            </a:r>
          </a:p>
          <a:p>
            <a:r>
              <a:rPr lang="en-US" sz="1000" b="0" dirty="0">
                <a:solidFill>
                  <a:srgbClr val="008000"/>
                </a:solidFill>
                <a:effectLst/>
                <a:latin typeface="Consolas" panose="020B0609020204030204" pitchFamily="49" charset="0"/>
              </a:rPr>
              <a:t>return </a:t>
            </a:r>
            <a:r>
              <a:rPr lang="en-US" sz="1000" b="0" dirty="0" err="1">
                <a:solidFill>
                  <a:srgbClr val="008000"/>
                </a:solidFill>
                <a:effectLst/>
                <a:latin typeface="Consolas" panose="020B0609020204030204" pitchFamily="49" charset="0"/>
              </a:rPr>
              <a:t>response.json</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}).catch((err) =&gt; console.log(err))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const list = async (signal) =&gt; { </a:t>
            </a:r>
          </a:p>
          <a:p>
            <a:r>
              <a:rPr lang="en-US" sz="1000" b="0" dirty="0">
                <a:solidFill>
                  <a:srgbClr val="008000"/>
                </a:solidFill>
                <a:effectLst/>
                <a:latin typeface="Consolas" panose="020B0609020204030204" pitchFamily="49" charset="0"/>
              </a:rPr>
              <a:t>try {</a:t>
            </a:r>
          </a:p>
          <a:p>
            <a:r>
              <a:rPr lang="en-US" sz="1000" b="0" dirty="0">
                <a:solidFill>
                  <a:srgbClr val="008000"/>
                </a:solidFill>
                <a:effectLst/>
                <a:latin typeface="Consolas" panose="020B0609020204030204" pitchFamily="49" charset="0"/>
              </a:rPr>
              <a:t>let response = await fetch('/</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 { </a:t>
            </a:r>
          </a:p>
          <a:p>
            <a:r>
              <a:rPr lang="en-US" sz="1000" b="0" dirty="0">
                <a:solidFill>
                  <a:srgbClr val="008000"/>
                </a:solidFill>
                <a:effectLst/>
                <a:latin typeface="Consolas" panose="020B0609020204030204" pitchFamily="49" charset="0"/>
              </a:rPr>
              <a:t>method: 'GET',</a:t>
            </a:r>
          </a:p>
          <a:p>
            <a:r>
              <a:rPr lang="en-US" sz="1000" b="0" dirty="0">
                <a:solidFill>
                  <a:srgbClr val="008000"/>
                </a:solidFill>
                <a:effectLst/>
                <a:latin typeface="Consolas" panose="020B0609020204030204" pitchFamily="49" charset="0"/>
              </a:rPr>
              <a:t>signal: signal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return </a:t>
            </a:r>
            <a:r>
              <a:rPr lang="en-US" sz="1000" b="0" dirty="0" err="1">
                <a:solidFill>
                  <a:srgbClr val="008000"/>
                </a:solidFill>
                <a:effectLst/>
                <a:latin typeface="Consolas" panose="020B0609020204030204" pitchFamily="49" charset="0"/>
              </a:rPr>
              <a:t>response.json</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}catch(err) {</a:t>
            </a:r>
          </a:p>
          <a:p>
            <a:r>
              <a:rPr lang="en-US" sz="1000" b="0" dirty="0">
                <a:solidFill>
                  <a:srgbClr val="008000"/>
                </a:solidFill>
                <a:effectLst/>
                <a:latin typeface="Consolas" panose="020B0609020204030204" pitchFamily="49" charset="0"/>
              </a:rPr>
              <a:t>console.log(err)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br>
              <a:rPr lang="en-US" sz="1000" b="0" dirty="0">
                <a:solidFill>
                  <a:srgbClr val="008000"/>
                </a:solidFill>
                <a:effectLst/>
                <a:latin typeface="Consolas" panose="020B0609020204030204" pitchFamily="49" charset="0"/>
              </a:rPr>
            </a:br>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454EFE0-BE7E-D762-45F3-E6A9D2B9C7C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5E81A05-080A-0E3A-52F9-28B84C854A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F77B02-6E88-C092-E7F7-582D3E371F15}"/>
              </a:ext>
            </a:extLst>
          </p:cNvPr>
          <p:cNvSpPr>
            <a:spLocks noGrp="1"/>
          </p:cNvSpPr>
          <p:nvPr>
            <p:ph type="sldNum" sz="quarter" idx="12"/>
          </p:nvPr>
        </p:nvSpPr>
        <p:spPr/>
        <p:txBody>
          <a:bodyPr/>
          <a:lstStyle/>
          <a:p>
            <a:fld id="{7C5CF243-786F-4254-B068-4C9F0B6EA12F}" type="slidenum">
              <a:rPr lang="en-US" altLang="en-US" smtClean="0"/>
              <a:pPr/>
              <a:t>154</a:t>
            </a:fld>
            <a:endParaRPr lang="en-US" altLang="en-US"/>
          </a:p>
        </p:txBody>
      </p:sp>
    </p:spTree>
    <p:extLst>
      <p:ext uri="{BB962C8B-B14F-4D97-AF65-F5344CB8AC3E}">
        <p14:creationId xmlns:p14="http://schemas.microsoft.com/office/powerpoint/2010/main" val="16526694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F62F-9CF2-87EC-A49B-359304FAA8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024FD2-96B3-15DB-1B30-4DFBEDAC5C18}"/>
              </a:ext>
            </a:extLst>
          </p:cNvPr>
          <p:cNvSpPr>
            <a:spLocks noGrp="1"/>
          </p:cNvSpPr>
          <p:nvPr>
            <p:ph idx="1"/>
          </p:nvPr>
        </p:nvSpPr>
        <p:spPr/>
        <p:txBody>
          <a:bodyPr/>
          <a:lstStyle/>
          <a:p>
            <a:r>
              <a:rPr lang="en-US" dirty="0"/>
              <a:t>As we will see in the next section, this list method can be used in the React component to display the list of shops.</a:t>
            </a:r>
          </a:p>
        </p:txBody>
      </p:sp>
      <p:sp>
        <p:nvSpPr>
          <p:cNvPr id="4" name="Date Placeholder 3">
            <a:extLst>
              <a:ext uri="{FF2B5EF4-FFF2-40B4-BE49-F238E27FC236}">
                <a16:creationId xmlns:a16="http://schemas.microsoft.com/office/drawing/2014/main" id="{22F30461-4B89-CF47-A9E9-425A7E098A7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6531B8E-D06D-39EF-F643-34B571B281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2EC2815-CD2C-3E27-6513-1141074E85D1}"/>
              </a:ext>
            </a:extLst>
          </p:cNvPr>
          <p:cNvSpPr>
            <a:spLocks noGrp="1"/>
          </p:cNvSpPr>
          <p:nvPr>
            <p:ph type="sldNum" sz="quarter" idx="12"/>
          </p:nvPr>
        </p:nvSpPr>
        <p:spPr/>
        <p:txBody>
          <a:bodyPr/>
          <a:lstStyle/>
          <a:p>
            <a:fld id="{7C5CF243-786F-4254-B068-4C9F0B6EA12F}" type="slidenum">
              <a:rPr lang="en-US" altLang="en-US" smtClean="0"/>
              <a:pPr/>
              <a:t>155</a:t>
            </a:fld>
            <a:endParaRPr lang="en-US" altLang="en-US"/>
          </a:p>
        </p:txBody>
      </p:sp>
    </p:spTree>
    <p:extLst>
      <p:ext uri="{BB962C8B-B14F-4D97-AF65-F5344CB8AC3E}">
        <p14:creationId xmlns:p14="http://schemas.microsoft.com/office/powerpoint/2010/main" val="13119842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8769-A68A-ECD7-13E0-3C81705D2D23}"/>
              </a:ext>
            </a:extLst>
          </p:cNvPr>
          <p:cNvSpPr>
            <a:spLocks noGrp="1"/>
          </p:cNvSpPr>
          <p:nvPr>
            <p:ph type="title"/>
          </p:nvPr>
        </p:nvSpPr>
        <p:spPr/>
        <p:txBody>
          <a:bodyPr/>
          <a:lstStyle/>
          <a:p>
            <a:r>
              <a:rPr lang="en-US" dirty="0"/>
              <a:t>The Shops component</a:t>
            </a:r>
          </a:p>
        </p:txBody>
      </p:sp>
      <p:sp>
        <p:nvSpPr>
          <p:cNvPr id="3" name="Content Placeholder 2">
            <a:extLst>
              <a:ext uri="{FF2B5EF4-FFF2-40B4-BE49-F238E27FC236}">
                <a16:creationId xmlns:a16="http://schemas.microsoft.com/office/drawing/2014/main" id="{34CC67B0-2C2A-886B-D189-5525A88AEE18}"/>
              </a:ext>
            </a:extLst>
          </p:cNvPr>
          <p:cNvSpPr>
            <a:spLocks noGrp="1"/>
          </p:cNvSpPr>
          <p:nvPr>
            <p:ph idx="1"/>
          </p:nvPr>
        </p:nvSpPr>
        <p:spPr/>
        <p:txBody>
          <a:bodyPr/>
          <a:lstStyle/>
          <a:p>
            <a:r>
              <a:rPr lang="en-US" dirty="0"/>
              <a:t>In the Shops component, we will render the list of shops in a Material-UI List, after fetching the data from the server and setting the data in a state to be displayed as shown in the following screenshot:</a:t>
            </a:r>
          </a:p>
        </p:txBody>
      </p:sp>
      <p:sp>
        <p:nvSpPr>
          <p:cNvPr id="4" name="Date Placeholder 3">
            <a:extLst>
              <a:ext uri="{FF2B5EF4-FFF2-40B4-BE49-F238E27FC236}">
                <a16:creationId xmlns:a16="http://schemas.microsoft.com/office/drawing/2014/main" id="{5E54EFEE-CFD1-B3A0-5859-56647CB7A54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87A6390-ED75-36F8-6EDE-0CD13447A1B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A459CB2-0A5C-6CCF-4EEA-6016BB90E063}"/>
              </a:ext>
            </a:extLst>
          </p:cNvPr>
          <p:cNvSpPr>
            <a:spLocks noGrp="1"/>
          </p:cNvSpPr>
          <p:nvPr>
            <p:ph type="sldNum" sz="quarter" idx="12"/>
          </p:nvPr>
        </p:nvSpPr>
        <p:spPr/>
        <p:txBody>
          <a:bodyPr/>
          <a:lstStyle/>
          <a:p>
            <a:fld id="{7C5CF243-786F-4254-B068-4C9F0B6EA12F}" type="slidenum">
              <a:rPr lang="en-US" altLang="en-US" smtClean="0"/>
              <a:pPr/>
              <a:t>156</a:t>
            </a:fld>
            <a:endParaRPr lang="en-US" altLang="en-US"/>
          </a:p>
        </p:txBody>
      </p:sp>
      <p:pic>
        <p:nvPicPr>
          <p:cNvPr id="8" name="Picture 7">
            <a:extLst>
              <a:ext uri="{FF2B5EF4-FFF2-40B4-BE49-F238E27FC236}">
                <a16:creationId xmlns:a16="http://schemas.microsoft.com/office/drawing/2014/main" id="{8D586517-9BB1-6E69-9C67-EDC2125A6306}"/>
              </a:ext>
            </a:extLst>
          </p:cNvPr>
          <p:cNvPicPr>
            <a:picLocks noChangeAspect="1"/>
          </p:cNvPicPr>
          <p:nvPr/>
        </p:nvPicPr>
        <p:blipFill>
          <a:blip r:embed="rId2"/>
          <a:stretch>
            <a:fillRect/>
          </a:stretch>
        </p:blipFill>
        <p:spPr>
          <a:xfrm>
            <a:off x="1866900" y="2499501"/>
            <a:ext cx="4193722" cy="3672699"/>
          </a:xfrm>
          <a:prstGeom prst="rect">
            <a:avLst/>
          </a:prstGeom>
        </p:spPr>
      </p:pic>
    </p:spTree>
    <p:extLst>
      <p:ext uri="{BB962C8B-B14F-4D97-AF65-F5344CB8AC3E}">
        <p14:creationId xmlns:p14="http://schemas.microsoft.com/office/powerpoint/2010/main" val="194679117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3C1C-B186-9F58-0A57-ADDB08271F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0E0E06-2876-72E4-A8E7-C5F5A5721A54}"/>
              </a:ext>
            </a:extLst>
          </p:cNvPr>
          <p:cNvSpPr>
            <a:spLocks noGrp="1"/>
          </p:cNvSpPr>
          <p:nvPr>
            <p:ph idx="1"/>
          </p:nvPr>
        </p:nvSpPr>
        <p:spPr/>
        <p:txBody>
          <a:bodyPr/>
          <a:lstStyle/>
          <a:p>
            <a:r>
              <a:rPr lang="en-US" dirty="0"/>
              <a:t>To implement this component, we first need to fetch and render the list of shops. </a:t>
            </a:r>
          </a:p>
          <a:p>
            <a:r>
              <a:rPr lang="en-US" dirty="0"/>
              <a:t>We will make the fetch API call in the </a:t>
            </a:r>
            <a:r>
              <a:rPr lang="en-US" dirty="0" err="1"/>
              <a:t>useEffect</a:t>
            </a:r>
            <a:r>
              <a:rPr lang="en-US" dirty="0"/>
              <a:t> hook, and set the received shops array in the state, as shown here:</a:t>
            </a:r>
          </a:p>
        </p:txBody>
      </p:sp>
      <p:sp>
        <p:nvSpPr>
          <p:cNvPr id="4" name="Date Placeholder 3">
            <a:extLst>
              <a:ext uri="{FF2B5EF4-FFF2-40B4-BE49-F238E27FC236}">
                <a16:creationId xmlns:a16="http://schemas.microsoft.com/office/drawing/2014/main" id="{46226B1C-6BE1-5639-EE55-98DDFDE4C7C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C4B06A5-05D3-CA68-E829-EFF16D9E4F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64FD275-4457-47DD-2E65-B1C69E0C250B}"/>
              </a:ext>
            </a:extLst>
          </p:cNvPr>
          <p:cNvSpPr>
            <a:spLocks noGrp="1"/>
          </p:cNvSpPr>
          <p:nvPr>
            <p:ph type="sldNum" sz="quarter" idx="12"/>
          </p:nvPr>
        </p:nvSpPr>
        <p:spPr/>
        <p:txBody>
          <a:bodyPr/>
          <a:lstStyle/>
          <a:p>
            <a:fld id="{7C5CF243-786F-4254-B068-4C9F0B6EA12F}" type="slidenum">
              <a:rPr lang="en-US" altLang="en-US" smtClean="0"/>
              <a:pPr/>
              <a:t>157</a:t>
            </a:fld>
            <a:endParaRPr lang="en-US" altLang="en-US"/>
          </a:p>
        </p:txBody>
      </p:sp>
    </p:spTree>
    <p:extLst>
      <p:ext uri="{BB962C8B-B14F-4D97-AF65-F5344CB8AC3E}">
        <p14:creationId xmlns:p14="http://schemas.microsoft.com/office/powerpoint/2010/main" val="1728126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6643-8D6D-DEE6-2689-77A55EE565FC}"/>
              </a:ext>
            </a:extLst>
          </p:cNvPr>
          <p:cNvSpPr>
            <a:spLocks noGrp="1"/>
          </p:cNvSpPr>
          <p:nvPr>
            <p:ph type="title"/>
          </p:nvPr>
        </p:nvSpPr>
        <p:spPr/>
        <p:txBody>
          <a:bodyPr/>
          <a:lstStyle/>
          <a:p>
            <a:r>
              <a:rPr lang="en-US" dirty="0" err="1"/>
              <a:t>mern</a:t>
            </a:r>
            <a:r>
              <a:rPr lang="en-US" dirty="0"/>
              <a:t>-marketplace/client/shop/Shops.js:</a:t>
            </a:r>
            <a:br>
              <a:rPr lang="en-US" dirty="0"/>
            </a:br>
            <a:endParaRPr lang="en-US" dirty="0"/>
          </a:p>
        </p:txBody>
      </p:sp>
      <p:sp>
        <p:nvSpPr>
          <p:cNvPr id="3" name="Content Placeholder 2">
            <a:extLst>
              <a:ext uri="{FF2B5EF4-FFF2-40B4-BE49-F238E27FC236}">
                <a16:creationId xmlns:a16="http://schemas.microsoft.com/office/drawing/2014/main" id="{E67269FF-AC47-834C-7832-74C620419A3E}"/>
              </a:ext>
            </a:extLst>
          </p:cNvPr>
          <p:cNvSpPr>
            <a:spLocks noGrp="1"/>
          </p:cNvSpPr>
          <p:nvPr>
            <p:ph idx="1"/>
          </p:nvPr>
        </p:nvSpPr>
        <p:spPr/>
        <p:txBody>
          <a:bodyPr/>
          <a:lstStyle/>
          <a:p>
            <a:r>
              <a:rPr lang="en-US" sz="1800" dirty="0"/>
              <a:t>export default function Shops(){</a:t>
            </a:r>
          </a:p>
          <a:p>
            <a:r>
              <a:rPr lang="en-US" sz="1800" dirty="0"/>
              <a:t>const [shops, </a:t>
            </a:r>
            <a:r>
              <a:rPr lang="en-US" sz="1800" dirty="0" err="1"/>
              <a:t>setShops</a:t>
            </a:r>
            <a:r>
              <a:rPr lang="en-US" sz="1800" dirty="0"/>
              <a:t>] = </a:t>
            </a:r>
            <a:r>
              <a:rPr lang="en-US" sz="1800" dirty="0" err="1"/>
              <a:t>useState</a:t>
            </a:r>
            <a:r>
              <a:rPr lang="en-US" sz="1800" dirty="0"/>
              <a:t>([]) </a:t>
            </a:r>
          </a:p>
          <a:p>
            <a:r>
              <a:rPr lang="en-US" sz="1800" dirty="0" err="1"/>
              <a:t>useEffect</a:t>
            </a:r>
            <a:r>
              <a:rPr lang="en-US" sz="1800" dirty="0"/>
              <a:t>(() =&gt; {</a:t>
            </a:r>
          </a:p>
          <a:p>
            <a:r>
              <a:rPr lang="en-US" sz="1800" dirty="0"/>
              <a:t>const </a:t>
            </a:r>
            <a:r>
              <a:rPr lang="en-US" sz="1800" dirty="0" err="1"/>
              <a:t>abortController</a:t>
            </a:r>
            <a:r>
              <a:rPr lang="en-US" sz="1800" dirty="0"/>
              <a:t> = new </a:t>
            </a:r>
            <a:r>
              <a:rPr lang="en-US" sz="1800" dirty="0" err="1"/>
              <a:t>AbortController</a:t>
            </a:r>
            <a:r>
              <a:rPr lang="en-US" sz="1800" dirty="0"/>
              <a:t>() </a:t>
            </a:r>
          </a:p>
          <a:p>
            <a:r>
              <a:rPr lang="en-US" sz="1800" dirty="0"/>
              <a:t>const signal = </a:t>
            </a:r>
            <a:r>
              <a:rPr lang="en-US" sz="1800" dirty="0" err="1"/>
              <a:t>abortController.signal</a:t>
            </a:r>
            <a:r>
              <a:rPr lang="en-US" sz="1800" dirty="0"/>
              <a:t> </a:t>
            </a:r>
          </a:p>
          <a:p>
            <a:r>
              <a:rPr lang="en-US" sz="1800" dirty="0"/>
              <a:t>list(signal).then((data) =&gt; {</a:t>
            </a:r>
          </a:p>
          <a:p>
            <a:r>
              <a:rPr lang="en-US" sz="1800" dirty="0"/>
              <a:t>if (!</a:t>
            </a:r>
            <a:r>
              <a:rPr lang="en-US" sz="1800" dirty="0" err="1"/>
              <a:t>data.error</a:t>
            </a:r>
            <a:r>
              <a:rPr lang="en-US" sz="1800" dirty="0"/>
              <a:t>) { </a:t>
            </a:r>
          </a:p>
          <a:p>
            <a:r>
              <a:rPr lang="en-US" sz="1800" dirty="0" err="1"/>
              <a:t>setShops</a:t>
            </a:r>
            <a:r>
              <a:rPr lang="en-US" sz="1800" dirty="0"/>
              <a:t>(data)</a:t>
            </a:r>
          </a:p>
          <a:p>
            <a:r>
              <a:rPr lang="en-US" sz="1800" dirty="0"/>
              <a:t>} </a:t>
            </a:r>
          </a:p>
          <a:p>
            <a:r>
              <a:rPr lang="en-US" sz="1800" dirty="0"/>
              <a:t>})</a:t>
            </a:r>
          </a:p>
          <a:p>
            <a:r>
              <a:rPr lang="en-US" sz="1800" dirty="0"/>
              <a:t>return function cleanup(){ </a:t>
            </a:r>
          </a:p>
          <a:p>
            <a:r>
              <a:rPr lang="en-US" sz="1800" dirty="0" err="1"/>
              <a:t>abortController.abort</a:t>
            </a:r>
            <a:r>
              <a:rPr lang="en-US" sz="1800" dirty="0"/>
              <a:t>()</a:t>
            </a:r>
          </a:p>
          <a:p>
            <a:r>
              <a:rPr lang="en-US" sz="1800" dirty="0"/>
              <a:t>} </a:t>
            </a:r>
          </a:p>
          <a:p>
            <a:r>
              <a:rPr lang="en-US" sz="1800" dirty="0"/>
              <a:t>}, [])</a:t>
            </a:r>
          </a:p>
          <a:p>
            <a:r>
              <a:rPr lang="en-US" sz="1800" dirty="0"/>
              <a:t>... </a:t>
            </a:r>
          </a:p>
          <a:p>
            <a:r>
              <a:rPr lang="en-US" sz="1800" dirty="0"/>
              <a:t>}</a:t>
            </a:r>
          </a:p>
        </p:txBody>
      </p:sp>
      <p:sp>
        <p:nvSpPr>
          <p:cNvPr id="4" name="Date Placeholder 3">
            <a:extLst>
              <a:ext uri="{FF2B5EF4-FFF2-40B4-BE49-F238E27FC236}">
                <a16:creationId xmlns:a16="http://schemas.microsoft.com/office/drawing/2014/main" id="{CCF60961-5911-2C49-58F2-4BBF860465A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C85FD07-5DD9-1266-772E-9299ED784F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01DCDA6-C22E-C444-2DBB-C985BCB8C41A}"/>
              </a:ext>
            </a:extLst>
          </p:cNvPr>
          <p:cNvSpPr>
            <a:spLocks noGrp="1"/>
          </p:cNvSpPr>
          <p:nvPr>
            <p:ph type="sldNum" sz="quarter" idx="12"/>
          </p:nvPr>
        </p:nvSpPr>
        <p:spPr/>
        <p:txBody>
          <a:bodyPr/>
          <a:lstStyle/>
          <a:p>
            <a:fld id="{7C5CF243-786F-4254-B068-4C9F0B6EA12F}" type="slidenum">
              <a:rPr lang="en-US" altLang="en-US" smtClean="0"/>
              <a:pPr/>
              <a:t>158</a:t>
            </a:fld>
            <a:endParaRPr lang="en-US" altLang="en-US"/>
          </a:p>
        </p:txBody>
      </p:sp>
    </p:spTree>
    <p:extLst>
      <p:ext uri="{BB962C8B-B14F-4D97-AF65-F5344CB8AC3E}">
        <p14:creationId xmlns:p14="http://schemas.microsoft.com/office/powerpoint/2010/main" val="2306373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289B-329C-FF25-529B-D3FD0F4191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E7A1E4-49A9-1530-A791-69391327F1ED}"/>
              </a:ext>
            </a:extLst>
          </p:cNvPr>
          <p:cNvSpPr>
            <a:spLocks noGrp="1"/>
          </p:cNvSpPr>
          <p:nvPr>
            <p:ph idx="1"/>
          </p:nvPr>
        </p:nvSpPr>
        <p:spPr/>
        <p:txBody>
          <a:bodyPr/>
          <a:lstStyle/>
          <a:p>
            <a:r>
              <a:rPr lang="en-US" dirty="0"/>
              <a:t>In the Shops component view, this retrieved shops array is iterated over using map, with each shop's data rendered in the view in a Material-UI </a:t>
            </a:r>
            <a:r>
              <a:rPr lang="en-US" dirty="0" err="1"/>
              <a:t>ListItem</a:t>
            </a:r>
            <a:r>
              <a:rPr lang="en-US" dirty="0"/>
              <a:t>, and each </a:t>
            </a:r>
            <a:r>
              <a:rPr lang="en-US" dirty="0" err="1"/>
              <a:t>ListItem</a:t>
            </a:r>
            <a:r>
              <a:rPr lang="en-US" dirty="0"/>
              <a:t> is also linked to the individual shop's view, as shown in the following code:</a:t>
            </a:r>
          </a:p>
        </p:txBody>
      </p:sp>
      <p:sp>
        <p:nvSpPr>
          <p:cNvPr id="4" name="Date Placeholder 3">
            <a:extLst>
              <a:ext uri="{FF2B5EF4-FFF2-40B4-BE49-F238E27FC236}">
                <a16:creationId xmlns:a16="http://schemas.microsoft.com/office/drawing/2014/main" id="{111B0775-E462-5D1A-DDA8-1641064F874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A92132A-439C-09D4-3820-2670001FD3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8EEEC45-2BE8-BA3D-940A-E2E6FC4BF347}"/>
              </a:ext>
            </a:extLst>
          </p:cNvPr>
          <p:cNvSpPr>
            <a:spLocks noGrp="1"/>
          </p:cNvSpPr>
          <p:nvPr>
            <p:ph type="sldNum" sz="quarter" idx="12"/>
          </p:nvPr>
        </p:nvSpPr>
        <p:spPr/>
        <p:txBody>
          <a:bodyPr/>
          <a:lstStyle/>
          <a:p>
            <a:fld id="{7C5CF243-786F-4254-B068-4C9F0B6EA12F}" type="slidenum">
              <a:rPr lang="en-US" altLang="en-US" smtClean="0"/>
              <a:pPr/>
              <a:t>159</a:t>
            </a:fld>
            <a:endParaRPr lang="en-US" altLang="en-US"/>
          </a:p>
        </p:txBody>
      </p:sp>
    </p:spTree>
    <p:extLst>
      <p:ext uri="{BB962C8B-B14F-4D97-AF65-F5344CB8AC3E}">
        <p14:creationId xmlns:p14="http://schemas.microsoft.com/office/powerpoint/2010/main" val="273481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4C3C-792C-8F0A-34EF-A1E535071FEB}"/>
              </a:ext>
            </a:extLst>
          </p:cNvPr>
          <p:cNvSpPr>
            <a:spLocks noGrp="1"/>
          </p:cNvSpPr>
          <p:nvPr>
            <p:ph type="title"/>
          </p:nvPr>
        </p:nvSpPr>
        <p:spPr>
          <a:xfrm>
            <a:off x="914400" y="0"/>
            <a:ext cx="8382000" cy="762000"/>
          </a:xfrm>
        </p:spPr>
        <p:txBody>
          <a:bodyPr/>
          <a:lstStyle/>
          <a:p>
            <a:r>
              <a:rPr lang="en-US" sz="3000" b="1" dirty="0"/>
              <a:t>Updated </a:t>
            </a:r>
            <a:r>
              <a:rPr lang="en-US" sz="3000" b="1" dirty="0" err="1"/>
              <a:t>mern</a:t>
            </a:r>
            <a:r>
              <a:rPr lang="en-US" sz="3000" b="1" dirty="0"/>
              <a:t>-marketplace/server/models/user.model.js:</a:t>
            </a:r>
          </a:p>
        </p:txBody>
      </p:sp>
      <p:sp>
        <p:nvSpPr>
          <p:cNvPr id="3" name="Content Placeholder 2">
            <a:extLst>
              <a:ext uri="{FF2B5EF4-FFF2-40B4-BE49-F238E27FC236}">
                <a16:creationId xmlns:a16="http://schemas.microsoft.com/office/drawing/2014/main" id="{E955A67C-3A56-4E9C-FD61-3D56C13DEBE5}"/>
              </a:ext>
            </a:extLst>
          </p:cNvPr>
          <p:cNvSpPr>
            <a:spLocks noGrp="1"/>
          </p:cNvSpPr>
          <p:nvPr>
            <p:ph idx="1"/>
          </p:nvPr>
        </p:nvSpPr>
        <p:spPr/>
        <p:txBody>
          <a:bodyPr/>
          <a:lstStyle/>
          <a:p>
            <a:r>
              <a:rPr lang="en-US" sz="380" b="0" dirty="0">
                <a:solidFill>
                  <a:srgbClr val="008000"/>
                </a:solidFill>
                <a:effectLst/>
                <a:latin typeface="Consolas" panose="020B0609020204030204" pitchFamily="49" charset="0"/>
              </a:rPr>
              <a:t>import mongoose from 'mongoose'</a:t>
            </a:r>
          </a:p>
          <a:p>
            <a:r>
              <a:rPr lang="en-US" sz="380" b="0" dirty="0">
                <a:solidFill>
                  <a:srgbClr val="008000"/>
                </a:solidFill>
                <a:effectLst/>
                <a:latin typeface="Consolas" panose="020B0609020204030204" pitchFamily="49" charset="0"/>
              </a:rPr>
              <a:t>import crypto from 'crypto'</a:t>
            </a:r>
          </a:p>
          <a:p>
            <a:r>
              <a:rPr lang="en-US" sz="380" b="0" dirty="0">
                <a:solidFill>
                  <a:srgbClr val="008000"/>
                </a:solidFill>
                <a:effectLst/>
                <a:latin typeface="Consolas" panose="020B0609020204030204" pitchFamily="49" charset="0"/>
              </a:rPr>
              <a:t>//const mongoose = require('mongoose');</a:t>
            </a:r>
          </a:p>
          <a:p>
            <a:r>
              <a:rPr lang="en-US" sz="380" b="0" dirty="0">
                <a:solidFill>
                  <a:srgbClr val="008000"/>
                </a:solidFill>
                <a:effectLst/>
                <a:latin typeface="Consolas" panose="020B0609020204030204" pitchFamily="49" charset="0"/>
              </a:rPr>
              <a:t>const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 = new </a:t>
            </a:r>
            <a:r>
              <a:rPr lang="en-US" sz="380" b="0" dirty="0" err="1">
                <a:solidFill>
                  <a:srgbClr val="008000"/>
                </a:solidFill>
                <a:effectLst/>
                <a:latin typeface="Consolas" panose="020B0609020204030204" pitchFamily="49" charset="0"/>
              </a:rPr>
              <a:t>mongoose.Schema</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name: {</a:t>
            </a:r>
          </a:p>
          <a:p>
            <a:r>
              <a:rPr lang="en-US" sz="380" b="0" dirty="0">
                <a:solidFill>
                  <a:srgbClr val="008000"/>
                </a:solidFill>
                <a:effectLst/>
                <a:latin typeface="Consolas" panose="020B0609020204030204" pitchFamily="49" charset="0"/>
              </a:rPr>
              <a:t> type: String,</a:t>
            </a:r>
          </a:p>
          <a:p>
            <a:r>
              <a:rPr lang="en-US" sz="380" b="0" dirty="0">
                <a:solidFill>
                  <a:srgbClr val="008000"/>
                </a:solidFill>
                <a:effectLst/>
                <a:latin typeface="Consolas" panose="020B0609020204030204" pitchFamily="49" charset="0"/>
              </a:rPr>
              <a:t> trim: true,</a:t>
            </a:r>
          </a:p>
          <a:p>
            <a:r>
              <a:rPr lang="en-US" sz="380" b="0" dirty="0">
                <a:solidFill>
                  <a:srgbClr val="008000"/>
                </a:solidFill>
                <a:effectLst/>
                <a:latin typeface="Consolas" panose="020B0609020204030204" pitchFamily="49" charset="0"/>
              </a:rPr>
              <a:t> required: 'Name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email: {</a:t>
            </a:r>
          </a:p>
          <a:p>
            <a:r>
              <a:rPr lang="en-US" sz="380" b="0" dirty="0">
                <a:solidFill>
                  <a:srgbClr val="008000"/>
                </a:solidFill>
                <a:effectLst/>
                <a:latin typeface="Consolas" panose="020B0609020204030204" pitchFamily="49" charset="0"/>
              </a:rPr>
              <a:t> type: String,</a:t>
            </a:r>
          </a:p>
          <a:p>
            <a:r>
              <a:rPr lang="en-US" sz="380" b="0" dirty="0">
                <a:solidFill>
                  <a:srgbClr val="008000"/>
                </a:solidFill>
                <a:effectLst/>
                <a:latin typeface="Consolas" panose="020B0609020204030204" pitchFamily="49" charset="0"/>
              </a:rPr>
              <a:t> trim: true,</a:t>
            </a:r>
          </a:p>
          <a:p>
            <a:r>
              <a:rPr lang="en-US" sz="380" b="0" dirty="0">
                <a:solidFill>
                  <a:srgbClr val="008000"/>
                </a:solidFill>
                <a:effectLst/>
                <a:latin typeface="Consolas" panose="020B0609020204030204" pitchFamily="49" charset="0"/>
              </a:rPr>
              <a:t>unique: 'Email already exists',</a:t>
            </a:r>
          </a:p>
          <a:p>
            <a:r>
              <a:rPr lang="en-US" sz="380" b="0" dirty="0">
                <a:solidFill>
                  <a:srgbClr val="008000"/>
                </a:solidFill>
                <a:effectLst/>
                <a:latin typeface="Consolas" panose="020B0609020204030204" pitchFamily="49" charset="0"/>
              </a:rPr>
              <a:t>match: [/.+\@.+\..+/, 'Please fill a valid email address'],</a:t>
            </a:r>
          </a:p>
          <a:p>
            <a:r>
              <a:rPr lang="en-US" sz="380" b="0" dirty="0">
                <a:solidFill>
                  <a:srgbClr val="008000"/>
                </a:solidFill>
                <a:effectLst/>
                <a:latin typeface="Consolas" panose="020B0609020204030204" pitchFamily="49" charset="0"/>
              </a:rPr>
              <a:t>required: 'Email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a:t>
            </a:r>
            <a:r>
              <a:rPr lang="en-US" sz="380" b="0" dirty="0">
                <a:solidFill>
                  <a:srgbClr val="008000"/>
                </a:solidFill>
                <a:effectLst/>
                <a:highlight>
                  <a:srgbClr val="FFFF00"/>
                </a:highlight>
                <a:latin typeface="Consolas" panose="020B0609020204030204" pitchFamily="49" charset="0"/>
              </a:rPr>
              <a:t>seller: {</a:t>
            </a:r>
          </a:p>
          <a:p>
            <a:r>
              <a:rPr lang="en-US" sz="380" b="0" dirty="0">
                <a:solidFill>
                  <a:srgbClr val="008000"/>
                </a:solidFill>
                <a:effectLst/>
                <a:highlight>
                  <a:srgbClr val="FFFF00"/>
                </a:highlight>
                <a:latin typeface="Consolas" panose="020B0609020204030204" pitchFamily="49" charset="0"/>
              </a:rPr>
              <a:t>type: Boolean, </a:t>
            </a:r>
          </a:p>
          <a:p>
            <a:r>
              <a:rPr lang="en-US" sz="380" b="0" dirty="0">
                <a:solidFill>
                  <a:srgbClr val="008000"/>
                </a:solidFill>
                <a:effectLst/>
                <a:highlight>
                  <a:srgbClr val="FFFF00"/>
                </a:highlight>
                <a:latin typeface="Consolas" panose="020B0609020204030204" pitchFamily="49" charset="0"/>
              </a:rPr>
              <a:t>default: false</a:t>
            </a:r>
          </a:p>
          <a:p>
            <a:r>
              <a:rPr lang="en-US" sz="380" b="0" dirty="0">
                <a:solidFill>
                  <a:srgbClr val="008000"/>
                </a:solidFill>
                <a:effectLst/>
                <a:highlight>
                  <a:srgbClr val="FFFF00"/>
                </a:highlight>
                <a:latin typeface="Consolas" panose="020B0609020204030204" pitchFamily="49" charset="0"/>
              </a:rPr>
              <a:t>},</a:t>
            </a:r>
          </a:p>
          <a:p>
            <a:r>
              <a:rPr lang="en-US" sz="380" b="0" dirty="0">
                <a:solidFill>
                  <a:srgbClr val="008000"/>
                </a:solidFill>
                <a:effectLst/>
                <a:latin typeface="Consolas" panose="020B0609020204030204" pitchFamily="49" charset="0"/>
              </a:rPr>
              <a:t> created: {</a:t>
            </a:r>
          </a:p>
          <a:p>
            <a:r>
              <a:rPr lang="en-US" sz="380" b="0" dirty="0">
                <a:solidFill>
                  <a:srgbClr val="008000"/>
                </a:solidFill>
                <a:effectLst/>
                <a:latin typeface="Consolas" panose="020B0609020204030204" pitchFamily="49" charset="0"/>
              </a:rPr>
              <a:t>type: Date,</a:t>
            </a:r>
          </a:p>
          <a:p>
            <a:r>
              <a:rPr lang="en-US" sz="380" b="0" dirty="0">
                <a:solidFill>
                  <a:srgbClr val="008000"/>
                </a:solidFill>
                <a:effectLst/>
                <a:latin typeface="Consolas" panose="020B0609020204030204" pitchFamily="49" charset="0"/>
              </a:rPr>
              <a:t>default: </a:t>
            </a:r>
            <a:r>
              <a:rPr lang="en-US" sz="380" b="0" dirty="0" err="1">
                <a:solidFill>
                  <a:srgbClr val="008000"/>
                </a:solidFill>
                <a:effectLst/>
                <a:latin typeface="Consolas" panose="020B0609020204030204" pitchFamily="49" charset="0"/>
              </a:rPr>
              <a:t>Date.now</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updated: {</a:t>
            </a:r>
          </a:p>
          <a:p>
            <a:r>
              <a:rPr lang="en-US" sz="380" b="0" dirty="0">
                <a:solidFill>
                  <a:srgbClr val="008000"/>
                </a:solidFill>
                <a:effectLst/>
                <a:latin typeface="Consolas" panose="020B0609020204030204" pitchFamily="49" charset="0"/>
              </a:rPr>
              <a:t>type: Date,</a:t>
            </a:r>
          </a:p>
          <a:p>
            <a:r>
              <a:rPr lang="en-US" sz="380" b="0" dirty="0">
                <a:solidFill>
                  <a:srgbClr val="008000"/>
                </a:solidFill>
                <a:effectLst/>
                <a:latin typeface="Consolas" panose="020B0609020204030204" pitchFamily="49" charset="0"/>
              </a:rPr>
              <a:t>default: </a:t>
            </a:r>
            <a:r>
              <a:rPr lang="en-US" sz="380" b="0" dirty="0" err="1">
                <a:solidFill>
                  <a:srgbClr val="008000"/>
                </a:solidFill>
                <a:effectLst/>
                <a:latin typeface="Consolas" panose="020B0609020204030204" pitchFamily="49" charset="0"/>
              </a:rPr>
              <a:t>Date.now</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hashed_password</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type: String,</a:t>
            </a:r>
          </a:p>
          <a:p>
            <a:r>
              <a:rPr lang="en-US" sz="380" b="0" dirty="0">
                <a:solidFill>
                  <a:srgbClr val="008000"/>
                </a:solidFill>
                <a:effectLst/>
                <a:latin typeface="Consolas" panose="020B0609020204030204" pitchFamily="49" charset="0"/>
              </a:rPr>
              <a:t>required: 'Password is required'</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salt: String</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UserSchema.virtual</a:t>
            </a:r>
            <a:r>
              <a:rPr lang="en-US" sz="380" b="0" dirty="0">
                <a:solidFill>
                  <a:srgbClr val="008000"/>
                </a:solidFill>
                <a:effectLst/>
                <a:latin typeface="Consolas" panose="020B0609020204030204" pitchFamily="49" charset="0"/>
              </a:rPr>
              <a:t>('password')</a:t>
            </a:r>
          </a:p>
          <a:p>
            <a:r>
              <a:rPr lang="en-US" sz="380" b="0" dirty="0">
                <a:solidFill>
                  <a:srgbClr val="008000"/>
                </a:solidFill>
                <a:effectLst/>
                <a:latin typeface="Consolas" panose="020B0609020204030204" pitchFamily="49" charset="0"/>
              </a:rPr>
              <a:t> .set(function(password) {</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 password;</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this.salt</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this.makeSalt</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this.encryptPassword</a:t>
            </a:r>
            <a:r>
              <a:rPr lang="en-US" sz="380" b="0" dirty="0">
                <a:solidFill>
                  <a:srgbClr val="008000"/>
                </a:solidFill>
                <a:effectLst/>
                <a:latin typeface="Consolas" panose="020B0609020204030204" pitchFamily="49" charset="0"/>
              </a:rPr>
              <a:t>(password)</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 password;</a:t>
            </a:r>
          </a:p>
          <a:p>
            <a:r>
              <a:rPr lang="en-US" sz="380" b="0" dirty="0">
                <a:solidFill>
                  <a:srgbClr val="008000"/>
                </a:solidFill>
                <a:effectLst/>
                <a:latin typeface="Consolas" panose="020B0609020204030204" pitchFamily="49" charset="0"/>
              </a:rPr>
              <a:t>   console.log(</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.get(function()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this._password</a:t>
            </a:r>
            <a:endParaRPr lang="en-US" sz="380" b="0" dirty="0">
              <a:solidFill>
                <a:srgbClr val="008000"/>
              </a:solidFill>
              <a:effectLst/>
              <a:latin typeface="Consolas" panose="020B0609020204030204" pitchFamily="49" charset="0"/>
            </a:endParaRPr>
          </a:p>
          <a:p>
            <a:r>
              <a:rPr lang="en-US" sz="380" b="0" dirty="0">
                <a:solidFill>
                  <a:srgbClr val="008000"/>
                </a:solidFill>
                <a:effectLst/>
                <a:latin typeface="Consolas" panose="020B0609020204030204" pitchFamily="49" charset="0"/>
              </a:rPr>
              <a:t> })</a:t>
            </a:r>
          </a:p>
          <a:p>
            <a:r>
              <a:rPr lang="en-US" sz="380" b="0" dirty="0" err="1">
                <a:solidFill>
                  <a:srgbClr val="008000"/>
                </a:solidFill>
                <a:effectLst/>
                <a:latin typeface="Consolas" panose="020B0609020204030204" pitchFamily="49" charset="0"/>
              </a:rPr>
              <a:t>UserSchema.path</a:t>
            </a:r>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hashed_password</a:t>
            </a:r>
            <a:r>
              <a:rPr lang="en-US" sz="380" b="0" dirty="0">
                <a:solidFill>
                  <a:srgbClr val="008000"/>
                </a:solidFill>
                <a:effectLst/>
                <a:latin typeface="Consolas" panose="020B0609020204030204" pitchFamily="49" charset="0"/>
              </a:rPr>
              <a:t>').validate(function(v) {</a:t>
            </a:r>
          </a:p>
          <a:p>
            <a:r>
              <a:rPr lang="en-US" sz="380" b="0" dirty="0">
                <a:solidFill>
                  <a:srgbClr val="008000"/>
                </a:solidFill>
                <a:effectLst/>
                <a:latin typeface="Consolas" panose="020B0609020204030204" pitchFamily="49" charset="0"/>
              </a:rPr>
              <a:t> if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&amp;&amp; this._</a:t>
            </a:r>
            <a:r>
              <a:rPr lang="en-US" sz="380" b="0" dirty="0" err="1">
                <a:solidFill>
                  <a:srgbClr val="008000"/>
                </a:solidFill>
                <a:effectLst/>
                <a:latin typeface="Consolas" panose="020B0609020204030204" pitchFamily="49" charset="0"/>
              </a:rPr>
              <a:t>password.length</a:t>
            </a:r>
            <a:r>
              <a:rPr lang="en-US" sz="380" b="0" dirty="0">
                <a:solidFill>
                  <a:srgbClr val="008000"/>
                </a:solidFill>
                <a:effectLst/>
                <a:latin typeface="Consolas" panose="020B0609020204030204" pitchFamily="49" charset="0"/>
              </a:rPr>
              <a:t> &lt; 6) {</a:t>
            </a:r>
          </a:p>
          <a:p>
            <a:r>
              <a:rPr lang="en-US" sz="380" b="0" dirty="0">
                <a:solidFill>
                  <a:srgbClr val="008000"/>
                </a:solidFill>
                <a:effectLst/>
                <a:latin typeface="Consolas" panose="020B0609020204030204" pitchFamily="49" charset="0"/>
              </a:rPr>
              <a:t> </a:t>
            </a:r>
            <a:r>
              <a:rPr lang="en-US" sz="380" b="0" dirty="0" err="1">
                <a:solidFill>
                  <a:srgbClr val="008000"/>
                </a:solidFill>
                <a:effectLst/>
                <a:latin typeface="Consolas" panose="020B0609020204030204" pitchFamily="49" charset="0"/>
              </a:rPr>
              <a:t>this.invalidate</a:t>
            </a:r>
            <a:r>
              <a:rPr lang="en-US" sz="380" b="0" dirty="0">
                <a:solidFill>
                  <a:srgbClr val="008000"/>
                </a:solidFill>
                <a:effectLst/>
                <a:latin typeface="Consolas" panose="020B0609020204030204" pitchFamily="49" charset="0"/>
              </a:rPr>
              <a:t>('password', 'Password must be at least 6 characters.');</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 if (</a:t>
            </a:r>
            <a:r>
              <a:rPr lang="en-US" sz="380" b="0" dirty="0" err="1">
                <a:solidFill>
                  <a:srgbClr val="008000"/>
                </a:solidFill>
                <a:effectLst/>
                <a:latin typeface="Consolas" panose="020B0609020204030204" pitchFamily="49" charset="0"/>
              </a:rPr>
              <a:t>this.isNew</a:t>
            </a:r>
            <a:r>
              <a:rPr lang="en-US" sz="380" b="0" dirty="0">
                <a:solidFill>
                  <a:srgbClr val="008000"/>
                </a:solidFill>
                <a:effectLst/>
                <a:latin typeface="Consolas" panose="020B0609020204030204" pitchFamily="49" charset="0"/>
              </a:rPr>
              <a:t> &amp;&amp; !</a:t>
            </a:r>
            <a:r>
              <a:rPr lang="en-US" sz="380" b="0" dirty="0" err="1">
                <a:solidFill>
                  <a:srgbClr val="008000"/>
                </a:solidFill>
                <a:effectLst/>
                <a:latin typeface="Consolas" panose="020B0609020204030204" pitchFamily="49" charset="0"/>
              </a:rPr>
              <a:t>this._password</a:t>
            </a:r>
            <a:r>
              <a:rPr lang="en-US" sz="380" b="0" dirty="0">
                <a:solidFill>
                  <a:srgbClr val="008000"/>
                </a:solidFill>
                <a:effectLst/>
                <a:latin typeface="Consolas" panose="020B0609020204030204" pitchFamily="49" charset="0"/>
              </a:rPr>
              <a:t>) {</a:t>
            </a:r>
          </a:p>
          <a:p>
            <a:r>
              <a:rPr lang="en-US" sz="380" b="0" dirty="0" err="1">
                <a:solidFill>
                  <a:srgbClr val="008000"/>
                </a:solidFill>
                <a:effectLst/>
                <a:latin typeface="Consolas" panose="020B0609020204030204" pitchFamily="49" charset="0"/>
              </a:rPr>
              <a:t>this.invalidate</a:t>
            </a:r>
            <a:r>
              <a:rPr lang="en-US" sz="380" b="0" dirty="0">
                <a:solidFill>
                  <a:srgbClr val="008000"/>
                </a:solidFill>
                <a:effectLst/>
                <a:latin typeface="Consolas" panose="020B0609020204030204" pitchFamily="49" charset="0"/>
              </a:rPr>
              <a:t>('password', 'Password is required');</a:t>
            </a:r>
          </a:p>
          <a:p>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 null);</a:t>
            </a:r>
          </a:p>
          <a:p>
            <a:r>
              <a:rPr lang="en-US" sz="380" b="0" dirty="0" err="1">
                <a:solidFill>
                  <a:srgbClr val="008000"/>
                </a:solidFill>
                <a:effectLst/>
                <a:latin typeface="Consolas" panose="020B0609020204030204" pitchFamily="49" charset="0"/>
              </a:rPr>
              <a:t>UserSchema.methods</a:t>
            </a:r>
            <a:r>
              <a:rPr lang="en-US" sz="380" b="0" dirty="0">
                <a:solidFill>
                  <a:srgbClr val="008000"/>
                </a:solidFill>
                <a:effectLst/>
                <a:latin typeface="Consolas" panose="020B0609020204030204" pitchFamily="49" charset="0"/>
              </a:rPr>
              <a:t> = {</a:t>
            </a:r>
          </a:p>
          <a:p>
            <a:r>
              <a:rPr lang="en-US" sz="380" b="0" dirty="0">
                <a:solidFill>
                  <a:srgbClr val="008000"/>
                </a:solidFill>
                <a:effectLst/>
                <a:latin typeface="Consolas" panose="020B0609020204030204" pitchFamily="49" charset="0"/>
              </a:rPr>
              <a:t>authenticate: function(</a:t>
            </a:r>
            <a:r>
              <a:rPr lang="en-US" sz="380" b="0" dirty="0" err="1">
                <a:solidFill>
                  <a:srgbClr val="008000"/>
                </a:solidFill>
                <a:effectLst/>
                <a:latin typeface="Consolas" panose="020B0609020204030204" pitchFamily="49" charset="0"/>
              </a:rPr>
              <a:t>plainText</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this.encryptPassword</a:t>
            </a:r>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plainText</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this.hashed_password</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encryptPassword</a:t>
            </a:r>
            <a:r>
              <a:rPr lang="en-US" sz="380" b="0" dirty="0">
                <a:solidFill>
                  <a:srgbClr val="008000"/>
                </a:solidFill>
                <a:effectLst/>
                <a:latin typeface="Consolas" panose="020B0609020204030204" pitchFamily="49" charset="0"/>
              </a:rPr>
              <a:t>: function(password) { </a:t>
            </a:r>
          </a:p>
          <a:p>
            <a:r>
              <a:rPr lang="en-US" sz="380" b="0" dirty="0">
                <a:solidFill>
                  <a:srgbClr val="008000"/>
                </a:solidFill>
                <a:effectLst/>
                <a:latin typeface="Consolas" panose="020B0609020204030204" pitchFamily="49" charset="0"/>
              </a:rPr>
              <a:t>if (!password) return ''</a:t>
            </a:r>
          </a:p>
          <a:p>
            <a:r>
              <a:rPr lang="en-US" sz="380" b="0" dirty="0">
                <a:solidFill>
                  <a:srgbClr val="008000"/>
                </a:solidFill>
                <a:effectLst/>
                <a:latin typeface="Consolas" panose="020B0609020204030204" pitchFamily="49" charset="0"/>
              </a:rPr>
              <a:t>try {</a:t>
            </a:r>
          </a:p>
          <a:p>
            <a:r>
              <a:rPr lang="en-US" sz="380" b="0" dirty="0">
                <a:solidFill>
                  <a:srgbClr val="008000"/>
                </a:solidFill>
                <a:effectLst/>
                <a:latin typeface="Consolas" panose="020B0609020204030204" pitchFamily="49" charset="0"/>
              </a:rPr>
              <a:t>return crypto</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createHmac</a:t>
            </a:r>
            <a:r>
              <a:rPr lang="en-US" sz="380" b="0" dirty="0">
                <a:solidFill>
                  <a:srgbClr val="008000"/>
                </a:solidFill>
                <a:effectLst/>
                <a:latin typeface="Consolas" panose="020B0609020204030204" pitchFamily="49" charset="0"/>
              </a:rPr>
              <a:t>('sha1', </a:t>
            </a:r>
            <a:r>
              <a:rPr lang="en-US" sz="380" b="0" dirty="0" err="1">
                <a:solidFill>
                  <a:srgbClr val="008000"/>
                </a:solidFill>
                <a:effectLst/>
                <a:latin typeface="Consolas" panose="020B0609020204030204" pitchFamily="49" charset="0"/>
              </a:rPr>
              <a:t>this.salt</a:t>
            </a:r>
            <a:r>
              <a:rPr lang="en-US" sz="380" b="0" dirty="0">
                <a:solidFill>
                  <a:srgbClr val="008000"/>
                </a:solidFill>
                <a:effectLst/>
                <a:latin typeface="Consolas" panose="020B0609020204030204" pitchFamily="49" charset="0"/>
              </a:rPr>
              <a:t>) </a:t>
            </a:r>
          </a:p>
          <a:p>
            <a:r>
              <a:rPr lang="en-US" sz="380" b="0" dirty="0">
                <a:solidFill>
                  <a:srgbClr val="008000"/>
                </a:solidFill>
                <a:effectLst/>
                <a:latin typeface="Consolas" panose="020B0609020204030204" pitchFamily="49" charset="0"/>
              </a:rPr>
              <a:t>.update(password)</a:t>
            </a:r>
          </a:p>
          <a:p>
            <a:r>
              <a:rPr lang="en-US" sz="380" b="0" dirty="0">
                <a:solidFill>
                  <a:srgbClr val="008000"/>
                </a:solidFill>
                <a:effectLst/>
                <a:latin typeface="Consolas" panose="020B0609020204030204" pitchFamily="49" charset="0"/>
              </a:rPr>
              <a:t>.digest('hex') </a:t>
            </a:r>
          </a:p>
          <a:p>
            <a:r>
              <a:rPr lang="en-US" sz="380" b="0" dirty="0">
                <a:solidFill>
                  <a:srgbClr val="008000"/>
                </a:solidFill>
                <a:effectLst/>
                <a:latin typeface="Consolas" panose="020B0609020204030204" pitchFamily="49" charset="0"/>
              </a:rPr>
              <a:t>} catch (err) {</a:t>
            </a:r>
          </a:p>
          <a:p>
            <a:r>
              <a:rPr lang="en-US" sz="380" b="0" dirty="0">
                <a:solidFill>
                  <a:srgbClr val="008000"/>
                </a:solidFill>
                <a:effectLst/>
                <a:latin typeface="Consolas" panose="020B0609020204030204" pitchFamily="49" charset="0"/>
              </a:rPr>
              <a:t>   console.log(err);</a:t>
            </a:r>
          </a:p>
          <a:p>
            <a:r>
              <a:rPr lang="en-US" sz="380" b="0" dirty="0">
                <a:solidFill>
                  <a:srgbClr val="008000"/>
                </a:solidFill>
                <a:effectLst/>
                <a:latin typeface="Consolas" panose="020B0609020204030204" pitchFamily="49" charset="0"/>
              </a:rPr>
              <a:t>return '' </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err="1">
                <a:solidFill>
                  <a:srgbClr val="008000"/>
                </a:solidFill>
                <a:effectLst/>
                <a:latin typeface="Consolas" panose="020B0609020204030204" pitchFamily="49" charset="0"/>
              </a:rPr>
              <a:t>makeSalt</a:t>
            </a:r>
            <a:r>
              <a:rPr lang="en-US" sz="380" b="0" dirty="0">
                <a:solidFill>
                  <a:srgbClr val="008000"/>
                </a:solidFill>
                <a:effectLst/>
                <a:latin typeface="Consolas" panose="020B0609020204030204" pitchFamily="49" charset="0"/>
              </a:rPr>
              <a:t>: function() {</a:t>
            </a:r>
          </a:p>
          <a:p>
            <a:r>
              <a:rPr lang="en-US" sz="380" b="0" dirty="0">
                <a:solidFill>
                  <a:srgbClr val="008000"/>
                </a:solidFill>
                <a:effectLst/>
                <a:latin typeface="Consolas" panose="020B0609020204030204" pitchFamily="49" charset="0"/>
              </a:rPr>
              <a:t>return </a:t>
            </a:r>
            <a:r>
              <a:rPr lang="en-US" sz="380" b="0" dirty="0" err="1">
                <a:solidFill>
                  <a:srgbClr val="008000"/>
                </a:solidFill>
                <a:effectLst/>
                <a:latin typeface="Consolas" panose="020B0609020204030204" pitchFamily="49" charset="0"/>
              </a:rPr>
              <a:t>Math.round</a:t>
            </a:r>
            <a:r>
              <a:rPr lang="en-US" sz="380" b="0" dirty="0">
                <a:solidFill>
                  <a:srgbClr val="008000"/>
                </a:solidFill>
                <a:effectLst/>
                <a:latin typeface="Consolas" panose="020B0609020204030204" pitchFamily="49" charset="0"/>
              </a:rPr>
              <a:t>((new Date().</a:t>
            </a:r>
            <a:r>
              <a:rPr lang="en-US" sz="380" b="0" dirty="0" err="1">
                <a:solidFill>
                  <a:srgbClr val="008000"/>
                </a:solidFill>
                <a:effectLst/>
                <a:latin typeface="Consolas" panose="020B0609020204030204" pitchFamily="49" charset="0"/>
              </a:rPr>
              <a:t>valueOf</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Math.random</a:t>
            </a:r>
            <a:r>
              <a:rPr lang="en-US" sz="380" b="0" dirty="0">
                <a:solidFill>
                  <a:srgbClr val="008000"/>
                </a:solidFill>
                <a:effectLst/>
                <a:latin typeface="Consolas" panose="020B0609020204030204" pitchFamily="49" charset="0"/>
              </a:rPr>
              <a:t>())) + '' </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a:t>
            </a:r>
            <a:r>
              <a:rPr lang="en-US" sz="380" b="0" dirty="0" err="1">
                <a:solidFill>
                  <a:srgbClr val="008000"/>
                </a:solidFill>
                <a:effectLst/>
                <a:latin typeface="Consolas" panose="020B0609020204030204" pitchFamily="49" charset="0"/>
              </a:rPr>
              <a:t>module.exports</a:t>
            </a:r>
            <a:r>
              <a:rPr lang="en-US" sz="380" b="0" dirty="0">
                <a:solidFill>
                  <a:srgbClr val="008000"/>
                </a:solidFill>
                <a:effectLst/>
                <a:latin typeface="Consolas" panose="020B0609020204030204" pitchFamily="49" charset="0"/>
              </a:rPr>
              <a:t> = </a:t>
            </a:r>
            <a:r>
              <a:rPr lang="en-US" sz="380" b="0" dirty="0" err="1">
                <a:solidFill>
                  <a:srgbClr val="008000"/>
                </a:solidFill>
                <a:effectLst/>
                <a:latin typeface="Consolas" panose="020B0609020204030204" pitchFamily="49" charset="0"/>
              </a:rPr>
              <a:t>mongoose.model</a:t>
            </a:r>
            <a:r>
              <a:rPr lang="en-US" sz="380" b="0" dirty="0">
                <a:solidFill>
                  <a:srgbClr val="008000"/>
                </a:solidFill>
                <a:effectLst/>
                <a:latin typeface="Consolas" panose="020B0609020204030204" pitchFamily="49" charset="0"/>
              </a:rPr>
              <a:t>('User',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a:t>
            </a:r>
          </a:p>
          <a:p>
            <a:r>
              <a:rPr lang="en-US" sz="380" b="0" dirty="0">
                <a:solidFill>
                  <a:srgbClr val="008000"/>
                </a:solidFill>
                <a:effectLst/>
                <a:latin typeface="Consolas" panose="020B0609020204030204" pitchFamily="49" charset="0"/>
              </a:rPr>
              <a:t>export default </a:t>
            </a:r>
            <a:r>
              <a:rPr lang="en-US" sz="380" b="0" dirty="0" err="1">
                <a:solidFill>
                  <a:srgbClr val="008000"/>
                </a:solidFill>
                <a:effectLst/>
                <a:latin typeface="Consolas" panose="020B0609020204030204" pitchFamily="49" charset="0"/>
              </a:rPr>
              <a:t>mongoose.model</a:t>
            </a:r>
            <a:r>
              <a:rPr lang="en-US" sz="380" b="0" dirty="0">
                <a:solidFill>
                  <a:srgbClr val="008000"/>
                </a:solidFill>
                <a:effectLst/>
                <a:latin typeface="Consolas" panose="020B0609020204030204" pitchFamily="49" charset="0"/>
              </a:rPr>
              <a:t>('User', </a:t>
            </a:r>
            <a:r>
              <a:rPr lang="en-US" sz="380" b="0" dirty="0" err="1">
                <a:solidFill>
                  <a:srgbClr val="008000"/>
                </a:solidFill>
                <a:effectLst/>
                <a:latin typeface="Consolas" panose="020B0609020204030204" pitchFamily="49" charset="0"/>
              </a:rPr>
              <a:t>UserSchema</a:t>
            </a:r>
            <a:r>
              <a:rPr lang="en-US" sz="380" b="0" dirty="0">
                <a:solidFill>
                  <a:srgbClr val="008000"/>
                </a:solidFill>
                <a:effectLst/>
                <a:latin typeface="Consolas" panose="020B0609020204030204" pitchFamily="49" charset="0"/>
              </a:rPr>
              <a:t>);</a:t>
            </a:r>
          </a:p>
          <a:p>
            <a:br>
              <a:rPr lang="en-US" sz="380" b="0" dirty="0">
                <a:solidFill>
                  <a:srgbClr val="008000"/>
                </a:solidFill>
                <a:effectLst/>
                <a:latin typeface="Consolas" panose="020B0609020204030204" pitchFamily="49" charset="0"/>
              </a:rPr>
            </a:br>
            <a:br>
              <a:rPr lang="en-US" sz="380" b="0" dirty="0">
                <a:solidFill>
                  <a:srgbClr val="008000"/>
                </a:solidFill>
                <a:effectLst/>
                <a:latin typeface="Consolas" panose="020B0609020204030204" pitchFamily="49" charset="0"/>
              </a:rPr>
            </a:br>
            <a:endParaRPr lang="en-US" sz="3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F702CCC-C4A2-A51E-BE5A-6C887586038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FE51550-229F-B52E-3BA9-DF8C8C03C7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FB6D8BF-78C9-4ECB-E8C5-CC0F928854A7}"/>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39198065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7AB7-A9D9-E7D1-1868-24AE01A48E5D}"/>
              </a:ext>
            </a:extLst>
          </p:cNvPr>
          <p:cNvSpPr>
            <a:spLocks noGrp="1"/>
          </p:cNvSpPr>
          <p:nvPr>
            <p:ph type="title"/>
          </p:nvPr>
        </p:nvSpPr>
        <p:spPr/>
        <p:txBody>
          <a:bodyPr/>
          <a:lstStyle/>
          <a:p>
            <a:br>
              <a:rPr lang="en-US" dirty="0"/>
            </a:br>
            <a:r>
              <a:rPr lang="en-US" dirty="0" err="1"/>
              <a:t>mern</a:t>
            </a:r>
            <a:r>
              <a:rPr lang="en-US" dirty="0"/>
              <a:t>-marketplace/client/shop/Shops.js:</a:t>
            </a:r>
            <a:br>
              <a:rPr lang="en-US" dirty="0"/>
            </a:br>
            <a:endParaRPr lang="en-US" dirty="0"/>
          </a:p>
        </p:txBody>
      </p:sp>
      <p:sp>
        <p:nvSpPr>
          <p:cNvPr id="3" name="Content Placeholder 2">
            <a:extLst>
              <a:ext uri="{FF2B5EF4-FFF2-40B4-BE49-F238E27FC236}">
                <a16:creationId xmlns:a16="http://schemas.microsoft.com/office/drawing/2014/main" id="{DB6D43FF-29A4-8B50-D96B-6B08246E892C}"/>
              </a:ext>
            </a:extLst>
          </p:cNvPr>
          <p:cNvSpPr>
            <a:spLocks noGrp="1"/>
          </p:cNvSpPr>
          <p:nvPr>
            <p:ph idx="1"/>
          </p:nvPr>
        </p:nvSpPr>
        <p:spPr/>
        <p:txBody>
          <a:bodyPr/>
          <a:lstStyle/>
          <a:p>
            <a:r>
              <a:rPr lang="en-US" sz="1350" dirty="0"/>
              <a:t>{</a:t>
            </a:r>
            <a:r>
              <a:rPr lang="en-US" sz="1350" dirty="0" err="1"/>
              <a:t>shops.map</a:t>
            </a:r>
            <a:r>
              <a:rPr lang="en-US" sz="1350" dirty="0"/>
              <a:t>((shop, </a:t>
            </a:r>
            <a:r>
              <a:rPr lang="en-US" sz="1350" dirty="0" err="1"/>
              <a:t>i</a:t>
            </a:r>
            <a:r>
              <a:rPr lang="en-US" sz="1350" dirty="0"/>
              <a:t>) =&gt; {</a:t>
            </a:r>
          </a:p>
          <a:p>
            <a:r>
              <a:rPr lang="en-US" sz="1350" dirty="0"/>
              <a:t>return &lt;Link to={"/shops/"+</a:t>
            </a:r>
            <a:r>
              <a:rPr lang="en-US" sz="1350" dirty="0" err="1"/>
              <a:t>shop._id</a:t>
            </a:r>
            <a:r>
              <a:rPr lang="en-US" sz="1350" dirty="0"/>
              <a:t>} key={</a:t>
            </a:r>
            <a:r>
              <a:rPr lang="en-US" sz="1350" dirty="0" err="1"/>
              <a:t>i</a:t>
            </a:r>
            <a:r>
              <a:rPr lang="en-US" sz="1350" dirty="0"/>
              <a:t>}&gt;</a:t>
            </a:r>
          </a:p>
          <a:p>
            <a:r>
              <a:rPr lang="en-US" sz="1350" dirty="0"/>
              <a:t>&lt;Divider/&gt;</a:t>
            </a:r>
          </a:p>
          <a:p>
            <a:r>
              <a:rPr lang="en-US" sz="1350" dirty="0"/>
              <a:t>&lt;</a:t>
            </a:r>
            <a:r>
              <a:rPr lang="en-US" sz="1350" dirty="0" err="1"/>
              <a:t>ListItem</a:t>
            </a:r>
            <a:r>
              <a:rPr lang="en-US" sz="1350" dirty="0"/>
              <a:t> button&gt; </a:t>
            </a:r>
          </a:p>
          <a:p>
            <a:r>
              <a:rPr lang="en-US" sz="1350" dirty="0"/>
              <a:t>&lt;</a:t>
            </a:r>
            <a:r>
              <a:rPr lang="en-US" sz="1350" dirty="0" err="1"/>
              <a:t>ListItemAvatar</a:t>
            </a:r>
            <a:r>
              <a:rPr lang="en-US" sz="1350" dirty="0"/>
              <a:t>&gt;</a:t>
            </a:r>
          </a:p>
          <a:p>
            <a:r>
              <a:rPr lang="en-US" sz="1350" dirty="0"/>
              <a:t>&lt;Avatar </a:t>
            </a:r>
            <a:r>
              <a:rPr lang="en-US" sz="1350" dirty="0" err="1"/>
              <a:t>src</a:t>
            </a:r>
            <a:r>
              <a:rPr lang="en-US" sz="1350" dirty="0"/>
              <a:t>={'/</a:t>
            </a:r>
            <a:r>
              <a:rPr lang="en-US" sz="1350" dirty="0" err="1"/>
              <a:t>api</a:t>
            </a:r>
            <a:r>
              <a:rPr lang="en-US" sz="1350" dirty="0"/>
              <a:t>/shops/logo/'+</a:t>
            </a:r>
            <a:r>
              <a:rPr lang="en-US" sz="1350" dirty="0" err="1"/>
              <a:t>shop._id</a:t>
            </a:r>
            <a:r>
              <a:rPr lang="en-US" sz="1350" dirty="0"/>
              <a:t>+"?" + new</a:t>
            </a:r>
          </a:p>
          <a:p>
            <a:r>
              <a:rPr lang="en-US" sz="1350" dirty="0"/>
              <a:t>Date().</a:t>
            </a:r>
            <a:r>
              <a:rPr lang="en-US" sz="1350" dirty="0" err="1"/>
              <a:t>getTime</a:t>
            </a:r>
            <a:r>
              <a:rPr lang="en-US" sz="1350" dirty="0"/>
              <a:t>()}/&gt;</a:t>
            </a:r>
          </a:p>
          <a:p>
            <a:r>
              <a:rPr lang="en-US" sz="1350" dirty="0"/>
              <a:t>&lt;/</a:t>
            </a:r>
            <a:r>
              <a:rPr lang="en-US" sz="1350" dirty="0" err="1"/>
              <a:t>ListItemAvatar</a:t>
            </a:r>
            <a:r>
              <a:rPr lang="en-US" sz="1350" dirty="0"/>
              <a:t>&gt;</a:t>
            </a:r>
          </a:p>
          <a:p>
            <a:r>
              <a:rPr lang="en-US" sz="1350" dirty="0"/>
              <a:t>&lt;div </a:t>
            </a:r>
            <a:r>
              <a:rPr lang="en-US" sz="1350" dirty="0" err="1"/>
              <a:t>className</a:t>
            </a:r>
            <a:r>
              <a:rPr lang="en-US" sz="1350" dirty="0"/>
              <a:t>={</a:t>
            </a:r>
            <a:r>
              <a:rPr lang="en-US" sz="1350" dirty="0" err="1"/>
              <a:t>classes.details</a:t>
            </a:r>
            <a:r>
              <a:rPr lang="en-US" sz="1350" dirty="0"/>
              <a:t>}&gt;</a:t>
            </a:r>
          </a:p>
          <a:p>
            <a:r>
              <a:rPr lang="en-US" sz="1350" dirty="0"/>
              <a:t>&lt;Typography type="headline" </a:t>
            </a:r>
          </a:p>
          <a:p>
            <a:r>
              <a:rPr lang="en-US" sz="1350" dirty="0"/>
              <a:t>component="h2" color="primary"&gt;</a:t>
            </a:r>
          </a:p>
          <a:p>
            <a:r>
              <a:rPr lang="en-US" sz="1350" dirty="0"/>
              <a:t>{shop.name} </a:t>
            </a:r>
          </a:p>
          <a:p>
            <a:r>
              <a:rPr lang="en-US" sz="1350" dirty="0"/>
              <a:t>&lt;/Typography&gt;</a:t>
            </a:r>
          </a:p>
          <a:p>
            <a:r>
              <a:rPr lang="en-US" sz="1350" dirty="0"/>
              <a:t>&lt;Typography type="subheading" component="h4"&gt; </a:t>
            </a:r>
          </a:p>
          <a:p>
            <a:r>
              <a:rPr lang="en-US" sz="1350" dirty="0"/>
              <a:t>{</a:t>
            </a:r>
            <a:r>
              <a:rPr lang="en-US" sz="1350" dirty="0" err="1"/>
              <a:t>shop.description</a:t>
            </a:r>
            <a:r>
              <a:rPr lang="en-US" sz="1350" dirty="0"/>
              <a:t>}</a:t>
            </a:r>
          </a:p>
          <a:p>
            <a:r>
              <a:rPr lang="en-US" sz="1350" dirty="0"/>
              <a:t>&lt;/Typography&gt; </a:t>
            </a:r>
          </a:p>
          <a:p>
            <a:r>
              <a:rPr lang="en-US" sz="1350" dirty="0"/>
              <a:t>&lt;/div&gt;</a:t>
            </a:r>
          </a:p>
          <a:p>
            <a:r>
              <a:rPr lang="en-US" sz="1350" dirty="0"/>
              <a:t>&lt;/</a:t>
            </a:r>
            <a:r>
              <a:rPr lang="en-US" sz="1350" dirty="0" err="1"/>
              <a:t>ListItem</a:t>
            </a:r>
            <a:r>
              <a:rPr lang="en-US" sz="1350" dirty="0"/>
              <a:t>&gt; </a:t>
            </a:r>
          </a:p>
          <a:p>
            <a:r>
              <a:rPr lang="en-US" sz="1350" dirty="0"/>
              <a:t>&lt;Divider/&gt;</a:t>
            </a:r>
          </a:p>
          <a:p>
            <a:r>
              <a:rPr lang="en-US" sz="1350" dirty="0"/>
              <a:t>&lt;/Link&gt;</a:t>
            </a:r>
          </a:p>
          <a:p>
            <a:r>
              <a:rPr lang="en-US" sz="1350" dirty="0"/>
              <a:t>})}</a:t>
            </a:r>
          </a:p>
        </p:txBody>
      </p:sp>
      <p:sp>
        <p:nvSpPr>
          <p:cNvPr id="4" name="Date Placeholder 3">
            <a:extLst>
              <a:ext uri="{FF2B5EF4-FFF2-40B4-BE49-F238E27FC236}">
                <a16:creationId xmlns:a16="http://schemas.microsoft.com/office/drawing/2014/main" id="{1A40E158-383E-8915-289B-5590C91B98F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9A0574C-8720-6F02-5207-105BBA6BDC8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28FD350-B700-FE4F-43F8-366E1AD2F1D5}"/>
              </a:ext>
            </a:extLst>
          </p:cNvPr>
          <p:cNvSpPr>
            <a:spLocks noGrp="1"/>
          </p:cNvSpPr>
          <p:nvPr>
            <p:ph type="sldNum" sz="quarter" idx="12"/>
          </p:nvPr>
        </p:nvSpPr>
        <p:spPr/>
        <p:txBody>
          <a:bodyPr/>
          <a:lstStyle/>
          <a:p>
            <a:fld id="{7C5CF243-786F-4254-B068-4C9F0B6EA12F}" type="slidenum">
              <a:rPr lang="en-US" altLang="en-US" smtClean="0"/>
              <a:pPr/>
              <a:t>160</a:t>
            </a:fld>
            <a:endParaRPr lang="en-US" altLang="en-US"/>
          </a:p>
        </p:txBody>
      </p:sp>
    </p:spTree>
    <p:extLst>
      <p:ext uri="{BB962C8B-B14F-4D97-AF65-F5344CB8AC3E}">
        <p14:creationId xmlns:p14="http://schemas.microsoft.com/office/powerpoint/2010/main" val="212560869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BA2D-D823-6B40-262F-17662B7C8EB0}"/>
              </a:ext>
            </a:extLst>
          </p:cNvPr>
          <p:cNvSpPr>
            <a:spLocks noGrp="1"/>
          </p:cNvSpPr>
          <p:nvPr>
            <p:ph type="title"/>
          </p:nvPr>
        </p:nvSpPr>
        <p:spPr/>
        <p:txBody>
          <a:bodyPr/>
          <a:lstStyle/>
          <a:p>
            <a:r>
              <a:rPr lang="en-US" dirty="0"/>
              <a:t>Updated </a:t>
            </a:r>
            <a:r>
              <a:rPr lang="en-US" dirty="0" err="1"/>
              <a:t>mern</a:t>
            </a:r>
            <a:r>
              <a:rPr lang="en-US" dirty="0"/>
              <a:t>-marketplace/client/shop/Shops.js:</a:t>
            </a:r>
          </a:p>
        </p:txBody>
      </p:sp>
      <p:sp>
        <p:nvSpPr>
          <p:cNvPr id="3" name="Content Placeholder 2">
            <a:extLst>
              <a:ext uri="{FF2B5EF4-FFF2-40B4-BE49-F238E27FC236}">
                <a16:creationId xmlns:a16="http://schemas.microsoft.com/office/drawing/2014/main" id="{DAED8246-58DC-038F-BDC0-8F94D9ADEED9}"/>
              </a:ext>
            </a:extLst>
          </p:cNvPr>
          <p:cNvSpPr>
            <a:spLocks noGrp="1"/>
          </p:cNvSpPr>
          <p:nvPr>
            <p:ph idx="1"/>
          </p:nvPr>
        </p:nvSpPr>
        <p:spPr/>
        <p:txBody>
          <a:bodyPr/>
          <a:lstStyle/>
          <a:p>
            <a:r>
              <a:rPr lang="en-US" sz="500" b="0" dirty="0">
                <a:solidFill>
                  <a:srgbClr val="008000"/>
                </a:solidFill>
                <a:effectLst/>
                <a:latin typeface="Consolas" panose="020B0609020204030204" pitchFamily="49" charset="0"/>
              </a:rPr>
              <a:t>import React, {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useEffect</a:t>
            </a:r>
            <a:r>
              <a:rPr lang="en-US" sz="500" b="0" dirty="0">
                <a:solidFill>
                  <a:srgbClr val="008000"/>
                </a:solidFill>
                <a:effectLst/>
                <a:latin typeface="Consolas" panose="020B0609020204030204" pitchFamily="49" charset="0"/>
              </a:rPr>
              <a:t> } from 'react';</a:t>
            </a:r>
          </a:p>
          <a:p>
            <a:r>
              <a:rPr lang="en-US" sz="500" b="0" dirty="0">
                <a:solidFill>
                  <a:srgbClr val="008000"/>
                </a:solidFill>
                <a:effectLst/>
                <a:latin typeface="Consolas" panose="020B0609020204030204" pitchFamily="49" charset="0"/>
              </a:rPr>
              <a:t>import { Link } from 'react-router-</a:t>
            </a:r>
            <a:r>
              <a:rPr lang="en-US" sz="500" b="0" dirty="0" err="1">
                <a:solidFill>
                  <a:srgbClr val="008000"/>
                </a:solidFill>
                <a:effectLst/>
                <a:latin typeface="Consolas" panose="020B0609020204030204" pitchFamily="49" charset="0"/>
              </a:rPr>
              <a:t>dom</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import {</a:t>
            </a:r>
          </a:p>
          <a:p>
            <a:r>
              <a:rPr lang="en-US" sz="500" b="0" dirty="0">
                <a:solidFill>
                  <a:srgbClr val="008000"/>
                </a:solidFill>
                <a:effectLst/>
                <a:latin typeface="Consolas" panose="020B0609020204030204" pitchFamily="49" charset="0"/>
              </a:rPr>
              <a:t>  Divider,</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ListItem</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ListItemAvatar</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Avatar,</a:t>
            </a:r>
          </a:p>
          <a:p>
            <a:r>
              <a:rPr lang="en-US" sz="500" b="0" dirty="0">
                <a:solidFill>
                  <a:srgbClr val="008000"/>
                </a:solidFill>
                <a:effectLst/>
                <a:latin typeface="Consolas" panose="020B0609020204030204" pitchFamily="49" charset="0"/>
              </a:rPr>
              <a:t>  Typography,</a:t>
            </a:r>
          </a:p>
          <a:p>
            <a:r>
              <a:rPr lang="en-US" sz="500" b="0" dirty="0">
                <a:solidFill>
                  <a:srgbClr val="008000"/>
                </a:solidFill>
                <a:effectLst/>
                <a:latin typeface="Consolas" panose="020B0609020204030204" pitchFamily="49" charset="0"/>
              </a:rPr>
              <a:t>} from '@material-</a:t>
            </a:r>
            <a:r>
              <a:rPr lang="en-US" sz="500" b="0" dirty="0" err="1">
                <a:solidFill>
                  <a:srgbClr val="008000"/>
                </a:solidFill>
                <a:effectLst/>
                <a:latin typeface="Consolas" panose="020B0609020204030204" pitchFamily="49" charset="0"/>
              </a:rPr>
              <a:t>ui</a:t>
            </a:r>
            <a:r>
              <a:rPr lang="en-US" sz="500" b="0" dirty="0">
                <a:solidFill>
                  <a:srgbClr val="008000"/>
                </a:solidFill>
                <a:effectLst/>
                <a:latin typeface="Consolas" panose="020B0609020204030204" pitchFamily="49" charset="0"/>
              </a:rPr>
              <a:t>/core';</a:t>
            </a:r>
          </a:p>
          <a:p>
            <a:r>
              <a:rPr lang="en-US" sz="500" b="0" dirty="0">
                <a:solidFill>
                  <a:srgbClr val="008000"/>
                </a:solidFill>
                <a:effectLst/>
                <a:latin typeface="Consolas" panose="020B0609020204030204" pitchFamily="49" charset="0"/>
              </a:rPr>
              <a:t>import { </a:t>
            </a:r>
            <a:r>
              <a:rPr lang="en-US" sz="500" b="0" dirty="0" err="1">
                <a:solidFill>
                  <a:srgbClr val="008000"/>
                </a:solidFill>
                <a:effectLst/>
                <a:latin typeface="Consolas" panose="020B0609020204030204" pitchFamily="49" charset="0"/>
              </a:rPr>
              <a:t>makeStyles</a:t>
            </a:r>
            <a:r>
              <a:rPr lang="en-US" sz="500" b="0" dirty="0">
                <a:solidFill>
                  <a:srgbClr val="008000"/>
                </a:solidFill>
                <a:effectLst/>
                <a:latin typeface="Consolas" panose="020B0609020204030204" pitchFamily="49" charset="0"/>
              </a:rPr>
              <a:t> } from '@material-</a:t>
            </a:r>
            <a:r>
              <a:rPr lang="en-US" sz="500" b="0" dirty="0" err="1">
                <a:solidFill>
                  <a:srgbClr val="008000"/>
                </a:solidFill>
                <a:effectLst/>
                <a:latin typeface="Consolas" panose="020B0609020204030204" pitchFamily="49" charset="0"/>
              </a:rPr>
              <a:t>ui</a:t>
            </a:r>
            <a:r>
              <a:rPr lang="en-US" sz="500" b="0" dirty="0">
                <a:solidFill>
                  <a:srgbClr val="008000"/>
                </a:solidFill>
                <a:effectLst/>
                <a:latin typeface="Consolas" panose="020B0609020204030204" pitchFamily="49" charset="0"/>
              </a:rPr>
              <a:t>/core/styles';</a:t>
            </a:r>
          </a:p>
          <a:p>
            <a:r>
              <a:rPr lang="en-US" sz="500" b="0" dirty="0">
                <a:solidFill>
                  <a:srgbClr val="008000"/>
                </a:solidFill>
                <a:effectLst/>
                <a:latin typeface="Consolas" panose="020B0609020204030204" pitchFamily="49" charset="0"/>
              </a:rPr>
              <a:t>import { list } from './path-to-list-function'; // Import the list function from the correct path</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useStyles</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makeStyles</a:t>
            </a:r>
            <a:r>
              <a:rPr lang="en-US" sz="500" b="0" dirty="0">
                <a:solidFill>
                  <a:srgbClr val="008000"/>
                </a:solidFill>
                <a:effectLst/>
                <a:latin typeface="Consolas" panose="020B0609020204030204" pitchFamily="49" charset="0"/>
              </a:rPr>
              <a:t>((theme) =&gt; ({</a:t>
            </a:r>
          </a:p>
          <a:p>
            <a:r>
              <a:rPr lang="en-US" sz="500" b="0" dirty="0">
                <a:solidFill>
                  <a:srgbClr val="008000"/>
                </a:solidFill>
                <a:effectLst/>
                <a:latin typeface="Consolas" panose="020B0609020204030204" pitchFamily="49" charset="0"/>
              </a:rPr>
              <a:t>  details: {</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marginLeft</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theme.spacing</a:t>
            </a:r>
            <a:r>
              <a:rPr lang="en-US" sz="500" b="0" dirty="0">
                <a:solidFill>
                  <a:srgbClr val="008000"/>
                </a:solidFill>
                <a:effectLst/>
                <a:latin typeface="Consolas" panose="020B0609020204030204" pitchFamily="49" charset="0"/>
              </a:rPr>
              <a:t>(2),</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export default function Shops() {</a:t>
            </a:r>
          </a:p>
          <a:p>
            <a:r>
              <a:rPr lang="en-US" sz="500" b="0" dirty="0">
                <a:solidFill>
                  <a:srgbClr val="008000"/>
                </a:solidFill>
                <a:effectLst/>
                <a:latin typeface="Consolas" panose="020B0609020204030204" pitchFamily="49" charset="0"/>
              </a:rPr>
              <a:t>  const classes = </a:t>
            </a:r>
            <a:r>
              <a:rPr lang="en-US" sz="500" b="0" dirty="0" err="1">
                <a:solidFill>
                  <a:srgbClr val="008000"/>
                </a:solidFill>
                <a:effectLst/>
                <a:latin typeface="Consolas" panose="020B0609020204030204" pitchFamily="49" charset="0"/>
              </a:rPr>
              <a:t>useStyles</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const [shops, </a:t>
            </a:r>
            <a:r>
              <a:rPr lang="en-US" sz="500" b="0" dirty="0" err="1">
                <a:solidFill>
                  <a:srgbClr val="008000"/>
                </a:solidFill>
                <a:effectLst/>
                <a:latin typeface="Consolas" panose="020B0609020204030204" pitchFamily="49" charset="0"/>
              </a:rPr>
              <a:t>setShops</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useState</a:t>
            </a:r>
            <a:r>
              <a:rPr lang="en-US" sz="500" b="0" dirty="0">
                <a:solidFill>
                  <a:srgbClr val="008000"/>
                </a:solidFill>
                <a:effectLst/>
                <a:latin typeface="Consolas" panose="020B0609020204030204" pitchFamily="49" charset="0"/>
              </a:rPr>
              <a:t>([]);</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useEffect</a:t>
            </a:r>
            <a:r>
              <a:rPr lang="en-US" sz="500" b="0" dirty="0">
                <a:solidFill>
                  <a:srgbClr val="008000"/>
                </a:solidFill>
                <a:effectLst/>
                <a:latin typeface="Consolas" panose="020B0609020204030204" pitchFamily="49" charset="0"/>
              </a:rPr>
              <a:t>(() =&gt; {</a:t>
            </a:r>
          </a:p>
          <a:p>
            <a:r>
              <a:rPr lang="en-US" sz="500" b="0" dirty="0">
                <a:solidFill>
                  <a:srgbClr val="008000"/>
                </a:solidFill>
                <a:effectLst/>
                <a:latin typeface="Consolas" panose="020B0609020204030204" pitchFamily="49" charset="0"/>
              </a:rPr>
              <a:t>    const </a:t>
            </a:r>
            <a:r>
              <a:rPr lang="en-US" sz="500" b="0" dirty="0" err="1">
                <a:solidFill>
                  <a:srgbClr val="008000"/>
                </a:solidFill>
                <a:effectLst/>
                <a:latin typeface="Consolas" panose="020B0609020204030204" pitchFamily="49" charset="0"/>
              </a:rPr>
              <a:t>abortController</a:t>
            </a:r>
            <a:r>
              <a:rPr lang="en-US" sz="500" b="0" dirty="0">
                <a:solidFill>
                  <a:srgbClr val="008000"/>
                </a:solidFill>
                <a:effectLst/>
                <a:latin typeface="Consolas" panose="020B0609020204030204" pitchFamily="49" charset="0"/>
              </a:rPr>
              <a:t> = new </a:t>
            </a:r>
            <a:r>
              <a:rPr lang="en-US" sz="500" b="0" dirty="0" err="1">
                <a:solidFill>
                  <a:srgbClr val="008000"/>
                </a:solidFill>
                <a:effectLst/>
                <a:latin typeface="Consolas" panose="020B0609020204030204" pitchFamily="49" charset="0"/>
              </a:rPr>
              <a:t>AbortController</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const signal = </a:t>
            </a:r>
            <a:r>
              <a:rPr lang="en-US" sz="500" b="0" dirty="0" err="1">
                <a:solidFill>
                  <a:srgbClr val="008000"/>
                </a:solidFill>
                <a:effectLst/>
                <a:latin typeface="Consolas" panose="020B0609020204030204" pitchFamily="49" charset="0"/>
              </a:rPr>
              <a:t>abortController.signal</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list(signal).then((data) =&gt; {</a:t>
            </a:r>
          </a:p>
          <a:p>
            <a:r>
              <a:rPr lang="en-US" sz="500" b="0" dirty="0">
                <a:solidFill>
                  <a:srgbClr val="008000"/>
                </a:solidFill>
                <a:effectLst/>
                <a:latin typeface="Consolas" panose="020B0609020204030204" pitchFamily="49" charset="0"/>
              </a:rPr>
              <a:t>      if (!</a:t>
            </a:r>
            <a:r>
              <a:rPr lang="en-US" sz="500" b="0" dirty="0" err="1">
                <a:solidFill>
                  <a:srgbClr val="008000"/>
                </a:solidFill>
                <a:effectLst/>
                <a:latin typeface="Consolas" panose="020B0609020204030204" pitchFamily="49" charset="0"/>
              </a:rPr>
              <a:t>data.error</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setShops</a:t>
            </a:r>
            <a:r>
              <a:rPr lang="en-US" sz="500" b="0" dirty="0">
                <a:solidFill>
                  <a:srgbClr val="008000"/>
                </a:solidFill>
                <a:effectLst/>
                <a:latin typeface="Consolas" panose="020B0609020204030204" pitchFamily="49" charset="0"/>
              </a:rPr>
              <a:t>(data);</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return function cleanup() {</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abortController.abort</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 []);</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  return (</a:t>
            </a:r>
          </a:p>
          <a:p>
            <a:r>
              <a:rPr lang="en-US" sz="500" b="0" dirty="0">
                <a:solidFill>
                  <a:srgbClr val="008000"/>
                </a:solidFill>
                <a:effectLst/>
                <a:latin typeface="Consolas" panose="020B0609020204030204" pitchFamily="49" charset="0"/>
              </a:rPr>
              <a:t>    &lt;div&gt;</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shops.map</a:t>
            </a:r>
            <a:r>
              <a:rPr lang="en-US" sz="500" b="0" dirty="0">
                <a:solidFill>
                  <a:srgbClr val="008000"/>
                </a:solidFill>
                <a:effectLst/>
                <a:latin typeface="Consolas" panose="020B0609020204030204" pitchFamily="49" charset="0"/>
              </a:rPr>
              <a:t>((shop, </a:t>
            </a:r>
            <a:r>
              <a:rPr lang="en-US" sz="500" b="0" dirty="0" err="1">
                <a:solidFill>
                  <a:srgbClr val="008000"/>
                </a:solidFill>
                <a:effectLst/>
                <a:latin typeface="Consolas" panose="020B0609020204030204" pitchFamily="49" charset="0"/>
              </a:rPr>
              <a:t>i</a:t>
            </a:r>
            <a:r>
              <a:rPr lang="en-US" sz="500" b="0" dirty="0">
                <a:solidFill>
                  <a:srgbClr val="008000"/>
                </a:solidFill>
                <a:effectLst/>
                <a:latin typeface="Consolas" panose="020B0609020204030204" pitchFamily="49" charset="0"/>
              </a:rPr>
              <a:t>) =&gt; (</a:t>
            </a:r>
          </a:p>
          <a:p>
            <a:r>
              <a:rPr lang="en-US" sz="500" b="0" dirty="0">
                <a:solidFill>
                  <a:srgbClr val="008000"/>
                </a:solidFill>
                <a:effectLst/>
                <a:latin typeface="Consolas" panose="020B0609020204030204" pitchFamily="49" charset="0"/>
              </a:rPr>
              <a:t>        &lt;Link to={`/shops/${</a:t>
            </a:r>
            <a:r>
              <a:rPr lang="en-US" sz="500" b="0" dirty="0" err="1">
                <a:solidFill>
                  <a:srgbClr val="008000"/>
                </a:solidFill>
                <a:effectLst/>
                <a:latin typeface="Consolas" panose="020B0609020204030204" pitchFamily="49" charset="0"/>
              </a:rPr>
              <a:t>shop._id</a:t>
            </a:r>
            <a:r>
              <a:rPr lang="en-US" sz="500" b="0" dirty="0">
                <a:solidFill>
                  <a:srgbClr val="008000"/>
                </a:solidFill>
                <a:effectLst/>
                <a:latin typeface="Consolas" panose="020B0609020204030204" pitchFamily="49" charset="0"/>
              </a:rPr>
              <a:t>}`} key={</a:t>
            </a:r>
            <a:r>
              <a:rPr lang="en-US" sz="500" b="0" dirty="0" err="1">
                <a:solidFill>
                  <a:srgbClr val="008000"/>
                </a:solidFill>
                <a:effectLst/>
                <a:latin typeface="Consolas" panose="020B0609020204030204" pitchFamily="49" charset="0"/>
              </a:rPr>
              <a:t>i</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&lt;Divider /&gt;</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ListItem</a:t>
            </a:r>
            <a:r>
              <a:rPr lang="en-US" sz="500" b="0" dirty="0">
                <a:solidFill>
                  <a:srgbClr val="008000"/>
                </a:solidFill>
                <a:effectLst/>
                <a:latin typeface="Consolas" panose="020B0609020204030204" pitchFamily="49" charset="0"/>
              </a:rPr>
              <a:t> button&gt;</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ListItemAvatar</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&lt;Avatar </a:t>
            </a:r>
            <a:r>
              <a:rPr lang="en-US" sz="500" b="0" dirty="0" err="1">
                <a:solidFill>
                  <a:srgbClr val="008000"/>
                </a:solidFill>
                <a:effectLst/>
                <a:latin typeface="Consolas" panose="020B0609020204030204" pitchFamily="49" charset="0"/>
              </a:rPr>
              <a:t>src</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api</a:t>
            </a:r>
            <a:r>
              <a:rPr lang="en-US" sz="500" b="0" dirty="0">
                <a:solidFill>
                  <a:srgbClr val="008000"/>
                </a:solidFill>
                <a:effectLst/>
                <a:latin typeface="Consolas" panose="020B0609020204030204" pitchFamily="49" charset="0"/>
              </a:rPr>
              <a:t>/shops/logo/${</a:t>
            </a:r>
            <a:r>
              <a:rPr lang="en-US" sz="500" b="0" dirty="0" err="1">
                <a:solidFill>
                  <a:srgbClr val="008000"/>
                </a:solidFill>
                <a:effectLst/>
                <a:latin typeface="Consolas" panose="020B0609020204030204" pitchFamily="49" charset="0"/>
              </a:rPr>
              <a:t>shop._id</a:t>
            </a:r>
            <a:r>
              <a:rPr lang="en-US" sz="500" b="0" dirty="0">
                <a:solidFill>
                  <a:srgbClr val="008000"/>
                </a:solidFill>
                <a:effectLst/>
                <a:latin typeface="Consolas" panose="020B0609020204030204" pitchFamily="49" charset="0"/>
              </a:rPr>
              <a:t>}?${new Date().</a:t>
            </a:r>
            <a:r>
              <a:rPr lang="en-US" sz="500" b="0" dirty="0" err="1">
                <a:solidFill>
                  <a:srgbClr val="008000"/>
                </a:solidFill>
                <a:effectLst/>
                <a:latin typeface="Consolas" panose="020B0609020204030204" pitchFamily="49" charset="0"/>
              </a:rPr>
              <a:t>getTime</a:t>
            </a:r>
            <a:r>
              <a:rPr lang="en-US" sz="500" b="0" dirty="0">
                <a:solidFill>
                  <a:srgbClr val="008000"/>
                </a:solidFill>
                <a:effectLst/>
                <a:latin typeface="Consolas" panose="020B0609020204030204" pitchFamily="49" charset="0"/>
              </a:rPr>
              <a:t>()}`} /&gt;</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ListItemAvatar</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&lt;div </a:t>
            </a:r>
            <a:r>
              <a:rPr lang="en-US" sz="500" b="0" dirty="0" err="1">
                <a:solidFill>
                  <a:srgbClr val="008000"/>
                </a:solidFill>
                <a:effectLst/>
                <a:latin typeface="Consolas" panose="020B0609020204030204" pitchFamily="49" charset="0"/>
              </a:rPr>
              <a:t>className</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classes.details</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&lt;Typography type="headline" component="h2" color="primary"&gt;</a:t>
            </a:r>
          </a:p>
          <a:p>
            <a:r>
              <a:rPr lang="en-US" sz="500" b="0" dirty="0">
                <a:solidFill>
                  <a:srgbClr val="008000"/>
                </a:solidFill>
                <a:effectLst/>
                <a:latin typeface="Consolas" panose="020B0609020204030204" pitchFamily="49" charset="0"/>
              </a:rPr>
              <a:t>                {shop.name}</a:t>
            </a:r>
          </a:p>
          <a:p>
            <a:r>
              <a:rPr lang="en-US" sz="500" b="0" dirty="0">
                <a:solidFill>
                  <a:srgbClr val="008000"/>
                </a:solidFill>
                <a:effectLst/>
                <a:latin typeface="Consolas" panose="020B0609020204030204" pitchFamily="49" charset="0"/>
              </a:rPr>
              <a:t>              &lt;/Typography&gt;</a:t>
            </a:r>
          </a:p>
          <a:p>
            <a:r>
              <a:rPr lang="en-US" sz="500" b="0" dirty="0">
                <a:solidFill>
                  <a:srgbClr val="008000"/>
                </a:solidFill>
                <a:effectLst/>
                <a:latin typeface="Consolas" panose="020B0609020204030204" pitchFamily="49" charset="0"/>
              </a:rPr>
              <a:t>              &lt;Typography type="subheading" component="h4"&gt;</a:t>
            </a:r>
          </a:p>
          <a:p>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shop.description</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&lt;/Typography&gt;</a:t>
            </a:r>
          </a:p>
          <a:p>
            <a:r>
              <a:rPr lang="en-US" sz="500" b="0" dirty="0">
                <a:solidFill>
                  <a:srgbClr val="008000"/>
                </a:solidFill>
                <a:effectLst/>
                <a:latin typeface="Consolas" panose="020B0609020204030204" pitchFamily="49" charset="0"/>
              </a:rPr>
              <a:t>            &lt;/div&gt;</a:t>
            </a:r>
          </a:p>
          <a:p>
            <a:r>
              <a:rPr lang="en-US" sz="500" b="0" dirty="0">
                <a:solidFill>
                  <a:srgbClr val="008000"/>
                </a:solidFill>
                <a:effectLst/>
                <a:latin typeface="Consolas" panose="020B0609020204030204" pitchFamily="49" charset="0"/>
              </a:rPr>
              <a:t>          &lt;/</a:t>
            </a:r>
            <a:r>
              <a:rPr lang="en-US" sz="500" b="0" dirty="0" err="1">
                <a:solidFill>
                  <a:srgbClr val="008000"/>
                </a:solidFill>
                <a:effectLst/>
                <a:latin typeface="Consolas" panose="020B0609020204030204" pitchFamily="49" charset="0"/>
              </a:rPr>
              <a:t>ListItem</a:t>
            </a:r>
            <a:r>
              <a:rPr lang="en-US" sz="500" b="0" dirty="0">
                <a:solidFill>
                  <a:srgbClr val="008000"/>
                </a:solidFill>
                <a:effectLst/>
                <a:latin typeface="Consolas" panose="020B0609020204030204" pitchFamily="49" charset="0"/>
              </a:rPr>
              <a:t>&gt;</a:t>
            </a:r>
          </a:p>
          <a:p>
            <a:r>
              <a:rPr lang="en-US" sz="500" b="0" dirty="0">
                <a:solidFill>
                  <a:srgbClr val="008000"/>
                </a:solidFill>
                <a:effectLst/>
                <a:latin typeface="Consolas" panose="020B0609020204030204" pitchFamily="49" charset="0"/>
              </a:rPr>
              <a:t>          &lt;Divider /&gt;</a:t>
            </a:r>
          </a:p>
          <a:p>
            <a:r>
              <a:rPr lang="en-US" sz="500" b="0" dirty="0">
                <a:solidFill>
                  <a:srgbClr val="008000"/>
                </a:solidFill>
                <a:effectLst/>
                <a:latin typeface="Consolas" panose="020B0609020204030204" pitchFamily="49" charset="0"/>
              </a:rPr>
              <a:t>        &lt;/Link&gt;</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&lt;/div&gt;</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br>
              <a:rPr lang="en-US" sz="500" b="0" dirty="0">
                <a:solidFill>
                  <a:srgbClr val="008000"/>
                </a:solidFill>
                <a:effectLst/>
                <a:latin typeface="Consolas" panose="020B0609020204030204" pitchFamily="49" charset="0"/>
              </a:rPr>
            </a:br>
            <a:endParaRPr lang="en-US" sz="5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67AA90C-E932-E657-C4E1-2B315F091EF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6F9B67A-3091-8095-C7BB-C5F5731F48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2CD5BB0-3596-3606-CBA1-5BD0347BC3FA}"/>
              </a:ext>
            </a:extLst>
          </p:cNvPr>
          <p:cNvSpPr>
            <a:spLocks noGrp="1"/>
          </p:cNvSpPr>
          <p:nvPr>
            <p:ph type="sldNum" sz="quarter" idx="12"/>
          </p:nvPr>
        </p:nvSpPr>
        <p:spPr/>
        <p:txBody>
          <a:bodyPr/>
          <a:lstStyle/>
          <a:p>
            <a:fld id="{7C5CF243-786F-4254-B068-4C9F0B6EA12F}" type="slidenum">
              <a:rPr lang="en-US" altLang="en-US" smtClean="0"/>
              <a:pPr/>
              <a:t>161</a:t>
            </a:fld>
            <a:endParaRPr lang="en-US" altLang="en-US"/>
          </a:p>
        </p:txBody>
      </p:sp>
    </p:spTree>
    <p:extLst>
      <p:ext uri="{BB962C8B-B14F-4D97-AF65-F5344CB8AC3E}">
        <p14:creationId xmlns:p14="http://schemas.microsoft.com/office/powerpoint/2010/main" val="27766380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7943-5F89-189C-DE20-F381D8E5A7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8D8766-1513-F84B-88B8-2746C776625C}"/>
              </a:ext>
            </a:extLst>
          </p:cNvPr>
          <p:cNvSpPr>
            <a:spLocks noGrp="1"/>
          </p:cNvSpPr>
          <p:nvPr>
            <p:ph idx="1"/>
          </p:nvPr>
        </p:nvSpPr>
        <p:spPr/>
        <p:txBody>
          <a:bodyPr/>
          <a:lstStyle/>
          <a:p>
            <a:r>
              <a:rPr lang="en-US" dirty="0"/>
              <a:t>The Shops component will be accessed by the end user at /shops/all, which is set up with React Router and declared in MainRouter.js as follows:</a:t>
            </a:r>
          </a:p>
          <a:p>
            <a:endParaRPr lang="en-US" dirty="0"/>
          </a:p>
          <a:p>
            <a:pPr marL="0" indent="0">
              <a:buNone/>
            </a:pPr>
            <a:r>
              <a:rPr lang="en-US" dirty="0" err="1"/>
              <a:t>mern</a:t>
            </a:r>
            <a:r>
              <a:rPr lang="en-US" dirty="0"/>
              <a:t>-marketplace/client/MainRouter.js:</a:t>
            </a:r>
          </a:p>
          <a:p>
            <a:r>
              <a:rPr lang="en-US" dirty="0"/>
              <a:t>&lt;Route path="/shops/all" component={Shops}/&gt;</a:t>
            </a:r>
          </a:p>
        </p:txBody>
      </p:sp>
      <p:sp>
        <p:nvSpPr>
          <p:cNvPr id="4" name="Date Placeholder 3">
            <a:extLst>
              <a:ext uri="{FF2B5EF4-FFF2-40B4-BE49-F238E27FC236}">
                <a16:creationId xmlns:a16="http://schemas.microsoft.com/office/drawing/2014/main" id="{A763DAC3-FDB2-4615-3FAE-9C4C1DB0B3D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25EA4DC-3167-2004-BC26-B9E743C176E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50FBEC9-B2D2-60B5-F589-7C2C7405478D}"/>
              </a:ext>
            </a:extLst>
          </p:cNvPr>
          <p:cNvSpPr>
            <a:spLocks noGrp="1"/>
          </p:cNvSpPr>
          <p:nvPr>
            <p:ph type="sldNum" sz="quarter" idx="12"/>
          </p:nvPr>
        </p:nvSpPr>
        <p:spPr/>
        <p:txBody>
          <a:bodyPr/>
          <a:lstStyle/>
          <a:p>
            <a:fld id="{7C5CF243-786F-4254-B068-4C9F0B6EA12F}" type="slidenum">
              <a:rPr lang="en-US" altLang="en-US" smtClean="0"/>
              <a:pPr/>
              <a:t>162</a:t>
            </a:fld>
            <a:endParaRPr lang="en-US" altLang="en-US"/>
          </a:p>
        </p:txBody>
      </p:sp>
    </p:spTree>
    <p:extLst>
      <p:ext uri="{BB962C8B-B14F-4D97-AF65-F5344CB8AC3E}">
        <p14:creationId xmlns:p14="http://schemas.microsoft.com/office/powerpoint/2010/main" val="325636856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AA5A-2DC0-E7D8-E69D-60B4ECA89EE2}"/>
              </a:ext>
            </a:extLst>
          </p:cNvPr>
          <p:cNvSpPr>
            <a:spLocks noGrp="1"/>
          </p:cNvSpPr>
          <p:nvPr>
            <p:ph type="title"/>
          </p:nvPr>
        </p:nvSpPr>
        <p:spPr/>
        <p:txBody>
          <a:bodyPr/>
          <a:lstStyle/>
          <a:p>
            <a:r>
              <a:rPr lang="en-US" dirty="0"/>
              <a:t>Updated </a:t>
            </a:r>
            <a:r>
              <a:rPr lang="en-US" dirty="0" err="1"/>
              <a:t>mern</a:t>
            </a:r>
            <a:r>
              <a:rPr lang="en-US" dirty="0"/>
              <a:t>-marketplace/client/MainRouter.js:</a:t>
            </a:r>
          </a:p>
        </p:txBody>
      </p:sp>
      <p:sp>
        <p:nvSpPr>
          <p:cNvPr id="3" name="Content Placeholder 2">
            <a:extLst>
              <a:ext uri="{FF2B5EF4-FFF2-40B4-BE49-F238E27FC236}">
                <a16:creationId xmlns:a16="http://schemas.microsoft.com/office/drawing/2014/main" id="{512AAEFC-F3DB-200C-30A1-923186E5EAFF}"/>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React from 'react';</a:t>
            </a:r>
          </a:p>
          <a:p>
            <a:r>
              <a:rPr lang="en-US" sz="1000" b="0" dirty="0">
                <a:solidFill>
                  <a:srgbClr val="008000"/>
                </a:solidFill>
                <a:effectLst/>
                <a:latin typeface="Consolas" panose="020B0609020204030204" pitchFamily="49" charset="0"/>
              </a:rPr>
              <a:t>import { Routes, Route } from 'react-router-</a:t>
            </a:r>
            <a:r>
              <a:rPr lang="en-US" sz="1000" b="0" dirty="0" err="1">
                <a:solidFill>
                  <a:srgbClr val="008000"/>
                </a:solidFill>
                <a:effectLst/>
                <a:latin typeface="Consolas" panose="020B0609020204030204" pitchFamily="49" charset="0"/>
              </a:rPr>
              <a:t>dom</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Home from './core/Home';</a:t>
            </a:r>
          </a:p>
          <a:p>
            <a:r>
              <a:rPr lang="en-US" sz="1000" b="0" dirty="0">
                <a:solidFill>
                  <a:srgbClr val="008000"/>
                </a:solidFill>
                <a:effectLst/>
                <a:latin typeface="Consolas" panose="020B0609020204030204" pitchFamily="49" charset="0"/>
              </a:rPr>
              <a:t>import Users from './user/</a:t>
            </a:r>
            <a:r>
              <a:rPr lang="en-US" sz="1000" b="0" dirty="0" err="1">
                <a:solidFill>
                  <a:srgbClr val="008000"/>
                </a:solidFill>
                <a:effectLst/>
                <a:latin typeface="Consolas" panose="020B0609020204030204" pitchFamily="49" charset="0"/>
              </a:rPr>
              <a:t>Users.jsx</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Signup from './user/</a:t>
            </a:r>
            <a:r>
              <a:rPr lang="en-US" sz="1000" b="0" dirty="0" err="1">
                <a:solidFill>
                  <a:srgbClr val="008000"/>
                </a:solidFill>
                <a:effectLst/>
                <a:latin typeface="Consolas" panose="020B0609020204030204" pitchFamily="49" charset="0"/>
              </a:rPr>
              <a:t>Signup.jsx</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 from './auth/</a:t>
            </a:r>
            <a:r>
              <a:rPr lang="en-US" sz="1000" b="0" dirty="0" err="1">
                <a:solidFill>
                  <a:srgbClr val="008000"/>
                </a:solidFill>
                <a:effectLst/>
                <a:latin typeface="Consolas" panose="020B0609020204030204" pitchFamily="49" charset="0"/>
              </a:rPr>
              <a:t>Signin.jsx</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Profile from './user/</a:t>
            </a:r>
            <a:r>
              <a:rPr lang="en-US" sz="1000" b="0" dirty="0" err="1">
                <a:solidFill>
                  <a:srgbClr val="008000"/>
                </a:solidFill>
                <a:effectLst/>
                <a:latin typeface="Consolas" panose="020B0609020204030204" pitchFamily="49" charset="0"/>
              </a:rPr>
              <a:t>Profile.jsx</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PrivateRoute</a:t>
            </a:r>
            <a:r>
              <a:rPr lang="en-US" sz="1000" b="0" dirty="0">
                <a:solidFill>
                  <a:srgbClr val="008000"/>
                </a:solidFill>
                <a:effectLst/>
                <a:latin typeface="Consolas" panose="020B0609020204030204" pitchFamily="49" charset="0"/>
              </a:rPr>
              <a:t> from './auth/</a:t>
            </a:r>
            <a:r>
              <a:rPr lang="en-US" sz="1000" b="0" dirty="0" err="1">
                <a:solidFill>
                  <a:srgbClr val="008000"/>
                </a:solidFill>
                <a:effectLst/>
                <a:latin typeface="Consolas" panose="020B0609020204030204" pitchFamily="49" charset="0"/>
              </a:rPr>
              <a:t>PrivateRoute</a:t>
            </a:r>
            <a:r>
              <a:rPr lang="en-US" sz="1000" b="0" dirty="0">
                <a:solidFill>
                  <a:srgbClr val="008000"/>
                </a:solidFill>
                <a:effectLst/>
                <a:latin typeface="Consolas" panose="020B0609020204030204" pitchFamily="49" charset="0"/>
              </a:rPr>
              <a:t>'; // Import </a:t>
            </a:r>
            <a:r>
              <a:rPr lang="en-US" sz="1000" b="0" dirty="0" err="1">
                <a:solidFill>
                  <a:srgbClr val="008000"/>
                </a:solidFill>
                <a:effectLst/>
                <a:latin typeface="Consolas" panose="020B0609020204030204" pitchFamily="49" charset="0"/>
              </a:rPr>
              <a:t>PrivateRoute</a:t>
            </a:r>
            <a:r>
              <a:rPr lang="en-US" sz="1000" b="0" dirty="0">
                <a:solidFill>
                  <a:srgbClr val="008000"/>
                </a:solidFill>
                <a:effectLst/>
                <a:latin typeface="Consolas" panose="020B0609020204030204" pitchFamily="49" charset="0"/>
              </a:rPr>
              <a:t> from the correct path</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NewShop</a:t>
            </a:r>
            <a:r>
              <a:rPr lang="en-US" sz="1000" b="0" dirty="0">
                <a:solidFill>
                  <a:srgbClr val="008000"/>
                </a:solidFill>
                <a:effectLst/>
                <a:latin typeface="Consolas" panose="020B0609020204030204" pitchFamily="49" charset="0"/>
              </a:rPr>
              <a:t> from './shop/</a:t>
            </a:r>
            <a:r>
              <a:rPr lang="en-US" sz="1000" b="0" dirty="0" err="1">
                <a:solidFill>
                  <a:srgbClr val="008000"/>
                </a:solidFill>
                <a:effectLst/>
                <a:latin typeface="Consolas" panose="020B0609020204030204" pitchFamily="49" charset="0"/>
              </a:rPr>
              <a:t>NewShop</a:t>
            </a:r>
            <a:r>
              <a:rPr lang="en-US" sz="1000" b="0" dirty="0">
                <a:solidFill>
                  <a:srgbClr val="008000"/>
                </a:solidFill>
                <a:effectLst/>
                <a:latin typeface="Consolas" panose="020B0609020204030204" pitchFamily="49" charset="0"/>
              </a:rPr>
              <a:t>'; // Import </a:t>
            </a:r>
            <a:r>
              <a:rPr lang="en-US" sz="1000" b="0" dirty="0" err="1">
                <a:solidFill>
                  <a:srgbClr val="008000"/>
                </a:solidFill>
                <a:effectLst/>
                <a:latin typeface="Consolas" panose="020B0609020204030204" pitchFamily="49" charset="0"/>
              </a:rPr>
              <a:t>NewShop</a:t>
            </a:r>
            <a:r>
              <a:rPr lang="en-US" sz="1000" b="0" dirty="0">
                <a:solidFill>
                  <a:srgbClr val="008000"/>
                </a:solidFill>
                <a:effectLst/>
                <a:latin typeface="Consolas" panose="020B0609020204030204" pitchFamily="49" charset="0"/>
              </a:rPr>
              <a:t> from the correct path</a:t>
            </a:r>
          </a:p>
          <a:p>
            <a:r>
              <a:rPr lang="en-US" sz="1000" b="0" dirty="0">
                <a:solidFill>
                  <a:srgbClr val="008000"/>
                </a:solidFill>
                <a:effectLst/>
                <a:latin typeface="Consolas" panose="020B0609020204030204" pitchFamily="49" charset="0"/>
              </a:rPr>
              <a:t>import Shops from './shop/shops'; // Import Shops from the correct path</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function </a:t>
            </a:r>
            <a:r>
              <a:rPr lang="en-US" sz="1000" b="0" dirty="0" err="1">
                <a:solidFill>
                  <a:srgbClr val="008000"/>
                </a:solidFill>
                <a:effectLst/>
                <a:latin typeface="Consolas" panose="020B0609020204030204" pitchFamily="49" charset="0"/>
              </a:rPr>
              <a:t>MainRouter</a:t>
            </a:r>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return (</a:t>
            </a:r>
          </a:p>
          <a:p>
            <a:r>
              <a:rPr lang="en-US" sz="1000" b="0" dirty="0">
                <a:solidFill>
                  <a:srgbClr val="008000"/>
                </a:solidFill>
                <a:effectLst/>
                <a:latin typeface="Consolas" panose="020B0609020204030204" pitchFamily="49" charset="0"/>
              </a:rPr>
              <a:t>    &lt;Routes&gt;</a:t>
            </a:r>
          </a:p>
          <a:p>
            <a:r>
              <a:rPr lang="en-US" sz="1000" b="0" dirty="0">
                <a:solidFill>
                  <a:srgbClr val="008000"/>
                </a:solidFill>
                <a:effectLst/>
                <a:latin typeface="Consolas" panose="020B0609020204030204" pitchFamily="49" charset="0"/>
              </a:rPr>
              <a:t>      &lt;Route path="/" element={&lt;Home /&gt;} /&gt;</a:t>
            </a:r>
          </a:p>
          <a:p>
            <a:r>
              <a:rPr lang="en-US" sz="1000" b="0" dirty="0">
                <a:solidFill>
                  <a:srgbClr val="008000"/>
                </a:solidFill>
                <a:effectLst/>
                <a:latin typeface="Consolas" panose="020B0609020204030204" pitchFamily="49" charset="0"/>
              </a:rPr>
              <a:t>      &lt;Route path="/users" element={&lt;Users /&gt;} /&gt;</a:t>
            </a:r>
          </a:p>
          <a:p>
            <a:r>
              <a:rPr lang="en-US" sz="1000" b="0" dirty="0">
                <a:solidFill>
                  <a:srgbClr val="008000"/>
                </a:solidFill>
                <a:effectLst/>
                <a:latin typeface="Consolas" panose="020B0609020204030204" pitchFamily="49" charset="0"/>
              </a:rPr>
              <a:t>      &lt;Route path="/signup" element={&lt;Signup /&gt;} /&gt;</a:t>
            </a:r>
          </a:p>
          <a:p>
            <a:r>
              <a:rPr lang="en-US" sz="1000" b="0" dirty="0">
                <a:solidFill>
                  <a:srgbClr val="008000"/>
                </a:solidFill>
                <a:effectLst/>
                <a:latin typeface="Consolas" panose="020B0609020204030204" pitchFamily="49" charset="0"/>
              </a:rPr>
              <a:t>      &lt;Route path="/</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 element={&lt;</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 /&gt;} /&gt;</a:t>
            </a:r>
          </a:p>
          <a:p>
            <a:r>
              <a:rPr lang="en-US" sz="1000" b="0" dirty="0">
                <a:solidFill>
                  <a:srgbClr val="008000"/>
                </a:solidFill>
                <a:effectLst/>
                <a:latin typeface="Consolas" panose="020B0609020204030204" pitchFamily="49" charset="0"/>
              </a:rPr>
              <a:t>      &lt;Route path="/user/:</a:t>
            </a:r>
            <a:r>
              <a:rPr lang="en-US" sz="1000" b="0" dirty="0" err="1">
                <a:solidFill>
                  <a:srgbClr val="008000"/>
                </a:solidFill>
                <a:effectLst/>
                <a:latin typeface="Consolas" panose="020B0609020204030204" pitchFamily="49" charset="0"/>
              </a:rPr>
              <a:t>userId</a:t>
            </a:r>
            <a:r>
              <a:rPr lang="en-US" sz="1000" b="0" dirty="0">
                <a:solidFill>
                  <a:srgbClr val="008000"/>
                </a:solidFill>
                <a:effectLst/>
                <a:latin typeface="Consolas" panose="020B0609020204030204" pitchFamily="49" charset="0"/>
              </a:rPr>
              <a:t>" element={&lt;Profile /&gt;} /&gt;</a:t>
            </a:r>
          </a:p>
          <a:p>
            <a:r>
              <a:rPr lang="en-US" sz="1000" b="0" dirty="0">
                <a:solidFill>
                  <a:srgbClr val="008000"/>
                </a:solidFill>
                <a:effectLst/>
                <a:latin typeface="Consolas" panose="020B0609020204030204" pitchFamily="49" charset="0"/>
              </a:rPr>
              <a:t>      &lt;Route path="/shops/all" element={&lt;Shops /&gt;} /&gt;</a:t>
            </a:r>
          </a:p>
          <a:p>
            <a:r>
              <a:rPr lang="en-US" sz="1000" b="0" dirty="0">
                <a:solidFill>
                  <a:srgbClr val="008000"/>
                </a:solidFill>
                <a:effectLst/>
                <a:latin typeface="Consolas" panose="020B0609020204030204" pitchFamily="49" charset="0"/>
              </a:rPr>
              <a:t>      &lt;</a:t>
            </a:r>
            <a:r>
              <a:rPr lang="en-US" sz="1000" b="0" dirty="0" err="1">
                <a:solidFill>
                  <a:srgbClr val="008000"/>
                </a:solidFill>
                <a:effectLst/>
                <a:latin typeface="Consolas" panose="020B0609020204030204" pitchFamily="49" charset="0"/>
              </a:rPr>
              <a:t>PrivateRoute</a:t>
            </a:r>
            <a:r>
              <a:rPr lang="en-US" sz="1000" b="0" dirty="0">
                <a:solidFill>
                  <a:srgbClr val="008000"/>
                </a:solidFill>
                <a:effectLst/>
                <a:latin typeface="Consolas" panose="020B0609020204030204" pitchFamily="49" charset="0"/>
              </a:rPr>
              <a:t> path="/seller/shop/new" element={&lt;</a:t>
            </a:r>
            <a:r>
              <a:rPr lang="en-US" sz="1000" b="0" dirty="0" err="1">
                <a:solidFill>
                  <a:srgbClr val="008000"/>
                </a:solidFill>
                <a:effectLst/>
                <a:latin typeface="Consolas" panose="020B0609020204030204" pitchFamily="49" charset="0"/>
              </a:rPr>
              <a:t>NewShop</a:t>
            </a:r>
            <a:r>
              <a:rPr lang="en-US" sz="1000" b="0" dirty="0">
                <a:solidFill>
                  <a:srgbClr val="008000"/>
                </a:solidFill>
                <a:effectLst/>
                <a:latin typeface="Consolas" panose="020B0609020204030204" pitchFamily="49" charset="0"/>
              </a:rPr>
              <a:t> /&gt;} /&gt;</a:t>
            </a:r>
          </a:p>
          <a:p>
            <a:r>
              <a:rPr lang="en-US" sz="1000" b="0" dirty="0">
                <a:solidFill>
                  <a:srgbClr val="008000"/>
                </a:solidFill>
                <a:effectLst/>
                <a:latin typeface="Consolas" panose="020B0609020204030204" pitchFamily="49" charset="0"/>
              </a:rPr>
              <a:t>    &lt;/Routes&gt;</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a:t>
            </a:r>
            <a:r>
              <a:rPr lang="en-US" sz="1000" b="0" dirty="0" err="1">
                <a:solidFill>
                  <a:srgbClr val="008000"/>
                </a:solidFill>
                <a:effectLst/>
                <a:latin typeface="Consolas" panose="020B0609020204030204" pitchFamily="49" charset="0"/>
              </a:rPr>
              <a:t>MainRouter</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F3ED68F-24F2-785C-8478-5BF7AC1AAD0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C938E75-DB13-7128-AAD9-6C9E5C0F86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67A07C-B5BC-72F0-8195-20EB7C19CDBA}"/>
              </a:ext>
            </a:extLst>
          </p:cNvPr>
          <p:cNvSpPr>
            <a:spLocks noGrp="1"/>
          </p:cNvSpPr>
          <p:nvPr>
            <p:ph type="sldNum" sz="quarter" idx="12"/>
          </p:nvPr>
        </p:nvSpPr>
        <p:spPr/>
        <p:txBody>
          <a:bodyPr/>
          <a:lstStyle/>
          <a:p>
            <a:fld id="{7C5CF243-786F-4254-B068-4C9F0B6EA12F}" type="slidenum">
              <a:rPr lang="en-US" altLang="en-US" smtClean="0"/>
              <a:pPr/>
              <a:t>163</a:t>
            </a:fld>
            <a:endParaRPr lang="en-US" altLang="en-US"/>
          </a:p>
        </p:txBody>
      </p:sp>
    </p:spTree>
    <p:extLst>
      <p:ext uri="{BB962C8B-B14F-4D97-AF65-F5344CB8AC3E}">
        <p14:creationId xmlns:p14="http://schemas.microsoft.com/office/powerpoint/2010/main" val="419321316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675A-99AA-F2EA-8261-5A73BA7CCA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199421-A0EB-06E2-C961-69AB49BFE38D}"/>
              </a:ext>
            </a:extLst>
          </p:cNvPr>
          <p:cNvSpPr>
            <a:spLocks noGrp="1"/>
          </p:cNvSpPr>
          <p:nvPr>
            <p:ph idx="1"/>
          </p:nvPr>
        </p:nvSpPr>
        <p:spPr/>
        <p:txBody>
          <a:bodyPr/>
          <a:lstStyle/>
          <a:p>
            <a:r>
              <a:rPr lang="en-US" dirty="0"/>
              <a:t>Adding this link to any view in the application will redirect the user to a view displaying all the shops in the marketplace. </a:t>
            </a:r>
          </a:p>
          <a:p>
            <a:r>
              <a:rPr lang="en-US" dirty="0"/>
              <a:t>Next, we will similarly implement the feature to list the shops owned by a specific user.</a:t>
            </a:r>
          </a:p>
        </p:txBody>
      </p:sp>
      <p:sp>
        <p:nvSpPr>
          <p:cNvPr id="4" name="Date Placeholder 3">
            <a:extLst>
              <a:ext uri="{FF2B5EF4-FFF2-40B4-BE49-F238E27FC236}">
                <a16:creationId xmlns:a16="http://schemas.microsoft.com/office/drawing/2014/main" id="{FA68D747-C2B3-E846-1C0F-4E689397D47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97C661C-5C73-7FE2-D8E3-619839C507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6746EA7-1328-9F47-DA9F-1C9550FC016F}"/>
              </a:ext>
            </a:extLst>
          </p:cNvPr>
          <p:cNvSpPr>
            <a:spLocks noGrp="1"/>
          </p:cNvSpPr>
          <p:nvPr>
            <p:ph type="sldNum" sz="quarter" idx="12"/>
          </p:nvPr>
        </p:nvSpPr>
        <p:spPr/>
        <p:txBody>
          <a:bodyPr/>
          <a:lstStyle/>
          <a:p>
            <a:fld id="{7C5CF243-786F-4254-B068-4C9F0B6EA12F}" type="slidenum">
              <a:rPr lang="en-US" altLang="en-US" smtClean="0"/>
              <a:pPr/>
              <a:t>164</a:t>
            </a:fld>
            <a:endParaRPr lang="en-US" altLang="en-US"/>
          </a:p>
        </p:txBody>
      </p:sp>
    </p:spTree>
    <p:extLst>
      <p:ext uri="{BB962C8B-B14F-4D97-AF65-F5344CB8AC3E}">
        <p14:creationId xmlns:p14="http://schemas.microsoft.com/office/powerpoint/2010/main" val="65801646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7007-4579-2F16-98AA-858D70181403}"/>
              </a:ext>
            </a:extLst>
          </p:cNvPr>
          <p:cNvSpPr>
            <a:spLocks noGrp="1"/>
          </p:cNvSpPr>
          <p:nvPr>
            <p:ph type="title"/>
          </p:nvPr>
        </p:nvSpPr>
        <p:spPr/>
        <p:txBody>
          <a:bodyPr/>
          <a:lstStyle/>
          <a:p>
            <a:r>
              <a:rPr lang="en-US" dirty="0"/>
              <a:t>Listing shops by owner</a:t>
            </a:r>
          </a:p>
        </p:txBody>
      </p:sp>
      <p:sp>
        <p:nvSpPr>
          <p:cNvPr id="3" name="Content Placeholder 2">
            <a:extLst>
              <a:ext uri="{FF2B5EF4-FFF2-40B4-BE49-F238E27FC236}">
                <a16:creationId xmlns:a16="http://schemas.microsoft.com/office/drawing/2014/main" id="{4BEFD8B9-67BD-3F5A-2FCB-7B7A854F34C0}"/>
              </a:ext>
            </a:extLst>
          </p:cNvPr>
          <p:cNvSpPr>
            <a:spLocks noGrp="1"/>
          </p:cNvSpPr>
          <p:nvPr>
            <p:ph idx="1"/>
          </p:nvPr>
        </p:nvSpPr>
        <p:spPr/>
        <p:txBody>
          <a:bodyPr/>
          <a:lstStyle/>
          <a:p>
            <a:r>
              <a:rPr lang="en-US" sz="2200" dirty="0"/>
              <a:t>Authorized sellers on the marketplace will see a list of the shops they created, which they can manage by editing or deleting any shop on the list. </a:t>
            </a:r>
          </a:p>
          <a:p>
            <a:r>
              <a:rPr lang="en-US" sz="2200" dirty="0"/>
              <a:t>In order to implement this feature, we will have to query the shops' collection to retrieve all the shops with the same owner and display it only to the authorized owner of the shops. </a:t>
            </a:r>
          </a:p>
          <a:p>
            <a:r>
              <a:rPr lang="en-US" sz="2200" dirty="0"/>
              <a:t>We achieve this by adding a full-stack slice with the following:</a:t>
            </a:r>
          </a:p>
          <a:p>
            <a:r>
              <a:rPr lang="en-US" sz="2200" dirty="0"/>
              <a:t>A backend API that ensures the requesting user is authorized and retrieves the relevant list of shops</a:t>
            </a:r>
          </a:p>
          <a:p>
            <a:r>
              <a:rPr lang="en-US" sz="2200" dirty="0"/>
              <a:t>A fetch method in the frontend to make a request to this API</a:t>
            </a:r>
          </a:p>
          <a:p>
            <a:r>
              <a:rPr lang="en-US" sz="2200" dirty="0"/>
              <a:t>A React component to display the list of shops to the authorized user</a:t>
            </a:r>
          </a:p>
        </p:txBody>
      </p:sp>
      <p:sp>
        <p:nvSpPr>
          <p:cNvPr id="4" name="Date Placeholder 3">
            <a:extLst>
              <a:ext uri="{FF2B5EF4-FFF2-40B4-BE49-F238E27FC236}">
                <a16:creationId xmlns:a16="http://schemas.microsoft.com/office/drawing/2014/main" id="{B85283E4-F83B-42A4-51F0-270A14664F4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AAFE5CF-B1F8-389A-1C00-8574C5B7D37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28EF85D-B30C-D85F-3B5F-FB6E33C1F0DB}"/>
              </a:ext>
            </a:extLst>
          </p:cNvPr>
          <p:cNvSpPr>
            <a:spLocks noGrp="1"/>
          </p:cNvSpPr>
          <p:nvPr>
            <p:ph type="sldNum" sz="quarter" idx="12"/>
          </p:nvPr>
        </p:nvSpPr>
        <p:spPr/>
        <p:txBody>
          <a:bodyPr/>
          <a:lstStyle/>
          <a:p>
            <a:fld id="{7C5CF243-786F-4254-B068-4C9F0B6EA12F}" type="slidenum">
              <a:rPr lang="en-US" altLang="en-US" smtClean="0"/>
              <a:pPr/>
              <a:t>165</a:t>
            </a:fld>
            <a:endParaRPr lang="en-US" altLang="en-US"/>
          </a:p>
        </p:txBody>
      </p:sp>
    </p:spTree>
    <p:extLst>
      <p:ext uri="{BB962C8B-B14F-4D97-AF65-F5344CB8AC3E}">
        <p14:creationId xmlns:p14="http://schemas.microsoft.com/office/powerpoint/2010/main" val="25905329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108B-2532-33A8-9B64-81D2A1313797}"/>
              </a:ext>
            </a:extLst>
          </p:cNvPr>
          <p:cNvSpPr>
            <a:spLocks noGrp="1"/>
          </p:cNvSpPr>
          <p:nvPr>
            <p:ph type="title"/>
          </p:nvPr>
        </p:nvSpPr>
        <p:spPr/>
        <p:txBody>
          <a:bodyPr/>
          <a:lstStyle/>
          <a:p>
            <a:r>
              <a:rPr lang="en-US" dirty="0"/>
              <a:t>The shops by owner API</a:t>
            </a:r>
          </a:p>
        </p:txBody>
      </p:sp>
      <p:sp>
        <p:nvSpPr>
          <p:cNvPr id="3" name="Content Placeholder 2">
            <a:extLst>
              <a:ext uri="{FF2B5EF4-FFF2-40B4-BE49-F238E27FC236}">
                <a16:creationId xmlns:a16="http://schemas.microsoft.com/office/drawing/2014/main" id="{F94A2083-82D9-BD44-2D30-D1C60AB92250}"/>
              </a:ext>
            </a:extLst>
          </p:cNvPr>
          <p:cNvSpPr>
            <a:spLocks noGrp="1"/>
          </p:cNvSpPr>
          <p:nvPr>
            <p:ph idx="1"/>
          </p:nvPr>
        </p:nvSpPr>
        <p:spPr/>
        <p:txBody>
          <a:bodyPr/>
          <a:lstStyle/>
          <a:p>
            <a:r>
              <a:rPr lang="en-US" dirty="0"/>
              <a:t>We will implement an API in the backend to return the list of shops of a specific owner, so it can be rendered in the frontend for the end user. </a:t>
            </a:r>
          </a:p>
          <a:p>
            <a:r>
              <a:rPr lang="en-US" dirty="0"/>
              <a:t>We will </a:t>
            </a:r>
            <a:r>
              <a:rPr lang="en-US" dirty="0" err="1"/>
              <a:t>startby</a:t>
            </a:r>
            <a:r>
              <a:rPr lang="en-US" dirty="0"/>
              <a:t> adding a route in the backend to retrieve all the shops created by a given user when the server receives a GET request at /</a:t>
            </a:r>
            <a:r>
              <a:rPr lang="en-US" dirty="0" err="1"/>
              <a:t>api</a:t>
            </a:r>
            <a:r>
              <a:rPr lang="en-US" dirty="0"/>
              <a:t>/shops/by/:</a:t>
            </a:r>
            <a:r>
              <a:rPr lang="en-US" dirty="0" err="1"/>
              <a:t>userId</a:t>
            </a:r>
            <a:r>
              <a:rPr lang="en-US" dirty="0"/>
              <a:t>. </a:t>
            </a:r>
          </a:p>
          <a:p>
            <a:r>
              <a:rPr lang="en-US" dirty="0"/>
              <a:t>This route is declared as shown in the following code:</a:t>
            </a:r>
          </a:p>
          <a:p>
            <a:pPr marL="0" indent="0">
              <a:buNone/>
            </a:pPr>
            <a:endParaRPr lang="en-US" dirty="0"/>
          </a:p>
          <a:p>
            <a:pPr marL="0" indent="0">
              <a:buNone/>
            </a:pPr>
            <a:r>
              <a:rPr lang="en-US" dirty="0" err="1"/>
              <a:t>mern</a:t>
            </a:r>
            <a:r>
              <a:rPr lang="en-US" dirty="0"/>
              <a:t>-marketplace/server/routes/shop.routes.js:</a:t>
            </a:r>
          </a:p>
          <a:p>
            <a:r>
              <a:rPr lang="en-US" dirty="0" err="1"/>
              <a:t>router.route</a:t>
            </a:r>
            <a:r>
              <a:rPr lang="en-US" dirty="0"/>
              <a:t>('/</a:t>
            </a:r>
            <a:r>
              <a:rPr lang="en-US" dirty="0" err="1"/>
              <a:t>api</a:t>
            </a:r>
            <a:r>
              <a:rPr lang="en-US" dirty="0"/>
              <a:t>/shops/by/:</a:t>
            </a:r>
            <a:r>
              <a:rPr lang="en-US" dirty="0" err="1"/>
              <a:t>userId</a:t>
            </a:r>
            <a:r>
              <a:rPr lang="en-US" dirty="0"/>
              <a:t>')</a:t>
            </a:r>
          </a:p>
          <a:p>
            <a:r>
              <a:rPr lang="en-US" dirty="0"/>
              <a:t>.get(</a:t>
            </a:r>
            <a:r>
              <a:rPr lang="en-US" dirty="0" err="1"/>
              <a:t>authCtrl.requireSignin</a:t>
            </a:r>
            <a:r>
              <a:rPr lang="en-US" dirty="0"/>
              <a:t>, </a:t>
            </a:r>
            <a:r>
              <a:rPr lang="en-US" dirty="0" err="1"/>
              <a:t>authCtrl.hasAuthorization</a:t>
            </a:r>
            <a:r>
              <a:rPr lang="en-US" dirty="0"/>
              <a:t>, </a:t>
            </a:r>
          </a:p>
          <a:p>
            <a:r>
              <a:rPr lang="en-US" dirty="0" err="1"/>
              <a:t>shopCtrl.listByOwner</a:t>
            </a:r>
            <a:r>
              <a:rPr lang="en-US" dirty="0"/>
              <a:t>)</a:t>
            </a:r>
          </a:p>
        </p:txBody>
      </p:sp>
      <p:sp>
        <p:nvSpPr>
          <p:cNvPr id="4" name="Date Placeholder 3">
            <a:extLst>
              <a:ext uri="{FF2B5EF4-FFF2-40B4-BE49-F238E27FC236}">
                <a16:creationId xmlns:a16="http://schemas.microsoft.com/office/drawing/2014/main" id="{347E79EB-7184-F1E3-C0C0-782084265FF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78A687E-9AC4-368A-862A-2C0D6024BC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0BCFFC-EF4F-6D38-7A05-934786A82F14}"/>
              </a:ext>
            </a:extLst>
          </p:cNvPr>
          <p:cNvSpPr>
            <a:spLocks noGrp="1"/>
          </p:cNvSpPr>
          <p:nvPr>
            <p:ph type="sldNum" sz="quarter" idx="12"/>
          </p:nvPr>
        </p:nvSpPr>
        <p:spPr/>
        <p:txBody>
          <a:bodyPr/>
          <a:lstStyle/>
          <a:p>
            <a:fld id="{7C5CF243-786F-4254-B068-4C9F0B6EA12F}" type="slidenum">
              <a:rPr lang="en-US" altLang="en-US" smtClean="0"/>
              <a:pPr/>
              <a:t>166</a:t>
            </a:fld>
            <a:endParaRPr lang="en-US" altLang="en-US"/>
          </a:p>
        </p:txBody>
      </p:sp>
    </p:spTree>
    <p:extLst>
      <p:ext uri="{BB962C8B-B14F-4D97-AF65-F5344CB8AC3E}">
        <p14:creationId xmlns:p14="http://schemas.microsoft.com/office/powerpoint/2010/main" val="24149739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D3CF-BD11-9B0A-B0B3-ECE7E1D9F6BE}"/>
              </a:ext>
            </a:extLst>
          </p:cNvPr>
          <p:cNvSpPr>
            <a:spLocks noGrp="1"/>
          </p:cNvSpPr>
          <p:nvPr>
            <p:ph type="title"/>
          </p:nvPr>
        </p:nvSpPr>
        <p:spPr/>
        <p:txBody>
          <a:bodyPr/>
          <a:lstStyle/>
          <a:p>
            <a:r>
              <a:rPr lang="en-US" sz="3000" dirty="0"/>
              <a:t>Updated </a:t>
            </a:r>
            <a:r>
              <a:rPr lang="en-US" sz="3000" dirty="0" err="1"/>
              <a:t>mern</a:t>
            </a:r>
            <a:r>
              <a:rPr lang="en-US" sz="3000" dirty="0"/>
              <a:t>-marketplace/server/routes/shop.routes.js:</a:t>
            </a:r>
          </a:p>
        </p:txBody>
      </p:sp>
      <p:sp>
        <p:nvSpPr>
          <p:cNvPr id="3" name="Content Placeholder 2">
            <a:extLst>
              <a:ext uri="{FF2B5EF4-FFF2-40B4-BE49-F238E27FC236}">
                <a16:creationId xmlns:a16="http://schemas.microsoft.com/office/drawing/2014/main" id="{E94624DF-4835-EE75-5935-48A21F978BF0}"/>
              </a:ext>
            </a:extLst>
          </p:cNvPr>
          <p:cNvSpPr>
            <a:spLocks noGrp="1"/>
          </p:cNvSpPr>
          <p:nvPr>
            <p:ph idx="1"/>
          </p:nvPr>
        </p:nvSpPr>
        <p:spPr/>
        <p:txBody>
          <a:bodyPr/>
          <a:lstStyle/>
          <a:p>
            <a:r>
              <a:rPr lang="en-US" sz="2000" b="0" dirty="0">
                <a:solidFill>
                  <a:srgbClr val="008000"/>
                </a:solidFill>
                <a:effectLst/>
                <a:latin typeface="Consolas" panose="020B0609020204030204" pitchFamily="49" charset="0"/>
              </a:rPr>
              <a:t>import express from 'express'</a:t>
            </a:r>
          </a:p>
          <a:p>
            <a:r>
              <a:rPr lang="en-US" sz="2000" b="0" dirty="0">
                <a:solidFill>
                  <a:srgbClr val="008000"/>
                </a:solidFill>
                <a:effectLst/>
                <a:latin typeface="Consolas" panose="020B0609020204030204" pitchFamily="49" charset="0"/>
              </a:rPr>
              <a:t>import </a:t>
            </a:r>
            <a:r>
              <a:rPr lang="en-US" sz="2000" b="0" dirty="0" err="1">
                <a:solidFill>
                  <a:srgbClr val="008000"/>
                </a:solidFill>
                <a:effectLst/>
                <a:latin typeface="Consolas" panose="020B0609020204030204" pitchFamily="49" charset="0"/>
              </a:rPr>
              <a:t>userCtrl</a:t>
            </a:r>
            <a:r>
              <a:rPr lang="en-US" sz="2000" b="0" dirty="0">
                <a:solidFill>
                  <a:srgbClr val="008000"/>
                </a:solidFill>
                <a:effectLst/>
                <a:latin typeface="Consolas" panose="020B0609020204030204" pitchFamily="49" charset="0"/>
              </a:rPr>
              <a:t> from '../controllers/shop.controller.js' </a:t>
            </a:r>
          </a:p>
          <a:p>
            <a:r>
              <a:rPr lang="en-US" sz="2000" b="0" dirty="0">
                <a:solidFill>
                  <a:srgbClr val="008000"/>
                </a:solidFill>
                <a:effectLst/>
                <a:latin typeface="Consolas" panose="020B0609020204030204" pitchFamily="49" charset="0"/>
              </a:rPr>
              <a:t>    import </a:t>
            </a:r>
            <a:r>
              <a:rPr lang="en-US" sz="2000" b="0" dirty="0" err="1">
                <a:solidFill>
                  <a:srgbClr val="008000"/>
                </a:solidFill>
                <a:effectLst/>
                <a:latin typeface="Consolas" panose="020B0609020204030204" pitchFamily="49" charset="0"/>
              </a:rPr>
              <a:t>authCtrl</a:t>
            </a:r>
            <a:r>
              <a:rPr lang="en-US" sz="2000" b="0" dirty="0">
                <a:solidFill>
                  <a:srgbClr val="008000"/>
                </a:solidFill>
                <a:effectLst/>
                <a:latin typeface="Consolas" panose="020B0609020204030204" pitchFamily="49" charset="0"/>
              </a:rPr>
              <a:t> from '../controllers/auth.controller.js'</a:t>
            </a:r>
          </a:p>
          <a:p>
            <a:r>
              <a:rPr lang="en-US" sz="2000" b="0" dirty="0" err="1">
                <a:solidFill>
                  <a:srgbClr val="008000"/>
                </a:solidFill>
                <a:effectLst/>
                <a:latin typeface="Consolas" panose="020B0609020204030204" pitchFamily="49" charset="0"/>
              </a:rPr>
              <a:t>router.route</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api</a:t>
            </a:r>
            <a:r>
              <a:rPr lang="en-US" sz="2000" b="0" dirty="0">
                <a:solidFill>
                  <a:srgbClr val="008000"/>
                </a:solidFill>
                <a:effectLst/>
                <a:latin typeface="Consolas" panose="020B0609020204030204" pitchFamily="49" charset="0"/>
              </a:rPr>
              <a:t>/shops/by/:</a:t>
            </a:r>
            <a:r>
              <a:rPr lang="en-US" sz="2000" b="0" dirty="0" err="1">
                <a:solidFill>
                  <a:srgbClr val="008000"/>
                </a:solidFill>
                <a:effectLst/>
                <a:latin typeface="Consolas" panose="020B0609020204030204" pitchFamily="49" charset="0"/>
              </a:rPr>
              <a:t>userId</a:t>
            </a:r>
            <a:r>
              <a:rPr lang="en-US" sz="2000" b="0" dirty="0">
                <a:solidFill>
                  <a:srgbClr val="008000"/>
                </a:solidFill>
                <a:effectLst/>
                <a:latin typeface="Consolas" panose="020B0609020204030204" pitchFamily="49" charset="0"/>
              </a:rPr>
              <a:t>')</a:t>
            </a:r>
          </a:p>
          <a:p>
            <a:r>
              <a:rPr lang="en-US" sz="2000" b="0" dirty="0">
                <a:solidFill>
                  <a:srgbClr val="008000"/>
                </a:solidFill>
                <a:effectLst/>
                <a:latin typeface="Consolas" panose="020B0609020204030204" pitchFamily="49" charset="0"/>
              </a:rPr>
              <a:t>.post(</a:t>
            </a:r>
            <a:r>
              <a:rPr lang="en-US" sz="2000" b="0" dirty="0" err="1">
                <a:solidFill>
                  <a:srgbClr val="008000"/>
                </a:solidFill>
                <a:effectLst/>
                <a:latin typeface="Consolas" panose="020B0609020204030204" pitchFamily="49" charset="0"/>
              </a:rPr>
              <a:t>authCtrl.requireSignin</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authCtrl.hasAuthorization</a:t>
            </a:r>
            <a:r>
              <a:rPr lang="en-US" sz="2000" b="0" dirty="0">
                <a:solidFill>
                  <a:srgbClr val="008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userCtrl.isSeller</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shopCtrl.create</a:t>
            </a:r>
            <a:r>
              <a:rPr lang="en-US" sz="2000" b="0" dirty="0">
                <a:solidFill>
                  <a:srgbClr val="008000"/>
                </a:solidFill>
                <a:effectLst/>
                <a:latin typeface="Consolas" panose="020B0609020204030204" pitchFamily="49" charset="0"/>
              </a:rPr>
              <a:t>)</a:t>
            </a:r>
          </a:p>
          <a:p>
            <a:r>
              <a:rPr lang="en-US" sz="2000" b="0" dirty="0" err="1">
                <a:solidFill>
                  <a:srgbClr val="008000"/>
                </a:solidFill>
                <a:effectLst/>
                <a:latin typeface="Consolas" panose="020B0609020204030204" pitchFamily="49" charset="0"/>
              </a:rPr>
              <a:t>router.param</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userId</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userCtrl.userByID</a:t>
            </a:r>
            <a:r>
              <a:rPr lang="en-US" sz="2000" b="0" dirty="0">
                <a:solidFill>
                  <a:srgbClr val="008000"/>
                </a:solidFill>
                <a:effectLst/>
                <a:latin typeface="Consolas" panose="020B0609020204030204" pitchFamily="49" charset="0"/>
              </a:rPr>
              <a:t>)</a:t>
            </a:r>
          </a:p>
          <a:p>
            <a:r>
              <a:rPr lang="en-US" sz="2000" b="0" dirty="0" err="1">
                <a:solidFill>
                  <a:srgbClr val="008000"/>
                </a:solidFill>
                <a:effectLst/>
                <a:latin typeface="Consolas" panose="020B0609020204030204" pitchFamily="49" charset="0"/>
              </a:rPr>
              <a:t>router.route</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api</a:t>
            </a:r>
            <a:r>
              <a:rPr lang="en-US" sz="2000" b="0" dirty="0">
                <a:solidFill>
                  <a:srgbClr val="008000"/>
                </a:solidFill>
                <a:effectLst/>
                <a:latin typeface="Consolas" panose="020B0609020204030204" pitchFamily="49" charset="0"/>
              </a:rPr>
              <a:t>/shops').get(</a:t>
            </a:r>
            <a:r>
              <a:rPr lang="en-US" sz="2000" b="0" dirty="0" err="1">
                <a:solidFill>
                  <a:srgbClr val="008000"/>
                </a:solidFill>
                <a:effectLst/>
                <a:latin typeface="Consolas" panose="020B0609020204030204" pitchFamily="49" charset="0"/>
              </a:rPr>
              <a:t>shopCtrl.list</a:t>
            </a:r>
            <a:r>
              <a:rPr lang="en-US" sz="2000" b="0" dirty="0">
                <a:solidFill>
                  <a:srgbClr val="008000"/>
                </a:solidFill>
                <a:effectLst/>
                <a:latin typeface="Consolas" panose="020B0609020204030204" pitchFamily="49" charset="0"/>
              </a:rPr>
              <a:t>)</a:t>
            </a:r>
          </a:p>
          <a:p>
            <a:br>
              <a:rPr lang="en-US" sz="2000" b="0" dirty="0">
                <a:solidFill>
                  <a:srgbClr val="008000"/>
                </a:solidFill>
                <a:effectLst/>
                <a:latin typeface="Consolas" panose="020B0609020204030204" pitchFamily="49" charset="0"/>
              </a:rPr>
            </a:br>
            <a:r>
              <a:rPr lang="en-US" sz="2000" b="0" dirty="0" err="1">
                <a:solidFill>
                  <a:srgbClr val="008000"/>
                </a:solidFill>
                <a:effectLst/>
                <a:latin typeface="Consolas" panose="020B0609020204030204" pitchFamily="49" charset="0"/>
              </a:rPr>
              <a:t>router.route</a:t>
            </a:r>
            <a:r>
              <a:rPr lang="en-US" sz="2000" b="0" dirty="0">
                <a:solidFill>
                  <a:srgbClr val="008000"/>
                </a:solidFill>
                <a:effectLst/>
                <a:latin typeface="Consolas" panose="020B0609020204030204" pitchFamily="49" charset="0"/>
              </a:rPr>
              <a:t>('/</a:t>
            </a:r>
            <a:r>
              <a:rPr lang="en-US" sz="2000" b="0" dirty="0" err="1">
                <a:solidFill>
                  <a:srgbClr val="008000"/>
                </a:solidFill>
                <a:effectLst/>
                <a:latin typeface="Consolas" panose="020B0609020204030204" pitchFamily="49" charset="0"/>
              </a:rPr>
              <a:t>api</a:t>
            </a:r>
            <a:r>
              <a:rPr lang="en-US" sz="2000" b="0" dirty="0">
                <a:solidFill>
                  <a:srgbClr val="008000"/>
                </a:solidFill>
                <a:effectLst/>
                <a:latin typeface="Consolas" panose="020B0609020204030204" pitchFamily="49" charset="0"/>
              </a:rPr>
              <a:t>/shops/by/:</a:t>
            </a:r>
            <a:r>
              <a:rPr lang="en-US" sz="2000" b="0" dirty="0" err="1">
                <a:solidFill>
                  <a:srgbClr val="008000"/>
                </a:solidFill>
                <a:effectLst/>
                <a:latin typeface="Consolas" panose="020B0609020204030204" pitchFamily="49" charset="0"/>
              </a:rPr>
              <a:t>userId</a:t>
            </a:r>
            <a:r>
              <a:rPr lang="en-US" sz="2000" b="0" dirty="0">
                <a:solidFill>
                  <a:srgbClr val="008000"/>
                </a:solidFill>
                <a:effectLst/>
                <a:latin typeface="Consolas" panose="020B0609020204030204" pitchFamily="49" charset="0"/>
              </a:rPr>
              <a:t>').get(</a:t>
            </a:r>
            <a:r>
              <a:rPr lang="en-US" sz="2000" b="0" dirty="0" err="1">
                <a:solidFill>
                  <a:srgbClr val="008000"/>
                </a:solidFill>
                <a:effectLst/>
                <a:latin typeface="Consolas" panose="020B0609020204030204" pitchFamily="49" charset="0"/>
              </a:rPr>
              <a:t>authCtrl.requireSignin</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authCtrl.hasAuthorization</a:t>
            </a:r>
            <a:r>
              <a:rPr lang="en-US" sz="2000" b="0" dirty="0">
                <a:solidFill>
                  <a:srgbClr val="008000"/>
                </a:solidFill>
                <a:effectLst/>
                <a:latin typeface="Consolas" panose="020B0609020204030204" pitchFamily="49" charset="0"/>
              </a:rPr>
              <a:t>, </a:t>
            </a:r>
          </a:p>
          <a:p>
            <a:r>
              <a:rPr lang="en-US" sz="2000" b="0" dirty="0" err="1">
                <a:solidFill>
                  <a:srgbClr val="008000"/>
                </a:solidFill>
                <a:effectLst/>
                <a:latin typeface="Consolas" panose="020B0609020204030204" pitchFamily="49" charset="0"/>
              </a:rPr>
              <a:t>shopCtrl.listByOwner</a:t>
            </a:r>
            <a:r>
              <a:rPr lang="en-US" sz="20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47676403-A474-E042-E483-A79ED1BC223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58B8A45-CF52-79CE-F1C7-995AD2C114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A0E0DC-29E3-9408-DAB1-39A44CF31E42}"/>
              </a:ext>
            </a:extLst>
          </p:cNvPr>
          <p:cNvSpPr>
            <a:spLocks noGrp="1"/>
          </p:cNvSpPr>
          <p:nvPr>
            <p:ph type="sldNum" sz="quarter" idx="12"/>
          </p:nvPr>
        </p:nvSpPr>
        <p:spPr/>
        <p:txBody>
          <a:bodyPr/>
          <a:lstStyle/>
          <a:p>
            <a:fld id="{7C5CF243-786F-4254-B068-4C9F0B6EA12F}" type="slidenum">
              <a:rPr lang="en-US" altLang="en-US" smtClean="0"/>
              <a:pPr/>
              <a:t>167</a:t>
            </a:fld>
            <a:endParaRPr lang="en-US" altLang="en-US"/>
          </a:p>
        </p:txBody>
      </p:sp>
    </p:spTree>
    <p:extLst>
      <p:ext uri="{BB962C8B-B14F-4D97-AF65-F5344CB8AC3E}">
        <p14:creationId xmlns:p14="http://schemas.microsoft.com/office/powerpoint/2010/main" val="223015728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0D50-D320-9024-0C4C-CA93B13D53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8FEF39-482D-51CF-F93A-7F8082F84D85}"/>
              </a:ext>
            </a:extLst>
          </p:cNvPr>
          <p:cNvSpPr>
            <a:spLocks noGrp="1"/>
          </p:cNvSpPr>
          <p:nvPr>
            <p:ph idx="1"/>
          </p:nvPr>
        </p:nvSpPr>
        <p:spPr/>
        <p:txBody>
          <a:bodyPr/>
          <a:lstStyle/>
          <a:p>
            <a:r>
              <a:rPr lang="en-US" dirty="0"/>
              <a:t>A GET request to this route will first ensure the requesting user is signed in and is also the authorized owner, before invoking the </a:t>
            </a:r>
            <a:r>
              <a:rPr lang="en-US" dirty="0" err="1"/>
              <a:t>listByOwner</a:t>
            </a:r>
            <a:r>
              <a:rPr lang="en-US" dirty="0"/>
              <a:t> controller method in shop.controller.js. </a:t>
            </a:r>
          </a:p>
          <a:p>
            <a:r>
              <a:rPr lang="en-US" dirty="0"/>
              <a:t>This method will query the Shop collection in the database to get the matching shops. </a:t>
            </a:r>
          </a:p>
          <a:p>
            <a:r>
              <a:rPr lang="en-US" dirty="0"/>
              <a:t>This </a:t>
            </a:r>
            <a:r>
              <a:rPr lang="en-US" dirty="0" err="1"/>
              <a:t>listByOwner</a:t>
            </a:r>
            <a:r>
              <a:rPr lang="en-US" dirty="0"/>
              <a:t> method is defined as follows:</a:t>
            </a:r>
          </a:p>
        </p:txBody>
      </p:sp>
      <p:sp>
        <p:nvSpPr>
          <p:cNvPr id="4" name="Date Placeholder 3">
            <a:extLst>
              <a:ext uri="{FF2B5EF4-FFF2-40B4-BE49-F238E27FC236}">
                <a16:creationId xmlns:a16="http://schemas.microsoft.com/office/drawing/2014/main" id="{4BD832DF-B821-B54C-01B4-9E7346C1B43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ACF4A8F-38DB-6A51-190F-8510248F2ED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8F7BAD-E734-6AF1-9B9E-46CFB28EC64A}"/>
              </a:ext>
            </a:extLst>
          </p:cNvPr>
          <p:cNvSpPr>
            <a:spLocks noGrp="1"/>
          </p:cNvSpPr>
          <p:nvPr>
            <p:ph type="sldNum" sz="quarter" idx="12"/>
          </p:nvPr>
        </p:nvSpPr>
        <p:spPr/>
        <p:txBody>
          <a:bodyPr/>
          <a:lstStyle/>
          <a:p>
            <a:fld id="{7C5CF243-786F-4254-B068-4C9F0B6EA12F}" type="slidenum">
              <a:rPr lang="en-US" altLang="en-US" smtClean="0"/>
              <a:pPr/>
              <a:t>168</a:t>
            </a:fld>
            <a:endParaRPr lang="en-US" altLang="en-US"/>
          </a:p>
        </p:txBody>
      </p:sp>
    </p:spTree>
    <p:extLst>
      <p:ext uri="{BB962C8B-B14F-4D97-AF65-F5344CB8AC3E}">
        <p14:creationId xmlns:p14="http://schemas.microsoft.com/office/powerpoint/2010/main" val="26113094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1529-278D-36CD-8D7F-DC10C1C07C81}"/>
              </a:ext>
            </a:extLst>
          </p:cNvPr>
          <p:cNvSpPr>
            <a:spLocks noGrp="1"/>
          </p:cNvSpPr>
          <p:nvPr>
            <p:ph type="title"/>
          </p:nvPr>
        </p:nvSpPr>
        <p:spPr/>
        <p:txBody>
          <a:bodyPr/>
          <a:lstStyle/>
          <a:p>
            <a:br>
              <a:rPr lang="en-US" sz="2800" dirty="0"/>
            </a:br>
            <a:r>
              <a:rPr lang="en-US" sz="2800" dirty="0" err="1"/>
              <a:t>mern</a:t>
            </a:r>
            <a:r>
              <a:rPr lang="en-US" sz="2800" dirty="0"/>
              <a:t>-marketplace/server/controllers/shop.controller.js:</a:t>
            </a:r>
            <a:br>
              <a:rPr lang="en-US" sz="2800" dirty="0"/>
            </a:br>
            <a:endParaRPr lang="en-US" sz="2800" dirty="0"/>
          </a:p>
        </p:txBody>
      </p:sp>
      <p:sp>
        <p:nvSpPr>
          <p:cNvPr id="3" name="Content Placeholder 2">
            <a:extLst>
              <a:ext uri="{FF2B5EF4-FFF2-40B4-BE49-F238E27FC236}">
                <a16:creationId xmlns:a16="http://schemas.microsoft.com/office/drawing/2014/main" id="{2EE39653-07EE-BD3D-DF9F-BD2200F0A8F3}"/>
              </a:ext>
            </a:extLst>
          </p:cNvPr>
          <p:cNvSpPr>
            <a:spLocks noGrp="1"/>
          </p:cNvSpPr>
          <p:nvPr>
            <p:ph idx="1"/>
          </p:nvPr>
        </p:nvSpPr>
        <p:spPr/>
        <p:txBody>
          <a:bodyPr/>
          <a:lstStyle/>
          <a:p>
            <a:r>
              <a:rPr lang="en-US" dirty="0"/>
              <a:t>const </a:t>
            </a:r>
            <a:r>
              <a:rPr lang="en-US" dirty="0" err="1"/>
              <a:t>listByOwner</a:t>
            </a:r>
            <a:r>
              <a:rPr lang="en-US" dirty="0"/>
              <a:t> = async (req, res) =&gt; { </a:t>
            </a:r>
          </a:p>
          <a:p>
            <a:r>
              <a:rPr lang="en-US" dirty="0"/>
              <a:t>try {</a:t>
            </a:r>
          </a:p>
          <a:p>
            <a:r>
              <a:rPr lang="en-US" dirty="0"/>
              <a:t>let shops = await </a:t>
            </a:r>
            <a:r>
              <a:rPr lang="en-US" dirty="0" err="1"/>
              <a:t>Shop.find</a:t>
            </a:r>
            <a:r>
              <a:rPr lang="en-US" dirty="0"/>
              <a:t>({owner: </a:t>
            </a:r>
            <a:r>
              <a:rPr lang="en-US" dirty="0" err="1"/>
              <a:t>req.profile._id</a:t>
            </a:r>
            <a:r>
              <a:rPr lang="en-US" dirty="0"/>
              <a:t>}).populate('owner', </a:t>
            </a:r>
          </a:p>
          <a:p>
            <a:r>
              <a:rPr lang="en-US" dirty="0"/>
              <a:t>'_id name')</a:t>
            </a:r>
          </a:p>
          <a:p>
            <a:r>
              <a:rPr lang="en-US" dirty="0" err="1"/>
              <a:t>res.json</a:t>
            </a:r>
            <a:r>
              <a:rPr lang="en-US" dirty="0"/>
              <a:t>(shops) </a:t>
            </a:r>
          </a:p>
          <a:p>
            <a:r>
              <a:rPr lang="en-US" dirty="0"/>
              <a:t>} catch (err){</a:t>
            </a:r>
          </a:p>
          <a:p>
            <a:r>
              <a:rPr lang="en-US" dirty="0"/>
              <a:t>return </a:t>
            </a:r>
            <a:r>
              <a:rPr lang="en-US" dirty="0" err="1"/>
              <a:t>res.status</a:t>
            </a:r>
            <a:r>
              <a:rPr lang="en-US" dirty="0"/>
              <a:t>(400).</a:t>
            </a:r>
            <a:r>
              <a:rPr lang="en-US" dirty="0" err="1"/>
              <a:t>json</a:t>
            </a:r>
            <a:r>
              <a:rPr lang="en-US" dirty="0"/>
              <a:t>({</a:t>
            </a:r>
          </a:p>
          <a:p>
            <a:r>
              <a:rPr lang="en-US" dirty="0"/>
              <a:t>error: </a:t>
            </a:r>
            <a:r>
              <a:rPr lang="en-US" dirty="0" err="1"/>
              <a:t>errorHandler.getErrorMessage</a:t>
            </a:r>
            <a:r>
              <a:rPr lang="en-US" dirty="0"/>
              <a:t>(err) </a:t>
            </a:r>
          </a:p>
          <a:p>
            <a:r>
              <a:rPr lang="en-US" dirty="0"/>
              <a:t>})</a:t>
            </a:r>
          </a:p>
          <a:p>
            <a:r>
              <a:rPr lang="en-US" dirty="0"/>
              <a:t>} </a:t>
            </a:r>
          </a:p>
          <a:p>
            <a:r>
              <a:rPr lang="en-US" dirty="0"/>
              <a:t>}</a:t>
            </a:r>
          </a:p>
        </p:txBody>
      </p:sp>
      <p:sp>
        <p:nvSpPr>
          <p:cNvPr id="4" name="Date Placeholder 3">
            <a:extLst>
              <a:ext uri="{FF2B5EF4-FFF2-40B4-BE49-F238E27FC236}">
                <a16:creationId xmlns:a16="http://schemas.microsoft.com/office/drawing/2014/main" id="{E19A9E2E-B636-243B-3AD7-47AEA017A27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3CCD6F8-C328-3F55-3187-DB8F26E124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F167311-AD8E-ED61-2B41-2E5C0205E6AD}"/>
              </a:ext>
            </a:extLst>
          </p:cNvPr>
          <p:cNvSpPr>
            <a:spLocks noGrp="1"/>
          </p:cNvSpPr>
          <p:nvPr>
            <p:ph type="sldNum" sz="quarter" idx="12"/>
          </p:nvPr>
        </p:nvSpPr>
        <p:spPr/>
        <p:txBody>
          <a:bodyPr/>
          <a:lstStyle/>
          <a:p>
            <a:fld id="{7C5CF243-786F-4254-B068-4C9F0B6EA12F}" type="slidenum">
              <a:rPr lang="en-US" altLang="en-US" smtClean="0"/>
              <a:pPr/>
              <a:t>169</a:t>
            </a:fld>
            <a:endParaRPr lang="en-US" altLang="en-US"/>
          </a:p>
        </p:txBody>
      </p:sp>
    </p:spTree>
    <p:extLst>
      <p:ext uri="{BB962C8B-B14F-4D97-AF65-F5344CB8AC3E}">
        <p14:creationId xmlns:p14="http://schemas.microsoft.com/office/powerpoint/2010/main" val="240272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012D-2126-CBBD-9A08-D7D829352C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2F4DDA-B843-C36A-E532-C0C008A925C0}"/>
              </a:ext>
            </a:extLst>
          </p:cNvPr>
          <p:cNvSpPr>
            <a:spLocks noGrp="1"/>
          </p:cNvSpPr>
          <p:nvPr>
            <p:ph idx="1"/>
          </p:nvPr>
        </p:nvSpPr>
        <p:spPr/>
        <p:txBody>
          <a:bodyPr/>
          <a:lstStyle/>
          <a:p>
            <a:r>
              <a:rPr lang="en-US" dirty="0"/>
              <a:t>Then Add </a:t>
            </a:r>
            <a:r>
              <a:rPr lang="en-US" dirty="0" err="1"/>
              <a:t>updateUser</a:t>
            </a:r>
            <a:r>
              <a:rPr lang="en-US" dirty="0"/>
              <a:t> function in auth-helper.js in the client side as follows:</a:t>
            </a:r>
          </a:p>
          <a:p>
            <a:r>
              <a:rPr lang="en-US" sz="2200" dirty="0" err="1"/>
              <a:t>updateUser</a:t>
            </a:r>
            <a:r>
              <a:rPr lang="en-US" sz="2200" dirty="0"/>
              <a:t>(user, </a:t>
            </a:r>
            <a:r>
              <a:rPr lang="en-US" sz="2200" dirty="0" err="1"/>
              <a:t>cb</a:t>
            </a:r>
            <a:r>
              <a:rPr lang="en-US" sz="2200" dirty="0"/>
              <a:t>) {</a:t>
            </a:r>
          </a:p>
          <a:p>
            <a:r>
              <a:rPr lang="en-US" sz="2200" dirty="0"/>
              <a:t>if (</a:t>
            </a:r>
            <a:r>
              <a:rPr lang="en-US" sz="2200" dirty="0" err="1"/>
              <a:t>typeof</a:t>
            </a:r>
            <a:r>
              <a:rPr lang="en-US" sz="2200" dirty="0"/>
              <a:t> window !== “undefined”) {</a:t>
            </a:r>
          </a:p>
          <a:p>
            <a:r>
              <a:rPr lang="en-US" sz="2200" dirty="0"/>
              <a:t>if (</a:t>
            </a:r>
            <a:r>
              <a:rPr lang="en-US" sz="2200" dirty="0" err="1"/>
              <a:t>sessionStorage.getItem</a:t>
            </a:r>
            <a:r>
              <a:rPr lang="en-US" sz="2200" dirty="0"/>
              <a:t>(“</a:t>
            </a:r>
            <a:r>
              <a:rPr lang="en-US" sz="2200" dirty="0" err="1"/>
              <a:t>jwt</a:t>
            </a:r>
            <a:r>
              <a:rPr lang="en-US" sz="2200" dirty="0"/>
              <a:t>”)) {</a:t>
            </a:r>
          </a:p>
          <a:p>
            <a:r>
              <a:rPr lang="en-US" sz="2200" dirty="0"/>
              <a:t>let auth = </a:t>
            </a:r>
            <a:r>
              <a:rPr lang="en-US" sz="2200" dirty="0" err="1"/>
              <a:t>JSON.parse</a:t>
            </a:r>
            <a:r>
              <a:rPr lang="en-US" sz="2200" dirty="0"/>
              <a:t>(</a:t>
            </a:r>
            <a:r>
              <a:rPr lang="en-US" sz="2200" dirty="0" err="1"/>
              <a:t>sessionStorage.getItem</a:t>
            </a:r>
            <a:r>
              <a:rPr lang="en-US" sz="2200" dirty="0"/>
              <a:t>(“</a:t>
            </a:r>
            <a:r>
              <a:rPr lang="en-US" sz="2200" dirty="0" err="1"/>
              <a:t>jwt</a:t>
            </a:r>
            <a:r>
              <a:rPr lang="en-US" sz="2200" dirty="0"/>
              <a:t>”));</a:t>
            </a:r>
          </a:p>
          <a:p>
            <a:r>
              <a:rPr lang="en-US" sz="2200" dirty="0" err="1"/>
              <a:t>auth.user</a:t>
            </a:r>
            <a:r>
              <a:rPr lang="en-US" sz="2200" dirty="0"/>
              <a:t> = user;</a:t>
            </a:r>
          </a:p>
          <a:p>
            <a:r>
              <a:rPr lang="en-US" sz="2200" dirty="0" err="1"/>
              <a:t>sessionStorage.setItem</a:t>
            </a:r>
            <a:r>
              <a:rPr lang="en-US" sz="2200" dirty="0"/>
              <a:t>(“</a:t>
            </a:r>
            <a:r>
              <a:rPr lang="en-US" sz="2200" dirty="0" err="1"/>
              <a:t>jwt</a:t>
            </a:r>
            <a:r>
              <a:rPr lang="en-US" sz="2200" dirty="0"/>
              <a:t>”, </a:t>
            </a:r>
            <a:r>
              <a:rPr lang="en-US" sz="2200" dirty="0" err="1"/>
              <a:t>JSON.stringify</a:t>
            </a:r>
            <a:r>
              <a:rPr lang="en-US" sz="2200" dirty="0"/>
              <a:t>(auth));</a:t>
            </a:r>
          </a:p>
          <a:p>
            <a:r>
              <a:rPr lang="en-US" sz="2200" dirty="0" err="1"/>
              <a:t>cb</a:t>
            </a:r>
            <a:r>
              <a:rPr lang="en-US" sz="2200" dirty="0"/>
              <a:t>();</a:t>
            </a:r>
          </a:p>
          <a:p>
            <a:r>
              <a:rPr lang="en-US" sz="2200" dirty="0"/>
              <a:t>}</a:t>
            </a:r>
          </a:p>
          <a:p>
            <a:r>
              <a:rPr lang="en-US" sz="2200" dirty="0"/>
              <a:t>}</a:t>
            </a:r>
          </a:p>
          <a:p>
            <a:r>
              <a:rPr lang="en-US" sz="2200" dirty="0"/>
              <a:t>},</a:t>
            </a:r>
          </a:p>
          <a:p>
            <a:r>
              <a:rPr lang="en-US" sz="2200" dirty="0"/>
              <a:t>};</a:t>
            </a:r>
          </a:p>
        </p:txBody>
      </p:sp>
      <p:sp>
        <p:nvSpPr>
          <p:cNvPr id="4" name="Date Placeholder 3">
            <a:extLst>
              <a:ext uri="{FF2B5EF4-FFF2-40B4-BE49-F238E27FC236}">
                <a16:creationId xmlns:a16="http://schemas.microsoft.com/office/drawing/2014/main" id="{87690A98-2E3B-2948-2AD1-BC137BC712B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A94BD49-8958-C240-B494-5C52728D5DC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4BACAE6-A347-3822-EDAA-12147B8E8037}"/>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90365122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EA96-EBB5-8982-BD6C-2A0880C9EDF3}"/>
              </a:ext>
            </a:extLst>
          </p:cNvPr>
          <p:cNvSpPr>
            <a:spLocks noGrp="1"/>
          </p:cNvSpPr>
          <p:nvPr>
            <p:ph type="title"/>
          </p:nvPr>
        </p:nvSpPr>
        <p:spPr/>
        <p:txBody>
          <a:bodyPr/>
          <a:lstStyle/>
          <a:p>
            <a:r>
              <a:rPr lang="en-US" sz="2600" dirty="0"/>
              <a:t>Updated </a:t>
            </a:r>
            <a:r>
              <a:rPr lang="en-US" sz="2600" dirty="0" err="1"/>
              <a:t>mern</a:t>
            </a:r>
            <a:r>
              <a:rPr lang="en-US" sz="2600" dirty="0"/>
              <a:t>-marketplace/server/controllers/shop.controller.js:</a:t>
            </a:r>
          </a:p>
        </p:txBody>
      </p:sp>
      <p:sp>
        <p:nvSpPr>
          <p:cNvPr id="3" name="Content Placeholder 2">
            <a:extLst>
              <a:ext uri="{FF2B5EF4-FFF2-40B4-BE49-F238E27FC236}">
                <a16:creationId xmlns:a16="http://schemas.microsoft.com/office/drawing/2014/main" id="{A203E318-215B-6903-2651-FDEEB7BD6363}"/>
              </a:ext>
            </a:extLst>
          </p:cNvPr>
          <p:cNvSpPr>
            <a:spLocks noGrp="1"/>
          </p:cNvSpPr>
          <p:nvPr>
            <p:ph idx="1"/>
          </p:nvPr>
        </p:nvSpPr>
        <p:spPr/>
        <p:txBody>
          <a:bodyPr/>
          <a:lstStyle/>
          <a:p>
            <a:r>
              <a:rPr lang="en-US" sz="600" b="0" dirty="0">
                <a:solidFill>
                  <a:srgbClr val="008000"/>
                </a:solidFill>
                <a:effectLst/>
                <a:latin typeface="Consolas" panose="020B0609020204030204" pitchFamily="49" charset="0"/>
              </a:rPr>
              <a:t>const create = (req, res, next) =&gt; {</a:t>
            </a:r>
          </a:p>
          <a:p>
            <a:r>
              <a:rPr lang="en-US" sz="600" b="0" dirty="0">
                <a:solidFill>
                  <a:srgbClr val="008000"/>
                </a:solidFill>
                <a:effectLst/>
                <a:latin typeface="Consolas" panose="020B0609020204030204" pitchFamily="49" charset="0"/>
              </a:rPr>
              <a:t>let form = new </a:t>
            </a:r>
            <a:r>
              <a:rPr lang="en-US" sz="600" b="0" dirty="0" err="1">
                <a:solidFill>
                  <a:srgbClr val="008000"/>
                </a:solidFill>
                <a:effectLst/>
                <a:latin typeface="Consolas" panose="020B0609020204030204" pitchFamily="49" charset="0"/>
              </a:rPr>
              <a:t>formidable.IncomingForm</a:t>
            </a:r>
            <a:r>
              <a:rPr lang="en-US" sz="600" b="0" dirty="0">
                <a:solidFill>
                  <a:srgbClr val="008000"/>
                </a:solidFill>
                <a:effectLst/>
                <a:latin typeface="Consolas" panose="020B0609020204030204" pitchFamily="49" charset="0"/>
              </a:rPr>
              <a:t>() </a:t>
            </a:r>
          </a:p>
          <a:p>
            <a:r>
              <a:rPr lang="en-US" sz="600" b="0" dirty="0" err="1">
                <a:solidFill>
                  <a:srgbClr val="008000"/>
                </a:solidFill>
                <a:effectLst/>
                <a:latin typeface="Consolas" panose="020B0609020204030204" pitchFamily="49" charset="0"/>
              </a:rPr>
              <a:t>form.keepExtensions</a:t>
            </a:r>
            <a:r>
              <a:rPr lang="en-US" sz="600" b="0" dirty="0">
                <a:solidFill>
                  <a:srgbClr val="008000"/>
                </a:solidFill>
                <a:effectLst/>
                <a:latin typeface="Consolas" panose="020B0609020204030204" pitchFamily="49" charset="0"/>
              </a:rPr>
              <a:t> = true</a:t>
            </a:r>
          </a:p>
          <a:p>
            <a:r>
              <a:rPr lang="en-US" sz="600" b="0" dirty="0" err="1">
                <a:solidFill>
                  <a:srgbClr val="008000"/>
                </a:solidFill>
                <a:effectLst/>
                <a:latin typeface="Consolas" panose="020B0609020204030204" pitchFamily="49" charset="0"/>
              </a:rPr>
              <a:t>form.parse</a:t>
            </a:r>
            <a:r>
              <a:rPr lang="en-US" sz="600" b="0" dirty="0">
                <a:solidFill>
                  <a:srgbClr val="008000"/>
                </a:solidFill>
                <a:effectLst/>
                <a:latin typeface="Consolas" panose="020B0609020204030204" pitchFamily="49" charset="0"/>
              </a:rPr>
              <a:t>(req, (err, fields, files) =&gt; { </a:t>
            </a:r>
          </a:p>
          <a:p>
            <a:r>
              <a:rPr lang="en-US" sz="600" b="0" dirty="0">
                <a:solidFill>
                  <a:srgbClr val="008000"/>
                </a:solidFill>
                <a:effectLst/>
                <a:latin typeface="Consolas" panose="020B0609020204030204" pitchFamily="49" charset="0"/>
              </a:rPr>
              <a:t>if (err) {</a:t>
            </a:r>
          </a:p>
          <a:p>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message: "Image could not be uploaded"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let shop = new Shop(fields) </a:t>
            </a:r>
          </a:p>
          <a:p>
            <a:r>
              <a:rPr lang="en-US" sz="600" b="0" dirty="0" err="1">
                <a:solidFill>
                  <a:srgbClr val="008000"/>
                </a:solidFill>
                <a:effectLst/>
                <a:latin typeface="Consolas" panose="020B0609020204030204" pitchFamily="49" charset="0"/>
              </a:rPr>
              <a:t>shop.owner</a:t>
            </a:r>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req.profile</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if(</a:t>
            </a:r>
            <a:r>
              <a:rPr lang="en-US" sz="600" b="0" dirty="0" err="1">
                <a:solidFill>
                  <a:srgbClr val="008000"/>
                </a:solidFill>
                <a:effectLst/>
                <a:latin typeface="Consolas" panose="020B0609020204030204" pitchFamily="49" charset="0"/>
              </a:rPr>
              <a:t>files.image</a:t>
            </a:r>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shop.image.data</a:t>
            </a:r>
            <a:r>
              <a:rPr lang="en-US" sz="600" b="0" dirty="0">
                <a:solidFill>
                  <a:srgbClr val="008000"/>
                </a:solidFill>
                <a:effectLst/>
                <a:latin typeface="Consolas" panose="020B0609020204030204" pitchFamily="49" charset="0"/>
              </a:rPr>
              <a:t> = </a:t>
            </a:r>
            <a:r>
              <a:rPr lang="en-US" sz="600" b="0" dirty="0" err="1">
                <a:solidFill>
                  <a:srgbClr val="008000"/>
                </a:solidFill>
                <a:effectLst/>
                <a:latin typeface="Consolas" panose="020B0609020204030204" pitchFamily="49" charset="0"/>
              </a:rPr>
              <a:t>fs.readFileSync</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files.image.path</a:t>
            </a:r>
            <a:r>
              <a:rPr lang="en-US" sz="600" b="0" dirty="0">
                <a:solidFill>
                  <a:srgbClr val="008000"/>
                </a:solidFill>
                <a:effectLst/>
                <a:latin typeface="Consolas" panose="020B0609020204030204" pitchFamily="49" charset="0"/>
              </a:rPr>
              <a:t>) </a:t>
            </a:r>
          </a:p>
          <a:p>
            <a:r>
              <a:rPr lang="en-US" sz="600" b="0" dirty="0" err="1">
                <a:solidFill>
                  <a:srgbClr val="008000"/>
                </a:solidFill>
                <a:effectLst/>
                <a:latin typeface="Consolas" panose="020B0609020204030204" pitchFamily="49" charset="0"/>
              </a:rPr>
              <a:t>shop.image.contentType</a:t>
            </a:r>
            <a:r>
              <a:rPr lang="en-US" sz="600" b="0" dirty="0">
                <a:solidFill>
                  <a:srgbClr val="008000"/>
                </a:solidFill>
                <a:effectLst/>
                <a:latin typeface="Consolas" panose="020B0609020204030204" pitchFamily="49" charset="0"/>
              </a:rPr>
              <a:t> = </a:t>
            </a:r>
            <a:r>
              <a:rPr lang="en-US" sz="600" b="0" dirty="0" err="1">
                <a:solidFill>
                  <a:srgbClr val="008000"/>
                </a:solidFill>
                <a:effectLst/>
                <a:latin typeface="Consolas" panose="020B0609020204030204" pitchFamily="49" charset="0"/>
              </a:rPr>
              <a:t>files.image.type</a:t>
            </a:r>
            <a:endParaRPr lang="en-US" sz="600" b="0" dirty="0">
              <a:solidFill>
                <a:srgbClr val="008000"/>
              </a:solidFill>
              <a:effectLst/>
              <a:latin typeface="Consolas" panose="020B0609020204030204" pitchFamily="49" charset="0"/>
            </a:endParaRPr>
          </a:p>
          <a:p>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shop.save</a:t>
            </a:r>
            <a:r>
              <a:rPr lang="en-US" sz="600" b="0" dirty="0">
                <a:solidFill>
                  <a:srgbClr val="008000"/>
                </a:solidFill>
                <a:effectLst/>
                <a:latin typeface="Consolas" panose="020B0609020204030204" pitchFamily="49" charset="0"/>
              </a:rPr>
              <a:t>((err, result) =&gt; { </a:t>
            </a:r>
          </a:p>
          <a:p>
            <a:r>
              <a:rPr lang="en-US" sz="600" b="0" dirty="0">
                <a:solidFill>
                  <a:srgbClr val="008000"/>
                </a:solidFill>
                <a:effectLst/>
                <a:latin typeface="Consolas" panose="020B0609020204030204" pitchFamily="49" charset="0"/>
              </a:rPr>
              <a:t>if (err) {</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error: </a:t>
            </a:r>
            <a:r>
              <a:rPr lang="en-US" sz="600" b="0" dirty="0" err="1">
                <a:solidFill>
                  <a:srgbClr val="008000"/>
                </a:solidFill>
                <a:effectLst/>
                <a:latin typeface="Consolas" panose="020B0609020204030204" pitchFamily="49" charset="0"/>
              </a:rPr>
              <a:t>errorHandler.getErrorMessage</a:t>
            </a:r>
            <a:r>
              <a:rPr lang="en-US" sz="600" b="0" dirty="0">
                <a:solidFill>
                  <a:srgbClr val="008000"/>
                </a:solidFill>
                <a:effectLst/>
                <a:latin typeface="Consolas" panose="020B0609020204030204" pitchFamily="49" charset="0"/>
              </a:rPr>
              <a:t>(err)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a:t>
            </a:r>
          </a:p>
          <a:p>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(200).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(result)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const list = async (req, res) =&gt; { </a:t>
            </a:r>
          </a:p>
          <a:p>
            <a:r>
              <a:rPr lang="en-US" sz="600" b="0" dirty="0">
                <a:solidFill>
                  <a:srgbClr val="008000"/>
                </a:solidFill>
                <a:effectLst/>
                <a:latin typeface="Consolas" panose="020B0609020204030204" pitchFamily="49" charset="0"/>
              </a:rPr>
              <a:t>try {</a:t>
            </a:r>
          </a:p>
          <a:p>
            <a:r>
              <a:rPr lang="en-US" sz="600" b="0" dirty="0">
                <a:solidFill>
                  <a:srgbClr val="008000"/>
                </a:solidFill>
                <a:effectLst/>
                <a:latin typeface="Consolas" panose="020B0609020204030204" pitchFamily="49" charset="0"/>
              </a:rPr>
              <a:t>let shops = await </a:t>
            </a:r>
            <a:r>
              <a:rPr lang="en-US" sz="600" b="0" dirty="0" err="1">
                <a:solidFill>
                  <a:srgbClr val="008000"/>
                </a:solidFill>
                <a:effectLst/>
                <a:latin typeface="Consolas" panose="020B0609020204030204" pitchFamily="49" charset="0"/>
              </a:rPr>
              <a:t>Shop.find</a:t>
            </a:r>
            <a:r>
              <a:rPr lang="en-US" sz="600" b="0" dirty="0">
                <a:solidFill>
                  <a:srgbClr val="008000"/>
                </a:solidFill>
                <a:effectLst/>
                <a:latin typeface="Consolas" panose="020B0609020204030204" pitchFamily="49" charset="0"/>
              </a:rPr>
              <a:t>() </a:t>
            </a:r>
          </a:p>
          <a:p>
            <a:r>
              <a:rPr lang="en-US" sz="600" b="0" dirty="0" err="1">
                <a:solidFill>
                  <a:srgbClr val="008000"/>
                </a:solidFill>
                <a:effectLst/>
                <a:latin typeface="Consolas" panose="020B0609020204030204" pitchFamily="49" charset="0"/>
              </a:rPr>
              <a:t>res.json</a:t>
            </a:r>
            <a:r>
              <a:rPr lang="en-US" sz="600" b="0" dirty="0">
                <a:solidFill>
                  <a:srgbClr val="008000"/>
                </a:solidFill>
                <a:effectLst/>
                <a:latin typeface="Consolas" panose="020B0609020204030204" pitchFamily="49" charset="0"/>
              </a:rPr>
              <a:t>(shops)</a:t>
            </a:r>
          </a:p>
          <a:p>
            <a:r>
              <a:rPr lang="en-US" sz="600" b="0" dirty="0">
                <a:solidFill>
                  <a:srgbClr val="008000"/>
                </a:solidFill>
                <a:effectLst/>
                <a:latin typeface="Consolas" panose="020B0609020204030204" pitchFamily="49" charset="0"/>
              </a:rPr>
              <a:t>} catch (err){</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error: </a:t>
            </a:r>
            <a:r>
              <a:rPr lang="en-US" sz="600" b="0" dirty="0" err="1">
                <a:solidFill>
                  <a:srgbClr val="008000"/>
                </a:solidFill>
                <a:effectLst/>
                <a:latin typeface="Consolas" panose="020B0609020204030204" pitchFamily="49" charset="0"/>
              </a:rPr>
              <a:t>errorHandler.getErrorMessage</a:t>
            </a:r>
            <a:r>
              <a:rPr lang="en-US" sz="600" b="0" dirty="0">
                <a:solidFill>
                  <a:srgbClr val="008000"/>
                </a:solidFill>
                <a:effectLst/>
                <a:latin typeface="Consolas" panose="020B0609020204030204" pitchFamily="49" charset="0"/>
              </a:rPr>
              <a:t>(err)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const </a:t>
            </a:r>
            <a:r>
              <a:rPr lang="en-US" sz="600" b="0" dirty="0" err="1">
                <a:solidFill>
                  <a:srgbClr val="008000"/>
                </a:solidFill>
                <a:effectLst/>
                <a:latin typeface="Consolas" panose="020B0609020204030204" pitchFamily="49" charset="0"/>
              </a:rPr>
              <a:t>listByOwner</a:t>
            </a:r>
            <a:r>
              <a:rPr lang="en-US" sz="600" b="0" dirty="0">
                <a:solidFill>
                  <a:srgbClr val="008000"/>
                </a:solidFill>
                <a:effectLst/>
                <a:latin typeface="Consolas" panose="020B0609020204030204" pitchFamily="49" charset="0"/>
              </a:rPr>
              <a:t> = async (req, res) =&gt; { </a:t>
            </a:r>
          </a:p>
          <a:p>
            <a:r>
              <a:rPr lang="en-US" sz="600" b="0" dirty="0">
                <a:solidFill>
                  <a:srgbClr val="008000"/>
                </a:solidFill>
                <a:effectLst/>
                <a:latin typeface="Consolas" panose="020B0609020204030204" pitchFamily="49" charset="0"/>
              </a:rPr>
              <a:t>try {</a:t>
            </a:r>
          </a:p>
          <a:p>
            <a:r>
              <a:rPr lang="en-US" sz="600" b="0" dirty="0">
                <a:solidFill>
                  <a:srgbClr val="008000"/>
                </a:solidFill>
                <a:effectLst/>
                <a:latin typeface="Consolas" panose="020B0609020204030204" pitchFamily="49" charset="0"/>
              </a:rPr>
              <a:t>let shops = await </a:t>
            </a:r>
            <a:r>
              <a:rPr lang="en-US" sz="600" b="0" dirty="0" err="1">
                <a:solidFill>
                  <a:srgbClr val="008000"/>
                </a:solidFill>
                <a:effectLst/>
                <a:latin typeface="Consolas" panose="020B0609020204030204" pitchFamily="49" charset="0"/>
              </a:rPr>
              <a:t>Shop.find</a:t>
            </a:r>
            <a:r>
              <a:rPr lang="en-US" sz="600" b="0" dirty="0">
                <a:solidFill>
                  <a:srgbClr val="008000"/>
                </a:solidFill>
                <a:effectLst/>
                <a:latin typeface="Consolas" panose="020B0609020204030204" pitchFamily="49" charset="0"/>
              </a:rPr>
              <a:t>({owner: </a:t>
            </a:r>
            <a:r>
              <a:rPr lang="en-US" sz="600" b="0" dirty="0" err="1">
                <a:solidFill>
                  <a:srgbClr val="008000"/>
                </a:solidFill>
                <a:effectLst/>
                <a:latin typeface="Consolas" panose="020B0609020204030204" pitchFamily="49" charset="0"/>
              </a:rPr>
              <a:t>req.profile._id</a:t>
            </a:r>
            <a:r>
              <a:rPr lang="en-US" sz="600" b="0" dirty="0">
                <a:solidFill>
                  <a:srgbClr val="008000"/>
                </a:solidFill>
                <a:effectLst/>
                <a:latin typeface="Consolas" panose="020B0609020204030204" pitchFamily="49" charset="0"/>
              </a:rPr>
              <a:t>}).populate('owner', </a:t>
            </a:r>
          </a:p>
          <a:p>
            <a:r>
              <a:rPr lang="en-US" sz="600" b="0" dirty="0">
                <a:solidFill>
                  <a:srgbClr val="008000"/>
                </a:solidFill>
                <a:effectLst/>
                <a:latin typeface="Consolas" panose="020B0609020204030204" pitchFamily="49" charset="0"/>
              </a:rPr>
              <a:t>'_id name')</a:t>
            </a:r>
          </a:p>
          <a:p>
            <a:r>
              <a:rPr lang="en-US" sz="600" b="0" dirty="0" err="1">
                <a:solidFill>
                  <a:srgbClr val="008000"/>
                </a:solidFill>
                <a:effectLst/>
                <a:latin typeface="Consolas" panose="020B0609020204030204" pitchFamily="49" charset="0"/>
              </a:rPr>
              <a:t>res.json</a:t>
            </a:r>
            <a:r>
              <a:rPr lang="en-US" sz="600" b="0" dirty="0">
                <a:solidFill>
                  <a:srgbClr val="008000"/>
                </a:solidFill>
                <a:effectLst/>
                <a:latin typeface="Consolas" panose="020B0609020204030204" pitchFamily="49" charset="0"/>
              </a:rPr>
              <a:t>(shops) </a:t>
            </a:r>
          </a:p>
          <a:p>
            <a:r>
              <a:rPr lang="en-US" sz="600" b="0" dirty="0">
                <a:solidFill>
                  <a:srgbClr val="008000"/>
                </a:solidFill>
                <a:effectLst/>
                <a:latin typeface="Consolas" panose="020B0609020204030204" pitchFamily="49" charset="0"/>
              </a:rPr>
              <a:t>} catch (err){</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error: </a:t>
            </a:r>
            <a:r>
              <a:rPr lang="en-US" sz="600" b="0" dirty="0" err="1">
                <a:solidFill>
                  <a:srgbClr val="008000"/>
                </a:solidFill>
                <a:effectLst/>
                <a:latin typeface="Consolas" panose="020B0609020204030204" pitchFamily="49" charset="0"/>
              </a:rPr>
              <a:t>errorHandler.getErrorMessage</a:t>
            </a:r>
            <a:r>
              <a:rPr lang="en-US" sz="600" b="0" dirty="0">
                <a:solidFill>
                  <a:srgbClr val="008000"/>
                </a:solidFill>
                <a:effectLst/>
                <a:latin typeface="Consolas" panose="020B0609020204030204" pitchFamily="49" charset="0"/>
              </a:rPr>
              <a:t>(err)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4C16C973-2950-0628-B9FC-8B479975FAF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95B7C3B-F84C-BBE7-66CB-A3C49F6CFA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05B3509-D72C-2481-A463-EDE482A3EEC1}"/>
              </a:ext>
            </a:extLst>
          </p:cNvPr>
          <p:cNvSpPr>
            <a:spLocks noGrp="1"/>
          </p:cNvSpPr>
          <p:nvPr>
            <p:ph type="sldNum" sz="quarter" idx="12"/>
          </p:nvPr>
        </p:nvSpPr>
        <p:spPr/>
        <p:txBody>
          <a:bodyPr/>
          <a:lstStyle/>
          <a:p>
            <a:fld id="{7C5CF243-786F-4254-B068-4C9F0B6EA12F}" type="slidenum">
              <a:rPr lang="en-US" altLang="en-US" smtClean="0"/>
              <a:pPr/>
              <a:t>170</a:t>
            </a:fld>
            <a:endParaRPr lang="en-US" altLang="en-US"/>
          </a:p>
        </p:txBody>
      </p:sp>
    </p:spTree>
    <p:extLst>
      <p:ext uri="{BB962C8B-B14F-4D97-AF65-F5344CB8AC3E}">
        <p14:creationId xmlns:p14="http://schemas.microsoft.com/office/powerpoint/2010/main" val="255497840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61F2-E262-5AC4-39B4-6CA9B2D235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B9133-0329-1605-AA50-6226946554EF}"/>
              </a:ext>
            </a:extLst>
          </p:cNvPr>
          <p:cNvSpPr>
            <a:spLocks noGrp="1"/>
          </p:cNvSpPr>
          <p:nvPr>
            <p:ph idx="1"/>
          </p:nvPr>
        </p:nvSpPr>
        <p:spPr/>
        <p:txBody>
          <a:bodyPr/>
          <a:lstStyle/>
          <a:p>
            <a:r>
              <a:rPr lang="en-US" dirty="0"/>
              <a:t>In the query to the Shop collection, we find all the shops where the owner field matches the user-specified with the </a:t>
            </a:r>
            <a:r>
              <a:rPr lang="en-US" dirty="0" err="1"/>
              <a:t>userId</a:t>
            </a:r>
            <a:r>
              <a:rPr lang="en-US" dirty="0"/>
              <a:t> param, then populate the referenced user's ID and name in the owner field, and return the resulting shops in an array in the response to the client. Next, we will see how to make a request to this API from the client side.</a:t>
            </a:r>
          </a:p>
        </p:txBody>
      </p:sp>
      <p:sp>
        <p:nvSpPr>
          <p:cNvPr id="4" name="Date Placeholder 3">
            <a:extLst>
              <a:ext uri="{FF2B5EF4-FFF2-40B4-BE49-F238E27FC236}">
                <a16:creationId xmlns:a16="http://schemas.microsoft.com/office/drawing/2014/main" id="{C3AF1FB7-3618-6FBE-3250-5002F64AF5C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8FF2E6B-9D6D-C255-365B-A714AB2D09D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6E56CDB-2E3D-EBF5-8915-062B8C2B4E48}"/>
              </a:ext>
            </a:extLst>
          </p:cNvPr>
          <p:cNvSpPr>
            <a:spLocks noGrp="1"/>
          </p:cNvSpPr>
          <p:nvPr>
            <p:ph type="sldNum" sz="quarter" idx="12"/>
          </p:nvPr>
        </p:nvSpPr>
        <p:spPr/>
        <p:txBody>
          <a:bodyPr/>
          <a:lstStyle/>
          <a:p>
            <a:fld id="{7C5CF243-786F-4254-B068-4C9F0B6EA12F}" type="slidenum">
              <a:rPr lang="en-US" altLang="en-US" smtClean="0"/>
              <a:pPr/>
              <a:t>171</a:t>
            </a:fld>
            <a:endParaRPr lang="en-US" altLang="en-US"/>
          </a:p>
        </p:txBody>
      </p:sp>
    </p:spTree>
    <p:extLst>
      <p:ext uri="{BB962C8B-B14F-4D97-AF65-F5344CB8AC3E}">
        <p14:creationId xmlns:p14="http://schemas.microsoft.com/office/powerpoint/2010/main" val="18831808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E9A8-1D77-77D7-2A35-CA6AFE9508ED}"/>
              </a:ext>
            </a:extLst>
          </p:cNvPr>
          <p:cNvSpPr>
            <a:spLocks noGrp="1"/>
          </p:cNvSpPr>
          <p:nvPr>
            <p:ph type="title"/>
          </p:nvPr>
        </p:nvSpPr>
        <p:spPr/>
        <p:txBody>
          <a:bodyPr/>
          <a:lstStyle/>
          <a:p>
            <a:r>
              <a:rPr lang="en-US" dirty="0"/>
              <a:t>Fetch all shops owned by a user for </a:t>
            </a:r>
            <a:br>
              <a:rPr lang="en-US" dirty="0"/>
            </a:br>
            <a:r>
              <a:rPr lang="en-US" dirty="0"/>
              <a:t>the view</a:t>
            </a:r>
          </a:p>
        </p:txBody>
      </p:sp>
      <p:sp>
        <p:nvSpPr>
          <p:cNvPr id="3" name="Content Placeholder 2">
            <a:extLst>
              <a:ext uri="{FF2B5EF4-FFF2-40B4-BE49-F238E27FC236}">
                <a16:creationId xmlns:a16="http://schemas.microsoft.com/office/drawing/2014/main" id="{5BA4AC39-3AA8-DCE7-BFFD-7C7A10D7F2CB}"/>
              </a:ext>
            </a:extLst>
          </p:cNvPr>
          <p:cNvSpPr>
            <a:spLocks noGrp="1"/>
          </p:cNvSpPr>
          <p:nvPr>
            <p:ph idx="1"/>
          </p:nvPr>
        </p:nvSpPr>
        <p:spPr>
          <a:xfrm>
            <a:off x="928914" y="800100"/>
            <a:ext cx="8077200" cy="5257800"/>
          </a:xfrm>
        </p:spPr>
        <p:txBody>
          <a:bodyPr/>
          <a:lstStyle/>
          <a:p>
            <a:r>
              <a:rPr lang="en-US" dirty="0"/>
              <a:t>In the frontend, to fetch the shops for a specific user using this list by owner API, we will add a fetch method that takes the signed-in user's credentials to make a GET request to the API route with the specific user ID passed in the URL. </a:t>
            </a:r>
          </a:p>
          <a:p>
            <a:r>
              <a:rPr lang="en-US" dirty="0"/>
              <a:t>This fetch method is defined as shown in the following code:</a:t>
            </a:r>
          </a:p>
        </p:txBody>
      </p:sp>
      <p:sp>
        <p:nvSpPr>
          <p:cNvPr id="4" name="Date Placeholder 3">
            <a:extLst>
              <a:ext uri="{FF2B5EF4-FFF2-40B4-BE49-F238E27FC236}">
                <a16:creationId xmlns:a16="http://schemas.microsoft.com/office/drawing/2014/main" id="{C37295DD-FDF5-5785-D95B-446148BA818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C96B9A7-61BA-38F4-67D5-C06826602FC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B54150B-5252-4566-9EF4-D7210125737B}"/>
              </a:ext>
            </a:extLst>
          </p:cNvPr>
          <p:cNvSpPr>
            <a:spLocks noGrp="1"/>
          </p:cNvSpPr>
          <p:nvPr>
            <p:ph type="sldNum" sz="quarter" idx="12"/>
          </p:nvPr>
        </p:nvSpPr>
        <p:spPr/>
        <p:txBody>
          <a:bodyPr/>
          <a:lstStyle/>
          <a:p>
            <a:fld id="{7C5CF243-786F-4254-B068-4C9F0B6EA12F}" type="slidenum">
              <a:rPr lang="en-US" altLang="en-US" smtClean="0"/>
              <a:pPr/>
              <a:t>172</a:t>
            </a:fld>
            <a:endParaRPr lang="en-US" altLang="en-US"/>
          </a:p>
        </p:txBody>
      </p:sp>
    </p:spTree>
    <p:extLst>
      <p:ext uri="{BB962C8B-B14F-4D97-AF65-F5344CB8AC3E}">
        <p14:creationId xmlns:p14="http://schemas.microsoft.com/office/powerpoint/2010/main" val="342676480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947E-3CB1-5CC6-194C-24F3227CFCD2}"/>
              </a:ext>
            </a:extLst>
          </p:cNvPr>
          <p:cNvSpPr>
            <a:spLocks noGrp="1"/>
          </p:cNvSpPr>
          <p:nvPr>
            <p:ph type="title"/>
          </p:nvPr>
        </p:nvSpPr>
        <p:spPr/>
        <p:txBody>
          <a:bodyPr/>
          <a:lstStyle/>
          <a:p>
            <a:br>
              <a:rPr lang="en-US" sz="3000" dirty="0"/>
            </a:br>
            <a:r>
              <a:rPr lang="en-US" sz="3000" dirty="0" err="1"/>
              <a:t>mern</a:t>
            </a:r>
            <a:r>
              <a:rPr lang="en-US" sz="3000" dirty="0"/>
              <a:t>-marketplace/client/shop/api-shop.js:</a:t>
            </a:r>
            <a:br>
              <a:rPr lang="en-US" sz="3000" dirty="0"/>
            </a:br>
            <a:endParaRPr lang="en-US" sz="3000" dirty="0"/>
          </a:p>
        </p:txBody>
      </p:sp>
      <p:sp>
        <p:nvSpPr>
          <p:cNvPr id="3" name="Content Placeholder 2">
            <a:extLst>
              <a:ext uri="{FF2B5EF4-FFF2-40B4-BE49-F238E27FC236}">
                <a16:creationId xmlns:a16="http://schemas.microsoft.com/office/drawing/2014/main" id="{FF1AA857-9BEB-5A21-D3DD-6211704C70BA}"/>
              </a:ext>
            </a:extLst>
          </p:cNvPr>
          <p:cNvSpPr>
            <a:spLocks noGrp="1"/>
          </p:cNvSpPr>
          <p:nvPr>
            <p:ph idx="1"/>
          </p:nvPr>
        </p:nvSpPr>
        <p:spPr/>
        <p:txBody>
          <a:bodyPr/>
          <a:lstStyle/>
          <a:p>
            <a:r>
              <a:rPr lang="en-US" sz="2000" dirty="0"/>
              <a:t>const </a:t>
            </a:r>
            <a:r>
              <a:rPr lang="en-US" sz="2000" dirty="0" err="1"/>
              <a:t>listByOwner</a:t>
            </a:r>
            <a:r>
              <a:rPr lang="en-US" sz="2000" dirty="0"/>
              <a:t> = async (params, credentials, signal) =&gt; { </a:t>
            </a:r>
          </a:p>
          <a:p>
            <a:r>
              <a:rPr lang="en-US" sz="2000" dirty="0"/>
              <a:t>try {</a:t>
            </a:r>
          </a:p>
          <a:p>
            <a:r>
              <a:rPr lang="en-US" sz="2000" dirty="0"/>
              <a:t>let response = await fetch('/</a:t>
            </a:r>
            <a:r>
              <a:rPr lang="en-US" sz="2000" dirty="0" err="1"/>
              <a:t>api</a:t>
            </a:r>
            <a:r>
              <a:rPr lang="en-US" sz="2000" dirty="0"/>
              <a:t>/shops/by/'+</a:t>
            </a:r>
            <a:r>
              <a:rPr lang="en-US" sz="2000" dirty="0" err="1"/>
              <a:t>params.userId</a:t>
            </a:r>
            <a:r>
              <a:rPr lang="en-US" sz="2000" dirty="0"/>
              <a:t>, { </a:t>
            </a:r>
          </a:p>
          <a:p>
            <a:r>
              <a:rPr lang="en-US" sz="2000" dirty="0"/>
              <a:t>method: 'GET',</a:t>
            </a:r>
          </a:p>
          <a:p>
            <a:r>
              <a:rPr lang="en-US" sz="2000" dirty="0"/>
              <a:t>signal: signal, </a:t>
            </a:r>
          </a:p>
          <a:p>
            <a:r>
              <a:rPr lang="en-US" sz="2000" dirty="0"/>
              <a:t>headers: {</a:t>
            </a:r>
          </a:p>
          <a:p>
            <a:r>
              <a:rPr lang="en-US" sz="2000" dirty="0"/>
              <a:t>'Accept': 'application/</a:t>
            </a:r>
            <a:r>
              <a:rPr lang="en-US" sz="2000" dirty="0" err="1"/>
              <a:t>json</a:t>
            </a:r>
            <a:r>
              <a:rPr lang="en-US" sz="2000" dirty="0"/>
              <a:t>',</a:t>
            </a:r>
          </a:p>
          <a:p>
            <a:r>
              <a:rPr lang="en-US" sz="2000" dirty="0"/>
              <a:t>'Authorization': 'Bearer ' + credentials.t </a:t>
            </a:r>
          </a:p>
          <a:p>
            <a:r>
              <a:rPr lang="en-US" sz="2000" dirty="0"/>
              <a:t>}</a:t>
            </a:r>
          </a:p>
          <a:p>
            <a:r>
              <a:rPr lang="en-US" sz="2000" dirty="0"/>
              <a:t>})</a:t>
            </a:r>
          </a:p>
          <a:p>
            <a:r>
              <a:rPr lang="en-US" sz="2000" dirty="0"/>
              <a:t>return </a:t>
            </a:r>
            <a:r>
              <a:rPr lang="en-US" sz="2000" dirty="0" err="1"/>
              <a:t>response.json</a:t>
            </a:r>
            <a:r>
              <a:rPr lang="en-US" sz="2000" dirty="0"/>
              <a:t>() </a:t>
            </a:r>
          </a:p>
          <a:p>
            <a:r>
              <a:rPr lang="en-US" sz="2000" dirty="0"/>
              <a:t>} catch(err){</a:t>
            </a:r>
          </a:p>
          <a:p>
            <a:r>
              <a:rPr lang="en-US" sz="2000" dirty="0"/>
              <a:t>console.log(err) </a:t>
            </a:r>
          </a:p>
          <a:p>
            <a:r>
              <a:rPr lang="en-US" sz="2000" dirty="0"/>
              <a:t>}</a:t>
            </a:r>
          </a:p>
          <a:p>
            <a:r>
              <a:rPr lang="en-US" sz="2000" dirty="0"/>
              <a:t>}</a:t>
            </a:r>
          </a:p>
        </p:txBody>
      </p:sp>
      <p:sp>
        <p:nvSpPr>
          <p:cNvPr id="4" name="Date Placeholder 3">
            <a:extLst>
              <a:ext uri="{FF2B5EF4-FFF2-40B4-BE49-F238E27FC236}">
                <a16:creationId xmlns:a16="http://schemas.microsoft.com/office/drawing/2014/main" id="{AA1E0081-E62C-95C8-EEE8-00BC7CAF55F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9A9D541-4AC0-3FE7-AB06-D79E638CD0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B209B6A-F8A2-A98F-46CF-00F7EB4E519F}"/>
              </a:ext>
            </a:extLst>
          </p:cNvPr>
          <p:cNvSpPr>
            <a:spLocks noGrp="1"/>
          </p:cNvSpPr>
          <p:nvPr>
            <p:ph type="sldNum" sz="quarter" idx="12"/>
          </p:nvPr>
        </p:nvSpPr>
        <p:spPr/>
        <p:txBody>
          <a:bodyPr/>
          <a:lstStyle/>
          <a:p>
            <a:fld id="{7C5CF243-786F-4254-B068-4C9F0B6EA12F}" type="slidenum">
              <a:rPr lang="en-US" altLang="en-US" smtClean="0"/>
              <a:pPr/>
              <a:t>173</a:t>
            </a:fld>
            <a:endParaRPr lang="en-US" altLang="en-US"/>
          </a:p>
        </p:txBody>
      </p:sp>
    </p:spTree>
    <p:extLst>
      <p:ext uri="{BB962C8B-B14F-4D97-AF65-F5344CB8AC3E}">
        <p14:creationId xmlns:p14="http://schemas.microsoft.com/office/powerpoint/2010/main" val="15000307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4E29-64A1-C8C5-AA98-CACB1AF5F44E}"/>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-marketplace/client/shop/api-shop.js:</a:t>
            </a:r>
            <a:br>
              <a:rPr lang="en-US" sz="3000" dirty="0"/>
            </a:br>
            <a:r>
              <a:rPr lang="en-US" sz="3000" dirty="0"/>
              <a:t> </a:t>
            </a:r>
          </a:p>
        </p:txBody>
      </p:sp>
      <p:sp>
        <p:nvSpPr>
          <p:cNvPr id="3" name="Content Placeholder 2">
            <a:extLst>
              <a:ext uri="{FF2B5EF4-FFF2-40B4-BE49-F238E27FC236}">
                <a16:creationId xmlns:a16="http://schemas.microsoft.com/office/drawing/2014/main" id="{88875230-52BC-7C50-CBD1-70E4D2A7B0BD}"/>
              </a:ext>
            </a:extLst>
          </p:cNvPr>
          <p:cNvSpPr>
            <a:spLocks noGrp="1"/>
          </p:cNvSpPr>
          <p:nvPr>
            <p:ph idx="1"/>
          </p:nvPr>
        </p:nvSpPr>
        <p:spPr/>
        <p:txBody>
          <a:bodyPr/>
          <a:lstStyle/>
          <a:p>
            <a:r>
              <a:rPr lang="en-US" sz="650" b="0" dirty="0">
                <a:solidFill>
                  <a:srgbClr val="008000"/>
                </a:solidFill>
                <a:effectLst/>
                <a:latin typeface="Consolas" panose="020B0609020204030204" pitchFamily="49" charset="0"/>
              </a:rPr>
              <a:t>const create = (params, credentials, shop) =&gt; { </a:t>
            </a:r>
          </a:p>
          <a:p>
            <a:r>
              <a:rPr lang="en-US" sz="650" b="0" dirty="0">
                <a:solidFill>
                  <a:srgbClr val="008000"/>
                </a:solidFill>
                <a:effectLst/>
                <a:latin typeface="Consolas" panose="020B0609020204030204" pitchFamily="49" charset="0"/>
              </a:rPr>
              <a:t>return fetch('/</a:t>
            </a:r>
            <a:r>
              <a:rPr lang="en-US" sz="650" b="0" dirty="0" err="1">
                <a:solidFill>
                  <a:srgbClr val="008000"/>
                </a:solidFill>
                <a:effectLst/>
                <a:latin typeface="Consolas" panose="020B0609020204030204" pitchFamily="49" charset="0"/>
              </a:rPr>
              <a:t>api</a:t>
            </a:r>
            <a:r>
              <a:rPr lang="en-US" sz="650" b="0" dirty="0">
                <a:solidFill>
                  <a:srgbClr val="008000"/>
                </a:solidFill>
                <a:effectLst/>
                <a:latin typeface="Consolas" panose="020B0609020204030204" pitchFamily="49" charset="0"/>
              </a:rPr>
              <a:t>/shops/by/'+ </a:t>
            </a:r>
            <a:r>
              <a:rPr lang="en-US" sz="650" b="0" dirty="0" err="1">
                <a:solidFill>
                  <a:srgbClr val="008000"/>
                </a:solidFill>
                <a:effectLst/>
                <a:latin typeface="Consolas" panose="020B0609020204030204" pitchFamily="49" charset="0"/>
              </a:rPr>
              <a:t>params.userId</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method: 'POST', </a:t>
            </a:r>
          </a:p>
          <a:p>
            <a:r>
              <a:rPr lang="en-US" sz="650" b="0" dirty="0">
                <a:solidFill>
                  <a:srgbClr val="008000"/>
                </a:solidFill>
                <a:effectLst/>
                <a:latin typeface="Consolas" panose="020B0609020204030204" pitchFamily="49" charset="0"/>
              </a:rPr>
              <a:t>headers: {</a:t>
            </a:r>
          </a:p>
          <a:p>
            <a:r>
              <a:rPr lang="en-US" sz="650" b="0" dirty="0">
                <a:solidFill>
                  <a:srgbClr val="008000"/>
                </a:solidFill>
                <a:effectLst/>
                <a:latin typeface="Consolas" panose="020B0609020204030204" pitchFamily="49" charset="0"/>
              </a:rPr>
              <a:t>'Accept': 'application/</a:t>
            </a:r>
            <a:r>
              <a:rPr lang="en-US" sz="650" b="0" dirty="0" err="1">
                <a:solidFill>
                  <a:srgbClr val="008000"/>
                </a:solidFill>
                <a:effectLst/>
                <a:latin typeface="Consolas" panose="020B0609020204030204" pitchFamily="49" charset="0"/>
              </a:rPr>
              <a:t>json</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'Authorization': 'Bearer ' + credentials.t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body: shop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.then((response) =&gt; { </a:t>
            </a:r>
          </a:p>
          <a:p>
            <a:r>
              <a:rPr lang="en-US" sz="650" b="0" dirty="0">
                <a:solidFill>
                  <a:srgbClr val="008000"/>
                </a:solidFill>
                <a:effectLst/>
                <a:latin typeface="Consolas" panose="020B0609020204030204" pitchFamily="49" charset="0"/>
              </a:rPr>
              <a:t>return </a:t>
            </a:r>
            <a:r>
              <a:rPr lang="en-US" sz="650" b="0" dirty="0" err="1">
                <a:solidFill>
                  <a:srgbClr val="008000"/>
                </a:solidFill>
                <a:effectLst/>
                <a:latin typeface="Consolas" panose="020B0609020204030204" pitchFamily="49" charset="0"/>
              </a:rPr>
              <a:t>response.json</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}).catch((err) =&gt; console.log(err))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const list = async (signal) =&gt; { </a:t>
            </a:r>
          </a:p>
          <a:p>
            <a:r>
              <a:rPr lang="en-US" sz="650" b="0" dirty="0">
                <a:solidFill>
                  <a:srgbClr val="008000"/>
                </a:solidFill>
                <a:effectLst/>
                <a:latin typeface="Consolas" panose="020B0609020204030204" pitchFamily="49" charset="0"/>
              </a:rPr>
              <a:t>try {</a:t>
            </a:r>
          </a:p>
          <a:p>
            <a:r>
              <a:rPr lang="en-US" sz="650" b="0" dirty="0">
                <a:solidFill>
                  <a:srgbClr val="008000"/>
                </a:solidFill>
                <a:effectLst/>
                <a:latin typeface="Consolas" panose="020B0609020204030204" pitchFamily="49" charset="0"/>
              </a:rPr>
              <a:t>let response = await fetch('/</a:t>
            </a:r>
            <a:r>
              <a:rPr lang="en-US" sz="650" b="0" dirty="0" err="1">
                <a:solidFill>
                  <a:srgbClr val="008000"/>
                </a:solidFill>
                <a:effectLst/>
                <a:latin typeface="Consolas" panose="020B0609020204030204" pitchFamily="49" charset="0"/>
              </a:rPr>
              <a:t>api</a:t>
            </a:r>
            <a:r>
              <a:rPr lang="en-US" sz="650" b="0" dirty="0">
                <a:solidFill>
                  <a:srgbClr val="008000"/>
                </a:solidFill>
                <a:effectLst/>
                <a:latin typeface="Consolas" panose="020B0609020204030204" pitchFamily="49" charset="0"/>
              </a:rPr>
              <a:t>/shops', { </a:t>
            </a:r>
          </a:p>
          <a:p>
            <a:r>
              <a:rPr lang="en-US" sz="650" b="0" dirty="0">
                <a:solidFill>
                  <a:srgbClr val="008000"/>
                </a:solidFill>
                <a:effectLst/>
                <a:latin typeface="Consolas" panose="020B0609020204030204" pitchFamily="49" charset="0"/>
              </a:rPr>
              <a:t>method: 'GET',</a:t>
            </a:r>
          </a:p>
          <a:p>
            <a:r>
              <a:rPr lang="en-US" sz="650" b="0" dirty="0">
                <a:solidFill>
                  <a:srgbClr val="008000"/>
                </a:solidFill>
                <a:effectLst/>
                <a:latin typeface="Consolas" panose="020B0609020204030204" pitchFamily="49" charset="0"/>
              </a:rPr>
              <a:t>signal: signal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return </a:t>
            </a:r>
            <a:r>
              <a:rPr lang="en-US" sz="650" b="0" dirty="0" err="1">
                <a:solidFill>
                  <a:srgbClr val="008000"/>
                </a:solidFill>
                <a:effectLst/>
                <a:latin typeface="Consolas" panose="020B0609020204030204" pitchFamily="49" charset="0"/>
              </a:rPr>
              <a:t>response.json</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}catch(err) {</a:t>
            </a:r>
          </a:p>
          <a:p>
            <a:r>
              <a:rPr lang="en-US" sz="650" b="0" dirty="0">
                <a:solidFill>
                  <a:srgbClr val="008000"/>
                </a:solidFill>
                <a:effectLst/>
                <a:latin typeface="Consolas" panose="020B0609020204030204" pitchFamily="49" charset="0"/>
              </a:rPr>
              <a:t>console.log(err)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const </a:t>
            </a:r>
            <a:r>
              <a:rPr lang="en-US" sz="650" b="0" dirty="0" err="1">
                <a:solidFill>
                  <a:srgbClr val="008000"/>
                </a:solidFill>
                <a:effectLst/>
                <a:latin typeface="Consolas" panose="020B0609020204030204" pitchFamily="49" charset="0"/>
              </a:rPr>
              <a:t>listByOwner</a:t>
            </a:r>
            <a:r>
              <a:rPr lang="en-US" sz="650" b="0" dirty="0">
                <a:solidFill>
                  <a:srgbClr val="008000"/>
                </a:solidFill>
                <a:effectLst/>
                <a:latin typeface="Consolas" panose="020B0609020204030204" pitchFamily="49" charset="0"/>
              </a:rPr>
              <a:t> = async (params, credentials, signal) =&gt; { </a:t>
            </a:r>
          </a:p>
          <a:p>
            <a:r>
              <a:rPr lang="en-US" sz="650" b="0" dirty="0">
                <a:solidFill>
                  <a:srgbClr val="008000"/>
                </a:solidFill>
                <a:effectLst/>
                <a:latin typeface="Consolas" panose="020B0609020204030204" pitchFamily="49" charset="0"/>
              </a:rPr>
              <a:t>try {</a:t>
            </a:r>
          </a:p>
          <a:p>
            <a:r>
              <a:rPr lang="en-US" sz="650" b="0" dirty="0">
                <a:solidFill>
                  <a:srgbClr val="008000"/>
                </a:solidFill>
                <a:effectLst/>
                <a:latin typeface="Consolas" panose="020B0609020204030204" pitchFamily="49" charset="0"/>
              </a:rPr>
              <a:t>let response = await fetch('/</a:t>
            </a:r>
            <a:r>
              <a:rPr lang="en-US" sz="650" b="0" dirty="0" err="1">
                <a:solidFill>
                  <a:srgbClr val="008000"/>
                </a:solidFill>
                <a:effectLst/>
                <a:latin typeface="Consolas" panose="020B0609020204030204" pitchFamily="49" charset="0"/>
              </a:rPr>
              <a:t>api</a:t>
            </a:r>
            <a:r>
              <a:rPr lang="en-US" sz="650" b="0" dirty="0">
                <a:solidFill>
                  <a:srgbClr val="008000"/>
                </a:solidFill>
                <a:effectLst/>
                <a:latin typeface="Consolas" panose="020B0609020204030204" pitchFamily="49" charset="0"/>
              </a:rPr>
              <a:t>/shops/by/'+</a:t>
            </a:r>
            <a:r>
              <a:rPr lang="en-US" sz="650" b="0" dirty="0" err="1">
                <a:solidFill>
                  <a:srgbClr val="008000"/>
                </a:solidFill>
                <a:effectLst/>
                <a:latin typeface="Consolas" panose="020B0609020204030204" pitchFamily="49" charset="0"/>
              </a:rPr>
              <a:t>params.userId</a:t>
            </a:r>
            <a:r>
              <a:rPr lang="en-US" sz="650" b="0" dirty="0">
                <a:solidFill>
                  <a:srgbClr val="008000"/>
                </a:solidFill>
                <a:effectLst/>
                <a:latin typeface="Consolas" panose="020B0609020204030204" pitchFamily="49" charset="0"/>
              </a:rPr>
              <a:t>, { </a:t>
            </a:r>
          </a:p>
          <a:p>
            <a:r>
              <a:rPr lang="en-US" sz="650" b="0" dirty="0">
                <a:solidFill>
                  <a:srgbClr val="008000"/>
                </a:solidFill>
                <a:effectLst/>
                <a:latin typeface="Consolas" panose="020B0609020204030204" pitchFamily="49" charset="0"/>
              </a:rPr>
              <a:t>method: 'GET',</a:t>
            </a:r>
          </a:p>
          <a:p>
            <a:r>
              <a:rPr lang="en-US" sz="650" b="0" dirty="0">
                <a:solidFill>
                  <a:srgbClr val="008000"/>
                </a:solidFill>
                <a:effectLst/>
                <a:latin typeface="Consolas" panose="020B0609020204030204" pitchFamily="49" charset="0"/>
              </a:rPr>
              <a:t>signal: signal, </a:t>
            </a:r>
          </a:p>
          <a:p>
            <a:r>
              <a:rPr lang="en-US" sz="650" b="0" dirty="0">
                <a:solidFill>
                  <a:srgbClr val="008000"/>
                </a:solidFill>
                <a:effectLst/>
                <a:latin typeface="Consolas" panose="020B0609020204030204" pitchFamily="49" charset="0"/>
              </a:rPr>
              <a:t>headers: {</a:t>
            </a:r>
          </a:p>
          <a:p>
            <a:r>
              <a:rPr lang="en-US" sz="650" b="0" dirty="0">
                <a:solidFill>
                  <a:srgbClr val="008000"/>
                </a:solidFill>
                <a:effectLst/>
                <a:latin typeface="Consolas" panose="020B0609020204030204" pitchFamily="49" charset="0"/>
              </a:rPr>
              <a:t>'Accept': 'application/</a:t>
            </a:r>
            <a:r>
              <a:rPr lang="en-US" sz="650" b="0" dirty="0" err="1">
                <a:solidFill>
                  <a:srgbClr val="008000"/>
                </a:solidFill>
                <a:effectLst/>
                <a:latin typeface="Consolas" panose="020B0609020204030204" pitchFamily="49" charset="0"/>
              </a:rPr>
              <a:t>json</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'Authorization': 'Bearer ' + credentials.t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return </a:t>
            </a:r>
            <a:r>
              <a:rPr lang="en-US" sz="650" b="0" dirty="0" err="1">
                <a:solidFill>
                  <a:srgbClr val="008000"/>
                </a:solidFill>
                <a:effectLst/>
                <a:latin typeface="Consolas" panose="020B0609020204030204" pitchFamily="49" charset="0"/>
              </a:rPr>
              <a:t>response.json</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catch(err){</a:t>
            </a:r>
          </a:p>
          <a:p>
            <a:r>
              <a:rPr lang="en-US" sz="650" b="0" dirty="0">
                <a:solidFill>
                  <a:srgbClr val="008000"/>
                </a:solidFill>
                <a:effectLst/>
                <a:latin typeface="Consolas" panose="020B0609020204030204" pitchFamily="49" charset="0"/>
              </a:rPr>
              <a:t>console.log(err) </a:t>
            </a:r>
          </a:p>
          <a:p>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a:t>
            </a:r>
          </a:p>
          <a:p>
            <a:br>
              <a:rPr lang="en-US" sz="650" b="0" dirty="0">
                <a:solidFill>
                  <a:srgbClr val="008000"/>
                </a:solidFill>
                <a:effectLst/>
                <a:latin typeface="Consolas" panose="020B0609020204030204" pitchFamily="49" charset="0"/>
              </a:rPr>
            </a:br>
            <a:br>
              <a:rPr lang="en-US" sz="650" b="0" dirty="0">
                <a:solidFill>
                  <a:srgbClr val="008000"/>
                </a:solidFill>
                <a:effectLst/>
                <a:latin typeface="Consolas" panose="020B0609020204030204" pitchFamily="49" charset="0"/>
              </a:rPr>
            </a:br>
            <a:br>
              <a:rPr lang="en-US" sz="650" b="0" dirty="0">
                <a:solidFill>
                  <a:srgbClr val="008000"/>
                </a:solidFill>
                <a:effectLst/>
                <a:latin typeface="Consolas" panose="020B0609020204030204" pitchFamily="49" charset="0"/>
              </a:rPr>
            </a:br>
            <a:endParaRPr lang="en-US" sz="6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CE4609F-3572-C491-967D-382837C91E6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F65F3F6-4959-25A6-76F4-AA58498AEA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DE2276-2285-BDD5-1A87-FC1827E965D2}"/>
              </a:ext>
            </a:extLst>
          </p:cNvPr>
          <p:cNvSpPr>
            <a:spLocks noGrp="1"/>
          </p:cNvSpPr>
          <p:nvPr>
            <p:ph type="sldNum" sz="quarter" idx="12"/>
          </p:nvPr>
        </p:nvSpPr>
        <p:spPr/>
        <p:txBody>
          <a:bodyPr/>
          <a:lstStyle/>
          <a:p>
            <a:fld id="{7C5CF243-786F-4254-B068-4C9F0B6EA12F}" type="slidenum">
              <a:rPr lang="en-US" altLang="en-US" smtClean="0"/>
              <a:pPr/>
              <a:t>174</a:t>
            </a:fld>
            <a:endParaRPr lang="en-US" altLang="en-US"/>
          </a:p>
        </p:txBody>
      </p:sp>
    </p:spTree>
    <p:extLst>
      <p:ext uri="{BB962C8B-B14F-4D97-AF65-F5344CB8AC3E}">
        <p14:creationId xmlns:p14="http://schemas.microsoft.com/office/powerpoint/2010/main" val="265925466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B7E0-3018-465F-A75D-A3D631AFFA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EA9952-C0DC-0B90-2587-A671159D60D8}"/>
              </a:ext>
            </a:extLst>
          </p:cNvPr>
          <p:cNvSpPr>
            <a:spLocks noGrp="1"/>
          </p:cNvSpPr>
          <p:nvPr>
            <p:ph idx="1"/>
          </p:nvPr>
        </p:nvSpPr>
        <p:spPr/>
        <p:txBody>
          <a:bodyPr/>
          <a:lstStyle/>
          <a:p>
            <a:r>
              <a:rPr lang="en-US" dirty="0"/>
              <a:t>The shops returned in the response from the server using this method can be rendered in a React component to display the shops to the authorized user, as discussed in the next section.</a:t>
            </a:r>
          </a:p>
        </p:txBody>
      </p:sp>
      <p:sp>
        <p:nvSpPr>
          <p:cNvPr id="4" name="Date Placeholder 3">
            <a:extLst>
              <a:ext uri="{FF2B5EF4-FFF2-40B4-BE49-F238E27FC236}">
                <a16:creationId xmlns:a16="http://schemas.microsoft.com/office/drawing/2014/main" id="{15D71728-F5A3-622A-B9DE-5F670B88DAC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46AE993-993B-B63D-4B1B-BF80F0A5CF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152C271-C647-7054-C7D8-A714BAD4D26A}"/>
              </a:ext>
            </a:extLst>
          </p:cNvPr>
          <p:cNvSpPr>
            <a:spLocks noGrp="1"/>
          </p:cNvSpPr>
          <p:nvPr>
            <p:ph type="sldNum" sz="quarter" idx="12"/>
          </p:nvPr>
        </p:nvSpPr>
        <p:spPr/>
        <p:txBody>
          <a:bodyPr/>
          <a:lstStyle/>
          <a:p>
            <a:fld id="{7C5CF243-786F-4254-B068-4C9F0B6EA12F}" type="slidenum">
              <a:rPr lang="en-US" altLang="en-US" smtClean="0"/>
              <a:pPr/>
              <a:t>175</a:t>
            </a:fld>
            <a:endParaRPr lang="en-US" altLang="en-US"/>
          </a:p>
        </p:txBody>
      </p:sp>
    </p:spTree>
    <p:extLst>
      <p:ext uri="{BB962C8B-B14F-4D97-AF65-F5344CB8AC3E}">
        <p14:creationId xmlns:p14="http://schemas.microsoft.com/office/powerpoint/2010/main" val="1930602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993A-0D5E-1E52-E19B-4724AA87E7D4}"/>
              </a:ext>
            </a:extLst>
          </p:cNvPr>
          <p:cNvSpPr>
            <a:spLocks noGrp="1"/>
          </p:cNvSpPr>
          <p:nvPr>
            <p:ph type="title"/>
          </p:nvPr>
        </p:nvSpPr>
        <p:spPr/>
        <p:txBody>
          <a:bodyPr/>
          <a:lstStyle/>
          <a:p>
            <a:r>
              <a:rPr lang="en-US" dirty="0"/>
              <a:t>The </a:t>
            </a:r>
            <a:r>
              <a:rPr lang="en-US" dirty="0" err="1"/>
              <a:t>MyShops</a:t>
            </a:r>
            <a:r>
              <a:rPr lang="en-US" dirty="0"/>
              <a:t> component</a:t>
            </a:r>
          </a:p>
        </p:txBody>
      </p:sp>
      <p:sp>
        <p:nvSpPr>
          <p:cNvPr id="3" name="Content Placeholder 2">
            <a:extLst>
              <a:ext uri="{FF2B5EF4-FFF2-40B4-BE49-F238E27FC236}">
                <a16:creationId xmlns:a16="http://schemas.microsoft.com/office/drawing/2014/main" id="{FE27D845-6B57-2825-8716-93156AA85794}"/>
              </a:ext>
            </a:extLst>
          </p:cNvPr>
          <p:cNvSpPr>
            <a:spLocks noGrp="1"/>
          </p:cNvSpPr>
          <p:nvPr>
            <p:ph idx="1"/>
          </p:nvPr>
        </p:nvSpPr>
        <p:spPr/>
        <p:txBody>
          <a:bodyPr/>
          <a:lstStyle/>
          <a:p>
            <a:r>
              <a:rPr lang="en-US" dirty="0"/>
              <a:t>The </a:t>
            </a:r>
            <a:r>
              <a:rPr lang="en-US" dirty="0" err="1"/>
              <a:t>MyShops</a:t>
            </a:r>
            <a:r>
              <a:rPr lang="en-US" dirty="0"/>
              <a:t> component is similar to the Shops component. It fetches the list of shops owned by the current user, and renders each shop in a </a:t>
            </a:r>
            <a:r>
              <a:rPr lang="en-US" dirty="0" err="1"/>
              <a:t>ListItem</a:t>
            </a:r>
            <a:r>
              <a:rPr lang="en-US" dirty="0"/>
              <a:t>, as pictured in the following screenshot:</a:t>
            </a:r>
          </a:p>
          <a:p>
            <a:endParaRPr lang="en-US" dirty="0"/>
          </a:p>
          <a:p>
            <a:endParaRPr lang="en-US" dirty="0"/>
          </a:p>
        </p:txBody>
      </p:sp>
      <p:sp>
        <p:nvSpPr>
          <p:cNvPr id="4" name="Date Placeholder 3">
            <a:extLst>
              <a:ext uri="{FF2B5EF4-FFF2-40B4-BE49-F238E27FC236}">
                <a16:creationId xmlns:a16="http://schemas.microsoft.com/office/drawing/2014/main" id="{01D950E7-5AF2-F570-1DDA-719087A5D44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54A40A3-EC77-C4FF-9203-05202EACD4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22185C-7BAB-F012-050D-B9824E1C3549}"/>
              </a:ext>
            </a:extLst>
          </p:cNvPr>
          <p:cNvSpPr>
            <a:spLocks noGrp="1"/>
          </p:cNvSpPr>
          <p:nvPr>
            <p:ph type="sldNum" sz="quarter" idx="12"/>
          </p:nvPr>
        </p:nvSpPr>
        <p:spPr/>
        <p:txBody>
          <a:bodyPr/>
          <a:lstStyle/>
          <a:p>
            <a:fld id="{7C5CF243-786F-4254-B068-4C9F0B6EA12F}" type="slidenum">
              <a:rPr lang="en-US" altLang="en-US" smtClean="0"/>
              <a:pPr/>
              <a:t>176</a:t>
            </a:fld>
            <a:endParaRPr lang="en-US" altLang="en-US"/>
          </a:p>
        </p:txBody>
      </p:sp>
      <p:pic>
        <p:nvPicPr>
          <p:cNvPr id="8" name="Picture 7">
            <a:extLst>
              <a:ext uri="{FF2B5EF4-FFF2-40B4-BE49-F238E27FC236}">
                <a16:creationId xmlns:a16="http://schemas.microsoft.com/office/drawing/2014/main" id="{C3246A18-5694-8330-D35F-BC840C13028D}"/>
              </a:ext>
            </a:extLst>
          </p:cNvPr>
          <p:cNvPicPr>
            <a:picLocks noChangeAspect="1"/>
          </p:cNvPicPr>
          <p:nvPr/>
        </p:nvPicPr>
        <p:blipFill>
          <a:blip r:embed="rId2"/>
          <a:stretch>
            <a:fillRect/>
          </a:stretch>
        </p:blipFill>
        <p:spPr>
          <a:xfrm>
            <a:off x="1524000" y="2514600"/>
            <a:ext cx="6700837" cy="2951657"/>
          </a:xfrm>
          <a:prstGeom prst="rect">
            <a:avLst/>
          </a:prstGeom>
        </p:spPr>
      </p:pic>
    </p:spTree>
    <p:extLst>
      <p:ext uri="{BB962C8B-B14F-4D97-AF65-F5344CB8AC3E}">
        <p14:creationId xmlns:p14="http://schemas.microsoft.com/office/powerpoint/2010/main" val="21385970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78EA-4E56-EB48-EA17-DB57499FE0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88395A-71A1-D56D-252F-6E9670C9D5A7}"/>
              </a:ext>
            </a:extLst>
          </p:cNvPr>
          <p:cNvSpPr>
            <a:spLocks noGrp="1"/>
          </p:cNvSpPr>
          <p:nvPr>
            <p:ph idx="1"/>
          </p:nvPr>
        </p:nvSpPr>
        <p:spPr/>
        <p:txBody>
          <a:bodyPr/>
          <a:lstStyle/>
          <a:p>
            <a:r>
              <a:rPr lang="en-US" dirty="0"/>
              <a:t>Additionally, each shop has an edit and a delete option, unlike the list of items in Shops. </a:t>
            </a:r>
          </a:p>
          <a:p>
            <a:r>
              <a:rPr lang="en-US" dirty="0"/>
              <a:t>The implementation for the </a:t>
            </a:r>
            <a:r>
              <a:rPr lang="en-US" dirty="0" err="1"/>
              <a:t>MyShops</a:t>
            </a:r>
            <a:r>
              <a:rPr lang="en-US" dirty="0"/>
              <a:t> component is the same as </a:t>
            </a:r>
            <a:r>
              <a:rPr lang="en-US" dirty="0" err="1"/>
              <a:t>Shops,except</a:t>
            </a:r>
            <a:r>
              <a:rPr lang="en-US" dirty="0"/>
              <a:t> for these edit and delete buttons, which are added as follows:</a:t>
            </a:r>
          </a:p>
          <a:p>
            <a:pPr marL="0" indent="0">
              <a:buNone/>
            </a:pPr>
            <a:r>
              <a:rPr lang="en-US" dirty="0" err="1"/>
              <a:t>mern</a:t>
            </a:r>
            <a:r>
              <a:rPr lang="en-US" dirty="0"/>
              <a:t>-marketplace/client/shop/MyShops.js:</a:t>
            </a:r>
          </a:p>
          <a:p>
            <a:r>
              <a:rPr lang="en-US" sz="2000" dirty="0"/>
              <a:t>&lt;</a:t>
            </a:r>
            <a:r>
              <a:rPr lang="en-US" sz="2000" dirty="0" err="1"/>
              <a:t>ListItemSecondaryAction</a:t>
            </a:r>
            <a:r>
              <a:rPr lang="en-US" sz="2000" dirty="0"/>
              <a:t>&gt;</a:t>
            </a:r>
          </a:p>
          <a:p>
            <a:r>
              <a:rPr lang="en-US" sz="2000" dirty="0"/>
              <a:t>&lt;Link to={"/seller/shop/edit/" + </a:t>
            </a:r>
            <a:r>
              <a:rPr lang="en-US" sz="2000" dirty="0" err="1"/>
              <a:t>shop._id</a:t>
            </a:r>
            <a:r>
              <a:rPr lang="en-US" sz="2000" dirty="0"/>
              <a:t>}&gt;</a:t>
            </a:r>
          </a:p>
          <a:p>
            <a:r>
              <a:rPr lang="en-US" sz="2000" dirty="0"/>
              <a:t>&lt;</a:t>
            </a:r>
            <a:r>
              <a:rPr lang="en-US" sz="2000" dirty="0" err="1"/>
              <a:t>IconButton</a:t>
            </a:r>
            <a:r>
              <a:rPr lang="en-US" sz="2000" dirty="0"/>
              <a:t> aria-label="Edit" color="primary"&gt; </a:t>
            </a:r>
          </a:p>
          <a:p>
            <a:r>
              <a:rPr lang="en-US" sz="2000" dirty="0"/>
              <a:t>&lt;Edit/&gt;</a:t>
            </a:r>
          </a:p>
          <a:p>
            <a:r>
              <a:rPr lang="en-US" sz="2000" dirty="0"/>
              <a:t>&lt;/</a:t>
            </a:r>
            <a:r>
              <a:rPr lang="en-US" sz="2000" dirty="0" err="1"/>
              <a:t>IconButton</a:t>
            </a:r>
            <a:r>
              <a:rPr lang="en-US" sz="2000" dirty="0"/>
              <a:t>&gt; </a:t>
            </a:r>
          </a:p>
          <a:p>
            <a:r>
              <a:rPr lang="en-US" sz="2000" dirty="0"/>
              <a:t>&lt;/Link&gt;</a:t>
            </a:r>
          </a:p>
          <a:p>
            <a:r>
              <a:rPr lang="en-US" sz="2000" dirty="0"/>
              <a:t>&lt;</a:t>
            </a:r>
            <a:r>
              <a:rPr lang="en-US" sz="2000" dirty="0" err="1"/>
              <a:t>DeleteShop</a:t>
            </a:r>
            <a:r>
              <a:rPr lang="en-US" sz="2000" dirty="0"/>
              <a:t> shop={shop} </a:t>
            </a:r>
            <a:r>
              <a:rPr lang="en-US" sz="2000" dirty="0" err="1"/>
              <a:t>onRemove</a:t>
            </a:r>
            <a:r>
              <a:rPr lang="en-US" sz="2000" dirty="0"/>
              <a:t>={</a:t>
            </a:r>
            <a:r>
              <a:rPr lang="en-US" sz="2000" dirty="0" err="1"/>
              <a:t>removeShop</a:t>
            </a:r>
            <a:r>
              <a:rPr lang="en-US" sz="2000" dirty="0"/>
              <a:t>}/&gt; </a:t>
            </a:r>
          </a:p>
          <a:p>
            <a:r>
              <a:rPr lang="en-US" sz="2000" dirty="0"/>
              <a:t>&lt;/</a:t>
            </a:r>
            <a:r>
              <a:rPr lang="en-US" sz="2000" dirty="0" err="1"/>
              <a:t>ListItemSecondaryAction</a:t>
            </a:r>
            <a:r>
              <a:rPr lang="en-US" sz="2000" dirty="0"/>
              <a:t>&gt;</a:t>
            </a:r>
          </a:p>
        </p:txBody>
      </p:sp>
      <p:sp>
        <p:nvSpPr>
          <p:cNvPr id="4" name="Date Placeholder 3">
            <a:extLst>
              <a:ext uri="{FF2B5EF4-FFF2-40B4-BE49-F238E27FC236}">
                <a16:creationId xmlns:a16="http://schemas.microsoft.com/office/drawing/2014/main" id="{23881197-0088-23CD-C9B8-CFD93096BED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5ECCF57-E7EA-698C-EA46-A3630FE38927}"/>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CF94CF30-5807-3540-AFA6-AF4940E73668}"/>
              </a:ext>
            </a:extLst>
          </p:cNvPr>
          <p:cNvSpPr>
            <a:spLocks noGrp="1"/>
          </p:cNvSpPr>
          <p:nvPr>
            <p:ph type="sldNum" sz="quarter" idx="12"/>
          </p:nvPr>
        </p:nvSpPr>
        <p:spPr/>
        <p:txBody>
          <a:bodyPr/>
          <a:lstStyle/>
          <a:p>
            <a:fld id="{7C5CF243-786F-4254-B068-4C9F0B6EA12F}" type="slidenum">
              <a:rPr lang="en-US" altLang="en-US" smtClean="0"/>
              <a:pPr/>
              <a:t>177</a:t>
            </a:fld>
            <a:endParaRPr lang="en-US" altLang="en-US"/>
          </a:p>
        </p:txBody>
      </p:sp>
    </p:spTree>
    <p:extLst>
      <p:ext uri="{BB962C8B-B14F-4D97-AF65-F5344CB8AC3E}">
        <p14:creationId xmlns:p14="http://schemas.microsoft.com/office/powerpoint/2010/main" val="26685514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E861-CA01-29DD-01F4-14F71A584D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1802D6-98DD-9246-C2B3-F7B73C87E0F7}"/>
              </a:ext>
            </a:extLst>
          </p:cNvPr>
          <p:cNvSpPr>
            <a:spLocks noGrp="1"/>
          </p:cNvSpPr>
          <p:nvPr>
            <p:ph idx="1"/>
          </p:nvPr>
        </p:nvSpPr>
        <p:spPr/>
        <p:txBody>
          <a:bodyPr/>
          <a:lstStyle/>
          <a:p>
            <a:r>
              <a:rPr lang="en-US" dirty="0"/>
              <a:t>The Edit button links to an Edit Shop view, whereas the </a:t>
            </a:r>
            <a:r>
              <a:rPr lang="en-US" dirty="0" err="1"/>
              <a:t>DeleteShop</a:t>
            </a:r>
            <a:r>
              <a:rPr lang="en-US" dirty="0"/>
              <a:t> component, handles the delete action. </a:t>
            </a:r>
          </a:p>
          <a:p>
            <a:r>
              <a:rPr lang="en-US" dirty="0"/>
              <a:t>The </a:t>
            </a:r>
            <a:r>
              <a:rPr lang="en-US" dirty="0" err="1"/>
              <a:t>DeleteShop</a:t>
            </a:r>
            <a:r>
              <a:rPr lang="en-US" dirty="0"/>
              <a:t> component updates the list by calling the </a:t>
            </a:r>
            <a:r>
              <a:rPr lang="en-US" dirty="0" err="1"/>
              <a:t>removeShop</a:t>
            </a:r>
            <a:r>
              <a:rPr lang="en-US" dirty="0"/>
              <a:t> method passed from </a:t>
            </a:r>
            <a:r>
              <a:rPr lang="en-US" dirty="0" err="1"/>
              <a:t>MyShops</a:t>
            </a:r>
            <a:r>
              <a:rPr lang="en-US" dirty="0"/>
              <a:t>. </a:t>
            </a:r>
          </a:p>
          <a:p>
            <a:r>
              <a:rPr lang="en-US" dirty="0"/>
              <a:t>This </a:t>
            </a:r>
            <a:r>
              <a:rPr lang="en-US" dirty="0" err="1"/>
              <a:t>removeShop</a:t>
            </a:r>
            <a:r>
              <a:rPr lang="en-US" dirty="0"/>
              <a:t> method allows us to update the state with the modified list of shops for the current user and is defined in the </a:t>
            </a:r>
            <a:r>
              <a:rPr lang="en-US" dirty="0" err="1"/>
              <a:t>MyShops</a:t>
            </a:r>
            <a:r>
              <a:rPr lang="en-US" dirty="0"/>
              <a:t> component, as shown here:</a:t>
            </a:r>
          </a:p>
        </p:txBody>
      </p:sp>
      <p:sp>
        <p:nvSpPr>
          <p:cNvPr id="4" name="Date Placeholder 3">
            <a:extLst>
              <a:ext uri="{FF2B5EF4-FFF2-40B4-BE49-F238E27FC236}">
                <a16:creationId xmlns:a16="http://schemas.microsoft.com/office/drawing/2014/main" id="{32BB52E7-2452-5394-8CA2-F7466566845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74590BE-7828-791B-E2FB-248155A2A8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6B4963-F2F3-4D72-EC29-3435132D4B65}"/>
              </a:ext>
            </a:extLst>
          </p:cNvPr>
          <p:cNvSpPr>
            <a:spLocks noGrp="1"/>
          </p:cNvSpPr>
          <p:nvPr>
            <p:ph type="sldNum" sz="quarter" idx="12"/>
          </p:nvPr>
        </p:nvSpPr>
        <p:spPr/>
        <p:txBody>
          <a:bodyPr/>
          <a:lstStyle/>
          <a:p>
            <a:fld id="{7C5CF243-786F-4254-B068-4C9F0B6EA12F}" type="slidenum">
              <a:rPr lang="en-US" altLang="en-US" smtClean="0"/>
              <a:pPr/>
              <a:t>178</a:t>
            </a:fld>
            <a:endParaRPr lang="en-US" altLang="en-US"/>
          </a:p>
        </p:txBody>
      </p:sp>
    </p:spTree>
    <p:extLst>
      <p:ext uri="{BB962C8B-B14F-4D97-AF65-F5344CB8AC3E}">
        <p14:creationId xmlns:p14="http://schemas.microsoft.com/office/powerpoint/2010/main" val="16314077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4325-1819-A008-67A0-874FDAB40DAB}"/>
              </a:ext>
            </a:extLst>
          </p:cNvPr>
          <p:cNvSpPr>
            <a:spLocks noGrp="1"/>
          </p:cNvSpPr>
          <p:nvPr>
            <p:ph type="title"/>
          </p:nvPr>
        </p:nvSpPr>
        <p:spPr/>
        <p:txBody>
          <a:bodyPr/>
          <a:lstStyle/>
          <a:p>
            <a:r>
              <a:rPr lang="en-US" dirty="0" err="1"/>
              <a:t>mern</a:t>
            </a:r>
            <a:r>
              <a:rPr lang="en-US" dirty="0"/>
              <a:t>-marketplace/client/shop/MyShops.js:</a:t>
            </a:r>
          </a:p>
        </p:txBody>
      </p:sp>
      <p:sp>
        <p:nvSpPr>
          <p:cNvPr id="3" name="Content Placeholder 2">
            <a:extLst>
              <a:ext uri="{FF2B5EF4-FFF2-40B4-BE49-F238E27FC236}">
                <a16:creationId xmlns:a16="http://schemas.microsoft.com/office/drawing/2014/main" id="{85AA71F4-E2E8-1F26-09C4-D7918B48D377}"/>
              </a:ext>
            </a:extLst>
          </p:cNvPr>
          <p:cNvSpPr>
            <a:spLocks noGrp="1"/>
          </p:cNvSpPr>
          <p:nvPr>
            <p:ph idx="1"/>
          </p:nvPr>
        </p:nvSpPr>
        <p:spPr/>
        <p:txBody>
          <a:bodyPr/>
          <a:lstStyle/>
          <a:p>
            <a:r>
              <a:rPr lang="en-US" dirty="0"/>
              <a:t>const </a:t>
            </a:r>
            <a:r>
              <a:rPr lang="en-US" dirty="0" err="1"/>
              <a:t>removeShop</a:t>
            </a:r>
            <a:r>
              <a:rPr lang="en-US" dirty="0"/>
              <a:t> = (shop) =&gt; {</a:t>
            </a:r>
          </a:p>
          <a:p>
            <a:r>
              <a:rPr lang="en-US" dirty="0"/>
              <a:t>const </a:t>
            </a:r>
            <a:r>
              <a:rPr lang="en-US" dirty="0" err="1"/>
              <a:t>updatedShops</a:t>
            </a:r>
            <a:r>
              <a:rPr lang="en-US" dirty="0"/>
              <a:t> = [...shops]</a:t>
            </a:r>
          </a:p>
          <a:p>
            <a:r>
              <a:rPr lang="en-US" dirty="0"/>
              <a:t>const index = </a:t>
            </a:r>
            <a:r>
              <a:rPr lang="en-US" dirty="0" err="1"/>
              <a:t>updatedShops.indexOf</a:t>
            </a:r>
            <a:r>
              <a:rPr lang="en-US" dirty="0"/>
              <a:t>(shop) </a:t>
            </a:r>
          </a:p>
          <a:p>
            <a:r>
              <a:rPr lang="en-US" dirty="0" err="1"/>
              <a:t>updatedShops.splice</a:t>
            </a:r>
            <a:r>
              <a:rPr lang="en-US" dirty="0"/>
              <a:t>(index, 1) </a:t>
            </a:r>
          </a:p>
          <a:p>
            <a:r>
              <a:rPr lang="en-US" dirty="0" err="1"/>
              <a:t>setShops</a:t>
            </a:r>
            <a:r>
              <a:rPr lang="en-US" dirty="0"/>
              <a:t>(</a:t>
            </a:r>
            <a:r>
              <a:rPr lang="en-US" dirty="0" err="1"/>
              <a:t>updatedShops</a:t>
            </a:r>
            <a:r>
              <a:rPr lang="en-US" dirty="0"/>
              <a:t>)</a:t>
            </a:r>
          </a:p>
          <a:p>
            <a:r>
              <a:rPr lang="en-US" dirty="0"/>
              <a:t>}</a:t>
            </a:r>
          </a:p>
        </p:txBody>
      </p:sp>
      <p:sp>
        <p:nvSpPr>
          <p:cNvPr id="4" name="Date Placeholder 3">
            <a:extLst>
              <a:ext uri="{FF2B5EF4-FFF2-40B4-BE49-F238E27FC236}">
                <a16:creationId xmlns:a16="http://schemas.microsoft.com/office/drawing/2014/main" id="{7ECB788E-826B-B354-3276-C30A992AAEB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87308AA-9490-6764-8ED7-F8F78CC926A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17FE530-7CDB-424F-F057-4F8AA65A68CB}"/>
              </a:ext>
            </a:extLst>
          </p:cNvPr>
          <p:cNvSpPr>
            <a:spLocks noGrp="1"/>
          </p:cNvSpPr>
          <p:nvPr>
            <p:ph type="sldNum" sz="quarter" idx="12"/>
          </p:nvPr>
        </p:nvSpPr>
        <p:spPr/>
        <p:txBody>
          <a:bodyPr/>
          <a:lstStyle/>
          <a:p>
            <a:fld id="{7C5CF243-786F-4254-B068-4C9F0B6EA12F}" type="slidenum">
              <a:rPr lang="en-US" altLang="en-US" smtClean="0"/>
              <a:pPr/>
              <a:t>179</a:t>
            </a:fld>
            <a:endParaRPr lang="en-US" altLang="en-US"/>
          </a:p>
        </p:txBody>
      </p:sp>
    </p:spTree>
    <p:extLst>
      <p:ext uri="{BB962C8B-B14F-4D97-AF65-F5344CB8AC3E}">
        <p14:creationId xmlns:p14="http://schemas.microsoft.com/office/powerpoint/2010/main" val="1872107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4E5D-19B7-58A4-7907-F92E071F03AC}"/>
              </a:ext>
            </a:extLst>
          </p:cNvPr>
          <p:cNvSpPr>
            <a:spLocks noGrp="1"/>
          </p:cNvSpPr>
          <p:nvPr>
            <p:ph type="title"/>
          </p:nvPr>
        </p:nvSpPr>
        <p:spPr/>
        <p:txBody>
          <a:bodyPr/>
          <a:lstStyle/>
          <a:p>
            <a:r>
              <a:rPr lang="en-US" dirty="0"/>
              <a:t>Updated client/lib/auth-helper.js</a:t>
            </a:r>
          </a:p>
        </p:txBody>
      </p:sp>
      <p:sp>
        <p:nvSpPr>
          <p:cNvPr id="3" name="Content Placeholder 2">
            <a:extLst>
              <a:ext uri="{FF2B5EF4-FFF2-40B4-BE49-F238E27FC236}">
                <a16:creationId xmlns:a16="http://schemas.microsoft.com/office/drawing/2014/main" id="{561CC1F6-6FCE-E9BD-F394-946A7136B47A}"/>
              </a:ext>
            </a:extLst>
          </p:cNvPr>
          <p:cNvSpPr>
            <a:spLocks noGrp="1"/>
          </p:cNvSpPr>
          <p:nvPr>
            <p:ph idx="1"/>
          </p:nvPr>
        </p:nvSpPr>
        <p:spPr/>
        <p:txBody>
          <a:bodyPr/>
          <a:lstStyle/>
          <a:p>
            <a:r>
              <a:rPr lang="en-US" sz="750" b="0" dirty="0">
                <a:solidFill>
                  <a:srgbClr val="008000"/>
                </a:solidFill>
                <a:effectLst/>
                <a:latin typeface="Consolas" panose="020B0609020204030204" pitchFamily="49" charset="0"/>
              </a:rPr>
              <a:t>import { </a:t>
            </a:r>
            <a:r>
              <a:rPr lang="en-US" sz="750" b="0" dirty="0" err="1">
                <a:solidFill>
                  <a:srgbClr val="008000"/>
                </a:solidFill>
                <a:effectLst/>
                <a:latin typeface="Consolas" panose="020B0609020204030204" pitchFamily="49" charset="0"/>
              </a:rPr>
              <a:t>signout</a:t>
            </a:r>
            <a:r>
              <a:rPr lang="en-US" sz="750" b="0" dirty="0">
                <a:solidFill>
                  <a:srgbClr val="008000"/>
                </a:solidFill>
                <a:effectLst/>
                <a:latin typeface="Consolas" panose="020B0609020204030204" pitchFamily="49" charset="0"/>
              </a:rPr>
              <a:t> } from './api-auth.js'</a:t>
            </a:r>
          </a:p>
          <a:p>
            <a:r>
              <a:rPr lang="en-US" sz="750" b="0" dirty="0">
                <a:solidFill>
                  <a:srgbClr val="008000"/>
                </a:solidFill>
                <a:effectLst/>
                <a:latin typeface="Consolas" panose="020B0609020204030204" pitchFamily="49" charset="0"/>
              </a:rPr>
              <a:t>const auth = {</a:t>
            </a:r>
          </a:p>
          <a:p>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isAuthenticated</a:t>
            </a:r>
            <a:r>
              <a:rPr lang="en-US" sz="750" b="0" dirty="0">
                <a:solidFill>
                  <a:srgbClr val="008000"/>
                </a:solidFill>
                <a:effectLst/>
                <a:latin typeface="Consolas" panose="020B0609020204030204" pitchFamily="49" charset="0"/>
              </a:rPr>
              <a:t>() {</a:t>
            </a:r>
          </a:p>
          <a:p>
            <a:r>
              <a:rPr lang="en-US" sz="750" b="0" dirty="0">
                <a:solidFill>
                  <a:srgbClr val="008000"/>
                </a:solidFill>
                <a:effectLst/>
                <a:latin typeface="Consolas" panose="020B0609020204030204" pitchFamily="49" charset="0"/>
              </a:rPr>
              <a:t>if (</a:t>
            </a:r>
            <a:r>
              <a:rPr lang="en-US" sz="750" b="0" dirty="0" err="1">
                <a:solidFill>
                  <a:srgbClr val="008000"/>
                </a:solidFill>
                <a:effectLst/>
                <a:latin typeface="Consolas" panose="020B0609020204030204" pitchFamily="49" charset="0"/>
              </a:rPr>
              <a:t>typeof</a:t>
            </a:r>
            <a:r>
              <a:rPr lang="en-US" sz="750" b="0" dirty="0">
                <a:solidFill>
                  <a:srgbClr val="008000"/>
                </a:solidFill>
                <a:effectLst/>
                <a:latin typeface="Consolas" panose="020B0609020204030204" pitchFamily="49" charset="0"/>
              </a:rPr>
              <a:t> window == "undefined")</a:t>
            </a:r>
          </a:p>
          <a:p>
            <a:r>
              <a:rPr lang="en-US" sz="750" b="0" dirty="0">
                <a:solidFill>
                  <a:srgbClr val="008000"/>
                </a:solidFill>
                <a:effectLst/>
                <a:latin typeface="Consolas" panose="020B0609020204030204" pitchFamily="49" charset="0"/>
              </a:rPr>
              <a:t>return false</a:t>
            </a:r>
          </a:p>
          <a:p>
            <a:r>
              <a:rPr lang="en-US" sz="750" b="0" dirty="0">
                <a:solidFill>
                  <a:srgbClr val="008000"/>
                </a:solidFill>
                <a:effectLst/>
                <a:latin typeface="Consolas" panose="020B0609020204030204" pitchFamily="49" charset="0"/>
              </a:rPr>
              <a:t>if (</a:t>
            </a:r>
            <a:r>
              <a:rPr lang="en-US" sz="750" b="0" dirty="0" err="1">
                <a:solidFill>
                  <a:srgbClr val="008000"/>
                </a:solidFill>
                <a:effectLst/>
                <a:latin typeface="Consolas" panose="020B0609020204030204" pitchFamily="49" charset="0"/>
              </a:rPr>
              <a:t>sessionStorage.getItem</a:t>
            </a:r>
            <a:r>
              <a:rPr lang="en-US" sz="750" b="0" dirty="0">
                <a:solidFill>
                  <a:srgbClr val="008000"/>
                </a:solidFill>
                <a:effectLst/>
                <a:latin typeface="Consolas" panose="020B0609020204030204" pitchFamily="49" charset="0"/>
              </a:rPr>
              <a:t>('</a:t>
            </a:r>
            <a:r>
              <a:rPr lang="en-US" sz="750" b="0" dirty="0" err="1">
                <a:solidFill>
                  <a:srgbClr val="008000"/>
                </a:solidFill>
                <a:effectLst/>
                <a:latin typeface="Consolas" panose="020B0609020204030204" pitchFamily="49" charset="0"/>
              </a:rPr>
              <a:t>jwt</a:t>
            </a:r>
            <a:r>
              <a:rPr lang="en-US" sz="750" b="0" dirty="0">
                <a:solidFill>
                  <a:srgbClr val="008000"/>
                </a:solidFill>
                <a:effectLst/>
                <a:latin typeface="Consolas" panose="020B0609020204030204" pitchFamily="49" charset="0"/>
              </a:rPr>
              <a:t>'))</a:t>
            </a:r>
          </a:p>
          <a:p>
            <a:r>
              <a:rPr lang="en-US" sz="750" b="0" dirty="0">
                <a:solidFill>
                  <a:srgbClr val="008000"/>
                </a:solidFill>
                <a:effectLst/>
                <a:latin typeface="Consolas" panose="020B0609020204030204" pitchFamily="49" charset="0"/>
              </a:rPr>
              <a:t>return </a:t>
            </a:r>
            <a:r>
              <a:rPr lang="en-US" sz="750" b="0" dirty="0" err="1">
                <a:solidFill>
                  <a:srgbClr val="008000"/>
                </a:solidFill>
                <a:effectLst/>
                <a:latin typeface="Consolas" panose="020B0609020204030204" pitchFamily="49" charset="0"/>
              </a:rPr>
              <a:t>JSON.parse</a:t>
            </a:r>
            <a:r>
              <a:rPr lang="en-US" sz="750" b="0" dirty="0">
                <a:solidFill>
                  <a:srgbClr val="008000"/>
                </a:solidFill>
                <a:effectLst/>
                <a:latin typeface="Consolas" panose="020B0609020204030204" pitchFamily="49" charset="0"/>
              </a:rPr>
              <a:t>(</a:t>
            </a:r>
            <a:r>
              <a:rPr lang="en-US" sz="750" b="0" dirty="0" err="1">
                <a:solidFill>
                  <a:srgbClr val="008000"/>
                </a:solidFill>
                <a:effectLst/>
                <a:latin typeface="Consolas" panose="020B0609020204030204" pitchFamily="49" charset="0"/>
              </a:rPr>
              <a:t>sessionStorage.getItem</a:t>
            </a:r>
            <a:r>
              <a:rPr lang="en-US" sz="750" b="0" dirty="0">
                <a:solidFill>
                  <a:srgbClr val="008000"/>
                </a:solidFill>
                <a:effectLst/>
                <a:latin typeface="Consolas" panose="020B0609020204030204" pitchFamily="49" charset="0"/>
              </a:rPr>
              <a:t>('</a:t>
            </a:r>
            <a:r>
              <a:rPr lang="en-US" sz="750" b="0" dirty="0" err="1">
                <a:solidFill>
                  <a:srgbClr val="008000"/>
                </a:solidFill>
                <a:effectLst/>
                <a:latin typeface="Consolas" panose="020B0609020204030204" pitchFamily="49" charset="0"/>
              </a:rPr>
              <a:t>jwt</a:t>
            </a:r>
            <a:r>
              <a:rPr lang="en-US" sz="750" b="0" dirty="0">
                <a:solidFill>
                  <a:srgbClr val="008000"/>
                </a:solidFill>
                <a:effectLst/>
                <a:latin typeface="Consolas" panose="020B0609020204030204" pitchFamily="49" charset="0"/>
              </a:rPr>
              <a:t>'))</a:t>
            </a:r>
          </a:p>
          <a:p>
            <a:r>
              <a:rPr lang="en-US" sz="750" b="0" dirty="0">
                <a:solidFill>
                  <a:srgbClr val="008000"/>
                </a:solidFill>
                <a:effectLst/>
                <a:latin typeface="Consolas" panose="020B0609020204030204" pitchFamily="49" charset="0"/>
              </a:rPr>
              <a:t> else</a:t>
            </a:r>
          </a:p>
          <a:p>
            <a:r>
              <a:rPr lang="en-US" sz="750" b="0" dirty="0">
                <a:solidFill>
                  <a:srgbClr val="008000"/>
                </a:solidFill>
                <a:effectLst/>
                <a:latin typeface="Consolas" panose="020B0609020204030204" pitchFamily="49" charset="0"/>
              </a:rPr>
              <a:t>return false</a:t>
            </a:r>
          </a:p>
          <a:p>
            <a:r>
              <a:rPr lang="en-US" sz="750" b="0" dirty="0">
                <a:solidFill>
                  <a:srgbClr val="008000"/>
                </a:solidFill>
                <a:effectLst/>
                <a:latin typeface="Consolas" panose="020B0609020204030204" pitchFamily="49" charset="0"/>
              </a:rPr>
              <a:t> },</a:t>
            </a:r>
          </a:p>
          <a:p>
            <a:r>
              <a:rPr lang="en-US" sz="750" b="0" dirty="0">
                <a:solidFill>
                  <a:srgbClr val="008000"/>
                </a:solidFill>
                <a:effectLst/>
                <a:latin typeface="Consolas" panose="020B0609020204030204" pitchFamily="49" charset="0"/>
              </a:rPr>
              <a:t> authenticate(</a:t>
            </a:r>
            <a:r>
              <a:rPr lang="en-US" sz="750" b="0" dirty="0" err="1">
                <a:solidFill>
                  <a:srgbClr val="008000"/>
                </a:solidFill>
                <a:effectLst/>
                <a:latin typeface="Consolas" panose="020B0609020204030204" pitchFamily="49" charset="0"/>
              </a:rPr>
              <a:t>jwt</a:t>
            </a:r>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cb</a:t>
            </a:r>
            <a:r>
              <a:rPr lang="en-US" sz="750" b="0" dirty="0">
                <a:solidFill>
                  <a:srgbClr val="008000"/>
                </a:solidFill>
                <a:effectLst/>
                <a:latin typeface="Consolas" panose="020B0609020204030204" pitchFamily="49" charset="0"/>
              </a:rPr>
              <a:t>) {</a:t>
            </a:r>
          </a:p>
          <a:p>
            <a:r>
              <a:rPr lang="en-US" sz="750" b="0" dirty="0">
                <a:solidFill>
                  <a:srgbClr val="008000"/>
                </a:solidFill>
                <a:effectLst/>
                <a:latin typeface="Consolas" panose="020B0609020204030204" pitchFamily="49" charset="0"/>
              </a:rPr>
              <a:t> if (</a:t>
            </a:r>
            <a:r>
              <a:rPr lang="en-US" sz="750" b="0" dirty="0" err="1">
                <a:solidFill>
                  <a:srgbClr val="008000"/>
                </a:solidFill>
                <a:effectLst/>
                <a:latin typeface="Consolas" panose="020B0609020204030204" pitchFamily="49" charset="0"/>
              </a:rPr>
              <a:t>typeof</a:t>
            </a:r>
            <a:r>
              <a:rPr lang="en-US" sz="750" b="0" dirty="0">
                <a:solidFill>
                  <a:srgbClr val="008000"/>
                </a:solidFill>
                <a:effectLst/>
                <a:latin typeface="Consolas" panose="020B0609020204030204" pitchFamily="49" charset="0"/>
              </a:rPr>
              <a:t> window !== "undefined")</a:t>
            </a:r>
          </a:p>
          <a:p>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sessionStorage.setItem</a:t>
            </a:r>
            <a:r>
              <a:rPr lang="en-US" sz="750" b="0" dirty="0">
                <a:solidFill>
                  <a:srgbClr val="008000"/>
                </a:solidFill>
                <a:effectLst/>
                <a:latin typeface="Consolas" panose="020B0609020204030204" pitchFamily="49" charset="0"/>
              </a:rPr>
              <a:t>('</a:t>
            </a:r>
            <a:r>
              <a:rPr lang="en-US" sz="750" b="0" dirty="0" err="1">
                <a:solidFill>
                  <a:srgbClr val="008000"/>
                </a:solidFill>
                <a:effectLst/>
                <a:latin typeface="Consolas" panose="020B0609020204030204" pitchFamily="49" charset="0"/>
              </a:rPr>
              <a:t>jwt</a:t>
            </a:r>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JSON.stringify</a:t>
            </a:r>
            <a:r>
              <a:rPr lang="en-US" sz="750" b="0" dirty="0">
                <a:solidFill>
                  <a:srgbClr val="008000"/>
                </a:solidFill>
                <a:effectLst/>
                <a:latin typeface="Consolas" panose="020B0609020204030204" pitchFamily="49" charset="0"/>
              </a:rPr>
              <a:t>(</a:t>
            </a:r>
            <a:r>
              <a:rPr lang="en-US" sz="750" b="0" dirty="0" err="1">
                <a:solidFill>
                  <a:srgbClr val="008000"/>
                </a:solidFill>
                <a:effectLst/>
                <a:latin typeface="Consolas" panose="020B0609020204030204" pitchFamily="49" charset="0"/>
              </a:rPr>
              <a:t>jwt</a:t>
            </a:r>
            <a:r>
              <a:rPr lang="en-US" sz="750" b="0" dirty="0">
                <a:solidFill>
                  <a:srgbClr val="008000"/>
                </a:solidFill>
                <a:effectLst/>
                <a:latin typeface="Consolas" panose="020B0609020204030204" pitchFamily="49" charset="0"/>
              </a:rPr>
              <a:t>))</a:t>
            </a:r>
          </a:p>
          <a:p>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cb</a:t>
            </a:r>
            <a:r>
              <a:rPr lang="en-US" sz="750" b="0" dirty="0">
                <a:solidFill>
                  <a:srgbClr val="008000"/>
                </a:solidFill>
                <a:effectLst/>
                <a:latin typeface="Consolas" panose="020B0609020204030204" pitchFamily="49" charset="0"/>
              </a:rPr>
              <a:t>()</a:t>
            </a:r>
          </a:p>
          <a:p>
            <a:r>
              <a:rPr lang="en-US" sz="750" b="0" dirty="0">
                <a:solidFill>
                  <a:srgbClr val="008000"/>
                </a:solidFill>
                <a:effectLst/>
                <a:latin typeface="Consolas" panose="020B0609020204030204" pitchFamily="49" charset="0"/>
              </a:rPr>
              <a:t> },</a:t>
            </a:r>
          </a:p>
          <a:p>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clearJWT</a:t>
            </a:r>
            <a:r>
              <a:rPr lang="en-US" sz="750" b="0" dirty="0">
                <a:solidFill>
                  <a:srgbClr val="008000"/>
                </a:solidFill>
                <a:effectLst/>
                <a:latin typeface="Consolas" panose="020B0609020204030204" pitchFamily="49" charset="0"/>
              </a:rPr>
              <a:t>(</a:t>
            </a:r>
            <a:r>
              <a:rPr lang="en-US" sz="750" b="0" dirty="0" err="1">
                <a:solidFill>
                  <a:srgbClr val="008000"/>
                </a:solidFill>
                <a:effectLst/>
                <a:latin typeface="Consolas" panose="020B0609020204030204" pitchFamily="49" charset="0"/>
              </a:rPr>
              <a:t>cb</a:t>
            </a:r>
            <a:r>
              <a:rPr lang="en-US" sz="750" b="0" dirty="0">
                <a:solidFill>
                  <a:srgbClr val="008000"/>
                </a:solidFill>
                <a:effectLst/>
                <a:latin typeface="Consolas" panose="020B0609020204030204" pitchFamily="49" charset="0"/>
              </a:rPr>
              <a:t>) {</a:t>
            </a:r>
          </a:p>
          <a:p>
            <a:r>
              <a:rPr lang="en-US" sz="750" b="0" dirty="0">
                <a:solidFill>
                  <a:srgbClr val="008000"/>
                </a:solidFill>
                <a:effectLst/>
                <a:latin typeface="Consolas" panose="020B0609020204030204" pitchFamily="49" charset="0"/>
              </a:rPr>
              <a:t> if (</a:t>
            </a:r>
            <a:r>
              <a:rPr lang="en-US" sz="750" b="0" dirty="0" err="1">
                <a:solidFill>
                  <a:srgbClr val="008000"/>
                </a:solidFill>
                <a:effectLst/>
                <a:latin typeface="Consolas" panose="020B0609020204030204" pitchFamily="49" charset="0"/>
              </a:rPr>
              <a:t>typeof</a:t>
            </a:r>
            <a:r>
              <a:rPr lang="en-US" sz="750" b="0" dirty="0">
                <a:solidFill>
                  <a:srgbClr val="008000"/>
                </a:solidFill>
                <a:effectLst/>
                <a:latin typeface="Consolas" panose="020B0609020204030204" pitchFamily="49" charset="0"/>
              </a:rPr>
              <a:t> window !== "undefined")</a:t>
            </a:r>
          </a:p>
          <a:p>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sessionStorage.removeItem</a:t>
            </a:r>
            <a:r>
              <a:rPr lang="en-US" sz="750" b="0" dirty="0">
                <a:solidFill>
                  <a:srgbClr val="008000"/>
                </a:solidFill>
                <a:effectLst/>
                <a:latin typeface="Consolas" panose="020B0609020204030204" pitchFamily="49" charset="0"/>
              </a:rPr>
              <a:t>('</a:t>
            </a:r>
            <a:r>
              <a:rPr lang="en-US" sz="750" b="0" dirty="0" err="1">
                <a:solidFill>
                  <a:srgbClr val="008000"/>
                </a:solidFill>
                <a:effectLst/>
                <a:latin typeface="Consolas" panose="020B0609020204030204" pitchFamily="49" charset="0"/>
              </a:rPr>
              <a:t>jwt</a:t>
            </a:r>
            <a:r>
              <a:rPr lang="en-US" sz="750" b="0" dirty="0">
                <a:solidFill>
                  <a:srgbClr val="008000"/>
                </a:solidFill>
                <a:effectLst/>
                <a:latin typeface="Consolas" panose="020B0609020204030204" pitchFamily="49" charset="0"/>
              </a:rPr>
              <a:t>')</a:t>
            </a:r>
          </a:p>
          <a:p>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cb</a:t>
            </a:r>
            <a:r>
              <a:rPr lang="en-US" sz="750" b="0" dirty="0">
                <a:solidFill>
                  <a:srgbClr val="008000"/>
                </a:solidFill>
                <a:effectLst/>
                <a:latin typeface="Consolas" panose="020B0609020204030204" pitchFamily="49" charset="0"/>
              </a:rPr>
              <a:t>()</a:t>
            </a:r>
          </a:p>
          <a:p>
            <a:r>
              <a:rPr lang="en-US" sz="750" b="0" dirty="0">
                <a:solidFill>
                  <a:srgbClr val="008000"/>
                </a:solidFill>
                <a:effectLst/>
                <a:latin typeface="Consolas" panose="020B0609020204030204" pitchFamily="49" charset="0"/>
              </a:rPr>
              <a:t> //optional</a:t>
            </a:r>
          </a:p>
          <a:p>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signout</a:t>
            </a:r>
            <a:r>
              <a:rPr lang="en-US" sz="750" b="0" dirty="0">
                <a:solidFill>
                  <a:srgbClr val="008000"/>
                </a:solidFill>
                <a:effectLst/>
                <a:latin typeface="Consolas" panose="020B0609020204030204" pitchFamily="49" charset="0"/>
              </a:rPr>
              <a:t>().then((data) =&gt; {</a:t>
            </a:r>
          </a:p>
          <a:p>
            <a:r>
              <a:rPr lang="en-US" sz="750" b="0" dirty="0">
                <a:solidFill>
                  <a:srgbClr val="008000"/>
                </a:solidFill>
                <a:effectLst/>
                <a:latin typeface="Consolas" panose="020B0609020204030204" pitchFamily="49" charset="0"/>
              </a:rPr>
              <a:t> </a:t>
            </a:r>
            <a:r>
              <a:rPr lang="en-US" sz="750" b="0" dirty="0" err="1">
                <a:solidFill>
                  <a:srgbClr val="008000"/>
                </a:solidFill>
                <a:effectLst/>
                <a:latin typeface="Consolas" panose="020B0609020204030204" pitchFamily="49" charset="0"/>
              </a:rPr>
              <a:t>document.cookie</a:t>
            </a:r>
            <a:r>
              <a:rPr lang="en-US" sz="750" b="0" dirty="0">
                <a:solidFill>
                  <a:srgbClr val="008000"/>
                </a:solidFill>
                <a:effectLst/>
                <a:latin typeface="Consolas" panose="020B0609020204030204" pitchFamily="49" charset="0"/>
              </a:rPr>
              <a:t> = "t=; expires=Thu, 01 Jan 1970 00:00:00 UTC; path=/;"</a:t>
            </a:r>
          </a:p>
          <a:p>
            <a:r>
              <a:rPr lang="en-US" sz="750" b="0" dirty="0">
                <a:solidFill>
                  <a:srgbClr val="008000"/>
                </a:solidFill>
                <a:effectLst/>
                <a:latin typeface="Consolas" panose="020B0609020204030204" pitchFamily="49" charset="0"/>
              </a:rPr>
              <a:t> });</a:t>
            </a:r>
          </a:p>
          <a:p>
            <a:r>
              <a:rPr lang="en-US" sz="750" b="0" dirty="0">
                <a:solidFill>
                  <a:srgbClr val="008000"/>
                </a:solidFill>
                <a:effectLst/>
                <a:latin typeface="Consolas" panose="020B0609020204030204" pitchFamily="49" charset="0"/>
              </a:rPr>
              <a:t> },</a:t>
            </a:r>
          </a:p>
          <a:p>
            <a:br>
              <a:rPr lang="en-US" sz="750" b="0" dirty="0">
                <a:solidFill>
                  <a:srgbClr val="008000"/>
                </a:solidFill>
                <a:effectLst/>
                <a:latin typeface="Consolas" panose="020B0609020204030204" pitchFamily="49" charset="0"/>
              </a:rPr>
            </a:br>
            <a:r>
              <a:rPr lang="en-US" sz="750" b="0" dirty="0">
                <a:solidFill>
                  <a:srgbClr val="008000"/>
                </a:solidFill>
                <a:effectLs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updateUser</a:t>
            </a:r>
            <a:r>
              <a:rPr lang="en-US" sz="750" b="0" dirty="0">
                <a:solidFill>
                  <a:srgbClr val="008000"/>
                </a:solidFill>
                <a:effectLst/>
                <a:highlight>
                  <a:srgbClr val="FFFF00"/>
                </a:highlight>
                <a:latin typeface="Consolas" panose="020B0609020204030204" pitchFamily="49" charset="0"/>
              </a:rPr>
              <a:t>(user, </a:t>
            </a:r>
            <a:r>
              <a:rPr lang="en-US" sz="750" b="0" dirty="0" err="1">
                <a:solidFill>
                  <a:srgbClr val="008000"/>
                </a:solidFill>
                <a:effectLst/>
                <a:highlight>
                  <a:srgbClr val="FFFF00"/>
                </a:highlight>
                <a:latin typeface="Consolas" panose="020B0609020204030204" pitchFamily="49" charset="0"/>
              </a:rPr>
              <a:t>cb</a:t>
            </a:r>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if (</a:t>
            </a:r>
            <a:r>
              <a:rPr lang="en-US" sz="750" b="0" dirty="0" err="1">
                <a:solidFill>
                  <a:srgbClr val="008000"/>
                </a:solidFill>
                <a:effectLst/>
                <a:highlight>
                  <a:srgbClr val="FFFF00"/>
                </a:highlight>
                <a:latin typeface="Consolas" panose="020B0609020204030204" pitchFamily="49" charset="0"/>
              </a:rPr>
              <a:t>typeof</a:t>
            </a:r>
            <a:r>
              <a:rPr lang="en-US" sz="750" b="0" dirty="0">
                <a:solidFill>
                  <a:srgbClr val="008000"/>
                </a:solidFill>
                <a:effectLst/>
                <a:highlight>
                  <a:srgbClr val="FFFF00"/>
                </a:highlight>
                <a:latin typeface="Consolas" panose="020B0609020204030204" pitchFamily="49" charset="0"/>
              </a:rPr>
              <a:t> window !== "undefined") {</a:t>
            </a:r>
          </a:p>
          <a:p>
            <a:r>
              <a:rPr lang="en-US" sz="750" b="0" dirty="0">
                <a:solidFill>
                  <a:srgbClr val="008000"/>
                </a:solidFill>
                <a:effectLst/>
                <a:highlight>
                  <a:srgbClr val="FFFF00"/>
                </a:highlight>
                <a:latin typeface="Consolas" panose="020B0609020204030204" pitchFamily="49" charset="0"/>
              </a:rPr>
              <a:t>    if (</a:t>
            </a:r>
            <a:r>
              <a:rPr lang="en-US" sz="750" b="0" dirty="0" err="1">
                <a:solidFill>
                  <a:srgbClr val="008000"/>
                </a:solidFill>
                <a:effectLst/>
                <a:highlight>
                  <a:srgbClr val="FFFF00"/>
                </a:highlight>
                <a:latin typeface="Consolas" panose="020B0609020204030204" pitchFamily="49" charset="0"/>
              </a:rPr>
              <a:t>sessionStorage.getItem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let auth = </a:t>
            </a:r>
            <a:r>
              <a:rPr lang="en-US" sz="750" b="0" dirty="0" err="1">
                <a:solidFill>
                  <a:srgbClr val="008000"/>
                </a:solidFill>
                <a:effectLst/>
                <a:highlight>
                  <a:srgbClr val="FFFF00"/>
                </a:highlight>
                <a:latin typeface="Consolas" panose="020B0609020204030204" pitchFamily="49" charset="0"/>
              </a:rPr>
              <a:t>JSON.parse</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sessionStorage.getItem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auth.user</a:t>
            </a:r>
            <a:r>
              <a:rPr lang="en-US" sz="750" b="0" dirty="0">
                <a:solidFill>
                  <a:srgbClr val="008000"/>
                </a:solidFill>
                <a:effectLst/>
                <a:highlight>
                  <a:srgbClr val="FFFF00"/>
                </a:highlight>
                <a:latin typeface="Consolas" panose="020B0609020204030204" pitchFamily="49" charset="0"/>
              </a:rPr>
              <a:t> = user;</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sessionStorage.setItem</a:t>
            </a:r>
            <a:r>
              <a:rPr lang="en-US" sz="750" b="0" dirty="0">
                <a:solidFill>
                  <a:srgbClr val="008000"/>
                </a:solidFill>
                <a:effectLst/>
                <a:highlight>
                  <a:srgbClr val="FFFF00"/>
                </a:highlight>
                <a:latin typeface="Consolas" panose="020B0609020204030204" pitchFamily="49" charset="0"/>
              </a:rPr>
              <a:t>("</a:t>
            </a:r>
            <a:r>
              <a:rPr lang="en-US" sz="750" b="0" dirty="0" err="1">
                <a:solidFill>
                  <a:srgbClr val="008000"/>
                </a:solidFill>
                <a:effectLst/>
                <a:highlight>
                  <a:srgbClr val="FFFF00"/>
                </a:highlight>
                <a:latin typeface="Consolas" panose="020B0609020204030204" pitchFamily="49" charset="0"/>
              </a:rPr>
              <a:t>jwt</a:t>
            </a:r>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JSON.stringify</a:t>
            </a:r>
            <a:r>
              <a:rPr lang="en-US" sz="750" b="0" dirty="0">
                <a:solidFill>
                  <a:srgbClr val="008000"/>
                </a:solidFill>
                <a:effectLst/>
                <a:highlight>
                  <a:srgbClr val="FFFF00"/>
                </a:highlight>
                <a:latin typeface="Consolas" panose="020B0609020204030204" pitchFamily="49" charset="0"/>
              </a:rPr>
              <a:t>(auth));</a:t>
            </a:r>
          </a:p>
          <a:p>
            <a:r>
              <a:rPr lang="en-US" sz="750" b="0" dirty="0">
                <a:solidFill>
                  <a:srgbClr val="008000"/>
                </a:solidFill>
                <a:effectLst/>
                <a:highlight>
                  <a:srgbClr val="FFFF00"/>
                </a:highlight>
                <a:latin typeface="Consolas" panose="020B0609020204030204" pitchFamily="49" charset="0"/>
              </a:rPr>
              <a:t>    </a:t>
            </a:r>
            <a:r>
              <a:rPr lang="en-US" sz="750" b="0" dirty="0" err="1">
                <a:solidFill>
                  <a:srgbClr val="008000"/>
                </a:solidFill>
                <a:effectLst/>
                <a:highlight>
                  <a:srgbClr val="FFFF00"/>
                </a:highlight>
                <a:latin typeface="Consolas" panose="020B0609020204030204" pitchFamily="49" charset="0"/>
              </a:rPr>
              <a:t>cb</a:t>
            </a:r>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    },</a:t>
            </a:r>
          </a:p>
          <a:p>
            <a:r>
              <a:rPr lang="en-US" sz="750" b="0" dirty="0">
                <a:solidFill>
                  <a:srgbClr val="008000"/>
                </a:solidFill>
                <a:effectLst/>
                <a:highlight>
                  <a:srgbClr val="FFFF00"/>
                </a:highlight>
                <a:latin typeface="Consolas" panose="020B0609020204030204" pitchFamily="49" charset="0"/>
              </a:rPr>
              <a:t>};</a:t>
            </a:r>
          </a:p>
          <a:p>
            <a:r>
              <a:rPr lang="en-US" sz="750" b="0" dirty="0">
                <a:solidFill>
                  <a:srgbClr val="008000"/>
                </a:solidFill>
                <a:effectLst/>
                <a:latin typeface="Consolas" panose="020B0609020204030204" pitchFamily="49" charset="0"/>
              </a:rPr>
              <a:t>export default auth</a:t>
            </a:r>
          </a:p>
          <a:p>
            <a:br>
              <a:rPr lang="en-US" sz="750" b="0" dirty="0">
                <a:solidFill>
                  <a:srgbClr val="008000"/>
                </a:solidFill>
                <a:effectLst/>
                <a:latin typeface="Consolas" panose="020B0609020204030204" pitchFamily="49" charset="0"/>
              </a:rPr>
            </a:br>
            <a:br>
              <a:rPr lang="en-US" sz="750" b="0" dirty="0">
                <a:solidFill>
                  <a:srgbClr val="008000"/>
                </a:solidFill>
                <a:effectLst/>
                <a:latin typeface="Consolas" panose="020B0609020204030204" pitchFamily="49" charset="0"/>
              </a:rPr>
            </a:br>
            <a:br>
              <a:rPr lang="en-US" sz="750" b="0" dirty="0">
                <a:solidFill>
                  <a:srgbClr val="008000"/>
                </a:solidFill>
                <a:effectLst/>
                <a:latin typeface="Consolas" panose="020B0609020204030204" pitchFamily="49" charset="0"/>
              </a:rPr>
            </a:br>
            <a:endParaRPr lang="en-US" sz="7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C30D5E9-7309-099A-F272-EF81CAC78A2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D8869064-D14B-294E-8B7B-F6886A39FDD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9ABECB2-E0E6-C2AD-CC94-CD4D33E9407B}"/>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239878527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DDA3-812C-792D-7D0D-E4C65F9C50E3}"/>
              </a:ext>
            </a:extLst>
          </p:cNvPr>
          <p:cNvSpPr>
            <a:spLocks noGrp="1"/>
          </p:cNvSpPr>
          <p:nvPr>
            <p:ph type="title"/>
          </p:nvPr>
        </p:nvSpPr>
        <p:spPr/>
        <p:txBody>
          <a:bodyPr/>
          <a:lstStyle/>
          <a:p>
            <a:r>
              <a:rPr lang="en-US" dirty="0"/>
              <a:t>Updated </a:t>
            </a:r>
            <a:r>
              <a:rPr lang="en-US" dirty="0" err="1"/>
              <a:t>mern</a:t>
            </a:r>
            <a:r>
              <a:rPr lang="en-US" dirty="0"/>
              <a:t>-marketplace/client/shop/MyShops.js:</a:t>
            </a:r>
          </a:p>
        </p:txBody>
      </p:sp>
      <p:sp>
        <p:nvSpPr>
          <p:cNvPr id="3" name="Content Placeholder 2">
            <a:extLst>
              <a:ext uri="{FF2B5EF4-FFF2-40B4-BE49-F238E27FC236}">
                <a16:creationId xmlns:a16="http://schemas.microsoft.com/office/drawing/2014/main" id="{89D7FFF3-6FD1-26F6-EC2D-697A02C79E49}"/>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ListItemSecondaryAction</a:t>
            </a:r>
            <a:r>
              <a:rPr lang="en-US" sz="1200" b="0" dirty="0">
                <a:solidFill>
                  <a:srgbClr val="008000"/>
                </a:solidFill>
                <a:effectLst/>
                <a:latin typeface="Consolas" panose="020B0609020204030204" pitchFamily="49" charset="0"/>
              </a:rPr>
              <a:t> from 'react';</a:t>
            </a:r>
          </a:p>
          <a:p>
            <a:r>
              <a:rPr lang="en-US" sz="1200" b="0" dirty="0">
                <a:solidFill>
                  <a:srgbClr val="008000"/>
                </a:solidFill>
                <a:effectLst/>
                <a:latin typeface="Consolas" panose="020B0609020204030204" pitchFamily="49" charset="0"/>
              </a:rPr>
              <a:t>import Link from 'react';</a:t>
            </a:r>
          </a:p>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IconButton</a:t>
            </a:r>
            <a:r>
              <a:rPr lang="en-US" sz="1200" b="0" dirty="0">
                <a:solidFill>
                  <a:srgbClr val="008000"/>
                </a:solidFill>
                <a:effectLst/>
                <a:latin typeface="Consolas" panose="020B0609020204030204" pitchFamily="49" charset="0"/>
              </a:rPr>
              <a:t> from 'react';</a:t>
            </a:r>
          </a:p>
          <a:p>
            <a:r>
              <a:rPr lang="en-US" sz="1200" b="0" dirty="0">
                <a:solidFill>
                  <a:srgbClr val="008000"/>
                </a:solidFill>
                <a:effectLst/>
                <a:latin typeface="Consolas" panose="020B0609020204030204" pitchFamily="49" charset="0"/>
              </a:rPr>
              <a:t>import shops from './shop/shops';</a:t>
            </a:r>
          </a:p>
          <a:p>
            <a:r>
              <a:rPr lang="en-US" sz="1200" b="0" dirty="0">
                <a:solidFill>
                  <a:srgbClr val="008000"/>
                </a:solidFill>
                <a:effectLst/>
                <a:latin typeface="Consolas" panose="020B0609020204030204" pitchFamily="49" charset="0"/>
              </a:rPr>
              <a:t>import Edit from 'react';</a:t>
            </a:r>
          </a:p>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DeleteShop</a:t>
            </a:r>
            <a:r>
              <a:rPr lang="en-US" sz="1200" b="0" dirty="0">
                <a:solidFill>
                  <a:srgbClr val="008000"/>
                </a:solidFill>
                <a:effectLst/>
                <a:latin typeface="Consolas" panose="020B0609020204030204" pitchFamily="49" charset="0"/>
              </a:rPr>
              <a:t> from 'react';</a:t>
            </a:r>
          </a:p>
          <a:p>
            <a:r>
              <a:rPr lang="en-US" sz="1200" b="0" dirty="0">
                <a:solidFill>
                  <a:srgbClr val="008000"/>
                </a:solidFill>
                <a:effectLst/>
                <a:latin typeface="Consolas" panose="020B0609020204030204" pitchFamily="49" charset="0"/>
              </a:rPr>
              <a:t>import shop from './shop/shops';</a:t>
            </a:r>
          </a:p>
          <a:p>
            <a:r>
              <a:rPr lang="en-US" sz="1200" b="0" dirty="0">
                <a:solidFill>
                  <a:srgbClr val="008000"/>
                </a:solidFill>
                <a:effectLst/>
                <a:latin typeface="Consolas" panose="020B0609020204030204" pitchFamily="49" charset="0"/>
              </a:rPr>
              <a:t>import </a:t>
            </a:r>
            <a:r>
              <a:rPr lang="en-US" sz="1200" b="0" dirty="0" err="1">
                <a:solidFill>
                  <a:srgbClr val="008000"/>
                </a:solidFill>
                <a:effectLst/>
                <a:latin typeface="Consolas" panose="020B0609020204030204" pitchFamily="49" charset="0"/>
              </a:rPr>
              <a:t>setShops</a:t>
            </a:r>
            <a:r>
              <a:rPr lang="en-US" sz="1200" b="0" dirty="0">
                <a:solidFill>
                  <a:srgbClr val="008000"/>
                </a:solidFill>
                <a:effectLst/>
                <a:latin typeface="Consolas" panose="020B0609020204030204" pitchFamily="49" charset="0"/>
              </a:rPr>
              <a:t> from 'react';</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ListItemSecondaryAction</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&lt;Link to={"/seller/shop/edit/" + </a:t>
            </a:r>
            <a:r>
              <a:rPr lang="en-US" sz="1200" b="0" dirty="0" err="1">
                <a:solidFill>
                  <a:srgbClr val="008000"/>
                </a:solidFill>
                <a:effectLst/>
                <a:latin typeface="Consolas" panose="020B0609020204030204" pitchFamily="49" charset="0"/>
              </a:rPr>
              <a:t>shop._id</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IconButton</a:t>
            </a:r>
            <a:r>
              <a:rPr lang="en-US" sz="1200" b="0" dirty="0">
                <a:solidFill>
                  <a:srgbClr val="008000"/>
                </a:solidFill>
                <a:effectLst/>
                <a:latin typeface="Consolas" panose="020B0609020204030204" pitchFamily="49" charset="0"/>
              </a:rPr>
              <a:t> aria-label="Edit" color="primary"&gt; </a:t>
            </a:r>
          </a:p>
          <a:p>
            <a:r>
              <a:rPr lang="en-US" sz="1200" b="0" dirty="0">
                <a:solidFill>
                  <a:srgbClr val="008000"/>
                </a:solidFill>
                <a:effectLst/>
                <a:latin typeface="Consolas" panose="020B0609020204030204" pitchFamily="49" charset="0"/>
              </a:rPr>
              <a:t>&lt;Edit/&gt;</a:t>
            </a:r>
          </a:p>
          <a:p>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IconButton</a:t>
            </a:r>
            <a:r>
              <a:rPr lang="en-US" sz="1200" b="0" dirty="0">
                <a:solidFill>
                  <a:srgbClr val="008000"/>
                </a:solidFill>
                <a:effectLst/>
                <a:latin typeface="Consolas" panose="020B0609020204030204" pitchFamily="49" charset="0"/>
              </a:rPr>
              <a:t>&gt; </a:t>
            </a:r>
          </a:p>
          <a:p>
            <a:r>
              <a:rPr lang="en-US" sz="1200" b="0" dirty="0">
                <a:solidFill>
                  <a:srgbClr val="008000"/>
                </a:solidFill>
                <a:effectLst/>
                <a:latin typeface="Consolas" panose="020B0609020204030204" pitchFamily="49" charset="0"/>
              </a:rPr>
              <a:t>&lt;/Link&gt;</a:t>
            </a:r>
          </a:p>
          <a:p>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DeleteShop</a:t>
            </a:r>
            <a:r>
              <a:rPr lang="en-US" sz="1200" b="0" dirty="0">
                <a:solidFill>
                  <a:srgbClr val="008000"/>
                </a:solidFill>
                <a:effectLst/>
                <a:latin typeface="Consolas" panose="020B0609020204030204" pitchFamily="49" charset="0"/>
              </a:rPr>
              <a:t> shop={shop} </a:t>
            </a:r>
            <a:r>
              <a:rPr lang="en-US" sz="1200" b="0" dirty="0" err="1">
                <a:solidFill>
                  <a:srgbClr val="008000"/>
                </a:solidFill>
                <a:effectLst/>
                <a:latin typeface="Consolas" panose="020B0609020204030204" pitchFamily="49" charset="0"/>
              </a:rPr>
              <a:t>onRemove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removeShop</a:t>
            </a:r>
            <a:r>
              <a:rPr lang="en-US" sz="1200" b="0" dirty="0">
                <a:solidFill>
                  <a:srgbClr val="008000"/>
                </a:solidFill>
                <a:effectLst/>
                <a:latin typeface="Consolas" panose="020B0609020204030204" pitchFamily="49" charset="0"/>
              </a:rPr>
              <a:t>}/&gt; </a:t>
            </a:r>
          </a:p>
          <a:p>
            <a:r>
              <a:rPr lang="en-US" sz="1200" b="0" dirty="0">
                <a:solidFill>
                  <a:srgbClr val="008000"/>
                </a:solidFill>
                <a:effectLst/>
                <a:latin typeface="Consolas" panose="020B0609020204030204" pitchFamily="49" charset="0"/>
              </a:rPr>
              <a:t>&lt;/</a:t>
            </a:r>
            <a:r>
              <a:rPr lang="en-US" sz="1200" b="0" dirty="0" err="1">
                <a:solidFill>
                  <a:srgbClr val="008000"/>
                </a:solidFill>
                <a:effectLst/>
                <a:latin typeface="Consolas" panose="020B0609020204030204" pitchFamily="49" charset="0"/>
              </a:rPr>
              <a:t>ListItemSecondaryAction</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const </a:t>
            </a:r>
            <a:r>
              <a:rPr lang="en-US" sz="1200" b="0" dirty="0" err="1">
                <a:solidFill>
                  <a:srgbClr val="008000"/>
                </a:solidFill>
                <a:effectLst/>
                <a:latin typeface="Consolas" panose="020B0609020204030204" pitchFamily="49" charset="0"/>
              </a:rPr>
              <a:t>removeShop</a:t>
            </a:r>
            <a:r>
              <a:rPr lang="en-US" sz="1200" b="0" dirty="0">
                <a:solidFill>
                  <a:srgbClr val="008000"/>
                </a:solidFill>
                <a:effectLst/>
                <a:latin typeface="Consolas" panose="020B0609020204030204" pitchFamily="49" charset="0"/>
              </a:rPr>
              <a:t> = (shop) =&gt; {</a:t>
            </a:r>
          </a:p>
          <a:p>
            <a:r>
              <a:rPr lang="en-US" sz="1200" b="0" dirty="0">
                <a:solidFill>
                  <a:srgbClr val="008000"/>
                </a:solidFill>
                <a:effectLst/>
                <a:latin typeface="Consolas" panose="020B0609020204030204" pitchFamily="49" charset="0"/>
              </a:rPr>
              <a:t>const </a:t>
            </a:r>
            <a:r>
              <a:rPr lang="en-US" sz="1200" b="0" dirty="0" err="1">
                <a:solidFill>
                  <a:srgbClr val="008000"/>
                </a:solidFill>
                <a:effectLst/>
                <a:latin typeface="Consolas" panose="020B0609020204030204" pitchFamily="49" charset="0"/>
              </a:rPr>
              <a:t>updatedShops</a:t>
            </a:r>
            <a:r>
              <a:rPr lang="en-US" sz="1200" b="0" dirty="0">
                <a:solidFill>
                  <a:srgbClr val="008000"/>
                </a:solidFill>
                <a:effectLst/>
                <a:latin typeface="Consolas" panose="020B0609020204030204" pitchFamily="49" charset="0"/>
              </a:rPr>
              <a:t> = [...shops]</a:t>
            </a:r>
          </a:p>
          <a:p>
            <a:r>
              <a:rPr lang="en-US" sz="1200" b="0" dirty="0">
                <a:solidFill>
                  <a:srgbClr val="008000"/>
                </a:solidFill>
                <a:effectLst/>
                <a:latin typeface="Consolas" panose="020B0609020204030204" pitchFamily="49" charset="0"/>
              </a:rPr>
              <a:t>const index = </a:t>
            </a:r>
            <a:r>
              <a:rPr lang="en-US" sz="1200" b="0" dirty="0" err="1">
                <a:solidFill>
                  <a:srgbClr val="008000"/>
                </a:solidFill>
                <a:effectLst/>
                <a:latin typeface="Consolas" panose="020B0609020204030204" pitchFamily="49" charset="0"/>
              </a:rPr>
              <a:t>updatedShops.indexOf</a:t>
            </a:r>
            <a:r>
              <a:rPr lang="en-US" sz="1200" b="0" dirty="0">
                <a:solidFill>
                  <a:srgbClr val="008000"/>
                </a:solidFill>
                <a:effectLst/>
                <a:latin typeface="Consolas" panose="020B0609020204030204" pitchFamily="49" charset="0"/>
              </a:rPr>
              <a:t>(shop) </a:t>
            </a:r>
          </a:p>
          <a:p>
            <a:r>
              <a:rPr lang="en-US" sz="1200" b="0" dirty="0" err="1">
                <a:solidFill>
                  <a:srgbClr val="008000"/>
                </a:solidFill>
                <a:effectLst/>
                <a:latin typeface="Consolas" panose="020B0609020204030204" pitchFamily="49" charset="0"/>
              </a:rPr>
              <a:t>updatedShops.splice</a:t>
            </a:r>
            <a:r>
              <a:rPr lang="en-US" sz="1200" b="0" dirty="0">
                <a:solidFill>
                  <a:srgbClr val="008000"/>
                </a:solidFill>
                <a:effectLst/>
                <a:latin typeface="Consolas" panose="020B0609020204030204" pitchFamily="49" charset="0"/>
              </a:rPr>
              <a:t>(index, 1) </a:t>
            </a:r>
          </a:p>
          <a:p>
            <a:r>
              <a:rPr lang="en-US" sz="1200" b="0" dirty="0" err="1">
                <a:solidFill>
                  <a:srgbClr val="008000"/>
                </a:solidFill>
                <a:effectLst/>
                <a:latin typeface="Consolas" panose="020B0609020204030204" pitchFamily="49" charset="0"/>
              </a:rPr>
              <a:t>setShops</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updatedShops</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br>
              <a:rPr lang="en-US" sz="1200" b="0" dirty="0">
                <a:solidFill>
                  <a:srgbClr val="008000"/>
                </a:solidFill>
                <a:effectLst/>
                <a:latin typeface="Consolas" panose="020B0609020204030204" pitchFamily="49" charset="0"/>
              </a:rPr>
            </a:br>
            <a:br>
              <a:rPr lang="en-US" sz="1200" b="0" dirty="0">
                <a:solidFill>
                  <a:srgbClr val="008000"/>
                </a:solidFill>
                <a:effectLst/>
                <a:latin typeface="Consolas" panose="020B0609020204030204" pitchFamily="49" charset="0"/>
              </a:rPr>
            </a:b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917C060-3CB7-8A81-4C12-6719869C8E4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CD6B9B4-6C8D-595B-665C-56E89AA392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E04EEA8-1107-2D57-31BE-128147B872D6}"/>
              </a:ext>
            </a:extLst>
          </p:cNvPr>
          <p:cNvSpPr>
            <a:spLocks noGrp="1"/>
          </p:cNvSpPr>
          <p:nvPr>
            <p:ph type="sldNum" sz="quarter" idx="12"/>
          </p:nvPr>
        </p:nvSpPr>
        <p:spPr/>
        <p:txBody>
          <a:bodyPr/>
          <a:lstStyle/>
          <a:p>
            <a:fld id="{7C5CF243-786F-4254-B068-4C9F0B6EA12F}" type="slidenum">
              <a:rPr lang="en-US" altLang="en-US" smtClean="0"/>
              <a:pPr/>
              <a:t>180</a:t>
            </a:fld>
            <a:endParaRPr lang="en-US" altLang="en-US"/>
          </a:p>
        </p:txBody>
      </p:sp>
    </p:spTree>
    <p:extLst>
      <p:ext uri="{BB962C8B-B14F-4D97-AF65-F5344CB8AC3E}">
        <p14:creationId xmlns:p14="http://schemas.microsoft.com/office/powerpoint/2010/main" val="284453058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D6A8-4B33-7B3F-D805-9071DC9C41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FF0DDC-4B67-9FDF-DAD6-66AC62AC713E}"/>
              </a:ext>
            </a:extLst>
          </p:cNvPr>
          <p:cNvSpPr>
            <a:spLocks noGrp="1"/>
          </p:cNvSpPr>
          <p:nvPr>
            <p:ph idx="1"/>
          </p:nvPr>
        </p:nvSpPr>
        <p:spPr/>
        <p:txBody>
          <a:bodyPr/>
          <a:lstStyle/>
          <a:p>
            <a:r>
              <a:rPr lang="en-US" dirty="0"/>
              <a:t>The </a:t>
            </a:r>
            <a:r>
              <a:rPr lang="en-US" dirty="0" err="1"/>
              <a:t>MyShops</a:t>
            </a:r>
            <a:r>
              <a:rPr lang="en-US" dirty="0"/>
              <a:t> component can only be viewed by a signed-in user who is also a seller. </a:t>
            </a:r>
          </a:p>
          <a:p>
            <a:r>
              <a:rPr lang="en-US" dirty="0"/>
              <a:t>So we will add a </a:t>
            </a:r>
            <a:r>
              <a:rPr lang="en-US" dirty="0" err="1"/>
              <a:t>PrivateRoute</a:t>
            </a:r>
            <a:r>
              <a:rPr lang="en-US" dirty="0"/>
              <a:t> in the </a:t>
            </a:r>
            <a:r>
              <a:rPr lang="en-US" dirty="0" err="1"/>
              <a:t>MainRouter</a:t>
            </a:r>
            <a:r>
              <a:rPr lang="en-US" dirty="0"/>
              <a:t> component, which will render this component only for authenticated users at /seller/shops, as shown in the following code:</a:t>
            </a:r>
          </a:p>
          <a:p>
            <a:endParaRPr lang="en-US" dirty="0"/>
          </a:p>
          <a:p>
            <a:pPr marL="0" indent="0">
              <a:buNone/>
            </a:pPr>
            <a:r>
              <a:rPr lang="en-US" dirty="0" err="1"/>
              <a:t>mern</a:t>
            </a:r>
            <a:r>
              <a:rPr lang="en-US" dirty="0"/>
              <a:t>-marketplace/client/MainRouter.js:</a:t>
            </a:r>
          </a:p>
          <a:p>
            <a:r>
              <a:rPr lang="en-US" dirty="0"/>
              <a:t>&lt;</a:t>
            </a:r>
            <a:r>
              <a:rPr lang="en-US" dirty="0" err="1"/>
              <a:t>PrivateRoute</a:t>
            </a:r>
            <a:r>
              <a:rPr lang="en-US" dirty="0"/>
              <a:t> path="/seller/shops" component={</a:t>
            </a:r>
            <a:r>
              <a:rPr lang="en-US" dirty="0" err="1"/>
              <a:t>MyShops</a:t>
            </a:r>
            <a:r>
              <a:rPr lang="en-US" dirty="0"/>
              <a:t>}/&gt;</a:t>
            </a:r>
          </a:p>
        </p:txBody>
      </p:sp>
      <p:sp>
        <p:nvSpPr>
          <p:cNvPr id="4" name="Date Placeholder 3">
            <a:extLst>
              <a:ext uri="{FF2B5EF4-FFF2-40B4-BE49-F238E27FC236}">
                <a16:creationId xmlns:a16="http://schemas.microsoft.com/office/drawing/2014/main" id="{6E5CD544-9368-FFEC-859F-01FE8E6EBE5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7F80498-E824-C4A2-4EC1-382A469381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A0978B-52B8-D917-DD8B-C0EF00CA22CD}"/>
              </a:ext>
            </a:extLst>
          </p:cNvPr>
          <p:cNvSpPr>
            <a:spLocks noGrp="1"/>
          </p:cNvSpPr>
          <p:nvPr>
            <p:ph type="sldNum" sz="quarter" idx="12"/>
          </p:nvPr>
        </p:nvSpPr>
        <p:spPr/>
        <p:txBody>
          <a:bodyPr/>
          <a:lstStyle/>
          <a:p>
            <a:fld id="{7C5CF243-786F-4254-B068-4C9F0B6EA12F}" type="slidenum">
              <a:rPr lang="en-US" altLang="en-US" smtClean="0"/>
              <a:pPr/>
              <a:t>181</a:t>
            </a:fld>
            <a:endParaRPr lang="en-US" altLang="en-US"/>
          </a:p>
        </p:txBody>
      </p:sp>
    </p:spTree>
    <p:extLst>
      <p:ext uri="{BB962C8B-B14F-4D97-AF65-F5344CB8AC3E}">
        <p14:creationId xmlns:p14="http://schemas.microsoft.com/office/powerpoint/2010/main" val="190406709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5F1F-2A90-EC80-C98B-B23D6D1A6654}"/>
              </a:ext>
            </a:extLst>
          </p:cNvPr>
          <p:cNvSpPr>
            <a:spLocks noGrp="1"/>
          </p:cNvSpPr>
          <p:nvPr>
            <p:ph type="title"/>
          </p:nvPr>
        </p:nvSpPr>
        <p:spPr/>
        <p:txBody>
          <a:bodyPr/>
          <a:lstStyle/>
          <a:p>
            <a:r>
              <a:rPr lang="en-US" dirty="0"/>
              <a:t>Updated </a:t>
            </a:r>
            <a:r>
              <a:rPr lang="en-US" dirty="0" err="1"/>
              <a:t>mern</a:t>
            </a:r>
            <a:r>
              <a:rPr lang="en-US" dirty="0"/>
              <a:t>-marketplace/client/MainRouter.js</a:t>
            </a:r>
          </a:p>
        </p:txBody>
      </p:sp>
      <p:sp>
        <p:nvSpPr>
          <p:cNvPr id="3" name="Content Placeholder 2">
            <a:extLst>
              <a:ext uri="{FF2B5EF4-FFF2-40B4-BE49-F238E27FC236}">
                <a16:creationId xmlns:a16="http://schemas.microsoft.com/office/drawing/2014/main" id="{D6F1059A-03E3-D79B-C3C7-D1872ED37D82}"/>
              </a:ext>
            </a:extLst>
          </p:cNvPr>
          <p:cNvSpPr>
            <a:spLocks noGrp="1"/>
          </p:cNvSpPr>
          <p:nvPr>
            <p:ph idx="1"/>
          </p:nvPr>
        </p:nvSpPr>
        <p:spPr/>
        <p:txBody>
          <a:bodyPr/>
          <a:lstStyle/>
          <a:p>
            <a:r>
              <a:rPr lang="en-US" sz="280" b="0" dirty="0">
                <a:solidFill>
                  <a:srgbClr val="008000"/>
                </a:solidFill>
                <a:effectLst/>
                <a:latin typeface="Consolas" panose="020B0609020204030204" pitchFamily="49" charset="0"/>
              </a:rPr>
              <a:t>/*import React from 'react'</a:t>
            </a:r>
          </a:p>
          <a:p>
            <a:r>
              <a:rPr lang="en-US" sz="280" b="0" dirty="0">
                <a:solidFill>
                  <a:srgbClr val="008000"/>
                </a:solidFill>
                <a:effectLst/>
                <a:latin typeface="Consolas" panose="020B0609020204030204" pitchFamily="49" charset="0"/>
              </a:rPr>
              <a:t>import {Route, Routes} from 'react-router-</a:t>
            </a:r>
            <a:r>
              <a:rPr lang="en-US" sz="280" b="0" dirty="0" err="1">
                <a:solidFill>
                  <a:srgbClr val="008000"/>
                </a:solidFill>
                <a:effectLst/>
                <a:latin typeface="Consolas" panose="020B0609020204030204" pitchFamily="49" charset="0"/>
              </a:rPr>
              <a:t>dom</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Home from './core/Home' </a:t>
            </a:r>
          </a:p>
          <a:p>
            <a:r>
              <a:rPr lang="en-US" sz="280" b="0" dirty="0">
                <a:solidFill>
                  <a:srgbClr val="008000"/>
                </a:solidFill>
                <a:effectLst/>
                <a:latin typeface="Consolas" panose="020B0609020204030204" pitchFamily="49" charset="0"/>
              </a:rPr>
              <a:t>import Users from './user/</a:t>
            </a:r>
            <a:r>
              <a:rPr lang="en-US" sz="280" b="0" dirty="0" err="1">
                <a:solidFill>
                  <a:srgbClr val="008000"/>
                </a:solidFill>
                <a:effectLst/>
                <a:latin typeface="Consolas" panose="020B0609020204030204" pitchFamily="49" charset="0"/>
              </a:rPr>
              <a:t>Users.jsx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Signup from './user/</a:t>
            </a:r>
            <a:r>
              <a:rPr lang="en-US" sz="280" b="0" dirty="0" err="1">
                <a:solidFill>
                  <a:srgbClr val="008000"/>
                </a:solidFill>
                <a:effectLst/>
                <a:latin typeface="Consolas" panose="020B0609020204030204" pitchFamily="49" charset="0"/>
              </a:rPr>
              <a:t>Signup.jsx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from './auth/</a:t>
            </a:r>
            <a:r>
              <a:rPr lang="en-US" sz="280" b="0" dirty="0" err="1">
                <a:solidFill>
                  <a:srgbClr val="008000"/>
                </a:solidFill>
                <a:effectLst/>
                <a:latin typeface="Consolas" panose="020B0609020204030204" pitchFamily="49" charset="0"/>
              </a:rPr>
              <a:t>Signin.jsx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Profile from './user/</a:t>
            </a:r>
            <a:r>
              <a:rPr lang="en-US" sz="280" b="0" dirty="0" err="1">
                <a:solidFill>
                  <a:srgbClr val="008000"/>
                </a:solidFill>
                <a:effectLst/>
                <a:latin typeface="Consolas" panose="020B0609020204030204" pitchFamily="49" charset="0"/>
              </a:rPr>
              <a:t>Profile.jsx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Switch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EditProfile</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Menu from 'react'</a:t>
            </a:r>
          </a:p>
          <a:p>
            <a:r>
              <a:rPr lang="en-US" sz="280" b="0" dirty="0">
                <a:solidFill>
                  <a:srgbClr val="008000"/>
                </a:solidFill>
                <a:effectLst/>
                <a:latin typeface="Consolas" panose="020B0609020204030204" pitchFamily="49" charset="0"/>
              </a:rPr>
              <a:t>const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 = () =&gt; {</a:t>
            </a:r>
          </a:p>
          <a:p>
            <a:r>
              <a:rPr lang="en-US" sz="280" b="0" dirty="0">
                <a:solidFill>
                  <a:srgbClr val="008000"/>
                </a:solidFill>
                <a:effectLst/>
                <a:latin typeface="Consolas" panose="020B0609020204030204" pitchFamily="49" charset="0"/>
              </a:rPr>
              <a:t>return ( &lt;div&gt; </a:t>
            </a:r>
          </a:p>
          <a:p>
            <a:r>
              <a:rPr lang="en-US" sz="280" b="0" dirty="0">
                <a:solidFill>
                  <a:srgbClr val="008000"/>
                </a:solidFill>
                <a:effectLst/>
                <a:latin typeface="Consolas" panose="020B0609020204030204" pitchFamily="49" charset="0"/>
              </a:rPr>
              <a:t>&lt;Routes&gt;</a:t>
            </a:r>
          </a:p>
          <a:p>
            <a:r>
              <a:rPr lang="en-US" sz="280" b="0" dirty="0">
                <a:solidFill>
                  <a:srgbClr val="008000"/>
                </a:solidFill>
                <a:effectLst/>
                <a:latin typeface="Consolas" panose="020B0609020204030204" pitchFamily="49" charset="0"/>
              </a:rPr>
              <a:t>        &lt;Route exact path="/" element={&lt;Home /&gt;} /&gt; </a:t>
            </a:r>
          </a:p>
          <a:p>
            <a:r>
              <a:rPr lang="en-US" sz="280" b="0" dirty="0">
                <a:solidFill>
                  <a:srgbClr val="008000"/>
                </a:solidFill>
                <a:effectLst/>
                <a:latin typeface="Consolas" panose="020B0609020204030204" pitchFamily="49" charset="0"/>
              </a:rPr>
              <a:t>                &lt;Route path="/users" component={Users} /&gt;</a:t>
            </a:r>
          </a:p>
          <a:p>
            <a:r>
              <a:rPr lang="en-US" sz="280" b="0" dirty="0">
                <a:solidFill>
                  <a:srgbClr val="008000"/>
                </a:solidFill>
                <a:effectLst/>
                <a:latin typeface="Consolas" panose="020B0609020204030204" pitchFamily="49" charset="0"/>
              </a:rPr>
              <a:t>                &lt;Route path="/signup" component={Signup} /&gt;</a:t>
            </a:r>
          </a:p>
          <a:p>
            <a:r>
              <a:rPr lang="en-US" sz="280" b="0" dirty="0">
                <a:solidFill>
                  <a:srgbClr val="008000"/>
                </a:solidFill>
                <a:effectLst/>
                <a:latin typeface="Consolas" panose="020B0609020204030204" pitchFamily="49" charset="0"/>
              </a:rPr>
              <a:t>                &lt;Route path="/</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component={</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/&gt;</a:t>
            </a:r>
          </a:p>
          <a:p>
            <a:r>
              <a:rPr lang="en-US" sz="280" b="0" dirty="0">
                <a:solidFill>
                  <a:srgbClr val="008000"/>
                </a:solidFill>
                <a:effectLst/>
                <a:latin typeface="Consolas" panose="020B0609020204030204" pitchFamily="49" charset="0"/>
              </a:rPr>
              <a:t>                &lt;Route path="/user/:</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component={Profile} /&gt;</a:t>
            </a:r>
          </a:p>
          <a:p>
            <a:r>
              <a:rPr lang="en-US" sz="280" b="0" dirty="0">
                <a:solidFill>
                  <a:srgbClr val="008000"/>
                </a:solidFill>
                <a:effectLst/>
                <a:latin typeface="Consolas" panose="020B0609020204030204" pitchFamily="49" charset="0"/>
              </a:rPr>
              <a:t>                &lt;Menu/&gt;</a:t>
            </a:r>
          </a:p>
          <a:p>
            <a:r>
              <a:rPr lang="en-US" sz="280" b="0" dirty="0">
                <a:solidFill>
                  <a:srgbClr val="008000"/>
                </a:solidFill>
                <a:effectLst/>
                <a:latin typeface="Consolas" panose="020B0609020204030204" pitchFamily="49" charset="0"/>
              </a:rPr>
              <a:t>     &lt;Switch&gt;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&lt;</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path="/user/edit/:</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component={</a:t>
            </a:r>
            <a:r>
              <a:rPr lang="en-US" sz="280" b="0" dirty="0" err="1">
                <a:solidFill>
                  <a:srgbClr val="008000"/>
                </a:solidFill>
                <a:effectLst/>
                <a:latin typeface="Consolas" panose="020B0609020204030204" pitchFamily="49" charset="0"/>
              </a:rPr>
              <a:t>EditProfile</a:t>
            </a:r>
            <a:r>
              <a:rPr lang="en-US" sz="280" b="0" dirty="0">
                <a:solidFill>
                  <a:srgbClr val="008000"/>
                </a:solidFill>
                <a:effectLst/>
                <a:latin typeface="Consolas" panose="020B0609020204030204" pitchFamily="49" charset="0"/>
              </a:rPr>
              <a:t>}/&gt; </a:t>
            </a:r>
          </a:p>
          <a:p>
            <a:r>
              <a:rPr lang="en-US" sz="280" b="0" dirty="0">
                <a:solidFill>
                  <a:srgbClr val="008000"/>
                </a:solidFill>
                <a:effectLst/>
                <a:latin typeface="Consolas" panose="020B0609020204030204" pitchFamily="49" charset="0"/>
              </a:rPr>
              <a:t>&lt;Route path="/user/:</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component={Profile}/&gt;</a:t>
            </a:r>
          </a:p>
          <a:p>
            <a:r>
              <a:rPr lang="en-US" sz="280" b="0" dirty="0">
                <a:solidFill>
                  <a:srgbClr val="008000"/>
                </a:solidFill>
                <a:effectLst/>
                <a:latin typeface="Consolas" panose="020B0609020204030204" pitchFamily="49" charset="0"/>
              </a:rPr>
              <a:t>&lt;/Switch&gt;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&lt;/Routes&gt;</a:t>
            </a:r>
          </a:p>
          <a:p>
            <a:r>
              <a:rPr lang="en-US" sz="280" b="0" dirty="0">
                <a:solidFill>
                  <a:srgbClr val="008000"/>
                </a:solidFill>
                <a:effectLst/>
                <a:latin typeface="Consolas" panose="020B0609020204030204" pitchFamily="49" charset="0"/>
              </a:rPr>
              <a:t>&lt;/div&gt; </a:t>
            </a:r>
          </a:p>
          <a:p>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export default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br>
              <a:rPr lang="en-US" sz="280" b="0" dirty="0">
                <a:solidFill>
                  <a:srgbClr val="008000"/>
                </a:solidFill>
                <a:effectLst/>
                <a:latin typeface="Consolas" panose="020B0609020204030204" pitchFamily="49" charset="0"/>
              </a:rPr>
            </a:br>
            <a:br>
              <a:rPr lang="en-US" sz="280" b="0" dirty="0">
                <a:solidFill>
                  <a:srgbClr val="008000"/>
                </a:solidFill>
                <a:effectLst/>
                <a:latin typeface="Consolas" panose="020B0609020204030204" pitchFamily="49" charset="0"/>
              </a:rPr>
            </a:br>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/*import React from 'react';</a:t>
            </a:r>
          </a:p>
          <a:p>
            <a:r>
              <a:rPr lang="en-US" sz="280" b="0" dirty="0">
                <a:solidFill>
                  <a:srgbClr val="008000"/>
                </a:solidFill>
                <a:effectLst/>
                <a:latin typeface="Consolas" panose="020B0609020204030204" pitchFamily="49" charset="0"/>
              </a:rPr>
              <a:t>import { Routes, Route } from 'react-router-</a:t>
            </a:r>
            <a:r>
              <a:rPr lang="en-US" sz="280" b="0" dirty="0" err="1">
                <a:solidFill>
                  <a:srgbClr val="008000"/>
                </a:solidFill>
                <a:effectLst/>
                <a:latin typeface="Consolas" panose="020B0609020204030204" pitchFamily="49" charset="0"/>
              </a:rPr>
              <a:t>dom</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React from 'react'</a:t>
            </a:r>
          </a:p>
          <a:p>
            <a:r>
              <a:rPr lang="en-US" sz="280" b="0" dirty="0">
                <a:solidFill>
                  <a:srgbClr val="008000"/>
                </a:solidFill>
                <a:effectLst/>
                <a:latin typeface="Consolas" panose="020B0609020204030204" pitchFamily="49" charset="0"/>
              </a:rPr>
              <a:t>//import {Route, Routes} from 'react-router-</a:t>
            </a:r>
            <a:r>
              <a:rPr lang="en-US" sz="280" b="0" dirty="0" err="1">
                <a:solidFill>
                  <a:srgbClr val="008000"/>
                </a:solidFill>
                <a:effectLst/>
                <a:latin typeface="Consolas" panose="020B0609020204030204" pitchFamily="49" charset="0"/>
              </a:rPr>
              <a:t>dom</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Home from './core/Home' </a:t>
            </a:r>
          </a:p>
          <a:p>
            <a:r>
              <a:rPr lang="en-US" sz="280" b="0" dirty="0">
                <a:solidFill>
                  <a:srgbClr val="008000"/>
                </a:solidFill>
                <a:effectLst/>
                <a:latin typeface="Consolas" panose="020B0609020204030204" pitchFamily="49" charset="0"/>
              </a:rPr>
              <a:t>import Users from './user/</a:t>
            </a:r>
            <a:r>
              <a:rPr lang="en-US" sz="280" b="0" dirty="0" err="1">
                <a:solidFill>
                  <a:srgbClr val="008000"/>
                </a:solidFill>
                <a:effectLst/>
                <a:latin typeface="Consolas" panose="020B0609020204030204" pitchFamily="49" charset="0"/>
              </a:rPr>
              <a:t>Users.jsx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Signup from './user/</a:t>
            </a:r>
            <a:r>
              <a:rPr lang="en-US" sz="280" b="0" dirty="0" err="1">
                <a:solidFill>
                  <a:srgbClr val="008000"/>
                </a:solidFill>
                <a:effectLst/>
                <a:latin typeface="Consolas" panose="020B0609020204030204" pitchFamily="49" charset="0"/>
              </a:rPr>
              <a:t>Signup.jsx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from './auth/</a:t>
            </a:r>
            <a:r>
              <a:rPr lang="en-US" sz="280" b="0" dirty="0" err="1">
                <a:solidFill>
                  <a:srgbClr val="008000"/>
                </a:solidFill>
                <a:effectLst/>
                <a:latin typeface="Consolas" panose="020B0609020204030204" pitchFamily="49" charset="0"/>
              </a:rPr>
              <a:t>Signin.jsx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Profile from './user/</a:t>
            </a:r>
            <a:r>
              <a:rPr lang="en-US" sz="280" b="0" dirty="0" err="1">
                <a:solidFill>
                  <a:srgbClr val="008000"/>
                </a:solidFill>
                <a:effectLst/>
                <a:latin typeface="Consolas" panose="020B0609020204030204" pitchFamily="49" charset="0"/>
              </a:rPr>
              <a:t>Profile.jsx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Switch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EditProfile</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from 'react'</a:t>
            </a:r>
          </a:p>
          <a:p>
            <a:r>
              <a:rPr lang="en-US" sz="280" b="0" dirty="0">
                <a:solidFill>
                  <a:srgbClr val="008000"/>
                </a:solidFill>
                <a:effectLst/>
                <a:latin typeface="Consolas" panose="020B0609020204030204" pitchFamily="49" charset="0"/>
              </a:rPr>
              <a:t>//import Menu from 'react'</a:t>
            </a:r>
          </a:p>
          <a:p>
            <a:r>
              <a:rPr lang="en-US" sz="280" b="0" dirty="0">
                <a:solidFill>
                  <a:srgbClr val="008000"/>
                </a:solidFill>
                <a:effectLst/>
                <a:latin typeface="Consolas" panose="020B0609020204030204" pitchFamily="49" charset="0"/>
              </a:rPr>
              <a:t>function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return (</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&lt;Routes&gt;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&lt;Route exact path="/" element={&lt;Home /&gt;} /&gt; </a:t>
            </a:r>
          </a:p>
          <a:p>
            <a:r>
              <a:rPr lang="en-US" sz="280" b="0" dirty="0">
                <a:solidFill>
                  <a:srgbClr val="008000"/>
                </a:solidFill>
                <a:effectLst/>
                <a:latin typeface="Consolas" panose="020B0609020204030204" pitchFamily="49" charset="0"/>
              </a:rPr>
              <a:t>                &lt;Route path="/users" component={Users} /&gt;</a:t>
            </a:r>
          </a:p>
          <a:p>
            <a:r>
              <a:rPr lang="en-US" sz="280" b="0" dirty="0">
                <a:solidFill>
                  <a:srgbClr val="008000"/>
                </a:solidFill>
                <a:effectLst/>
                <a:latin typeface="Consolas" panose="020B0609020204030204" pitchFamily="49" charset="0"/>
              </a:rPr>
              <a:t>                        &lt;Route path="/signup" component={Signup} /&gt;</a:t>
            </a:r>
          </a:p>
          <a:p>
            <a:r>
              <a:rPr lang="en-US" sz="280" b="0" dirty="0">
                <a:solidFill>
                  <a:srgbClr val="008000"/>
                </a:solidFill>
                <a:effectLst/>
                <a:latin typeface="Consolas" panose="020B0609020204030204" pitchFamily="49" charset="0"/>
              </a:rPr>
              <a:t>                         &lt;Route path="/</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component={</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/&gt;</a:t>
            </a:r>
          </a:p>
          <a:p>
            <a:r>
              <a:rPr lang="en-US" sz="280" b="0" dirty="0">
                <a:solidFill>
                  <a:srgbClr val="008000"/>
                </a:solidFill>
                <a:effectLst/>
                <a:latin typeface="Consolas" panose="020B0609020204030204" pitchFamily="49" charset="0"/>
              </a:rPr>
              <a:t>                        &lt;Route path="/user/:</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component={Profile} /&gt;</a:t>
            </a:r>
          </a:p>
          <a:p>
            <a:r>
              <a:rPr lang="en-US" sz="280" b="0" dirty="0">
                <a:solidFill>
                  <a:srgbClr val="008000"/>
                </a:solidFill>
                <a:effectLst/>
                <a:latin typeface="Consolas" panose="020B0609020204030204" pitchFamily="49" charset="0"/>
              </a:rPr>
              <a:t>                        &lt;Route path="/shops/all" component={Shops}/&gt;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&lt;/Routes&gt;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&lt;</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path="/seller/shop/new" component={</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/&gt;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export default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import React from 'react';</a:t>
            </a:r>
          </a:p>
          <a:p>
            <a:r>
              <a:rPr lang="en-US" sz="280" b="0" dirty="0">
                <a:solidFill>
                  <a:srgbClr val="008000"/>
                </a:solidFill>
                <a:effectLst/>
                <a:latin typeface="Consolas" panose="020B0609020204030204" pitchFamily="49" charset="0"/>
              </a:rPr>
              <a:t>import { Routes, Route } from 'react-router-</a:t>
            </a:r>
            <a:r>
              <a:rPr lang="en-US" sz="280" b="0" dirty="0" err="1">
                <a:solidFill>
                  <a:srgbClr val="008000"/>
                </a:solidFill>
                <a:effectLst/>
                <a:latin typeface="Consolas" panose="020B0609020204030204" pitchFamily="49" charset="0"/>
              </a:rPr>
              <a:t>dom</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Home from './core/Home';</a:t>
            </a:r>
          </a:p>
          <a:p>
            <a:r>
              <a:rPr lang="en-US" sz="280" b="0" dirty="0">
                <a:solidFill>
                  <a:srgbClr val="008000"/>
                </a:solidFill>
                <a:effectLst/>
                <a:latin typeface="Consolas" panose="020B0609020204030204" pitchFamily="49" charset="0"/>
              </a:rPr>
              <a:t>import Users from './user/</a:t>
            </a:r>
            <a:r>
              <a:rPr lang="en-US" sz="280" b="0" dirty="0" err="1">
                <a:solidFill>
                  <a:srgbClr val="008000"/>
                </a:solidFill>
                <a:effectLst/>
                <a:latin typeface="Consolas" panose="020B0609020204030204" pitchFamily="49" charset="0"/>
              </a:rPr>
              <a:t>Users.jsx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Signup from './user/</a:t>
            </a:r>
            <a:r>
              <a:rPr lang="en-US" sz="280" b="0" dirty="0" err="1">
                <a:solidFill>
                  <a:srgbClr val="008000"/>
                </a:solidFill>
                <a:effectLst/>
                <a:latin typeface="Consolas" panose="020B0609020204030204" pitchFamily="49" charset="0"/>
              </a:rPr>
              <a:t>Signup.jsx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from './auth/</a:t>
            </a:r>
            <a:r>
              <a:rPr lang="en-US" sz="280" b="0" dirty="0" err="1">
                <a:solidFill>
                  <a:srgbClr val="008000"/>
                </a:solidFill>
                <a:effectLst/>
                <a:latin typeface="Consolas" panose="020B0609020204030204" pitchFamily="49" charset="0"/>
              </a:rPr>
              <a:t>Signin.jsx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Profile from './user/</a:t>
            </a:r>
            <a:r>
              <a:rPr lang="en-US" sz="280" b="0" dirty="0" err="1">
                <a:solidFill>
                  <a:srgbClr val="008000"/>
                </a:solidFill>
                <a:effectLst/>
                <a:latin typeface="Consolas" panose="020B0609020204030204" pitchFamily="49" charset="0"/>
              </a:rPr>
              <a:t>Profile.jsx</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from './auth/</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 Import </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from the correct path</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from './shop/</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 Import </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from the correct path</a:t>
            </a:r>
          </a:p>
          <a:p>
            <a:r>
              <a:rPr lang="en-US" sz="280" b="0" dirty="0">
                <a:solidFill>
                  <a:srgbClr val="008000"/>
                </a:solidFill>
                <a:effectLst/>
                <a:latin typeface="Consolas" panose="020B0609020204030204" pitchFamily="49" charset="0"/>
              </a:rPr>
              <a:t>import Shops from './shop/shops'; // Import Shops from the correct path</a:t>
            </a:r>
          </a:p>
          <a:p>
            <a:r>
              <a:rPr lang="en-US" sz="280" b="0" dirty="0">
                <a:solidFill>
                  <a:srgbClr val="008000"/>
                </a:solidFill>
                <a:effectLst/>
                <a:latin typeface="Consolas" panose="020B0609020204030204" pitchFamily="49" charset="0"/>
              </a:rPr>
              <a:t>import </a:t>
            </a:r>
            <a:r>
              <a:rPr lang="en-US" sz="280" b="0" dirty="0" err="1">
                <a:solidFill>
                  <a:srgbClr val="008000"/>
                </a:solidFill>
                <a:effectLst/>
                <a:latin typeface="Consolas" panose="020B0609020204030204" pitchFamily="49" charset="0"/>
              </a:rPr>
              <a:t>MyShops</a:t>
            </a:r>
            <a:r>
              <a:rPr lang="en-US" sz="280" b="0" dirty="0">
                <a:solidFill>
                  <a:srgbClr val="008000"/>
                </a:solidFill>
                <a:effectLst/>
                <a:latin typeface="Consolas" panose="020B0609020204030204" pitchFamily="49" charset="0"/>
              </a:rPr>
              <a:t> from '.shop/</a:t>
            </a:r>
            <a:r>
              <a:rPr lang="en-US" sz="280" b="0" dirty="0" err="1">
                <a:solidFill>
                  <a:srgbClr val="008000"/>
                </a:solidFill>
                <a:effectLst/>
                <a:latin typeface="Consolas" panose="020B0609020204030204" pitchFamily="49" charset="0"/>
              </a:rPr>
              <a:t>MyShops</a:t>
            </a:r>
            <a:r>
              <a:rPr lang="en-US" sz="280" b="0" dirty="0">
                <a:solidFill>
                  <a:srgbClr val="008000"/>
                </a:solidFill>
                <a:effectLst/>
                <a:latin typeface="Consolas" panose="020B0609020204030204" pitchFamily="49" charset="0"/>
              </a:rPr>
              <a:t>';</a:t>
            </a:r>
          </a:p>
          <a:p>
            <a:r>
              <a:rPr lang="en-US" sz="280" b="0" dirty="0">
                <a:solidFill>
                  <a:srgbClr val="008000"/>
                </a:solidFill>
                <a:effectLst/>
                <a:latin typeface="Consolas" panose="020B0609020204030204" pitchFamily="49" charset="0"/>
              </a:rPr>
              <a:t>function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  return (</a:t>
            </a:r>
          </a:p>
          <a:p>
            <a:r>
              <a:rPr lang="en-US" sz="280" b="0" dirty="0">
                <a:solidFill>
                  <a:srgbClr val="008000"/>
                </a:solidFill>
                <a:effectLst/>
                <a:latin typeface="Consolas" panose="020B0609020204030204" pitchFamily="49" charset="0"/>
              </a:rPr>
              <a:t>    &lt;Routes&gt;</a:t>
            </a:r>
          </a:p>
          <a:p>
            <a:r>
              <a:rPr lang="en-US" sz="280" b="0" dirty="0">
                <a:solidFill>
                  <a:srgbClr val="008000"/>
                </a:solidFill>
                <a:effectLst/>
                <a:latin typeface="Consolas" panose="020B0609020204030204" pitchFamily="49" charset="0"/>
              </a:rPr>
              <a:t>      &lt;Route path="/" element={&lt;Home /&gt;} /&gt;</a:t>
            </a:r>
          </a:p>
          <a:p>
            <a:r>
              <a:rPr lang="en-US" sz="280" b="0" dirty="0">
                <a:solidFill>
                  <a:srgbClr val="008000"/>
                </a:solidFill>
                <a:effectLst/>
                <a:latin typeface="Consolas" panose="020B0609020204030204" pitchFamily="49" charset="0"/>
              </a:rPr>
              <a:t>      &lt;Route path="/users" element={&lt;Users /&gt;} /&gt;</a:t>
            </a:r>
          </a:p>
          <a:p>
            <a:r>
              <a:rPr lang="en-US" sz="280" b="0" dirty="0">
                <a:solidFill>
                  <a:srgbClr val="008000"/>
                </a:solidFill>
                <a:effectLst/>
                <a:latin typeface="Consolas" panose="020B0609020204030204" pitchFamily="49" charset="0"/>
              </a:rPr>
              <a:t>      &lt;Route path="/signup" element={&lt;Signup /&gt;} /&gt;</a:t>
            </a:r>
          </a:p>
          <a:p>
            <a:r>
              <a:rPr lang="en-US" sz="280" b="0" dirty="0">
                <a:solidFill>
                  <a:srgbClr val="008000"/>
                </a:solidFill>
                <a:effectLst/>
                <a:latin typeface="Consolas" panose="020B0609020204030204" pitchFamily="49" charset="0"/>
              </a:rPr>
              <a:t>      &lt;Route path="/</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element={&lt;</a:t>
            </a:r>
            <a:r>
              <a:rPr lang="en-US" sz="280" b="0" dirty="0" err="1">
                <a:solidFill>
                  <a:srgbClr val="008000"/>
                </a:solidFill>
                <a:effectLst/>
                <a:latin typeface="Consolas" panose="020B0609020204030204" pitchFamily="49" charset="0"/>
              </a:rPr>
              <a:t>Signin</a:t>
            </a:r>
            <a:r>
              <a:rPr lang="en-US" sz="280" b="0" dirty="0">
                <a:solidFill>
                  <a:srgbClr val="008000"/>
                </a:solidFill>
                <a:effectLst/>
                <a:latin typeface="Consolas" panose="020B0609020204030204" pitchFamily="49" charset="0"/>
              </a:rPr>
              <a:t> /&gt;} /&gt;</a:t>
            </a:r>
          </a:p>
          <a:p>
            <a:r>
              <a:rPr lang="en-US" sz="280" b="0" dirty="0">
                <a:solidFill>
                  <a:srgbClr val="008000"/>
                </a:solidFill>
                <a:effectLst/>
                <a:latin typeface="Consolas" panose="020B0609020204030204" pitchFamily="49" charset="0"/>
              </a:rPr>
              <a:t>      &lt;Route path="/user/:</a:t>
            </a:r>
            <a:r>
              <a:rPr lang="en-US" sz="280" b="0" dirty="0" err="1">
                <a:solidFill>
                  <a:srgbClr val="008000"/>
                </a:solidFill>
                <a:effectLst/>
                <a:latin typeface="Consolas" panose="020B0609020204030204" pitchFamily="49" charset="0"/>
              </a:rPr>
              <a:t>userId</a:t>
            </a:r>
            <a:r>
              <a:rPr lang="en-US" sz="280" b="0" dirty="0">
                <a:solidFill>
                  <a:srgbClr val="008000"/>
                </a:solidFill>
                <a:effectLst/>
                <a:latin typeface="Consolas" panose="020B0609020204030204" pitchFamily="49" charset="0"/>
              </a:rPr>
              <a:t>" element={&lt;Profile /&gt;} /&gt;</a:t>
            </a:r>
          </a:p>
          <a:p>
            <a:r>
              <a:rPr lang="en-US" sz="280" b="0" dirty="0">
                <a:solidFill>
                  <a:srgbClr val="008000"/>
                </a:solidFill>
                <a:effectLst/>
                <a:latin typeface="Consolas" panose="020B0609020204030204" pitchFamily="49" charset="0"/>
              </a:rPr>
              <a:t>      &lt;Route path="/shops/all" element={&lt;Shops /&gt;} /&gt;</a:t>
            </a:r>
          </a:p>
          <a:p>
            <a:r>
              <a:rPr lang="en-US" sz="280" b="0" dirty="0">
                <a:solidFill>
                  <a:srgbClr val="008000"/>
                </a:solidFill>
                <a:effectLst/>
                <a:latin typeface="Consolas" panose="020B0609020204030204" pitchFamily="49" charset="0"/>
              </a:rPr>
              <a:t>      &lt;</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path="/seller/shop/new" element={&lt;</a:t>
            </a:r>
            <a:r>
              <a:rPr lang="en-US" sz="280" b="0" dirty="0" err="1">
                <a:solidFill>
                  <a:srgbClr val="008000"/>
                </a:solidFill>
                <a:effectLst/>
                <a:latin typeface="Consolas" panose="020B0609020204030204" pitchFamily="49" charset="0"/>
              </a:rPr>
              <a:t>NewShop</a:t>
            </a:r>
            <a:r>
              <a:rPr lang="en-US" sz="280" b="0" dirty="0">
                <a:solidFill>
                  <a:srgbClr val="008000"/>
                </a:solidFill>
                <a:effectLst/>
                <a:latin typeface="Consolas" panose="020B0609020204030204" pitchFamily="49" charset="0"/>
              </a:rPr>
              <a:t> /&gt;} /&gt;</a:t>
            </a:r>
          </a:p>
          <a:p>
            <a:r>
              <a:rPr lang="en-US" sz="280" b="0" dirty="0">
                <a:solidFill>
                  <a:srgbClr val="008000"/>
                </a:solidFill>
                <a:effectLst/>
                <a:latin typeface="Consolas" panose="020B0609020204030204" pitchFamily="49" charset="0"/>
              </a:rPr>
              <a:t>    &lt;/Routes&gt;</a:t>
            </a:r>
          </a:p>
          <a:p>
            <a:r>
              <a:rPr lang="en-US" sz="280" b="0" dirty="0">
                <a:solidFill>
                  <a:srgbClr val="008000"/>
                </a:solidFill>
                <a:effectLst/>
                <a:latin typeface="Consolas" panose="020B0609020204030204" pitchFamily="49" charset="0"/>
              </a:rPr>
              <a:t>  );</a:t>
            </a:r>
          </a:p>
          <a:p>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&lt;</a:t>
            </a:r>
            <a:r>
              <a:rPr lang="en-US" sz="280" b="0" dirty="0" err="1">
                <a:solidFill>
                  <a:srgbClr val="008000"/>
                </a:solidFill>
                <a:effectLst/>
                <a:latin typeface="Consolas" panose="020B0609020204030204" pitchFamily="49" charset="0"/>
              </a:rPr>
              <a:t>PrivateRoute</a:t>
            </a:r>
            <a:r>
              <a:rPr lang="en-US" sz="280" b="0" dirty="0">
                <a:solidFill>
                  <a:srgbClr val="008000"/>
                </a:solidFill>
                <a:effectLst/>
                <a:latin typeface="Consolas" panose="020B0609020204030204" pitchFamily="49" charset="0"/>
              </a:rPr>
              <a:t> path="/seller/shops" component={</a:t>
            </a:r>
            <a:r>
              <a:rPr lang="en-US" sz="280" b="0" dirty="0" err="1">
                <a:solidFill>
                  <a:srgbClr val="008000"/>
                </a:solidFill>
                <a:effectLst/>
                <a:latin typeface="Consolas" panose="020B0609020204030204" pitchFamily="49" charset="0"/>
              </a:rPr>
              <a:t>MyShops</a:t>
            </a:r>
            <a:r>
              <a:rPr lang="en-US" sz="280" b="0" dirty="0">
                <a:solidFill>
                  <a:srgbClr val="008000"/>
                </a:solidFill>
                <a:effectLst/>
                <a:latin typeface="Consolas" panose="020B0609020204030204" pitchFamily="49" charset="0"/>
              </a:rPr>
              <a:t>}/&gt;</a:t>
            </a:r>
          </a:p>
          <a:p>
            <a:br>
              <a:rPr lang="en-US" sz="280" b="0" dirty="0">
                <a:solidFill>
                  <a:srgbClr val="008000"/>
                </a:solidFill>
                <a:effectLst/>
                <a:latin typeface="Consolas" panose="020B0609020204030204" pitchFamily="49" charset="0"/>
              </a:rPr>
            </a:br>
            <a:r>
              <a:rPr lang="en-US" sz="280" b="0" dirty="0">
                <a:solidFill>
                  <a:srgbClr val="008000"/>
                </a:solidFill>
                <a:effectLst/>
                <a:latin typeface="Consolas" panose="020B0609020204030204" pitchFamily="49" charset="0"/>
              </a:rPr>
              <a:t>export default </a:t>
            </a:r>
            <a:r>
              <a:rPr lang="en-US" sz="280" b="0" dirty="0" err="1">
                <a:solidFill>
                  <a:srgbClr val="008000"/>
                </a:solidFill>
                <a:effectLst/>
                <a:latin typeface="Consolas" panose="020B0609020204030204" pitchFamily="49" charset="0"/>
              </a:rPr>
              <a:t>MainRouter</a:t>
            </a:r>
            <a:r>
              <a:rPr lang="en-US" sz="280" b="0" dirty="0">
                <a:solidFill>
                  <a:srgbClr val="008000"/>
                </a:solidFill>
                <a:effectLst/>
                <a:latin typeface="Consolas" panose="020B0609020204030204" pitchFamily="49" charset="0"/>
              </a:rPr>
              <a:t>;</a:t>
            </a:r>
          </a:p>
          <a:p>
            <a:br>
              <a:rPr lang="en-US" sz="280" b="0" dirty="0">
                <a:solidFill>
                  <a:srgbClr val="008000"/>
                </a:solidFill>
                <a:effectLst/>
                <a:latin typeface="Consolas" panose="020B0609020204030204" pitchFamily="49" charset="0"/>
              </a:rPr>
            </a:br>
            <a:endParaRPr lang="en-US" sz="2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EE29773-9ECD-A4F4-0FA0-1CB406A05D0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0BFF628-97CF-97AC-51CF-E619DEB08F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DAD82E9-1068-B99D-F13F-3E83D429BA37}"/>
              </a:ext>
            </a:extLst>
          </p:cNvPr>
          <p:cNvSpPr>
            <a:spLocks noGrp="1"/>
          </p:cNvSpPr>
          <p:nvPr>
            <p:ph type="sldNum" sz="quarter" idx="12"/>
          </p:nvPr>
        </p:nvSpPr>
        <p:spPr/>
        <p:txBody>
          <a:bodyPr/>
          <a:lstStyle/>
          <a:p>
            <a:fld id="{7C5CF243-786F-4254-B068-4C9F0B6EA12F}" type="slidenum">
              <a:rPr lang="en-US" altLang="en-US" smtClean="0"/>
              <a:pPr/>
              <a:t>182</a:t>
            </a:fld>
            <a:endParaRPr lang="en-US" altLang="en-US"/>
          </a:p>
        </p:txBody>
      </p:sp>
    </p:spTree>
    <p:extLst>
      <p:ext uri="{BB962C8B-B14F-4D97-AF65-F5344CB8AC3E}">
        <p14:creationId xmlns:p14="http://schemas.microsoft.com/office/powerpoint/2010/main" val="24640735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9FC1-27BD-3A15-8628-A53489C785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3E754-D427-E20E-75B9-0FB4453A72EF}"/>
              </a:ext>
            </a:extLst>
          </p:cNvPr>
          <p:cNvSpPr>
            <a:spLocks noGrp="1"/>
          </p:cNvSpPr>
          <p:nvPr>
            <p:ph idx="1"/>
          </p:nvPr>
        </p:nvSpPr>
        <p:spPr/>
        <p:txBody>
          <a:bodyPr/>
          <a:lstStyle/>
          <a:p>
            <a:r>
              <a:rPr lang="en-US" dirty="0"/>
              <a:t>In the marketplace application, we add this link to the navigation menu to redirect a signed-in seller to the view where they can manage the shops they own by editing or deleting a shop. Before adding the ability to edit or delete shops, next we will look into how to retrieve a single shop from the backend and display it to the end user.</a:t>
            </a:r>
          </a:p>
        </p:txBody>
      </p:sp>
      <p:sp>
        <p:nvSpPr>
          <p:cNvPr id="4" name="Date Placeholder 3">
            <a:extLst>
              <a:ext uri="{FF2B5EF4-FFF2-40B4-BE49-F238E27FC236}">
                <a16:creationId xmlns:a16="http://schemas.microsoft.com/office/drawing/2014/main" id="{578C7B30-FA10-985A-7D78-B1D7C07F779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981194F-CDE3-6A91-2950-026C9AF8D9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DBAFFC6-D150-26AB-A532-40F92E20FF64}"/>
              </a:ext>
            </a:extLst>
          </p:cNvPr>
          <p:cNvSpPr>
            <a:spLocks noGrp="1"/>
          </p:cNvSpPr>
          <p:nvPr>
            <p:ph type="sldNum" sz="quarter" idx="12"/>
          </p:nvPr>
        </p:nvSpPr>
        <p:spPr/>
        <p:txBody>
          <a:bodyPr/>
          <a:lstStyle/>
          <a:p>
            <a:fld id="{7C5CF243-786F-4254-B068-4C9F0B6EA12F}" type="slidenum">
              <a:rPr lang="en-US" altLang="en-US" smtClean="0"/>
              <a:pPr/>
              <a:t>183</a:t>
            </a:fld>
            <a:endParaRPr lang="en-US" altLang="en-US"/>
          </a:p>
        </p:txBody>
      </p:sp>
    </p:spTree>
    <p:extLst>
      <p:ext uri="{BB962C8B-B14F-4D97-AF65-F5344CB8AC3E}">
        <p14:creationId xmlns:p14="http://schemas.microsoft.com/office/powerpoint/2010/main" val="14091418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6C01-DAC6-A0A0-CA99-6587161517A7}"/>
              </a:ext>
            </a:extLst>
          </p:cNvPr>
          <p:cNvSpPr>
            <a:spLocks noGrp="1"/>
          </p:cNvSpPr>
          <p:nvPr>
            <p:ph type="title"/>
          </p:nvPr>
        </p:nvSpPr>
        <p:spPr/>
        <p:txBody>
          <a:bodyPr/>
          <a:lstStyle/>
          <a:p>
            <a:r>
              <a:rPr lang="en-US" dirty="0"/>
              <a:t>Displaying a shop</a:t>
            </a:r>
          </a:p>
        </p:txBody>
      </p:sp>
      <p:sp>
        <p:nvSpPr>
          <p:cNvPr id="3" name="Content Placeholder 2">
            <a:extLst>
              <a:ext uri="{FF2B5EF4-FFF2-40B4-BE49-F238E27FC236}">
                <a16:creationId xmlns:a16="http://schemas.microsoft.com/office/drawing/2014/main" id="{761936A8-3586-5BFE-F2C3-A8640AFB71C9}"/>
              </a:ext>
            </a:extLst>
          </p:cNvPr>
          <p:cNvSpPr>
            <a:spLocks noGrp="1"/>
          </p:cNvSpPr>
          <p:nvPr>
            <p:ph idx="1"/>
          </p:nvPr>
        </p:nvSpPr>
        <p:spPr/>
        <p:txBody>
          <a:bodyPr/>
          <a:lstStyle/>
          <a:p>
            <a:r>
              <a:rPr lang="en-US" dirty="0"/>
              <a:t>Any users visiting MERN Marketplace will be able to browse through each individual shop. </a:t>
            </a:r>
          </a:p>
          <a:p>
            <a:r>
              <a:rPr lang="en-US" dirty="0"/>
              <a:t>In the following sections, we will implement the individual shop view by adding a read shop API to the backend, a way to call this API from the frontend, and the React component that will display the shop details in the view.</a:t>
            </a:r>
          </a:p>
        </p:txBody>
      </p:sp>
      <p:sp>
        <p:nvSpPr>
          <p:cNvPr id="4" name="Date Placeholder 3">
            <a:extLst>
              <a:ext uri="{FF2B5EF4-FFF2-40B4-BE49-F238E27FC236}">
                <a16:creationId xmlns:a16="http://schemas.microsoft.com/office/drawing/2014/main" id="{3F99E798-C51C-FF55-6BA6-F540F9585D7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248B9D7-6292-09A8-3177-BDFDC902B65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42363F-4BB6-28B4-9644-60B339982D49}"/>
              </a:ext>
            </a:extLst>
          </p:cNvPr>
          <p:cNvSpPr>
            <a:spLocks noGrp="1"/>
          </p:cNvSpPr>
          <p:nvPr>
            <p:ph type="sldNum" sz="quarter" idx="12"/>
          </p:nvPr>
        </p:nvSpPr>
        <p:spPr/>
        <p:txBody>
          <a:bodyPr/>
          <a:lstStyle/>
          <a:p>
            <a:fld id="{7C5CF243-786F-4254-B068-4C9F0B6EA12F}" type="slidenum">
              <a:rPr lang="en-US" altLang="en-US" smtClean="0"/>
              <a:pPr/>
              <a:t>184</a:t>
            </a:fld>
            <a:endParaRPr lang="en-US" altLang="en-US"/>
          </a:p>
        </p:txBody>
      </p:sp>
    </p:spTree>
    <p:extLst>
      <p:ext uri="{BB962C8B-B14F-4D97-AF65-F5344CB8AC3E}">
        <p14:creationId xmlns:p14="http://schemas.microsoft.com/office/powerpoint/2010/main" val="37289082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2C25-D285-3843-B0CC-8A377C0CC04A}"/>
              </a:ext>
            </a:extLst>
          </p:cNvPr>
          <p:cNvSpPr>
            <a:spLocks noGrp="1"/>
          </p:cNvSpPr>
          <p:nvPr>
            <p:ph type="title"/>
          </p:nvPr>
        </p:nvSpPr>
        <p:spPr/>
        <p:txBody>
          <a:bodyPr/>
          <a:lstStyle/>
          <a:p>
            <a:r>
              <a:rPr lang="en-US" dirty="0"/>
              <a:t>The read a shop API</a:t>
            </a:r>
          </a:p>
        </p:txBody>
      </p:sp>
      <p:sp>
        <p:nvSpPr>
          <p:cNvPr id="3" name="Content Placeholder 2">
            <a:extLst>
              <a:ext uri="{FF2B5EF4-FFF2-40B4-BE49-F238E27FC236}">
                <a16:creationId xmlns:a16="http://schemas.microsoft.com/office/drawing/2014/main" id="{AF1129E2-DDDA-B349-A7A5-C6D0893AB3BA}"/>
              </a:ext>
            </a:extLst>
          </p:cNvPr>
          <p:cNvSpPr>
            <a:spLocks noGrp="1"/>
          </p:cNvSpPr>
          <p:nvPr>
            <p:ph idx="1"/>
          </p:nvPr>
        </p:nvSpPr>
        <p:spPr/>
        <p:txBody>
          <a:bodyPr/>
          <a:lstStyle/>
          <a:p>
            <a:r>
              <a:rPr lang="en-US" dirty="0"/>
              <a:t>In order to implement the read shop API in the backend, we will start by adding a GET route that queries the Shop collection with an ID and returns the shop in the response. </a:t>
            </a:r>
          </a:p>
          <a:p>
            <a:r>
              <a:rPr lang="en-US" dirty="0"/>
              <a:t>The route is declared along with a route parameter handler, as shown in  the following code:</a:t>
            </a:r>
          </a:p>
          <a:p>
            <a:pPr marL="0" indent="0">
              <a:buNone/>
            </a:pPr>
            <a:endParaRPr lang="en-US" dirty="0"/>
          </a:p>
          <a:p>
            <a:pPr marL="0" indent="0">
              <a:buNone/>
            </a:pPr>
            <a:r>
              <a:rPr lang="en-US" dirty="0" err="1"/>
              <a:t>mern</a:t>
            </a:r>
            <a:r>
              <a:rPr lang="en-US" dirty="0"/>
              <a:t>-marketplace/server/routes/shop.routes.js:</a:t>
            </a:r>
          </a:p>
          <a:p>
            <a:r>
              <a:rPr lang="en-US" dirty="0" err="1"/>
              <a:t>router.route</a:t>
            </a:r>
            <a:r>
              <a:rPr lang="en-US" dirty="0"/>
              <a:t>('/</a:t>
            </a:r>
            <a:r>
              <a:rPr lang="en-US" dirty="0" err="1"/>
              <a:t>api</a:t>
            </a:r>
            <a:r>
              <a:rPr lang="en-US" dirty="0"/>
              <a:t>/shop/:</a:t>
            </a:r>
            <a:r>
              <a:rPr lang="en-US" dirty="0" err="1"/>
              <a:t>shopId</a:t>
            </a:r>
            <a:r>
              <a:rPr lang="en-US" dirty="0"/>
              <a:t>') </a:t>
            </a:r>
          </a:p>
          <a:p>
            <a:r>
              <a:rPr lang="en-US" dirty="0"/>
              <a:t>.get(</a:t>
            </a:r>
            <a:r>
              <a:rPr lang="en-US" dirty="0" err="1"/>
              <a:t>shopCtrl.read</a:t>
            </a:r>
            <a:r>
              <a:rPr lang="en-US" dirty="0"/>
              <a:t>)</a:t>
            </a:r>
          </a:p>
          <a:p>
            <a:r>
              <a:rPr lang="en-US" dirty="0" err="1"/>
              <a:t>router.param</a:t>
            </a:r>
            <a:r>
              <a:rPr lang="en-US" dirty="0"/>
              <a:t>('</a:t>
            </a:r>
            <a:r>
              <a:rPr lang="en-US" dirty="0" err="1"/>
              <a:t>shopId</a:t>
            </a:r>
            <a:r>
              <a:rPr lang="en-US" dirty="0"/>
              <a:t>', </a:t>
            </a:r>
            <a:r>
              <a:rPr lang="en-US" dirty="0" err="1"/>
              <a:t>shopCtrl.shopByID</a:t>
            </a:r>
            <a:r>
              <a:rPr lang="en-US" dirty="0"/>
              <a:t>)</a:t>
            </a:r>
          </a:p>
        </p:txBody>
      </p:sp>
      <p:sp>
        <p:nvSpPr>
          <p:cNvPr id="4" name="Date Placeholder 3">
            <a:extLst>
              <a:ext uri="{FF2B5EF4-FFF2-40B4-BE49-F238E27FC236}">
                <a16:creationId xmlns:a16="http://schemas.microsoft.com/office/drawing/2014/main" id="{5E1E69E9-A501-32AA-FE11-6B7A7446D2A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EDCB67B-1C59-CE8F-C380-EDA4BDB9729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58E277C-979B-7FA3-9D1A-8343B89336A8}"/>
              </a:ext>
            </a:extLst>
          </p:cNvPr>
          <p:cNvSpPr>
            <a:spLocks noGrp="1"/>
          </p:cNvSpPr>
          <p:nvPr>
            <p:ph type="sldNum" sz="quarter" idx="12"/>
          </p:nvPr>
        </p:nvSpPr>
        <p:spPr/>
        <p:txBody>
          <a:bodyPr/>
          <a:lstStyle/>
          <a:p>
            <a:fld id="{7C5CF243-786F-4254-B068-4C9F0B6EA12F}" type="slidenum">
              <a:rPr lang="en-US" altLang="en-US" smtClean="0"/>
              <a:pPr/>
              <a:t>185</a:t>
            </a:fld>
            <a:endParaRPr lang="en-US" altLang="en-US"/>
          </a:p>
        </p:txBody>
      </p:sp>
    </p:spTree>
    <p:extLst>
      <p:ext uri="{BB962C8B-B14F-4D97-AF65-F5344CB8AC3E}">
        <p14:creationId xmlns:p14="http://schemas.microsoft.com/office/powerpoint/2010/main" val="265419979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8764-0ED7-3E43-C3B2-8DED6F330B3D}"/>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-marketplace/server/routes/shop.routes.js:</a:t>
            </a:r>
            <a:br>
              <a:rPr lang="en-US" sz="3000" dirty="0"/>
            </a:br>
            <a:r>
              <a:rPr lang="en-US" dirty="0"/>
              <a:t> </a:t>
            </a:r>
          </a:p>
        </p:txBody>
      </p:sp>
      <p:sp>
        <p:nvSpPr>
          <p:cNvPr id="3" name="Content Placeholder 2">
            <a:extLst>
              <a:ext uri="{FF2B5EF4-FFF2-40B4-BE49-F238E27FC236}">
                <a16:creationId xmlns:a16="http://schemas.microsoft.com/office/drawing/2014/main" id="{BA7D21E9-8F30-F4B9-F1AB-CFB257210082}"/>
              </a:ext>
            </a:extLst>
          </p:cNvPr>
          <p:cNvSpPr>
            <a:spLocks noGrp="1"/>
          </p:cNvSpPr>
          <p:nvPr>
            <p:ph idx="1"/>
          </p:nvPr>
        </p:nvSpPr>
        <p:spPr/>
        <p:txBody>
          <a:bodyPr/>
          <a:lstStyle/>
          <a:p>
            <a:r>
              <a:rPr lang="en-US" sz="1800" b="0" dirty="0">
                <a:solidFill>
                  <a:srgbClr val="008000"/>
                </a:solidFill>
                <a:effectLst/>
                <a:latin typeface="Consolas" panose="020B0609020204030204" pitchFamily="49" charset="0"/>
              </a:rPr>
              <a:t>import express from 'express'</a:t>
            </a:r>
          </a:p>
          <a:p>
            <a:r>
              <a:rPr lang="en-US" sz="1800" b="0" dirty="0">
                <a:solidFill>
                  <a:srgbClr val="008000"/>
                </a:solidFill>
                <a:effectLst/>
                <a:latin typeface="Consolas" panose="020B0609020204030204" pitchFamily="49" charset="0"/>
              </a:rPr>
              <a:t>import </a:t>
            </a:r>
            <a:r>
              <a:rPr lang="en-US" sz="1800" b="0" dirty="0" err="1">
                <a:solidFill>
                  <a:srgbClr val="008000"/>
                </a:solidFill>
                <a:effectLst/>
                <a:latin typeface="Consolas" panose="020B0609020204030204" pitchFamily="49" charset="0"/>
              </a:rPr>
              <a:t>userCtrl</a:t>
            </a:r>
            <a:r>
              <a:rPr lang="en-US" sz="1800" b="0" dirty="0">
                <a:solidFill>
                  <a:srgbClr val="008000"/>
                </a:solidFill>
                <a:effectLst/>
                <a:latin typeface="Consolas" panose="020B0609020204030204" pitchFamily="49" charset="0"/>
              </a:rPr>
              <a:t> from '../controllers/shop.controller.js' </a:t>
            </a:r>
          </a:p>
          <a:p>
            <a:r>
              <a:rPr lang="en-US" sz="1800" b="0" dirty="0">
                <a:solidFill>
                  <a:srgbClr val="008000"/>
                </a:solidFill>
                <a:effectLst/>
                <a:latin typeface="Consolas" panose="020B0609020204030204" pitchFamily="49" charset="0"/>
              </a:rPr>
              <a:t>    import </a:t>
            </a:r>
            <a:r>
              <a:rPr lang="en-US" sz="1800" b="0" dirty="0" err="1">
                <a:solidFill>
                  <a:srgbClr val="008000"/>
                </a:solidFill>
                <a:effectLst/>
                <a:latin typeface="Consolas" panose="020B0609020204030204" pitchFamily="49" charset="0"/>
              </a:rPr>
              <a:t>authCtrl</a:t>
            </a:r>
            <a:r>
              <a:rPr lang="en-US" sz="1800" b="0" dirty="0">
                <a:solidFill>
                  <a:srgbClr val="008000"/>
                </a:solidFill>
                <a:effectLst/>
                <a:latin typeface="Consolas" panose="020B0609020204030204" pitchFamily="49" charset="0"/>
              </a:rPr>
              <a:t> from '../controllers/auth.controller.js'</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/shops/by/:</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.post(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authCtrl.hasAuthorization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userCtrl.isSeller</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shopCtrl.create</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userCtrl.userByID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/shops').get(</a:t>
            </a:r>
            <a:r>
              <a:rPr lang="en-US" sz="1800" b="0" dirty="0" err="1">
                <a:solidFill>
                  <a:srgbClr val="008000"/>
                </a:solidFill>
                <a:effectLst/>
                <a:latin typeface="Consolas" panose="020B0609020204030204" pitchFamily="49" charset="0"/>
              </a:rPr>
              <a:t>shopCtrl.list</a:t>
            </a:r>
            <a:r>
              <a:rPr lang="en-US" sz="1800" b="0" dirty="0">
                <a:solidFill>
                  <a:srgbClr val="008000"/>
                </a:solidFill>
                <a:effectLst/>
                <a:latin typeface="Consolas" panose="020B0609020204030204" pitchFamily="49" charset="0"/>
              </a:rPr>
              <a:t>)</a:t>
            </a:r>
          </a:p>
          <a:p>
            <a:br>
              <a:rPr lang="en-US" sz="1800" b="0" dirty="0">
                <a:solidFill>
                  <a:srgbClr val="008000"/>
                </a:solidFill>
                <a:effectLst/>
                <a:latin typeface="Consolas" panose="020B0609020204030204" pitchFamily="49" charset="0"/>
              </a:rPr>
            </a:b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/shops/by/:</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authCtrl.hasAuthorization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shopCtrl.listByOwner</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shopCtrl.read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shopCtrl.shopByID</a:t>
            </a:r>
            <a:r>
              <a:rPr lang="en-US" sz="1800" b="0" dirty="0">
                <a:solidFill>
                  <a:srgbClr val="008000"/>
                </a:solidFill>
                <a:effectLst/>
                <a:latin typeface="Consolas" panose="020B0609020204030204" pitchFamily="49" charset="0"/>
              </a:rPr>
              <a:t>)</a:t>
            </a:r>
          </a:p>
          <a:p>
            <a:br>
              <a:rPr lang="en-US" sz="1800" b="0" dirty="0">
                <a:solidFill>
                  <a:srgbClr val="008000"/>
                </a:solidFill>
                <a:effectLst/>
                <a:latin typeface="Consolas" panose="020B0609020204030204" pitchFamily="49" charset="0"/>
              </a:rPr>
            </a:br>
            <a:endParaRPr lang="en-US" sz="18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94557FD-FAD6-7FE2-B703-D417C533C06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3BCC459-4018-7EA7-AB63-92495701DF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401BC0D-F14D-AB23-B568-B6E405A38861}"/>
              </a:ext>
            </a:extLst>
          </p:cNvPr>
          <p:cNvSpPr>
            <a:spLocks noGrp="1"/>
          </p:cNvSpPr>
          <p:nvPr>
            <p:ph type="sldNum" sz="quarter" idx="12"/>
          </p:nvPr>
        </p:nvSpPr>
        <p:spPr/>
        <p:txBody>
          <a:bodyPr/>
          <a:lstStyle/>
          <a:p>
            <a:fld id="{7C5CF243-786F-4254-B068-4C9F0B6EA12F}" type="slidenum">
              <a:rPr lang="en-US" altLang="en-US" smtClean="0"/>
              <a:pPr/>
              <a:t>186</a:t>
            </a:fld>
            <a:endParaRPr lang="en-US" altLang="en-US"/>
          </a:p>
        </p:txBody>
      </p:sp>
    </p:spTree>
    <p:extLst>
      <p:ext uri="{BB962C8B-B14F-4D97-AF65-F5344CB8AC3E}">
        <p14:creationId xmlns:p14="http://schemas.microsoft.com/office/powerpoint/2010/main" val="16785991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F9A9-9B7D-BDD3-CFAD-8277E55681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B88536-32FD-30CC-0CBF-152DC96470FA}"/>
              </a:ext>
            </a:extLst>
          </p:cNvPr>
          <p:cNvSpPr>
            <a:spLocks noGrp="1"/>
          </p:cNvSpPr>
          <p:nvPr>
            <p:ph idx="1"/>
          </p:nvPr>
        </p:nvSpPr>
        <p:spPr/>
        <p:txBody>
          <a:bodyPr/>
          <a:lstStyle/>
          <a:p>
            <a:r>
              <a:rPr lang="en-US" dirty="0" err="1"/>
              <a:t>The:shopId</a:t>
            </a:r>
            <a:r>
              <a:rPr lang="en-US" dirty="0"/>
              <a:t> param in the route URL will invoke the </a:t>
            </a:r>
            <a:r>
              <a:rPr lang="en-US" dirty="0" err="1"/>
              <a:t>shopByID</a:t>
            </a:r>
            <a:r>
              <a:rPr lang="en-US" dirty="0"/>
              <a:t> controller method, which is similar to the </a:t>
            </a:r>
            <a:r>
              <a:rPr lang="en-US" dirty="0" err="1"/>
              <a:t>userByID</a:t>
            </a:r>
            <a:r>
              <a:rPr lang="en-US" dirty="0"/>
              <a:t> controller method. It retrieves the shop from the database and attaches it to the request object to be used in the next method. </a:t>
            </a:r>
          </a:p>
          <a:p>
            <a:r>
              <a:rPr lang="en-US" dirty="0"/>
              <a:t>The </a:t>
            </a:r>
            <a:r>
              <a:rPr lang="en-US" dirty="0" err="1"/>
              <a:t>shopByID</a:t>
            </a:r>
            <a:r>
              <a:rPr lang="en-US" dirty="0"/>
              <a:t> method is defined as follows:</a:t>
            </a:r>
          </a:p>
        </p:txBody>
      </p:sp>
      <p:sp>
        <p:nvSpPr>
          <p:cNvPr id="4" name="Date Placeholder 3">
            <a:extLst>
              <a:ext uri="{FF2B5EF4-FFF2-40B4-BE49-F238E27FC236}">
                <a16:creationId xmlns:a16="http://schemas.microsoft.com/office/drawing/2014/main" id="{05FB20B6-F5B5-B489-5222-B4FD946F507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3F60BB1-16A9-064B-FFB0-55D7A760694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56053BE-7AD6-8FC1-F8BD-22A50E667D40}"/>
              </a:ext>
            </a:extLst>
          </p:cNvPr>
          <p:cNvSpPr>
            <a:spLocks noGrp="1"/>
          </p:cNvSpPr>
          <p:nvPr>
            <p:ph type="sldNum" sz="quarter" idx="12"/>
          </p:nvPr>
        </p:nvSpPr>
        <p:spPr/>
        <p:txBody>
          <a:bodyPr/>
          <a:lstStyle/>
          <a:p>
            <a:fld id="{7C5CF243-786F-4254-B068-4C9F0B6EA12F}" type="slidenum">
              <a:rPr lang="en-US" altLang="en-US" smtClean="0"/>
              <a:pPr/>
              <a:t>187</a:t>
            </a:fld>
            <a:endParaRPr lang="en-US" altLang="en-US"/>
          </a:p>
        </p:txBody>
      </p:sp>
    </p:spTree>
    <p:extLst>
      <p:ext uri="{BB962C8B-B14F-4D97-AF65-F5344CB8AC3E}">
        <p14:creationId xmlns:p14="http://schemas.microsoft.com/office/powerpoint/2010/main" val="61748877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EE1E-89F4-0171-247F-BEFD90512523}"/>
              </a:ext>
            </a:extLst>
          </p:cNvPr>
          <p:cNvSpPr>
            <a:spLocks noGrp="1"/>
          </p:cNvSpPr>
          <p:nvPr>
            <p:ph type="title"/>
          </p:nvPr>
        </p:nvSpPr>
        <p:spPr/>
        <p:txBody>
          <a:bodyPr/>
          <a:lstStyle/>
          <a:p>
            <a:br>
              <a:rPr lang="en-US" sz="2600" dirty="0"/>
            </a:br>
            <a:br>
              <a:rPr lang="en-US" sz="2600" dirty="0"/>
            </a:br>
            <a:r>
              <a:rPr lang="en-US" sz="2800" dirty="0" err="1"/>
              <a:t>mern</a:t>
            </a:r>
            <a:r>
              <a:rPr lang="en-US" sz="2800" dirty="0"/>
              <a:t>-marketplace/server/controllers/shop.controller.js:</a:t>
            </a:r>
            <a:br>
              <a:rPr lang="en-US" sz="2800" dirty="0"/>
            </a:br>
            <a:endParaRPr lang="en-US" sz="2800" dirty="0"/>
          </a:p>
        </p:txBody>
      </p:sp>
      <p:sp>
        <p:nvSpPr>
          <p:cNvPr id="3" name="Content Placeholder 2">
            <a:extLst>
              <a:ext uri="{FF2B5EF4-FFF2-40B4-BE49-F238E27FC236}">
                <a16:creationId xmlns:a16="http://schemas.microsoft.com/office/drawing/2014/main" id="{4E22BE92-D9C3-9408-0E7D-14727904CCD1}"/>
              </a:ext>
            </a:extLst>
          </p:cNvPr>
          <p:cNvSpPr>
            <a:spLocks noGrp="1"/>
          </p:cNvSpPr>
          <p:nvPr>
            <p:ph idx="1"/>
          </p:nvPr>
        </p:nvSpPr>
        <p:spPr/>
        <p:txBody>
          <a:bodyPr/>
          <a:lstStyle/>
          <a:p>
            <a:r>
              <a:rPr lang="en-US" dirty="0"/>
              <a:t>const </a:t>
            </a:r>
            <a:r>
              <a:rPr lang="en-US" dirty="0" err="1"/>
              <a:t>shopByID</a:t>
            </a:r>
            <a:r>
              <a:rPr lang="en-US" dirty="0"/>
              <a:t> = async (req, res, next, id) =&gt; { </a:t>
            </a:r>
          </a:p>
          <a:p>
            <a:r>
              <a:rPr lang="en-US" dirty="0"/>
              <a:t>try {</a:t>
            </a:r>
          </a:p>
          <a:p>
            <a:r>
              <a:rPr lang="en-US" dirty="0"/>
              <a:t>let shop = await </a:t>
            </a:r>
            <a:r>
              <a:rPr lang="en-US" dirty="0" err="1"/>
              <a:t>Shop.findById</a:t>
            </a:r>
            <a:r>
              <a:rPr lang="en-US" dirty="0"/>
              <a:t>(id).populate('owner', '_id name').exec() </a:t>
            </a:r>
          </a:p>
          <a:p>
            <a:r>
              <a:rPr lang="en-US" dirty="0"/>
              <a:t>if (!shop)</a:t>
            </a:r>
          </a:p>
          <a:p>
            <a:r>
              <a:rPr lang="en-US" dirty="0"/>
              <a:t>return </a:t>
            </a:r>
            <a:r>
              <a:rPr lang="en-US" dirty="0" err="1"/>
              <a:t>res.status</a:t>
            </a:r>
            <a:r>
              <a:rPr lang="en-US" dirty="0"/>
              <a:t>('400').</a:t>
            </a:r>
            <a:r>
              <a:rPr lang="en-US" dirty="0" err="1"/>
              <a:t>json</a:t>
            </a:r>
            <a:r>
              <a:rPr lang="en-US" dirty="0"/>
              <a:t>({ </a:t>
            </a:r>
          </a:p>
          <a:p>
            <a:r>
              <a:rPr lang="en-US" dirty="0"/>
              <a:t>error: "Shop not found"</a:t>
            </a:r>
          </a:p>
          <a:p>
            <a:r>
              <a:rPr lang="en-US" dirty="0"/>
              <a:t>})</a:t>
            </a:r>
          </a:p>
          <a:p>
            <a:r>
              <a:rPr lang="en-US" dirty="0" err="1"/>
              <a:t>req.shop</a:t>
            </a:r>
            <a:r>
              <a:rPr lang="en-US" dirty="0"/>
              <a:t> = shop </a:t>
            </a:r>
          </a:p>
          <a:p>
            <a:r>
              <a:rPr lang="en-US" dirty="0"/>
              <a:t>next()</a:t>
            </a:r>
          </a:p>
          <a:p>
            <a:r>
              <a:rPr lang="en-US" dirty="0"/>
              <a:t>} catch (err) {</a:t>
            </a:r>
          </a:p>
          <a:p>
            <a:r>
              <a:rPr lang="en-US" dirty="0"/>
              <a:t>return </a:t>
            </a:r>
            <a:r>
              <a:rPr lang="en-US" dirty="0" err="1"/>
              <a:t>res.status</a:t>
            </a:r>
            <a:r>
              <a:rPr lang="en-US" dirty="0"/>
              <a:t>('400').</a:t>
            </a:r>
            <a:r>
              <a:rPr lang="en-US" dirty="0" err="1"/>
              <a:t>json</a:t>
            </a:r>
            <a:r>
              <a:rPr lang="en-US" dirty="0"/>
              <a:t>({ </a:t>
            </a:r>
          </a:p>
          <a:p>
            <a:r>
              <a:rPr lang="en-US" dirty="0"/>
              <a:t>error: "Could not retrieve shop"</a:t>
            </a:r>
          </a:p>
          <a:p>
            <a:r>
              <a:rPr lang="en-US" dirty="0"/>
              <a:t>}) </a:t>
            </a:r>
          </a:p>
          <a:p>
            <a:r>
              <a:rPr lang="en-US" dirty="0"/>
              <a:t>}</a:t>
            </a:r>
          </a:p>
          <a:p>
            <a:r>
              <a:rPr lang="en-US" dirty="0"/>
              <a:t>}</a:t>
            </a:r>
          </a:p>
        </p:txBody>
      </p:sp>
      <p:sp>
        <p:nvSpPr>
          <p:cNvPr id="4" name="Date Placeholder 3">
            <a:extLst>
              <a:ext uri="{FF2B5EF4-FFF2-40B4-BE49-F238E27FC236}">
                <a16:creationId xmlns:a16="http://schemas.microsoft.com/office/drawing/2014/main" id="{A4AF08C2-F439-B71D-563E-C5FBB12CBA9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F90A52C-1E82-510B-8445-B2A4DE5E5C8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00976FF-4EE1-9D85-6A35-24119D44E075}"/>
              </a:ext>
            </a:extLst>
          </p:cNvPr>
          <p:cNvSpPr>
            <a:spLocks noGrp="1"/>
          </p:cNvSpPr>
          <p:nvPr>
            <p:ph type="sldNum" sz="quarter" idx="12"/>
          </p:nvPr>
        </p:nvSpPr>
        <p:spPr/>
        <p:txBody>
          <a:bodyPr/>
          <a:lstStyle/>
          <a:p>
            <a:fld id="{7C5CF243-786F-4254-B068-4C9F0B6EA12F}" type="slidenum">
              <a:rPr lang="en-US" altLang="en-US" smtClean="0"/>
              <a:pPr/>
              <a:t>188</a:t>
            </a:fld>
            <a:endParaRPr lang="en-US" altLang="en-US"/>
          </a:p>
        </p:txBody>
      </p:sp>
    </p:spTree>
    <p:extLst>
      <p:ext uri="{BB962C8B-B14F-4D97-AF65-F5344CB8AC3E}">
        <p14:creationId xmlns:p14="http://schemas.microsoft.com/office/powerpoint/2010/main" val="304827955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050C-1594-35CA-D39F-BAEFFF7CD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F5EE88-3BB1-CD39-09DC-A4404364726E}"/>
              </a:ext>
            </a:extLst>
          </p:cNvPr>
          <p:cNvSpPr>
            <a:spLocks noGrp="1"/>
          </p:cNvSpPr>
          <p:nvPr>
            <p:ph idx="1"/>
          </p:nvPr>
        </p:nvSpPr>
        <p:spPr/>
        <p:txBody>
          <a:bodyPr/>
          <a:lstStyle/>
          <a:p>
            <a:r>
              <a:rPr lang="en-US" dirty="0"/>
              <a:t>The shop object queried from the database will also contain the name and ID details of the owner, as we specified in the populate() method. </a:t>
            </a:r>
          </a:p>
          <a:p>
            <a:r>
              <a:rPr lang="en-US" dirty="0"/>
              <a:t>The read controller method then returns this shop object in response to the client. </a:t>
            </a:r>
          </a:p>
          <a:p>
            <a:r>
              <a:rPr lang="en-US" dirty="0"/>
              <a:t>The read controller method is defined as shown in the following code:</a:t>
            </a:r>
          </a:p>
          <a:p>
            <a:pPr marL="0" indent="0">
              <a:buNone/>
            </a:pPr>
            <a:r>
              <a:rPr lang="en-US" dirty="0" err="1"/>
              <a:t>mern</a:t>
            </a:r>
            <a:r>
              <a:rPr lang="en-US" dirty="0"/>
              <a:t>-marketplace/server/controllers/shop.controller.js:</a:t>
            </a:r>
          </a:p>
          <a:p>
            <a:pPr marL="0" indent="0">
              <a:buNone/>
            </a:pPr>
            <a:r>
              <a:rPr lang="en-US" dirty="0"/>
              <a:t>const read = (req, res) =&gt; { </a:t>
            </a:r>
          </a:p>
          <a:p>
            <a:r>
              <a:rPr lang="en-US" dirty="0" err="1"/>
              <a:t>req.shop.image</a:t>
            </a:r>
            <a:r>
              <a:rPr lang="en-US" dirty="0"/>
              <a:t> = undefined </a:t>
            </a:r>
          </a:p>
          <a:p>
            <a:r>
              <a:rPr lang="en-US" dirty="0"/>
              <a:t>return </a:t>
            </a:r>
            <a:r>
              <a:rPr lang="en-US" dirty="0" err="1"/>
              <a:t>res.json</a:t>
            </a:r>
            <a:r>
              <a:rPr lang="en-US" dirty="0"/>
              <a:t>(</a:t>
            </a:r>
            <a:r>
              <a:rPr lang="en-US" dirty="0" err="1"/>
              <a:t>req.shop</a:t>
            </a:r>
            <a:r>
              <a:rPr lang="en-US" dirty="0"/>
              <a:t>)</a:t>
            </a:r>
          </a:p>
          <a:p>
            <a:r>
              <a:rPr lang="en-US" dirty="0"/>
              <a:t>}</a:t>
            </a:r>
          </a:p>
        </p:txBody>
      </p:sp>
      <p:sp>
        <p:nvSpPr>
          <p:cNvPr id="4" name="Date Placeholder 3">
            <a:extLst>
              <a:ext uri="{FF2B5EF4-FFF2-40B4-BE49-F238E27FC236}">
                <a16:creationId xmlns:a16="http://schemas.microsoft.com/office/drawing/2014/main" id="{7426B6E1-EEC7-1217-4F12-3905D9CC664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1A47DC4-CC7D-4AF4-FF85-7D5C8522B5B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96FB478-C1A8-44D3-8BBC-50F88664C60B}"/>
              </a:ext>
            </a:extLst>
          </p:cNvPr>
          <p:cNvSpPr>
            <a:spLocks noGrp="1"/>
          </p:cNvSpPr>
          <p:nvPr>
            <p:ph type="sldNum" sz="quarter" idx="12"/>
          </p:nvPr>
        </p:nvSpPr>
        <p:spPr/>
        <p:txBody>
          <a:bodyPr/>
          <a:lstStyle/>
          <a:p>
            <a:fld id="{7C5CF243-786F-4254-B068-4C9F0B6EA12F}" type="slidenum">
              <a:rPr lang="en-US" altLang="en-US" smtClean="0"/>
              <a:pPr/>
              <a:t>189</a:t>
            </a:fld>
            <a:endParaRPr lang="en-US" altLang="en-US"/>
          </a:p>
        </p:txBody>
      </p:sp>
    </p:spTree>
    <p:extLst>
      <p:ext uri="{BB962C8B-B14F-4D97-AF65-F5344CB8AC3E}">
        <p14:creationId xmlns:p14="http://schemas.microsoft.com/office/powerpoint/2010/main" val="74954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643C-76AC-89AD-10FD-30D4309E1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93F9DC-0951-2241-1B57-F3703DB2F1A6}"/>
              </a:ext>
            </a:extLst>
          </p:cNvPr>
          <p:cNvSpPr>
            <a:spLocks noGrp="1"/>
          </p:cNvSpPr>
          <p:nvPr>
            <p:ph idx="1"/>
          </p:nvPr>
        </p:nvSpPr>
        <p:spPr/>
        <p:txBody>
          <a:bodyPr/>
          <a:lstStyle/>
          <a:p>
            <a:r>
              <a:rPr lang="en-US" dirty="0"/>
              <a:t>In the </a:t>
            </a:r>
            <a:r>
              <a:rPr lang="en-US" dirty="0" err="1"/>
              <a:t>EditProfile.jsx</a:t>
            </a:r>
            <a:r>
              <a:rPr lang="en-US" dirty="0"/>
              <a:t>, we have to import </a:t>
            </a:r>
            <a:r>
              <a:rPr lang="en-US" dirty="0" err="1"/>
              <a:t>FormControlLable</a:t>
            </a:r>
            <a:r>
              <a:rPr lang="en-US" dirty="0"/>
              <a:t> and switch, and then add subheading in the </a:t>
            </a:r>
            <a:r>
              <a:rPr lang="en-US" dirty="0" err="1"/>
              <a:t>useStyles</a:t>
            </a:r>
            <a:endParaRPr lang="en-US" dirty="0"/>
          </a:p>
        </p:txBody>
      </p:sp>
      <p:sp>
        <p:nvSpPr>
          <p:cNvPr id="4" name="Date Placeholder 3">
            <a:extLst>
              <a:ext uri="{FF2B5EF4-FFF2-40B4-BE49-F238E27FC236}">
                <a16:creationId xmlns:a16="http://schemas.microsoft.com/office/drawing/2014/main" id="{21BF3D30-D243-0EAB-4EB6-694F66BBFE9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52DFDD6-6C1A-5AA5-0C22-823605CFEA9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8DC119-06EC-D814-5C0A-66519C3BFD0D}"/>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278819806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8CC5-FEFB-87F8-731A-ADBE4DA1EB55}"/>
              </a:ext>
            </a:extLst>
          </p:cNvPr>
          <p:cNvSpPr>
            <a:spLocks noGrp="1"/>
          </p:cNvSpPr>
          <p:nvPr>
            <p:ph type="title"/>
          </p:nvPr>
        </p:nvSpPr>
        <p:spPr/>
        <p:txBody>
          <a:bodyPr/>
          <a:lstStyle/>
          <a:p>
            <a:r>
              <a:rPr lang="en-US" sz="2600" dirty="0"/>
              <a:t>Updated </a:t>
            </a:r>
            <a:r>
              <a:rPr lang="en-US" sz="2600" dirty="0" err="1"/>
              <a:t>mern</a:t>
            </a:r>
            <a:r>
              <a:rPr lang="en-US" sz="2600" dirty="0"/>
              <a:t>-marketplace/server/controllers/shop.controller.js:</a:t>
            </a:r>
          </a:p>
        </p:txBody>
      </p:sp>
      <p:sp>
        <p:nvSpPr>
          <p:cNvPr id="3" name="Content Placeholder 2">
            <a:extLst>
              <a:ext uri="{FF2B5EF4-FFF2-40B4-BE49-F238E27FC236}">
                <a16:creationId xmlns:a16="http://schemas.microsoft.com/office/drawing/2014/main" id="{845199A8-4D0D-9B38-EC69-7614D39D68DE}"/>
              </a:ext>
            </a:extLst>
          </p:cNvPr>
          <p:cNvSpPr>
            <a:spLocks noGrp="1"/>
          </p:cNvSpPr>
          <p:nvPr>
            <p:ph idx="1"/>
          </p:nvPr>
        </p:nvSpPr>
        <p:spPr/>
        <p:txBody>
          <a:bodyPr/>
          <a:lstStyle/>
          <a:p>
            <a:r>
              <a:rPr lang="en-US" sz="550" b="0" dirty="0">
                <a:solidFill>
                  <a:srgbClr val="008000"/>
                </a:solidFill>
                <a:effectLst/>
                <a:latin typeface="Consolas" panose="020B0609020204030204" pitchFamily="49" charset="0"/>
              </a:rPr>
              <a:t>const create = (req, res, next) =&gt; {</a:t>
            </a:r>
          </a:p>
          <a:p>
            <a:r>
              <a:rPr lang="en-US" sz="550" b="0" dirty="0">
                <a:solidFill>
                  <a:srgbClr val="008000"/>
                </a:solidFill>
                <a:effectLst/>
                <a:latin typeface="Consolas" panose="020B0609020204030204" pitchFamily="49" charset="0"/>
              </a:rPr>
              <a:t>let form = new </a:t>
            </a:r>
            <a:r>
              <a:rPr lang="en-US" sz="550" b="0" dirty="0" err="1">
                <a:solidFill>
                  <a:srgbClr val="008000"/>
                </a:solidFill>
                <a:effectLst/>
                <a:latin typeface="Consolas" panose="020B0609020204030204" pitchFamily="49" charset="0"/>
              </a:rPr>
              <a:t>formidable.IncomingForm</a:t>
            </a:r>
            <a:r>
              <a:rPr lang="en-US" sz="550" b="0" dirty="0">
                <a:solidFill>
                  <a:srgbClr val="008000"/>
                </a:solidFill>
                <a:effectLst/>
                <a:latin typeface="Consolas" panose="020B0609020204030204" pitchFamily="49" charset="0"/>
              </a:rPr>
              <a:t>() </a:t>
            </a:r>
          </a:p>
          <a:p>
            <a:r>
              <a:rPr lang="en-US" sz="550" b="0" dirty="0" err="1">
                <a:solidFill>
                  <a:srgbClr val="008000"/>
                </a:solidFill>
                <a:effectLst/>
                <a:latin typeface="Consolas" panose="020B0609020204030204" pitchFamily="49" charset="0"/>
              </a:rPr>
              <a:t>form.keepExtensions</a:t>
            </a:r>
            <a:r>
              <a:rPr lang="en-US" sz="550" b="0" dirty="0">
                <a:solidFill>
                  <a:srgbClr val="008000"/>
                </a:solidFill>
                <a:effectLst/>
                <a:latin typeface="Consolas" panose="020B0609020204030204" pitchFamily="49" charset="0"/>
              </a:rPr>
              <a:t> = true</a:t>
            </a:r>
          </a:p>
          <a:p>
            <a:r>
              <a:rPr lang="en-US" sz="550" b="0" dirty="0" err="1">
                <a:solidFill>
                  <a:srgbClr val="008000"/>
                </a:solidFill>
                <a:effectLst/>
                <a:latin typeface="Consolas" panose="020B0609020204030204" pitchFamily="49" charset="0"/>
              </a:rPr>
              <a:t>form.parse</a:t>
            </a:r>
            <a:r>
              <a:rPr lang="en-US" sz="550" b="0" dirty="0">
                <a:solidFill>
                  <a:srgbClr val="008000"/>
                </a:solidFill>
                <a:effectLst/>
                <a:latin typeface="Consolas" panose="020B0609020204030204" pitchFamily="49" charset="0"/>
              </a:rPr>
              <a:t>(req, (err, fields, files) =&gt; { </a:t>
            </a:r>
          </a:p>
          <a:p>
            <a:r>
              <a:rPr lang="en-US" sz="550" b="0" dirty="0">
                <a:solidFill>
                  <a:srgbClr val="008000"/>
                </a:solidFill>
                <a:effectLst/>
                <a:latin typeface="Consolas" panose="020B0609020204030204" pitchFamily="49" charset="0"/>
              </a:rPr>
              <a:t>if (err) {</a:t>
            </a:r>
          </a:p>
          <a:p>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(400).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message: "Image could not be uploaded"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let shop = new Shop(fields) </a:t>
            </a:r>
          </a:p>
          <a:p>
            <a:r>
              <a:rPr lang="en-US" sz="550" b="0" dirty="0" err="1">
                <a:solidFill>
                  <a:srgbClr val="008000"/>
                </a:solidFill>
                <a:effectLst/>
                <a:latin typeface="Consolas" panose="020B0609020204030204" pitchFamily="49" charset="0"/>
              </a:rPr>
              <a:t>shop.owner</a:t>
            </a:r>
            <a:r>
              <a:rPr lang="en-US" sz="550" b="0" dirty="0">
                <a:solidFill>
                  <a:srgbClr val="008000"/>
                </a:solidFill>
                <a:effectLst/>
                <a:latin typeface="Consolas" panose="020B0609020204030204" pitchFamily="49" charset="0"/>
              </a:rPr>
              <a:t>= </a:t>
            </a:r>
            <a:r>
              <a:rPr lang="en-US" sz="550" b="0" dirty="0" err="1">
                <a:solidFill>
                  <a:srgbClr val="008000"/>
                </a:solidFill>
                <a:effectLst/>
                <a:latin typeface="Consolas" panose="020B0609020204030204" pitchFamily="49" charset="0"/>
              </a:rPr>
              <a:t>req.profile</a:t>
            </a:r>
            <a:r>
              <a:rPr lang="en-US" sz="550" b="0" dirty="0">
                <a:solidFill>
                  <a:srgbClr val="008000"/>
                </a:solidFill>
                <a:effectLst/>
                <a:latin typeface="Consolas" panose="020B0609020204030204" pitchFamily="49" charset="0"/>
              </a:rPr>
              <a:t> </a:t>
            </a:r>
          </a:p>
          <a:p>
            <a:r>
              <a:rPr lang="en-US" sz="550" b="0" dirty="0">
                <a:solidFill>
                  <a:srgbClr val="008000"/>
                </a:solidFill>
                <a:effectLst/>
                <a:latin typeface="Consolas" panose="020B0609020204030204" pitchFamily="49" charset="0"/>
              </a:rPr>
              <a:t>if(</a:t>
            </a:r>
            <a:r>
              <a:rPr lang="en-US" sz="550" b="0" dirty="0" err="1">
                <a:solidFill>
                  <a:srgbClr val="008000"/>
                </a:solidFill>
                <a:effectLst/>
                <a:latin typeface="Consolas" panose="020B0609020204030204" pitchFamily="49" charset="0"/>
              </a:rPr>
              <a:t>files.image</a:t>
            </a:r>
            <a:r>
              <a:rPr lang="en-US" sz="550" b="0" dirty="0">
                <a:solidFill>
                  <a:srgbClr val="008000"/>
                </a:solidFill>
                <a:effectLst/>
                <a:latin typeface="Consolas" panose="020B0609020204030204" pitchFamily="49" charset="0"/>
              </a:rPr>
              <a:t>){</a:t>
            </a:r>
          </a:p>
          <a:p>
            <a:r>
              <a:rPr lang="en-US" sz="550" b="0" dirty="0" err="1">
                <a:solidFill>
                  <a:srgbClr val="008000"/>
                </a:solidFill>
                <a:effectLst/>
                <a:latin typeface="Consolas" panose="020B0609020204030204" pitchFamily="49" charset="0"/>
              </a:rPr>
              <a:t>shop.image.data</a:t>
            </a:r>
            <a:r>
              <a:rPr lang="en-US" sz="550" b="0" dirty="0">
                <a:solidFill>
                  <a:srgbClr val="008000"/>
                </a:solidFill>
                <a:effectLst/>
                <a:latin typeface="Consolas" panose="020B0609020204030204" pitchFamily="49" charset="0"/>
              </a:rPr>
              <a:t> = </a:t>
            </a:r>
            <a:r>
              <a:rPr lang="en-US" sz="550" b="0" dirty="0" err="1">
                <a:solidFill>
                  <a:srgbClr val="008000"/>
                </a:solidFill>
                <a:effectLst/>
                <a:latin typeface="Consolas" panose="020B0609020204030204" pitchFamily="49" charset="0"/>
              </a:rPr>
              <a:t>fs.readFileSync</a:t>
            </a:r>
            <a:r>
              <a:rPr lang="en-US" sz="550" b="0" dirty="0">
                <a:solidFill>
                  <a:srgbClr val="008000"/>
                </a:solidFill>
                <a:effectLst/>
                <a:latin typeface="Consolas" panose="020B0609020204030204" pitchFamily="49" charset="0"/>
              </a:rPr>
              <a:t>(</a:t>
            </a:r>
            <a:r>
              <a:rPr lang="en-US" sz="550" b="0" dirty="0" err="1">
                <a:solidFill>
                  <a:srgbClr val="008000"/>
                </a:solidFill>
                <a:effectLst/>
                <a:latin typeface="Consolas" panose="020B0609020204030204" pitchFamily="49" charset="0"/>
              </a:rPr>
              <a:t>files.image.path</a:t>
            </a:r>
            <a:r>
              <a:rPr lang="en-US" sz="550" b="0" dirty="0">
                <a:solidFill>
                  <a:srgbClr val="008000"/>
                </a:solidFill>
                <a:effectLst/>
                <a:latin typeface="Consolas" panose="020B0609020204030204" pitchFamily="49" charset="0"/>
              </a:rPr>
              <a:t>) </a:t>
            </a:r>
          </a:p>
          <a:p>
            <a:r>
              <a:rPr lang="en-US" sz="550" b="0" dirty="0" err="1">
                <a:solidFill>
                  <a:srgbClr val="008000"/>
                </a:solidFill>
                <a:effectLst/>
                <a:latin typeface="Consolas" panose="020B0609020204030204" pitchFamily="49" charset="0"/>
              </a:rPr>
              <a:t>shop.image.contentType</a:t>
            </a:r>
            <a:r>
              <a:rPr lang="en-US" sz="550" b="0" dirty="0">
                <a:solidFill>
                  <a:srgbClr val="008000"/>
                </a:solidFill>
                <a:effectLst/>
                <a:latin typeface="Consolas" panose="020B0609020204030204" pitchFamily="49" charset="0"/>
              </a:rPr>
              <a:t> = </a:t>
            </a:r>
            <a:r>
              <a:rPr lang="en-US" sz="550" b="0" dirty="0" err="1">
                <a:solidFill>
                  <a:srgbClr val="008000"/>
                </a:solidFill>
                <a:effectLst/>
                <a:latin typeface="Consolas" panose="020B0609020204030204" pitchFamily="49" charset="0"/>
              </a:rPr>
              <a:t>files.image.type</a:t>
            </a:r>
            <a:endParaRPr lang="en-US" sz="550" b="0" dirty="0">
              <a:solidFill>
                <a:srgbClr val="008000"/>
              </a:solidFill>
              <a:effectLst/>
              <a:latin typeface="Consolas" panose="020B0609020204030204" pitchFamily="49" charset="0"/>
            </a:endParaRPr>
          </a:p>
          <a:p>
            <a:r>
              <a:rPr lang="en-US" sz="550" b="0" dirty="0">
                <a:solidFill>
                  <a:srgbClr val="008000"/>
                </a:solidFill>
                <a:effectLst/>
                <a:latin typeface="Consolas" panose="020B0609020204030204" pitchFamily="49" charset="0"/>
              </a:rPr>
              <a:t>}</a:t>
            </a:r>
          </a:p>
          <a:p>
            <a:r>
              <a:rPr lang="en-US" sz="550" b="0" dirty="0" err="1">
                <a:solidFill>
                  <a:srgbClr val="008000"/>
                </a:solidFill>
                <a:effectLst/>
                <a:latin typeface="Consolas" panose="020B0609020204030204" pitchFamily="49" charset="0"/>
              </a:rPr>
              <a:t>shop.save</a:t>
            </a:r>
            <a:r>
              <a:rPr lang="en-US" sz="550" b="0" dirty="0">
                <a:solidFill>
                  <a:srgbClr val="008000"/>
                </a:solidFill>
                <a:effectLst/>
                <a:latin typeface="Consolas" panose="020B0609020204030204" pitchFamily="49" charset="0"/>
              </a:rPr>
              <a:t>((err, result) =&gt; { </a:t>
            </a:r>
          </a:p>
          <a:p>
            <a:r>
              <a:rPr lang="en-US" sz="550" b="0" dirty="0">
                <a:solidFill>
                  <a:srgbClr val="008000"/>
                </a:solidFill>
                <a:effectLst/>
                <a:latin typeface="Consolas" panose="020B0609020204030204" pitchFamily="49" charset="0"/>
              </a:rPr>
              <a:t>if (err) {</a:t>
            </a:r>
          </a:p>
          <a:p>
            <a:r>
              <a:rPr lang="en-US" sz="550" b="0" dirty="0">
                <a:solidFill>
                  <a:srgbClr val="008000"/>
                </a:solidFill>
                <a:effectLst/>
                <a:latin typeface="Consolas" panose="020B0609020204030204" pitchFamily="49" charset="0"/>
              </a:rPr>
              <a:t>return </a:t>
            </a:r>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(400).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error: </a:t>
            </a:r>
            <a:r>
              <a:rPr lang="en-US" sz="550" b="0" dirty="0" err="1">
                <a:solidFill>
                  <a:srgbClr val="008000"/>
                </a:solidFill>
                <a:effectLst/>
                <a:latin typeface="Consolas" panose="020B0609020204030204" pitchFamily="49" charset="0"/>
              </a:rPr>
              <a:t>errorHandler.getErrorMessage</a:t>
            </a:r>
            <a:r>
              <a:rPr lang="en-US" sz="550" b="0" dirty="0">
                <a:solidFill>
                  <a:srgbClr val="008000"/>
                </a:solidFill>
                <a:effectLst/>
                <a:latin typeface="Consolas" panose="020B0609020204030204" pitchFamily="49" charset="0"/>
              </a:rPr>
              <a:t>(err)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a:t>
            </a:r>
          </a:p>
          <a:p>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(200).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(result)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 </a:t>
            </a:r>
          </a:p>
          <a:p>
            <a:r>
              <a:rPr lang="en-US" sz="550" b="0" dirty="0">
                <a:solidFill>
                  <a:srgbClr val="008000"/>
                </a:solidFill>
                <a:effectLst/>
                <a:latin typeface="Consolas" panose="020B0609020204030204" pitchFamily="49" charset="0"/>
              </a:rPr>
              <a:t>}</a:t>
            </a:r>
          </a:p>
          <a:p>
            <a:br>
              <a:rPr lang="en-US" sz="550" b="0" dirty="0">
                <a:solidFill>
                  <a:srgbClr val="008000"/>
                </a:solidFill>
                <a:effectLst/>
                <a:latin typeface="Consolas" panose="020B0609020204030204" pitchFamily="49" charset="0"/>
              </a:rPr>
            </a:br>
            <a:r>
              <a:rPr lang="en-US" sz="550" b="0" dirty="0">
                <a:solidFill>
                  <a:srgbClr val="008000"/>
                </a:solidFill>
                <a:effectLst/>
                <a:latin typeface="Consolas" panose="020B0609020204030204" pitchFamily="49" charset="0"/>
              </a:rPr>
              <a:t>const list = async (req, res) =&gt; { </a:t>
            </a:r>
          </a:p>
          <a:p>
            <a:r>
              <a:rPr lang="en-US" sz="550" b="0" dirty="0">
                <a:solidFill>
                  <a:srgbClr val="008000"/>
                </a:solidFill>
                <a:effectLst/>
                <a:latin typeface="Consolas" panose="020B0609020204030204" pitchFamily="49" charset="0"/>
              </a:rPr>
              <a:t>try {</a:t>
            </a:r>
          </a:p>
          <a:p>
            <a:r>
              <a:rPr lang="en-US" sz="550" b="0" dirty="0">
                <a:solidFill>
                  <a:srgbClr val="008000"/>
                </a:solidFill>
                <a:effectLst/>
                <a:latin typeface="Consolas" panose="020B0609020204030204" pitchFamily="49" charset="0"/>
              </a:rPr>
              <a:t>let shops = await </a:t>
            </a:r>
            <a:r>
              <a:rPr lang="en-US" sz="550" b="0" dirty="0" err="1">
                <a:solidFill>
                  <a:srgbClr val="008000"/>
                </a:solidFill>
                <a:effectLst/>
                <a:latin typeface="Consolas" panose="020B0609020204030204" pitchFamily="49" charset="0"/>
              </a:rPr>
              <a:t>Shop.find</a:t>
            </a:r>
            <a:r>
              <a:rPr lang="en-US" sz="550" b="0" dirty="0">
                <a:solidFill>
                  <a:srgbClr val="008000"/>
                </a:solidFill>
                <a:effectLst/>
                <a:latin typeface="Consolas" panose="020B0609020204030204" pitchFamily="49" charset="0"/>
              </a:rPr>
              <a:t>() </a:t>
            </a:r>
          </a:p>
          <a:p>
            <a:r>
              <a:rPr lang="en-US" sz="550" b="0" dirty="0" err="1">
                <a:solidFill>
                  <a:srgbClr val="008000"/>
                </a:solidFill>
                <a:effectLst/>
                <a:latin typeface="Consolas" panose="020B0609020204030204" pitchFamily="49" charset="0"/>
              </a:rPr>
              <a:t>res.json</a:t>
            </a:r>
            <a:r>
              <a:rPr lang="en-US" sz="550" b="0" dirty="0">
                <a:solidFill>
                  <a:srgbClr val="008000"/>
                </a:solidFill>
                <a:effectLst/>
                <a:latin typeface="Consolas" panose="020B0609020204030204" pitchFamily="49" charset="0"/>
              </a:rPr>
              <a:t>(shops)</a:t>
            </a:r>
          </a:p>
          <a:p>
            <a:r>
              <a:rPr lang="en-US" sz="550" b="0" dirty="0">
                <a:solidFill>
                  <a:srgbClr val="008000"/>
                </a:solidFill>
                <a:effectLst/>
                <a:latin typeface="Consolas" panose="020B0609020204030204" pitchFamily="49" charset="0"/>
              </a:rPr>
              <a:t>} catch (err){</a:t>
            </a:r>
          </a:p>
          <a:p>
            <a:r>
              <a:rPr lang="en-US" sz="550" b="0" dirty="0">
                <a:solidFill>
                  <a:srgbClr val="008000"/>
                </a:solidFill>
                <a:effectLst/>
                <a:latin typeface="Consolas" panose="020B0609020204030204" pitchFamily="49" charset="0"/>
              </a:rPr>
              <a:t>return </a:t>
            </a:r>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(400).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error: </a:t>
            </a:r>
            <a:r>
              <a:rPr lang="en-US" sz="550" b="0" dirty="0" err="1">
                <a:solidFill>
                  <a:srgbClr val="008000"/>
                </a:solidFill>
                <a:effectLst/>
                <a:latin typeface="Consolas" panose="020B0609020204030204" pitchFamily="49" charset="0"/>
              </a:rPr>
              <a:t>errorHandler.getErrorMessage</a:t>
            </a:r>
            <a:r>
              <a:rPr lang="en-US" sz="550" b="0" dirty="0">
                <a:solidFill>
                  <a:srgbClr val="008000"/>
                </a:solidFill>
                <a:effectLst/>
                <a:latin typeface="Consolas" panose="020B0609020204030204" pitchFamily="49" charset="0"/>
              </a:rPr>
              <a:t>(err)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 </a:t>
            </a:r>
          </a:p>
          <a:p>
            <a:r>
              <a:rPr lang="en-US" sz="550" b="0" dirty="0">
                <a:solidFill>
                  <a:srgbClr val="008000"/>
                </a:solidFill>
                <a:effectLst/>
                <a:latin typeface="Consolas" panose="020B0609020204030204" pitchFamily="49" charset="0"/>
              </a:rPr>
              <a:t>}</a:t>
            </a:r>
          </a:p>
          <a:p>
            <a:br>
              <a:rPr lang="en-US" sz="550" b="0" dirty="0">
                <a:solidFill>
                  <a:srgbClr val="008000"/>
                </a:solidFill>
                <a:effectLst/>
                <a:latin typeface="Consolas" panose="020B0609020204030204" pitchFamily="49" charset="0"/>
              </a:rPr>
            </a:br>
            <a:r>
              <a:rPr lang="en-US" sz="550" b="0" dirty="0">
                <a:solidFill>
                  <a:srgbClr val="008000"/>
                </a:solidFill>
                <a:effectLst/>
                <a:latin typeface="Consolas" panose="020B0609020204030204" pitchFamily="49" charset="0"/>
              </a:rPr>
              <a:t>const </a:t>
            </a:r>
            <a:r>
              <a:rPr lang="en-US" sz="550" b="0" dirty="0" err="1">
                <a:solidFill>
                  <a:srgbClr val="008000"/>
                </a:solidFill>
                <a:effectLst/>
                <a:latin typeface="Consolas" panose="020B0609020204030204" pitchFamily="49" charset="0"/>
              </a:rPr>
              <a:t>listByOwner</a:t>
            </a:r>
            <a:r>
              <a:rPr lang="en-US" sz="550" b="0" dirty="0">
                <a:solidFill>
                  <a:srgbClr val="008000"/>
                </a:solidFill>
                <a:effectLst/>
                <a:latin typeface="Consolas" panose="020B0609020204030204" pitchFamily="49" charset="0"/>
              </a:rPr>
              <a:t> = async (req, res) =&gt; { </a:t>
            </a:r>
          </a:p>
          <a:p>
            <a:r>
              <a:rPr lang="en-US" sz="550" b="0" dirty="0">
                <a:solidFill>
                  <a:srgbClr val="008000"/>
                </a:solidFill>
                <a:effectLst/>
                <a:latin typeface="Consolas" panose="020B0609020204030204" pitchFamily="49" charset="0"/>
              </a:rPr>
              <a:t>try {</a:t>
            </a:r>
          </a:p>
          <a:p>
            <a:r>
              <a:rPr lang="en-US" sz="550" b="0" dirty="0">
                <a:solidFill>
                  <a:srgbClr val="008000"/>
                </a:solidFill>
                <a:effectLst/>
                <a:latin typeface="Consolas" panose="020B0609020204030204" pitchFamily="49" charset="0"/>
              </a:rPr>
              <a:t>let shops = await </a:t>
            </a:r>
            <a:r>
              <a:rPr lang="en-US" sz="550" b="0" dirty="0" err="1">
                <a:solidFill>
                  <a:srgbClr val="008000"/>
                </a:solidFill>
                <a:effectLst/>
                <a:latin typeface="Consolas" panose="020B0609020204030204" pitchFamily="49" charset="0"/>
              </a:rPr>
              <a:t>Shop.find</a:t>
            </a:r>
            <a:r>
              <a:rPr lang="en-US" sz="550" b="0" dirty="0">
                <a:solidFill>
                  <a:srgbClr val="008000"/>
                </a:solidFill>
                <a:effectLst/>
                <a:latin typeface="Consolas" panose="020B0609020204030204" pitchFamily="49" charset="0"/>
              </a:rPr>
              <a:t>({owner: </a:t>
            </a:r>
            <a:r>
              <a:rPr lang="en-US" sz="550" b="0" dirty="0" err="1">
                <a:solidFill>
                  <a:srgbClr val="008000"/>
                </a:solidFill>
                <a:effectLst/>
                <a:latin typeface="Consolas" panose="020B0609020204030204" pitchFamily="49" charset="0"/>
              </a:rPr>
              <a:t>req.profile._id</a:t>
            </a:r>
            <a:r>
              <a:rPr lang="en-US" sz="550" b="0" dirty="0">
                <a:solidFill>
                  <a:srgbClr val="008000"/>
                </a:solidFill>
                <a:effectLst/>
                <a:latin typeface="Consolas" panose="020B0609020204030204" pitchFamily="49" charset="0"/>
              </a:rPr>
              <a:t>}).populate('owner', </a:t>
            </a:r>
          </a:p>
          <a:p>
            <a:r>
              <a:rPr lang="en-US" sz="550" b="0" dirty="0">
                <a:solidFill>
                  <a:srgbClr val="008000"/>
                </a:solidFill>
                <a:effectLst/>
                <a:latin typeface="Consolas" panose="020B0609020204030204" pitchFamily="49" charset="0"/>
              </a:rPr>
              <a:t>'_id name')</a:t>
            </a:r>
          </a:p>
          <a:p>
            <a:r>
              <a:rPr lang="en-US" sz="550" b="0" dirty="0" err="1">
                <a:solidFill>
                  <a:srgbClr val="008000"/>
                </a:solidFill>
                <a:effectLst/>
                <a:latin typeface="Consolas" panose="020B0609020204030204" pitchFamily="49" charset="0"/>
              </a:rPr>
              <a:t>res.json</a:t>
            </a:r>
            <a:r>
              <a:rPr lang="en-US" sz="550" b="0" dirty="0">
                <a:solidFill>
                  <a:srgbClr val="008000"/>
                </a:solidFill>
                <a:effectLst/>
                <a:latin typeface="Consolas" panose="020B0609020204030204" pitchFamily="49" charset="0"/>
              </a:rPr>
              <a:t>(shops) </a:t>
            </a:r>
          </a:p>
          <a:p>
            <a:r>
              <a:rPr lang="en-US" sz="550" b="0" dirty="0">
                <a:solidFill>
                  <a:srgbClr val="008000"/>
                </a:solidFill>
                <a:effectLst/>
                <a:latin typeface="Consolas" panose="020B0609020204030204" pitchFamily="49" charset="0"/>
              </a:rPr>
              <a:t>} catch (err){</a:t>
            </a:r>
          </a:p>
          <a:p>
            <a:r>
              <a:rPr lang="en-US" sz="550" b="0" dirty="0">
                <a:solidFill>
                  <a:srgbClr val="008000"/>
                </a:solidFill>
                <a:effectLst/>
                <a:latin typeface="Consolas" panose="020B0609020204030204" pitchFamily="49" charset="0"/>
              </a:rPr>
              <a:t>return </a:t>
            </a:r>
            <a:r>
              <a:rPr lang="en-US" sz="550" b="0" dirty="0" err="1">
                <a:solidFill>
                  <a:srgbClr val="008000"/>
                </a:solidFill>
                <a:effectLst/>
                <a:latin typeface="Consolas" panose="020B0609020204030204" pitchFamily="49" charset="0"/>
              </a:rPr>
              <a:t>res.status</a:t>
            </a:r>
            <a:r>
              <a:rPr lang="en-US" sz="550" b="0" dirty="0">
                <a:solidFill>
                  <a:srgbClr val="008000"/>
                </a:solidFill>
                <a:effectLst/>
                <a:latin typeface="Consolas" panose="020B0609020204030204" pitchFamily="49" charset="0"/>
              </a:rPr>
              <a:t>(400).</a:t>
            </a:r>
            <a:r>
              <a:rPr lang="en-US" sz="550" b="0" dirty="0" err="1">
                <a:solidFill>
                  <a:srgbClr val="008000"/>
                </a:solidFill>
                <a:effectLst/>
                <a:latin typeface="Consolas" panose="020B0609020204030204" pitchFamily="49" charset="0"/>
              </a:rPr>
              <a:t>json</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error: </a:t>
            </a:r>
            <a:r>
              <a:rPr lang="en-US" sz="550" b="0" dirty="0" err="1">
                <a:solidFill>
                  <a:srgbClr val="008000"/>
                </a:solidFill>
                <a:effectLst/>
                <a:latin typeface="Consolas" panose="020B0609020204030204" pitchFamily="49" charset="0"/>
              </a:rPr>
              <a:t>errorHandler.getErrorMessage</a:t>
            </a:r>
            <a:r>
              <a:rPr lang="en-US" sz="550" b="0" dirty="0">
                <a:solidFill>
                  <a:srgbClr val="008000"/>
                </a:solidFill>
                <a:effectLst/>
                <a:latin typeface="Consolas" panose="020B0609020204030204" pitchFamily="49" charset="0"/>
              </a:rPr>
              <a:t>(err)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 </a:t>
            </a:r>
          </a:p>
          <a:p>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const read = (req, res) =&gt; { </a:t>
            </a:r>
          </a:p>
          <a:p>
            <a:r>
              <a:rPr lang="en-US" sz="550" b="0" dirty="0" err="1">
                <a:solidFill>
                  <a:srgbClr val="008000"/>
                </a:solidFill>
                <a:effectLst/>
                <a:latin typeface="Consolas" panose="020B0609020204030204" pitchFamily="49" charset="0"/>
              </a:rPr>
              <a:t>req.shop.image</a:t>
            </a:r>
            <a:r>
              <a:rPr lang="en-US" sz="550" b="0" dirty="0">
                <a:solidFill>
                  <a:srgbClr val="008000"/>
                </a:solidFill>
                <a:effectLst/>
                <a:latin typeface="Consolas" panose="020B0609020204030204" pitchFamily="49" charset="0"/>
              </a:rPr>
              <a:t> = undefined </a:t>
            </a:r>
          </a:p>
          <a:p>
            <a:r>
              <a:rPr lang="en-US" sz="550" b="0" dirty="0">
                <a:solidFill>
                  <a:srgbClr val="008000"/>
                </a:solidFill>
                <a:effectLst/>
                <a:latin typeface="Consolas" panose="020B0609020204030204" pitchFamily="49" charset="0"/>
              </a:rPr>
              <a:t>return </a:t>
            </a:r>
            <a:r>
              <a:rPr lang="en-US" sz="550" b="0" dirty="0" err="1">
                <a:solidFill>
                  <a:srgbClr val="008000"/>
                </a:solidFill>
                <a:effectLst/>
                <a:latin typeface="Consolas" panose="020B0609020204030204" pitchFamily="49" charset="0"/>
              </a:rPr>
              <a:t>res.json</a:t>
            </a:r>
            <a:r>
              <a:rPr lang="en-US" sz="550" b="0" dirty="0">
                <a:solidFill>
                  <a:srgbClr val="008000"/>
                </a:solidFill>
                <a:effectLst/>
                <a:latin typeface="Consolas" panose="020B0609020204030204" pitchFamily="49" charset="0"/>
              </a:rPr>
              <a:t>(</a:t>
            </a:r>
            <a:r>
              <a:rPr lang="en-US" sz="550" b="0" dirty="0" err="1">
                <a:solidFill>
                  <a:srgbClr val="008000"/>
                </a:solidFill>
                <a:effectLst/>
                <a:latin typeface="Consolas" panose="020B0609020204030204" pitchFamily="49" charset="0"/>
              </a:rPr>
              <a:t>req.shop</a:t>
            </a:r>
            <a:r>
              <a:rPr lang="en-US" sz="550" b="0" dirty="0">
                <a:solidFill>
                  <a:srgbClr val="008000"/>
                </a:solidFill>
                <a:effectLst/>
                <a:latin typeface="Consolas" panose="020B0609020204030204" pitchFamily="49" charset="0"/>
              </a:rPr>
              <a:t>)</a:t>
            </a:r>
          </a:p>
          <a:p>
            <a:r>
              <a:rPr lang="en-US" sz="55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D5387739-9A06-68BB-A930-88DD5E1A9A2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2A28CD7-074F-AE6F-046B-A52A81BA62B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07BF3F-876A-6D2D-1549-412D13910E9C}"/>
              </a:ext>
            </a:extLst>
          </p:cNvPr>
          <p:cNvSpPr>
            <a:spLocks noGrp="1"/>
          </p:cNvSpPr>
          <p:nvPr>
            <p:ph type="sldNum" sz="quarter" idx="12"/>
          </p:nvPr>
        </p:nvSpPr>
        <p:spPr/>
        <p:txBody>
          <a:bodyPr/>
          <a:lstStyle/>
          <a:p>
            <a:fld id="{7C5CF243-786F-4254-B068-4C9F0B6EA12F}" type="slidenum">
              <a:rPr lang="en-US" altLang="en-US" smtClean="0"/>
              <a:pPr/>
              <a:t>190</a:t>
            </a:fld>
            <a:endParaRPr lang="en-US" altLang="en-US"/>
          </a:p>
        </p:txBody>
      </p:sp>
    </p:spTree>
    <p:extLst>
      <p:ext uri="{BB962C8B-B14F-4D97-AF65-F5344CB8AC3E}">
        <p14:creationId xmlns:p14="http://schemas.microsoft.com/office/powerpoint/2010/main" val="29614859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9669-7E78-5C5F-BCD2-D6D7F4DC0A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ED7EA5-271D-7A32-8218-285E73618B61}"/>
              </a:ext>
            </a:extLst>
          </p:cNvPr>
          <p:cNvSpPr>
            <a:spLocks noGrp="1"/>
          </p:cNvSpPr>
          <p:nvPr>
            <p:ph idx="1"/>
          </p:nvPr>
        </p:nvSpPr>
        <p:spPr/>
        <p:txBody>
          <a:bodyPr/>
          <a:lstStyle/>
          <a:p>
            <a:r>
              <a:rPr lang="en-US" dirty="0"/>
              <a:t>We are removing the image field before sending the response since images will be retrieved as files in separate routes. </a:t>
            </a:r>
          </a:p>
          <a:p>
            <a:r>
              <a:rPr lang="en-US" dirty="0"/>
              <a:t>With this API ready in the backend, you can now add the implementation to call it in the frontend by adding a fetch method in api-shop.js, similar to other fetch methods already added for other API implementations.</a:t>
            </a:r>
          </a:p>
          <a:p>
            <a:r>
              <a:rPr lang="en-US" dirty="0"/>
              <a:t>We will use the fetch method to call the read shop API in the React component that will render the shop details, as discussed in the next section.</a:t>
            </a:r>
          </a:p>
        </p:txBody>
      </p:sp>
      <p:sp>
        <p:nvSpPr>
          <p:cNvPr id="4" name="Date Placeholder 3">
            <a:extLst>
              <a:ext uri="{FF2B5EF4-FFF2-40B4-BE49-F238E27FC236}">
                <a16:creationId xmlns:a16="http://schemas.microsoft.com/office/drawing/2014/main" id="{52A8FBC0-815C-9BF1-869C-0B3DBB07CDF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C5EC36A-C801-6C60-D068-FF20D04639A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ACD92F5-A512-41A3-F159-A34765858BDA}"/>
              </a:ext>
            </a:extLst>
          </p:cNvPr>
          <p:cNvSpPr>
            <a:spLocks noGrp="1"/>
          </p:cNvSpPr>
          <p:nvPr>
            <p:ph type="sldNum" sz="quarter" idx="12"/>
          </p:nvPr>
        </p:nvSpPr>
        <p:spPr/>
        <p:txBody>
          <a:bodyPr/>
          <a:lstStyle/>
          <a:p>
            <a:fld id="{7C5CF243-786F-4254-B068-4C9F0B6EA12F}" type="slidenum">
              <a:rPr lang="en-US" altLang="en-US" smtClean="0"/>
              <a:pPr/>
              <a:t>191</a:t>
            </a:fld>
            <a:endParaRPr lang="en-US" altLang="en-US"/>
          </a:p>
        </p:txBody>
      </p:sp>
    </p:spTree>
    <p:extLst>
      <p:ext uri="{BB962C8B-B14F-4D97-AF65-F5344CB8AC3E}">
        <p14:creationId xmlns:p14="http://schemas.microsoft.com/office/powerpoint/2010/main" val="40031231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ABD4-7D5B-E803-95B0-B7A70F6EDBCF}"/>
              </a:ext>
            </a:extLst>
          </p:cNvPr>
          <p:cNvSpPr>
            <a:spLocks noGrp="1"/>
          </p:cNvSpPr>
          <p:nvPr>
            <p:ph type="title"/>
          </p:nvPr>
        </p:nvSpPr>
        <p:spPr/>
        <p:txBody>
          <a:bodyPr/>
          <a:lstStyle/>
          <a:p>
            <a:r>
              <a:rPr lang="en-US" dirty="0"/>
              <a:t>The Shop component</a:t>
            </a:r>
          </a:p>
        </p:txBody>
      </p:sp>
      <p:sp>
        <p:nvSpPr>
          <p:cNvPr id="3" name="Content Placeholder 2">
            <a:extLst>
              <a:ext uri="{FF2B5EF4-FFF2-40B4-BE49-F238E27FC236}">
                <a16:creationId xmlns:a16="http://schemas.microsoft.com/office/drawing/2014/main" id="{0621184B-AA32-E9FD-D508-F49E5D2D908E}"/>
              </a:ext>
            </a:extLst>
          </p:cNvPr>
          <p:cNvSpPr>
            <a:spLocks noGrp="1"/>
          </p:cNvSpPr>
          <p:nvPr>
            <p:ph idx="1"/>
          </p:nvPr>
        </p:nvSpPr>
        <p:spPr/>
        <p:txBody>
          <a:bodyPr/>
          <a:lstStyle/>
          <a:p>
            <a:r>
              <a:rPr lang="en-US" dirty="0"/>
              <a:t>The Shop component will render the shop details and also a list of products in the specified shop using a product list component, which will be discussed in the Products section. </a:t>
            </a:r>
          </a:p>
          <a:p>
            <a:r>
              <a:rPr lang="en-US" dirty="0"/>
              <a:t>The completed single Shop view will look as pictured in the following screenshot:</a:t>
            </a:r>
          </a:p>
          <a:p>
            <a:endParaRPr lang="en-US" dirty="0"/>
          </a:p>
        </p:txBody>
      </p:sp>
      <p:sp>
        <p:nvSpPr>
          <p:cNvPr id="4" name="Date Placeholder 3">
            <a:extLst>
              <a:ext uri="{FF2B5EF4-FFF2-40B4-BE49-F238E27FC236}">
                <a16:creationId xmlns:a16="http://schemas.microsoft.com/office/drawing/2014/main" id="{8E24AB01-52A7-BB55-CFF4-38BB056BA26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6C51AFA-25EA-D2C9-60C3-3FC3DC55AD1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0B3AF2-089F-6D35-980C-04B188CA1DD4}"/>
              </a:ext>
            </a:extLst>
          </p:cNvPr>
          <p:cNvSpPr>
            <a:spLocks noGrp="1"/>
          </p:cNvSpPr>
          <p:nvPr>
            <p:ph type="sldNum" sz="quarter" idx="12"/>
          </p:nvPr>
        </p:nvSpPr>
        <p:spPr/>
        <p:txBody>
          <a:bodyPr/>
          <a:lstStyle/>
          <a:p>
            <a:fld id="{7C5CF243-786F-4254-B068-4C9F0B6EA12F}" type="slidenum">
              <a:rPr lang="en-US" altLang="en-US" smtClean="0"/>
              <a:pPr/>
              <a:t>192</a:t>
            </a:fld>
            <a:endParaRPr lang="en-US" altLang="en-US"/>
          </a:p>
        </p:txBody>
      </p:sp>
      <p:pic>
        <p:nvPicPr>
          <p:cNvPr id="8" name="Picture 7">
            <a:extLst>
              <a:ext uri="{FF2B5EF4-FFF2-40B4-BE49-F238E27FC236}">
                <a16:creationId xmlns:a16="http://schemas.microsoft.com/office/drawing/2014/main" id="{CABF089F-48D2-89B2-7AC9-D71A10568893}"/>
              </a:ext>
            </a:extLst>
          </p:cNvPr>
          <p:cNvPicPr>
            <a:picLocks noChangeAspect="1"/>
          </p:cNvPicPr>
          <p:nvPr/>
        </p:nvPicPr>
        <p:blipFill>
          <a:blip r:embed="rId2"/>
          <a:stretch>
            <a:fillRect/>
          </a:stretch>
        </p:blipFill>
        <p:spPr>
          <a:xfrm>
            <a:off x="1371600" y="3199920"/>
            <a:ext cx="7086600" cy="3045306"/>
          </a:xfrm>
          <a:prstGeom prst="rect">
            <a:avLst/>
          </a:prstGeom>
        </p:spPr>
      </p:pic>
    </p:spTree>
    <p:extLst>
      <p:ext uri="{BB962C8B-B14F-4D97-AF65-F5344CB8AC3E}">
        <p14:creationId xmlns:p14="http://schemas.microsoft.com/office/powerpoint/2010/main" val="247004505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8964-DBA6-1491-CC40-2E516FD650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500876-9251-26D8-60E1-1C98B87A1689}"/>
              </a:ext>
            </a:extLst>
          </p:cNvPr>
          <p:cNvSpPr>
            <a:spLocks noGrp="1"/>
          </p:cNvSpPr>
          <p:nvPr>
            <p:ph idx="1"/>
          </p:nvPr>
        </p:nvSpPr>
        <p:spPr/>
        <p:txBody>
          <a:bodyPr/>
          <a:lstStyle/>
          <a:p>
            <a:r>
              <a:rPr lang="en-US" dirty="0"/>
              <a:t>To implement this Shop component, we will first retrieve the shop details with a fetch call to the read API in a </a:t>
            </a:r>
            <a:r>
              <a:rPr lang="en-US" dirty="0" err="1"/>
              <a:t>useEffect</a:t>
            </a:r>
            <a:r>
              <a:rPr lang="en-US" dirty="0"/>
              <a:t> hook, and set the received values to state, </a:t>
            </a:r>
          </a:p>
          <a:p>
            <a:r>
              <a:rPr lang="en-US" dirty="0"/>
              <a:t>as shown in the following code:</a:t>
            </a:r>
          </a:p>
        </p:txBody>
      </p:sp>
      <p:sp>
        <p:nvSpPr>
          <p:cNvPr id="4" name="Date Placeholder 3">
            <a:extLst>
              <a:ext uri="{FF2B5EF4-FFF2-40B4-BE49-F238E27FC236}">
                <a16:creationId xmlns:a16="http://schemas.microsoft.com/office/drawing/2014/main" id="{26595EF0-E7C9-0461-CB68-D0334A72292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C43BA50-6A18-38C3-34BE-5CAE966BF94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B465285-3BC7-118C-CDCA-57D17124833D}"/>
              </a:ext>
            </a:extLst>
          </p:cNvPr>
          <p:cNvSpPr>
            <a:spLocks noGrp="1"/>
          </p:cNvSpPr>
          <p:nvPr>
            <p:ph type="sldNum" sz="quarter" idx="12"/>
          </p:nvPr>
        </p:nvSpPr>
        <p:spPr/>
        <p:txBody>
          <a:bodyPr/>
          <a:lstStyle/>
          <a:p>
            <a:fld id="{7C5CF243-786F-4254-B068-4C9F0B6EA12F}" type="slidenum">
              <a:rPr lang="en-US" altLang="en-US" smtClean="0"/>
              <a:pPr/>
              <a:t>193</a:t>
            </a:fld>
            <a:endParaRPr lang="en-US" altLang="en-US"/>
          </a:p>
        </p:txBody>
      </p:sp>
    </p:spTree>
    <p:extLst>
      <p:ext uri="{BB962C8B-B14F-4D97-AF65-F5344CB8AC3E}">
        <p14:creationId xmlns:p14="http://schemas.microsoft.com/office/powerpoint/2010/main" val="3540821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B1CB-37FE-7D44-4D70-37C9ED7FE3AF}"/>
              </a:ext>
            </a:extLst>
          </p:cNvPr>
          <p:cNvSpPr>
            <a:spLocks noGrp="1"/>
          </p:cNvSpPr>
          <p:nvPr>
            <p:ph type="title"/>
          </p:nvPr>
        </p:nvSpPr>
        <p:spPr/>
        <p:txBody>
          <a:bodyPr/>
          <a:lstStyle/>
          <a:p>
            <a:br>
              <a:rPr lang="en-US" dirty="0"/>
            </a:br>
            <a:r>
              <a:rPr lang="en-US" dirty="0" err="1"/>
              <a:t>mern</a:t>
            </a:r>
            <a:r>
              <a:rPr lang="en-US" dirty="0"/>
              <a:t>-marketplace/client/shop/Shop.js:</a:t>
            </a:r>
            <a:br>
              <a:rPr lang="en-US" dirty="0"/>
            </a:br>
            <a:endParaRPr lang="en-US" dirty="0"/>
          </a:p>
        </p:txBody>
      </p:sp>
      <p:sp>
        <p:nvSpPr>
          <p:cNvPr id="3" name="Content Placeholder 2">
            <a:extLst>
              <a:ext uri="{FF2B5EF4-FFF2-40B4-BE49-F238E27FC236}">
                <a16:creationId xmlns:a16="http://schemas.microsoft.com/office/drawing/2014/main" id="{CFB6D12E-20F2-1433-4175-1244A33A5064}"/>
              </a:ext>
            </a:extLst>
          </p:cNvPr>
          <p:cNvSpPr>
            <a:spLocks noGrp="1"/>
          </p:cNvSpPr>
          <p:nvPr>
            <p:ph idx="1"/>
          </p:nvPr>
        </p:nvSpPr>
        <p:spPr/>
        <p:txBody>
          <a:bodyPr/>
          <a:lstStyle/>
          <a:p>
            <a:r>
              <a:rPr lang="en-US" sz="1400" dirty="0">
                <a:solidFill>
                  <a:srgbClr val="008000"/>
                </a:solidFill>
              </a:rPr>
              <a:t>export default function Shop({match}) { </a:t>
            </a:r>
          </a:p>
          <a:p>
            <a:r>
              <a:rPr lang="en-US" sz="1400" dirty="0">
                <a:solidFill>
                  <a:srgbClr val="008000"/>
                </a:solidFill>
              </a:rPr>
              <a:t>const [shop, </a:t>
            </a:r>
            <a:r>
              <a:rPr lang="en-US" sz="1400" dirty="0" err="1">
                <a:solidFill>
                  <a:srgbClr val="008000"/>
                </a:solidFill>
              </a:rPr>
              <a:t>setShop</a:t>
            </a:r>
            <a:r>
              <a:rPr lang="en-US" sz="1400" dirty="0">
                <a:solidFill>
                  <a:srgbClr val="008000"/>
                </a:solidFill>
              </a:rPr>
              <a:t>] = </a:t>
            </a:r>
            <a:r>
              <a:rPr lang="en-US" sz="1400" dirty="0" err="1">
                <a:solidFill>
                  <a:srgbClr val="008000"/>
                </a:solidFill>
              </a:rPr>
              <a:t>useState</a:t>
            </a:r>
            <a:r>
              <a:rPr lang="en-US" sz="1400" dirty="0">
                <a:solidFill>
                  <a:srgbClr val="008000"/>
                </a:solidFill>
              </a:rPr>
              <a:t>('') </a:t>
            </a:r>
          </a:p>
          <a:p>
            <a:r>
              <a:rPr lang="en-US" sz="1400" dirty="0">
                <a:solidFill>
                  <a:srgbClr val="008000"/>
                </a:solidFill>
              </a:rPr>
              <a:t>const [error, </a:t>
            </a:r>
            <a:r>
              <a:rPr lang="en-US" sz="1400" dirty="0" err="1">
                <a:solidFill>
                  <a:srgbClr val="008000"/>
                </a:solidFill>
              </a:rPr>
              <a:t>setError</a:t>
            </a:r>
            <a:r>
              <a:rPr lang="en-US" sz="1400" dirty="0">
                <a:solidFill>
                  <a:srgbClr val="008000"/>
                </a:solidFill>
              </a:rPr>
              <a:t>] = </a:t>
            </a:r>
            <a:r>
              <a:rPr lang="en-US" sz="1400" dirty="0" err="1">
                <a:solidFill>
                  <a:srgbClr val="008000"/>
                </a:solidFill>
              </a:rPr>
              <a:t>useState</a:t>
            </a:r>
            <a:r>
              <a:rPr lang="en-US" sz="1400" dirty="0">
                <a:solidFill>
                  <a:srgbClr val="008000"/>
                </a:solidFill>
              </a:rPr>
              <a:t>('')</a:t>
            </a:r>
          </a:p>
          <a:p>
            <a:r>
              <a:rPr lang="en-US" sz="1400" dirty="0" err="1">
                <a:solidFill>
                  <a:srgbClr val="008000"/>
                </a:solidFill>
              </a:rPr>
              <a:t>useEffect</a:t>
            </a:r>
            <a:r>
              <a:rPr lang="en-US" sz="1400" dirty="0">
                <a:solidFill>
                  <a:srgbClr val="008000"/>
                </a:solidFill>
              </a:rPr>
              <a:t>(() =&gt; {</a:t>
            </a:r>
          </a:p>
          <a:p>
            <a:r>
              <a:rPr lang="en-US" sz="1400" dirty="0">
                <a:solidFill>
                  <a:srgbClr val="008000"/>
                </a:solidFill>
              </a:rPr>
              <a:t>const </a:t>
            </a:r>
            <a:r>
              <a:rPr lang="en-US" sz="1400" dirty="0" err="1">
                <a:solidFill>
                  <a:srgbClr val="008000"/>
                </a:solidFill>
              </a:rPr>
              <a:t>abortController</a:t>
            </a:r>
            <a:r>
              <a:rPr lang="en-US" sz="1400" dirty="0">
                <a:solidFill>
                  <a:srgbClr val="008000"/>
                </a:solidFill>
              </a:rPr>
              <a:t> = new </a:t>
            </a:r>
            <a:r>
              <a:rPr lang="en-US" sz="1400" dirty="0" err="1">
                <a:solidFill>
                  <a:srgbClr val="008000"/>
                </a:solidFill>
              </a:rPr>
              <a:t>AbortController</a:t>
            </a:r>
            <a:r>
              <a:rPr lang="en-US" sz="1400" dirty="0">
                <a:solidFill>
                  <a:srgbClr val="008000"/>
                </a:solidFill>
              </a:rPr>
              <a:t>() </a:t>
            </a:r>
          </a:p>
          <a:p>
            <a:r>
              <a:rPr lang="en-US" sz="1400" dirty="0">
                <a:solidFill>
                  <a:srgbClr val="008000"/>
                </a:solidFill>
              </a:rPr>
              <a:t>const signal = </a:t>
            </a:r>
            <a:r>
              <a:rPr lang="en-US" sz="1400" dirty="0" err="1">
                <a:solidFill>
                  <a:srgbClr val="008000"/>
                </a:solidFill>
              </a:rPr>
              <a:t>abortController.signal</a:t>
            </a:r>
            <a:endParaRPr lang="en-US" sz="1400" dirty="0">
              <a:solidFill>
                <a:srgbClr val="008000"/>
              </a:solidFill>
            </a:endParaRPr>
          </a:p>
          <a:p>
            <a:r>
              <a:rPr lang="en-US" sz="1400" dirty="0">
                <a:solidFill>
                  <a:srgbClr val="008000"/>
                </a:solidFill>
              </a:rPr>
              <a:t>read({</a:t>
            </a:r>
          </a:p>
          <a:p>
            <a:r>
              <a:rPr lang="en-US" sz="1400" dirty="0" err="1">
                <a:solidFill>
                  <a:srgbClr val="008000"/>
                </a:solidFill>
              </a:rPr>
              <a:t>shopId</a:t>
            </a:r>
            <a:r>
              <a:rPr lang="en-US" sz="1400" dirty="0">
                <a:solidFill>
                  <a:srgbClr val="008000"/>
                </a:solidFill>
              </a:rPr>
              <a:t>: </a:t>
            </a:r>
            <a:r>
              <a:rPr lang="en-US" sz="1400" dirty="0" err="1">
                <a:solidFill>
                  <a:srgbClr val="008000"/>
                </a:solidFill>
              </a:rPr>
              <a:t>match.params.shopId</a:t>
            </a:r>
            <a:r>
              <a:rPr lang="en-US" sz="1400" dirty="0">
                <a:solidFill>
                  <a:srgbClr val="008000"/>
                </a:solidFill>
              </a:rPr>
              <a:t> </a:t>
            </a:r>
          </a:p>
          <a:p>
            <a:r>
              <a:rPr lang="en-US" sz="1400" dirty="0">
                <a:solidFill>
                  <a:srgbClr val="008000"/>
                </a:solidFill>
              </a:rPr>
              <a:t>}, signal).then((data) =&gt; {</a:t>
            </a:r>
          </a:p>
          <a:p>
            <a:r>
              <a:rPr lang="en-US" sz="1400" dirty="0">
                <a:solidFill>
                  <a:srgbClr val="008000"/>
                </a:solidFill>
              </a:rPr>
              <a:t>if (</a:t>
            </a:r>
            <a:r>
              <a:rPr lang="en-US" sz="1400" dirty="0" err="1">
                <a:solidFill>
                  <a:srgbClr val="008000"/>
                </a:solidFill>
              </a:rPr>
              <a:t>data.error</a:t>
            </a:r>
            <a:r>
              <a:rPr lang="en-US" sz="1400" dirty="0">
                <a:solidFill>
                  <a:srgbClr val="008000"/>
                </a:solidFill>
              </a:rPr>
              <a:t>) { </a:t>
            </a:r>
          </a:p>
          <a:p>
            <a:r>
              <a:rPr lang="en-US" sz="1400" dirty="0" err="1">
                <a:solidFill>
                  <a:srgbClr val="008000"/>
                </a:solidFill>
              </a:rPr>
              <a:t>setError</a:t>
            </a:r>
            <a:r>
              <a:rPr lang="en-US" sz="1400" dirty="0">
                <a:solidFill>
                  <a:srgbClr val="008000"/>
                </a:solidFill>
              </a:rPr>
              <a:t>(</a:t>
            </a:r>
            <a:r>
              <a:rPr lang="en-US" sz="1400" dirty="0" err="1">
                <a:solidFill>
                  <a:srgbClr val="008000"/>
                </a:solidFill>
              </a:rPr>
              <a:t>data.error</a:t>
            </a:r>
            <a:r>
              <a:rPr lang="en-US" sz="1400" dirty="0">
                <a:solidFill>
                  <a:srgbClr val="008000"/>
                </a:solidFill>
              </a:rPr>
              <a:t>)} else { </a:t>
            </a:r>
          </a:p>
          <a:p>
            <a:r>
              <a:rPr lang="en-US" sz="1400" dirty="0" err="1">
                <a:solidFill>
                  <a:srgbClr val="008000"/>
                </a:solidFill>
              </a:rPr>
              <a:t>setShop</a:t>
            </a:r>
            <a:r>
              <a:rPr lang="en-US" sz="1400" dirty="0">
                <a:solidFill>
                  <a:srgbClr val="008000"/>
                </a:solidFill>
              </a:rPr>
              <a:t>(data)</a:t>
            </a:r>
          </a:p>
          <a:p>
            <a:r>
              <a:rPr lang="en-US" sz="1400" dirty="0">
                <a:solidFill>
                  <a:srgbClr val="008000"/>
                </a:solidFill>
              </a:rPr>
              <a:t>} </a:t>
            </a:r>
          </a:p>
          <a:p>
            <a:r>
              <a:rPr lang="en-US" sz="1400" dirty="0">
                <a:solidFill>
                  <a:srgbClr val="008000"/>
                </a:solidFill>
              </a:rPr>
              <a:t>})</a:t>
            </a:r>
          </a:p>
          <a:p>
            <a:r>
              <a:rPr lang="en-US" sz="1400" dirty="0">
                <a:solidFill>
                  <a:srgbClr val="008000"/>
                </a:solidFill>
              </a:rPr>
              <a:t>return function cleanup(){ </a:t>
            </a:r>
          </a:p>
          <a:p>
            <a:r>
              <a:rPr lang="en-US" sz="1400" dirty="0" err="1">
                <a:solidFill>
                  <a:srgbClr val="008000"/>
                </a:solidFill>
              </a:rPr>
              <a:t>abortController.abort</a:t>
            </a:r>
            <a:r>
              <a:rPr lang="en-US" sz="1400" dirty="0">
                <a:solidFill>
                  <a:srgbClr val="008000"/>
                </a:solidFill>
              </a:rPr>
              <a:t>()</a:t>
            </a:r>
          </a:p>
          <a:p>
            <a:r>
              <a:rPr lang="en-US" sz="1400" dirty="0">
                <a:solidFill>
                  <a:srgbClr val="008000"/>
                </a:solidFill>
              </a:rPr>
              <a:t>}</a:t>
            </a:r>
          </a:p>
          <a:p>
            <a:r>
              <a:rPr lang="en-US" sz="1400" dirty="0">
                <a:solidFill>
                  <a:srgbClr val="008000"/>
                </a:solidFill>
              </a:rPr>
              <a:t>}, [</a:t>
            </a:r>
            <a:r>
              <a:rPr lang="en-US" sz="1400" dirty="0" err="1">
                <a:solidFill>
                  <a:srgbClr val="008000"/>
                </a:solidFill>
              </a:rPr>
              <a:t>match.params.shopId</a:t>
            </a:r>
            <a:r>
              <a:rPr lang="en-US" sz="1400" dirty="0">
                <a:solidFill>
                  <a:srgbClr val="008000"/>
                </a:solidFill>
              </a:rPr>
              <a:t>])</a:t>
            </a:r>
          </a:p>
          <a:p>
            <a:r>
              <a:rPr lang="en-US" sz="1400" dirty="0">
                <a:solidFill>
                  <a:srgbClr val="008000"/>
                </a:solidFill>
              </a:rPr>
              <a:t>... </a:t>
            </a:r>
          </a:p>
          <a:p>
            <a:r>
              <a:rPr lang="en-US" sz="1400" dirty="0">
                <a:solidFill>
                  <a:srgbClr val="008000"/>
                </a:solidFill>
              </a:rPr>
              <a:t>}</a:t>
            </a:r>
          </a:p>
        </p:txBody>
      </p:sp>
      <p:sp>
        <p:nvSpPr>
          <p:cNvPr id="4" name="Date Placeholder 3">
            <a:extLst>
              <a:ext uri="{FF2B5EF4-FFF2-40B4-BE49-F238E27FC236}">
                <a16:creationId xmlns:a16="http://schemas.microsoft.com/office/drawing/2014/main" id="{C890C8EE-4590-8690-031E-509CD456356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F32AD70-43B2-1F66-1B52-D0B5784DB32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B9F1424-DDAA-844A-9C9A-5288BB8465EC}"/>
              </a:ext>
            </a:extLst>
          </p:cNvPr>
          <p:cNvSpPr>
            <a:spLocks noGrp="1"/>
          </p:cNvSpPr>
          <p:nvPr>
            <p:ph type="sldNum" sz="quarter" idx="12"/>
          </p:nvPr>
        </p:nvSpPr>
        <p:spPr/>
        <p:txBody>
          <a:bodyPr/>
          <a:lstStyle/>
          <a:p>
            <a:fld id="{7C5CF243-786F-4254-B068-4C9F0B6EA12F}" type="slidenum">
              <a:rPr lang="en-US" altLang="en-US" smtClean="0"/>
              <a:pPr/>
              <a:t>194</a:t>
            </a:fld>
            <a:endParaRPr lang="en-US" altLang="en-US"/>
          </a:p>
        </p:txBody>
      </p:sp>
    </p:spTree>
    <p:extLst>
      <p:ext uri="{BB962C8B-B14F-4D97-AF65-F5344CB8AC3E}">
        <p14:creationId xmlns:p14="http://schemas.microsoft.com/office/powerpoint/2010/main" val="17941128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9E9E-4BEE-9FCD-97AE-F1C477A2F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F7BB56-E101-9F9B-376D-79370D6A8A1C}"/>
              </a:ext>
            </a:extLst>
          </p:cNvPr>
          <p:cNvSpPr>
            <a:spLocks noGrp="1"/>
          </p:cNvSpPr>
          <p:nvPr>
            <p:ph idx="1"/>
          </p:nvPr>
        </p:nvSpPr>
        <p:spPr/>
        <p:txBody>
          <a:bodyPr/>
          <a:lstStyle/>
          <a:p>
            <a:r>
              <a:rPr lang="en-US" dirty="0"/>
              <a:t>This </a:t>
            </a:r>
            <a:r>
              <a:rPr lang="en-US" dirty="0" err="1"/>
              <a:t>useEffect</a:t>
            </a:r>
            <a:r>
              <a:rPr lang="en-US" dirty="0"/>
              <a:t> hook will only run when the </a:t>
            </a:r>
            <a:r>
              <a:rPr lang="en-US" dirty="0" err="1"/>
              <a:t>shopId</a:t>
            </a:r>
            <a:r>
              <a:rPr lang="en-US" dirty="0"/>
              <a:t> changes in the route params. </a:t>
            </a:r>
          </a:p>
          <a:p>
            <a:r>
              <a:rPr lang="en-US" dirty="0"/>
              <a:t>The retrieved shop data is set to state and rendered in the view to display the shop's name, logo, and description with the following code:</a:t>
            </a:r>
          </a:p>
          <a:p>
            <a:pPr marL="0" indent="0">
              <a:buNone/>
            </a:pPr>
            <a:r>
              <a:rPr lang="en-US" dirty="0" err="1"/>
              <a:t>mern</a:t>
            </a:r>
            <a:r>
              <a:rPr lang="en-US" dirty="0"/>
              <a:t>-marketplace/client/shop/Shop.js:</a:t>
            </a:r>
          </a:p>
          <a:p>
            <a:r>
              <a:rPr lang="en-US" sz="1800" dirty="0"/>
              <a:t>&lt;</a:t>
            </a:r>
            <a:r>
              <a:rPr lang="en-US" sz="1800" dirty="0" err="1"/>
              <a:t>CardContent</a:t>
            </a:r>
            <a:r>
              <a:rPr lang="en-US" sz="1800" dirty="0"/>
              <a:t>&gt;</a:t>
            </a:r>
          </a:p>
          <a:p>
            <a:r>
              <a:rPr lang="en-US" sz="1800" dirty="0"/>
              <a:t>&lt;Typography type="headline" component="h2"&gt; </a:t>
            </a:r>
          </a:p>
          <a:p>
            <a:r>
              <a:rPr lang="en-US" sz="1800" dirty="0"/>
              <a:t>{shop.name}</a:t>
            </a:r>
          </a:p>
          <a:p>
            <a:r>
              <a:rPr lang="en-US" sz="1800" dirty="0"/>
              <a:t>&lt;/Typography&gt;&lt;</a:t>
            </a:r>
            <a:r>
              <a:rPr lang="en-US" sz="1800" dirty="0" err="1"/>
              <a:t>br</a:t>
            </a:r>
            <a:r>
              <a:rPr lang="en-US" sz="1800" dirty="0"/>
              <a:t>/&gt;</a:t>
            </a:r>
          </a:p>
          <a:p>
            <a:r>
              <a:rPr lang="en-US" sz="1800" dirty="0"/>
              <a:t>&lt;Avatar </a:t>
            </a:r>
            <a:r>
              <a:rPr lang="en-US" sz="1800" dirty="0" err="1"/>
              <a:t>src</a:t>
            </a:r>
            <a:r>
              <a:rPr lang="en-US" sz="1800" dirty="0"/>
              <a:t>={</a:t>
            </a:r>
            <a:r>
              <a:rPr lang="en-US" sz="1800" dirty="0" err="1"/>
              <a:t>logoUrl</a:t>
            </a:r>
            <a:r>
              <a:rPr lang="en-US" sz="1800" dirty="0"/>
              <a:t>}/&gt;&lt;</a:t>
            </a:r>
            <a:r>
              <a:rPr lang="en-US" sz="1800" dirty="0" err="1"/>
              <a:t>br</a:t>
            </a:r>
            <a:r>
              <a:rPr lang="en-US" sz="1800" dirty="0"/>
              <a:t>/&gt;</a:t>
            </a:r>
          </a:p>
          <a:p>
            <a:r>
              <a:rPr lang="en-US" sz="1800" dirty="0"/>
              <a:t>&lt;Typography type="subheading" component="h2"&gt; </a:t>
            </a:r>
          </a:p>
          <a:p>
            <a:r>
              <a:rPr lang="en-US" sz="1800" dirty="0"/>
              <a:t>{</a:t>
            </a:r>
            <a:r>
              <a:rPr lang="en-US" sz="1800" dirty="0" err="1"/>
              <a:t>shop.description</a:t>
            </a:r>
            <a:r>
              <a:rPr lang="en-US" sz="1800" dirty="0"/>
              <a:t>}</a:t>
            </a:r>
          </a:p>
          <a:p>
            <a:r>
              <a:rPr lang="en-US" sz="1800" dirty="0"/>
              <a:t>&lt;/Typography&gt;&lt;</a:t>
            </a:r>
            <a:r>
              <a:rPr lang="en-US" sz="1800" dirty="0" err="1"/>
              <a:t>br</a:t>
            </a:r>
            <a:r>
              <a:rPr lang="en-US" sz="1800" dirty="0"/>
              <a:t>/&gt; </a:t>
            </a:r>
          </a:p>
          <a:p>
            <a:r>
              <a:rPr lang="en-US" sz="1800" dirty="0"/>
              <a:t>&lt;/</a:t>
            </a:r>
            <a:r>
              <a:rPr lang="en-US" sz="1800" dirty="0" err="1"/>
              <a:t>CardContent</a:t>
            </a:r>
            <a:r>
              <a:rPr lang="en-US" sz="1800" dirty="0"/>
              <a:t>&gt;</a:t>
            </a:r>
          </a:p>
        </p:txBody>
      </p:sp>
      <p:sp>
        <p:nvSpPr>
          <p:cNvPr id="4" name="Date Placeholder 3">
            <a:extLst>
              <a:ext uri="{FF2B5EF4-FFF2-40B4-BE49-F238E27FC236}">
                <a16:creationId xmlns:a16="http://schemas.microsoft.com/office/drawing/2014/main" id="{8BCC252A-F4F1-B811-D01B-C9A9CECEC28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7E4884E-BE55-BB01-C589-E3B03913143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785D65B-A715-013D-BBF6-0349C3C958BB}"/>
              </a:ext>
            </a:extLst>
          </p:cNvPr>
          <p:cNvSpPr>
            <a:spLocks noGrp="1"/>
          </p:cNvSpPr>
          <p:nvPr>
            <p:ph type="sldNum" sz="quarter" idx="12"/>
          </p:nvPr>
        </p:nvSpPr>
        <p:spPr/>
        <p:txBody>
          <a:bodyPr/>
          <a:lstStyle/>
          <a:p>
            <a:fld id="{7C5CF243-786F-4254-B068-4C9F0B6EA12F}" type="slidenum">
              <a:rPr lang="en-US" altLang="en-US" smtClean="0"/>
              <a:pPr/>
              <a:t>195</a:t>
            </a:fld>
            <a:endParaRPr lang="en-US" altLang="en-US"/>
          </a:p>
        </p:txBody>
      </p:sp>
    </p:spTree>
    <p:extLst>
      <p:ext uri="{BB962C8B-B14F-4D97-AF65-F5344CB8AC3E}">
        <p14:creationId xmlns:p14="http://schemas.microsoft.com/office/powerpoint/2010/main" val="46968348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0FB2-C128-AC74-0C90-497C560082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A4CB5F-7AA0-5839-DF27-44F2CB07AE8B}"/>
              </a:ext>
            </a:extLst>
          </p:cNvPr>
          <p:cNvSpPr>
            <a:spLocks noGrp="1"/>
          </p:cNvSpPr>
          <p:nvPr>
            <p:ph idx="1"/>
          </p:nvPr>
        </p:nvSpPr>
        <p:spPr/>
        <p:txBody>
          <a:bodyPr/>
          <a:lstStyle/>
          <a:p>
            <a:r>
              <a:rPr lang="en-US" dirty="0"/>
              <a:t>The </a:t>
            </a:r>
            <a:r>
              <a:rPr lang="en-US" dirty="0" err="1"/>
              <a:t>logoUrl</a:t>
            </a:r>
            <a:r>
              <a:rPr lang="en-US" dirty="0"/>
              <a:t> points to the route from where the logo image can be retrieved from the database (if the image exists), and it's defined as follows:</a:t>
            </a:r>
          </a:p>
          <a:p>
            <a:endParaRPr lang="en-US" dirty="0"/>
          </a:p>
          <a:p>
            <a:pPr marL="0" indent="0">
              <a:buNone/>
            </a:pPr>
            <a:r>
              <a:rPr lang="en-US" dirty="0" err="1"/>
              <a:t>mern</a:t>
            </a:r>
            <a:r>
              <a:rPr lang="en-US" dirty="0"/>
              <a:t>-marketplace/client/shop/Shop.js:</a:t>
            </a:r>
          </a:p>
          <a:p>
            <a:r>
              <a:rPr lang="en-US" dirty="0"/>
              <a:t>const </a:t>
            </a:r>
            <a:r>
              <a:rPr lang="en-US" dirty="0" err="1"/>
              <a:t>logoUrl</a:t>
            </a:r>
            <a:r>
              <a:rPr lang="en-US" dirty="0"/>
              <a:t> = </a:t>
            </a:r>
            <a:r>
              <a:rPr lang="en-US" dirty="0" err="1"/>
              <a:t>shop._id</a:t>
            </a:r>
            <a:endParaRPr lang="en-US" dirty="0"/>
          </a:p>
          <a:p>
            <a:r>
              <a:rPr lang="en-US" dirty="0"/>
              <a:t>? `/</a:t>
            </a:r>
            <a:r>
              <a:rPr lang="en-US" dirty="0" err="1"/>
              <a:t>api</a:t>
            </a:r>
            <a:r>
              <a:rPr lang="en-US" dirty="0"/>
              <a:t>/shops/logo/${</a:t>
            </a:r>
            <a:r>
              <a:rPr lang="en-US" dirty="0" err="1"/>
              <a:t>shop._id</a:t>
            </a:r>
            <a:r>
              <a:rPr lang="en-US" dirty="0"/>
              <a:t>}?${new Date().</a:t>
            </a:r>
            <a:r>
              <a:rPr lang="en-US" dirty="0" err="1"/>
              <a:t>getTime</a:t>
            </a:r>
            <a:r>
              <a:rPr lang="en-US" dirty="0"/>
              <a:t>()}` </a:t>
            </a:r>
          </a:p>
          <a:p>
            <a:r>
              <a:rPr lang="en-US" dirty="0"/>
              <a:t>: '/</a:t>
            </a:r>
            <a:r>
              <a:rPr lang="en-US" dirty="0" err="1"/>
              <a:t>api</a:t>
            </a:r>
            <a:r>
              <a:rPr lang="en-US" dirty="0"/>
              <a:t>/shops/</a:t>
            </a:r>
            <a:r>
              <a:rPr lang="en-US" dirty="0" err="1"/>
              <a:t>defaultphoto</a:t>
            </a:r>
            <a:r>
              <a:rPr lang="en-US" dirty="0"/>
              <a:t>'</a:t>
            </a:r>
          </a:p>
        </p:txBody>
      </p:sp>
      <p:sp>
        <p:nvSpPr>
          <p:cNvPr id="4" name="Date Placeholder 3">
            <a:extLst>
              <a:ext uri="{FF2B5EF4-FFF2-40B4-BE49-F238E27FC236}">
                <a16:creationId xmlns:a16="http://schemas.microsoft.com/office/drawing/2014/main" id="{195719CF-E3FA-0EBF-8EA7-DCE3AA37D62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B09AC9D-D720-EB99-7CD2-3A9E2A3521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9F48B0-4E1D-B15E-3662-CC7B97991F23}"/>
              </a:ext>
            </a:extLst>
          </p:cNvPr>
          <p:cNvSpPr>
            <a:spLocks noGrp="1"/>
          </p:cNvSpPr>
          <p:nvPr>
            <p:ph type="sldNum" sz="quarter" idx="12"/>
          </p:nvPr>
        </p:nvSpPr>
        <p:spPr/>
        <p:txBody>
          <a:bodyPr/>
          <a:lstStyle/>
          <a:p>
            <a:fld id="{7C5CF243-786F-4254-B068-4C9F0B6EA12F}" type="slidenum">
              <a:rPr lang="en-US" altLang="en-US" smtClean="0"/>
              <a:pPr/>
              <a:t>196</a:t>
            </a:fld>
            <a:endParaRPr lang="en-US" altLang="en-US"/>
          </a:p>
        </p:txBody>
      </p:sp>
    </p:spTree>
    <p:extLst>
      <p:ext uri="{BB962C8B-B14F-4D97-AF65-F5344CB8AC3E}">
        <p14:creationId xmlns:p14="http://schemas.microsoft.com/office/powerpoint/2010/main" val="10902239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3700-6BF8-4680-09D3-D55EC71E33EA}"/>
              </a:ext>
            </a:extLst>
          </p:cNvPr>
          <p:cNvSpPr>
            <a:spLocks noGrp="1"/>
          </p:cNvSpPr>
          <p:nvPr>
            <p:ph type="title"/>
          </p:nvPr>
        </p:nvSpPr>
        <p:spPr/>
        <p:txBody>
          <a:bodyPr/>
          <a:lstStyle/>
          <a:p>
            <a:br>
              <a:rPr lang="en-US" dirty="0"/>
            </a:br>
            <a:r>
              <a:rPr lang="en-US" dirty="0"/>
              <a:t>Updated </a:t>
            </a:r>
            <a:r>
              <a:rPr lang="en-US" dirty="0" err="1"/>
              <a:t>mern</a:t>
            </a:r>
            <a:r>
              <a:rPr lang="en-US" dirty="0"/>
              <a:t>-marketplace/client/shop/Shop.js:</a:t>
            </a:r>
            <a:br>
              <a:rPr lang="en-US" dirty="0"/>
            </a:br>
            <a:endParaRPr lang="en-US" dirty="0"/>
          </a:p>
        </p:txBody>
      </p:sp>
      <p:sp>
        <p:nvSpPr>
          <p:cNvPr id="3" name="Content Placeholder 2">
            <a:extLst>
              <a:ext uri="{FF2B5EF4-FFF2-40B4-BE49-F238E27FC236}">
                <a16:creationId xmlns:a16="http://schemas.microsoft.com/office/drawing/2014/main" id="{EA886874-495E-202B-FF23-3A4A21D54EBF}"/>
              </a:ext>
            </a:extLst>
          </p:cNvPr>
          <p:cNvSpPr>
            <a:spLocks noGrp="1"/>
          </p:cNvSpPr>
          <p:nvPr>
            <p:ph idx="1"/>
          </p:nvPr>
        </p:nvSpPr>
        <p:spPr/>
        <p:txBody>
          <a:bodyPr/>
          <a:lstStyle/>
          <a:p>
            <a:r>
              <a:rPr lang="en-US" sz="400" b="0" dirty="0">
                <a:solidFill>
                  <a:srgbClr val="008000"/>
                </a:solidFill>
                <a:effectLst/>
                <a:latin typeface="Consolas" panose="020B0609020204030204" pitchFamily="49" charset="0"/>
              </a:rPr>
              <a:t>import React,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useEffect</a:t>
            </a:r>
            <a:r>
              <a:rPr lang="en-US" sz="400" b="0" dirty="0">
                <a:solidFill>
                  <a:srgbClr val="008000"/>
                </a:solidFill>
                <a:effectLst/>
                <a:latin typeface="Consolas" panose="020B0609020204030204" pitchFamily="49" charset="0"/>
              </a:rPr>
              <a:t> } from 'react';</a:t>
            </a:r>
          </a:p>
          <a:p>
            <a:r>
              <a:rPr lang="en-US" sz="400" b="0" dirty="0">
                <a:solidFill>
                  <a:srgbClr val="008000"/>
                </a:solidFill>
                <a:effectLst/>
                <a:latin typeface="Consolas" panose="020B0609020204030204" pitchFamily="49" charset="0"/>
              </a:rPr>
              <a:t>import { </a:t>
            </a:r>
            <a:r>
              <a:rPr lang="en-US" sz="400" b="0" dirty="0" err="1">
                <a:solidFill>
                  <a:srgbClr val="008000"/>
                </a:solidFill>
                <a:effectLst/>
                <a:latin typeface="Consolas" panose="020B0609020204030204" pitchFamily="49" charset="0"/>
              </a:rPr>
              <a:t>BrowserRouter</a:t>
            </a:r>
            <a:r>
              <a:rPr lang="en-US" sz="400" b="0" dirty="0">
                <a:solidFill>
                  <a:srgbClr val="008000"/>
                </a:solidFill>
                <a:effectLst/>
                <a:latin typeface="Consolas" panose="020B0609020204030204" pitchFamily="49" charset="0"/>
              </a:rPr>
              <a:t> as Router, Route } from 'react-router-</a:t>
            </a:r>
            <a:r>
              <a:rPr lang="en-US" sz="400" b="0" dirty="0" err="1">
                <a:solidFill>
                  <a:srgbClr val="008000"/>
                </a:solidFill>
                <a:effectLst/>
                <a:latin typeface="Consolas" panose="020B0609020204030204" pitchFamily="49" charset="0"/>
              </a:rPr>
              <a:t>dom</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Shop from './shop/Shop'; // Path to your Shop component</a:t>
            </a:r>
          </a:p>
          <a:p>
            <a:r>
              <a:rPr lang="en-US" sz="400" b="0" dirty="0">
                <a:solidFill>
                  <a:srgbClr val="008000"/>
                </a:solidFill>
                <a:effectLst/>
                <a:latin typeface="Consolas" panose="020B0609020204030204" pitchFamily="49" charset="0"/>
              </a:rPr>
              <a:t>import </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import Typography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/core/Typography';</a:t>
            </a:r>
          </a:p>
          <a:p>
            <a:r>
              <a:rPr lang="en-US" sz="400" b="0" dirty="0">
                <a:solidFill>
                  <a:srgbClr val="008000"/>
                </a:solidFill>
                <a:effectLst/>
                <a:latin typeface="Consolas" panose="020B0609020204030204" pitchFamily="49" charset="0"/>
              </a:rPr>
              <a:t>import Avatar from '@material-</a:t>
            </a:r>
            <a:r>
              <a:rPr lang="en-US" sz="400" b="0" dirty="0" err="1">
                <a:solidFill>
                  <a:srgbClr val="008000"/>
                </a:solidFill>
                <a:effectLst/>
                <a:latin typeface="Consolas" panose="020B0609020204030204" pitchFamily="49" charset="0"/>
              </a:rPr>
              <a:t>ui</a:t>
            </a:r>
            <a:r>
              <a:rPr lang="en-US" sz="400" b="0" dirty="0">
                <a:solidFill>
                  <a:srgbClr val="008000"/>
                </a:solidFill>
                <a:effectLst/>
                <a:latin typeface="Consolas" panose="020B0609020204030204" pitchFamily="49" charset="0"/>
              </a:rPr>
              <a:t>/core/Avatar';</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Mock API read function</a:t>
            </a:r>
          </a:p>
          <a:p>
            <a:r>
              <a:rPr lang="en-US" sz="400" b="0" dirty="0">
                <a:solidFill>
                  <a:srgbClr val="008000"/>
                </a:solidFill>
                <a:effectLst/>
                <a:latin typeface="Consolas" panose="020B0609020204030204" pitchFamily="49" charset="0"/>
              </a:rPr>
              <a:t>const read = async ({ </a:t>
            </a:r>
            <a:r>
              <a:rPr lang="en-US" sz="400" b="0" dirty="0" err="1">
                <a:solidFill>
                  <a:srgbClr val="008000"/>
                </a:solidFill>
                <a:effectLst/>
                <a:latin typeface="Consolas" panose="020B0609020204030204" pitchFamily="49" charset="0"/>
              </a:rPr>
              <a:t>shopId</a:t>
            </a:r>
            <a:r>
              <a:rPr lang="en-US" sz="400" b="0" dirty="0">
                <a:solidFill>
                  <a:srgbClr val="008000"/>
                </a:solidFill>
                <a:effectLst/>
                <a:latin typeface="Consolas" panose="020B0609020204030204" pitchFamily="49" charset="0"/>
              </a:rPr>
              <a:t> }, signal) =&gt; {</a:t>
            </a:r>
          </a:p>
          <a:p>
            <a:r>
              <a:rPr lang="en-US" sz="400" b="0" dirty="0">
                <a:solidFill>
                  <a:srgbClr val="008000"/>
                </a:solidFill>
                <a:effectLst/>
                <a:latin typeface="Consolas" panose="020B0609020204030204" pitchFamily="49" charset="0"/>
              </a:rPr>
              <a:t>  // Mock API call</a:t>
            </a:r>
          </a:p>
          <a:p>
            <a:r>
              <a:rPr lang="en-US" sz="400" b="0" dirty="0">
                <a:solidFill>
                  <a:srgbClr val="008000"/>
                </a:solidFill>
                <a:effectLst/>
                <a:latin typeface="Consolas" panose="020B0609020204030204" pitchFamily="49" charset="0"/>
              </a:rPr>
              <a:t>  return {</a:t>
            </a:r>
          </a:p>
          <a:p>
            <a:r>
              <a:rPr lang="en-US" sz="400" b="0" dirty="0">
                <a:solidFill>
                  <a:srgbClr val="008000"/>
                </a:solidFill>
                <a:effectLst/>
                <a:latin typeface="Consolas" panose="020B0609020204030204" pitchFamily="49" charset="0"/>
              </a:rPr>
              <a:t>    name: 'Shop Name',</a:t>
            </a:r>
          </a:p>
          <a:p>
            <a:r>
              <a:rPr lang="en-US" sz="400" b="0" dirty="0">
                <a:solidFill>
                  <a:srgbClr val="008000"/>
                </a:solidFill>
                <a:effectLst/>
                <a:latin typeface="Consolas" panose="020B0609020204030204" pitchFamily="49" charset="0"/>
              </a:rPr>
              <a:t>    description: 'Shop Description',</a:t>
            </a:r>
          </a:p>
          <a:p>
            <a:r>
              <a:rPr lang="en-US" sz="400" b="0" dirty="0">
                <a:solidFill>
                  <a:srgbClr val="008000"/>
                </a:solidFill>
                <a:effectLst/>
                <a:latin typeface="Consolas" panose="020B0609020204030204" pitchFamily="49" charset="0"/>
              </a:rPr>
              <a:t>    _id: 'shop123'</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function App() {</a:t>
            </a:r>
          </a:p>
          <a:p>
            <a:r>
              <a:rPr lang="en-US" sz="400" b="0" dirty="0">
                <a:solidFill>
                  <a:srgbClr val="008000"/>
                </a:solidFill>
                <a:effectLst/>
                <a:latin typeface="Consolas" panose="020B0609020204030204" pitchFamily="49" charset="0"/>
              </a:rPr>
              <a:t>  return (</a:t>
            </a:r>
          </a:p>
          <a:p>
            <a:r>
              <a:rPr lang="en-US" sz="400" b="0" dirty="0">
                <a:solidFill>
                  <a:srgbClr val="008000"/>
                </a:solidFill>
                <a:effectLst/>
                <a:latin typeface="Consolas" panose="020B0609020204030204" pitchFamily="49" charset="0"/>
              </a:rPr>
              <a:t>    &lt;Router&gt;</a:t>
            </a:r>
          </a:p>
          <a:p>
            <a:r>
              <a:rPr lang="en-US" sz="400" b="0" dirty="0">
                <a:solidFill>
                  <a:srgbClr val="008000"/>
                </a:solidFill>
                <a:effectLst/>
                <a:latin typeface="Consolas" panose="020B0609020204030204" pitchFamily="49" charset="0"/>
              </a:rPr>
              <a:t>      &lt;Route path="/shops/:</a:t>
            </a:r>
            <a:r>
              <a:rPr lang="en-US" sz="400" b="0" dirty="0" err="1">
                <a:solidFill>
                  <a:srgbClr val="008000"/>
                </a:solidFill>
                <a:effectLst/>
                <a:latin typeface="Consolas" panose="020B0609020204030204" pitchFamily="49" charset="0"/>
              </a:rPr>
              <a:t>shopId</a:t>
            </a:r>
            <a:r>
              <a:rPr lang="en-US" sz="400" b="0" dirty="0">
                <a:solidFill>
                  <a:srgbClr val="008000"/>
                </a:solidFill>
                <a:effectLst/>
                <a:latin typeface="Consolas" panose="020B0609020204030204" pitchFamily="49" charset="0"/>
              </a:rPr>
              <a:t>" component={Shop} /&gt;</a:t>
            </a:r>
          </a:p>
          <a:p>
            <a:r>
              <a:rPr lang="en-US" sz="400" b="0" dirty="0">
                <a:solidFill>
                  <a:srgbClr val="008000"/>
                </a:solidFill>
                <a:effectLst/>
                <a:latin typeface="Consolas" panose="020B0609020204030204" pitchFamily="49" charset="0"/>
              </a:rPr>
              <a:t>    &lt;/Router&gt;</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export default App;</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function Shop({ match }) {</a:t>
            </a:r>
          </a:p>
          <a:p>
            <a:r>
              <a:rPr lang="en-US" sz="400" b="0" dirty="0">
                <a:solidFill>
                  <a:srgbClr val="008000"/>
                </a:solidFill>
                <a:effectLst/>
                <a:latin typeface="Consolas" panose="020B0609020204030204" pitchFamily="49" charset="0"/>
              </a:rPr>
              <a:t>  const [shop, </a:t>
            </a:r>
            <a:r>
              <a:rPr lang="en-US" sz="400" b="0" dirty="0" err="1">
                <a:solidFill>
                  <a:srgbClr val="008000"/>
                </a:solidFill>
                <a:effectLst/>
                <a:latin typeface="Consolas" panose="020B0609020204030204" pitchFamily="49" charset="0"/>
              </a:rPr>
              <a:t>setShop</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const [error, </a:t>
            </a:r>
            <a:r>
              <a:rPr lang="en-US" sz="400" b="0" dirty="0" err="1">
                <a:solidFill>
                  <a:srgbClr val="008000"/>
                </a:solidFill>
                <a:effectLst/>
                <a:latin typeface="Consolas" panose="020B0609020204030204" pitchFamily="49" charset="0"/>
              </a:rPr>
              <a:t>setError</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useState</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useEffect</a:t>
            </a:r>
            <a:r>
              <a:rPr lang="en-US" sz="400" b="0" dirty="0">
                <a:solidFill>
                  <a:srgbClr val="008000"/>
                </a:solidFill>
                <a:effectLst/>
                <a:latin typeface="Consolas" panose="020B0609020204030204" pitchFamily="49" charset="0"/>
              </a:rPr>
              <a:t>(() =&gt; {</a:t>
            </a:r>
          </a:p>
          <a:p>
            <a:r>
              <a:rPr lang="en-US" sz="400" b="0" dirty="0">
                <a:solidFill>
                  <a:srgbClr val="008000"/>
                </a:solidFill>
                <a:effectLst/>
                <a:latin typeface="Consolas" panose="020B0609020204030204" pitchFamily="49" charset="0"/>
              </a:rPr>
              <a:t>    const </a:t>
            </a:r>
            <a:r>
              <a:rPr lang="en-US" sz="400" b="0" dirty="0" err="1">
                <a:solidFill>
                  <a:srgbClr val="008000"/>
                </a:solidFill>
                <a:effectLst/>
                <a:latin typeface="Consolas" panose="020B0609020204030204" pitchFamily="49" charset="0"/>
              </a:rPr>
              <a:t>abortController</a:t>
            </a:r>
            <a:r>
              <a:rPr lang="en-US" sz="400" b="0" dirty="0">
                <a:solidFill>
                  <a:srgbClr val="008000"/>
                </a:solidFill>
                <a:effectLst/>
                <a:latin typeface="Consolas" panose="020B0609020204030204" pitchFamily="49" charset="0"/>
              </a:rPr>
              <a:t> = new </a:t>
            </a:r>
            <a:r>
              <a:rPr lang="en-US" sz="400" b="0" dirty="0" err="1">
                <a:solidFill>
                  <a:srgbClr val="008000"/>
                </a:solidFill>
                <a:effectLst/>
                <a:latin typeface="Consolas" panose="020B0609020204030204" pitchFamily="49" charset="0"/>
              </a:rPr>
              <a:t>AbortController</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const signal = </a:t>
            </a:r>
            <a:r>
              <a:rPr lang="en-US" sz="400" b="0" dirty="0" err="1">
                <a:solidFill>
                  <a:srgbClr val="008000"/>
                </a:solidFill>
                <a:effectLst/>
                <a:latin typeface="Consolas" panose="020B0609020204030204" pitchFamily="49" charset="0"/>
              </a:rPr>
              <a:t>abortController.signal</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read({ </a:t>
            </a:r>
            <a:r>
              <a:rPr lang="en-US" sz="400" b="0" dirty="0" err="1">
                <a:solidFill>
                  <a:srgbClr val="008000"/>
                </a:solidFill>
                <a:effectLst/>
                <a:latin typeface="Consolas" panose="020B0609020204030204" pitchFamily="49" charset="0"/>
              </a:rPr>
              <a:t>shopId</a:t>
            </a:r>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match.params.shopId</a:t>
            </a:r>
            <a:r>
              <a:rPr lang="en-US" sz="400" b="0" dirty="0">
                <a:solidFill>
                  <a:srgbClr val="008000"/>
                </a:solidFill>
                <a:effectLst/>
                <a:latin typeface="Consolas" panose="020B0609020204030204" pitchFamily="49" charset="0"/>
              </a:rPr>
              <a:t> }, signal)</a:t>
            </a:r>
          </a:p>
          <a:p>
            <a:r>
              <a:rPr lang="en-US" sz="400" b="0" dirty="0">
                <a:solidFill>
                  <a:srgbClr val="008000"/>
                </a:solidFill>
                <a:effectLst/>
                <a:latin typeface="Consolas" panose="020B0609020204030204" pitchFamily="49" charset="0"/>
              </a:rPr>
              <a:t>      .then((data) =&gt; {</a:t>
            </a:r>
          </a:p>
          <a:p>
            <a:r>
              <a:rPr lang="en-US" sz="400" b="0" dirty="0">
                <a:solidFill>
                  <a:srgbClr val="008000"/>
                </a:solidFill>
                <a:effectLst/>
                <a:latin typeface="Consolas" panose="020B0609020204030204" pitchFamily="49" charset="0"/>
              </a:rPr>
              <a:t>        if (</a:t>
            </a:r>
            <a:r>
              <a:rPr lang="en-US" sz="400" b="0" dirty="0" err="1">
                <a:solidFill>
                  <a:srgbClr val="008000"/>
                </a:solidFill>
                <a:effectLst/>
                <a:latin typeface="Consolas" panose="020B0609020204030204" pitchFamily="49" charset="0"/>
              </a:rPr>
              <a:t>data.error</a:t>
            </a:r>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setError</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data.error</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 else {</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setShop</a:t>
            </a:r>
            <a:r>
              <a:rPr lang="en-US" sz="400" b="0" dirty="0">
                <a:solidFill>
                  <a:srgbClr val="008000"/>
                </a:solidFill>
                <a:effectLst/>
                <a:latin typeface="Consolas" panose="020B0609020204030204" pitchFamily="49" charset="0"/>
              </a:rPr>
              <a:t>(data);</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.catch((error) =&gt; {</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console.error</a:t>
            </a:r>
            <a:r>
              <a:rPr lang="en-US" sz="400" b="0" dirty="0">
                <a:solidFill>
                  <a:srgbClr val="008000"/>
                </a:solidFill>
                <a:effectLst/>
                <a:latin typeface="Consolas" panose="020B0609020204030204" pitchFamily="49" charset="0"/>
              </a:rPr>
              <a:t>('Error:', error);</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setError</a:t>
            </a:r>
            <a:r>
              <a:rPr lang="en-US" sz="400" b="0" dirty="0">
                <a:solidFill>
                  <a:srgbClr val="008000"/>
                </a:solidFill>
                <a:effectLst/>
                <a:latin typeface="Consolas" panose="020B0609020204030204" pitchFamily="49" charset="0"/>
              </a:rPr>
              <a:t>('Failed to fetch shop data.');</a:t>
            </a:r>
          </a:p>
          <a:p>
            <a:r>
              <a:rPr lang="en-US" sz="400" b="0" dirty="0">
                <a:solidFill>
                  <a:srgbClr val="008000"/>
                </a:solidFill>
                <a:effectLst/>
                <a:latin typeface="Consolas" panose="020B0609020204030204" pitchFamily="49" charset="0"/>
              </a:rPr>
              <a:t>      });</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return function cleanup() {</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abortController.abort</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match.params.shopId</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const </a:t>
            </a:r>
            <a:r>
              <a:rPr lang="en-US" sz="400" b="0" dirty="0" err="1">
                <a:solidFill>
                  <a:srgbClr val="008000"/>
                </a:solidFill>
                <a:effectLst/>
                <a:latin typeface="Consolas" panose="020B0609020204030204" pitchFamily="49" charset="0"/>
              </a:rPr>
              <a:t>logoUrl</a:t>
            </a:r>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shop._id</a:t>
            </a:r>
            <a:endParaRPr lang="en-US" sz="400" b="0" dirty="0">
              <a:solidFill>
                <a:srgbClr val="008000"/>
              </a:solidFill>
              <a:effectLst/>
              <a:latin typeface="Consolas" panose="020B0609020204030204" pitchFamily="49" charset="0"/>
            </a:endParaRPr>
          </a:p>
          <a:p>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/shops/logo/${</a:t>
            </a:r>
            <a:r>
              <a:rPr lang="en-US" sz="400" b="0" dirty="0" err="1">
                <a:solidFill>
                  <a:srgbClr val="008000"/>
                </a:solidFill>
                <a:effectLst/>
                <a:latin typeface="Consolas" panose="020B0609020204030204" pitchFamily="49" charset="0"/>
              </a:rPr>
              <a:t>shop._id</a:t>
            </a:r>
            <a:r>
              <a:rPr lang="en-US" sz="400" b="0" dirty="0">
                <a:solidFill>
                  <a:srgbClr val="008000"/>
                </a:solidFill>
                <a:effectLst/>
                <a:latin typeface="Consolas" panose="020B0609020204030204" pitchFamily="49" charset="0"/>
              </a:rPr>
              <a:t>}?${new Date().</a:t>
            </a:r>
            <a:r>
              <a:rPr lang="en-US" sz="400" b="0" dirty="0" err="1">
                <a:solidFill>
                  <a:srgbClr val="008000"/>
                </a:solidFill>
                <a:effectLst/>
                <a:latin typeface="Consolas" panose="020B0609020204030204" pitchFamily="49" charset="0"/>
              </a:rPr>
              <a:t>getTime</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 '/</a:t>
            </a:r>
            <a:r>
              <a:rPr lang="en-US" sz="400" b="0" dirty="0" err="1">
                <a:solidFill>
                  <a:srgbClr val="008000"/>
                </a:solidFill>
                <a:effectLst/>
                <a:latin typeface="Consolas" panose="020B0609020204030204" pitchFamily="49" charset="0"/>
              </a:rPr>
              <a:t>api</a:t>
            </a:r>
            <a:r>
              <a:rPr lang="en-US" sz="400" b="0" dirty="0">
                <a:solidFill>
                  <a:srgbClr val="008000"/>
                </a:solidFill>
                <a:effectLst/>
                <a:latin typeface="Consolas" panose="020B0609020204030204" pitchFamily="49" charset="0"/>
              </a:rPr>
              <a:t>/shops/</a:t>
            </a:r>
            <a:r>
              <a:rPr lang="en-US" sz="400" b="0" dirty="0" err="1">
                <a:solidFill>
                  <a:srgbClr val="008000"/>
                </a:solidFill>
                <a:effectLst/>
                <a:latin typeface="Consolas" panose="020B0609020204030204" pitchFamily="49" charset="0"/>
              </a:rPr>
              <a:t>defaultphoto</a:t>
            </a:r>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r>
              <a:rPr lang="en-US" sz="400" b="0" dirty="0">
                <a:solidFill>
                  <a:srgbClr val="008000"/>
                </a:solidFill>
                <a:effectLst/>
                <a:latin typeface="Consolas" panose="020B0609020204030204" pitchFamily="49" charset="0"/>
              </a:rPr>
              <a:t>  return (</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      &lt;Typography variant="h6" component="h2"&gt;</a:t>
            </a:r>
          </a:p>
          <a:p>
            <a:r>
              <a:rPr lang="en-US" sz="400" b="0" dirty="0">
                <a:solidFill>
                  <a:srgbClr val="008000"/>
                </a:solidFill>
                <a:effectLst/>
                <a:latin typeface="Consolas" panose="020B0609020204030204" pitchFamily="49" charset="0"/>
              </a:rPr>
              <a:t>        {shop.name}</a:t>
            </a:r>
          </a:p>
          <a:p>
            <a:r>
              <a:rPr lang="en-US" sz="400" b="0" dirty="0">
                <a:solidFill>
                  <a:srgbClr val="008000"/>
                </a:solidFill>
                <a:effectLst/>
                <a:latin typeface="Consolas" panose="020B0609020204030204" pitchFamily="49" charset="0"/>
              </a:rPr>
              <a:t>      &lt;/Typography&gt;</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br</a:t>
            </a:r>
            <a:r>
              <a:rPr lang="en-US" sz="400" b="0" dirty="0">
                <a:solidFill>
                  <a:srgbClr val="008000"/>
                </a:solidFill>
                <a:effectLst/>
                <a:latin typeface="Consolas" panose="020B0609020204030204" pitchFamily="49" charset="0"/>
              </a:rPr>
              <a:t> /&gt;</a:t>
            </a:r>
          </a:p>
          <a:p>
            <a:r>
              <a:rPr lang="en-US" sz="400" b="0" dirty="0">
                <a:solidFill>
                  <a:srgbClr val="008000"/>
                </a:solidFill>
                <a:effectLst/>
                <a:latin typeface="Consolas" panose="020B0609020204030204" pitchFamily="49" charset="0"/>
              </a:rPr>
              <a:t>      &lt;Avatar </a:t>
            </a:r>
            <a:r>
              <a:rPr lang="en-US" sz="400" b="0" dirty="0" err="1">
                <a:solidFill>
                  <a:srgbClr val="008000"/>
                </a:solidFill>
                <a:effectLst/>
                <a:latin typeface="Consolas" panose="020B0609020204030204" pitchFamily="49" charset="0"/>
              </a:rPr>
              <a:t>src</a:t>
            </a:r>
            <a:r>
              <a:rPr lang="en-US" sz="400" b="0" dirty="0">
                <a:solidFill>
                  <a:srgbClr val="008000"/>
                </a:solidFill>
                <a:effectLst/>
                <a:latin typeface="Consolas" panose="020B0609020204030204" pitchFamily="49" charset="0"/>
              </a:rPr>
              <a:t>={</a:t>
            </a:r>
            <a:r>
              <a:rPr lang="en-US" sz="400" b="0" dirty="0" err="1">
                <a:solidFill>
                  <a:srgbClr val="008000"/>
                </a:solidFill>
                <a:effectLst/>
                <a:latin typeface="Consolas" panose="020B0609020204030204" pitchFamily="49" charset="0"/>
              </a:rPr>
              <a:t>logoUrl</a:t>
            </a:r>
            <a:r>
              <a:rPr lang="en-US" sz="400" b="0" dirty="0">
                <a:solidFill>
                  <a:srgbClr val="008000"/>
                </a:solidFill>
                <a:effectLst/>
                <a:latin typeface="Consolas" panose="020B0609020204030204" pitchFamily="49" charset="0"/>
              </a:rPr>
              <a:t>} /&gt;</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br</a:t>
            </a:r>
            <a:r>
              <a:rPr lang="en-US" sz="400" b="0" dirty="0">
                <a:solidFill>
                  <a:srgbClr val="008000"/>
                </a:solidFill>
                <a:effectLst/>
                <a:latin typeface="Consolas" panose="020B0609020204030204" pitchFamily="49" charset="0"/>
              </a:rPr>
              <a:t> /&gt;</a:t>
            </a:r>
          </a:p>
          <a:p>
            <a:r>
              <a:rPr lang="en-US" sz="400" b="0" dirty="0">
                <a:solidFill>
                  <a:srgbClr val="008000"/>
                </a:solidFill>
                <a:effectLst/>
                <a:latin typeface="Consolas" panose="020B0609020204030204" pitchFamily="49" charset="0"/>
              </a:rPr>
              <a:t>      &lt;Typography variant="subtitle1" component="h2"&gt;</a:t>
            </a:r>
          </a:p>
          <a:p>
            <a:r>
              <a:rPr lang="en-US" sz="400" b="0" dirty="0">
                <a:solidFill>
                  <a:srgbClr val="008000"/>
                </a:solidFill>
                <a:effectLst/>
                <a:latin typeface="Consolas" panose="020B0609020204030204" pitchFamily="49" charset="0"/>
              </a:rPr>
              <a:t>        {</a:t>
            </a:r>
            <a:r>
              <a:rPr lang="en-US" sz="400" b="0" dirty="0" err="1">
                <a:solidFill>
                  <a:srgbClr val="008000"/>
                </a:solidFill>
                <a:effectLst/>
                <a:latin typeface="Consolas" panose="020B0609020204030204" pitchFamily="49" charset="0"/>
              </a:rPr>
              <a:t>shop.description</a:t>
            </a:r>
            <a:r>
              <a:rPr lang="en-US" sz="400" b="0" dirty="0">
                <a:solidFill>
                  <a:srgbClr val="008000"/>
                </a:solidFill>
                <a:effectLst/>
                <a:latin typeface="Consolas" panose="020B0609020204030204" pitchFamily="49" charset="0"/>
              </a:rPr>
              <a:t>}</a:t>
            </a:r>
          </a:p>
          <a:p>
            <a:r>
              <a:rPr lang="en-US" sz="400" b="0" dirty="0">
                <a:solidFill>
                  <a:srgbClr val="008000"/>
                </a:solidFill>
                <a:effectLst/>
                <a:latin typeface="Consolas" panose="020B0609020204030204" pitchFamily="49" charset="0"/>
              </a:rPr>
              <a:t>      &lt;/Typography&gt;</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br</a:t>
            </a:r>
            <a:r>
              <a:rPr lang="en-US" sz="400" b="0" dirty="0">
                <a:solidFill>
                  <a:srgbClr val="008000"/>
                </a:solidFill>
                <a:effectLst/>
                <a:latin typeface="Consolas" panose="020B0609020204030204" pitchFamily="49" charset="0"/>
              </a:rPr>
              <a:t> /&gt;</a:t>
            </a:r>
          </a:p>
          <a:p>
            <a:r>
              <a:rPr lang="en-US" sz="400" b="0" dirty="0">
                <a:solidFill>
                  <a:srgbClr val="008000"/>
                </a:solidFill>
                <a:effectLst/>
                <a:latin typeface="Consolas" panose="020B0609020204030204" pitchFamily="49" charset="0"/>
              </a:rPr>
              <a:t>    &lt;/</a:t>
            </a:r>
            <a:r>
              <a:rPr lang="en-US" sz="400" b="0" dirty="0" err="1">
                <a:solidFill>
                  <a:srgbClr val="008000"/>
                </a:solidFill>
                <a:effectLst/>
                <a:latin typeface="Consolas" panose="020B0609020204030204" pitchFamily="49" charset="0"/>
              </a:rPr>
              <a:t>CardContent</a:t>
            </a:r>
            <a:r>
              <a:rPr lang="en-US" sz="400" b="0" dirty="0">
                <a:solidFill>
                  <a:srgbClr val="008000"/>
                </a:solidFill>
                <a:effectLst/>
                <a:latin typeface="Consolas" panose="020B0609020204030204" pitchFamily="49" charset="0"/>
              </a:rPr>
              <a:t>&gt;</a:t>
            </a:r>
          </a:p>
          <a:p>
            <a:r>
              <a:rPr lang="en-US" sz="400" b="0" dirty="0">
                <a:solidFill>
                  <a:srgbClr val="008000"/>
                </a:solidFill>
                <a:effectLst/>
                <a:latin typeface="Consolas" panose="020B0609020204030204" pitchFamily="49" charset="0"/>
              </a:rPr>
              <a:t>  );</a:t>
            </a:r>
          </a:p>
          <a:p>
            <a:r>
              <a:rPr lang="en-US" sz="400" b="0" dirty="0">
                <a:solidFill>
                  <a:srgbClr val="008000"/>
                </a:solidFill>
                <a:effectLst/>
                <a:latin typeface="Consolas" panose="020B0609020204030204" pitchFamily="49" charset="0"/>
              </a:rPr>
              <a:t>}</a:t>
            </a:r>
          </a:p>
          <a:p>
            <a:br>
              <a:rPr lang="en-US" sz="400" b="0" dirty="0">
                <a:solidFill>
                  <a:srgbClr val="008000"/>
                </a:solidFill>
                <a:effectLst/>
                <a:latin typeface="Consolas" panose="020B0609020204030204" pitchFamily="49" charset="0"/>
              </a:rPr>
            </a:br>
            <a:endParaRPr lang="en-US" sz="4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CBB8A10-A09D-4B36-98EC-A12C7C91B6B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BF16E10-E4D1-7F7F-3541-E5647C741A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8BE65EF-FD04-0DE5-FF0A-96F4DA76608F}"/>
              </a:ext>
            </a:extLst>
          </p:cNvPr>
          <p:cNvSpPr>
            <a:spLocks noGrp="1"/>
          </p:cNvSpPr>
          <p:nvPr>
            <p:ph type="sldNum" sz="quarter" idx="12"/>
          </p:nvPr>
        </p:nvSpPr>
        <p:spPr/>
        <p:txBody>
          <a:bodyPr/>
          <a:lstStyle/>
          <a:p>
            <a:fld id="{7C5CF243-786F-4254-B068-4C9F0B6EA12F}" type="slidenum">
              <a:rPr lang="en-US" altLang="en-US" smtClean="0"/>
              <a:pPr/>
              <a:t>197</a:t>
            </a:fld>
            <a:endParaRPr lang="en-US" altLang="en-US"/>
          </a:p>
        </p:txBody>
      </p:sp>
    </p:spTree>
    <p:extLst>
      <p:ext uri="{BB962C8B-B14F-4D97-AF65-F5344CB8AC3E}">
        <p14:creationId xmlns:p14="http://schemas.microsoft.com/office/powerpoint/2010/main" val="22854488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8A41-8F4A-C3B3-5452-DEDB05B68A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D8EFD0-C533-EC73-8344-28526C4C6167}"/>
              </a:ext>
            </a:extLst>
          </p:cNvPr>
          <p:cNvSpPr>
            <a:spLocks noGrp="1"/>
          </p:cNvSpPr>
          <p:nvPr>
            <p:ph idx="1"/>
          </p:nvPr>
        </p:nvSpPr>
        <p:spPr/>
        <p:txBody>
          <a:bodyPr/>
          <a:lstStyle/>
          <a:p>
            <a:r>
              <a:rPr lang="en-US" dirty="0"/>
              <a:t>The Shop component will be accessed in the browser at the /shops/:</a:t>
            </a:r>
            <a:r>
              <a:rPr lang="en-US" dirty="0" err="1"/>
              <a:t>shopId</a:t>
            </a:r>
            <a:r>
              <a:rPr lang="en-US" dirty="0"/>
              <a:t> route, </a:t>
            </a:r>
          </a:p>
          <a:p>
            <a:r>
              <a:rPr lang="en-US" dirty="0"/>
              <a:t>which is defined in </a:t>
            </a:r>
            <a:r>
              <a:rPr lang="en-US" dirty="0" err="1"/>
              <a:t>MainRouter</a:t>
            </a:r>
            <a:r>
              <a:rPr lang="en-US" dirty="0"/>
              <a:t> as follows:</a:t>
            </a:r>
          </a:p>
          <a:p>
            <a:pPr marL="0" indent="0">
              <a:buNone/>
            </a:pPr>
            <a:endParaRPr lang="en-US" dirty="0"/>
          </a:p>
          <a:p>
            <a:pPr marL="0" indent="0">
              <a:buNone/>
            </a:pPr>
            <a:r>
              <a:rPr lang="en-US" dirty="0" err="1"/>
              <a:t>mern</a:t>
            </a:r>
            <a:r>
              <a:rPr lang="en-US" dirty="0"/>
              <a:t>-marketplace/client/MainRouter.js:</a:t>
            </a:r>
          </a:p>
          <a:p>
            <a:r>
              <a:rPr lang="en-US" dirty="0"/>
              <a:t>&lt;Route path="/shops/:</a:t>
            </a:r>
            <a:r>
              <a:rPr lang="en-US" dirty="0" err="1"/>
              <a:t>shopId</a:t>
            </a:r>
            <a:r>
              <a:rPr lang="en-US" dirty="0"/>
              <a:t>" component={Shop}/&gt;</a:t>
            </a:r>
          </a:p>
        </p:txBody>
      </p:sp>
      <p:sp>
        <p:nvSpPr>
          <p:cNvPr id="4" name="Date Placeholder 3">
            <a:extLst>
              <a:ext uri="{FF2B5EF4-FFF2-40B4-BE49-F238E27FC236}">
                <a16:creationId xmlns:a16="http://schemas.microsoft.com/office/drawing/2014/main" id="{73EE269A-0401-CFAC-F4CC-3C4FACC6586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5FDFFAF-F15A-B9C7-0579-AE738F0A70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3720401-5671-B544-8A7B-C9C84DD07C8C}"/>
              </a:ext>
            </a:extLst>
          </p:cNvPr>
          <p:cNvSpPr>
            <a:spLocks noGrp="1"/>
          </p:cNvSpPr>
          <p:nvPr>
            <p:ph type="sldNum" sz="quarter" idx="12"/>
          </p:nvPr>
        </p:nvSpPr>
        <p:spPr/>
        <p:txBody>
          <a:bodyPr/>
          <a:lstStyle/>
          <a:p>
            <a:fld id="{7C5CF243-786F-4254-B068-4C9F0B6EA12F}" type="slidenum">
              <a:rPr lang="en-US" altLang="en-US" smtClean="0"/>
              <a:pPr/>
              <a:t>198</a:t>
            </a:fld>
            <a:endParaRPr lang="en-US" altLang="en-US"/>
          </a:p>
        </p:txBody>
      </p:sp>
    </p:spTree>
    <p:extLst>
      <p:ext uri="{BB962C8B-B14F-4D97-AF65-F5344CB8AC3E}">
        <p14:creationId xmlns:p14="http://schemas.microsoft.com/office/powerpoint/2010/main" val="202662630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5CD3-E367-2B17-D804-C875DE43A131}"/>
              </a:ext>
            </a:extLst>
          </p:cNvPr>
          <p:cNvSpPr>
            <a:spLocks noGrp="1"/>
          </p:cNvSpPr>
          <p:nvPr>
            <p:ph type="title"/>
          </p:nvPr>
        </p:nvSpPr>
        <p:spPr/>
        <p:txBody>
          <a:bodyPr/>
          <a:lstStyle/>
          <a:p>
            <a:r>
              <a:rPr lang="en-US" dirty="0"/>
              <a:t>Updated </a:t>
            </a:r>
            <a:r>
              <a:rPr lang="en-US" dirty="0" err="1"/>
              <a:t>mern</a:t>
            </a:r>
            <a:r>
              <a:rPr lang="en-US" dirty="0"/>
              <a:t>-marketplace/client/MainRouter.js:</a:t>
            </a:r>
          </a:p>
        </p:txBody>
      </p:sp>
      <p:sp>
        <p:nvSpPr>
          <p:cNvPr id="3" name="Content Placeholder 2">
            <a:extLst>
              <a:ext uri="{FF2B5EF4-FFF2-40B4-BE49-F238E27FC236}">
                <a16:creationId xmlns:a16="http://schemas.microsoft.com/office/drawing/2014/main" id="{1BD32939-1403-AD5F-B04E-D1B58EAB13D9}"/>
              </a:ext>
            </a:extLst>
          </p:cNvPr>
          <p:cNvSpPr>
            <a:spLocks noGrp="1"/>
          </p:cNvSpPr>
          <p:nvPr>
            <p:ph idx="1"/>
          </p:nvPr>
        </p:nvSpPr>
        <p:spPr/>
        <p:txBody>
          <a:bodyPr/>
          <a:lstStyle/>
          <a:p>
            <a:r>
              <a:rPr lang="en-US" sz="900" b="0" dirty="0">
                <a:solidFill>
                  <a:srgbClr val="008000"/>
                </a:solidFill>
                <a:effectLst/>
                <a:latin typeface="Consolas" panose="020B0609020204030204" pitchFamily="49" charset="0"/>
              </a:rPr>
              <a:t>import React from 'react';</a:t>
            </a:r>
          </a:p>
          <a:p>
            <a:r>
              <a:rPr lang="en-US" sz="900" b="0" dirty="0">
                <a:solidFill>
                  <a:srgbClr val="008000"/>
                </a:solidFill>
                <a:effectLst/>
                <a:latin typeface="Consolas" panose="020B0609020204030204" pitchFamily="49" charset="0"/>
              </a:rPr>
              <a:t>import { Routes, Route } from 'react-router-</a:t>
            </a:r>
            <a:r>
              <a:rPr lang="en-US" sz="900" b="0" dirty="0" err="1">
                <a:solidFill>
                  <a:srgbClr val="008000"/>
                </a:solidFill>
                <a:effectLst/>
                <a:latin typeface="Consolas" panose="020B0609020204030204" pitchFamily="49" charset="0"/>
              </a:rPr>
              <a:t>dom</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Home from './core/Home';</a:t>
            </a:r>
          </a:p>
          <a:p>
            <a:r>
              <a:rPr lang="en-US" sz="900" b="0" dirty="0">
                <a:solidFill>
                  <a:srgbClr val="008000"/>
                </a:solidFill>
                <a:effectLst/>
                <a:latin typeface="Consolas" panose="020B0609020204030204" pitchFamily="49" charset="0"/>
              </a:rPr>
              <a:t>import Users from './user/Users'; // Remove ".</a:t>
            </a:r>
            <a:r>
              <a:rPr lang="en-US" sz="900" b="0" dirty="0" err="1">
                <a:solidFill>
                  <a:srgbClr val="008000"/>
                </a:solidFill>
                <a:effectLst/>
                <a:latin typeface="Consolas" panose="020B0609020204030204" pitchFamily="49" charset="0"/>
              </a:rPr>
              <a:t>jsx</a:t>
            </a:r>
            <a:r>
              <a:rPr lang="en-US" sz="900" b="0" dirty="0">
                <a:solidFill>
                  <a:srgbClr val="008000"/>
                </a:solidFill>
                <a:effectLst/>
                <a:latin typeface="Consolas" panose="020B0609020204030204" pitchFamily="49" charset="0"/>
              </a:rPr>
              <a:t>" extension</a:t>
            </a:r>
          </a:p>
          <a:p>
            <a:r>
              <a:rPr lang="en-US" sz="900" b="0" dirty="0">
                <a:solidFill>
                  <a:srgbClr val="008000"/>
                </a:solidFill>
                <a:effectLst/>
                <a:latin typeface="Consolas" panose="020B0609020204030204" pitchFamily="49" charset="0"/>
              </a:rPr>
              <a:t>import Signup from './user/Signup'; // Remove ".</a:t>
            </a:r>
            <a:r>
              <a:rPr lang="en-US" sz="900" b="0" dirty="0" err="1">
                <a:solidFill>
                  <a:srgbClr val="008000"/>
                </a:solidFill>
                <a:effectLst/>
                <a:latin typeface="Consolas" panose="020B0609020204030204" pitchFamily="49" charset="0"/>
              </a:rPr>
              <a:t>jsx</a:t>
            </a:r>
            <a:r>
              <a:rPr lang="en-US" sz="900" b="0" dirty="0">
                <a:solidFill>
                  <a:srgbClr val="008000"/>
                </a:solidFill>
                <a:effectLst/>
                <a:latin typeface="Consolas" panose="020B0609020204030204" pitchFamily="49" charset="0"/>
              </a:rPr>
              <a:t>" extension</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from './auth/</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 Remove ".</a:t>
            </a:r>
            <a:r>
              <a:rPr lang="en-US" sz="900" b="0" dirty="0" err="1">
                <a:solidFill>
                  <a:srgbClr val="008000"/>
                </a:solidFill>
                <a:effectLst/>
                <a:latin typeface="Consolas" panose="020B0609020204030204" pitchFamily="49" charset="0"/>
              </a:rPr>
              <a:t>jsx</a:t>
            </a:r>
            <a:r>
              <a:rPr lang="en-US" sz="900" b="0" dirty="0">
                <a:solidFill>
                  <a:srgbClr val="008000"/>
                </a:solidFill>
                <a:effectLst/>
                <a:latin typeface="Consolas" panose="020B0609020204030204" pitchFamily="49" charset="0"/>
              </a:rPr>
              <a:t>" extension</a:t>
            </a:r>
          </a:p>
          <a:p>
            <a:r>
              <a:rPr lang="en-US" sz="900" b="0" dirty="0">
                <a:solidFill>
                  <a:srgbClr val="008000"/>
                </a:solidFill>
                <a:effectLst/>
                <a:latin typeface="Consolas" panose="020B0609020204030204" pitchFamily="49" charset="0"/>
              </a:rPr>
              <a:t>import Profile from './user/Profile'; // Remove ".</a:t>
            </a:r>
            <a:r>
              <a:rPr lang="en-US" sz="900" b="0" dirty="0" err="1">
                <a:solidFill>
                  <a:srgbClr val="008000"/>
                </a:solidFill>
                <a:effectLst/>
                <a:latin typeface="Consolas" panose="020B0609020204030204" pitchFamily="49" charset="0"/>
              </a:rPr>
              <a:t>jsx</a:t>
            </a:r>
            <a:r>
              <a:rPr lang="en-US" sz="900" b="0" dirty="0">
                <a:solidFill>
                  <a:srgbClr val="008000"/>
                </a:solidFill>
                <a:effectLst/>
                <a:latin typeface="Consolas" panose="020B0609020204030204" pitchFamily="49" charset="0"/>
              </a:rPr>
              <a:t>" extension</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from './auth/</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 from './shop/</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a:t>
            </a:r>
          </a:p>
          <a:p>
            <a:r>
              <a:rPr lang="en-US" sz="900" b="0" dirty="0">
                <a:solidFill>
                  <a:srgbClr val="008000"/>
                </a:solidFill>
                <a:effectLst/>
                <a:latin typeface="Consolas" panose="020B0609020204030204" pitchFamily="49" charset="0"/>
              </a:rPr>
              <a:t>import Shops from './shop/Shops'; // Correct case in import path</a:t>
            </a:r>
          </a:p>
          <a:p>
            <a:r>
              <a:rPr lang="en-US" sz="900" b="0" dirty="0">
                <a:solidFill>
                  <a:srgbClr val="008000"/>
                </a:solidFill>
                <a:effectLst/>
                <a:latin typeface="Consolas" panose="020B0609020204030204" pitchFamily="49" charset="0"/>
              </a:rPr>
              <a:t>import Shop from './shop/Shop'; // Correct case in import path</a:t>
            </a:r>
          </a:p>
          <a:p>
            <a:r>
              <a:rPr lang="en-US" sz="900" b="0" dirty="0">
                <a:solidFill>
                  <a:srgbClr val="008000"/>
                </a:solidFill>
                <a:effectLst/>
                <a:latin typeface="Consolas" panose="020B0609020204030204" pitchFamily="49" charset="0"/>
              </a:rPr>
              <a:t>import </a:t>
            </a:r>
            <a:r>
              <a:rPr lang="en-US" sz="900" b="0" dirty="0" err="1">
                <a:solidFill>
                  <a:srgbClr val="008000"/>
                </a:solidFill>
                <a:effectLst/>
                <a:latin typeface="Consolas" panose="020B0609020204030204" pitchFamily="49" charset="0"/>
              </a:rPr>
              <a:t>MyShops</a:t>
            </a:r>
            <a:r>
              <a:rPr lang="en-US" sz="900" b="0" dirty="0">
                <a:solidFill>
                  <a:srgbClr val="008000"/>
                </a:solidFill>
                <a:effectLst/>
                <a:latin typeface="Consolas" panose="020B0609020204030204" pitchFamily="49" charset="0"/>
              </a:rPr>
              <a:t> from './shop/</a:t>
            </a:r>
            <a:r>
              <a:rPr lang="en-US" sz="900" b="0" dirty="0" err="1">
                <a:solidFill>
                  <a:srgbClr val="008000"/>
                </a:solidFill>
                <a:effectLst/>
                <a:latin typeface="Consolas" panose="020B0609020204030204" pitchFamily="49" charset="0"/>
              </a:rPr>
              <a:t>MyShops</a:t>
            </a:r>
            <a:r>
              <a:rPr lang="en-US" sz="900" b="0" dirty="0">
                <a:solidFill>
                  <a:srgbClr val="008000"/>
                </a:solidFill>
                <a:effectLst/>
                <a:latin typeface="Consolas" panose="020B0609020204030204" pitchFamily="49" charset="0"/>
              </a:rPr>
              <a:t>'; // Add missing dot before "/shop"</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function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  return (</a:t>
            </a:r>
          </a:p>
          <a:p>
            <a:r>
              <a:rPr lang="en-US" sz="900" b="0" dirty="0">
                <a:solidFill>
                  <a:srgbClr val="008000"/>
                </a:solidFill>
                <a:effectLst/>
                <a:latin typeface="Consolas" panose="020B0609020204030204" pitchFamily="49" charset="0"/>
              </a:rPr>
              <a:t>    &lt;Routes&gt;</a:t>
            </a:r>
          </a:p>
          <a:p>
            <a:r>
              <a:rPr lang="en-US" sz="900" b="0" dirty="0">
                <a:solidFill>
                  <a:srgbClr val="008000"/>
                </a:solidFill>
                <a:effectLst/>
                <a:latin typeface="Consolas" panose="020B0609020204030204" pitchFamily="49" charset="0"/>
              </a:rPr>
              <a:t>      &lt;Route path="/" element={&lt;Home /&gt;} /&gt;</a:t>
            </a:r>
          </a:p>
          <a:p>
            <a:r>
              <a:rPr lang="en-US" sz="900" b="0" dirty="0">
                <a:solidFill>
                  <a:srgbClr val="008000"/>
                </a:solidFill>
                <a:effectLst/>
                <a:latin typeface="Consolas" panose="020B0609020204030204" pitchFamily="49" charset="0"/>
              </a:rPr>
              <a:t>      &lt;Route path="/users" element={&lt;Users /&gt;} /&gt;</a:t>
            </a:r>
          </a:p>
          <a:p>
            <a:r>
              <a:rPr lang="en-US" sz="900" b="0" dirty="0">
                <a:solidFill>
                  <a:srgbClr val="008000"/>
                </a:solidFill>
                <a:effectLst/>
                <a:latin typeface="Consolas" panose="020B0609020204030204" pitchFamily="49" charset="0"/>
              </a:rPr>
              <a:t>      &lt;Route path="/signup" element={&lt;Signup /&gt;} /&gt;</a:t>
            </a:r>
          </a:p>
          <a:p>
            <a:r>
              <a:rPr lang="en-US" sz="900" b="0" dirty="0">
                <a:solidFill>
                  <a:srgbClr val="008000"/>
                </a:solidFill>
                <a:effectLst/>
                <a:latin typeface="Consolas" panose="020B0609020204030204" pitchFamily="49" charset="0"/>
              </a:rPr>
              <a:t>      &lt;Route path="/</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element={&lt;</a:t>
            </a:r>
            <a:r>
              <a:rPr lang="en-US" sz="900" b="0" dirty="0" err="1">
                <a:solidFill>
                  <a:srgbClr val="008000"/>
                </a:solidFill>
                <a:effectLst/>
                <a:latin typeface="Consolas" panose="020B0609020204030204" pitchFamily="49" charset="0"/>
              </a:rPr>
              <a:t>Signin</a:t>
            </a:r>
            <a:r>
              <a:rPr lang="en-US" sz="900" b="0" dirty="0">
                <a:solidFill>
                  <a:srgbClr val="008000"/>
                </a:solidFill>
                <a:effectLst/>
                <a:latin typeface="Consolas" panose="020B0609020204030204" pitchFamily="49" charset="0"/>
              </a:rPr>
              <a:t> /&gt;} /&gt;</a:t>
            </a:r>
          </a:p>
          <a:p>
            <a:r>
              <a:rPr lang="en-US" sz="900" b="0" dirty="0">
                <a:solidFill>
                  <a:srgbClr val="008000"/>
                </a:solidFill>
                <a:effectLst/>
                <a:latin typeface="Consolas" panose="020B0609020204030204" pitchFamily="49" charset="0"/>
              </a:rPr>
              <a:t>      &lt;Route path="/user/:</a:t>
            </a:r>
            <a:r>
              <a:rPr lang="en-US" sz="900" b="0" dirty="0" err="1">
                <a:solidFill>
                  <a:srgbClr val="008000"/>
                </a:solidFill>
                <a:effectLst/>
                <a:latin typeface="Consolas" panose="020B0609020204030204" pitchFamily="49" charset="0"/>
              </a:rPr>
              <a:t>userId</a:t>
            </a:r>
            <a:r>
              <a:rPr lang="en-US" sz="900" b="0" dirty="0">
                <a:solidFill>
                  <a:srgbClr val="008000"/>
                </a:solidFill>
                <a:effectLst/>
                <a:latin typeface="Consolas" panose="020B0609020204030204" pitchFamily="49" charset="0"/>
              </a:rPr>
              <a:t>" element={&lt;Profile /&gt;} /&gt;</a:t>
            </a:r>
          </a:p>
          <a:p>
            <a:r>
              <a:rPr lang="en-US" sz="900" b="0" dirty="0">
                <a:solidFill>
                  <a:srgbClr val="008000"/>
                </a:solidFill>
                <a:effectLst/>
                <a:latin typeface="Consolas" panose="020B0609020204030204" pitchFamily="49" charset="0"/>
              </a:rPr>
              <a:t>      &lt;Route path="/shops/all" element={&lt;Shops /&gt;} /&gt;</a:t>
            </a:r>
          </a:p>
          <a:p>
            <a:r>
              <a:rPr lang="en-US" sz="900" b="0" dirty="0">
                <a:solidFill>
                  <a:srgbClr val="008000"/>
                </a:solidFill>
                <a:effectLst/>
                <a:latin typeface="Consolas" panose="020B0609020204030204" pitchFamily="49" charset="0"/>
              </a:rPr>
              <a:t>      &lt;Route path="/shops/:</a:t>
            </a:r>
            <a:r>
              <a:rPr lang="en-US" sz="900" b="0" dirty="0" err="1">
                <a:solidFill>
                  <a:srgbClr val="008000"/>
                </a:solidFill>
                <a:effectLst/>
                <a:latin typeface="Consolas" panose="020B0609020204030204" pitchFamily="49" charset="0"/>
              </a:rPr>
              <a:t>shopId</a:t>
            </a:r>
            <a:r>
              <a:rPr lang="en-US" sz="900" b="0" dirty="0">
                <a:solidFill>
                  <a:srgbClr val="008000"/>
                </a:solidFill>
                <a:effectLst/>
                <a:latin typeface="Consolas" panose="020B0609020204030204" pitchFamily="49" charset="0"/>
              </a:rPr>
              <a:t>" element={&lt;Shop /&gt;} /&gt; {/* Use "element" instead of "component" */}</a:t>
            </a:r>
          </a:p>
          <a:p>
            <a:r>
              <a:rPr lang="en-US" sz="900" b="0" dirty="0">
                <a:solidFill>
                  <a:srgbClr val="008000"/>
                </a:solidFill>
                <a:effectLst/>
                <a:latin typeface="Consolas" panose="020B0609020204030204" pitchFamily="49" charset="0"/>
              </a:rPr>
              <a:t>      &lt;</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path="/seller/shop/new" element={&lt;</a:t>
            </a:r>
            <a:r>
              <a:rPr lang="en-US" sz="900" b="0" dirty="0" err="1">
                <a:solidFill>
                  <a:srgbClr val="008000"/>
                </a:solidFill>
                <a:effectLst/>
                <a:latin typeface="Consolas" panose="020B0609020204030204" pitchFamily="49" charset="0"/>
              </a:rPr>
              <a:t>NewShop</a:t>
            </a:r>
            <a:r>
              <a:rPr lang="en-US" sz="900" b="0" dirty="0">
                <a:solidFill>
                  <a:srgbClr val="008000"/>
                </a:solidFill>
                <a:effectLst/>
                <a:latin typeface="Consolas" panose="020B0609020204030204" pitchFamily="49" charset="0"/>
              </a:rPr>
              <a:t> /&gt;} /&gt;</a:t>
            </a:r>
          </a:p>
          <a:p>
            <a:r>
              <a:rPr lang="en-US" sz="900" b="0" dirty="0">
                <a:solidFill>
                  <a:srgbClr val="008000"/>
                </a:solidFill>
                <a:effectLst/>
                <a:latin typeface="Consolas" panose="020B0609020204030204" pitchFamily="49" charset="0"/>
              </a:rPr>
              <a:t>      &lt;</a:t>
            </a:r>
            <a:r>
              <a:rPr lang="en-US" sz="900" b="0" dirty="0" err="1">
                <a:solidFill>
                  <a:srgbClr val="008000"/>
                </a:solidFill>
                <a:effectLst/>
                <a:latin typeface="Consolas" panose="020B0609020204030204" pitchFamily="49" charset="0"/>
              </a:rPr>
              <a:t>PrivateRoute</a:t>
            </a:r>
            <a:r>
              <a:rPr lang="en-US" sz="900" b="0" dirty="0">
                <a:solidFill>
                  <a:srgbClr val="008000"/>
                </a:solidFill>
                <a:effectLst/>
                <a:latin typeface="Consolas" panose="020B0609020204030204" pitchFamily="49" charset="0"/>
              </a:rPr>
              <a:t> path="/seller/shops" element={&lt;</a:t>
            </a:r>
            <a:r>
              <a:rPr lang="en-US" sz="900" b="0" dirty="0" err="1">
                <a:solidFill>
                  <a:srgbClr val="008000"/>
                </a:solidFill>
                <a:effectLst/>
                <a:latin typeface="Consolas" panose="020B0609020204030204" pitchFamily="49" charset="0"/>
              </a:rPr>
              <a:t>MyShops</a:t>
            </a:r>
            <a:r>
              <a:rPr lang="en-US" sz="900" b="0" dirty="0">
                <a:solidFill>
                  <a:srgbClr val="008000"/>
                </a:solidFill>
                <a:effectLst/>
                <a:latin typeface="Consolas" panose="020B0609020204030204" pitchFamily="49" charset="0"/>
              </a:rPr>
              <a:t> /&gt;} /&gt; {/* Use "element" instead of "component" */}</a:t>
            </a:r>
          </a:p>
          <a:p>
            <a:r>
              <a:rPr lang="en-US" sz="900" b="0" dirty="0">
                <a:solidFill>
                  <a:srgbClr val="008000"/>
                </a:solidFill>
                <a:effectLst/>
                <a:latin typeface="Consolas" panose="020B0609020204030204" pitchFamily="49" charset="0"/>
              </a:rPr>
              <a:t>    &lt;/Routes&gt;</a:t>
            </a:r>
          </a:p>
          <a:p>
            <a:r>
              <a:rPr lang="en-US" sz="900" b="0" dirty="0">
                <a:solidFill>
                  <a:srgbClr val="008000"/>
                </a:solidFill>
                <a:effectLst/>
                <a:latin typeface="Consolas" panose="020B0609020204030204" pitchFamily="49" charset="0"/>
              </a:rPr>
              <a:t>  );</a:t>
            </a:r>
          </a:p>
          <a:p>
            <a:r>
              <a:rPr lang="en-US" sz="900" b="0" dirty="0">
                <a:solidFill>
                  <a:srgbClr val="008000"/>
                </a:solidFill>
                <a:effectLst/>
                <a:latin typeface="Consolas" panose="020B0609020204030204" pitchFamily="49" charset="0"/>
              </a:rPr>
              <a:t>}</a:t>
            </a:r>
          </a:p>
          <a:p>
            <a:br>
              <a:rPr lang="en-US" sz="900" b="0" dirty="0">
                <a:solidFill>
                  <a:srgbClr val="008000"/>
                </a:solidFill>
                <a:effectLst/>
                <a:latin typeface="Consolas" panose="020B0609020204030204" pitchFamily="49" charset="0"/>
              </a:rPr>
            </a:br>
            <a:r>
              <a:rPr lang="en-US" sz="900" b="0" dirty="0">
                <a:solidFill>
                  <a:srgbClr val="008000"/>
                </a:solidFill>
                <a:effectLst/>
                <a:latin typeface="Consolas" panose="020B0609020204030204" pitchFamily="49" charset="0"/>
              </a:rPr>
              <a:t>export default </a:t>
            </a:r>
            <a:r>
              <a:rPr lang="en-US" sz="900" b="0" dirty="0" err="1">
                <a:solidFill>
                  <a:srgbClr val="008000"/>
                </a:solidFill>
                <a:effectLst/>
                <a:latin typeface="Consolas" panose="020B0609020204030204" pitchFamily="49" charset="0"/>
              </a:rPr>
              <a:t>MainRouter</a:t>
            </a:r>
            <a:r>
              <a:rPr lang="en-US" sz="900" b="0" dirty="0">
                <a:solidFill>
                  <a:srgbClr val="008000"/>
                </a:solidFill>
                <a:effectLst/>
                <a:latin typeface="Consolas" panose="020B0609020204030204" pitchFamily="49" charset="0"/>
              </a:rPr>
              <a:t>;</a:t>
            </a:r>
          </a:p>
          <a:p>
            <a:br>
              <a:rPr lang="en-US" sz="900" b="0" dirty="0">
                <a:solidFill>
                  <a:srgbClr val="008000"/>
                </a:solidFill>
                <a:effectLst/>
                <a:latin typeface="Consolas" panose="020B0609020204030204" pitchFamily="49" charset="0"/>
              </a:rPr>
            </a:br>
            <a:endParaRPr lang="en-US" sz="9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E67D704-CF5B-995D-127F-B1744154B9D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E867F52-02FD-1ED2-3C19-EFC3215DB0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1A0C834-DCA0-9239-6F58-1FDC37E4D364}"/>
              </a:ext>
            </a:extLst>
          </p:cNvPr>
          <p:cNvSpPr>
            <a:spLocks noGrp="1"/>
          </p:cNvSpPr>
          <p:nvPr>
            <p:ph type="sldNum" sz="quarter" idx="12"/>
          </p:nvPr>
        </p:nvSpPr>
        <p:spPr/>
        <p:txBody>
          <a:bodyPr/>
          <a:lstStyle/>
          <a:p>
            <a:fld id="{7C5CF243-786F-4254-B068-4C9F0B6EA12F}" type="slidenum">
              <a:rPr lang="en-US" altLang="en-US" smtClean="0"/>
              <a:pPr/>
              <a:t>199</a:t>
            </a:fld>
            <a:endParaRPr lang="en-US" altLang="en-US"/>
          </a:p>
        </p:txBody>
      </p:sp>
    </p:spTree>
    <p:extLst>
      <p:ext uri="{BB962C8B-B14F-4D97-AF65-F5344CB8AC3E}">
        <p14:creationId xmlns:p14="http://schemas.microsoft.com/office/powerpoint/2010/main" val="152534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868-3510-8CB8-A40A-1697EC41D0CC}"/>
              </a:ext>
            </a:extLst>
          </p:cNvPr>
          <p:cNvSpPr>
            <a:spLocks noGrp="1"/>
          </p:cNvSpPr>
          <p:nvPr>
            <p:ph type="title"/>
          </p:nvPr>
        </p:nvSpPr>
        <p:spPr>
          <a:xfrm>
            <a:off x="914400" y="-1"/>
            <a:ext cx="7848600" cy="6245225"/>
          </a:xfrm>
        </p:spPr>
        <p:txBody>
          <a:bodyPr/>
          <a:lstStyle/>
          <a:p>
            <a:r>
              <a:rPr lang="en-US" dirty="0"/>
              <a:t>Exercising MERN Skills with an  Online Marketplace</a:t>
            </a:r>
          </a:p>
        </p:txBody>
      </p:sp>
      <p:sp>
        <p:nvSpPr>
          <p:cNvPr id="4" name="Date Placeholder 3">
            <a:extLst>
              <a:ext uri="{FF2B5EF4-FFF2-40B4-BE49-F238E27FC236}">
                <a16:creationId xmlns:a16="http://schemas.microsoft.com/office/drawing/2014/main" id="{534F1C59-EF71-A79C-8434-78CF97727CB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E41DA9B-1407-85CC-82CF-0FAC079B19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F61C946-FE5E-B1F9-ADEA-F87331CA0843}"/>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68910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0890-B978-643C-AB9B-6786727470BE}"/>
              </a:ext>
            </a:extLst>
          </p:cNvPr>
          <p:cNvSpPr>
            <a:spLocks noGrp="1"/>
          </p:cNvSpPr>
          <p:nvPr>
            <p:ph type="title"/>
          </p:nvPr>
        </p:nvSpPr>
        <p:spPr/>
        <p:txBody>
          <a:bodyPr/>
          <a:lstStyle/>
          <a:p>
            <a:r>
              <a:rPr lang="en-US" dirty="0"/>
              <a:t>Updated client/user/</a:t>
            </a:r>
            <a:r>
              <a:rPr lang="en-US" dirty="0" err="1"/>
              <a:t>EditProfile.jsx</a:t>
            </a:r>
            <a:endParaRPr lang="en-US" dirty="0"/>
          </a:p>
        </p:txBody>
      </p:sp>
      <p:sp>
        <p:nvSpPr>
          <p:cNvPr id="3" name="Content Placeholder 2">
            <a:extLst>
              <a:ext uri="{FF2B5EF4-FFF2-40B4-BE49-F238E27FC236}">
                <a16:creationId xmlns:a16="http://schemas.microsoft.com/office/drawing/2014/main" id="{215D56BA-EBBF-58D4-0263-DEF99A491C46}"/>
              </a:ext>
            </a:extLst>
          </p:cNvPr>
          <p:cNvSpPr>
            <a:spLocks noGrp="1"/>
          </p:cNvSpPr>
          <p:nvPr>
            <p:ph idx="1"/>
          </p:nvPr>
        </p:nvSpPr>
        <p:spPr/>
        <p:txBody>
          <a:bodyPr/>
          <a:lstStyle/>
          <a:p>
            <a:r>
              <a:rPr lang="en-US" sz="230" b="0" dirty="0">
                <a:solidFill>
                  <a:srgbClr val="008000"/>
                </a:solidFill>
                <a:effectLst/>
                <a:latin typeface="Consolas" panose="020B0609020204030204" pitchFamily="49" charset="0"/>
              </a:rPr>
              <a:t>import React, {</a:t>
            </a:r>
            <a:r>
              <a:rPr lang="en-US" sz="230" b="0" dirty="0" err="1">
                <a:solidFill>
                  <a:srgbClr val="008000"/>
                </a:solidFill>
                <a:effectLst/>
                <a:latin typeface="Consolas" panose="020B0609020204030204" pitchFamily="49" charset="0"/>
              </a:rPr>
              <a:t>useState</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useEffect</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Card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/core/Card'</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import </a:t>
            </a:r>
            <a:r>
              <a:rPr lang="en-US" sz="230" b="0" dirty="0" err="1">
                <a:solidFill>
                  <a:srgbClr val="008000"/>
                </a:solidFill>
                <a:effectLst/>
                <a:highlight>
                  <a:srgbClr val="FFFF00"/>
                </a:highlight>
                <a:latin typeface="Consolas" panose="020B0609020204030204" pitchFamily="49" charset="0"/>
              </a:rPr>
              <a:t>FormControlLabel</a:t>
            </a:r>
            <a:r>
              <a:rPr lang="en-US" sz="230" b="0" dirty="0">
                <a:solidFill>
                  <a:srgbClr val="008000"/>
                </a:solidFill>
                <a:effectLst/>
                <a:highlight>
                  <a:srgbClr val="FFFF00"/>
                </a:highlight>
                <a:latin typeface="Consolas" panose="020B0609020204030204" pitchFamily="49" charset="0"/>
              </a:rPr>
              <a:t> from '@material-</a:t>
            </a:r>
            <a:r>
              <a:rPr lang="en-US" sz="230" b="0" dirty="0" err="1">
                <a:solidFill>
                  <a:srgbClr val="008000"/>
                </a:solidFill>
                <a:effectLst/>
                <a:highlight>
                  <a:srgbClr val="FFFF00"/>
                </a:highlight>
                <a:latin typeface="Consolas" panose="020B0609020204030204" pitchFamily="49" charset="0"/>
              </a:rPr>
              <a:t>ui</a:t>
            </a:r>
            <a:r>
              <a:rPr lang="en-US" sz="230" b="0" dirty="0">
                <a:solidFill>
                  <a:srgbClr val="008000"/>
                </a:solidFill>
                <a:effectLst/>
                <a:highlight>
                  <a:srgbClr val="FFFF00"/>
                </a:highlight>
                <a:latin typeface="Consolas" panose="020B0609020204030204" pitchFamily="49" charset="0"/>
              </a:rPr>
              <a:t>/core/</a:t>
            </a:r>
            <a:r>
              <a:rPr lang="en-US" sz="230" b="0" dirty="0" err="1">
                <a:solidFill>
                  <a:srgbClr val="008000"/>
                </a:solidFill>
                <a:effectLst/>
                <a:highlight>
                  <a:srgbClr val="FFFF00"/>
                </a:highlight>
                <a:latin typeface="Consolas" panose="020B0609020204030204" pitchFamily="49" charset="0"/>
              </a:rPr>
              <a:t>FormControlLabel</a:t>
            </a:r>
            <a:r>
              <a:rPr lang="en-US" sz="230" b="0" dirty="0">
                <a:solidFill>
                  <a:srgbClr val="008000"/>
                </a:solidFill>
                <a:effectLst/>
                <a:highlight>
                  <a:srgbClr val="FFFF00"/>
                </a:highligh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import Switch from '@material-</a:t>
            </a:r>
            <a:r>
              <a:rPr lang="en-US" sz="230" b="0" dirty="0" err="1">
                <a:solidFill>
                  <a:srgbClr val="008000"/>
                </a:solidFill>
                <a:effectLst/>
                <a:highlight>
                  <a:srgbClr val="FFFF00"/>
                </a:highlight>
                <a:latin typeface="Consolas" panose="020B0609020204030204" pitchFamily="49" charset="0"/>
              </a:rPr>
              <a:t>ui</a:t>
            </a:r>
            <a:r>
              <a:rPr lang="en-US" sz="230" b="0" dirty="0">
                <a:solidFill>
                  <a:srgbClr val="008000"/>
                </a:solidFill>
                <a:effectLst/>
                <a:highlight>
                  <a:srgbClr val="FFFF00"/>
                </a:highlight>
                <a:latin typeface="Consolas" panose="020B0609020204030204" pitchFamily="49" charset="0"/>
              </a:rPr>
              <a:t>/core/Switch'</a:t>
            </a:r>
          </a:p>
          <a:p>
            <a:r>
              <a:rPr lang="en-US" sz="230" b="0" dirty="0">
                <a:solidFill>
                  <a:srgbClr val="008000"/>
                </a:solidFill>
                <a:effectLst/>
                <a:latin typeface="Consolas" panose="020B0609020204030204" pitchFamily="49" charset="0"/>
              </a:rPr>
              <a:t>import Button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/core/Button'</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Typography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/core/Typography'</a:t>
            </a:r>
          </a:p>
          <a:p>
            <a:r>
              <a:rPr lang="en-US" sz="230" b="0" dirty="0">
                <a:solidFill>
                  <a:srgbClr val="008000"/>
                </a:solidFill>
                <a:effectLst/>
                <a:latin typeface="Consolas" panose="020B0609020204030204" pitchFamily="49" charset="0"/>
              </a:rPr>
              <a:t>import Icon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/core/Icon'</a:t>
            </a:r>
          </a:p>
          <a:p>
            <a:r>
              <a:rPr lang="en-US" sz="230" b="0" dirty="0">
                <a:solidFill>
                  <a:srgbClr val="008000"/>
                </a:solidFill>
                <a:effectLst/>
                <a:latin typeface="Consolas" panose="020B0609020204030204" pitchFamily="49" charset="0"/>
              </a:rPr>
              <a:t>import { </a:t>
            </a:r>
            <a:r>
              <a:rPr lang="en-US" sz="230" b="0" dirty="0" err="1">
                <a:solidFill>
                  <a:srgbClr val="008000"/>
                </a:solidFill>
                <a:effectLst/>
                <a:latin typeface="Consolas" panose="020B0609020204030204" pitchFamily="49" charset="0"/>
              </a:rPr>
              <a:t>makeStyles</a:t>
            </a:r>
            <a:r>
              <a:rPr lang="en-US" sz="230" b="0" dirty="0">
                <a:solidFill>
                  <a:srgbClr val="008000"/>
                </a:solidFill>
                <a:effectLst/>
                <a:latin typeface="Consolas" panose="020B0609020204030204" pitchFamily="49" charset="0"/>
              </a:rPr>
              <a:t> }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/core/styles'</a:t>
            </a:r>
          </a:p>
          <a:p>
            <a:r>
              <a:rPr lang="en-US" sz="230" b="0" dirty="0">
                <a:solidFill>
                  <a:srgbClr val="008000"/>
                </a:solidFill>
                <a:effectLst/>
                <a:highlight>
                  <a:srgbClr val="FFFF00"/>
                </a:highlight>
                <a:latin typeface="Consolas" panose="020B0609020204030204" pitchFamily="49" charset="0"/>
              </a:rPr>
              <a:t>//import auth from '../lib/auth-helper.js'</a:t>
            </a:r>
          </a:p>
          <a:p>
            <a:r>
              <a:rPr lang="en-US" sz="230" b="0" dirty="0">
                <a:solidFill>
                  <a:srgbClr val="008000"/>
                </a:solidFill>
                <a:effectLst/>
                <a:highlight>
                  <a:srgbClr val="FFFF00"/>
                </a:highlight>
                <a:latin typeface="Consolas" panose="020B0609020204030204" pitchFamily="49" charset="0"/>
              </a:rPr>
              <a:t>import auth from '../lib/auth-helper'</a:t>
            </a:r>
          </a:p>
          <a:p>
            <a:r>
              <a:rPr lang="en-US" sz="230" b="0" dirty="0">
                <a:solidFill>
                  <a:srgbClr val="008000"/>
                </a:solidFill>
                <a:effectLst/>
                <a:latin typeface="Consolas" panose="020B0609020204030204" pitchFamily="49" charset="0"/>
              </a:rPr>
              <a:t>import {read, update} from './api-user.js'</a:t>
            </a:r>
          </a:p>
          <a:p>
            <a:r>
              <a:rPr lang="en-US" sz="230" b="0" dirty="0">
                <a:solidFill>
                  <a:srgbClr val="008000"/>
                </a:solidFill>
                <a:effectLst/>
                <a:latin typeface="Consolas" panose="020B0609020204030204" pitchFamily="49" charset="0"/>
              </a:rPr>
              <a:t>import {Navigate} from 'react-router-</a:t>
            </a:r>
            <a:r>
              <a:rPr lang="en-US" sz="230" b="0" dirty="0" err="1">
                <a:solidFill>
                  <a:srgbClr val="008000"/>
                </a:solidFill>
                <a:effectLst/>
                <a:latin typeface="Consolas" panose="020B0609020204030204" pitchFamily="49" charset="0"/>
              </a:rPr>
              <a:t>dom</a:t>
            </a:r>
            <a:r>
              <a:rPr lang="en-US" sz="230" b="0" dirty="0">
                <a:solidFill>
                  <a:srgbClr val="008000"/>
                </a:solidFill>
                <a:effectLs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//import { </a:t>
            </a:r>
            <a:r>
              <a:rPr lang="en-US" sz="230" b="0" dirty="0" err="1">
                <a:solidFill>
                  <a:srgbClr val="008000"/>
                </a:solidFill>
                <a:effectLst/>
                <a:highlight>
                  <a:srgbClr val="FFFF00"/>
                </a:highlight>
                <a:latin typeface="Consolas" panose="020B0609020204030204" pitchFamily="49" charset="0"/>
              </a:rPr>
              <a:t>useParams</a:t>
            </a:r>
            <a:r>
              <a:rPr lang="en-US" sz="230" b="0" dirty="0">
                <a:solidFill>
                  <a:srgbClr val="008000"/>
                </a:solidFill>
                <a:effectLst/>
                <a:highlight>
                  <a:srgbClr val="FFFF00"/>
                </a:highlight>
                <a:latin typeface="Consolas" panose="020B0609020204030204" pitchFamily="49" charset="0"/>
              </a:rPr>
              <a:t> } from 'react-router-</a:t>
            </a:r>
            <a:r>
              <a:rPr lang="en-US" sz="230" b="0" dirty="0" err="1">
                <a:solidFill>
                  <a:srgbClr val="008000"/>
                </a:solidFill>
                <a:effectLst/>
                <a:highlight>
                  <a:srgbClr val="FFFF00"/>
                </a:highlight>
                <a:latin typeface="Consolas" panose="020B0609020204030204" pitchFamily="49" charset="0"/>
              </a:rPr>
              <a:t>dom</a:t>
            </a:r>
            <a:r>
              <a:rPr lang="en-US" sz="230" b="0" dirty="0">
                <a:solidFill>
                  <a:srgbClr val="008000"/>
                </a:solidFill>
                <a:effectLst/>
                <a:highlight>
                  <a:srgbClr val="FFFF00"/>
                </a:highlight>
                <a:latin typeface="Consolas" panose="020B0609020204030204" pitchFamily="49" charset="0"/>
              </a:rPr>
              <a:t>';</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useStyles</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makeStyles</a:t>
            </a:r>
            <a:r>
              <a:rPr lang="en-US" sz="230" b="0" dirty="0">
                <a:solidFill>
                  <a:srgbClr val="008000"/>
                </a:solidFill>
                <a:effectLst/>
                <a:latin typeface="Consolas" panose="020B0609020204030204" pitchFamily="49" charset="0"/>
              </a:rPr>
              <a:t>(theme =&gt; ({</a:t>
            </a:r>
          </a:p>
          <a:p>
            <a:r>
              <a:rPr lang="en-US" sz="230" b="0" dirty="0">
                <a:solidFill>
                  <a:srgbClr val="008000"/>
                </a:solidFill>
                <a:effectLst/>
                <a:latin typeface="Consolas" panose="020B0609020204030204" pitchFamily="49" charset="0"/>
              </a:rPr>
              <a:t>card: {</a:t>
            </a:r>
          </a:p>
          <a:p>
            <a:r>
              <a:rPr lang="en-US" sz="230" b="0" dirty="0" err="1">
                <a:solidFill>
                  <a:srgbClr val="008000"/>
                </a:solidFill>
                <a:effectLst/>
                <a:latin typeface="Consolas" panose="020B0609020204030204" pitchFamily="49" charset="0"/>
              </a:rPr>
              <a:t>maxWidth</a:t>
            </a:r>
            <a:r>
              <a:rPr lang="en-US" sz="230" b="0" dirty="0">
                <a:solidFill>
                  <a:srgbClr val="008000"/>
                </a:solidFill>
                <a:effectLst/>
                <a:latin typeface="Consolas" panose="020B0609020204030204" pitchFamily="49" charset="0"/>
              </a:rPr>
              <a:t>: 600,</a:t>
            </a:r>
          </a:p>
          <a:p>
            <a:r>
              <a:rPr lang="en-US" sz="230" b="0" dirty="0">
                <a:solidFill>
                  <a:srgbClr val="008000"/>
                </a:solidFill>
                <a:effectLst/>
                <a:latin typeface="Consolas" panose="020B0609020204030204" pitchFamily="49" charset="0"/>
              </a:rPr>
              <a:t>margin: 'auto',</a:t>
            </a:r>
          </a:p>
          <a:p>
            <a:r>
              <a:rPr lang="en-US" sz="230" b="0" dirty="0" err="1">
                <a:solidFill>
                  <a:srgbClr val="008000"/>
                </a:solidFill>
                <a:effectLst/>
                <a:latin typeface="Consolas" panose="020B0609020204030204" pitchFamily="49" charset="0"/>
              </a:rPr>
              <a:t>textAlign</a:t>
            </a:r>
            <a:r>
              <a:rPr lang="en-US" sz="230" b="0" dirty="0">
                <a:solidFill>
                  <a:srgbClr val="008000"/>
                </a:solidFill>
                <a:effectLst/>
                <a:latin typeface="Consolas" panose="020B0609020204030204" pitchFamily="49" charset="0"/>
              </a:rPr>
              <a:t>: 'center',</a:t>
            </a:r>
          </a:p>
          <a:p>
            <a:r>
              <a:rPr lang="en-US" sz="230" b="0" dirty="0" err="1">
                <a:solidFill>
                  <a:srgbClr val="008000"/>
                </a:solidFill>
                <a:effectLst/>
                <a:latin typeface="Consolas" panose="020B0609020204030204" pitchFamily="49" charset="0"/>
              </a:rPr>
              <a:t>marginTop</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(5),</a:t>
            </a:r>
          </a:p>
          <a:p>
            <a:r>
              <a:rPr lang="en-US" sz="230" b="0" dirty="0" err="1">
                <a:solidFill>
                  <a:srgbClr val="008000"/>
                </a:solidFill>
                <a:effectLst/>
                <a:latin typeface="Consolas" panose="020B0609020204030204" pitchFamily="49" charset="0"/>
              </a:rPr>
              <a:t>paddingBottom</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title: {</a:t>
            </a:r>
          </a:p>
          <a:p>
            <a:r>
              <a:rPr lang="en-US" sz="230" b="0" dirty="0">
                <a:solidFill>
                  <a:srgbClr val="008000"/>
                </a:solidFill>
                <a:effectLst/>
                <a:latin typeface="Consolas" panose="020B0609020204030204" pitchFamily="49" charset="0"/>
              </a:rPr>
              <a:t>margin: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color: </a:t>
            </a:r>
            <a:r>
              <a:rPr lang="en-US" sz="230" b="0" dirty="0" err="1">
                <a:solidFill>
                  <a:srgbClr val="008000"/>
                </a:solidFill>
                <a:effectLst/>
                <a:latin typeface="Consolas" panose="020B0609020204030204" pitchFamily="49" charset="0"/>
              </a:rPr>
              <a:t>theme.palette.protectedTitle</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error: {</a:t>
            </a:r>
          </a:p>
          <a:p>
            <a:r>
              <a:rPr lang="en-US" sz="230" b="0" dirty="0" err="1">
                <a:solidFill>
                  <a:srgbClr val="008000"/>
                </a:solidFill>
                <a:effectLst/>
                <a:latin typeface="Consolas" panose="020B0609020204030204" pitchFamily="49" charset="0"/>
              </a:rPr>
              <a:t>verticalAlign</a:t>
            </a:r>
            <a:r>
              <a:rPr lang="en-US" sz="230" b="0" dirty="0">
                <a:solidFill>
                  <a:srgbClr val="008000"/>
                </a:solidFill>
                <a:effectLst/>
                <a:latin typeface="Consolas" panose="020B0609020204030204" pitchFamily="49" charset="0"/>
              </a:rPr>
              <a:t>: 'middle'</a:t>
            </a:r>
          </a:p>
          <a:p>
            <a:r>
              <a:rPr lang="en-US" sz="230" b="0" dirty="0">
                <a:solidFill>
                  <a:srgbClr val="008000"/>
                </a:solidFill>
                <a:effectLst/>
                <a:latin typeface="Consolas" panose="020B0609020204030204" pitchFamily="49" charset="0"/>
              </a:rPr>
              <a:t>},</a:t>
            </a:r>
          </a:p>
          <a:p>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a:t>
            </a:r>
          </a:p>
          <a:p>
            <a:r>
              <a:rPr lang="en-US" sz="230" b="0" dirty="0" err="1">
                <a:solidFill>
                  <a:srgbClr val="008000"/>
                </a:solidFill>
                <a:effectLst/>
                <a:latin typeface="Consolas" panose="020B0609020204030204" pitchFamily="49" charset="0"/>
              </a:rPr>
              <a:t>marginLeft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(1),</a:t>
            </a:r>
          </a:p>
          <a:p>
            <a:r>
              <a:rPr lang="en-US" sz="230" b="0" dirty="0" err="1">
                <a:solidFill>
                  <a:srgbClr val="008000"/>
                </a:solidFill>
                <a:effectLst/>
                <a:latin typeface="Consolas" panose="020B0609020204030204" pitchFamily="49" charset="0"/>
              </a:rPr>
              <a:t>marginRight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(1),</a:t>
            </a:r>
          </a:p>
          <a:p>
            <a:r>
              <a:rPr lang="en-US" sz="230" b="0" dirty="0">
                <a:solidFill>
                  <a:srgbClr val="008000"/>
                </a:solidFill>
                <a:effectLst/>
                <a:latin typeface="Consolas" panose="020B0609020204030204" pitchFamily="49" charset="0"/>
              </a:rPr>
              <a:t>width: 300</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submit: {</a:t>
            </a:r>
          </a:p>
          <a:p>
            <a:r>
              <a:rPr lang="en-US" sz="230" b="0" dirty="0">
                <a:solidFill>
                  <a:srgbClr val="008000"/>
                </a:solidFill>
                <a:effectLst/>
                <a:latin typeface="Consolas" panose="020B0609020204030204" pitchFamily="49" charset="0"/>
              </a:rPr>
              <a:t>margin: 'auto',</a:t>
            </a:r>
          </a:p>
          <a:p>
            <a:r>
              <a:rPr lang="en-US" sz="230" b="0" dirty="0" err="1">
                <a:solidFill>
                  <a:srgbClr val="008000"/>
                </a:solidFill>
                <a:effectLst/>
                <a:latin typeface="Consolas" panose="020B0609020204030204" pitchFamily="49" charset="0"/>
              </a:rPr>
              <a:t>marginBottom</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subheading:{</a:t>
            </a:r>
          </a:p>
          <a:p>
            <a:r>
              <a:rPr lang="en-US" sz="230" b="0" dirty="0">
                <a:solidFill>
                  <a:srgbClr val="008000"/>
                </a:solidFill>
                <a:effectLst/>
                <a:highlight>
                  <a:srgbClr val="FFFF00"/>
                </a:highlight>
                <a:latin typeface="Consolas" panose="020B0609020204030204" pitchFamily="49" charset="0"/>
              </a:rPr>
              <a:t>    </a:t>
            </a:r>
            <a:r>
              <a:rPr lang="en-US" sz="230" b="0" dirty="0" err="1">
                <a:solidFill>
                  <a:srgbClr val="008000"/>
                </a:solidFill>
                <a:effectLst/>
                <a:highlight>
                  <a:srgbClr val="FFFF00"/>
                </a:highlight>
                <a:latin typeface="Consolas" panose="020B0609020204030204" pitchFamily="49" charset="0"/>
              </a:rPr>
              <a:t>marginTop</a:t>
            </a:r>
            <a:r>
              <a:rPr lang="en-US" sz="230" b="0" dirty="0">
                <a:solidFill>
                  <a:srgbClr val="008000"/>
                </a:solidFill>
                <a:effectLst/>
                <a:highlight>
                  <a:srgbClr val="FFFF00"/>
                </a:highlight>
                <a:latin typeface="Consolas" panose="020B0609020204030204" pitchFamily="49" charset="0"/>
              </a:rPr>
              <a:t>: </a:t>
            </a:r>
            <a:r>
              <a:rPr lang="en-US" sz="230" b="0" dirty="0" err="1">
                <a:solidFill>
                  <a:srgbClr val="008000"/>
                </a:solidFill>
                <a:effectLst/>
                <a:highlight>
                  <a:srgbClr val="FFFF00"/>
                </a:highlight>
                <a:latin typeface="Consolas" panose="020B0609020204030204" pitchFamily="49" charset="0"/>
              </a:rPr>
              <a:t>theme.spacing</a:t>
            </a:r>
            <a:r>
              <a:rPr lang="en-US" sz="230" b="0" dirty="0">
                <a:solidFill>
                  <a:srgbClr val="008000"/>
                </a:solidFill>
                <a:effectLst/>
                <a:highlight>
                  <a:srgbClr val="FFFF00"/>
                </a:highlight>
                <a:latin typeface="Consolas" panose="020B0609020204030204" pitchFamily="49" charset="0"/>
              </a:rPr>
              <a:t>(2),</a:t>
            </a:r>
          </a:p>
          <a:p>
            <a:r>
              <a:rPr lang="en-US" sz="230" b="0" dirty="0">
                <a:solidFill>
                  <a:srgbClr val="008000"/>
                </a:solidFill>
                <a:effectLst/>
                <a:highlight>
                  <a:srgbClr val="FFFF00"/>
                </a:highlight>
                <a:latin typeface="Consolas" panose="020B0609020204030204" pitchFamily="49" charset="0"/>
              </a:rPr>
              <a:t>    color: </a:t>
            </a:r>
            <a:r>
              <a:rPr lang="en-US" sz="230" b="0" dirty="0" err="1">
                <a:solidFill>
                  <a:srgbClr val="008000"/>
                </a:solidFill>
                <a:effectLst/>
                <a:highlight>
                  <a:srgbClr val="FFFF00"/>
                </a:highlight>
                <a:latin typeface="Consolas" panose="020B0609020204030204" pitchFamily="49" charset="0"/>
              </a:rPr>
              <a:t>theme.palette.openTitle</a:t>
            </a:r>
            <a:r>
              <a:rPr lang="en-US" sz="230" b="0" dirty="0">
                <a:solidFill>
                  <a:srgbClr val="008000"/>
                </a:solidFill>
                <a:effectLst/>
                <a:highlight>
                  <a:srgbClr val="FFFF00"/>
                </a:highlight>
                <a:latin typeface="Consolas" panose="020B0609020204030204" pitchFamily="49" charset="0"/>
              </a:rPr>
              <a:t>,</a:t>
            </a:r>
          </a:p>
          <a:p>
            <a:r>
              <a:rPr lang="en-US" sz="230" b="0" dirty="0">
                <a:solidFill>
                  <a:srgbClr val="008000"/>
                </a:solidFill>
                <a:effectLst/>
                <a:highlight>
                  <a:srgbClr val="FFFF00"/>
                </a:highligh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export default function </a:t>
            </a:r>
            <a:r>
              <a:rPr lang="en-US" sz="230" b="0" dirty="0" err="1">
                <a:solidFill>
                  <a:srgbClr val="008000"/>
                </a:solidFill>
                <a:effectLst/>
                <a:latin typeface="Consolas" panose="020B0609020204030204" pitchFamily="49" charset="0"/>
              </a:rPr>
              <a:t>EditProfile</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const classes = </a:t>
            </a:r>
            <a:r>
              <a:rPr lang="en-US" sz="230" b="0" dirty="0" err="1">
                <a:solidFill>
                  <a:srgbClr val="008000"/>
                </a:solidFill>
                <a:effectLst/>
                <a:latin typeface="Consolas" panose="020B0609020204030204" pitchFamily="49" charset="0"/>
              </a:rPr>
              <a:t>useStyles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 </a:t>
            </a:r>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 = </a:t>
            </a:r>
            <a:r>
              <a:rPr lang="en-US" sz="230" b="0" dirty="0" err="1">
                <a:solidFill>
                  <a:srgbClr val="008000"/>
                </a:solidFill>
                <a:effectLst/>
                <a:latin typeface="Consolas" panose="020B0609020204030204" pitchFamily="49" charset="0"/>
              </a:rPr>
              <a:t>useParams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[values,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useState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name: '',</a:t>
            </a:r>
          </a:p>
          <a:p>
            <a:r>
              <a:rPr lang="en-US" sz="230" b="0" dirty="0">
                <a:solidFill>
                  <a:srgbClr val="008000"/>
                </a:solidFill>
                <a:effectLst/>
                <a:latin typeface="Consolas" panose="020B0609020204030204" pitchFamily="49" charset="0"/>
              </a:rPr>
              <a:t>password: '',</a:t>
            </a:r>
          </a:p>
          <a:p>
            <a:r>
              <a:rPr lang="en-US" sz="230" b="0" dirty="0">
                <a:solidFill>
                  <a:srgbClr val="008000"/>
                </a:solidFill>
                <a:effectLst/>
                <a:latin typeface="Consolas" panose="020B0609020204030204" pitchFamily="49" charset="0"/>
              </a:rPr>
              <a:t>email: '',</a:t>
            </a:r>
          </a:p>
          <a:p>
            <a:r>
              <a:rPr lang="en-US" sz="230" b="0" dirty="0">
                <a:solidFill>
                  <a:srgbClr val="008000"/>
                </a:solidFill>
                <a:effectLst/>
                <a:latin typeface="Consolas" panose="020B0609020204030204" pitchFamily="49" charset="0"/>
              </a:rPr>
              <a:t>open: false,</a:t>
            </a:r>
          </a:p>
          <a:p>
            <a:r>
              <a:rPr lang="en-US" sz="230" b="0" dirty="0">
                <a:solidFill>
                  <a:srgbClr val="008000"/>
                </a:solidFill>
                <a:effectLst/>
                <a:latin typeface="Consolas" panose="020B0609020204030204" pitchFamily="49" charset="0"/>
              </a:rPr>
              <a:t>error: '',</a:t>
            </a:r>
          </a:p>
          <a:p>
            <a:r>
              <a:rPr lang="en-US" sz="230" b="0" dirty="0" err="1">
                <a:solidFill>
                  <a:srgbClr val="008000"/>
                </a:solidFill>
                <a:effectLst/>
                <a:latin typeface="Consolas" panose="020B0609020204030204" pitchFamily="49" charset="0"/>
              </a:rPr>
              <a:t>NavigateToProfile</a:t>
            </a:r>
            <a:r>
              <a:rPr lang="en-US" sz="230" b="0" dirty="0">
                <a:solidFill>
                  <a:srgbClr val="008000"/>
                </a:solidFill>
                <a:effectLst/>
                <a:latin typeface="Consolas" panose="020B0609020204030204" pitchFamily="49" charset="0"/>
              </a:rPr>
              <a:t>: false</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jwt</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p>
          <a:p>
            <a:r>
              <a:rPr lang="en-US" sz="230" b="0" dirty="0" err="1">
                <a:solidFill>
                  <a:srgbClr val="008000"/>
                </a:solidFill>
                <a:effectLst/>
                <a:latin typeface="Consolas" panose="020B0609020204030204" pitchFamily="49" charset="0"/>
              </a:rPr>
              <a:t>useEffect</a:t>
            </a:r>
            <a:r>
              <a:rPr lang="en-US" sz="230" b="0" dirty="0">
                <a:solidFill>
                  <a:srgbClr val="008000"/>
                </a:solidFill>
                <a:effectLst/>
                <a:latin typeface="Consolas" panose="020B0609020204030204" pitchFamily="49" charset="0"/>
              </a:rPr>
              <a:t>(() =&gt; {</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abortController</a:t>
            </a:r>
            <a:r>
              <a:rPr lang="en-US" sz="230" b="0" dirty="0">
                <a:solidFill>
                  <a:srgbClr val="008000"/>
                </a:solidFill>
                <a:effectLst/>
                <a:latin typeface="Consolas" panose="020B0609020204030204" pitchFamily="49" charset="0"/>
              </a:rPr>
              <a:t> = new </a:t>
            </a:r>
            <a:r>
              <a:rPr lang="en-US" sz="230" b="0" dirty="0" err="1">
                <a:solidFill>
                  <a:srgbClr val="008000"/>
                </a:solidFill>
                <a:effectLst/>
                <a:latin typeface="Consolas" panose="020B0609020204030204" pitchFamily="49" charset="0"/>
              </a:rPr>
              <a:t>AbortController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signal = </a:t>
            </a:r>
            <a:r>
              <a:rPr lang="en-US" sz="230" b="0" dirty="0" err="1">
                <a:solidFill>
                  <a:srgbClr val="008000"/>
                </a:solidFill>
                <a:effectLst/>
                <a:latin typeface="Consolas" panose="020B0609020204030204" pitchFamily="49" charset="0"/>
              </a:rPr>
              <a:t>abortController.signal</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read({</a:t>
            </a:r>
          </a:p>
          <a:p>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userId</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{t: </a:t>
            </a:r>
            <a:r>
              <a:rPr lang="en-US" sz="230" b="0" dirty="0" err="1">
                <a:solidFill>
                  <a:srgbClr val="008000"/>
                </a:solidFill>
                <a:effectLst/>
                <a:latin typeface="Consolas" panose="020B0609020204030204" pitchFamily="49" charset="0"/>
              </a:rPr>
              <a:t>jwt.token</a:t>
            </a:r>
            <a:r>
              <a:rPr lang="en-US" sz="230" b="0" dirty="0">
                <a:solidFill>
                  <a:srgbClr val="008000"/>
                </a:solidFill>
                <a:effectLst/>
                <a:latin typeface="Consolas" panose="020B0609020204030204" pitchFamily="49" charset="0"/>
              </a:rPr>
              <a:t>}, signal).then((data) =&gt; {</a:t>
            </a:r>
          </a:p>
          <a:p>
            <a:r>
              <a:rPr lang="en-US" sz="230" b="0" dirty="0">
                <a:solidFill>
                  <a:srgbClr val="008000"/>
                </a:solidFill>
                <a:effectLst/>
                <a:latin typeface="Consolas" panose="020B0609020204030204" pitchFamily="49" charset="0"/>
              </a:rPr>
              <a:t>if (data &amp;&amp;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error: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else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name: data.name, email: </a:t>
            </a:r>
            <a:r>
              <a:rPr lang="en-US" sz="230" b="0" dirty="0" err="1">
                <a:solidFill>
                  <a:srgbClr val="008000"/>
                </a:solidFill>
                <a:effectLst/>
                <a:latin typeface="Consolas" panose="020B0609020204030204" pitchFamily="49" charset="0"/>
              </a:rPr>
              <a:t>data.email</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return function cleanup(){</a:t>
            </a:r>
          </a:p>
          <a:p>
            <a:r>
              <a:rPr lang="en-US" sz="230" b="0" dirty="0" err="1">
                <a:solidFill>
                  <a:srgbClr val="008000"/>
                </a:solidFill>
                <a:effectLst/>
                <a:latin typeface="Consolas" panose="020B0609020204030204" pitchFamily="49" charset="0"/>
              </a:rPr>
              <a:t>abortController.abort</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clickSubmit</a:t>
            </a:r>
            <a:r>
              <a:rPr lang="en-US" sz="230" b="0" dirty="0">
                <a:solidFill>
                  <a:srgbClr val="008000"/>
                </a:solidFill>
                <a:effectLst/>
                <a:latin typeface="Consolas" panose="020B0609020204030204" pitchFamily="49" charset="0"/>
              </a:rPr>
              <a:t> = () =&gt; {</a:t>
            </a:r>
          </a:p>
          <a:p>
            <a:r>
              <a:rPr lang="en-US" sz="230" b="0" dirty="0">
                <a:solidFill>
                  <a:srgbClr val="008000"/>
                </a:solidFill>
                <a:effectLst/>
                <a:latin typeface="Consolas" panose="020B0609020204030204" pitchFamily="49" charset="0"/>
              </a:rPr>
              <a:t>const user = {</a:t>
            </a:r>
          </a:p>
          <a:p>
            <a:r>
              <a:rPr lang="en-US" sz="230" b="0" dirty="0">
                <a:solidFill>
                  <a:srgbClr val="008000"/>
                </a:solidFill>
                <a:effectLst/>
                <a:latin typeface="Consolas" panose="020B0609020204030204" pitchFamily="49" charset="0"/>
              </a:rPr>
              <a:t>name: values.name || undefined,</a:t>
            </a:r>
          </a:p>
          <a:p>
            <a:r>
              <a:rPr lang="en-US" sz="230" b="0" dirty="0">
                <a:solidFill>
                  <a:srgbClr val="008000"/>
                </a:solidFill>
                <a:effectLst/>
                <a:latin typeface="Consolas" panose="020B0609020204030204" pitchFamily="49" charset="0"/>
              </a:rPr>
              <a:t>email: </a:t>
            </a:r>
            <a:r>
              <a:rPr lang="en-US" sz="230" b="0" dirty="0" err="1">
                <a:solidFill>
                  <a:srgbClr val="008000"/>
                </a:solidFill>
                <a:effectLst/>
                <a:latin typeface="Consolas" panose="020B0609020204030204" pitchFamily="49" charset="0"/>
              </a:rPr>
              <a:t>values.email</a:t>
            </a:r>
            <a:r>
              <a:rPr lang="en-US" sz="230" b="0" dirty="0">
                <a:solidFill>
                  <a:srgbClr val="008000"/>
                </a:solidFill>
                <a:effectLst/>
                <a:latin typeface="Consolas" panose="020B0609020204030204" pitchFamily="49" charset="0"/>
              </a:rPr>
              <a:t> || undefined,</a:t>
            </a:r>
          </a:p>
          <a:p>
            <a:r>
              <a:rPr lang="en-US" sz="230" b="0" dirty="0">
                <a:solidFill>
                  <a:srgbClr val="008000"/>
                </a:solidFill>
                <a:effectLst/>
                <a:latin typeface="Consolas" panose="020B0609020204030204" pitchFamily="49" charset="0"/>
              </a:rPr>
              <a:t>password: </a:t>
            </a:r>
            <a:r>
              <a:rPr lang="en-US" sz="230" b="0" dirty="0" err="1">
                <a:solidFill>
                  <a:srgbClr val="008000"/>
                </a:solidFill>
                <a:effectLst/>
                <a:latin typeface="Consolas" panose="020B0609020204030204" pitchFamily="49" charset="0"/>
              </a:rPr>
              <a:t>values.password</a:t>
            </a:r>
            <a:r>
              <a:rPr lang="en-US" sz="230" b="0" dirty="0">
                <a:solidFill>
                  <a:srgbClr val="008000"/>
                </a:solidFill>
                <a:effectLst/>
                <a:latin typeface="Consolas" panose="020B0609020204030204" pitchFamily="49" charset="0"/>
              </a:rPr>
              <a:t> || undefined</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update({</a:t>
            </a:r>
          </a:p>
          <a:p>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userId</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t: </a:t>
            </a:r>
            <a:r>
              <a:rPr lang="en-US" sz="230" b="0" dirty="0" err="1">
                <a:solidFill>
                  <a:srgbClr val="008000"/>
                </a:solidFill>
                <a:effectLst/>
                <a:latin typeface="Consolas" panose="020B0609020204030204" pitchFamily="49" charset="0"/>
              </a:rPr>
              <a:t>jwt.token</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user).then((data) =&gt; {</a:t>
            </a:r>
          </a:p>
          <a:p>
            <a:r>
              <a:rPr lang="en-US" sz="230" b="0" dirty="0">
                <a:solidFill>
                  <a:srgbClr val="008000"/>
                </a:solidFill>
                <a:effectLst/>
                <a:latin typeface="Consolas" panose="020B0609020204030204" pitchFamily="49" charset="0"/>
              </a:rPr>
              <a:t>if (data &amp;&amp;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error: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else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a:t>
            </a:r>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data._id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NavigateToProfile</a:t>
            </a:r>
            <a:r>
              <a:rPr lang="en-US" sz="230" b="0" dirty="0">
                <a:solidFill>
                  <a:srgbClr val="008000"/>
                </a:solidFill>
                <a:effectLst/>
                <a:latin typeface="Consolas" panose="020B0609020204030204" pitchFamily="49" charset="0"/>
              </a:rPr>
              <a:t>: true})</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 = name =&gt; event =&gt; {</a:t>
            </a:r>
          </a:p>
          <a:p>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[name]: </a:t>
            </a:r>
            <a:r>
              <a:rPr lang="en-US" sz="230" b="0" dirty="0" err="1">
                <a:solidFill>
                  <a:srgbClr val="008000"/>
                </a:solidFill>
                <a:effectLst/>
                <a:latin typeface="Consolas" panose="020B0609020204030204" pitchFamily="49" charset="0"/>
              </a:rPr>
              <a:t>event.target.value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if (</a:t>
            </a:r>
            <a:r>
              <a:rPr lang="en-US" sz="230" b="0" dirty="0" err="1">
                <a:solidFill>
                  <a:srgbClr val="008000"/>
                </a:solidFill>
                <a:effectLst/>
                <a:latin typeface="Consolas" panose="020B0609020204030204" pitchFamily="49" charset="0"/>
              </a:rPr>
              <a:t>values.NavigateToProfile</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return (&lt;Navigate to={'/user/' + </a:t>
            </a:r>
            <a:r>
              <a:rPr lang="en-US" sz="230" b="0" dirty="0" err="1">
                <a:solidFill>
                  <a:srgbClr val="008000"/>
                </a:solidFill>
                <a:effectLst/>
                <a:latin typeface="Consolas" panose="020B0609020204030204" pitchFamily="49" charset="0"/>
              </a:rPr>
              <a:t>values.userId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return (</a:t>
            </a:r>
          </a:p>
          <a:p>
            <a:r>
              <a:rPr lang="en-US" sz="230" b="0" dirty="0">
                <a:solidFill>
                  <a:srgbClr val="008000"/>
                </a:solidFill>
                <a:effectLst/>
                <a:latin typeface="Consolas" panose="020B0609020204030204" pitchFamily="49" charset="0"/>
              </a:rPr>
              <a:t>&lt;Card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classes.card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&lt;Typography variant="h6"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classes.title</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Edit Profile</a:t>
            </a:r>
          </a:p>
          <a:p>
            <a:r>
              <a:rPr lang="en-US" sz="230" b="0" dirty="0">
                <a:solidFill>
                  <a:srgbClr val="008000"/>
                </a:solidFill>
                <a:effectLst/>
                <a:latin typeface="Consolas" panose="020B0609020204030204" pitchFamily="49" charset="0"/>
              </a:rPr>
              <a:t>&lt;/Typography&gt;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id="name" label="Name"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 value={values.name}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('name')} margin="normal"/&gt;&lt;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id="email" type="email" label="Email"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 value={</a:t>
            </a:r>
            <a:r>
              <a:rPr lang="en-US" sz="230" b="0" dirty="0" err="1">
                <a:solidFill>
                  <a:srgbClr val="008000"/>
                </a:solidFill>
                <a:effectLst/>
                <a:latin typeface="Consolas" panose="020B0609020204030204" pitchFamily="49" charset="0"/>
              </a:rPr>
              <a:t>values.email</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('email')} margin="normal"/&gt;&lt;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id="password" type="password" label="Password"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 value={</a:t>
            </a:r>
            <a:r>
              <a:rPr lang="en-US" sz="230" b="0" dirty="0" err="1">
                <a:solidFill>
                  <a:srgbClr val="008000"/>
                </a:solidFill>
                <a:effectLst/>
                <a:latin typeface="Consolas" panose="020B0609020204030204" pitchFamily="49" charset="0"/>
              </a:rPr>
              <a:t>values.password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('password')} margin="normal"/&gt;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 {</a:t>
            </a:r>
          </a:p>
          <a:p>
            <a:r>
              <a:rPr lang="en-US" sz="230" b="0" dirty="0" err="1">
                <a:solidFill>
                  <a:srgbClr val="008000"/>
                </a:solidFill>
                <a:effectLst/>
                <a:latin typeface="Consolas" panose="020B0609020204030204" pitchFamily="49" charset="0"/>
              </a:rPr>
              <a:t>values.error</a:t>
            </a:r>
            <a:r>
              <a:rPr lang="en-US" sz="230" b="0" dirty="0">
                <a:solidFill>
                  <a:srgbClr val="008000"/>
                </a:solidFill>
                <a:effectLst/>
                <a:latin typeface="Consolas" panose="020B0609020204030204" pitchFamily="49" charset="0"/>
              </a:rPr>
              <a:t> &amp;&amp; (&lt;Typography component="p" color="error"&gt;</a:t>
            </a:r>
          </a:p>
          <a:p>
            <a:r>
              <a:rPr lang="en-US" sz="230" b="0" dirty="0">
                <a:solidFill>
                  <a:srgbClr val="008000"/>
                </a:solidFill>
                <a:effectLst/>
                <a:latin typeface="Consolas" panose="020B0609020204030204" pitchFamily="49" charset="0"/>
              </a:rPr>
              <a:t>&lt;Icon color="error"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classes.error</a:t>
            </a:r>
            <a:r>
              <a:rPr lang="en-US" sz="230" b="0" dirty="0">
                <a:solidFill>
                  <a:srgbClr val="008000"/>
                </a:solidFill>
                <a:effectLst/>
                <a:latin typeface="Consolas" panose="020B0609020204030204" pitchFamily="49" charset="0"/>
              </a:rPr>
              <a:t>}&gt;error&lt;/Icon&gt;</a:t>
            </a:r>
          </a:p>
          <a:p>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values.error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&lt;/Typography&gt;)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&lt;Button color="primary" variant="contained" </a:t>
            </a:r>
            <a:r>
              <a:rPr lang="en-US" sz="230" b="0" dirty="0" err="1">
                <a:solidFill>
                  <a:srgbClr val="008000"/>
                </a:solidFill>
                <a:effectLst/>
                <a:latin typeface="Consolas" panose="020B0609020204030204" pitchFamily="49" charset="0"/>
              </a:rPr>
              <a:t>onClick</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clickSubmit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classes.submit</a:t>
            </a:r>
            <a:r>
              <a:rPr lang="en-US" sz="230" b="0" dirty="0">
                <a:solidFill>
                  <a:srgbClr val="008000"/>
                </a:solidFill>
                <a:effectLst/>
                <a:latin typeface="Consolas" panose="020B0609020204030204" pitchFamily="49" charset="0"/>
              </a:rPr>
              <a:t>}&gt;Submit&lt;/Button&gt;</a:t>
            </a:r>
          </a:p>
          <a:p>
            <a:r>
              <a:rPr lang="en-US" sz="230" b="0" dirty="0">
                <a:solidFill>
                  <a:srgbClr val="008000"/>
                </a:solidFill>
                <a:effectLst/>
                <a:latin typeface="Consolas" panose="020B0609020204030204" pitchFamily="49" charset="0"/>
              </a:rPr>
              <a:t>&lt;/</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&lt;/Card&gt;</a:t>
            </a:r>
          </a:p>
          <a:p>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endParaRPr lang="en-US" sz="23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58D4777-D156-02DB-F0BC-7FE506999BA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AD12300-1C25-F451-8485-F6F52F7E14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97DF28-1483-11BC-FC71-7DD28529663F}"/>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204211215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3AC1-E903-88C1-4294-00A97D049A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281149-F353-5B3A-DE20-5CA87AA9261C}"/>
              </a:ext>
            </a:extLst>
          </p:cNvPr>
          <p:cNvSpPr>
            <a:spLocks noGrp="1"/>
          </p:cNvSpPr>
          <p:nvPr>
            <p:ph idx="1"/>
          </p:nvPr>
        </p:nvSpPr>
        <p:spPr/>
        <p:txBody>
          <a:bodyPr/>
          <a:lstStyle/>
          <a:p>
            <a:r>
              <a:rPr lang="en-US" dirty="0"/>
              <a:t>This route can be used in any component to link to a specific shop, and this link will take the user to the corresponding Shop view with the shop details loaded. </a:t>
            </a:r>
          </a:p>
          <a:p>
            <a:r>
              <a:rPr lang="en-US" dirty="0"/>
              <a:t>In the next section, we will add the ability to allow the shop owners to edit these shop details.</a:t>
            </a:r>
          </a:p>
        </p:txBody>
      </p:sp>
      <p:sp>
        <p:nvSpPr>
          <p:cNvPr id="4" name="Date Placeholder 3">
            <a:extLst>
              <a:ext uri="{FF2B5EF4-FFF2-40B4-BE49-F238E27FC236}">
                <a16:creationId xmlns:a16="http://schemas.microsoft.com/office/drawing/2014/main" id="{60CBF6D4-DE2E-6BC3-9550-624EAE4725A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E0F4082-6954-8FD8-DD0F-353D939145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548361-A496-D640-13F4-4458775857C8}"/>
              </a:ext>
            </a:extLst>
          </p:cNvPr>
          <p:cNvSpPr>
            <a:spLocks noGrp="1"/>
          </p:cNvSpPr>
          <p:nvPr>
            <p:ph type="sldNum" sz="quarter" idx="12"/>
          </p:nvPr>
        </p:nvSpPr>
        <p:spPr/>
        <p:txBody>
          <a:bodyPr/>
          <a:lstStyle/>
          <a:p>
            <a:fld id="{7C5CF243-786F-4254-B068-4C9F0B6EA12F}" type="slidenum">
              <a:rPr lang="en-US" altLang="en-US" smtClean="0"/>
              <a:pPr/>
              <a:t>200</a:t>
            </a:fld>
            <a:endParaRPr lang="en-US" altLang="en-US"/>
          </a:p>
        </p:txBody>
      </p:sp>
    </p:spTree>
    <p:extLst>
      <p:ext uri="{BB962C8B-B14F-4D97-AF65-F5344CB8AC3E}">
        <p14:creationId xmlns:p14="http://schemas.microsoft.com/office/powerpoint/2010/main" val="22619427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951-0997-49BD-61D5-5782EBD9EB8B}"/>
              </a:ext>
            </a:extLst>
          </p:cNvPr>
          <p:cNvSpPr>
            <a:spLocks noGrp="1"/>
          </p:cNvSpPr>
          <p:nvPr>
            <p:ph type="title"/>
          </p:nvPr>
        </p:nvSpPr>
        <p:spPr/>
        <p:txBody>
          <a:bodyPr/>
          <a:lstStyle/>
          <a:p>
            <a:r>
              <a:rPr lang="en-US" dirty="0"/>
              <a:t>Editing a shop</a:t>
            </a:r>
          </a:p>
        </p:txBody>
      </p:sp>
      <p:sp>
        <p:nvSpPr>
          <p:cNvPr id="3" name="Content Placeholder 2">
            <a:extLst>
              <a:ext uri="{FF2B5EF4-FFF2-40B4-BE49-F238E27FC236}">
                <a16:creationId xmlns:a16="http://schemas.microsoft.com/office/drawing/2014/main" id="{B2DCD410-D268-02FE-A1A1-8EC336DD1564}"/>
              </a:ext>
            </a:extLst>
          </p:cNvPr>
          <p:cNvSpPr>
            <a:spLocks noGrp="1"/>
          </p:cNvSpPr>
          <p:nvPr>
            <p:ph idx="1"/>
          </p:nvPr>
        </p:nvSpPr>
        <p:spPr/>
        <p:txBody>
          <a:bodyPr/>
          <a:lstStyle/>
          <a:p>
            <a:r>
              <a:rPr lang="en-US" dirty="0"/>
              <a:t>Authorized sellers in the application will be able to update the shops they have already added to the marketplace. </a:t>
            </a:r>
          </a:p>
          <a:p>
            <a:r>
              <a:rPr lang="en-US" dirty="0"/>
              <a:t>To implement this capability, we will have to create a backend API that allows the update operation on a given shop after ensuring that the requesting user is authenticated and authorized. </a:t>
            </a:r>
          </a:p>
          <a:p>
            <a:r>
              <a:rPr lang="en-US" dirty="0"/>
              <a:t>Then this updated API needs to be called from the frontend with the changed details of the shop. </a:t>
            </a:r>
          </a:p>
          <a:p>
            <a:r>
              <a:rPr lang="en-US" dirty="0"/>
              <a:t>In the following sections, we will build this backend API and the React component to allow sellers to make changes to their shops.</a:t>
            </a:r>
          </a:p>
        </p:txBody>
      </p:sp>
      <p:sp>
        <p:nvSpPr>
          <p:cNvPr id="4" name="Date Placeholder 3">
            <a:extLst>
              <a:ext uri="{FF2B5EF4-FFF2-40B4-BE49-F238E27FC236}">
                <a16:creationId xmlns:a16="http://schemas.microsoft.com/office/drawing/2014/main" id="{EDC6242C-9736-12E9-5176-714F97FD6C8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9DC950B-8F79-5C12-B12F-FF784904B0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76E8E1B-C99D-06B9-658C-82BE191386B0}"/>
              </a:ext>
            </a:extLst>
          </p:cNvPr>
          <p:cNvSpPr>
            <a:spLocks noGrp="1"/>
          </p:cNvSpPr>
          <p:nvPr>
            <p:ph type="sldNum" sz="quarter" idx="12"/>
          </p:nvPr>
        </p:nvSpPr>
        <p:spPr/>
        <p:txBody>
          <a:bodyPr/>
          <a:lstStyle/>
          <a:p>
            <a:fld id="{7C5CF243-786F-4254-B068-4C9F0B6EA12F}" type="slidenum">
              <a:rPr lang="en-US" altLang="en-US" smtClean="0"/>
              <a:pPr/>
              <a:t>201</a:t>
            </a:fld>
            <a:endParaRPr lang="en-US" altLang="en-US"/>
          </a:p>
        </p:txBody>
      </p:sp>
    </p:spTree>
    <p:extLst>
      <p:ext uri="{BB962C8B-B14F-4D97-AF65-F5344CB8AC3E}">
        <p14:creationId xmlns:p14="http://schemas.microsoft.com/office/powerpoint/2010/main" val="16737746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440C-B9F3-4AB7-49AF-B49505F65CCD}"/>
              </a:ext>
            </a:extLst>
          </p:cNvPr>
          <p:cNvSpPr>
            <a:spLocks noGrp="1"/>
          </p:cNvSpPr>
          <p:nvPr>
            <p:ph type="title"/>
          </p:nvPr>
        </p:nvSpPr>
        <p:spPr/>
        <p:txBody>
          <a:bodyPr/>
          <a:lstStyle/>
          <a:p>
            <a:r>
              <a:rPr lang="en-US" dirty="0"/>
              <a:t>The edit shop API</a:t>
            </a:r>
          </a:p>
        </p:txBody>
      </p:sp>
      <p:sp>
        <p:nvSpPr>
          <p:cNvPr id="3" name="Content Placeholder 2">
            <a:extLst>
              <a:ext uri="{FF2B5EF4-FFF2-40B4-BE49-F238E27FC236}">
                <a16:creationId xmlns:a16="http://schemas.microsoft.com/office/drawing/2014/main" id="{0855AB45-2A34-496E-D51E-6407544A9333}"/>
              </a:ext>
            </a:extLst>
          </p:cNvPr>
          <p:cNvSpPr>
            <a:spLocks noGrp="1"/>
          </p:cNvSpPr>
          <p:nvPr>
            <p:ph idx="1"/>
          </p:nvPr>
        </p:nvSpPr>
        <p:spPr/>
        <p:txBody>
          <a:bodyPr/>
          <a:lstStyle/>
          <a:p>
            <a:r>
              <a:rPr lang="en-US" dirty="0"/>
              <a:t>In the backend, we will need an API that allows updating an existing shop in the database if the user making the request is the authorized seller of the given shop. </a:t>
            </a:r>
          </a:p>
          <a:p>
            <a:r>
              <a:rPr lang="en-US" dirty="0"/>
              <a:t>We will first declare the PUT route that accepts the update request from the client as follows:</a:t>
            </a:r>
          </a:p>
          <a:p>
            <a:endParaRPr lang="en-US" dirty="0"/>
          </a:p>
          <a:p>
            <a:pPr marL="0" indent="0">
              <a:buNone/>
            </a:pPr>
            <a:r>
              <a:rPr lang="en-US" dirty="0" err="1"/>
              <a:t>mern</a:t>
            </a:r>
            <a:r>
              <a:rPr lang="en-US" dirty="0"/>
              <a:t>-marketplace/server/routes/shop.routes.js:</a:t>
            </a:r>
          </a:p>
          <a:p>
            <a:r>
              <a:rPr lang="en-US" dirty="0" err="1"/>
              <a:t>router.route</a:t>
            </a:r>
            <a:r>
              <a:rPr lang="en-US" dirty="0"/>
              <a:t>('/</a:t>
            </a:r>
            <a:r>
              <a:rPr lang="en-US" dirty="0" err="1"/>
              <a:t>api</a:t>
            </a:r>
            <a:r>
              <a:rPr lang="en-US" dirty="0"/>
              <a:t>/shops/:</a:t>
            </a:r>
            <a:r>
              <a:rPr lang="en-US" dirty="0" err="1"/>
              <a:t>shopId</a:t>
            </a:r>
            <a:r>
              <a:rPr lang="en-US" dirty="0"/>
              <a:t>')</a:t>
            </a:r>
          </a:p>
          <a:p>
            <a:r>
              <a:rPr lang="en-US" dirty="0"/>
              <a:t>.put(</a:t>
            </a:r>
            <a:r>
              <a:rPr lang="en-US" dirty="0" err="1"/>
              <a:t>authCtrl.requireSignin</a:t>
            </a:r>
            <a:r>
              <a:rPr lang="en-US" dirty="0"/>
              <a:t>, </a:t>
            </a:r>
            <a:r>
              <a:rPr lang="en-US" dirty="0" err="1"/>
              <a:t>shopCtrl.isOwner</a:t>
            </a:r>
            <a:r>
              <a:rPr lang="en-US" dirty="0"/>
              <a:t>, </a:t>
            </a:r>
            <a:r>
              <a:rPr lang="en-US" dirty="0" err="1"/>
              <a:t>shopCtrl.update</a:t>
            </a:r>
            <a:r>
              <a:rPr lang="en-US" dirty="0"/>
              <a:t>)</a:t>
            </a:r>
          </a:p>
        </p:txBody>
      </p:sp>
      <p:sp>
        <p:nvSpPr>
          <p:cNvPr id="4" name="Date Placeholder 3">
            <a:extLst>
              <a:ext uri="{FF2B5EF4-FFF2-40B4-BE49-F238E27FC236}">
                <a16:creationId xmlns:a16="http://schemas.microsoft.com/office/drawing/2014/main" id="{B6A5BF68-04C9-8D83-4611-2F72674CD3E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2F14CEF-73A9-DEA3-EFDC-1EBD8EFD659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675D79-30D3-E63B-437C-FC3A569AF225}"/>
              </a:ext>
            </a:extLst>
          </p:cNvPr>
          <p:cNvSpPr>
            <a:spLocks noGrp="1"/>
          </p:cNvSpPr>
          <p:nvPr>
            <p:ph type="sldNum" sz="quarter" idx="12"/>
          </p:nvPr>
        </p:nvSpPr>
        <p:spPr/>
        <p:txBody>
          <a:bodyPr/>
          <a:lstStyle/>
          <a:p>
            <a:fld id="{7C5CF243-786F-4254-B068-4C9F0B6EA12F}" type="slidenum">
              <a:rPr lang="en-US" altLang="en-US" smtClean="0"/>
              <a:pPr/>
              <a:t>202</a:t>
            </a:fld>
            <a:endParaRPr lang="en-US" altLang="en-US"/>
          </a:p>
        </p:txBody>
      </p:sp>
    </p:spTree>
    <p:extLst>
      <p:ext uri="{BB962C8B-B14F-4D97-AF65-F5344CB8AC3E}">
        <p14:creationId xmlns:p14="http://schemas.microsoft.com/office/powerpoint/2010/main" val="10997777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694-55D8-2583-2144-A4436A18093F}"/>
              </a:ext>
            </a:extLst>
          </p:cNvPr>
          <p:cNvSpPr>
            <a:spLocks noGrp="1"/>
          </p:cNvSpPr>
          <p:nvPr>
            <p:ph type="title"/>
          </p:nvPr>
        </p:nvSpPr>
        <p:spPr/>
        <p:txBody>
          <a:bodyPr/>
          <a:lstStyle/>
          <a:p>
            <a:r>
              <a:rPr lang="en-US" sz="3000" dirty="0" err="1"/>
              <a:t>mern</a:t>
            </a:r>
            <a:r>
              <a:rPr lang="en-US" sz="3000" dirty="0"/>
              <a:t>-marketplace/server/routes/shop.routes.js:</a:t>
            </a:r>
          </a:p>
        </p:txBody>
      </p:sp>
      <p:sp>
        <p:nvSpPr>
          <p:cNvPr id="3" name="Content Placeholder 2">
            <a:extLst>
              <a:ext uri="{FF2B5EF4-FFF2-40B4-BE49-F238E27FC236}">
                <a16:creationId xmlns:a16="http://schemas.microsoft.com/office/drawing/2014/main" id="{082C84A3-5069-B1E4-A8F3-07D243814FF3}"/>
              </a:ext>
            </a:extLst>
          </p:cNvPr>
          <p:cNvSpPr>
            <a:spLocks noGrp="1"/>
          </p:cNvSpPr>
          <p:nvPr>
            <p:ph idx="1"/>
          </p:nvPr>
        </p:nvSpPr>
        <p:spPr/>
        <p:txBody>
          <a:bodyPr/>
          <a:lstStyle/>
          <a:p>
            <a:r>
              <a:rPr lang="en-US" sz="1800" b="0" dirty="0">
                <a:solidFill>
                  <a:srgbClr val="008000"/>
                </a:solidFill>
                <a:effectLst/>
                <a:latin typeface="Consolas" panose="020B0609020204030204" pitchFamily="49" charset="0"/>
              </a:rPr>
              <a:t>import express from 'express'</a:t>
            </a:r>
          </a:p>
          <a:p>
            <a:r>
              <a:rPr lang="en-US" sz="1800" b="0" dirty="0">
                <a:solidFill>
                  <a:srgbClr val="008000"/>
                </a:solidFill>
                <a:effectLst/>
                <a:latin typeface="Consolas" panose="020B0609020204030204" pitchFamily="49" charset="0"/>
              </a:rPr>
              <a:t>import </a:t>
            </a:r>
            <a:r>
              <a:rPr lang="en-US" sz="1800" b="0" dirty="0" err="1">
                <a:solidFill>
                  <a:srgbClr val="008000"/>
                </a:solidFill>
                <a:effectLst/>
                <a:latin typeface="Consolas" panose="020B0609020204030204" pitchFamily="49" charset="0"/>
              </a:rPr>
              <a:t>userCtrl</a:t>
            </a:r>
            <a:r>
              <a:rPr lang="en-US" sz="1800" b="0" dirty="0">
                <a:solidFill>
                  <a:srgbClr val="008000"/>
                </a:solidFill>
                <a:effectLst/>
                <a:latin typeface="Consolas" panose="020B0609020204030204" pitchFamily="49" charset="0"/>
              </a:rPr>
              <a:t> from '../controllers/shop.controller.js' </a:t>
            </a:r>
          </a:p>
          <a:p>
            <a:r>
              <a:rPr lang="en-US" sz="1800" b="0" dirty="0">
                <a:solidFill>
                  <a:srgbClr val="008000"/>
                </a:solidFill>
                <a:effectLst/>
                <a:latin typeface="Consolas" panose="020B0609020204030204" pitchFamily="49" charset="0"/>
              </a:rPr>
              <a:t>    import </a:t>
            </a:r>
            <a:r>
              <a:rPr lang="en-US" sz="1800" b="0" dirty="0" err="1">
                <a:solidFill>
                  <a:srgbClr val="008000"/>
                </a:solidFill>
                <a:effectLst/>
                <a:latin typeface="Consolas" panose="020B0609020204030204" pitchFamily="49" charset="0"/>
              </a:rPr>
              <a:t>authCtrl</a:t>
            </a:r>
            <a:r>
              <a:rPr lang="en-US" sz="1800" b="0" dirty="0">
                <a:solidFill>
                  <a:srgbClr val="008000"/>
                </a:solidFill>
                <a:effectLst/>
                <a:latin typeface="Consolas" panose="020B0609020204030204" pitchFamily="49" charset="0"/>
              </a:rPr>
              <a:t> from '../controllers/auth.controller.js'</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/shops/by/:</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.post(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authCtrl.hasAuthorization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userCtrl.isSeller</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shopCtrl.create</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userCtrl.userByID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/shops').get(</a:t>
            </a:r>
            <a:r>
              <a:rPr lang="en-US" sz="1800" b="0" dirty="0" err="1">
                <a:solidFill>
                  <a:srgbClr val="008000"/>
                </a:solidFill>
                <a:effectLst/>
                <a:latin typeface="Consolas" panose="020B0609020204030204" pitchFamily="49" charset="0"/>
              </a:rPr>
              <a:t>shopCtrl.list</a:t>
            </a:r>
            <a:r>
              <a:rPr lang="en-US" sz="1800" b="0" dirty="0">
                <a:solidFill>
                  <a:srgbClr val="008000"/>
                </a:solidFill>
                <a:effectLst/>
                <a:latin typeface="Consolas" panose="020B0609020204030204" pitchFamily="49" charset="0"/>
              </a:rPr>
              <a:t>)</a:t>
            </a:r>
          </a:p>
          <a:p>
            <a:br>
              <a:rPr lang="en-US" sz="1800" b="0" dirty="0">
                <a:solidFill>
                  <a:srgbClr val="008000"/>
                </a:solidFill>
                <a:effectLst/>
                <a:latin typeface="Consolas" panose="020B0609020204030204" pitchFamily="49" charset="0"/>
              </a:rPr>
            </a:br>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/shops/by/:</a:t>
            </a:r>
            <a:r>
              <a:rPr lang="en-US" sz="1800" b="0" dirty="0" err="1">
                <a:solidFill>
                  <a:srgbClr val="008000"/>
                </a:solidFill>
                <a:effectLst/>
                <a:latin typeface="Consolas" panose="020B0609020204030204" pitchFamily="49" charset="0"/>
              </a:rPr>
              <a:t>userId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authCtrl.hasAuthorization</a:t>
            </a:r>
            <a:r>
              <a:rPr lang="en-US" sz="1800" b="0" dirty="0">
                <a:solidFill>
                  <a:srgbClr val="008000"/>
                </a:solidFill>
                <a:effectLst/>
                <a:latin typeface="Consolas" panose="020B0609020204030204" pitchFamily="49" charset="0"/>
              </a:rPr>
              <a:t>, </a:t>
            </a: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shopCtrl.listByOwner</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').get(</a:t>
            </a:r>
            <a:r>
              <a:rPr lang="en-US" sz="1800" b="0" dirty="0" err="1">
                <a:solidFill>
                  <a:srgbClr val="008000"/>
                </a:solidFill>
                <a:effectLst/>
                <a:latin typeface="Consolas" panose="020B0609020204030204" pitchFamily="49" charset="0"/>
              </a:rPr>
              <a:t>shopCtrl.read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router.param</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shopCtrl.shopByID</a:t>
            </a:r>
            <a:r>
              <a:rPr lang="en-US" sz="1800" b="0" dirty="0">
                <a:solidFill>
                  <a:srgbClr val="008000"/>
                </a:solidFill>
                <a:effectLst/>
                <a:latin typeface="Consolas" panose="020B0609020204030204" pitchFamily="49" charset="0"/>
              </a:rPr>
              <a:t>)</a:t>
            </a:r>
          </a:p>
          <a:p>
            <a:r>
              <a:rPr lang="en-US" sz="1800" b="0" dirty="0" err="1">
                <a:solidFill>
                  <a:srgbClr val="008000"/>
                </a:solidFill>
                <a:effectLst/>
                <a:latin typeface="Consolas" panose="020B0609020204030204" pitchFamily="49" charset="0"/>
              </a:rPr>
              <a:t>router.route</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/shops/:</a:t>
            </a:r>
            <a:r>
              <a:rPr lang="en-US" sz="1800" b="0" dirty="0" err="1">
                <a:solidFill>
                  <a:srgbClr val="008000"/>
                </a:solidFill>
                <a:effectLst/>
                <a:latin typeface="Consolas" panose="020B0609020204030204" pitchFamily="49" charset="0"/>
              </a:rPr>
              <a:t>shopId</a:t>
            </a:r>
            <a:r>
              <a:rPr lang="en-US" sz="1800" b="0" dirty="0">
                <a:solidFill>
                  <a:srgbClr val="008000"/>
                </a:solidFill>
                <a:effectLst/>
                <a:latin typeface="Consolas" panose="020B0609020204030204" pitchFamily="49" charset="0"/>
              </a:rPr>
              <a:t>').put(</a:t>
            </a:r>
            <a:r>
              <a:rPr lang="en-US" sz="1800" b="0" dirty="0" err="1">
                <a:solidFill>
                  <a:srgbClr val="008000"/>
                </a:solidFill>
                <a:effectLst/>
                <a:latin typeface="Consolas" panose="020B0609020204030204" pitchFamily="49" charset="0"/>
              </a:rPr>
              <a:t>authCtrl.requireSignin</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shopCtrl.isOwner</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shopCtrl.update</a:t>
            </a:r>
            <a:r>
              <a:rPr lang="en-US" sz="18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8FAA33FC-10C4-2CEC-293B-317FC295702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D23DB1F9-E718-B556-F07E-558E86937F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50E0AA-552D-BFAE-7448-653D4BB7D2B4}"/>
              </a:ext>
            </a:extLst>
          </p:cNvPr>
          <p:cNvSpPr>
            <a:spLocks noGrp="1"/>
          </p:cNvSpPr>
          <p:nvPr>
            <p:ph type="sldNum" sz="quarter" idx="12"/>
          </p:nvPr>
        </p:nvSpPr>
        <p:spPr/>
        <p:txBody>
          <a:bodyPr/>
          <a:lstStyle/>
          <a:p>
            <a:fld id="{7C5CF243-786F-4254-B068-4C9F0B6EA12F}" type="slidenum">
              <a:rPr lang="en-US" altLang="en-US" smtClean="0"/>
              <a:pPr/>
              <a:t>203</a:t>
            </a:fld>
            <a:endParaRPr lang="en-US" altLang="en-US"/>
          </a:p>
        </p:txBody>
      </p:sp>
    </p:spTree>
    <p:extLst>
      <p:ext uri="{BB962C8B-B14F-4D97-AF65-F5344CB8AC3E}">
        <p14:creationId xmlns:p14="http://schemas.microsoft.com/office/powerpoint/2010/main" val="82358221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4001-8041-DB48-52DA-C34A58CC1D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751035-82A4-9F75-F0A5-7D8F4FA211CE}"/>
              </a:ext>
            </a:extLst>
          </p:cNvPr>
          <p:cNvSpPr>
            <a:spLocks noGrp="1"/>
          </p:cNvSpPr>
          <p:nvPr>
            <p:ph idx="1"/>
          </p:nvPr>
        </p:nvSpPr>
        <p:spPr/>
        <p:txBody>
          <a:bodyPr/>
          <a:lstStyle/>
          <a:p>
            <a:r>
              <a:rPr lang="en-US" dirty="0"/>
              <a:t>A PUT request received at the /</a:t>
            </a:r>
            <a:r>
              <a:rPr lang="en-US" dirty="0" err="1"/>
              <a:t>api</a:t>
            </a:r>
            <a:r>
              <a:rPr lang="en-US" dirty="0"/>
              <a:t>/shops/:</a:t>
            </a:r>
            <a:r>
              <a:rPr lang="en-US" dirty="0" err="1"/>
              <a:t>shopId</a:t>
            </a:r>
            <a:r>
              <a:rPr lang="en-US" dirty="0"/>
              <a:t> route first checks if the signed-in user is the owner of the shop associated with the </a:t>
            </a:r>
            <a:r>
              <a:rPr lang="en-US" dirty="0" err="1"/>
              <a:t>shopId</a:t>
            </a:r>
            <a:r>
              <a:rPr lang="en-US" dirty="0"/>
              <a:t> provided in the URL using the </a:t>
            </a:r>
            <a:r>
              <a:rPr lang="en-US" dirty="0" err="1"/>
              <a:t>isOwner</a:t>
            </a:r>
            <a:r>
              <a:rPr lang="en-US" dirty="0"/>
              <a:t> controller method, which is defined as follows:</a:t>
            </a:r>
          </a:p>
          <a:p>
            <a:pPr marL="0" indent="0">
              <a:buNone/>
            </a:pPr>
            <a:r>
              <a:rPr lang="en-US" dirty="0" err="1"/>
              <a:t>mern</a:t>
            </a:r>
            <a:r>
              <a:rPr lang="en-US" dirty="0"/>
              <a:t>-marketplace/server/controllers/shop.controller.js:</a:t>
            </a:r>
          </a:p>
          <a:p>
            <a:r>
              <a:rPr lang="en-US" sz="1600" dirty="0"/>
              <a:t>const </a:t>
            </a:r>
            <a:r>
              <a:rPr lang="en-US" sz="1600" dirty="0" err="1"/>
              <a:t>isOwner</a:t>
            </a:r>
            <a:r>
              <a:rPr lang="en-US" sz="1600" dirty="0"/>
              <a:t> = (req, res, next) =&gt; {</a:t>
            </a:r>
          </a:p>
          <a:p>
            <a:r>
              <a:rPr lang="en-US" sz="1600" dirty="0"/>
              <a:t>const </a:t>
            </a:r>
            <a:r>
              <a:rPr lang="en-US" sz="1600" dirty="0" err="1"/>
              <a:t>isOwner</a:t>
            </a:r>
            <a:r>
              <a:rPr lang="en-US" sz="1600" dirty="0"/>
              <a:t> = </a:t>
            </a:r>
            <a:r>
              <a:rPr lang="en-US" sz="1600" dirty="0" err="1"/>
              <a:t>req.shop</a:t>
            </a:r>
            <a:r>
              <a:rPr lang="en-US" sz="1600" dirty="0"/>
              <a:t> &amp;&amp; </a:t>
            </a:r>
            <a:r>
              <a:rPr lang="en-US" sz="1600" dirty="0" err="1"/>
              <a:t>req.auth</a:t>
            </a:r>
            <a:endParaRPr lang="en-US" sz="1600" dirty="0"/>
          </a:p>
          <a:p>
            <a:r>
              <a:rPr lang="en-US" sz="1600" dirty="0"/>
              <a:t>&amp;&amp; </a:t>
            </a:r>
            <a:r>
              <a:rPr lang="en-US" sz="1600" dirty="0" err="1"/>
              <a:t>req.shop.owner._id</a:t>
            </a:r>
            <a:r>
              <a:rPr lang="en-US" sz="1600" dirty="0"/>
              <a:t> == </a:t>
            </a:r>
            <a:r>
              <a:rPr lang="en-US" sz="1600" dirty="0" err="1"/>
              <a:t>req.auth._id</a:t>
            </a:r>
            <a:endParaRPr lang="en-US" sz="1600" dirty="0"/>
          </a:p>
          <a:p>
            <a:r>
              <a:rPr lang="en-US" sz="1600" dirty="0"/>
              <a:t>if(!</a:t>
            </a:r>
            <a:r>
              <a:rPr lang="en-US" sz="1600" dirty="0" err="1"/>
              <a:t>isOwner</a:t>
            </a:r>
            <a:r>
              <a:rPr lang="en-US" sz="1600" dirty="0"/>
              <a:t>){</a:t>
            </a:r>
          </a:p>
          <a:p>
            <a:r>
              <a:rPr lang="en-US" sz="1600" dirty="0"/>
              <a:t>return </a:t>
            </a:r>
            <a:r>
              <a:rPr lang="en-US" sz="1600" dirty="0" err="1"/>
              <a:t>res.status</a:t>
            </a:r>
            <a:r>
              <a:rPr lang="en-US" sz="1600" dirty="0"/>
              <a:t>('403').</a:t>
            </a:r>
            <a:r>
              <a:rPr lang="en-US" sz="1600" dirty="0" err="1"/>
              <a:t>json</a:t>
            </a:r>
            <a:r>
              <a:rPr lang="en-US" sz="1600" dirty="0"/>
              <a:t>({ </a:t>
            </a:r>
          </a:p>
          <a:p>
            <a:r>
              <a:rPr lang="en-US" sz="1600" dirty="0"/>
              <a:t>error: "User is not authorized"</a:t>
            </a:r>
          </a:p>
          <a:p>
            <a:r>
              <a:rPr lang="en-US" sz="1600" dirty="0"/>
              <a:t>}) </a:t>
            </a:r>
          </a:p>
          <a:p>
            <a:r>
              <a:rPr lang="en-US" sz="1600" dirty="0"/>
              <a:t>} </a:t>
            </a:r>
          </a:p>
          <a:p>
            <a:r>
              <a:rPr lang="en-US" sz="1600" dirty="0"/>
              <a:t>next()</a:t>
            </a:r>
          </a:p>
          <a:p>
            <a:r>
              <a:rPr lang="en-US" sz="1600" dirty="0"/>
              <a:t>}</a:t>
            </a:r>
          </a:p>
        </p:txBody>
      </p:sp>
      <p:sp>
        <p:nvSpPr>
          <p:cNvPr id="4" name="Date Placeholder 3">
            <a:extLst>
              <a:ext uri="{FF2B5EF4-FFF2-40B4-BE49-F238E27FC236}">
                <a16:creationId xmlns:a16="http://schemas.microsoft.com/office/drawing/2014/main" id="{2EA92528-C827-7397-6DE8-32F5BF0E002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B46F8CC-878F-D459-EC7B-97A4CC83C1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DB57FF6-B4B3-1859-DA1C-FD5471D68B1F}"/>
              </a:ext>
            </a:extLst>
          </p:cNvPr>
          <p:cNvSpPr>
            <a:spLocks noGrp="1"/>
          </p:cNvSpPr>
          <p:nvPr>
            <p:ph type="sldNum" sz="quarter" idx="12"/>
          </p:nvPr>
        </p:nvSpPr>
        <p:spPr/>
        <p:txBody>
          <a:bodyPr/>
          <a:lstStyle/>
          <a:p>
            <a:fld id="{7C5CF243-786F-4254-B068-4C9F0B6EA12F}" type="slidenum">
              <a:rPr lang="en-US" altLang="en-US" smtClean="0"/>
              <a:pPr/>
              <a:t>204</a:t>
            </a:fld>
            <a:endParaRPr lang="en-US" altLang="en-US"/>
          </a:p>
        </p:txBody>
      </p:sp>
    </p:spTree>
    <p:extLst>
      <p:ext uri="{BB962C8B-B14F-4D97-AF65-F5344CB8AC3E}">
        <p14:creationId xmlns:p14="http://schemas.microsoft.com/office/powerpoint/2010/main" val="217637381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551-5814-9EE0-21AE-6627F0E6AA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355113-F211-1868-2FB3-216B49E084C1}"/>
              </a:ext>
            </a:extLst>
          </p:cNvPr>
          <p:cNvSpPr>
            <a:spLocks noGrp="1"/>
          </p:cNvSpPr>
          <p:nvPr>
            <p:ph idx="1"/>
          </p:nvPr>
        </p:nvSpPr>
        <p:spPr/>
        <p:txBody>
          <a:bodyPr/>
          <a:lstStyle/>
          <a:p>
            <a:r>
              <a:rPr lang="en-US" dirty="0"/>
              <a:t>In this method, if the user is found to be authorized, the update controller is invoked with a call to next().</a:t>
            </a:r>
          </a:p>
          <a:p>
            <a:r>
              <a:rPr lang="en-US" dirty="0"/>
              <a:t>The update controller method will use the formidable and fs modules as in the create controller method discussed earlier, to parse the form data and update the existing shop in the database. </a:t>
            </a:r>
          </a:p>
          <a:p>
            <a:r>
              <a:rPr lang="en-US" dirty="0"/>
              <a:t>The update method in the shop controllers is defined as shown in the following code:</a:t>
            </a:r>
          </a:p>
        </p:txBody>
      </p:sp>
      <p:sp>
        <p:nvSpPr>
          <p:cNvPr id="4" name="Date Placeholder 3">
            <a:extLst>
              <a:ext uri="{FF2B5EF4-FFF2-40B4-BE49-F238E27FC236}">
                <a16:creationId xmlns:a16="http://schemas.microsoft.com/office/drawing/2014/main" id="{3CCB9766-C6CB-DD7C-DACA-C88263FE510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41931D6-9D6B-484B-13AB-202485913E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FD5BDA-6ED5-1EA4-B4BF-8B550F166C5C}"/>
              </a:ext>
            </a:extLst>
          </p:cNvPr>
          <p:cNvSpPr>
            <a:spLocks noGrp="1"/>
          </p:cNvSpPr>
          <p:nvPr>
            <p:ph type="sldNum" sz="quarter" idx="12"/>
          </p:nvPr>
        </p:nvSpPr>
        <p:spPr/>
        <p:txBody>
          <a:bodyPr/>
          <a:lstStyle/>
          <a:p>
            <a:fld id="{7C5CF243-786F-4254-B068-4C9F0B6EA12F}" type="slidenum">
              <a:rPr lang="en-US" altLang="en-US" smtClean="0"/>
              <a:pPr/>
              <a:t>205</a:t>
            </a:fld>
            <a:endParaRPr lang="en-US" altLang="en-US"/>
          </a:p>
        </p:txBody>
      </p:sp>
    </p:spTree>
    <p:extLst>
      <p:ext uri="{BB962C8B-B14F-4D97-AF65-F5344CB8AC3E}">
        <p14:creationId xmlns:p14="http://schemas.microsoft.com/office/powerpoint/2010/main" val="1162439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CA6-D390-CDDD-87E3-A85CB369B9E6}"/>
              </a:ext>
            </a:extLst>
          </p:cNvPr>
          <p:cNvSpPr>
            <a:spLocks noGrp="1"/>
          </p:cNvSpPr>
          <p:nvPr>
            <p:ph type="title"/>
          </p:nvPr>
        </p:nvSpPr>
        <p:spPr/>
        <p:txBody>
          <a:bodyPr/>
          <a:lstStyle/>
          <a:p>
            <a:br>
              <a:rPr lang="en-US" sz="2800" dirty="0"/>
            </a:br>
            <a:br>
              <a:rPr lang="en-US" sz="2800" dirty="0"/>
            </a:br>
            <a:r>
              <a:rPr lang="en-US" sz="2800" dirty="0" err="1"/>
              <a:t>mern</a:t>
            </a:r>
            <a:r>
              <a:rPr lang="en-US" sz="2800" dirty="0"/>
              <a:t>-marketplace/server/controllers/shop.controller.js:</a:t>
            </a:r>
            <a:br>
              <a:rPr lang="en-US" sz="2800" dirty="0"/>
            </a:br>
            <a:endParaRPr lang="en-US" sz="2800" dirty="0"/>
          </a:p>
        </p:txBody>
      </p:sp>
      <p:sp>
        <p:nvSpPr>
          <p:cNvPr id="3" name="Content Placeholder 2">
            <a:extLst>
              <a:ext uri="{FF2B5EF4-FFF2-40B4-BE49-F238E27FC236}">
                <a16:creationId xmlns:a16="http://schemas.microsoft.com/office/drawing/2014/main" id="{4C2FA9F4-C94B-5F93-AA4F-07DA5A3E5C55}"/>
              </a:ext>
            </a:extLst>
          </p:cNvPr>
          <p:cNvSpPr>
            <a:spLocks noGrp="1"/>
          </p:cNvSpPr>
          <p:nvPr>
            <p:ph idx="1"/>
          </p:nvPr>
        </p:nvSpPr>
        <p:spPr/>
        <p:txBody>
          <a:bodyPr/>
          <a:lstStyle/>
          <a:p>
            <a:r>
              <a:rPr lang="en-US" dirty="0"/>
              <a:t>const update = (req, res) =&gt; {</a:t>
            </a:r>
          </a:p>
          <a:p>
            <a:r>
              <a:rPr lang="en-US" dirty="0"/>
              <a:t>let form = new </a:t>
            </a:r>
            <a:r>
              <a:rPr lang="en-US" dirty="0" err="1"/>
              <a:t>formidable.IncomingForm</a:t>
            </a:r>
            <a:r>
              <a:rPr lang="en-US" dirty="0"/>
              <a:t>() </a:t>
            </a:r>
          </a:p>
          <a:p>
            <a:r>
              <a:rPr lang="en-US" dirty="0" err="1"/>
              <a:t>form.keepExtensions</a:t>
            </a:r>
            <a:r>
              <a:rPr lang="en-US" dirty="0"/>
              <a:t> = true</a:t>
            </a:r>
          </a:p>
          <a:p>
            <a:r>
              <a:rPr lang="en-US" dirty="0" err="1"/>
              <a:t>form.parse</a:t>
            </a:r>
            <a:r>
              <a:rPr lang="en-US" dirty="0"/>
              <a:t>(req, async (err, fields, files) =&gt; { </a:t>
            </a:r>
          </a:p>
          <a:p>
            <a:r>
              <a:rPr lang="en-US" dirty="0"/>
              <a:t>if (err) {</a:t>
            </a:r>
            <a:r>
              <a:rPr lang="en-US" dirty="0" err="1"/>
              <a:t>res.status</a:t>
            </a:r>
            <a:r>
              <a:rPr lang="en-US" dirty="0"/>
              <a:t>(400).</a:t>
            </a:r>
            <a:r>
              <a:rPr lang="en-US" dirty="0" err="1"/>
              <a:t>json</a:t>
            </a:r>
            <a:r>
              <a:rPr lang="en-US" dirty="0"/>
              <a:t>({</a:t>
            </a:r>
          </a:p>
          <a:p>
            <a:r>
              <a:rPr lang="en-US" dirty="0"/>
              <a:t>message: "Photo could not be uploaded" </a:t>
            </a:r>
          </a:p>
          <a:p>
            <a:r>
              <a:rPr lang="en-US" dirty="0"/>
              <a:t>})</a:t>
            </a:r>
          </a:p>
          <a:p>
            <a:r>
              <a:rPr lang="en-US" dirty="0"/>
              <a:t>}</a:t>
            </a:r>
          </a:p>
          <a:p>
            <a:r>
              <a:rPr lang="en-US" dirty="0"/>
              <a:t>let shop = </a:t>
            </a:r>
            <a:r>
              <a:rPr lang="en-US" dirty="0" err="1"/>
              <a:t>req.shop</a:t>
            </a:r>
            <a:endParaRPr lang="en-US" dirty="0"/>
          </a:p>
          <a:p>
            <a:r>
              <a:rPr lang="en-US" dirty="0"/>
              <a:t>shop = extend(shop, fields) </a:t>
            </a:r>
          </a:p>
          <a:p>
            <a:r>
              <a:rPr lang="en-US" dirty="0" err="1"/>
              <a:t>shop.updated</a:t>
            </a:r>
            <a:r>
              <a:rPr lang="en-US" dirty="0"/>
              <a:t> = </a:t>
            </a:r>
            <a:r>
              <a:rPr lang="en-US" dirty="0" err="1"/>
              <a:t>Date.now</a:t>
            </a:r>
            <a:r>
              <a:rPr lang="en-US" dirty="0"/>
              <a:t>() </a:t>
            </a:r>
          </a:p>
          <a:p>
            <a:r>
              <a:rPr lang="en-US" dirty="0"/>
              <a:t>if(</a:t>
            </a:r>
            <a:r>
              <a:rPr lang="en-US" dirty="0" err="1"/>
              <a:t>files.image</a:t>
            </a:r>
            <a:r>
              <a:rPr lang="en-US" dirty="0"/>
              <a:t>){</a:t>
            </a:r>
          </a:p>
          <a:p>
            <a:r>
              <a:rPr lang="en-US" dirty="0" err="1"/>
              <a:t>shop.image.data</a:t>
            </a:r>
            <a:r>
              <a:rPr lang="en-US" dirty="0"/>
              <a:t> = </a:t>
            </a:r>
            <a:r>
              <a:rPr lang="en-US" dirty="0" err="1"/>
              <a:t>fs.readFileSync</a:t>
            </a:r>
            <a:r>
              <a:rPr lang="en-US" dirty="0"/>
              <a:t>(</a:t>
            </a:r>
            <a:r>
              <a:rPr lang="en-US" dirty="0" err="1"/>
              <a:t>files.image.path</a:t>
            </a:r>
            <a:r>
              <a:rPr lang="en-US" dirty="0"/>
              <a:t>) </a:t>
            </a:r>
          </a:p>
          <a:p>
            <a:r>
              <a:rPr lang="en-US" dirty="0" err="1"/>
              <a:t>shop.image.contentType</a:t>
            </a:r>
            <a:r>
              <a:rPr lang="en-US" dirty="0"/>
              <a:t> = </a:t>
            </a:r>
            <a:r>
              <a:rPr lang="en-US" dirty="0" err="1"/>
              <a:t>files.image.type</a:t>
            </a:r>
            <a:endParaRPr lang="en-US" dirty="0"/>
          </a:p>
          <a:p>
            <a:r>
              <a:rPr lang="en-US" dirty="0"/>
              <a:t>} </a:t>
            </a:r>
          </a:p>
          <a:p>
            <a:r>
              <a:rPr lang="en-US" dirty="0"/>
              <a:t>try {</a:t>
            </a:r>
          </a:p>
          <a:p>
            <a:r>
              <a:rPr lang="en-US" dirty="0"/>
              <a:t>let result = await </a:t>
            </a:r>
            <a:r>
              <a:rPr lang="en-US" dirty="0" err="1"/>
              <a:t>shop.save</a:t>
            </a:r>
            <a:r>
              <a:rPr lang="en-US" dirty="0"/>
              <a:t>() </a:t>
            </a:r>
          </a:p>
          <a:p>
            <a:r>
              <a:rPr lang="en-US" dirty="0" err="1"/>
              <a:t>res.json</a:t>
            </a:r>
            <a:r>
              <a:rPr lang="en-US" dirty="0"/>
              <a:t>(result)</a:t>
            </a:r>
          </a:p>
          <a:p>
            <a:r>
              <a:rPr lang="en-US" dirty="0"/>
              <a:t>} catch (err){</a:t>
            </a:r>
          </a:p>
          <a:p>
            <a:r>
              <a:rPr lang="en-US" dirty="0"/>
              <a:t>return </a:t>
            </a:r>
            <a:r>
              <a:rPr lang="en-US" dirty="0" err="1"/>
              <a:t>res.status</a:t>
            </a:r>
            <a:r>
              <a:rPr lang="en-US" dirty="0"/>
              <a:t>(400).</a:t>
            </a:r>
            <a:r>
              <a:rPr lang="en-US" dirty="0" err="1"/>
              <a:t>json</a:t>
            </a:r>
            <a:r>
              <a:rPr lang="en-US" dirty="0"/>
              <a:t>({</a:t>
            </a:r>
          </a:p>
          <a:p>
            <a:r>
              <a:rPr lang="en-US" dirty="0"/>
              <a:t>error: </a:t>
            </a:r>
            <a:r>
              <a:rPr lang="en-US" dirty="0" err="1"/>
              <a:t>errorHandler.getErrorMessage</a:t>
            </a:r>
            <a:r>
              <a:rPr lang="en-US" dirty="0"/>
              <a:t>(err) </a:t>
            </a:r>
          </a:p>
          <a:p>
            <a:r>
              <a:rPr lang="en-US" dirty="0"/>
              <a:t>})</a:t>
            </a:r>
          </a:p>
          <a:p>
            <a:r>
              <a:rPr lang="en-US" dirty="0"/>
              <a:t>}</a:t>
            </a:r>
          </a:p>
          <a:p>
            <a:r>
              <a:rPr lang="en-US" dirty="0"/>
              <a:t>})</a:t>
            </a:r>
          </a:p>
          <a:p>
            <a:r>
              <a:rPr lang="en-US" dirty="0"/>
              <a:t>}</a:t>
            </a:r>
          </a:p>
        </p:txBody>
      </p:sp>
      <p:sp>
        <p:nvSpPr>
          <p:cNvPr id="4" name="Date Placeholder 3">
            <a:extLst>
              <a:ext uri="{FF2B5EF4-FFF2-40B4-BE49-F238E27FC236}">
                <a16:creationId xmlns:a16="http://schemas.microsoft.com/office/drawing/2014/main" id="{FD97435A-DA09-F1BF-E368-99EF0EAA008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A8FB2DD-F582-D910-DD0A-8379D1EA02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90C5918-6051-775C-8672-B77503E80F45}"/>
              </a:ext>
            </a:extLst>
          </p:cNvPr>
          <p:cNvSpPr>
            <a:spLocks noGrp="1"/>
          </p:cNvSpPr>
          <p:nvPr>
            <p:ph type="sldNum" sz="quarter" idx="12"/>
          </p:nvPr>
        </p:nvSpPr>
        <p:spPr/>
        <p:txBody>
          <a:bodyPr/>
          <a:lstStyle/>
          <a:p>
            <a:fld id="{7C5CF243-786F-4254-B068-4C9F0B6EA12F}" type="slidenum">
              <a:rPr lang="en-US" altLang="en-US" smtClean="0"/>
              <a:pPr/>
              <a:t>206</a:t>
            </a:fld>
            <a:endParaRPr lang="en-US" altLang="en-US"/>
          </a:p>
        </p:txBody>
      </p:sp>
    </p:spTree>
    <p:extLst>
      <p:ext uri="{BB962C8B-B14F-4D97-AF65-F5344CB8AC3E}">
        <p14:creationId xmlns:p14="http://schemas.microsoft.com/office/powerpoint/2010/main" val="32944656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6871-162C-B821-0E93-95A7721D4998}"/>
              </a:ext>
            </a:extLst>
          </p:cNvPr>
          <p:cNvSpPr>
            <a:spLocks noGrp="1"/>
          </p:cNvSpPr>
          <p:nvPr>
            <p:ph type="title"/>
          </p:nvPr>
        </p:nvSpPr>
        <p:spPr/>
        <p:txBody>
          <a:bodyPr/>
          <a:lstStyle/>
          <a:p>
            <a:r>
              <a:rPr lang="en-US" sz="2800" dirty="0"/>
              <a:t>Updated </a:t>
            </a:r>
            <a:r>
              <a:rPr lang="en-US" sz="2800" dirty="0" err="1"/>
              <a:t>mern</a:t>
            </a:r>
            <a:r>
              <a:rPr lang="en-US" sz="2800" dirty="0"/>
              <a:t>-marketplace/server/controllers/shop.controller.js </a:t>
            </a:r>
          </a:p>
        </p:txBody>
      </p:sp>
      <p:sp>
        <p:nvSpPr>
          <p:cNvPr id="3" name="Content Placeholder 2">
            <a:extLst>
              <a:ext uri="{FF2B5EF4-FFF2-40B4-BE49-F238E27FC236}">
                <a16:creationId xmlns:a16="http://schemas.microsoft.com/office/drawing/2014/main" id="{417F9C03-ABED-C791-6B64-DECF08E2108A}"/>
              </a:ext>
            </a:extLst>
          </p:cNvPr>
          <p:cNvSpPr>
            <a:spLocks noGrp="1"/>
          </p:cNvSpPr>
          <p:nvPr>
            <p:ph idx="1"/>
          </p:nvPr>
        </p:nvSpPr>
        <p:spPr/>
        <p:txBody>
          <a:bodyPr/>
          <a:lstStyle/>
          <a:p>
            <a:r>
              <a:rPr lang="en-US" sz="450" b="0" dirty="0">
                <a:solidFill>
                  <a:srgbClr val="008000"/>
                </a:solidFill>
                <a:effectLst/>
                <a:latin typeface="Consolas" panose="020B0609020204030204" pitchFamily="49" charset="0"/>
              </a:rPr>
              <a:t>const create = (req, res, next) =&gt; {</a:t>
            </a:r>
          </a:p>
          <a:p>
            <a:r>
              <a:rPr lang="en-US" sz="450" b="0" dirty="0">
                <a:solidFill>
                  <a:srgbClr val="008000"/>
                </a:solidFill>
                <a:effectLst/>
                <a:latin typeface="Consolas" panose="020B0609020204030204" pitchFamily="49" charset="0"/>
              </a:rPr>
              <a:t>let form = new </a:t>
            </a:r>
            <a:r>
              <a:rPr lang="en-US" sz="450" b="0" dirty="0" err="1">
                <a:solidFill>
                  <a:srgbClr val="008000"/>
                </a:solidFill>
                <a:effectLst/>
                <a:latin typeface="Consolas" panose="020B0609020204030204" pitchFamily="49" charset="0"/>
              </a:rPr>
              <a:t>formidable.IncomingForm</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form.keepExtensions</a:t>
            </a:r>
            <a:r>
              <a:rPr lang="en-US" sz="450" b="0" dirty="0">
                <a:solidFill>
                  <a:srgbClr val="008000"/>
                </a:solidFill>
                <a:effectLst/>
                <a:latin typeface="Consolas" panose="020B0609020204030204" pitchFamily="49" charset="0"/>
              </a:rPr>
              <a:t> = true</a:t>
            </a:r>
          </a:p>
          <a:p>
            <a:r>
              <a:rPr lang="en-US" sz="450" b="0" dirty="0" err="1">
                <a:solidFill>
                  <a:srgbClr val="008000"/>
                </a:solidFill>
                <a:effectLst/>
                <a:latin typeface="Consolas" panose="020B0609020204030204" pitchFamily="49" charset="0"/>
              </a:rPr>
              <a:t>form.parse</a:t>
            </a:r>
            <a:r>
              <a:rPr lang="en-US" sz="450" b="0" dirty="0">
                <a:solidFill>
                  <a:srgbClr val="008000"/>
                </a:solidFill>
                <a:effectLst/>
                <a:latin typeface="Consolas" panose="020B0609020204030204" pitchFamily="49" charset="0"/>
              </a:rPr>
              <a:t>(req, (err, fields, files) =&gt; { </a:t>
            </a:r>
          </a:p>
          <a:p>
            <a:r>
              <a:rPr lang="en-US" sz="450" b="0" dirty="0">
                <a:solidFill>
                  <a:srgbClr val="008000"/>
                </a:solidFill>
                <a:effectLst/>
                <a:latin typeface="Consolas" panose="020B0609020204030204" pitchFamily="49" charset="0"/>
              </a:rPr>
              <a:t>if (err) {</a:t>
            </a:r>
          </a:p>
          <a:p>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message: "Image could not be uploaded"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let shop = new Shop(fields) </a:t>
            </a:r>
          </a:p>
          <a:p>
            <a:r>
              <a:rPr lang="en-US" sz="450" b="0" dirty="0" err="1">
                <a:solidFill>
                  <a:srgbClr val="008000"/>
                </a:solidFill>
                <a:effectLst/>
                <a:latin typeface="Consolas" panose="020B0609020204030204" pitchFamily="49" charset="0"/>
              </a:rPr>
              <a:t>shop.owner</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req.profile</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if(</a:t>
            </a:r>
            <a:r>
              <a:rPr lang="en-US" sz="450" b="0" dirty="0" err="1">
                <a:solidFill>
                  <a:srgbClr val="008000"/>
                </a:solidFill>
                <a:effectLst/>
                <a:latin typeface="Consolas" panose="020B0609020204030204" pitchFamily="49" charset="0"/>
              </a:rPr>
              <a:t>files.image</a:t>
            </a:r>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shop.image.data</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fs.readFileSync</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files.image.path</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shop.image.contentType</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files.image.type</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shop.save</a:t>
            </a:r>
            <a:r>
              <a:rPr lang="en-US" sz="450" b="0" dirty="0">
                <a:solidFill>
                  <a:srgbClr val="008000"/>
                </a:solidFill>
                <a:effectLst/>
                <a:latin typeface="Consolas" panose="020B0609020204030204" pitchFamily="49" charset="0"/>
              </a:rPr>
              <a:t>((err, result) =&gt; { </a:t>
            </a:r>
          </a:p>
          <a:p>
            <a:r>
              <a:rPr lang="en-US" sz="450" b="0" dirty="0">
                <a:solidFill>
                  <a:srgbClr val="008000"/>
                </a:solidFill>
                <a:effectLst/>
                <a:latin typeface="Consolas" panose="020B0609020204030204" pitchFamily="49" charset="0"/>
              </a:rPr>
              <a:t>if (err) {</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error: </a:t>
            </a:r>
            <a:r>
              <a:rPr lang="en-US" sz="450" b="0" dirty="0" err="1">
                <a:solidFill>
                  <a:srgbClr val="008000"/>
                </a:solidFill>
                <a:effectLst/>
                <a:latin typeface="Consolas" panose="020B0609020204030204" pitchFamily="49" charset="0"/>
              </a:rPr>
              <a:t>errorHandler.getErrorMessage</a:t>
            </a:r>
            <a:r>
              <a:rPr lang="en-US" sz="450" b="0" dirty="0">
                <a:solidFill>
                  <a:srgbClr val="008000"/>
                </a:solidFill>
                <a:effectLst/>
                <a:latin typeface="Consolas" panose="020B0609020204030204" pitchFamily="49" charset="0"/>
              </a:rPr>
              <a:t>(err)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(200).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(result)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const list = async (req, res) =&gt; { </a:t>
            </a:r>
          </a:p>
          <a:p>
            <a:r>
              <a:rPr lang="en-US" sz="450" b="0" dirty="0">
                <a:solidFill>
                  <a:srgbClr val="008000"/>
                </a:solidFill>
                <a:effectLst/>
                <a:latin typeface="Consolas" panose="020B0609020204030204" pitchFamily="49" charset="0"/>
              </a:rPr>
              <a:t>try {</a:t>
            </a:r>
          </a:p>
          <a:p>
            <a:r>
              <a:rPr lang="en-US" sz="450" b="0" dirty="0">
                <a:solidFill>
                  <a:srgbClr val="008000"/>
                </a:solidFill>
                <a:effectLst/>
                <a:latin typeface="Consolas" panose="020B0609020204030204" pitchFamily="49" charset="0"/>
              </a:rPr>
              <a:t>let shops = await </a:t>
            </a:r>
            <a:r>
              <a:rPr lang="en-US" sz="450" b="0" dirty="0" err="1">
                <a:solidFill>
                  <a:srgbClr val="008000"/>
                </a:solidFill>
                <a:effectLst/>
                <a:latin typeface="Consolas" panose="020B0609020204030204" pitchFamily="49" charset="0"/>
              </a:rPr>
              <a:t>Shop.find</a:t>
            </a:r>
            <a:r>
              <a:rPr lang="en-US" sz="450" b="0" dirty="0">
                <a:solidFill>
                  <a:srgbClr val="008000"/>
                </a:solidFill>
                <a:effectLst/>
                <a:latin typeface="Consolas" panose="020B0609020204030204" pitchFamily="49" charset="0"/>
              </a:rPr>
              <a:t>() </a:t>
            </a:r>
          </a:p>
          <a:p>
            <a:r>
              <a:rPr lang="en-US" sz="450" b="0" dirty="0" err="1">
                <a:solidFill>
                  <a:srgbClr val="008000"/>
                </a:solidFill>
                <a:effectLst/>
                <a:latin typeface="Consolas" panose="020B0609020204030204" pitchFamily="49" charset="0"/>
              </a:rPr>
              <a:t>res.json</a:t>
            </a:r>
            <a:r>
              <a:rPr lang="en-US" sz="450" b="0" dirty="0">
                <a:solidFill>
                  <a:srgbClr val="008000"/>
                </a:solidFill>
                <a:effectLst/>
                <a:latin typeface="Consolas" panose="020B0609020204030204" pitchFamily="49" charset="0"/>
              </a:rPr>
              <a:t>(shops)</a:t>
            </a:r>
          </a:p>
          <a:p>
            <a:r>
              <a:rPr lang="en-US" sz="450" b="0" dirty="0">
                <a:solidFill>
                  <a:srgbClr val="008000"/>
                </a:solidFill>
                <a:effectLst/>
                <a:latin typeface="Consolas" panose="020B0609020204030204" pitchFamily="49" charset="0"/>
              </a:rPr>
              <a:t>} catch (err){</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error: </a:t>
            </a:r>
            <a:r>
              <a:rPr lang="en-US" sz="450" b="0" dirty="0" err="1">
                <a:solidFill>
                  <a:srgbClr val="008000"/>
                </a:solidFill>
                <a:effectLst/>
                <a:latin typeface="Consolas" panose="020B0609020204030204" pitchFamily="49" charset="0"/>
              </a:rPr>
              <a:t>errorHandler.getErrorMessage</a:t>
            </a:r>
            <a:r>
              <a:rPr lang="en-US" sz="450" b="0" dirty="0">
                <a:solidFill>
                  <a:srgbClr val="008000"/>
                </a:solidFill>
                <a:effectLst/>
                <a:latin typeface="Consolas" panose="020B0609020204030204" pitchFamily="49" charset="0"/>
              </a:rPr>
              <a:t>(err)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listByOwner</a:t>
            </a:r>
            <a:r>
              <a:rPr lang="en-US" sz="450" b="0" dirty="0">
                <a:solidFill>
                  <a:srgbClr val="008000"/>
                </a:solidFill>
                <a:effectLst/>
                <a:latin typeface="Consolas" panose="020B0609020204030204" pitchFamily="49" charset="0"/>
              </a:rPr>
              <a:t> = async (req, res) =&gt; { </a:t>
            </a:r>
          </a:p>
          <a:p>
            <a:r>
              <a:rPr lang="en-US" sz="450" b="0" dirty="0">
                <a:solidFill>
                  <a:srgbClr val="008000"/>
                </a:solidFill>
                <a:effectLst/>
                <a:latin typeface="Consolas" panose="020B0609020204030204" pitchFamily="49" charset="0"/>
              </a:rPr>
              <a:t>try {</a:t>
            </a:r>
          </a:p>
          <a:p>
            <a:r>
              <a:rPr lang="en-US" sz="450" b="0" dirty="0">
                <a:solidFill>
                  <a:srgbClr val="008000"/>
                </a:solidFill>
                <a:effectLst/>
                <a:latin typeface="Consolas" panose="020B0609020204030204" pitchFamily="49" charset="0"/>
              </a:rPr>
              <a:t>let shops = await </a:t>
            </a:r>
            <a:r>
              <a:rPr lang="en-US" sz="450" b="0" dirty="0" err="1">
                <a:solidFill>
                  <a:srgbClr val="008000"/>
                </a:solidFill>
                <a:effectLst/>
                <a:latin typeface="Consolas" panose="020B0609020204030204" pitchFamily="49" charset="0"/>
              </a:rPr>
              <a:t>Shop.find</a:t>
            </a:r>
            <a:r>
              <a:rPr lang="en-US" sz="450" b="0" dirty="0">
                <a:solidFill>
                  <a:srgbClr val="008000"/>
                </a:solidFill>
                <a:effectLst/>
                <a:latin typeface="Consolas" panose="020B0609020204030204" pitchFamily="49" charset="0"/>
              </a:rPr>
              <a:t>({owner: </a:t>
            </a:r>
            <a:r>
              <a:rPr lang="en-US" sz="450" b="0" dirty="0" err="1">
                <a:solidFill>
                  <a:srgbClr val="008000"/>
                </a:solidFill>
                <a:effectLst/>
                <a:latin typeface="Consolas" panose="020B0609020204030204" pitchFamily="49" charset="0"/>
              </a:rPr>
              <a:t>req.profile._id</a:t>
            </a:r>
            <a:r>
              <a:rPr lang="en-US" sz="450" b="0" dirty="0">
                <a:solidFill>
                  <a:srgbClr val="008000"/>
                </a:solidFill>
                <a:effectLst/>
                <a:latin typeface="Consolas" panose="020B0609020204030204" pitchFamily="49" charset="0"/>
              </a:rPr>
              <a:t>}).populate('owner', </a:t>
            </a:r>
          </a:p>
          <a:p>
            <a:r>
              <a:rPr lang="en-US" sz="450" b="0" dirty="0">
                <a:solidFill>
                  <a:srgbClr val="008000"/>
                </a:solidFill>
                <a:effectLst/>
                <a:latin typeface="Consolas" panose="020B0609020204030204" pitchFamily="49" charset="0"/>
              </a:rPr>
              <a:t>'_id name')</a:t>
            </a:r>
          </a:p>
          <a:p>
            <a:r>
              <a:rPr lang="en-US" sz="450" b="0" dirty="0" err="1">
                <a:solidFill>
                  <a:srgbClr val="008000"/>
                </a:solidFill>
                <a:effectLst/>
                <a:latin typeface="Consolas" panose="020B0609020204030204" pitchFamily="49" charset="0"/>
              </a:rPr>
              <a:t>res.json</a:t>
            </a:r>
            <a:r>
              <a:rPr lang="en-US" sz="450" b="0" dirty="0">
                <a:solidFill>
                  <a:srgbClr val="008000"/>
                </a:solidFill>
                <a:effectLst/>
                <a:latin typeface="Consolas" panose="020B0609020204030204" pitchFamily="49" charset="0"/>
              </a:rPr>
              <a:t>(shops) </a:t>
            </a:r>
          </a:p>
          <a:p>
            <a:r>
              <a:rPr lang="en-US" sz="450" b="0" dirty="0">
                <a:solidFill>
                  <a:srgbClr val="008000"/>
                </a:solidFill>
                <a:effectLst/>
                <a:latin typeface="Consolas" panose="020B0609020204030204" pitchFamily="49" charset="0"/>
              </a:rPr>
              <a:t>} catch (err){</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(400).</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error: </a:t>
            </a:r>
            <a:r>
              <a:rPr lang="en-US" sz="450" b="0" dirty="0" err="1">
                <a:solidFill>
                  <a:srgbClr val="008000"/>
                </a:solidFill>
                <a:effectLst/>
                <a:latin typeface="Consolas" panose="020B0609020204030204" pitchFamily="49" charset="0"/>
              </a:rPr>
              <a:t>errorHandler.getErrorMessage</a:t>
            </a:r>
            <a:r>
              <a:rPr lang="en-US" sz="450" b="0" dirty="0">
                <a:solidFill>
                  <a:srgbClr val="008000"/>
                </a:solidFill>
                <a:effectLst/>
                <a:latin typeface="Consolas" panose="020B0609020204030204" pitchFamily="49" charset="0"/>
              </a:rPr>
              <a:t>(err)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const read = (req, res) =&gt; { </a:t>
            </a:r>
          </a:p>
          <a:p>
            <a:r>
              <a:rPr lang="en-US" sz="450" b="0" dirty="0" err="1">
                <a:solidFill>
                  <a:srgbClr val="008000"/>
                </a:solidFill>
                <a:effectLst/>
                <a:latin typeface="Consolas" panose="020B0609020204030204" pitchFamily="49" charset="0"/>
              </a:rPr>
              <a:t>req.shop.image</a:t>
            </a:r>
            <a:r>
              <a:rPr lang="en-US" sz="450" b="0" dirty="0">
                <a:solidFill>
                  <a:srgbClr val="008000"/>
                </a:solidFill>
                <a:effectLst/>
                <a:latin typeface="Consolas" panose="020B0609020204030204" pitchFamily="49" charset="0"/>
              </a:rPr>
              <a:t> = undefined </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res.json</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req.shop</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isOwner</a:t>
            </a:r>
            <a:r>
              <a:rPr lang="en-US" sz="450" b="0" dirty="0">
                <a:solidFill>
                  <a:srgbClr val="008000"/>
                </a:solidFill>
                <a:effectLst/>
                <a:latin typeface="Consolas" panose="020B0609020204030204" pitchFamily="49" charset="0"/>
              </a:rPr>
              <a:t> = (req, res, next) =&gt; {</a:t>
            </a:r>
          </a:p>
          <a:p>
            <a:r>
              <a:rPr lang="en-US" sz="450" b="0" dirty="0">
                <a:solidFill>
                  <a:srgbClr val="008000"/>
                </a:solidFill>
                <a:effectLst/>
                <a:latin typeface="Consolas" panose="020B0609020204030204" pitchFamily="49" charset="0"/>
              </a:rPr>
              <a:t>const </a:t>
            </a:r>
            <a:r>
              <a:rPr lang="en-US" sz="450" b="0" dirty="0" err="1">
                <a:solidFill>
                  <a:srgbClr val="008000"/>
                </a:solidFill>
                <a:effectLst/>
                <a:latin typeface="Consolas" panose="020B0609020204030204" pitchFamily="49" charset="0"/>
              </a:rPr>
              <a:t>isOwner</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req.shop</a:t>
            </a:r>
            <a:r>
              <a:rPr lang="en-US" sz="450" b="0" dirty="0">
                <a:solidFill>
                  <a:srgbClr val="008000"/>
                </a:solidFill>
                <a:effectLst/>
                <a:latin typeface="Consolas" panose="020B0609020204030204" pitchFamily="49" charset="0"/>
              </a:rPr>
              <a:t> &amp;&amp; </a:t>
            </a:r>
            <a:r>
              <a:rPr lang="en-US" sz="450" b="0" dirty="0" err="1">
                <a:solidFill>
                  <a:srgbClr val="008000"/>
                </a:solidFill>
                <a:effectLst/>
                <a:latin typeface="Consolas" panose="020B0609020204030204" pitchFamily="49" charset="0"/>
              </a:rPr>
              <a:t>req.auth</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&amp;&amp; </a:t>
            </a:r>
            <a:r>
              <a:rPr lang="en-US" sz="450" b="0" dirty="0" err="1">
                <a:solidFill>
                  <a:srgbClr val="008000"/>
                </a:solidFill>
                <a:effectLst/>
                <a:latin typeface="Consolas" panose="020B0609020204030204" pitchFamily="49" charset="0"/>
              </a:rPr>
              <a:t>req.shop.owner._id</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req.auth._id</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if(!</a:t>
            </a:r>
            <a:r>
              <a:rPr lang="en-US" sz="450" b="0" dirty="0" err="1">
                <a:solidFill>
                  <a:srgbClr val="008000"/>
                </a:solidFill>
                <a:effectLst/>
                <a:latin typeface="Consolas" panose="020B0609020204030204" pitchFamily="49" charset="0"/>
              </a:rPr>
              <a:t>isOwner</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return </a:t>
            </a:r>
            <a:r>
              <a:rPr lang="en-US" sz="450" b="0" dirty="0" err="1">
                <a:solidFill>
                  <a:srgbClr val="008000"/>
                </a:solidFill>
                <a:effectLst/>
                <a:latin typeface="Consolas" panose="020B0609020204030204" pitchFamily="49" charset="0"/>
              </a:rPr>
              <a:t>res.status</a:t>
            </a:r>
            <a:r>
              <a:rPr lang="en-US" sz="450" b="0" dirty="0">
                <a:solidFill>
                  <a:srgbClr val="008000"/>
                </a:solidFill>
                <a:effectLst/>
                <a:latin typeface="Consolas" panose="020B0609020204030204" pitchFamily="49" charset="0"/>
              </a:rPr>
              <a:t>('403').</a:t>
            </a:r>
            <a:r>
              <a:rPr lang="en-US" sz="450" b="0" dirty="0" err="1">
                <a:solidFill>
                  <a:srgbClr val="008000"/>
                </a:solidFill>
                <a:effectLst/>
                <a:latin typeface="Consolas" panose="020B0609020204030204" pitchFamily="49" charset="0"/>
              </a:rPr>
              <a:t>json</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error: "User is not authorized"</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next()</a:t>
            </a:r>
          </a:p>
          <a:p>
            <a:r>
              <a:rPr lang="en-US" sz="45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D31E2097-8B99-1F41-3C23-CAF5F08CEC3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32DBFDE-00EA-CE97-32B0-BD5BB15D0D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D57A04-3A69-F0B8-8BBF-165147BFE9D7}"/>
              </a:ext>
            </a:extLst>
          </p:cNvPr>
          <p:cNvSpPr>
            <a:spLocks noGrp="1"/>
          </p:cNvSpPr>
          <p:nvPr>
            <p:ph type="sldNum" sz="quarter" idx="12"/>
          </p:nvPr>
        </p:nvSpPr>
        <p:spPr/>
        <p:txBody>
          <a:bodyPr/>
          <a:lstStyle/>
          <a:p>
            <a:fld id="{7C5CF243-786F-4254-B068-4C9F0B6EA12F}" type="slidenum">
              <a:rPr lang="en-US" altLang="en-US" smtClean="0"/>
              <a:pPr/>
              <a:t>207</a:t>
            </a:fld>
            <a:endParaRPr lang="en-US" altLang="en-US"/>
          </a:p>
        </p:txBody>
      </p:sp>
    </p:spTree>
    <p:extLst>
      <p:ext uri="{BB962C8B-B14F-4D97-AF65-F5344CB8AC3E}">
        <p14:creationId xmlns:p14="http://schemas.microsoft.com/office/powerpoint/2010/main" val="136201213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FBF5-81B4-3826-C148-4581B5732F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5851FE-F0DC-706A-67A5-7F3109592EE1}"/>
              </a:ext>
            </a:extLst>
          </p:cNvPr>
          <p:cNvSpPr>
            <a:spLocks noGrp="1"/>
          </p:cNvSpPr>
          <p:nvPr>
            <p:ph idx="1"/>
          </p:nvPr>
        </p:nvSpPr>
        <p:spPr/>
        <p:txBody>
          <a:bodyPr/>
          <a:lstStyle/>
          <a:p>
            <a:r>
              <a:rPr lang="en-US" dirty="0"/>
              <a:t>To use this update API in the frontend, you will need to define a fetch method that takes the shop ID, user auth credentials, and the updated shop details to make the fetch call to this update shop API, as we have done for other API implementations including the create shop API in the Creating a new shop section.</a:t>
            </a:r>
          </a:p>
          <a:p>
            <a:r>
              <a:rPr lang="en-US" dirty="0"/>
              <a:t>We now have a shop update API that can be used in the frontend to update the details of a shop. </a:t>
            </a:r>
          </a:p>
          <a:p>
            <a:r>
              <a:rPr lang="en-US" dirty="0"/>
              <a:t>We will use this in the </a:t>
            </a:r>
            <a:r>
              <a:rPr lang="en-US" dirty="0" err="1"/>
              <a:t>EditShop</a:t>
            </a:r>
            <a:r>
              <a:rPr lang="en-US" dirty="0"/>
              <a:t> component, which is discussed next.</a:t>
            </a:r>
          </a:p>
        </p:txBody>
      </p:sp>
      <p:sp>
        <p:nvSpPr>
          <p:cNvPr id="4" name="Date Placeholder 3">
            <a:extLst>
              <a:ext uri="{FF2B5EF4-FFF2-40B4-BE49-F238E27FC236}">
                <a16:creationId xmlns:a16="http://schemas.microsoft.com/office/drawing/2014/main" id="{B3439894-4F15-3780-9FB6-8C8CE02314C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C4F4ACD-0AAD-E813-9CCC-E7B2DB80587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49B2C3E-A4A7-4D8E-A6AE-3E66FD17FBDE}"/>
              </a:ext>
            </a:extLst>
          </p:cNvPr>
          <p:cNvSpPr>
            <a:spLocks noGrp="1"/>
          </p:cNvSpPr>
          <p:nvPr>
            <p:ph type="sldNum" sz="quarter" idx="12"/>
          </p:nvPr>
        </p:nvSpPr>
        <p:spPr/>
        <p:txBody>
          <a:bodyPr/>
          <a:lstStyle/>
          <a:p>
            <a:fld id="{7C5CF243-786F-4254-B068-4C9F0B6EA12F}" type="slidenum">
              <a:rPr lang="en-US" altLang="en-US" smtClean="0"/>
              <a:pPr/>
              <a:t>208</a:t>
            </a:fld>
            <a:endParaRPr lang="en-US" altLang="en-US"/>
          </a:p>
        </p:txBody>
      </p:sp>
    </p:spTree>
    <p:extLst>
      <p:ext uri="{BB962C8B-B14F-4D97-AF65-F5344CB8AC3E}">
        <p14:creationId xmlns:p14="http://schemas.microsoft.com/office/powerpoint/2010/main" val="16162020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A19C-4090-DB32-9464-582DCEF58D29}"/>
              </a:ext>
            </a:extLst>
          </p:cNvPr>
          <p:cNvSpPr>
            <a:spLocks noGrp="1"/>
          </p:cNvSpPr>
          <p:nvPr>
            <p:ph type="title"/>
          </p:nvPr>
        </p:nvSpPr>
        <p:spPr/>
        <p:txBody>
          <a:bodyPr/>
          <a:lstStyle/>
          <a:p>
            <a:r>
              <a:rPr lang="en-US" dirty="0"/>
              <a:t>The </a:t>
            </a:r>
            <a:r>
              <a:rPr lang="en-US" dirty="0" err="1"/>
              <a:t>EditShop</a:t>
            </a:r>
            <a:r>
              <a:rPr lang="en-US" dirty="0"/>
              <a:t> component</a:t>
            </a:r>
          </a:p>
        </p:txBody>
      </p:sp>
      <p:sp>
        <p:nvSpPr>
          <p:cNvPr id="3" name="Content Placeholder 2">
            <a:extLst>
              <a:ext uri="{FF2B5EF4-FFF2-40B4-BE49-F238E27FC236}">
                <a16:creationId xmlns:a16="http://schemas.microsoft.com/office/drawing/2014/main" id="{5F29A7CE-50C6-A644-4526-AD49308D1B6D}"/>
              </a:ext>
            </a:extLst>
          </p:cNvPr>
          <p:cNvSpPr>
            <a:spLocks noGrp="1"/>
          </p:cNvSpPr>
          <p:nvPr>
            <p:ph idx="1"/>
          </p:nvPr>
        </p:nvSpPr>
        <p:spPr/>
        <p:txBody>
          <a:bodyPr/>
          <a:lstStyle/>
          <a:p>
            <a:r>
              <a:rPr lang="en-US" dirty="0"/>
              <a:t>The </a:t>
            </a:r>
            <a:r>
              <a:rPr lang="en-US" dirty="0" err="1"/>
              <a:t>EditShop</a:t>
            </a:r>
            <a:r>
              <a:rPr lang="en-US" dirty="0"/>
              <a:t> component will show a form similar to the create new shop form, pre-populated with the existing shop details. </a:t>
            </a:r>
          </a:p>
          <a:p>
            <a:r>
              <a:rPr lang="en-US" dirty="0"/>
              <a:t>This component will also show a list of the products in this shop, to be discussed in the Products section. </a:t>
            </a:r>
          </a:p>
          <a:p>
            <a:r>
              <a:rPr lang="en-US" dirty="0"/>
              <a:t>The completed Edit Shop view is pictured in the following screenshot:</a:t>
            </a:r>
          </a:p>
          <a:p>
            <a:endParaRPr lang="en-US" dirty="0"/>
          </a:p>
        </p:txBody>
      </p:sp>
      <p:sp>
        <p:nvSpPr>
          <p:cNvPr id="4" name="Date Placeholder 3">
            <a:extLst>
              <a:ext uri="{FF2B5EF4-FFF2-40B4-BE49-F238E27FC236}">
                <a16:creationId xmlns:a16="http://schemas.microsoft.com/office/drawing/2014/main" id="{1F4B50B8-CB99-5979-7DD3-E04FD487210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B24B20D-8186-6476-7E06-91A2F00CEBC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D35473F-BA35-EA0C-0B9B-5A7F39F2638C}"/>
              </a:ext>
            </a:extLst>
          </p:cNvPr>
          <p:cNvSpPr>
            <a:spLocks noGrp="1"/>
          </p:cNvSpPr>
          <p:nvPr>
            <p:ph type="sldNum" sz="quarter" idx="12"/>
          </p:nvPr>
        </p:nvSpPr>
        <p:spPr/>
        <p:txBody>
          <a:bodyPr/>
          <a:lstStyle/>
          <a:p>
            <a:fld id="{7C5CF243-786F-4254-B068-4C9F0B6EA12F}" type="slidenum">
              <a:rPr lang="en-US" altLang="en-US" smtClean="0"/>
              <a:pPr/>
              <a:t>209</a:t>
            </a:fld>
            <a:endParaRPr lang="en-US" altLang="en-US"/>
          </a:p>
        </p:txBody>
      </p:sp>
      <p:pic>
        <p:nvPicPr>
          <p:cNvPr id="8" name="Picture 7">
            <a:extLst>
              <a:ext uri="{FF2B5EF4-FFF2-40B4-BE49-F238E27FC236}">
                <a16:creationId xmlns:a16="http://schemas.microsoft.com/office/drawing/2014/main" id="{B4A92C65-9402-C1AA-E9DA-8E7F713EA218}"/>
              </a:ext>
            </a:extLst>
          </p:cNvPr>
          <p:cNvPicPr>
            <a:picLocks noChangeAspect="1"/>
          </p:cNvPicPr>
          <p:nvPr/>
        </p:nvPicPr>
        <p:blipFill>
          <a:blip r:embed="rId2"/>
          <a:stretch>
            <a:fillRect/>
          </a:stretch>
        </p:blipFill>
        <p:spPr>
          <a:xfrm>
            <a:off x="1295400" y="3635376"/>
            <a:ext cx="7162800" cy="2689224"/>
          </a:xfrm>
          <a:prstGeom prst="rect">
            <a:avLst/>
          </a:prstGeom>
        </p:spPr>
      </p:pic>
    </p:spTree>
    <p:extLst>
      <p:ext uri="{BB962C8B-B14F-4D97-AF65-F5344CB8AC3E}">
        <p14:creationId xmlns:p14="http://schemas.microsoft.com/office/powerpoint/2010/main" val="2196858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1C1-87B7-9CB2-2691-7EA34FCD04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902398-C4DB-6F92-6AB9-04B64DEE472A}"/>
              </a:ext>
            </a:extLst>
          </p:cNvPr>
          <p:cNvSpPr>
            <a:spLocks noGrp="1"/>
          </p:cNvSpPr>
          <p:nvPr>
            <p:ph idx="1"/>
          </p:nvPr>
        </p:nvSpPr>
        <p:spPr/>
        <p:txBody>
          <a:bodyPr/>
          <a:lstStyle/>
          <a:p>
            <a:r>
              <a:rPr lang="en-US" dirty="0"/>
              <a:t>Then add seller attribute to the </a:t>
            </a:r>
            <a:r>
              <a:rPr lang="en-US" dirty="0" err="1"/>
              <a:t>useState</a:t>
            </a:r>
            <a:r>
              <a:rPr lang="en-US" dirty="0"/>
              <a:t> and get the </a:t>
            </a:r>
            <a:r>
              <a:rPr lang="en-US" dirty="0" err="1"/>
              <a:t>userId</a:t>
            </a:r>
            <a:r>
              <a:rPr lang="en-US" dirty="0"/>
              <a:t> from </a:t>
            </a:r>
            <a:r>
              <a:rPr lang="en-US" dirty="0" err="1"/>
              <a:t>jwt</a:t>
            </a:r>
            <a:r>
              <a:rPr lang="en-US" dirty="0"/>
              <a:t> instead:</a:t>
            </a:r>
          </a:p>
        </p:txBody>
      </p:sp>
      <p:sp>
        <p:nvSpPr>
          <p:cNvPr id="4" name="Date Placeholder 3">
            <a:extLst>
              <a:ext uri="{FF2B5EF4-FFF2-40B4-BE49-F238E27FC236}">
                <a16:creationId xmlns:a16="http://schemas.microsoft.com/office/drawing/2014/main" id="{FDB02883-F72F-AD2F-96F4-6522273DEFA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9965758-D932-84F9-EBC2-D0AF7660B07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6C41F8A-8B48-C5CD-5A97-C10A8DEB2235}"/>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38891375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F977-02AD-C9C1-00FD-16B0F96F7A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327C76-AB24-C348-377D-E6C91FB8EB2B}"/>
              </a:ext>
            </a:extLst>
          </p:cNvPr>
          <p:cNvSpPr>
            <a:spLocks noGrp="1"/>
          </p:cNvSpPr>
          <p:nvPr>
            <p:ph idx="1"/>
          </p:nvPr>
        </p:nvSpPr>
        <p:spPr/>
        <p:txBody>
          <a:bodyPr/>
          <a:lstStyle/>
          <a:p>
            <a:r>
              <a:rPr lang="en-US" dirty="0"/>
              <a:t>The form part of this view for editing shop details is similar to the form in the </a:t>
            </a:r>
            <a:r>
              <a:rPr lang="en-US" dirty="0" err="1"/>
              <a:t>NewShop</a:t>
            </a:r>
            <a:r>
              <a:rPr lang="en-US" dirty="0"/>
              <a:t> component, with the same form fields and a </a:t>
            </a:r>
            <a:r>
              <a:rPr lang="en-US" dirty="0" err="1"/>
              <a:t>formData</a:t>
            </a:r>
            <a:r>
              <a:rPr lang="en-US" dirty="0"/>
              <a:t> object that holds the multipart form data to be sent with the update fetch method. </a:t>
            </a:r>
          </a:p>
          <a:p>
            <a:r>
              <a:rPr lang="en-US" dirty="0"/>
              <a:t>In contrast to the </a:t>
            </a:r>
            <a:r>
              <a:rPr lang="en-US" dirty="0" err="1"/>
              <a:t>NewShop</a:t>
            </a:r>
            <a:r>
              <a:rPr lang="en-US" dirty="0"/>
              <a:t> component, in this component, we will need to utilize the read shop API to fetch the given shop's details in an </a:t>
            </a:r>
            <a:r>
              <a:rPr lang="en-US" dirty="0" err="1"/>
              <a:t>useEffect</a:t>
            </a:r>
            <a:r>
              <a:rPr lang="en-US" dirty="0"/>
              <a:t> hook and pre-populate the form fields. </a:t>
            </a:r>
          </a:p>
          <a:p>
            <a:r>
              <a:rPr lang="en-US" dirty="0"/>
              <a:t>You can combine the implementations discussed for the </a:t>
            </a:r>
            <a:r>
              <a:rPr lang="en-US" dirty="0" err="1"/>
              <a:t>NewShop</a:t>
            </a:r>
            <a:r>
              <a:rPr lang="en-US" dirty="0"/>
              <a:t> component and Shop component to complete the </a:t>
            </a:r>
            <a:r>
              <a:rPr lang="en-US" dirty="0" err="1"/>
              <a:t>EditShop</a:t>
            </a:r>
            <a:r>
              <a:rPr lang="en-US" dirty="0"/>
              <a:t> component. </a:t>
            </a:r>
          </a:p>
        </p:txBody>
      </p:sp>
      <p:sp>
        <p:nvSpPr>
          <p:cNvPr id="4" name="Date Placeholder 3">
            <a:extLst>
              <a:ext uri="{FF2B5EF4-FFF2-40B4-BE49-F238E27FC236}">
                <a16:creationId xmlns:a16="http://schemas.microsoft.com/office/drawing/2014/main" id="{C90B0887-8EB9-F1F3-15E5-FEE4219571C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B27E2F4-5264-909C-3463-4E31ED9F490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785E55-FA92-9F5D-F0CE-96B17C3D5E44}"/>
              </a:ext>
            </a:extLst>
          </p:cNvPr>
          <p:cNvSpPr>
            <a:spLocks noGrp="1"/>
          </p:cNvSpPr>
          <p:nvPr>
            <p:ph type="sldNum" sz="quarter" idx="12"/>
          </p:nvPr>
        </p:nvSpPr>
        <p:spPr/>
        <p:txBody>
          <a:bodyPr/>
          <a:lstStyle/>
          <a:p>
            <a:fld id="{7C5CF243-786F-4254-B068-4C9F0B6EA12F}" type="slidenum">
              <a:rPr lang="en-US" altLang="en-US" smtClean="0"/>
              <a:pPr/>
              <a:t>210</a:t>
            </a:fld>
            <a:endParaRPr lang="en-US" altLang="en-US"/>
          </a:p>
        </p:txBody>
      </p:sp>
    </p:spTree>
    <p:extLst>
      <p:ext uri="{BB962C8B-B14F-4D97-AF65-F5344CB8AC3E}">
        <p14:creationId xmlns:p14="http://schemas.microsoft.com/office/powerpoint/2010/main" val="9213602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E5E2-E4E5-63FE-8BD3-7AE5DB557F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4CBB98-FF19-194F-84EB-01257C37C669}"/>
              </a:ext>
            </a:extLst>
          </p:cNvPr>
          <p:cNvSpPr>
            <a:spLocks noGrp="1"/>
          </p:cNvSpPr>
          <p:nvPr>
            <p:ph idx="1"/>
          </p:nvPr>
        </p:nvSpPr>
        <p:spPr/>
        <p:txBody>
          <a:bodyPr/>
          <a:lstStyle/>
          <a:p>
            <a:r>
              <a:rPr lang="en-US" dirty="0"/>
              <a:t>The </a:t>
            </a:r>
            <a:r>
              <a:rPr lang="en-US" dirty="0" err="1"/>
              <a:t>EditShop</a:t>
            </a:r>
            <a:r>
              <a:rPr lang="en-US" dirty="0"/>
              <a:t> component will only be accessible by authorized shop owners. So we will add a </a:t>
            </a:r>
            <a:r>
              <a:rPr lang="en-US" dirty="0" err="1"/>
              <a:t>PrivateRoute</a:t>
            </a:r>
            <a:r>
              <a:rPr lang="en-US" dirty="0"/>
              <a:t> in the </a:t>
            </a:r>
            <a:r>
              <a:rPr lang="en-US" dirty="0" err="1"/>
              <a:t>MainRouter</a:t>
            </a:r>
            <a:r>
              <a:rPr lang="en-US" dirty="0"/>
              <a:t> component as shown next, which will render this component only for authenticated users at /seller/shop/edit/:</a:t>
            </a:r>
            <a:r>
              <a:rPr lang="en-US" dirty="0" err="1"/>
              <a:t>shopId</a:t>
            </a:r>
            <a:r>
              <a:rPr lang="en-US" dirty="0"/>
              <a:t>:</a:t>
            </a:r>
          </a:p>
          <a:p>
            <a:endParaRPr lang="en-US" dirty="0"/>
          </a:p>
          <a:p>
            <a:pPr marL="0" indent="0">
              <a:buNone/>
            </a:pPr>
            <a:r>
              <a:rPr lang="en-US" dirty="0" err="1"/>
              <a:t>mern</a:t>
            </a:r>
            <a:r>
              <a:rPr lang="en-US" dirty="0"/>
              <a:t>-marketplace/client/MainRouter.js:</a:t>
            </a:r>
          </a:p>
          <a:p>
            <a:r>
              <a:rPr lang="en-US" dirty="0"/>
              <a:t>&lt;</a:t>
            </a:r>
            <a:r>
              <a:rPr lang="en-US" dirty="0" err="1"/>
              <a:t>PrivateRoute</a:t>
            </a:r>
            <a:r>
              <a:rPr lang="en-US" dirty="0"/>
              <a:t> path="/seller/shop/edit/:</a:t>
            </a:r>
            <a:r>
              <a:rPr lang="en-US" dirty="0" err="1"/>
              <a:t>shopId</a:t>
            </a:r>
            <a:r>
              <a:rPr lang="en-US" dirty="0"/>
              <a:t>" component={</a:t>
            </a:r>
            <a:r>
              <a:rPr lang="en-US" dirty="0" err="1"/>
              <a:t>EditShop</a:t>
            </a:r>
            <a:r>
              <a:rPr lang="en-US" dirty="0"/>
              <a:t>}/&gt;</a:t>
            </a:r>
          </a:p>
          <a:p>
            <a:endParaRPr lang="en-US" dirty="0"/>
          </a:p>
        </p:txBody>
      </p:sp>
      <p:sp>
        <p:nvSpPr>
          <p:cNvPr id="4" name="Date Placeholder 3">
            <a:extLst>
              <a:ext uri="{FF2B5EF4-FFF2-40B4-BE49-F238E27FC236}">
                <a16:creationId xmlns:a16="http://schemas.microsoft.com/office/drawing/2014/main" id="{1B379328-016E-99BC-4464-F4C38C6D240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1A89663-AD7C-AA05-5E3E-99B16663F8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B0F3BD-34B4-0F45-2E03-9FFDA630154E}"/>
              </a:ext>
            </a:extLst>
          </p:cNvPr>
          <p:cNvSpPr>
            <a:spLocks noGrp="1"/>
          </p:cNvSpPr>
          <p:nvPr>
            <p:ph type="sldNum" sz="quarter" idx="12"/>
          </p:nvPr>
        </p:nvSpPr>
        <p:spPr/>
        <p:txBody>
          <a:bodyPr/>
          <a:lstStyle/>
          <a:p>
            <a:fld id="{7C5CF243-786F-4254-B068-4C9F0B6EA12F}" type="slidenum">
              <a:rPr lang="en-US" altLang="en-US" smtClean="0"/>
              <a:pPr/>
              <a:t>211</a:t>
            </a:fld>
            <a:endParaRPr lang="en-US" altLang="en-US"/>
          </a:p>
        </p:txBody>
      </p:sp>
    </p:spTree>
    <p:extLst>
      <p:ext uri="{BB962C8B-B14F-4D97-AF65-F5344CB8AC3E}">
        <p14:creationId xmlns:p14="http://schemas.microsoft.com/office/powerpoint/2010/main" val="138097254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193A-ABD5-770E-067B-4D62A2CDB980}"/>
              </a:ext>
            </a:extLst>
          </p:cNvPr>
          <p:cNvSpPr>
            <a:spLocks noGrp="1"/>
          </p:cNvSpPr>
          <p:nvPr>
            <p:ph type="title"/>
          </p:nvPr>
        </p:nvSpPr>
        <p:spPr/>
        <p:txBody>
          <a:bodyPr/>
          <a:lstStyle/>
          <a:p>
            <a:br>
              <a:rPr lang="en-US" dirty="0"/>
            </a:br>
            <a:r>
              <a:rPr lang="en-US" dirty="0"/>
              <a:t>Updated </a:t>
            </a:r>
            <a:r>
              <a:rPr lang="en-US" dirty="0" err="1"/>
              <a:t>mern</a:t>
            </a:r>
            <a:r>
              <a:rPr lang="en-US" dirty="0"/>
              <a:t>-marketplace/client/MainRouter.js:</a:t>
            </a:r>
            <a:br>
              <a:rPr lang="en-US" dirty="0"/>
            </a:br>
            <a:r>
              <a:rPr lang="en-US" dirty="0"/>
              <a:t> </a:t>
            </a:r>
          </a:p>
        </p:txBody>
      </p:sp>
      <p:sp>
        <p:nvSpPr>
          <p:cNvPr id="3" name="Content Placeholder 2">
            <a:extLst>
              <a:ext uri="{FF2B5EF4-FFF2-40B4-BE49-F238E27FC236}">
                <a16:creationId xmlns:a16="http://schemas.microsoft.com/office/drawing/2014/main" id="{7F5A07C3-0080-9AFF-64BA-4CB206790E5C}"/>
              </a:ext>
            </a:extLst>
          </p:cNvPr>
          <p:cNvSpPr>
            <a:spLocks noGrp="1"/>
          </p:cNvSpPr>
          <p:nvPr>
            <p:ph idx="1"/>
          </p:nvPr>
        </p:nvSpPr>
        <p:spPr/>
        <p:txBody>
          <a:bodyPr/>
          <a:lstStyle/>
          <a:p>
            <a:r>
              <a:rPr lang="en-US" sz="880" b="0" dirty="0">
                <a:solidFill>
                  <a:srgbClr val="008000"/>
                </a:solidFill>
                <a:effectLst/>
                <a:latin typeface="Consolas" panose="020B0609020204030204" pitchFamily="49" charset="0"/>
              </a:rPr>
              <a:t>import React from 'react';</a:t>
            </a:r>
          </a:p>
          <a:p>
            <a:r>
              <a:rPr lang="en-US" sz="880" b="0" dirty="0">
                <a:solidFill>
                  <a:srgbClr val="008000"/>
                </a:solidFill>
                <a:effectLst/>
                <a:latin typeface="Consolas" panose="020B0609020204030204" pitchFamily="49" charset="0"/>
              </a:rPr>
              <a:t>import { Routes, Route } from 'react-router-</a:t>
            </a:r>
            <a:r>
              <a:rPr lang="en-US" sz="880" b="0" dirty="0" err="1">
                <a:solidFill>
                  <a:srgbClr val="008000"/>
                </a:solidFill>
                <a:effectLst/>
                <a:latin typeface="Consolas" panose="020B0609020204030204" pitchFamily="49" charset="0"/>
              </a:rPr>
              <a:t>dom</a:t>
            </a:r>
            <a:r>
              <a:rPr lang="en-US" sz="880" b="0" dirty="0">
                <a:solidFill>
                  <a:srgbClr val="008000"/>
                </a:solidFill>
                <a:effectLst/>
                <a:latin typeface="Consolas" panose="020B0609020204030204" pitchFamily="49" charset="0"/>
              </a:rPr>
              <a:t>';</a:t>
            </a:r>
          </a:p>
          <a:p>
            <a:r>
              <a:rPr lang="en-US" sz="880" b="0" dirty="0">
                <a:solidFill>
                  <a:srgbClr val="008000"/>
                </a:solidFill>
                <a:effectLst/>
                <a:latin typeface="Consolas" panose="020B0609020204030204" pitchFamily="49" charset="0"/>
              </a:rPr>
              <a:t>import Home from './core/Home';</a:t>
            </a:r>
          </a:p>
          <a:p>
            <a:r>
              <a:rPr lang="en-US" sz="880" b="0" dirty="0">
                <a:solidFill>
                  <a:srgbClr val="008000"/>
                </a:solidFill>
                <a:effectLst/>
                <a:latin typeface="Consolas" panose="020B0609020204030204" pitchFamily="49" charset="0"/>
              </a:rPr>
              <a:t>import Users from './user/Users'; // Remove ".</a:t>
            </a:r>
            <a:r>
              <a:rPr lang="en-US" sz="880" b="0" dirty="0" err="1">
                <a:solidFill>
                  <a:srgbClr val="008000"/>
                </a:solidFill>
                <a:effectLst/>
                <a:latin typeface="Consolas" panose="020B0609020204030204" pitchFamily="49" charset="0"/>
              </a:rPr>
              <a:t>jsx</a:t>
            </a:r>
            <a:r>
              <a:rPr lang="en-US" sz="880" b="0" dirty="0">
                <a:solidFill>
                  <a:srgbClr val="008000"/>
                </a:solidFill>
                <a:effectLst/>
                <a:latin typeface="Consolas" panose="020B0609020204030204" pitchFamily="49" charset="0"/>
              </a:rPr>
              <a:t>" extension</a:t>
            </a:r>
          </a:p>
          <a:p>
            <a:r>
              <a:rPr lang="en-US" sz="880" b="0" dirty="0">
                <a:solidFill>
                  <a:srgbClr val="008000"/>
                </a:solidFill>
                <a:effectLst/>
                <a:latin typeface="Consolas" panose="020B0609020204030204" pitchFamily="49" charset="0"/>
              </a:rPr>
              <a:t>import Signup from './user/Signup'; // Remove ".</a:t>
            </a:r>
            <a:r>
              <a:rPr lang="en-US" sz="880" b="0" dirty="0" err="1">
                <a:solidFill>
                  <a:srgbClr val="008000"/>
                </a:solidFill>
                <a:effectLst/>
                <a:latin typeface="Consolas" panose="020B0609020204030204" pitchFamily="49" charset="0"/>
              </a:rPr>
              <a:t>jsx</a:t>
            </a:r>
            <a:r>
              <a:rPr lang="en-US" sz="880" b="0" dirty="0">
                <a:solidFill>
                  <a:srgbClr val="008000"/>
                </a:solidFill>
                <a:effectLst/>
                <a:latin typeface="Consolas" panose="020B0609020204030204" pitchFamily="49" charset="0"/>
              </a:rPr>
              <a:t>" extension</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Signin</a:t>
            </a:r>
            <a:r>
              <a:rPr lang="en-US" sz="880" b="0" dirty="0">
                <a:solidFill>
                  <a:srgbClr val="008000"/>
                </a:solidFill>
                <a:effectLst/>
                <a:latin typeface="Consolas" panose="020B0609020204030204" pitchFamily="49" charset="0"/>
              </a:rPr>
              <a:t> from './auth/</a:t>
            </a:r>
            <a:r>
              <a:rPr lang="en-US" sz="880" b="0" dirty="0" err="1">
                <a:solidFill>
                  <a:srgbClr val="008000"/>
                </a:solidFill>
                <a:effectLst/>
                <a:latin typeface="Consolas" panose="020B0609020204030204" pitchFamily="49" charset="0"/>
              </a:rPr>
              <a:t>Signin</a:t>
            </a:r>
            <a:r>
              <a:rPr lang="en-US" sz="880" b="0" dirty="0">
                <a:solidFill>
                  <a:srgbClr val="008000"/>
                </a:solidFill>
                <a:effectLst/>
                <a:latin typeface="Consolas" panose="020B0609020204030204" pitchFamily="49" charset="0"/>
              </a:rPr>
              <a:t>'; // Remove ".</a:t>
            </a:r>
            <a:r>
              <a:rPr lang="en-US" sz="880" b="0" dirty="0" err="1">
                <a:solidFill>
                  <a:srgbClr val="008000"/>
                </a:solidFill>
                <a:effectLst/>
                <a:latin typeface="Consolas" panose="020B0609020204030204" pitchFamily="49" charset="0"/>
              </a:rPr>
              <a:t>jsx</a:t>
            </a:r>
            <a:r>
              <a:rPr lang="en-US" sz="880" b="0" dirty="0">
                <a:solidFill>
                  <a:srgbClr val="008000"/>
                </a:solidFill>
                <a:effectLst/>
                <a:latin typeface="Consolas" panose="020B0609020204030204" pitchFamily="49" charset="0"/>
              </a:rPr>
              <a:t>" extension</a:t>
            </a:r>
          </a:p>
          <a:p>
            <a:r>
              <a:rPr lang="en-US" sz="880" b="0" dirty="0">
                <a:solidFill>
                  <a:srgbClr val="008000"/>
                </a:solidFill>
                <a:effectLst/>
                <a:latin typeface="Consolas" panose="020B0609020204030204" pitchFamily="49" charset="0"/>
              </a:rPr>
              <a:t>import Profile from './user/Profile'; // Remove ".</a:t>
            </a:r>
            <a:r>
              <a:rPr lang="en-US" sz="880" b="0" dirty="0" err="1">
                <a:solidFill>
                  <a:srgbClr val="008000"/>
                </a:solidFill>
                <a:effectLst/>
                <a:latin typeface="Consolas" panose="020B0609020204030204" pitchFamily="49" charset="0"/>
              </a:rPr>
              <a:t>jsx</a:t>
            </a:r>
            <a:r>
              <a:rPr lang="en-US" sz="880" b="0" dirty="0">
                <a:solidFill>
                  <a:srgbClr val="008000"/>
                </a:solidFill>
                <a:effectLst/>
                <a:latin typeface="Consolas" panose="020B0609020204030204" pitchFamily="49" charset="0"/>
              </a:rPr>
              <a:t>" extension</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 from './auth/</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NewShop</a:t>
            </a:r>
            <a:r>
              <a:rPr lang="en-US" sz="880" b="0" dirty="0">
                <a:solidFill>
                  <a:srgbClr val="008000"/>
                </a:solidFill>
                <a:effectLst/>
                <a:latin typeface="Consolas" panose="020B0609020204030204" pitchFamily="49" charset="0"/>
              </a:rPr>
              <a:t> from './shop/</a:t>
            </a:r>
            <a:r>
              <a:rPr lang="en-US" sz="880" b="0" dirty="0" err="1">
                <a:solidFill>
                  <a:srgbClr val="008000"/>
                </a:solidFill>
                <a:effectLst/>
                <a:latin typeface="Consolas" panose="020B0609020204030204" pitchFamily="49" charset="0"/>
              </a:rPr>
              <a:t>NewShop</a:t>
            </a:r>
            <a:r>
              <a:rPr lang="en-US" sz="880" b="0" dirty="0">
                <a:solidFill>
                  <a:srgbClr val="008000"/>
                </a:solidFill>
                <a:effectLst/>
                <a:latin typeface="Consolas" panose="020B0609020204030204" pitchFamily="49" charset="0"/>
              </a:rPr>
              <a:t>';</a:t>
            </a:r>
          </a:p>
          <a:p>
            <a:r>
              <a:rPr lang="en-US" sz="880" b="0" dirty="0">
                <a:solidFill>
                  <a:srgbClr val="008000"/>
                </a:solidFill>
                <a:effectLst/>
                <a:latin typeface="Consolas" panose="020B0609020204030204" pitchFamily="49" charset="0"/>
              </a:rPr>
              <a:t>import Shops from './shop/Shops'; // Correct case in import path</a:t>
            </a:r>
          </a:p>
          <a:p>
            <a:r>
              <a:rPr lang="en-US" sz="880" b="0" dirty="0">
                <a:solidFill>
                  <a:srgbClr val="008000"/>
                </a:solidFill>
                <a:effectLst/>
                <a:latin typeface="Consolas" panose="020B0609020204030204" pitchFamily="49" charset="0"/>
              </a:rPr>
              <a:t>import Shop from './shop/Shop'; // Correct case in import path</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MyShops</a:t>
            </a:r>
            <a:r>
              <a:rPr lang="en-US" sz="880" b="0" dirty="0">
                <a:solidFill>
                  <a:srgbClr val="008000"/>
                </a:solidFill>
                <a:effectLst/>
                <a:latin typeface="Consolas" panose="020B0609020204030204" pitchFamily="49" charset="0"/>
              </a:rPr>
              <a:t> from './shop/</a:t>
            </a:r>
            <a:r>
              <a:rPr lang="en-US" sz="880" b="0" dirty="0" err="1">
                <a:solidFill>
                  <a:srgbClr val="008000"/>
                </a:solidFill>
                <a:effectLst/>
                <a:latin typeface="Consolas" panose="020B0609020204030204" pitchFamily="49" charset="0"/>
              </a:rPr>
              <a:t>MyShops</a:t>
            </a:r>
            <a:r>
              <a:rPr lang="en-US" sz="880" b="0" dirty="0">
                <a:solidFill>
                  <a:srgbClr val="008000"/>
                </a:solidFill>
                <a:effectLst/>
                <a:latin typeface="Consolas" panose="020B0609020204030204" pitchFamily="49" charset="0"/>
              </a:rPr>
              <a:t>'; // Add missing dot before "/shop"</a:t>
            </a:r>
          </a:p>
          <a:p>
            <a:r>
              <a:rPr lang="en-US" sz="880" b="0" dirty="0">
                <a:solidFill>
                  <a:srgbClr val="008000"/>
                </a:solidFill>
                <a:effectLst/>
                <a:latin typeface="Consolas" panose="020B0609020204030204" pitchFamily="49" charset="0"/>
              </a:rPr>
              <a:t>import </a:t>
            </a:r>
            <a:r>
              <a:rPr lang="en-US" sz="880" b="0" dirty="0" err="1">
                <a:solidFill>
                  <a:srgbClr val="008000"/>
                </a:solidFill>
                <a:effectLst/>
                <a:latin typeface="Consolas" panose="020B0609020204030204" pitchFamily="49" charset="0"/>
              </a:rPr>
              <a:t>EditShop</a:t>
            </a:r>
            <a:r>
              <a:rPr lang="en-US" sz="880" b="0" dirty="0">
                <a:solidFill>
                  <a:srgbClr val="008000"/>
                </a:solidFill>
                <a:effectLst/>
                <a:latin typeface="Consolas" panose="020B0609020204030204" pitchFamily="49" charset="0"/>
              </a:rPr>
              <a:t> from './shop/</a:t>
            </a:r>
            <a:r>
              <a:rPr lang="en-US" sz="880" b="0" dirty="0" err="1">
                <a:solidFill>
                  <a:srgbClr val="008000"/>
                </a:solidFill>
                <a:effectLst/>
                <a:latin typeface="Consolas" panose="020B0609020204030204" pitchFamily="49" charset="0"/>
              </a:rPr>
              <a:t>EditShop</a:t>
            </a:r>
            <a:r>
              <a:rPr lang="en-US" sz="880" b="0" dirty="0">
                <a:solidFill>
                  <a:srgbClr val="008000"/>
                </a:solidFill>
                <a:effectLst/>
                <a:latin typeface="Consolas" panose="020B0609020204030204" pitchFamily="49" charset="0"/>
              </a:rPr>
              <a:t>'; // Import </a:t>
            </a:r>
            <a:r>
              <a:rPr lang="en-US" sz="880" b="0" dirty="0" err="1">
                <a:solidFill>
                  <a:srgbClr val="008000"/>
                </a:solidFill>
                <a:effectLst/>
                <a:latin typeface="Consolas" panose="020B0609020204030204" pitchFamily="49" charset="0"/>
              </a:rPr>
              <a:t>EditShop</a:t>
            </a:r>
            <a:r>
              <a:rPr lang="en-US" sz="880" b="0" dirty="0">
                <a:solidFill>
                  <a:srgbClr val="008000"/>
                </a:solidFill>
                <a:effectLst/>
                <a:latin typeface="Consolas" panose="020B0609020204030204" pitchFamily="49" charset="0"/>
              </a:rPr>
              <a:t> component</a:t>
            </a:r>
          </a:p>
          <a:p>
            <a:br>
              <a:rPr lang="en-US" sz="880" b="0" dirty="0">
                <a:solidFill>
                  <a:srgbClr val="008000"/>
                </a:solidFill>
                <a:effectLst/>
                <a:latin typeface="Consolas" panose="020B0609020204030204" pitchFamily="49" charset="0"/>
              </a:rPr>
            </a:br>
            <a:r>
              <a:rPr lang="en-US" sz="880" b="0" dirty="0">
                <a:solidFill>
                  <a:srgbClr val="008000"/>
                </a:solidFill>
                <a:effectLst/>
                <a:latin typeface="Consolas" panose="020B0609020204030204" pitchFamily="49" charset="0"/>
              </a:rPr>
              <a:t>function </a:t>
            </a:r>
            <a:r>
              <a:rPr lang="en-US" sz="880" b="0" dirty="0" err="1">
                <a:solidFill>
                  <a:srgbClr val="008000"/>
                </a:solidFill>
                <a:effectLst/>
                <a:latin typeface="Consolas" panose="020B0609020204030204" pitchFamily="49" charset="0"/>
              </a:rPr>
              <a:t>MainRouter</a:t>
            </a:r>
            <a:r>
              <a:rPr lang="en-US" sz="880" b="0" dirty="0">
                <a:solidFill>
                  <a:srgbClr val="008000"/>
                </a:solidFill>
                <a:effectLst/>
                <a:latin typeface="Consolas" panose="020B0609020204030204" pitchFamily="49" charset="0"/>
              </a:rPr>
              <a:t>() {</a:t>
            </a:r>
          </a:p>
          <a:p>
            <a:r>
              <a:rPr lang="en-US" sz="880" b="0" dirty="0">
                <a:solidFill>
                  <a:srgbClr val="008000"/>
                </a:solidFill>
                <a:effectLst/>
                <a:latin typeface="Consolas" panose="020B0609020204030204" pitchFamily="49" charset="0"/>
              </a:rPr>
              <a:t>  return (</a:t>
            </a:r>
          </a:p>
          <a:p>
            <a:r>
              <a:rPr lang="en-US" sz="880" b="0" dirty="0">
                <a:solidFill>
                  <a:srgbClr val="008000"/>
                </a:solidFill>
                <a:effectLst/>
                <a:latin typeface="Consolas" panose="020B0609020204030204" pitchFamily="49" charset="0"/>
              </a:rPr>
              <a:t>    &lt;Routes&gt;</a:t>
            </a:r>
          </a:p>
          <a:p>
            <a:r>
              <a:rPr lang="en-US" sz="880" b="0" dirty="0">
                <a:solidFill>
                  <a:srgbClr val="008000"/>
                </a:solidFill>
                <a:effectLst/>
                <a:latin typeface="Consolas" panose="020B0609020204030204" pitchFamily="49" charset="0"/>
              </a:rPr>
              <a:t>      &lt;Route path="/" element={&lt;Home /&gt;} /&gt;</a:t>
            </a:r>
          </a:p>
          <a:p>
            <a:r>
              <a:rPr lang="en-US" sz="880" b="0" dirty="0">
                <a:solidFill>
                  <a:srgbClr val="008000"/>
                </a:solidFill>
                <a:effectLst/>
                <a:latin typeface="Consolas" panose="020B0609020204030204" pitchFamily="49" charset="0"/>
              </a:rPr>
              <a:t>      &lt;Route path="/users" element={&lt;Users /&gt;} /&gt;</a:t>
            </a:r>
          </a:p>
          <a:p>
            <a:r>
              <a:rPr lang="en-US" sz="880" b="0" dirty="0">
                <a:solidFill>
                  <a:srgbClr val="008000"/>
                </a:solidFill>
                <a:effectLst/>
                <a:latin typeface="Consolas" panose="020B0609020204030204" pitchFamily="49" charset="0"/>
              </a:rPr>
              <a:t>      &lt;Route path="/signup" element={&lt;Signup /&gt;} /&gt;</a:t>
            </a:r>
          </a:p>
          <a:p>
            <a:r>
              <a:rPr lang="en-US" sz="880" b="0" dirty="0">
                <a:solidFill>
                  <a:srgbClr val="008000"/>
                </a:solidFill>
                <a:effectLst/>
                <a:latin typeface="Consolas" panose="020B0609020204030204" pitchFamily="49" charset="0"/>
              </a:rPr>
              <a:t>      &lt;Route path="/</a:t>
            </a:r>
            <a:r>
              <a:rPr lang="en-US" sz="880" b="0" dirty="0" err="1">
                <a:solidFill>
                  <a:srgbClr val="008000"/>
                </a:solidFill>
                <a:effectLst/>
                <a:latin typeface="Consolas" panose="020B0609020204030204" pitchFamily="49" charset="0"/>
              </a:rPr>
              <a:t>signin</a:t>
            </a:r>
            <a:r>
              <a:rPr lang="en-US" sz="880" b="0" dirty="0">
                <a:solidFill>
                  <a:srgbClr val="008000"/>
                </a:solidFill>
                <a:effectLst/>
                <a:latin typeface="Consolas" panose="020B0609020204030204" pitchFamily="49" charset="0"/>
              </a:rPr>
              <a:t>" element={&lt;</a:t>
            </a:r>
            <a:r>
              <a:rPr lang="en-US" sz="880" b="0" dirty="0" err="1">
                <a:solidFill>
                  <a:srgbClr val="008000"/>
                </a:solidFill>
                <a:effectLst/>
                <a:latin typeface="Consolas" panose="020B0609020204030204" pitchFamily="49" charset="0"/>
              </a:rPr>
              <a:t>Signin</a:t>
            </a:r>
            <a:r>
              <a:rPr lang="en-US" sz="880" b="0" dirty="0">
                <a:solidFill>
                  <a:srgbClr val="008000"/>
                </a:solidFill>
                <a:effectLst/>
                <a:latin typeface="Consolas" panose="020B0609020204030204" pitchFamily="49" charset="0"/>
              </a:rPr>
              <a:t> /&gt;} /&gt;</a:t>
            </a:r>
          </a:p>
          <a:p>
            <a:r>
              <a:rPr lang="en-US" sz="880" b="0" dirty="0">
                <a:solidFill>
                  <a:srgbClr val="008000"/>
                </a:solidFill>
                <a:effectLst/>
                <a:latin typeface="Consolas" panose="020B0609020204030204" pitchFamily="49" charset="0"/>
              </a:rPr>
              <a:t>      &lt;Route path="/user/:</a:t>
            </a:r>
            <a:r>
              <a:rPr lang="en-US" sz="880" b="0" dirty="0" err="1">
                <a:solidFill>
                  <a:srgbClr val="008000"/>
                </a:solidFill>
                <a:effectLst/>
                <a:latin typeface="Consolas" panose="020B0609020204030204" pitchFamily="49" charset="0"/>
              </a:rPr>
              <a:t>userId</a:t>
            </a:r>
            <a:r>
              <a:rPr lang="en-US" sz="880" b="0" dirty="0">
                <a:solidFill>
                  <a:srgbClr val="008000"/>
                </a:solidFill>
                <a:effectLst/>
                <a:latin typeface="Consolas" panose="020B0609020204030204" pitchFamily="49" charset="0"/>
              </a:rPr>
              <a:t>" element={&lt;Profile /&gt;} /&gt;</a:t>
            </a:r>
          </a:p>
          <a:p>
            <a:r>
              <a:rPr lang="en-US" sz="880" b="0" dirty="0">
                <a:solidFill>
                  <a:srgbClr val="008000"/>
                </a:solidFill>
                <a:effectLst/>
                <a:latin typeface="Consolas" panose="020B0609020204030204" pitchFamily="49" charset="0"/>
              </a:rPr>
              <a:t>      &lt;Route path="/shops/all" element={&lt;Shops /&gt;} /&gt;</a:t>
            </a:r>
          </a:p>
          <a:p>
            <a:r>
              <a:rPr lang="en-US" sz="880" b="0" dirty="0">
                <a:solidFill>
                  <a:srgbClr val="008000"/>
                </a:solidFill>
                <a:effectLst/>
                <a:latin typeface="Consolas" panose="020B0609020204030204" pitchFamily="49" charset="0"/>
              </a:rPr>
              <a:t>      &lt;Route path="/shops/:</a:t>
            </a:r>
            <a:r>
              <a:rPr lang="en-US" sz="880" b="0" dirty="0" err="1">
                <a:solidFill>
                  <a:srgbClr val="008000"/>
                </a:solidFill>
                <a:effectLst/>
                <a:latin typeface="Consolas" panose="020B0609020204030204" pitchFamily="49" charset="0"/>
              </a:rPr>
              <a:t>shopId</a:t>
            </a:r>
            <a:r>
              <a:rPr lang="en-US" sz="880" b="0" dirty="0">
                <a:solidFill>
                  <a:srgbClr val="008000"/>
                </a:solidFill>
                <a:effectLst/>
                <a:latin typeface="Consolas" panose="020B0609020204030204" pitchFamily="49" charset="0"/>
              </a:rPr>
              <a:t>" element={&lt;Shop /&gt;} /&gt; {/* Use "element" instead of "component" */}</a:t>
            </a:r>
          </a:p>
          <a:p>
            <a:r>
              <a:rPr lang="en-US" sz="880" b="0" dirty="0">
                <a:solidFill>
                  <a:srgbClr val="008000"/>
                </a:solidFill>
                <a:effectLst/>
                <a:latin typeface="Consolas" panose="020B0609020204030204" pitchFamily="49" charset="0"/>
              </a:rPr>
              <a:t>      &lt;</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 path="/seller/shop/new" element={&lt;</a:t>
            </a:r>
            <a:r>
              <a:rPr lang="en-US" sz="880" b="0" dirty="0" err="1">
                <a:solidFill>
                  <a:srgbClr val="008000"/>
                </a:solidFill>
                <a:effectLst/>
                <a:latin typeface="Consolas" panose="020B0609020204030204" pitchFamily="49" charset="0"/>
              </a:rPr>
              <a:t>NewShop</a:t>
            </a:r>
            <a:r>
              <a:rPr lang="en-US" sz="880" b="0" dirty="0">
                <a:solidFill>
                  <a:srgbClr val="008000"/>
                </a:solidFill>
                <a:effectLst/>
                <a:latin typeface="Consolas" panose="020B0609020204030204" pitchFamily="49" charset="0"/>
              </a:rPr>
              <a:t> /&gt;} /&gt;</a:t>
            </a:r>
          </a:p>
          <a:p>
            <a:r>
              <a:rPr lang="en-US" sz="880" b="0" dirty="0">
                <a:solidFill>
                  <a:srgbClr val="008000"/>
                </a:solidFill>
                <a:effectLst/>
                <a:latin typeface="Consolas" panose="020B0609020204030204" pitchFamily="49" charset="0"/>
              </a:rPr>
              <a:t>      &lt;</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 path="/seller/shops" element={&lt;</a:t>
            </a:r>
            <a:r>
              <a:rPr lang="en-US" sz="880" b="0" dirty="0" err="1">
                <a:solidFill>
                  <a:srgbClr val="008000"/>
                </a:solidFill>
                <a:effectLst/>
                <a:latin typeface="Consolas" panose="020B0609020204030204" pitchFamily="49" charset="0"/>
              </a:rPr>
              <a:t>MyShops</a:t>
            </a:r>
            <a:r>
              <a:rPr lang="en-US" sz="880" b="0" dirty="0">
                <a:solidFill>
                  <a:srgbClr val="008000"/>
                </a:solidFill>
                <a:effectLst/>
                <a:latin typeface="Consolas" panose="020B0609020204030204" pitchFamily="49" charset="0"/>
              </a:rPr>
              <a:t> /&gt;} /&gt; {/* Use "element" instead of "component" */}</a:t>
            </a:r>
          </a:p>
          <a:p>
            <a:r>
              <a:rPr lang="en-US" sz="880" b="0" dirty="0">
                <a:solidFill>
                  <a:srgbClr val="008000"/>
                </a:solidFill>
                <a:effectLst/>
                <a:latin typeface="Consolas" panose="020B0609020204030204" pitchFamily="49" charset="0"/>
              </a:rPr>
              <a:t>      &lt;</a:t>
            </a:r>
            <a:r>
              <a:rPr lang="en-US" sz="880" b="0" dirty="0" err="1">
                <a:solidFill>
                  <a:srgbClr val="008000"/>
                </a:solidFill>
                <a:effectLst/>
                <a:latin typeface="Consolas" panose="020B0609020204030204" pitchFamily="49" charset="0"/>
              </a:rPr>
              <a:t>PrivateRoute</a:t>
            </a:r>
            <a:r>
              <a:rPr lang="en-US" sz="880" b="0" dirty="0">
                <a:solidFill>
                  <a:srgbClr val="008000"/>
                </a:solidFill>
                <a:effectLst/>
                <a:latin typeface="Consolas" panose="020B0609020204030204" pitchFamily="49" charset="0"/>
              </a:rPr>
              <a:t> path="/seller/shop/edit/:</a:t>
            </a:r>
            <a:r>
              <a:rPr lang="en-US" sz="880" b="0" dirty="0" err="1">
                <a:solidFill>
                  <a:srgbClr val="008000"/>
                </a:solidFill>
                <a:effectLst/>
                <a:latin typeface="Consolas" panose="020B0609020204030204" pitchFamily="49" charset="0"/>
              </a:rPr>
              <a:t>shopId</a:t>
            </a:r>
            <a:r>
              <a:rPr lang="en-US" sz="880" b="0" dirty="0">
                <a:solidFill>
                  <a:srgbClr val="008000"/>
                </a:solidFill>
                <a:effectLst/>
                <a:latin typeface="Consolas" panose="020B0609020204030204" pitchFamily="49" charset="0"/>
              </a:rPr>
              <a:t>" element={&lt;</a:t>
            </a:r>
            <a:r>
              <a:rPr lang="en-US" sz="880" b="0" dirty="0" err="1">
                <a:solidFill>
                  <a:srgbClr val="008000"/>
                </a:solidFill>
                <a:effectLst/>
                <a:latin typeface="Consolas" panose="020B0609020204030204" pitchFamily="49" charset="0"/>
              </a:rPr>
              <a:t>EditShop</a:t>
            </a:r>
            <a:r>
              <a:rPr lang="en-US" sz="880" b="0" dirty="0">
                <a:solidFill>
                  <a:srgbClr val="008000"/>
                </a:solidFill>
                <a:effectLst/>
                <a:latin typeface="Consolas" panose="020B0609020204030204" pitchFamily="49" charset="0"/>
              </a:rPr>
              <a:t> /&gt;} /&gt; {/* Use "element" instead of "component" */}</a:t>
            </a:r>
          </a:p>
          <a:p>
            <a:r>
              <a:rPr lang="en-US" sz="880" b="0" dirty="0">
                <a:solidFill>
                  <a:srgbClr val="008000"/>
                </a:solidFill>
                <a:effectLst/>
                <a:latin typeface="Consolas" panose="020B0609020204030204" pitchFamily="49" charset="0"/>
              </a:rPr>
              <a:t>    &lt;/Routes&gt;</a:t>
            </a:r>
          </a:p>
          <a:p>
            <a:r>
              <a:rPr lang="en-US" sz="880" b="0" dirty="0">
                <a:solidFill>
                  <a:srgbClr val="008000"/>
                </a:solidFill>
                <a:effectLst/>
                <a:latin typeface="Consolas" panose="020B0609020204030204" pitchFamily="49" charset="0"/>
              </a:rPr>
              <a:t>  );</a:t>
            </a:r>
          </a:p>
          <a:p>
            <a:r>
              <a:rPr lang="en-US" sz="880" b="0" dirty="0">
                <a:solidFill>
                  <a:srgbClr val="008000"/>
                </a:solidFill>
                <a:effectLst/>
                <a:latin typeface="Consolas" panose="020B0609020204030204" pitchFamily="49" charset="0"/>
              </a:rPr>
              <a:t>}</a:t>
            </a:r>
          </a:p>
          <a:p>
            <a:br>
              <a:rPr lang="en-US" sz="880" b="0" dirty="0">
                <a:solidFill>
                  <a:srgbClr val="008000"/>
                </a:solidFill>
                <a:effectLst/>
                <a:latin typeface="Consolas" panose="020B0609020204030204" pitchFamily="49" charset="0"/>
              </a:rPr>
            </a:br>
            <a:r>
              <a:rPr lang="en-US" sz="880" b="0" dirty="0">
                <a:solidFill>
                  <a:srgbClr val="008000"/>
                </a:solidFill>
                <a:effectLst/>
                <a:latin typeface="Consolas" panose="020B0609020204030204" pitchFamily="49" charset="0"/>
              </a:rPr>
              <a:t>export default </a:t>
            </a:r>
            <a:r>
              <a:rPr lang="en-US" sz="880" b="0" dirty="0" err="1">
                <a:solidFill>
                  <a:srgbClr val="008000"/>
                </a:solidFill>
                <a:effectLst/>
                <a:latin typeface="Consolas" panose="020B0609020204030204" pitchFamily="49" charset="0"/>
              </a:rPr>
              <a:t>MainRouter</a:t>
            </a:r>
            <a:r>
              <a:rPr lang="en-US" sz="880" b="0" dirty="0">
                <a:solidFill>
                  <a:srgbClr val="008000"/>
                </a:solidFill>
                <a:effectLst/>
                <a:latin typeface="Consolas" panose="020B0609020204030204" pitchFamily="49" charset="0"/>
              </a:rPr>
              <a:t>;</a:t>
            </a:r>
          </a:p>
          <a:p>
            <a:br>
              <a:rPr lang="en-US" sz="880" b="0" dirty="0">
                <a:solidFill>
                  <a:srgbClr val="008000"/>
                </a:solidFill>
                <a:effectLst/>
                <a:latin typeface="Consolas" panose="020B0609020204030204" pitchFamily="49" charset="0"/>
              </a:rPr>
            </a:br>
            <a:endParaRPr lang="en-US" sz="8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67921E2-A9CF-8534-BD09-887ECE914F1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C1641E9-3775-7D60-C3F8-96232C8123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DE863C-7EF2-BC4D-6899-853B56D904D3}"/>
              </a:ext>
            </a:extLst>
          </p:cNvPr>
          <p:cNvSpPr>
            <a:spLocks noGrp="1"/>
          </p:cNvSpPr>
          <p:nvPr>
            <p:ph type="sldNum" sz="quarter" idx="12"/>
          </p:nvPr>
        </p:nvSpPr>
        <p:spPr/>
        <p:txBody>
          <a:bodyPr/>
          <a:lstStyle/>
          <a:p>
            <a:fld id="{7C5CF243-786F-4254-B068-4C9F0B6EA12F}" type="slidenum">
              <a:rPr lang="en-US" altLang="en-US" smtClean="0"/>
              <a:pPr/>
              <a:t>212</a:t>
            </a:fld>
            <a:endParaRPr lang="en-US" altLang="en-US"/>
          </a:p>
        </p:txBody>
      </p:sp>
    </p:spTree>
    <p:extLst>
      <p:ext uri="{BB962C8B-B14F-4D97-AF65-F5344CB8AC3E}">
        <p14:creationId xmlns:p14="http://schemas.microsoft.com/office/powerpoint/2010/main" val="35153710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1415-BACC-A2E9-91CA-F346CF2772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0EF927-151C-AFBB-EEAA-0E73250B522E}"/>
              </a:ext>
            </a:extLst>
          </p:cNvPr>
          <p:cNvSpPr>
            <a:spLocks noGrp="1"/>
          </p:cNvSpPr>
          <p:nvPr>
            <p:ph idx="1"/>
          </p:nvPr>
        </p:nvSpPr>
        <p:spPr/>
        <p:txBody>
          <a:bodyPr/>
          <a:lstStyle/>
          <a:p>
            <a:r>
              <a:rPr lang="en-US" dirty="0"/>
              <a:t>This link is added with an edit icon for each shop in the </a:t>
            </a:r>
            <a:r>
              <a:rPr lang="en-US" dirty="0" err="1"/>
              <a:t>MyShops</a:t>
            </a:r>
            <a:r>
              <a:rPr lang="en-US" dirty="0"/>
              <a:t> component, allowing a seller to access the edit page for each of their shops. </a:t>
            </a:r>
          </a:p>
          <a:p>
            <a:r>
              <a:rPr lang="en-US" dirty="0"/>
              <a:t>In the </a:t>
            </a:r>
            <a:r>
              <a:rPr lang="en-US" dirty="0" err="1"/>
              <a:t>MyShops</a:t>
            </a:r>
            <a:r>
              <a:rPr lang="en-US" dirty="0"/>
              <a:t> view, sellers are also able to delete their shops, as implemented in the next section.</a:t>
            </a:r>
          </a:p>
        </p:txBody>
      </p:sp>
      <p:sp>
        <p:nvSpPr>
          <p:cNvPr id="4" name="Date Placeholder 3">
            <a:extLst>
              <a:ext uri="{FF2B5EF4-FFF2-40B4-BE49-F238E27FC236}">
                <a16:creationId xmlns:a16="http://schemas.microsoft.com/office/drawing/2014/main" id="{480949CC-0005-8393-7F76-E40E9B3709E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F45F4EB-85B0-D6DB-0691-6823862CBA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D21DFF-1258-81B0-9A74-DC6C28E9502B}"/>
              </a:ext>
            </a:extLst>
          </p:cNvPr>
          <p:cNvSpPr>
            <a:spLocks noGrp="1"/>
          </p:cNvSpPr>
          <p:nvPr>
            <p:ph type="sldNum" sz="quarter" idx="12"/>
          </p:nvPr>
        </p:nvSpPr>
        <p:spPr/>
        <p:txBody>
          <a:bodyPr/>
          <a:lstStyle/>
          <a:p>
            <a:fld id="{7C5CF243-786F-4254-B068-4C9F0B6EA12F}" type="slidenum">
              <a:rPr lang="en-US" altLang="en-US" smtClean="0"/>
              <a:pPr/>
              <a:t>213</a:t>
            </a:fld>
            <a:endParaRPr lang="en-US" altLang="en-US"/>
          </a:p>
        </p:txBody>
      </p:sp>
    </p:spTree>
    <p:extLst>
      <p:ext uri="{BB962C8B-B14F-4D97-AF65-F5344CB8AC3E}">
        <p14:creationId xmlns:p14="http://schemas.microsoft.com/office/powerpoint/2010/main" val="17040978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C558-1C8C-2890-6951-A2BAB2DD558E}"/>
              </a:ext>
            </a:extLst>
          </p:cNvPr>
          <p:cNvSpPr>
            <a:spLocks noGrp="1"/>
          </p:cNvSpPr>
          <p:nvPr>
            <p:ph type="title"/>
          </p:nvPr>
        </p:nvSpPr>
        <p:spPr/>
        <p:txBody>
          <a:bodyPr/>
          <a:lstStyle/>
          <a:p>
            <a:r>
              <a:rPr lang="en-US" dirty="0"/>
              <a:t>Deleting a shop</a:t>
            </a:r>
          </a:p>
        </p:txBody>
      </p:sp>
      <p:sp>
        <p:nvSpPr>
          <p:cNvPr id="3" name="Content Placeholder 2">
            <a:extLst>
              <a:ext uri="{FF2B5EF4-FFF2-40B4-BE49-F238E27FC236}">
                <a16:creationId xmlns:a16="http://schemas.microsoft.com/office/drawing/2014/main" id="{FBAC9F6F-0EE6-A4DE-0F40-891A72D73CA7}"/>
              </a:ext>
            </a:extLst>
          </p:cNvPr>
          <p:cNvSpPr>
            <a:spLocks noGrp="1"/>
          </p:cNvSpPr>
          <p:nvPr>
            <p:ph idx="1"/>
          </p:nvPr>
        </p:nvSpPr>
        <p:spPr/>
        <p:txBody>
          <a:bodyPr/>
          <a:lstStyle/>
          <a:p>
            <a:r>
              <a:rPr lang="en-US" dirty="0"/>
              <a:t>As a part of managing the shops they own, authorized sellers will have the option to delete any of their own shops. </a:t>
            </a:r>
          </a:p>
          <a:p>
            <a:r>
              <a:rPr lang="en-US" dirty="0"/>
              <a:t>In order to allow a seller to remove a shop from the marketplace, in the following sections, first we will define a backend API for shop deletion from the database, and then implement a React component that makes use of this API when the user interacts with the frontend to perform this deletion.</a:t>
            </a:r>
          </a:p>
        </p:txBody>
      </p:sp>
      <p:sp>
        <p:nvSpPr>
          <p:cNvPr id="4" name="Date Placeholder 3">
            <a:extLst>
              <a:ext uri="{FF2B5EF4-FFF2-40B4-BE49-F238E27FC236}">
                <a16:creationId xmlns:a16="http://schemas.microsoft.com/office/drawing/2014/main" id="{F6DD824C-4C62-66AC-E1E9-A20BD9DA80A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1F22B1C-CD9D-9F3F-96D2-76BD9D0BB96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7A1649-4745-62A6-9EC3-41FBF429F6DB}"/>
              </a:ext>
            </a:extLst>
          </p:cNvPr>
          <p:cNvSpPr>
            <a:spLocks noGrp="1"/>
          </p:cNvSpPr>
          <p:nvPr>
            <p:ph type="sldNum" sz="quarter" idx="12"/>
          </p:nvPr>
        </p:nvSpPr>
        <p:spPr/>
        <p:txBody>
          <a:bodyPr/>
          <a:lstStyle/>
          <a:p>
            <a:fld id="{7C5CF243-786F-4254-B068-4C9F0B6EA12F}" type="slidenum">
              <a:rPr lang="en-US" altLang="en-US" smtClean="0"/>
              <a:pPr/>
              <a:t>214</a:t>
            </a:fld>
            <a:endParaRPr lang="en-US" altLang="en-US"/>
          </a:p>
        </p:txBody>
      </p:sp>
    </p:spTree>
    <p:extLst>
      <p:ext uri="{BB962C8B-B14F-4D97-AF65-F5344CB8AC3E}">
        <p14:creationId xmlns:p14="http://schemas.microsoft.com/office/powerpoint/2010/main" val="109569241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7578-DF35-BC43-F8CE-5E8B8999D662}"/>
              </a:ext>
            </a:extLst>
          </p:cNvPr>
          <p:cNvSpPr>
            <a:spLocks noGrp="1"/>
          </p:cNvSpPr>
          <p:nvPr>
            <p:ph type="title"/>
          </p:nvPr>
        </p:nvSpPr>
        <p:spPr/>
        <p:txBody>
          <a:bodyPr/>
          <a:lstStyle/>
          <a:p>
            <a:r>
              <a:rPr lang="en-US" dirty="0"/>
              <a:t>The delete shop API</a:t>
            </a:r>
          </a:p>
        </p:txBody>
      </p:sp>
      <p:sp>
        <p:nvSpPr>
          <p:cNvPr id="3" name="Content Placeholder 2">
            <a:extLst>
              <a:ext uri="{FF2B5EF4-FFF2-40B4-BE49-F238E27FC236}">
                <a16:creationId xmlns:a16="http://schemas.microsoft.com/office/drawing/2014/main" id="{CAD326B8-2290-A5AC-2E4A-F497CBE611F9}"/>
              </a:ext>
            </a:extLst>
          </p:cNvPr>
          <p:cNvSpPr>
            <a:spLocks noGrp="1"/>
          </p:cNvSpPr>
          <p:nvPr>
            <p:ph idx="1"/>
          </p:nvPr>
        </p:nvSpPr>
        <p:spPr/>
        <p:txBody>
          <a:bodyPr/>
          <a:lstStyle/>
          <a:p>
            <a:r>
              <a:rPr lang="en-US" dirty="0"/>
              <a:t>In order to delete a shop from the database, we will implement a delete shop API in the backend, which will accept a DELETE request from the client at /</a:t>
            </a:r>
            <a:r>
              <a:rPr lang="en-US" dirty="0" err="1"/>
              <a:t>api</a:t>
            </a:r>
            <a:r>
              <a:rPr lang="en-US" dirty="0"/>
              <a:t>/shops/:</a:t>
            </a:r>
            <a:r>
              <a:rPr lang="en-US" dirty="0" err="1"/>
              <a:t>shopId</a:t>
            </a:r>
            <a:r>
              <a:rPr lang="en-US" dirty="0"/>
              <a:t>. </a:t>
            </a:r>
          </a:p>
          <a:p>
            <a:r>
              <a:rPr lang="en-US" dirty="0"/>
              <a:t>We will add the DELETE route for this API as shown in the following code, which will allow an authorized seller to delete one of their own shops:</a:t>
            </a:r>
          </a:p>
          <a:p>
            <a:endParaRPr lang="en-US" dirty="0"/>
          </a:p>
          <a:p>
            <a:pPr marL="0" indent="0">
              <a:buNone/>
            </a:pPr>
            <a:r>
              <a:rPr lang="en-US" dirty="0" err="1"/>
              <a:t>mern</a:t>
            </a:r>
            <a:r>
              <a:rPr lang="en-US" dirty="0"/>
              <a:t>-marketplace/server/routes/shop.routes.js:</a:t>
            </a:r>
          </a:p>
          <a:p>
            <a:r>
              <a:rPr lang="en-US" dirty="0" err="1"/>
              <a:t>router.route</a:t>
            </a:r>
            <a:r>
              <a:rPr lang="en-US" dirty="0"/>
              <a:t>('/</a:t>
            </a:r>
            <a:r>
              <a:rPr lang="en-US" dirty="0" err="1"/>
              <a:t>api</a:t>
            </a:r>
            <a:r>
              <a:rPr lang="en-US" dirty="0"/>
              <a:t>/shops/:</a:t>
            </a:r>
            <a:r>
              <a:rPr lang="en-US" dirty="0" err="1"/>
              <a:t>shopId</a:t>
            </a:r>
            <a:r>
              <a:rPr lang="en-US" dirty="0"/>
              <a:t>')</a:t>
            </a:r>
          </a:p>
          <a:p>
            <a:r>
              <a:rPr lang="en-US" dirty="0"/>
              <a:t>.delete(</a:t>
            </a:r>
            <a:r>
              <a:rPr lang="en-US" dirty="0" err="1"/>
              <a:t>authCtrl.requireSignin</a:t>
            </a:r>
            <a:r>
              <a:rPr lang="en-US" dirty="0"/>
              <a:t>, </a:t>
            </a:r>
            <a:r>
              <a:rPr lang="en-US" dirty="0" err="1"/>
              <a:t>shopCtrl.isOwner</a:t>
            </a:r>
            <a:r>
              <a:rPr lang="en-US" dirty="0"/>
              <a:t>, </a:t>
            </a:r>
            <a:r>
              <a:rPr lang="en-US" dirty="0" err="1"/>
              <a:t>shopCtrl.remove</a:t>
            </a:r>
            <a:r>
              <a:rPr lang="en-US" dirty="0"/>
              <a:t>)</a:t>
            </a:r>
          </a:p>
        </p:txBody>
      </p:sp>
      <p:sp>
        <p:nvSpPr>
          <p:cNvPr id="4" name="Date Placeholder 3">
            <a:extLst>
              <a:ext uri="{FF2B5EF4-FFF2-40B4-BE49-F238E27FC236}">
                <a16:creationId xmlns:a16="http://schemas.microsoft.com/office/drawing/2014/main" id="{9A647E32-6BB4-6CB5-7009-17902D2EE09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F33A25C-3ABF-1282-EEC4-B8A6817D836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92C9935-9EF7-33F9-0C12-BE8164B7C8F0}"/>
              </a:ext>
            </a:extLst>
          </p:cNvPr>
          <p:cNvSpPr>
            <a:spLocks noGrp="1"/>
          </p:cNvSpPr>
          <p:nvPr>
            <p:ph type="sldNum" sz="quarter" idx="12"/>
          </p:nvPr>
        </p:nvSpPr>
        <p:spPr/>
        <p:txBody>
          <a:bodyPr/>
          <a:lstStyle/>
          <a:p>
            <a:fld id="{7C5CF243-786F-4254-B068-4C9F0B6EA12F}" type="slidenum">
              <a:rPr lang="en-US" altLang="en-US" smtClean="0"/>
              <a:pPr/>
              <a:t>215</a:t>
            </a:fld>
            <a:endParaRPr lang="en-US" altLang="en-US"/>
          </a:p>
        </p:txBody>
      </p:sp>
    </p:spTree>
    <p:extLst>
      <p:ext uri="{BB962C8B-B14F-4D97-AF65-F5344CB8AC3E}">
        <p14:creationId xmlns:p14="http://schemas.microsoft.com/office/powerpoint/2010/main" val="33608224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B6E2-6E4B-0F95-C549-D86325FC3175}"/>
              </a:ext>
            </a:extLst>
          </p:cNvPr>
          <p:cNvSpPr>
            <a:spLocks noGrp="1"/>
          </p:cNvSpPr>
          <p:nvPr>
            <p:ph type="title"/>
          </p:nvPr>
        </p:nvSpPr>
        <p:spPr/>
        <p:txBody>
          <a:bodyPr/>
          <a:lstStyle/>
          <a:p>
            <a:br>
              <a:rPr lang="en-US" dirty="0"/>
            </a:br>
            <a:r>
              <a:rPr lang="en-US" sz="3000" dirty="0"/>
              <a:t>Updated </a:t>
            </a:r>
            <a:r>
              <a:rPr lang="en-US" sz="3000" dirty="0" err="1"/>
              <a:t>mern</a:t>
            </a:r>
            <a:r>
              <a:rPr lang="en-US" sz="3000" dirty="0"/>
              <a:t>-marketplace/server/routes/shop.routes.js:</a:t>
            </a:r>
            <a:br>
              <a:rPr lang="en-US" sz="3000" dirty="0"/>
            </a:br>
            <a:r>
              <a:rPr lang="en-US" dirty="0"/>
              <a:t> </a:t>
            </a:r>
          </a:p>
        </p:txBody>
      </p:sp>
      <p:sp>
        <p:nvSpPr>
          <p:cNvPr id="3" name="Content Placeholder 2">
            <a:extLst>
              <a:ext uri="{FF2B5EF4-FFF2-40B4-BE49-F238E27FC236}">
                <a16:creationId xmlns:a16="http://schemas.microsoft.com/office/drawing/2014/main" id="{962384D4-C5B5-C048-36EC-10CC3CD889D3}"/>
              </a:ext>
            </a:extLst>
          </p:cNvPr>
          <p:cNvSpPr>
            <a:spLocks noGrp="1"/>
          </p:cNvSpPr>
          <p:nvPr>
            <p:ph idx="1"/>
          </p:nvPr>
        </p:nvSpPr>
        <p:spPr/>
        <p:txBody>
          <a:bodyPr/>
          <a:lstStyle/>
          <a:p>
            <a:r>
              <a:rPr lang="en-US" sz="1600" b="0" dirty="0">
                <a:solidFill>
                  <a:srgbClr val="008000"/>
                </a:solidFill>
                <a:effectLst/>
                <a:latin typeface="Consolas" panose="020B0609020204030204" pitchFamily="49" charset="0"/>
              </a:rPr>
              <a:t>import express from 'express'</a:t>
            </a:r>
          </a:p>
          <a:p>
            <a:r>
              <a:rPr lang="en-US" sz="1600" b="0" dirty="0">
                <a:solidFill>
                  <a:srgbClr val="008000"/>
                </a:solidFill>
                <a:effectLst/>
                <a:latin typeface="Consolas" panose="020B0609020204030204" pitchFamily="49" charset="0"/>
              </a:rPr>
              <a:t>import </a:t>
            </a:r>
            <a:r>
              <a:rPr lang="en-US" sz="1600" b="0" dirty="0" err="1">
                <a:solidFill>
                  <a:srgbClr val="008000"/>
                </a:solidFill>
                <a:effectLst/>
                <a:latin typeface="Consolas" panose="020B0609020204030204" pitchFamily="49" charset="0"/>
              </a:rPr>
              <a:t>userCtrl</a:t>
            </a:r>
            <a:r>
              <a:rPr lang="en-US" sz="1600" b="0" dirty="0">
                <a:solidFill>
                  <a:srgbClr val="008000"/>
                </a:solidFill>
                <a:effectLst/>
                <a:latin typeface="Consolas" panose="020B0609020204030204" pitchFamily="49" charset="0"/>
              </a:rPr>
              <a:t> from '../controllers/shop.controller.js' </a:t>
            </a:r>
          </a:p>
          <a:p>
            <a:r>
              <a:rPr lang="en-US" sz="1600" b="0" dirty="0">
                <a:solidFill>
                  <a:srgbClr val="008000"/>
                </a:solidFill>
                <a:effectLst/>
                <a:latin typeface="Consolas" panose="020B0609020204030204" pitchFamily="49" charset="0"/>
              </a:rPr>
              <a:t>    import </a:t>
            </a:r>
            <a:r>
              <a:rPr lang="en-US" sz="1600" b="0" dirty="0" err="1">
                <a:solidFill>
                  <a:srgbClr val="008000"/>
                </a:solidFill>
                <a:effectLst/>
                <a:latin typeface="Consolas" panose="020B0609020204030204" pitchFamily="49" charset="0"/>
              </a:rPr>
              <a:t>authCtrl</a:t>
            </a:r>
            <a:r>
              <a:rPr lang="en-US" sz="1600" b="0" dirty="0">
                <a:solidFill>
                  <a:srgbClr val="008000"/>
                </a:solidFill>
                <a:effectLst/>
                <a:latin typeface="Consolas" panose="020B0609020204030204" pitchFamily="49" charset="0"/>
              </a:rPr>
              <a:t> from '../controllers/auth.controller.js'</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/shops/by/:</a:t>
            </a:r>
            <a:r>
              <a:rPr lang="en-US" sz="1600" b="0" dirty="0" err="1">
                <a:solidFill>
                  <a:srgbClr val="008000"/>
                </a:solidFill>
                <a:effectLst/>
                <a:latin typeface="Consolas" panose="020B0609020204030204" pitchFamily="49" charset="0"/>
              </a:rPr>
              <a:t>userId</a:t>
            </a:r>
            <a:r>
              <a:rPr lang="en-US" sz="1600" b="0" dirty="0">
                <a:solidFill>
                  <a:srgbClr val="008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.post(</a:t>
            </a:r>
            <a:r>
              <a:rPr lang="en-US" sz="1600" b="0" dirty="0" err="1">
                <a:solidFill>
                  <a:srgbClr val="008000"/>
                </a:solidFill>
                <a:effectLst/>
                <a:latin typeface="Consolas" panose="020B0609020204030204" pitchFamily="49" charset="0"/>
              </a:rPr>
              <a:t>authCtrl.requireSignin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authCtrl.hasAuthorization</a:t>
            </a:r>
            <a:r>
              <a:rPr lang="en-US" sz="1600" b="0" dirty="0">
                <a:solidFill>
                  <a:srgbClr val="008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userCtrl.isSeller</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shopCtrl.create</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router.param</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userId</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userCtrl.userByID</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/shops').get(</a:t>
            </a:r>
            <a:r>
              <a:rPr lang="en-US" sz="1600" b="0" dirty="0" err="1">
                <a:solidFill>
                  <a:srgbClr val="008000"/>
                </a:solidFill>
                <a:effectLst/>
                <a:latin typeface="Consolas" panose="020B0609020204030204" pitchFamily="49" charset="0"/>
              </a:rPr>
              <a:t>shopCtrl.list</a:t>
            </a:r>
            <a:r>
              <a:rPr lang="en-US" sz="1600" b="0" dirty="0">
                <a:solidFill>
                  <a:srgbClr val="008000"/>
                </a:solidFill>
                <a:effectLst/>
                <a:latin typeface="Consolas" panose="020B0609020204030204" pitchFamily="49" charset="0"/>
              </a:rPr>
              <a:t>)</a:t>
            </a:r>
          </a:p>
          <a:p>
            <a:br>
              <a:rPr lang="en-US" sz="1600" b="0" dirty="0">
                <a:solidFill>
                  <a:srgbClr val="008000"/>
                </a:solidFill>
                <a:effectLst/>
                <a:latin typeface="Consolas" panose="020B0609020204030204" pitchFamily="49" charset="0"/>
              </a:rPr>
            </a:br>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/shops/by/:</a:t>
            </a:r>
            <a:r>
              <a:rPr lang="en-US" sz="1600" b="0" dirty="0" err="1">
                <a:solidFill>
                  <a:srgbClr val="008000"/>
                </a:solidFill>
                <a:effectLst/>
                <a:latin typeface="Consolas" panose="020B0609020204030204" pitchFamily="49" charset="0"/>
              </a:rPr>
              <a:t>userId</a:t>
            </a:r>
            <a:r>
              <a:rPr lang="en-US" sz="1600" b="0" dirty="0">
                <a:solidFill>
                  <a:srgbClr val="008000"/>
                </a:solidFill>
                <a:effectLst/>
                <a:latin typeface="Consolas" panose="020B0609020204030204" pitchFamily="49" charset="0"/>
              </a:rPr>
              <a:t>').get(</a:t>
            </a:r>
            <a:r>
              <a:rPr lang="en-US" sz="1600" b="0" dirty="0" err="1">
                <a:solidFill>
                  <a:srgbClr val="008000"/>
                </a:solidFill>
                <a:effectLst/>
                <a:latin typeface="Consolas" panose="020B0609020204030204" pitchFamily="49" charset="0"/>
              </a:rPr>
              <a:t>authCtrl.requireSignin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authCtrl.hasAuthorization</a:t>
            </a:r>
            <a:r>
              <a:rPr lang="en-US" sz="1600" b="0" dirty="0">
                <a:solidFill>
                  <a:srgbClr val="008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shopCtrl.listByOwner</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a:t>
            </a:r>
            <a:r>
              <a:rPr lang="en-US" sz="1600" b="0" dirty="0" err="1">
                <a:solidFill>
                  <a:srgbClr val="008000"/>
                </a:solidFill>
                <a:effectLst/>
                <a:latin typeface="Consolas" panose="020B0609020204030204" pitchFamily="49" charset="0"/>
              </a:rPr>
              <a:t>shopId</a:t>
            </a:r>
            <a:r>
              <a:rPr lang="en-US" sz="1600" b="0" dirty="0">
                <a:solidFill>
                  <a:srgbClr val="008000"/>
                </a:solidFill>
                <a:effectLst/>
                <a:latin typeface="Consolas" panose="020B0609020204030204" pitchFamily="49" charset="0"/>
              </a:rPr>
              <a:t>').get(</a:t>
            </a:r>
            <a:r>
              <a:rPr lang="en-US" sz="1600" b="0" dirty="0" err="1">
                <a:solidFill>
                  <a:srgbClr val="008000"/>
                </a:solidFill>
                <a:effectLst/>
                <a:latin typeface="Consolas" panose="020B0609020204030204" pitchFamily="49" charset="0"/>
              </a:rPr>
              <a:t>shopCtrl.read</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router.param</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shopId</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shopCtrl.shopByID</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a:t>
            </a:r>
            <a:r>
              <a:rPr lang="en-US" sz="1600" b="0" dirty="0" err="1">
                <a:solidFill>
                  <a:srgbClr val="008000"/>
                </a:solidFill>
                <a:effectLst/>
                <a:latin typeface="Consolas" panose="020B0609020204030204" pitchFamily="49" charset="0"/>
              </a:rPr>
              <a:t>shopId</a:t>
            </a:r>
            <a:r>
              <a:rPr lang="en-US" sz="1600" b="0" dirty="0">
                <a:solidFill>
                  <a:srgbClr val="008000"/>
                </a:solidFill>
                <a:effectLst/>
                <a:latin typeface="Consolas" panose="020B0609020204030204" pitchFamily="49" charset="0"/>
              </a:rPr>
              <a:t>').put(</a:t>
            </a:r>
            <a:r>
              <a:rPr lang="en-US" sz="1600" b="0" dirty="0" err="1">
                <a:solidFill>
                  <a:srgbClr val="008000"/>
                </a:solidFill>
                <a:effectLst/>
                <a:latin typeface="Consolas" panose="020B0609020204030204" pitchFamily="49" charset="0"/>
              </a:rPr>
              <a:t>authCtrl.requireSignin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shopCtrl.isOwner</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shopCtrl.update</a:t>
            </a:r>
            <a:r>
              <a:rPr lang="en-US" sz="1600" b="0" dirty="0">
                <a:solidFill>
                  <a:srgbClr val="008000"/>
                </a:solidFill>
                <a:effectLst/>
                <a:latin typeface="Consolas" panose="020B0609020204030204" pitchFamily="49" charset="0"/>
              </a:rPr>
              <a:t>)</a:t>
            </a:r>
          </a:p>
          <a:p>
            <a:r>
              <a:rPr lang="en-US" sz="1600" b="0" dirty="0" err="1">
                <a:solidFill>
                  <a:srgbClr val="008000"/>
                </a:solidFill>
                <a:effectLst/>
                <a:latin typeface="Consolas" panose="020B0609020204030204" pitchFamily="49" charset="0"/>
              </a:rPr>
              <a:t>router.route</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api</a:t>
            </a:r>
            <a:r>
              <a:rPr lang="en-US" sz="1600" b="0" dirty="0">
                <a:solidFill>
                  <a:srgbClr val="008000"/>
                </a:solidFill>
                <a:effectLst/>
                <a:latin typeface="Consolas" panose="020B0609020204030204" pitchFamily="49" charset="0"/>
              </a:rPr>
              <a:t>/shops/:</a:t>
            </a:r>
            <a:r>
              <a:rPr lang="en-US" sz="1600" b="0" dirty="0" err="1">
                <a:solidFill>
                  <a:srgbClr val="008000"/>
                </a:solidFill>
                <a:effectLst/>
                <a:latin typeface="Consolas" panose="020B0609020204030204" pitchFamily="49" charset="0"/>
              </a:rPr>
              <a:t>shopId</a:t>
            </a:r>
            <a:r>
              <a:rPr lang="en-US" sz="1600" b="0" dirty="0">
                <a:solidFill>
                  <a:srgbClr val="008000"/>
                </a:solidFill>
                <a:effectLst/>
                <a:latin typeface="Consolas" panose="020B0609020204030204" pitchFamily="49" charset="0"/>
              </a:rPr>
              <a:t>').delete(</a:t>
            </a:r>
            <a:r>
              <a:rPr lang="en-US" sz="1600" b="0" dirty="0" err="1">
                <a:solidFill>
                  <a:srgbClr val="008000"/>
                </a:solidFill>
                <a:effectLst/>
                <a:latin typeface="Consolas" panose="020B0609020204030204" pitchFamily="49" charset="0"/>
              </a:rPr>
              <a:t>authCtrl.requireSignin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shopCtrl.isOwner</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shopCtrl.remove</a:t>
            </a:r>
            <a:r>
              <a:rPr lang="en-US" sz="16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14AB9A3-B219-EE12-EB2C-A194266072C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9D400F4-FDBE-D377-5312-606997691C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06C1F1A-93D5-2ED0-1898-DD1A71E75885}"/>
              </a:ext>
            </a:extLst>
          </p:cNvPr>
          <p:cNvSpPr>
            <a:spLocks noGrp="1"/>
          </p:cNvSpPr>
          <p:nvPr>
            <p:ph type="sldNum" sz="quarter" idx="12"/>
          </p:nvPr>
        </p:nvSpPr>
        <p:spPr/>
        <p:txBody>
          <a:bodyPr/>
          <a:lstStyle/>
          <a:p>
            <a:fld id="{7C5CF243-786F-4254-B068-4C9F0B6EA12F}" type="slidenum">
              <a:rPr lang="en-US" altLang="en-US" smtClean="0"/>
              <a:pPr/>
              <a:t>216</a:t>
            </a:fld>
            <a:endParaRPr lang="en-US" altLang="en-US"/>
          </a:p>
        </p:txBody>
      </p:sp>
    </p:spTree>
    <p:extLst>
      <p:ext uri="{BB962C8B-B14F-4D97-AF65-F5344CB8AC3E}">
        <p14:creationId xmlns:p14="http://schemas.microsoft.com/office/powerpoint/2010/main" val="77220602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6C3E-E037-83EB-5E30-1C328A6D5C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06AD4-3D9E-A610-6EBB-8058298794A8}"/>
              </a:ext>
            </a:extLst>
          </p:cNvPr>
          <p:cNvSpPr>
            <a:spLocks noGrp="1"/>
          </p:cNvSpPr>
          <p:nvPr>
            <p:ph idx="1"/>
          </p:nvPr>
        </p:nvSpPr>
        <p:spPr/>
        <p:txBody>
          <a:bodyPr/>
          <a:lstStyle/>
          <a:p>
            <a:r>
              <a:rPr lang="en-US" dirty="0"/>
              <a:t>When a DELETE request is received at this route, if the </a:t>
            </a:r>
            <a:r>
              <a:rPr lang="en-US" dirty="0" err="1"/>
              <a:t>isOwner</a:t>
            </a:r>
            <a:r>
              <a:rPr lang="en-US" dirty="0"/>
              <a:t> method confirms that the signed-in user is the owner of the shop, then the remove controller method deletes the shop specified by the </a:t>
            </a:r>
            <a:r>
              <a:rPr lang="en-US" dirty="0" err="1"/>
              <a:t>shopId</a:t>
            </a:r>
            <a:r>
              <a:rPr lang="en-US" dirty="0"/>
              <a:t> in the param. </a:t>
            </a:r>
          </a:p>
          <a:p>
            <a:r>
              <a:rPr lang="en-US" dirty="0"/>
              <a:t>The remove method is defined as follows:</a:t>
            </a:r>
          </a:p>
          <a:p>
            <a:pPr marL="0" indent="0">
              <a:buNone/>
            </a:pPr>
            <a:r>
              <a:rPr lang="en-US" dirty="0" err="1"/>
              <a:t>mern</a:t>
            </a:r>
            <a:r>
              <a:rPr lang="en-US" dirty="0"/>
              <a:t>-marketplace/server/controllers/shop.controller.js:</a:t>
            </a:r>
          </a:p>
          <a:p>
            <a:r>
              <a:rPr lang="en-US" sz="1400" dirty="0"/>
              <a:t>const remove = async (req, res) =&gt; { </a:t>
            </a:r>
          </a:p>
          <a:p>
            <a:r>
              <a:rPr lang="en-US" sz="1400" dirty="0"/>
              <a:t>try {</a:t>
            </a:r>
          </a:p>
          <a:p>
            <a:r>
              <a:rPr lang="en-US" sz="1400" dirty="0"/>
              <a:t>let shop = </a:t>
            </a:r>
            <a:r>
              <a:rPr lang="en-US" sz="1400" dirty="0" err="1"/>
              <a:t>req.shop</a:t>
            </a:r>
            <a:endParaRPr lang="en-US" sz="1400" dirty="0"/>
          </a:p>
          <a:p>
            <a:r>
              <a:rPr lang="en-US" sz="1400" dirty="0"/>
              <a:t>let </a:t>
            </a:r>
            <a:r>
              <a:rPr lang="en-US" sz="1400" dirty="0" err="1"/>
              <a:t>deletedShop</a:t>
            </a:r>
            <a:r>
              <a:rPr lang="en-US" sz="1400" dirty="0"/>
              <a:t> = </a:t>
            </a:r>
            <a:r>
              <a:rPr lang="en-US" sz="1400" dirty="0" err="1"/>
              <a:t>shop.remove</a:t>
            </a:r>
            <a:r>
              <a:rPr lang="en-US" sz="1400" dirty="0"/>
              <a:t>() </a:t>
            </a:r>
          </a:p>
          <a:p>
            <a:r>
              <a:rPr lang="en-US" sz="1400" dirty="0" err="1"/>
              <a:t>res.json</a:t>
            </a:r>
            <a:r>
              <a:rPr lang="en-US" sz="1400" dirty="0"/>
              <a:t>(</a:t>
            </a:r>
            <a:r>
              <a:rPr lang="en-US" sz="1400" dirty="0" err="1"/>
              <a:t>deletedShop</a:t>
            </a:r>
            <a:r>
              <a:rPr lang="en-US" sz="1400" dirty="0"/>
              <a:t>)</a:t>
            </a:r>
          </a:p>
          <a:p>
            <a:r>
              <a:rPr lang="en-US" sz="1400" dirty="0"/>
              <a:t>} catch (err) {</a:t>
            </a:r>
          </a:p>
          <a:p>
            <a:r>
              <a:rPr lang="en-US" sz="1400" dirty="0"/>
              <a:t>return </a:t>
            </a:r>
            <a:r>
              <a:rPr lang="en-US" sz="1400" dirty="0" err="1"/>
              <a:t>res.status</a:t>
            </a:r>
            <a:r>
              <a:rPr lang="en-US" sz="1400" dirty="0"/>
              <a:t>(400).</a:t>
            </a:r>
            <a:r>
              <a:rPr lang="en-US" sz="1400" dirty="0" err="1"/>
              <a:t>json</a:t>
            </a:r>
            <a:r>
              <a:rPr lang="en-US" sz="1400" dirty="0"/>
              <a:t>({</a:t>
            </a:r>
          </a:p>
          <a:p>
            <a:r>
              <a:rPr lang="en-US" sz="1400" dirty="0"/>
              <a:t>error: </a:t>
            </a:r>
            <a:r>
              <a:rPr lang="en-US" sz="1400" dirty="0" err="1"/>
              <a:t>errorHandler.getErrorMessage</a:t>
            </a:r>
            <a:r>
              <a:rPr lang="en-US" sz="1400" dirty="0"/>
              <a:t>(err) </a:t>
            </a:r>
          </a:p>
          <a:p>
            <a:r>
              <a:rPr lang="en-US" sz="1400" dirty="0"/>
              <a:t>})</a:t>
            </a:r>
          </a:p>
          <a:p>
            <a:r>
              <a:rPr lang="en-US" sz="1400" dirty="0"/>
              <a:t>} </a:t>
            </a:r>
          </a:p>
          <a:p>
            <a:r>
              <a:rPr lang="en-US" sz="1400" dirty="0"/>
              <a:t>}</a:t>
            </a:r>
          </a:p>
        </p:txBody>
      </p:sp>
      <p:sp>
        <p:nvSpPr>
          <p:cNvPr id="4" name="Date Placeholder 3">
            <a:extLst>
              <a:ext uri="{FF2B5EF4-FFF2-40B4-BE49-F238E27FC236}">
                <a16:creationId xmlns:a16="http://schemas.microsoft.com/office/drawing/2014/main" id="{02D5200B-CC4F-0222-E4CA-98780E76CF1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0C88B79-6A7D-EE33-0B4F-17C6EA36FD5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06377A1-0206-9ABF-7418-44A341467FBA}"/>
              </a:ext>
            </a:extLst>
          </p:cNvPr>
          <p:cNvSpPr>
            <a:spLocks noGrp="1"/>
          </p:cNvSpPr>
          <p:nvPr>
            <p:ph type="sldNum" sz="quarter" idx="12"/>
          </p:nvPr>
        </p:nvSpPr>
        <p:spPr/>
        <p:txBody>
          <a:bodyPr/>
          <a:lstStyle/>
          <a:p>
            <a:fld id="{7C5CF243-786F-4254-B068-4C9F0B6EA12F}" type="slidenum">
              <a:rPr lang="en-US" altLang="en-US" smtClean="0"/>
              <a:pPr/>
              <a:t>217</a:t>
            </a:fld>
            <a:endParaRPr lang="en-US" altLang="en-US"/>
          </a:p>
        </p:txBody>
      </p:sp>
    </p:spTree>
    <p:extLst>
      <p:ext uri="{BB962C8B-B14F-4D97-AF65-F5344CB8AC3E}">
        <p14:creationId xmlns:p14="http://schemas.microsoft.com/office/powerpoint/2010/main" val="356930382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F5B1-76EE-C013-2082-20110E09F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C32451-BAD1-62C3-B2A3-37594AED1DDF}"/>
              </a:ext>
            </a:extLst>
          </p:cNvPr>
          <p:cNvSpPr>
            <a:spLocks noGrp="1"/>
          </p:cNvSpPr>
          <p:nvPr>
            <p:ph idx="1"/>
          </p:nvPr>
        </p:nvSpPr>
        <p:spPr/>
        <p:txBody>
          <a:bodyPr/>
          <a:lstStyle/>
          <a:p>
            <a:r>
              <a:rPr lang="en-US" dirty="0"/>
              <a:t>This remove method simply deletes the shop document that corresponds to the provided ID from the Shops collection in the database. </a:t>
            </a:r>
          </a:p>
          <a:p>
            <a:r>
              <a:rPr lang="en-US" dirty="0"/>
              <a:t>To access this backend API in the frontend, you will also need a fetch method with this route, similar to other API implementations. </a:t>
            </a:r>
          </a:p>
          <a:p>
            <a:r>
              <a:rPr lang="en-US" dirty="0"/>
              <a:t>The fetch method will need to take the shop ID and current user's auth credentials then call the delete shop API with these values.</a:t>
            </a:r>
          </a:p>
          <a:p>
            <a:r>
              <a:rPr lang="en-US" dirty="0"/>
              <a:t>The fetch method will be used when the user performs the delete operation by clicking a button in the frontend interface. In the next section, we will discuss a React component called </a:t>
            </a:r>
            <a:r>
              <a:rPr lang="en-US" dirty="0" err="1"/>
              <a:t>DeleteShop</a:t>
            </a:r>
            <a:r>
              <a:rPr lang="en-US" dirty="0"/>
              <a:t>, where this delete shop action will be performed by the user.</a:t>
            </a:r>
          </a:p>
        </p:txBody>
      </p:sp>
      <p:sp>
        <p:nvSpPr>
          <p:cNvPr id="4" name="Date Placeholder 3">
            <a:extLst>
              <a:ext uri="{FF2B5EF4-FFF2-40B4-BE49-F238E27FC236}">
                <a16:creationId xmlns:a16="http://schemas.microsoft.com/office/drawing/2014/main" id="{3F8BA91D-70E1-D580-3B91-E64C9924DEA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FBFB3E5-4B05-84FA-26D3-65249CB9803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FC9A221-E810-9D20-8F67-9675A408621F}"/>
              </a:ext>
            </a:extLst>
          </p:cNvPr>
          <p:cNvSpPr>
            <a:spLocks noGrp="1"/>
          </p:cNvSpPr>
          <p:nvPr>
            <p:ph type="sldNum" sz="quarter" idx="12"/>
          </p:nvPr>
        </p:nvSpPr>
        <p:spPr/>
        <p:txBody>
          <a:bodyPr/>
          <a:lstStyle/>
          <a:p>
            <a:fld id="{7C5CF243-786F-4254-B068-4C9F0B6EA12F}" type="slidenum">
              <a:rPr lang="en-US" altLang="en-US" smtClean="0"/>
              <a:pPr/>
              <a:t>218</a:t>
            </a:fld>
            <a:endParaRPr lang="en-US" altLang="en-US"/>
          </a:p>
        </p:txBody>
      </p:sp>
    </p:spTree>
    <p:extLst>
      <p:ext uri="{BB962C8B-B14F-4D97-AF65-F5344CB8AC3E}">
        <p14:creationId xmlns:p14="http://schemas.microsoft.com/office/powerpoint/2010/main" val="96765229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91ED-21A1-52A0-F932-B2E20AD31274}"/>
              </a:ext>
            </a:extLst>
          </p:cNvPr>
          <p:cNvSpPr>
            <a:spLocks noGrp="1"/>
          </p:cNvSpPr>
          <p:nvPr>
            <p:ph type="title"/>
          </p:nvPr>
        </p:nvSpPr>
        <p:spPr/>
        <p:txBody>
          <a:bodyPr/>
          <a:lstStyle/>
          <a:p>
            <a:r>
              <a:rPr lang="en-US" dirty="0"/>
              <a:t>The </a:t>
            </a:r>
            <a:r>
              <a:rPr lang="en-US" dirty="0" err="1"/>
              <a:t>DeleteShop</a:t>
            </a:r>
            <a:r>
              <a:rPr lang="en-US" dirty="0"/>
              <a:t> component</a:t>
            </a:r>
          </a:p>
        </p:txBody>
      </p:sp>
      <p:sp>
        <p:nvSpPr>
          <p:cNvPr id="3" name="Content Placeholder 2">
            <a:extLst>
              <a:ext uri="{FF2B5EF4-FFF2-40B4-BE49-F238E27FC236}">
                <a16:creationId xmlns:a16="http://schemas.microsoft.com/office/drawing/2014/main" id="{2DF608B4-63A7-8EF4-9415-360A956CCB01}"/>
              </a:ext>
            </a:extLst>
          </p:cNvPr>
          <p:cNvSpPr>
            <a:spLocks noGrp="1"/>
          </p:cNvSpPr>
          <p:nvPr>
            <p:ph idx="1"/>
          </p:nvPr>
        </p:nvSpPr>
        <p:spPr/>
        <p:txBody>
          <a:bodyPr/>
          <a:lstStyle/>
          <a:p>
            <a:r>
              <a:rPr lang="en-US" dirty="0"/>
              <a:t>The </a:t>
            </a:r>
            <a:r>
              <a:rPr lang="en-US" dirty="0" err="1"/>
              <a:t>DeleteShop</a:t>
            </a:r>
            <a:r>
              <a:rPr lang="en-US" dirty="0"/>
              <a:t> component is added to the </a:t>
            </a:r>
            <a:r>
              <a:rPr lang="en-US" dirty="0" err="1"/>
              <a:t>MyShops</a:t>
            </a:r>
            <a:r>
              <a:rPr lang="en-US" dirty="0"/>
              <a:t> component for each shop in the list. It takes the shop object and a </a:t>
            </a:r>
            <a:r>
              <a:rPr lang="en-US" dirty="0" err="1"/>
              <a:t>onRemove</a:t>
            </a:r>
            <a:r>
              <a:rPr lang="en-US" dirty="0"/>
              <a:t> method as props from </a:t>
            </a:r>
            <a:r>
              <a:rPr lang="en-US" dirty="0" err="1"/>
              <a:t>MyShops</a:t>
            </a:r>
            <a:r>
              <a:rPr lang="en-US" dirty="0"/>
              <a:t>.</a:t>
            </a:r>
          </a:p>
          <a:p>
            <a:r>
              <a:rPr lang="en-US" dirty="0"/>
              <a:t>This component is basically a button that, when clicked, opens a Dialog component asking the user to confirm the delete action, as shown in the following screenshot:</a:t>
            </a:r>
          </a:p>
        </p:txBody>
      </p:sp>
      <p:sp>
        <p:nvSpPr>
          <p:cNvPr id="4" name="Date Placeholder 3">
            <a:extLst>
              <a:ext uri="{FF2B5EF4-FFF2-40B4-BE49-F238E27FC236}">
                <a16:creationId xmlns:a16="http://schemas.microsoft.com/office/drawing/2014/main" id="{1C6701FC-A472-369F-CF26-0DAB7ADF6DF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B249C39-90DD-9DA9-04E0-5B3A7D54005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FC7802D-43EB-B6C9-2437-B840A5232B7A}"/>
              </a:ext>
            </a:extLst>
          </p:cNvPr>
          <p:cNvSpPr>
            <a:spLocks noGrp="1"/>
          </p:cNvSpPr>
          <p:nvPr>
            <p:ph type="sldNum" sz="quarter" idx="12"/>
          </p:nvPr>
        </p:nvSpPr>
        <p:spPr/>
        <p:txBody>
          <a:bodyPr/>
          <a:lstStyle/>
          <a:p>
            <a:fld id="{7C5CF243-786F-4254-B068-4C9F0B6EA12F}" type="slidenum">
              <a:rPr lang="en-US" altLang="en-US" smtClean="0"/>
              <a:pPr/>
              <a:t>219</a:t>
            </a:fld>
            <a:endParaRPr lang="en-US" altLang="en-US"/>
          </a:p>
        </p:txBody>
      </p:sp>
      <p:pic>
        <p:nvPicPr>
          <p:cNvPr id="8" name="Picture 7">
            <a:extLst>
              <a:ext uri="{FF2B5EF4-FFF2-40B4-BE49-F238E27FC236}">
                <a16:creationId xmlns:a16="http://schemas.microsoft.com/office/drawing/2014/main" id="{ECCF754A-A845-529A-421D-4FD3EED7231A}"/>
              </a:ext>
            </a:extLst>
          </p:cNvPr>
          <p:cNvPicPr>
            <a:picLocks noChangeAspect="1"/>
          </p:cNvPicPr>
          <p:nvPr/>
        </p:nvPicPr>
        <p:blipFill>
          <a:blip r:embed="rId2"/>
          <a:stretch>
            <a:fillRect/>
          </a:stretch>
        </p:blipFill>
        <p:spPr>
          <a:xfrm>
            <a:off x="1371600" y="3663950"/>
            <a:ext cx="7029450" cy="2543175"/>
          </a:xfrm>
          <a:prstGeom prst="rect">
            <a:avLst/>
          </a:prstGeom>
        </p:spPr>
      </p:pic>
    </p:spTree>
    <p:extLst>
      <p:ext uri="{BB962C8B-B14F-4D97-AF65-F5344CB8AC3E}">
        <p14:creationId xmlns:p14="http://schemas.microsoft.com/office/powerpoint/2010/main" val="95323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8528-446A-B405-6375-455737811560}"/>
              </a:ext>
            </a:extLst>
          </p:cNvPr>
          <p:cNvSpPr>
            <a:spLocks noGrp="1"/>
          </p:cNvSpPr>
          <p:nvPr>
            <p:ph type="title"/>
          </p:nvPr>
        </p:nvSpPr>
        <p:spPr/>
        <p:txBody>
          <a:bodyPr/>
          <a:lstStyle/>
          <a:p>
            <a:r>
              <a:rPr lang="en-US" dirty="0"/>
              <a:t>Updated client/user/</a:t>
            </a:r>
            <a:r>
              <a:rPr lang="en-US" dirty="0" err="1"/>
              <a:t>EditProfile.jsx</a:t>
            </a:r>
            <a:endParaRPr lang="en-US" dirty="0"/>
          </a:p>
        </p:txBody>
      </p:sp>
      <p:sp>
        <p:nvSpPr>
          <p:cNvPr id="3" name="Content Placeholder 2">
            <a:extLst>
              <a:ext uri="{FF2B5EF4-FFF2-40B4-BE49-F238E27FC236}">
                <a16:creationId xmlns:a16="http://schemas.microsoft.com/office/drawing/2014/main" id="{CFEE98C5-BB1D-F2F0-BE9B-5D524D304594}"/>
              </a:ext>
            </a:extLst>
          </p:cNvPr>
          <p:cNvSpPr>
            <a:spLocks noGrp="1"/>
          </p:cNvSpPr>
          <p:nvPr>
            <p:ph idx="1"/>
          </p:nvPr>
        </p:nvSpPr>
        <p:spPr/>
        <p:txBody>
          <a:bodyPr/>
          <a:lstStyle/>
          <a:p>
            <a:r>
              <a:rPr lang="en-US" sz="220" b="0" dirty="0">
                <a:solidFill>
                  <a:srgbClr val="008000"/>
                </a:solidFill>
                <a:effectLst/>
                <a:latin typeface="Consolas" panose="020B0609020204030204" pitchFamily="49" charset="0"/>
              </a:rPr>
              <a:t>import React,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from 'react'</a:t>
            </a:r>
          </a:p>
          <a:p>
            <a:r>
              <a:rPr lang="en-US" sz="220" b="0" dirty="0">
                <a:solidFill>
                  <a:srgbClr val="008000"/>
                </a:solidFill>
                <a:effectLst/>
                <a:latin typeface="Consolas" panose="020B0609020204030204" pitchFamily="49" charset="0"/>
              </a:rPr>
              <a:t>import Card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/core/Card'</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Switch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/core/Switch'</a:t>
            </a:r>
          </a:p>
          <a:p>
            <a:r>
              <a:rPr lang="en-US" sz="220" b="0" dirty="0">
                <a:solidFill>
                  <a:srgbClr val="008000"/>
                </a:solidFill>
                <a:effectLst/>
                <a:latin typeface="Consolas" panose="020B0609020204030204" pitchFamily="49" charset="0"/>
              </a:rPr>
              <a:t>import Button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/core/Button'</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Typography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/core/Typography'</a:t>
            </a:r>
          </a:p>
          <a:p>
            <a:r>
              <a:rPr lang="en-US" sz="220" b="0" dirty="0">
                <a:solidFill>
                  <a:srgbClr val="008000"/>
                </a:solidFill>
                <a:effectLst/>
                <a:latin typeface="Consolas" panose="020B0609020204030204" pitchFamily="49" charset="0"/>
              </a:rPr>
              <a:t>import Icon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/core/Icon'</a:t>
            </a:r>
          </a:p>
          <a:p>
            <a:r>
              <a:rPr lang="en-US" sz="220" b="0" dirty="0">
                <a:solidFill>
                  <a:srgbClr val="008000"/>
                </a:solidFill>
                <a:effectLst/>
                <a:latin typeface="Consolas" panose="020B0609020204030204" pitchFamily="49" charset="0"/>
              </a:rPr>
              <a:t>import { </a:t>
            </a:r>
            <a:r>
              <a:rPr lang="en-US" sz="220" b="0" dirty="0" err="1">
                <a:solidFill>
                  <a:srgbClr val="008000"/>
                </a:solidFill>
                <a:effectLst/>
                <a:latin typeface="Consolas" panose="020B0609020204030204" pitchFamily="49" charset="0"/>
              </a:rPr>
              <a:t>makeStyles</a:t>
            </a:r>
            <a:r>
              <a:rPr lang="en-US" sz="220" b="0" dirty="0">
                <a:solidFill>
                  <a:srgbClr val="008000"/>
                </a:solidFill>
                <a:effectLst/>
                <a:latin typeface="Consolas" panose="020B0609020204030204" pitchFamily="49" charset="0"/>
              </a:rPr>
              <a:t> }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/core/styles'</a:t>
            </a:r>
          </a:p>
          <a:p>
            <a:r>
              <a:rPr lang="en-US" sz="220" b="0" dirty="0">
                <a:solidFill>
                  <a:srgbClr val="008000"/>
                </a:solidFill>
                <a:effectLst/>
                <a:latin typeface="Consolas" panose="020B0609020204030204" pitchFamily="49" charset="0"/>
              </a:rPr>
              <a:t>//import auth from '../lib/auth-helper.js'</a:t>
            </a:r>
          </a:p>
          <a:p>
            <a:r>
              <a:rPr lang="en-US" sz="220" b="0" dirty="0">
                <a:solidFill>
                  <a:srgbClr val="008000"/>
                </a:solidFill>
                <a:effectLst/>
                <a:latin typeface="Consolas" panose="020B0609020204030204" pitchFamily="49" charset="0"/>
              </a:rPr>
              <a:t>import auth from '../lib/auth-helper'</a:t>
            </a:r>
          </a:p>
          <a:p>
            <a:r>
              <a:rPr lang="en-US" sz="220" b="0" dirty="0">
                <a:solidFill>
                  <a:srgbClr val="008000"/>
                </a:solidFill>
                <a:effectLst/>
                <a:latin typeface="Consolas" panose="020B0609020204030204" pitchFamily="49" charset="0"/>
              </a:rPr>
              <a:t>import {read, update} from './api-user.js'</a:t>
            </a:r>
          </a:p>
          <a:p>
            <a:r>
              <a:rPr lang="en-US" sz="220" b="0" dirty="0">
                <a:solidFill>
                  <a:srgbClr val="008000"/>
                </a:solidFill>
                <a:effectLst/>
                <a:latin typeface="Consolas" panose="020B0609020204030204" pitchFamily="49" charset="0"/>
              </a:rPr>
              <a:t>import {Navigate}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 </a:t>
            </a:r>
            <a:r>
              <a:rPr lang="en-US" sz="220" b="0" dirty="0" err="1">
                <a:solidFill>
                  <a:srgbClr val="008000"/>
                </a:solidFill>
                <a:effectLst/>
                <a:latin typeface="Consolas" panose="020B0609020204030204" pitchFamily="49" charset="0"/>
              </a:rPr>
              <a:t>useParams</a:t>
            </a:r>
            <a:r>
              <a:rPr lang="en-US" sz="220" b="0" dirty="0">
                <a:solidFill>
                  <a:srgbClr val="008000"/>
                </a:solidFill>
                <a:effectLst/>
                <a:latin typeface="Consolas" panose="020B0609020204030204" pitchFamily="49" charset="0"/>
              </a:rPr>
              <a:t> }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useStyles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makeStyles</a:t>
            </a:r>
            <a:r>
              <a:rPr lang="en-US" sz="220" b="0" dirty="0">
                <a:solidFill>
                  <a:srgbClr val="008000"/>
                </a:solidFill>
                <a:effectLst/>
                <a:latin typeface="Consolas" panose="020B0609020204030204" pitchFamily="49" charset="0"/>
              </a:rPr>
              <a:t>(theme =&gt; ({</a:t>
            </a:r>
          </a:p>
          <a:p>
            <a:r>
              <a:rPr lang="en-US" sz="220" b="0" dirty="0">
                <a:solidFill>
                  <a:srgbClr val="008000"/>
                </a:solidFill>
                <a:effectLst/>
                <a:latin typeface="Consolas" panose="020B0609020204030204" pitchFamily="49" charset="0"/>
              </a:rPr>
              <a:t>card: {</a:t>
            </a:r>
          </a:p>
          <a:p>
            <a:r>
              <a:rPr lang="en-US" sz="220" b="0" dirty="0" err="1">
                <a:solidFill>
                  <a:srgbClr val="008000"/>
                </a:solidFill>
                <a:effectLst/>
                <a:latin typeface="Consolas" panose="020B0609020204030204" pitchFamily="49" charset="0"/>
              </a:rPr>
              <a:t>maxWidth</a:t>
            </a:r>
            <a:r>
              <a:rPr lang="en-US" sz="220" b="0" dirty="0">
                <a:solidFill>
                  <a:srgbClr val="008000"/>
                </a:solidFill>
                <a:effectLst/>
                <a:latin typeface="Consolas" panose="020B0609020204030204" pitchFamily="49" charset="0"/>
              </a:rPr>
              <a:t>: 600,</a:t>
            </a:r>
          </a:p>
          <a:p>
            <a:r>
              <a:rPr lang="en-US" sz="220" b="0" dirty="0">
                <a:solidFill>
                  <a:srgbClr val="008000"/>
                </a:solidFill>
                <a:effectLst/>
                <a:latin typeface="Consolas" panose="020B0609020204030204" pitchFamily="49" charset="0"/>
              </a:rPr>
              <a:t>margin: 'auto',</a:t>
            </a:r>
          </a:p>
          <a:p>
            <a:r>
              <a:rPr lang="en-US" sz="220" b="0" dirty="0" err="1">
                <a:solidFill>
                  <a:srgbClr val="008000"/>
                </a:solidFill>
                <a:effectLst/>
                <a:latin typeface="Consolas" panose="020B0609020204030204" pitchFamily="49" charset="0"/>
              </a:rPr>
              <a:t>textAlign</a:t>
            </a:r>
            <a:r>
              <a:rPr lang="en-US" sz="220" b="0" dirty="0">
                <a:solidFill>
                  <a:srgbClr val="008000"/>
                </a:solidFill>
                <a:effectLst/>
                <a:latin typeface="Consolas" panose="020B0609020204030204" pitchFamily="49" charset="0"/>
              </a:rPr>
              <a:t>: 'center',</a:t>
            </a:r>
          </a:p>
          <a:p>
            <a:r>
              <a:rPr lang="en-US" sz="220" b="0" dirty="0" err="1">
                <a:solidFill>
                  <a:srgbClr val="008000"/>
                </a:solidFill>
                <a:effectLst/>
                <a:latin typeface="Consolas" panose="020B0609020204030204" pitchFamily="49" charset="0"/>
              </a:rPr>
              <a:t>marginTop</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(5),</a:t>
            </a:r>
          </a:p>
          <a:p>
            <a:r>
              <a:rPr lang="en-US" sz="220" b="0" dirty="0" err="1">
                <a:solidFill>
                  <a:srgbClr val="008000"/>
                </a:solidFill>
                <a:effectLst/>
                <a:latin typeface="Consolas" panose="020B0609020204030204" pitchFamily="49" charset="0"/>
              </a:rPr>
              <a:t>paddingBottom</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title: {</a:t>
            </a:r>
          </a:p>
          <a:p>
            <a:r>
              <a:rPr lang="en-US" sz="220" b="0" dirty="0">
                <a:solidFill>
                  <a:srgbClr val="008000"/>
                </a:solidFill>
                <a:effectLst/>
                <a:latin typeface="Consolas" panose="020B0609020204030204" pitchFamily="49" charset="0"/>
              </a:rPr>
              <a:t>margin: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color: </a:t>
            </a:r>
            <a:r>
              <a:rPr lang="en-US" sz="220" b="0" dirty="0" err="1">
                <a:solidFill>
                  <a:srgbClr val="008000"/>
                </a:solidFill>
                <a:effectLst/>
                <a:latin typeface="Consolas" panose="020B0609020204030204" pitchFamily="49" charset="0"/>
              </a:rPr>
              <a:t>theme.palette.protectedTitle</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error: {</a:t>
            </a:r>
          </a:p>
          <a:p>
            <a:r>
              <a:rPr lang="en-US" sz="220" b="0" dirty="0" err="1">
                <a:solidFill>
                  <a:srgbClr val="008000"/>
                </a:solidFill>
                <a:effectLst/>
                <a:latin typeface="Consolas" panose="020B0609020204030204" pitchFamily="49" charset="0"/>
              </a:rPr>
              <a:t>verticalAlign</a:t>
            </a:r>
            <a:r>
              <a:rPr lang="en-US" sz="220" b="0" dirty="0">
                <a:solidFill>
                  <a:srgbClr val="008000"/>
                </a:solidFill>
                <a:effectLst/>
                <a:latin typeface="Consolas" panose="020B0609020204030204" pitchFamily="49" charset="0"/>
              </a:rPr>
              <a:t>: 'middle'</a:t>
            </a:r>
          </a:p>
          <a:p>
            <a:r>
              <a:rPr lang="en-US" sz="220" b="0" dirty="0">
                <a:solidFill>
                  <a:srgbClr val="008000"/>
                </a:solidFill>
                <a:effectLst/>
                <a:latin typeface="Consolas" panose="020B0609020204030204" pitchFamily="49" charset="0"/>
              </a:rPr>
              <a:t>},</a:t>
            </a:r>
          </a:p>
          <a:p>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marginLeft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(1),</a:t>
            </a:r>
          </a:p>
          <a:p>
            <a:r>
              <a:rPr lang="en-US" sz="220" b="0" dirty="0" err="1">
                <a:solidFill>
                  <a:srgbClr val="008000"/>
                </a:solidFill>
                <a:effectLst/>
                <a:latin typeface="Consolas" panose="020B0609020204030204" pitchFamily="49" charset="0"/>
              </a:rPr>
              <a:t>marginRight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(1),</a:t>
            </a:r>
          </a:p>
          <a:p>
            <a:r>
              <a:rPr lang="en-US" sz="220" b="0" dirty="0">
                <a:solidFill>
                  <a:srgbClr val="008000"/>
                </a:solidFill>
                <a:effectLst/>
                <a:latin typeface="Consolas" panose="020B0609020204030204" pitchFamily="49" charset="0"/>
              </a:rPr>
              <a:t>width: 300</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submit: {</a:t>
            </a:r>
          </a:p>
          <a:p>
            <a:r>
              <a:rPr lang="en-US" sz="220" b="0" dirty="0">
                <a:solidFill>
                  <a:srgbClr val="008000"/>
                </a:solidFill>
                <a:effectLst/>
                <a:latin typeface="Consolas" panose="020B0609020204030204" pitchFamily="49" charset="0"/>
              </a:rPr>
              <a:t>margin: 'auto',</a:t>
            </a:r>
          </a:p>
          <a:p>
            <a:r>
              <a:rPr lang="en-US" sz="220" b="0" dirty="0" err="1">
                <a:solidFill>
                  <a:srgbClr val="008000"/>
                </a:solidFill>
                <a:effectLst/>
                <a:latin typeface="Consolas" panose="020B0609020204030204" pitchFamily="49" charset="0"/>
              </a:rPr>
              <a:t>marginBottom</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a:t>
            </a:r>
          </a:p>
          <a:p>
            <a:r>
              <a:rPr lang="en-US" sz="220" b="0" dirty="0">
                <a:solidFill>
                  <a:srgbClr val="008000"/>
                </a:solidFill>
                <a:effectLst/>
                <a:highlight>
                  <a:srgbClr val="FFFF00"/>
                </a:highlight>
                <a:latin typeface="Consolas" panose="020B0609020204030204" pitchFamily="49" charset="0"/>
              </a:rPr>
              <a:t>subheading:{</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marginTop</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theme.spacing</a:t>
            </a:r>
            <a:r>
              <a:rPr lang="en-US" sz="220" b="0" dirty="0">
                <a:solidFill>
                  <a:srgbClr val="008000"/>
                </a:solidFill>
                <a:effectLst/>
                <a:highlight>
                  <a:srgbClr val="FFFF00"/>
                </a:highlight>
                <a:latin typeface="Consolas" panose="020B0609020204030204" pitchFamily="49" charset="0"/>
              </a:rPr>
              <a:t>(2),</a:t>
            </a:r>
          </a:p>
          <a:p>
            <a:r>
              <a:rPr lang="en-US" sz="220" b="0" dirty="0">
                <a:solidFill>
                  <a:srgbClr val="008000"/>
                </a:solidFill>
                <a:effectLst/>
                <a:highlight>
                  <a:srgbClr val="FFFF00"/>
                </a:highlight>
                <a:latin typeface="Consolas" panose="020B0609020204030204" pitchFamily="49" charset="0"/>
              </a:rPr>
              <a:t>    color: </a:t>
            </a:r>
            <a:r>
              <a:rPr lang="en-US" sz="220" b="0" dirty="0" err="1">
                <a:solidFill>
                  <a:srgbClr val="008000"/>
                </a:solidFill>
                <a:effectLst/>
                <a:highlight>
                  <a:srgbClr val="FFFF00"/>
                </a:highlight>
                <a:latin typeface="Consolas" panose="020B0609020204030204" pitchFamily="49" charset="0"/>
              </a:rPr>
              <a:t>theme.palette.openTitle</a:t>
            </a:r>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export default function </a:t>
            </a:r>
            <a:r>
              <a:rPr lang="en-US" sz="220" b="0" dirty="0" err="1">
                <a:solidFill>
                  <a:srgbClr val="008000"/>
                </a:solidFill>
                <a:effectLst/>
                <a:latin typeface="Consolas" panose="020B0609020204030204" pitchFamily="49" charset="0"/>
              </a:rPr>
              <a:t>EditProfile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const classes = </a:t>
            </a:r>
            <a:r>
              <a:rPr lang="en-US" sz="220" b="0" dirty="0" err="1">
                <a:solidFill>
                  <a:srgbClr val="008000"/>
                </a:solidFill>
                <a:effectLst/>
                <a:latin typeface="Consolas" panose="020B0609020204030204" pitchFamily="49" charset="0"/>
              </a:rPr>
              <a:t>useStyles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 = </a:t>
            </a:r>
            <a:r>
              <a:rPr lang="en-US" sz="220" b="0" dirty="0" err="1">
                <a:solidFill>
                  <a:srgbClr val="008000"/>
                </a:solidFill>
                <a:effectLst/>
                <a:latin typeface="Consolas" panose="020B0609020204030204" pitchFamily="49" charset="0"/>
              </a:rPr>
              <a:t>useParams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[values,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name: '',</a:t>
            </a:r>
          </a:p>
          <a:p>
            <a:r>
              <a:rPr lang="en-US" sz="220" b="0" dirty="0">
                <a:solidFill>
                  <a:srgbClr val="008000"/>
                </a:solidFill>
                <a:effectLst/>
                <a:latin typeface="Consolas" panose="020B0609020204030204" pitchFamily="49" charset="0"/>
              </a:rPr>
              <a:t>password: '',</a:t>
            </a:r>
          </a:p>
          <a:p>
            <a:r>
              <a:rPr lang="en-US" sz="220" b="0" dirty="0">
                <a:solidFill>
                  <a:srgbClr val="008000"/>
                </a:solidFill>
                <a:effectLst/>
                <a:latin typeface="Consolas" panose="020B0609020204030204" pitchFamily="49" charset="0"/>
              </a:rPr>
              <a:t>email: '',</a:t>
            </a:r>
          </a:p>
          <a:p>
            <a:r>
              <a:rPr lang="en-US" sz="220" b="0" dirty="0">
                <a:solidFill>
                  <a:srgbClr val="008000"/>
                </a:solidFill>
                <a:effectLst/>
                <a:highlight>
                  <a:srgbClr val="FFFF00"/>
                </a:highlight>
                <a:latin typeface="Consolas" panose="020B0609020204030204" pitchFamily="49" charset="0"/>
              </a:rPr>
              <a:t>//open: false,</a:t>
            </a:r>
          </a:p>
          <a:p>
            <a:r>
              <a:rPr lang="en-US" sz="220" b="0" dirty="0">
                <a:solidFill>
                  <a:srgbClr val="008000"/>
                </a:solidFill>
                <a:effectLst/>
                <a:highlight>
                  <a:srgbClr val="FFFF00"/>
                </a:highlight>
                <a:latin typeface="Consolas" panose="020B0609020204030204" pitchFamily="49" charset="0"/>
              </a:rPr>
              <a:t>seller: false,</a:t>
            </a:r>
          </a:p>
          <a:p>
            <a:r>
              <a:rPr lang="en-US" sz="220" b="0" dirty="0">
                <a:solidFill>
                  <a:srgbClr val="008000"/>
                </a:solidFill>
                <a:effectLst/>
                <a:latin typeface="Consolas" panose="020B0609020204030204" pitchFamily="49" charset="0"/>
              </a:rPr>
              <a:t>error: '',</a:t>
            </a:r>
          </a:p>
          <a:p>
            <a:r>
              <a:rPr lang="en-US" sz="220" b="0" dirty="0" err="1">
                <a:solidFill>
                  <a:srgbClr val="008000"/>
                </a:solidFill>
                <a:effectLst/>
                <a:latin typeface="Consolas" panose="020B0609020204030204" pitchFamily="49" charset="0"/>
              </a:rPr>
              <a:t>NavigateToProfile</a:t>
            </a:r>
            <a:r>
              <a:rPr lang="en-US" sz="220" b="0" dirty="0">
                <a:solidFill>
                  <a:srgbClr val="008000"/>
                </a:solidFill>
                <a:effectLst/>
                <a:latin typeface="Consolas" panose="020B0609020204030204" pitchFamily="49" charset="0"/>
              </a:rPr>
              <a:t>: false</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jwt</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auth.isAuthenticated</a:t>
            </a:r>
            <a:r>
              <a:rPr lang="en-US" sz="220" b="0" dirty="0">
                <a:solidFill>
                  <a:srgbClr val="008000"/>
                </a:solidFill>
                <a:effectLst/>
                <a:latin typeface="Consolas" panose="020B0609020204030204" pitchFamily="49" charset="0"/>
              </a:rPr>
              <a:t>()</a:t>
            </a:r>
          </a:p>
          <a:p>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=&gt; {</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abortController</a:t>
            </a:r>
            <a:r>
              <a:rPr lang="en-US" sz="220" b="0" dirty="0">
                <a:solidFill>
                  <a:srgbClr val="008000"/>
                </a:solidFill>
                <a:effectLst/>
                <a:latin typeface="Consolas" panose="020B0609020204030204" pitchFamily="49" charset="0"/>
              </a:rPr>
              <a:t> = new </a:t>
            </a:r>
            <a:r>
              <a:rPr lang="en-US" sz="220" b="0" dirty="0" err="1">
                <a:solidFill>
                  <a:srgbClr val="008000"/>
                </a:solidFill>
                <a:effectLst/>
                <a:latin typeface="Consolas" panose="020B0609020204030204" pitchFamily="49" charset="0"/>
              </a:rPr>
              <a:t>AbortController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signal = </a:t>
            </a:r>
            <a:r>
              <a:rPr lang="en-US" sz="220" b="0" dirty="0" err="1">
                <a:solidFill>
                  <a:srgbClr val="008000"/>
                </a:solidFill>
                <a:effectLst/>
                <a:latin typeface="Consolas" panose="020B0609020204030204" pitchFamily="49" charset="0"/>
              </a:rPr>
              <a:t>abortController.signal</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read({</a:t>
            </a:r>
          </a:p>
          <a:p>
            <a:r>
              <a:rPr lang="en-US" sz="220" b="0" dirty="0">
                <a:solidFill>
                  <a:srgbClr val="008000"/>
                </a:solidFill>
                <a:effectLst/>
                <a:highlight>
                  <a:srgbClr val="FFFF00"/>
                </a:highlight>
                <a:latin typeface="Consolas" panose="020B0609020204030204" pitchFamily="49" charset="0"/>
              </a:rPr>
              <a:t>//</a:t>
            </a:r>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userId</a:t>
            </a:r>
            <a:endParaRPr lang="en-US" sz="220" b="0" dirty="0">
              <a:solidFill>
                <a:srgbClr val="008000"/>
              </a:solidFill>
              <a:effectLst/>
              <a:highlight>
                <a:srgbClr val="FFFF00"/>
              </a:highlight>
              <a:latin typeface="Consolas" panose="020B0609020204030204" pitchFamily="49" charset="0"/>
            </a:endParaRPr>
          </a:p>
          <a:p>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jwt.user._id</a:t>
            </a:r>
            <a:endParaRPr lang="en-US" sz="220" b="0" dirty="0">
              <a:solidFill>
                <a:srgbClr val="008000"/>
              </a:solidFill>
              <a:effectLst/>
              <a:highlight>
                <a:srgbClr val="FFFF00"/>
              </a:highlight>
              <a:latin typeface="Consolas" panose="020B0609020204030204" pitchFamily="49" charset="0"/>
            </a:endParaRPr>
          </a:p>
          <a:p>
            <a:r>
              <a:rPr lang="en-US" sz="220" b="0" dirty="0">
                <a:solidFill>
                  <a:srgbClr val="008000"/>
                </a:solidFill>
                <a:effectLst/>
                <a:latin typeface="Consolas" panose="020B0609020204030204" pitchFamily="49" charset="0"/>
              </a:rPr>
              <a:t>}, {t: </a:t>
            </a:r>
            <a:r>
              <a:rPr lang="en-US" sz="220" b="0" dirty="0" err="1">
                <a:solidFill>
                  <a:srgbClr val="008000"/>
                </a:solidFill>
                <a:effectLst/>
                <a:latin typeface="Consolas" panose="020B0609020204030204" pitchFamily="49" charset="0"/>
              </a:rPr>
              <a:t>jwt.token</a:t>
            </a:r>
            <a:r>
              <a:rPr lang="en-US" sz="220" b="0" dirty="0">
                <a:solidFill>
                  <a:srgbClr val="008000"/>
                </a:solidFill>
                <a:effectLst/>
                <a:latin typeface="Consolas" panose="020B0609020204030204" pitchFamily="49" charset="0"/>
              </a:rPr>
              <a:t>}, signal).then((data) =&gt;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else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name: data.name, email: </a:t>
            </a:r>
            <a:r>
              <a:rPr lang="en-US" sz="220" b="0" dirty="0" err="1">
                <a:solidFill>
                  <a:srgbClr val="008000"/>
                </a:solidFill>
                <a:effectLst/>
                <a:latin typeface="Consolas" panose="020B0609020204030204" pitchFamily="49" charset="0"/>
              </a:rPr>
              <a:t>data.email</a:t>
            </a:r>
            <a:r>
              <a:rPr lang="en-US" sz="220" b="0" dirty="0">
                <a:solidFill>
                  <a:srgbClr val="008000"/>
                </a:solidFill>
                <a:effectLst/>
                <a:latin typeface="Consolas" panose="020B0609020204030204" pitchFamily="49" charset="0"/>
              </a:rPr>
              <a:t>, </a:t>
            </a:r>
            <a:r>
              <a:rPr lang="en-US" sz="220" b="0" dirty="0">
                <a:solidFill>
                  <a:srgbClr val="008000"/>
                </a:solidFill>
                <a:effectLst/>
                <a:highlight>
                  <a:srgbClr val="FFFF00"/>
                </a:highlight>
                <a:latin typeface="Consolas" panose="020B0609020204030204" pitchFamily="49" charset="0"/>
              </a:rPr>
              <a:t>seller: </a:t>
            </a:r>
            <a:r>
              <a:rPr lang="en-US" sz="220" b="0" dirty="0" err="1">
                <a:solidFill>
                  <a:srgbClr val="008000"/>
                </a:solidFill>
                <a:effectLst/>
                <a:highlight>
                  <a:srgbClr val="FFFF00"/>
                </a:highlight>
                <a:latin typeface="Consolas" panose="020B0609020204030204" pitchFamily="49" charset="0"/>
              </a:rPr>
              <a:t>data.seller</a:t>
            </a:r>
            <a:r>
              <a:rPr lang="en-US" sz="220" b="0" dirty="0">
                <a:solidFill>
                  <a:srgbClr val="008000"/>
                </a:solidFill>
                <a:effectLst/>
                <a:highlight>
                  <a:srgbClr val="FFFF00"/>
                </a:highlight>
                <a:latin typeface="Consolas" panose="020B0609020204030204" pitchFamily="49" charset="0"/>
              </a:rPr>
              <a: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return function cleanup(){</a:t>
            </a:r>
          </a:p>
          <a:p>
            <a:r>
              <a:rPr lang="en-US" sz="220" b="0" dirty="0" err="1">
                <a:solidFill>
                  <a:srgbClr val="008000"/>
                </a:solidFill>
                <a:effectLst/>
                <a:latin typeface="Consolas" panose="020B0609020204030204" pitchFamily="49" charset="0"/>
              </a:rPr>
              <a:t>abortController.abort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jwt.user._id</a:t>
            </a:r>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 () =&gt; {</a:t>
            </a:r>
          </a:p>
          <a:p>
            <a:r>
              <a:rPr lang="en-US" sz="220" b="0" dirty="0">
                <a:solidFill>
                  <a:srgbClr val="008000"/>
                </a:solidFill>
                <a:effectLst/>
                <a:latin typeface="Consolas" panose="020B0609020204030204" pitchFamily="49" charset="0"/>
              </a:rPr>
              <a:t>const user = {</a:t>
            </a:r>
          </a:p>
          <a:p>
            <a:r>
              <a:rPr lang="en-US" sz="220" b="0" dirty="0">
                <a:solidFill>
                  <a:srgbClr val="008000"/>
                </a:solidFill>
                <a:effectLst/>
                <a:latin typeface="Consolas" panose="020B0609020204030204" pitchFamily="49" charset="0"/>
              </a:rPr>
              <a:t>name: values.name || undefined,</a:t>
            </a:r>
          </a:p>
          <a:p>
            <a:r>
              <a:rPr lang="en-US" sz="220" b="0" dirty="0">
                <a:solidFill>
                  <a:srgbClr val="008000"/>
                </a:solidFill>
                <a:effectLst/>
                <a:latin typeface="Consolas" panose="020B0609020204030204" pitchFamily="49" charset="0"/>
              </a:rPr>
              <a:t>email: </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password: </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update({</a:t>
            </a:r>
          </a:p>
          <a:p>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userId</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t: </a:t>
            </a:r>
            <a:r>
              <a:rPr lang="en-US" sz="220" b="0" dirty="0" err="1">
                <a:solidFill>
                  <a:srgbClr val="008000"/>
                </a:solidFill>
                <a:effectLst/>
                <a:latin typeface="Consolas" panose="020B0609020204030204" pitchFamily="49" charset="0"/>
              </a:rPr>
              <a:t>jwt.token</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user).then((data) =&gt;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else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data._id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NavigateToProfile</a:t>
            </a:r>
            <a:r>
              <a:rPr lang="en-US" sz="220" b="0" dirty="0">
                <a:solidFill>
                  <a:srgbClr val="008000"/>
                </a:solidFill>
                <a:effectLst/>
                <a:latin typeface="Consolas" panose="020B0609020204030204" pitchFamily="49" charset="0"/>
              </a:rPr>
              <a:t>: true})</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 = name =&gt; event =&gt;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[name]: </a:t>
            </a:r>
            <a:r>
              <a:rPr lang="en-US" sz="220" b="0" dirty="0" err="1">
                <a:solidFill>
                  <a:srgbClr val="008000"/>
                </a:solidFill>
                <a:effectLst/>
                <a:latin typeface="Consolas" panose="020B0609020204030204" pitchFamily="49" charset="0"/>
              </a:rPr>
              <a:t>event.target.value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if (</a:t>
            </a:r>
            <a:r>
              <a:rPr lang="en-US" sz="220" b="0" dirty="0" err="1">
                <a:solidFill>
                  <a:srgbClr val="008000"/>
                </a:solidFill>
                <a:effectLst/>
                <a:latin typeface="Consolas" panose="020B0609020204030204" pitchFamily="49" charset="0"/>
              </a:rPr>
              <a:t>values.NavigateToProfile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return (&lt;Navigate to={'/user/' + </a:t>
            </a:r>
            <a:r>
              <a:rPr lang="en-US" sz="220" b="0" dirty="0" err="1">
                <a:solidFill>
                  <a:srgbClr val="008000"/>
                </a:solidFill>
                <a:effectLst/>
                <a:latin typeface="Consolas" panose="020B0609020204030204" pitchFamily="49" charset="0"/>
              </a:rPr>
              <a:t>values.userId</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return (</a:t>
            </a:r>
          </a:p>
          <a:p>
            <a:r>
              <a:rPr lang="en-US" sz="220" b="0" dirty="0">
                <a:solidFill>
                  <a:srgbClr val="008000"/>
                </a:solidFill>
                <a:effectLst/>
                <a:latin typeface="Consolas" panose="020B0609020204030204" pitchFamily="49" charset="0"/>
              </a:rPr>
              <a:t>&lt;Card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classes.card</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&lt;Typography variant="h6"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classes.title</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Edit Profile</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id="name" label="Name"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value={values.name}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('name')} margin="normal"/&gt;&lt;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id="email" type="email" label="Email"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('email')} margin="normal"/&gt;&lt;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id="password" type="password" label="Password"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('password')} margin="normal"/&gt;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 {</a:t>
            </a:r>
          </a:p>
          <a:p>
            <a:r>
              <a:rPr lang="en-US" sz="220" b="0" dirty="0" err="1">
                <a:solidFill>
                  <a:srgbClr val="008000"/>
                </a:solidFill>
                <a:effectLst/>
                <a:latin typeface="Consolas" panose="020B0609020204030204" pitchFamily="49" charset="0"/>
              </a:rPr>
              <a:t>values.error</a:t>
            </a:r>
            <a:r>
              <a:rPr lang="en-US" sz="220" b="0" dirty="0">
                <a:solidFill>
                  <a:srgbClr val="008000"/>
                </a:solidFill>
                <a:effectLst/>
                <a:latin typeface="Consolas" panose="020B0609020204030204" pitchFamily="49" charset="0"/>
              </a:rPr>
              <a:t> &amp;&amp; (&lt;Typography component="p" color="error"&gt;</a:t>
            </a:r>
          </a:p>
          <a:p>
            <a:r>
              <a:rPr lang="en-US" sz="220" b="0" dirty="0">
                <a:solidFill>
                  <a:srgbClr val="008000"/>
                </a:solidFill>
                <a:effectLst/>
                <a:latin typeface="Consolas" panose="020B0609020204030204" pitchFamily="49" charset="0"/>
              </a:rPr>
              <a:t>&lt;Icon color="error"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classes.error</a:t>
            </a:r>
            <a:r>
              <a:rPr lang="en-US" sz="220" b="0" dirty="0">
                <a:solidFill>
                  <a:srgbClr val="008000"/>
                </a:solidFill>
                <a:effectLst/>
                <a:latin typeface="Consolas" panose="020B0609020204030204" pitchFamily="49" charset="0"/>
              </a:rPr>
              <a:t>}&gt;error&lt;/Icon&gt;</a:t>
            </a:r>
          </a:p>
          <a:p>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values.error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&lt;Button color="primary" variant="contained" </a:t>
            </a:r>
            <a:r>
              <a:rPr lang="en-US" sz="220" b="0" dirty="0" err="1">
                <a:solidFill>
                  <a:srgbClr val="008000"/>
                </a:solidFill>
                <a:effectLst/>
                <a:latin typeface="Consolas" panose="020B0609020204030204" pitchFamily="49" charset="0"/>
              </a:rPr>
              <a:t>onClick</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classes.submit</a:t>
            </a:r>
            <a:r>
              <a:rPr lang="en-US" sz="220" b="0" dirty="0">
                <a:solidFill>
                  <a:srgbClr val="008000"/>
                </a:solidFill>
                <a:effectLst/>
                <a:latin typeface="Consolas" panose="020B0609020204030204" pitchFamily="49" charset="0"/>
              </a:rPr>
              <a:t>}&gt;Submit&lt;/Button&gt;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&lt;/Card&gt;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br>
              <a:rPr lang="en-US" sz="220" b="0" dirty="0">
                <a:solidFill>
                  <a:srgbClr val="008000"/>
                </a:solidFill>
                <a:effectLst/>
                <a:latin typeface="Consolas" panose="020B0609020204030204" pitchFamily="49" charset="0"/>
              </a:rPr>
            </a:br>
            <a:br>
              <a:rPr lang="en-US" sz="220" b="0" dirty="0">
                <a:solidFill>
                  <a:srgbClr val="008000"/>
                </a:solidFill>
                <a:effectLst/>
                <a:latin typeface="Consolas" panose="020B0609020204030204" pitchFamily="49" charset="0"/>
              </a:rPr>
            </a:br>
            <a:endParaRPr lang="en-US" sz="2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1A56AD9-37E4-A416-E43E-77AB9C9BA62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54514C9-4EFA-557A-3AA3-6AF8BA48685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9C42A2-111B-8DE8-DCFC-9A9223F88678}"/>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142373182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BC38-3667-B9C9-9A02-01509CB394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75EE0-0426-D5A9-3EA8-1FBBEF60EE81}"/>
              </a:ext>
            </a:extLst>
          </p:cNvPr>
          <p:cNvSpPr>
            <a:spLocks noGrp="1"/>
          </p:cNvSpPr>
          <p:nvPr>
            <p:ph idx="1"/>
          </p:nvPr>
        </p:nvSpPr>
        <p:spPr/>
        <p:txBody>
          <a:bodyPr/>
          <a:lstStyle/>
          <a:p>
            <a:r>
              <a:rPr lang="en-US" dirty="0"/>
              <a:t>The implementation of the </a:t>
            </a:r>
            <a:r>
              <a:rPr lang="en-US" dirty="0" err="1"/>
              <a:t>DeleteShop</a:t>
            </a:r>
            <a:r>
              <a:rPr lang="en-US" dirty="0"/>
              <a:t> component is similar to the </a:t>
            </a:r>
            <a:r>
              <a:rPr lang="en-US" dirty="0" err="1"/>
              <a:t>DeleteUser</a:t>
            </a:r>
            <a:r>
              <a:rPr lang="en-US" dirty="0"/>
              <a:t> component discussed in, Adding a React Frontend to Complete MERN. </a:t>
            </a:r>
          </a:p>
          <a:p>
            <a:r>
              <a:rPr lang="en-US" dirty="0"/>
              <a:t>Instead of a user ID, the </a:t>
            </a:r>
            <a:r>
              <a:rPr lang="en-US" dirty="0" err="1"/>
              <a:t>DeleteShop</a:t>
            </a:r>
            <a:r>
              <a:rPr lang="en-US" dirty="0"/>
              <a:t> component will take the shop object and </a:t>
            </a:r>
            <a:r>
              <a:rPr lang="en-US" dirty="0" err="1"/>
              <a:t>onRemove</a:t>
            </a:r>
            <a:r>
              <a:rPr lang="en-US" dirty="0"/>
              <a:t> function definition from the </a:t>
            </a:r>
            <a:r>
              <a:rPr lang="en-US" dirty="0" err="1"/>
              <a:t>MyShops</a:t>
            </a:r>
            <a:r>
              <a:rPr lang="en-US" dirty="0"/>
              <a:t> component as props when it is added to </a:t>
            </a:r>
            <a:r>
              <a:rPr lang="en-US" dirty="0" err="1"/>
              <a:t>MyShops</a:t>
            </a:r>
            <a:r>
              <a:rPr lang="en-US" dirty="0"/>
              <a:t>, as shown in the following code:</a:t>
            </a:r>
          </a:p>
          <a:p>
            <a:endParaRPr lang="en-US" dirty="0"/>
          </a:p>
          <a:p>
            <a:pPr marL="0" indent="0">
              <a:buNone/>
            </a:pPr>
            <a:r>
              <a:rPr lang="en-US" dirty="0" err="1"/>
              <a:t>mern</a:t>
            </a:r>
            <a:r>
              <a:rPr lang="en-US" dirty="0"/>
              <a:t>-marketplace/client/shop/MyShops.js:</a:t>
            </a:r>
          </a:p>
          <a:p>
            <a:r>
              <a:rPr lang="en-US" dirty="0"/>
              <a:t>&lt;</a:t>
            </a:r>
            <a:r>
              <a:rPr lang="en-US" dirty="0" err="1"/>
              <a:t>DeleteShop</a:t>
            </a:r>
            <a:r>
              <a:rPr lang="en-US" dirty="0"/>
              <a:t> shop={shop} </a:t>
            </a:r>
            <a:r>
              <a:rPr lang="en-US" dirty="0" err="1"/>
              <a:t>onRemove</a:t>
            </a:r>
            <a:r>
              <a:rPr lang="en-US" dirty="0"/>
              <a:t>={</a:t>
            </a:r>
            <a:r>
              <a:rPr lang="en-US" dirty="0" err="1"/>
              <a:t>removeShop</a:t>
            </a:r>
            <a:r>
              <a:rPr lang="en-US" dirty="0"/>
              <a:t>}/&gt;</a:t>
            </a:r>
          </a:p>
        </p:txBody>
      </p:sp>
      <p:sp>
        <p:nvSpPr>
          <p:cNvPr id="4" name="Date Placeholder 3">
            <a:extLst>
              <a:ext uri="{FF2B5EF4-FFF2-40B4-BE49-F238E27FC236}">
                <a16:creationId xmlns:a16="http://schemas.microsoft.com/office/drawing/2014/main" id="{331F2170-0237-6590-F56C-FF733EAB96C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30CB6D3-714A-687B-48D4-5407945A24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90835CB-D0AE-8A60-8DB8-7D830A2CB3E5}"/>
              </a:ext>
            </a:extLst>
          </p:cNvPr>
          <p:cNvSpPr>
            <a:spLocks noGrp="1"/>
          </p:cNvSpPr>
          <p:nvPr>
            <p:ph type="sldNum" sz="quarter" idx="12"/>
          </p:nvPr>
        </p:nvSpPr>
        <p:spPr/>
        <p:txBody>
          <a:bodyPr/>
          <a:lstStyle/>
          <a:p>
            <a:fld id="{7C5CF243-786F-4254-B068-4C9F0B6EA12F}" type="slidenum">
              <a:rPr lang="en-US" altLang="en-US" smtClean="0"/>
              <a:pPr/>
              <a:t>220</a:t>
            </a:fld>
            <a:endParaRPr lang="en-US" altLang="en-US"/>
          </a:p>
        </p:txBody>
      </p:sp>
    </p:spTree>
    <p:extLst>
      <p:ext uri="{BB962C8B-B14F-4D97-AF65-F5344CB8AC3E}">
        <p14:creationId xmlns:p14="http://schemas.microsoft.com/office/powerpoint/2010/main" val="205752512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61D1-E41A-FF49-8DD1-C85439C7188E}"/>
              </a:ext>
            </a:extLst>
          </p:cNvPr>
          <p:cNvSpPr>
            <a:spLocks noGrp="1"/>
          </p:cNvSpPr>
          <p:nvPr>
            <p:ph type="title"/>
          </p:nvPr>
        </p:nvSpPr>
        <p:spPr/>
        <p:txBody>
          <a:bodyPr/>
          <a:lstStyle/>
          <a:p>
            <a:br>
              <a:rPr lang="en-US" sz="3000" dirty="0"/>
            </a:br>
            <a:r>
              <a:rPr lang="en-US" sz="3000" dirty="0"/>
              <a:t>Updated </a:t>
            </a:r>
            <a:r>
              <a:rPr lang="en-US" sz="3000" dirty="0" err="1"/>
              <a:t>mern</a:t>
            </a:r>
            <a:r>
              <a:rPr lang="en-US" sz="3000" dirty="0"/>
              <a:t>-marketplace/client/shop/MyShops.js:</a:t>
            </a:r>
            <a:br>
              <a:rPr lang="en-US" sz="3000" dirty="0"/>
            </a:br>
            <a:endParaRPr lang="en-US" sz="3000" dirty="0"/>
          </a:p>
        </p:txBody>
      </p:sp>
      <p:sp>
        <p:nvSpPr>
          <p:cNvPr id="3" name="Content Placeholder 2">
            <a:extLst>
              <a:ext uri="{FF2B5EF4-FFF2-40B4-BE49-F238E27FC236}">
                <a16:creationId xmlns:a16="http://schemas.microsoft.com/office/drawing/2014/main" id="{A6A5FE91-EB49-92D9-4BCC-6684A675D8B0}"/>
              </a:ext>
            </a:extLst>
          </p:cNvPr>
          <p:cNvSpPr>
            <a:spLocks noGrp="1"/>
          </p:cNvSpPr>
          <p:nvPr>
            <p:ph idx="1"/>
          </p:nvPr>
        </p:nvSpPr>
        <p:spPr/>
        <p:txBody>
          <a:bodyPr/>
          <a:lstStyle/>
          <a:p>
            <a:r>
              <a:rPr lang="en-US" sz="1150" b="0" dirty="0">
                <a:solidFill>
                  <a:srgbClr val="008000"/>
                </a:solidFill>
                <a:effectLst/>
                <a:latin typeface="Consolas" panose="020B0609020204030204" pitchFamily="49" charset="0"/>
              </a:rPr>
              <a:t>import </a:t>
            </a:r>
            <a:r>
              <a:rPr lang="en-US" sz="1150" b="0" dirty="0" err="1">
                <a:solidFill>
                  <a:srgbClr val="008000"/>
                </a:solidFill>
                <a:effectLst/>
                <a:latin typeface="Consolas" panose="020B0609020204030204" pitchFamily="49" charset="0"/>
              </a:rPr>
              <a:t>ListItemSecondaryAction</a:t>
            </a:r>
            <a:r>
              <a:rPr lang="en-US" sz="1150" b="0" dirty="0">
                <a:solidFill>
                  <a:srgbClr val="008000"/>
                </a:solidFill>
                <a:effectLst/>
                <a:latin typeface="Consolas" panose="020B0609020204030204" pitchFamily="49" charset="0"/>
              </a:rPr>
              <a:t> from 'react';</a:t>
            </a:r>
          </a:p>
          <a:p>
            <a:r>
              <a:rPr lang="en-US" sz="1150" b="0" dirty="0">
                <a:solidFill>
                  <a:srgbClr val="008000"/>
                </a:solidFill>
                <a:effectLst/>
                <a:latin typeface="Consolas" panose="020B0609020204030204" pitchFamily="49" charset="0"/>
              </a:rPr>
              <a:t>import Link from 'react';</a:t>
            </a:r>
          </a:p>
          <a:p>
            <a:r>
              <a:rPr lang="en-US" sz="1150" b="0" dirty="0">
                <a:solidFill>
                  <a:srgbClr val="008000"/>
                </a:solidFill>
                <a:effectLst/>
                <a:latin typeface="Consolas" panose="020B0609020204030204" pitchFamily="49" charset="0"/>
              </a:rPr>
              <a:t>import </a:t>
            </a:r>
            <a:r>
              <a:rPr lang="en-US" sz="1150" b="0" dirty="0" err="1">
                <a:solidFill>
                  <a:srgbClr val="008000"/>
                </a:solidFill>
                <a:effectLst/>
                <a:latin typeface="Consolas" panose="020B0609020204030204" pitchFamily="49" charset="0"/>
              </a:rPr>
              <a:t>IconButton</a:t>
            </a:r>
            <a:r>
              <a:rPr lang="en-US" sz="1150" b="0" dirty="0">
                <a:solidFill>
                  <a:srgbClr val="008000"/>
                </a:solidFill>
                <a:effectLst/>
                <a:latin typeface="Consolas" panose="020B0609020204030204" pitchFamily="49" charset="0"/>
              </a:rPr>
              <a:t> from 'react';</a:t>
            </a:r>
          </a:p>
          <a:p>
            <a:r>
              <a:rPr lang="en-US" sz="1150" b="0" dirty="0">
                <a:solidFill>
                  <a:srgbClr val="008000"/>
                </a:solidFill>
                <a:effectLst/>
                <a:latin typeface="Consolas" panose="020B0609020204030204" pitchFamily="49" charset="0"/>
              </a:rPr>
              <a:t>import shops from './shop/shops';</a:t>
            </a:r>
          </a:p>
          <a:p>
            <a:r>
              <a:rPr lang="en-US" sz="1150" b="0" dirty="0">
                <a:solidFill>
                  <a:srgbClr val="008000"/>
                </a:solidFill>
                <a:effectLst/>
                <a:latin typeface="Consolas" panose="020B0609020204030204" pitchFamily="49" charset="0"/>
              </a:rPr>
              <a:t>import Edit from 'react';</a:t>
            </a:r>
          </a:p>
          <a:p>
            <a:r>
              <a:rPr lang="en-US" sz="1150" b="0" dirty="0">
                <a:solidFill>
                  <a:srgbClr val="008000"/>
                </a:solidFill>
                <a:effectLst/>
                <a:latin typeface="Consolas" panose="020B0609020204030204" pitchFamily="49" charset="0"/>
              </a:rPr>
              <a:t>import </a:t>
            </a:r>
            <a:r>
              <a:rPr lang="en-US" sz="1150" b="0" dirty="0" err="1">
                <a:solidFill>
                  <a:srgbClr val="008000"/>
                </a:solidFill>
                <a:effectLst/>
                <a:latin typeface="Consolas" panose="020B0609020204030204" pitchFamily="49" charset="0"/>
              </a:rPr>
              <a:t>DeleteShop</a:t>
            </a:r>
            <a:r>
              <a:rPr lang="en-US" sz="1150" b="0" dirty="0">
                <a:solidFill>
                  <a:srgbClr val="008000"/>
                </a:solidFill>
                <a:effectLst/>
                <a:latin typeface="Consolas" panose="020B0609020204030204" pitchFamily="49" charset="0"/>
              </a:rPr>
              <a:t> from 'react';</a:t>
            </a:r>
          </a:p>
          <a:p>
            <a:r>
              <a:rPr lang="en-US" sz="1150" b="0" dirty="0">
                <a:solidFill>
                  <a:srgbClr val="008000"/>
                </a:solidFill>
                <a:effectLst/>
                <a:latin typeface="Consolas" panose="020B0609020204030204" pitchFamily="49" charset="0"/>
              </a:rPr>
              <a:t>import shop from './shop/shops';</a:t>
            </a:r>
          </a:p>
          <a:p>
            <a:r>
              <a:rPr lang="en-US" sz="1150" b="0" dirty="0">
                <a:solidFill>
                  <a:srgbClr val="008000"/>
                </a:solidFill>
                <a:effectLst/>
                <a:latin typeface="Consolas" panose="020B0609020204030204" pitchFamily="49" charset="0"/>
              </a:rPr>
              <a:t>import </a:t>
            </a:r>
            <a:r>
              <a:rPr lang="en-US" sz="1150" b="0" dirty="0" err="1">
                <a:solidFill>
                  <a:srgbClr val="008000"/>
                </a:solidFill>
                <a:effectLst/>
                <a:latin typeface="Consolas" panose="020B0609020204030204" pitchFamily="49" charset="0"/>
              </a:rPr>
              <a:t>setShops</a:t>
            </a:r>
            <a:r>
              <a:rPr lang="en-US" sz="1150" b="0" dirty="0">
                <a:solidFill>
                  <a:srgbClr val="008000"/>
                </a:solidFill>
                <a:effectLst/>
                <a:latin typeface="Consolas" panose="020B0609020204030204" pitchFamily="49" charset="0"/>
              </a:rPr>
              <a:t> from 'react';</a:t>
            </a:r>
          </a:p>
          <a:p>
            <a:br>
              <a:rPr lang="en-US" sz="1150" b="0" dirty="0">
                <a:solidFill>
                  <a:srgbClr val="008000"/>
                </a:solidFill>
                <a:effectLst/>
                <a:latin typeface="Consolas" panose="020B0609020204030204" pitchFamily="49" charset="0"/>
              </a:rPr>
            </a:br>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ListItemSecondaryAction</a:t>
            </a:r>
            <a:r>
              <a:rPr lang="en-US" sz="1150" b="0" dirty="0">
                <a:solidFill>
                  <a:srgbClr val="008000"/>
                </a:solidFill>
                <a:effectLst/>
                <a:latin typeface="Consolas" panose="020B0609020204030204" pitchFamily="49" charset="0"/>
              </a:rPr>
              <a:t>&gt;</a:t>
            </a:r>
          </a:p>
          <a:p>
            <a:r>
              <a:rPr lang="en-US" sz="1150" b="0" dirty="0">
                <a:solidFill>
                  <a:srgbClr val="008000"/>
                </a:solidFill>
                <a:effectLst/>
                <a:latin typeface="Consolas" panose="020B0609020204030204" pitchFamily="49" charset="0"/>
              </a:rPr>
              <a:t>&lt;Link to={"/seller/shop/edit/" + </a:t>
            </a:r>
            <a:r>
              <a:rPr lang="en-US" sz="1150" b="0" dirty="0" err="1">
                <a:solidFill>
                  <a:srgbClr val="008000"/>
                </a:solidFill>
                <a:effectLst/>
                <a:latin typeface="Consolas" panose="020B0609020204030204" pitchFamily="49" charset="0"/>
              </a:rPr>
              <a:t>shop._id</a:t>
            </a:r>
            <a:r>
              <a:rPr lang="en-US" sz="1150" b="0" dirty="0">
                <a:solidFill>
                  <a:srgbClr val="008000"/>
                </a:solidFill>
                <a:effectLst/>
                <a:latin typeface="Consolas" panose="020B0609020204030204" pitchFamily="49" charset="0"/>
              </a:rPr>
              <a:t>}&gt;</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IconButton</a:t>
            </a:r>
            <a:r>
              <a:rPr lang="en-US" sz="1150" b="0" dirty="0">
                <a:solidFill>
                  <a:srgbClr val="008000"/>
                </a:solidFill>
                <a:effectLst/>
                <a:latin typeface="Consolas" panose="020B0609020204030204" pitchFamily="49" charset="0"/>
              </a:rPr>
              <a:t> aria-label="Edit" color="primary"&gt; </a:t>
            </a:r>
          </a:p>
          <a:p>
            <a:r>
              <a:rPr lang="en-US" sz="1150" b="0" dirty="0">
                <a:solidFill>
                  <a:srgbClr val="008000"/>
                </a:solidFill>
                <a:effectLst/>
                <a:latin typeface="Consolas" panose="020B0609020204030204" pitchFamily="49" charset="0"/>
              </a:rPr>
              <a:t>&lt;Edit/&gt;</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IconButton</a:t>
            </a:r>
            <a:r>
              <a:rPr lang="en-US" sz="1150" b="0" dirty="0">
                <a:solidFill>
                  <a:srgbClr val="008000"/>
                </a:solidFill>
                <a:effectLst/>
                <a:latin typeface="Consolas" panose="020B0609020204030204" pitchFamily="49" charset="0"/>
              </a:rPr>
              <a:t>&gt; </a:t>
            </a:r>
          </a:p>
          <a:p>
            <a:r>
              <a:rPr lang="en-US" sz="1150" b="0" dirty="0">
                <a:solidFill>
                  <a:srgbClr val="008000"/>
                </a:solidFill>
                <a:effectLst/>
                <a:latin typeface="Consolas" panose="020B0609020204030204" pitchFamily="49" charset="0"/>
              </a:rPr>
              <a:t>&lt;/Link&gt;</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DeleteShop</a:t>
            </a:r>
            <a:r>
              <a:rPr lang="en-US" sz="1150" b="0" dirty="0">
                <a:solidFill>
                  <a:srgbClr val="008000"/>
                </a:solidFill>
                <a:effectLst/>
                <a:latin typeface="Consolas" panose="020B0609020204030204" pitchFamily="49" charset="0"/>
              </a:rPr>
              <a:t> shop={shop} </a:t>
            </a:r>
            <a:r>
              <a:rPr lang="en-US" sz="1150" b="0" dirty="0" err="1">
                <a:solidFill>
                  <a:srgbClr val="008000"/>
                </a:solidFill>
                <a:effectLst/>
                <a:latin typeface="Consolas" panose="020B0609020204030204" pitchFamily="49" charset="0"/>
              </a:rPr>
              <a:t>onRemove</a:t>
            </a:r>
            <a:r>
              <a:rPr lang="en-US" sz="1150" b="0" dirty="0">
                <a:solidFill>
                  <a:srgbClr val="008000"/>
                </a:solidFill>
                <a:effectLst/>
                <a:latin typeface="Consolas" panose="020B0609020204030204" pitchFamily="49" charset="0"/>
              </a:rPr>
              <a:t>={</a:t>
            </a:r>
            <a:r>
              <a:rPr lang="en-US" sz="1150" b="0" dirty="0" err="1">
                <a:solidFill>
                  <a:srgbClr val="008000"/>
                </a:solidFill>
                <a:effectLst/>
                <a:latin typeface="Consolas" panose="020B0609020204030204" pitchFamily="49" charset="0"/>
              </a:rPr>
              <a:t>removeShop</a:t>
            </a:r>
            <a:r>
              <a:rPr lang="en-US" sz="1150" b="0" dirty="0">
                <a:solidFill>
                  <a:srgbClr val="008000"/>
                </a:solidFill>
                <a:effectLst/>
                <a:latin typeface="Consolas" panose="020B0609020204030204" pitchFamily="49" charset="0"/>
              </a:rPr>
              <a:t>}/&gt; </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ListItemSecondaryAction</a:t>
            </a:r>
            <a:r>
              <a:rPr lang="en-US" sz="1150" b="0" dirty="0">
                <a:solidFill>
                  <a:srgbClr val="008000"/>
                </a:solidFill>
                <a:effectLst/>
                <a:latin typeface="Consolas" panose="020B0609020204030204" pitchFamily="49" charset="0"/>
              </a:rPr>
              <a:t>&gt;</a:t>
            </a:r>
          </a:p>
          <a:p>
            <a:r>
              <a:rPr lang="en-US" sz="1150" b="0" dirty="0">
                <a:solidFill>
                  <a:srgbClr val="008000"/>
                </a:solidFill>
                <a:effectLst/>
                <a:latin typeface="Consolas" panose="020B0609020204030204" pitchFamily="49" charset="0"/>
              </a:rPr>
              <a:t>const </a:t>
            </a:r>
            <a:r>
              <a:rPr lang="en-US" sz="1150" b="0" dirty="0" err="1">
                <a:solidFill>
                  <a:srgbClr val="008000"/>
                </a:solidFill>
                <a:effectLst/>
                <a:latin typeface="Consolas" panose="020B0609020204030204" pitchFamily="49" charset="0"/>
              </a:rPr>
              <a:t>removeShop</a:t>
            </a:r>
            <a:r>
              <a:rPr lang="en-US" sz="1150" b="0" dirty="0">
                <a:solidFill>
                  <a:srgbClr val="008000"/>
                </a:solidFill>
                <a:effectLst/>
                <a:latin typeface="Consolas" panose="020B0609020204030204" pitchFamily="49" charset="0"/>
              </a:rPr>
              <a:t> = (shop) =&gt; {</a:t>
            </a:r>
          </a:p>
          <a:p>
            <a:r>
              <a:rPr lang="en-US" sz="1150" b="0" dirty="0">
                <a:solidFill>
                  <a:srgbClr val="008000"/>
                </a:solidFill>
                <a:effectLst/>
                <a:latin typeface="Consolas" panose="020B0609020204030204" pitchFamily="49" charset="0"/>
              </a:rPr>
              <a:t>const </a:t>
            </a:r>
            <a:r>
              <a:rPr lang="en-US" sz="1150" b="0" dirty="0" err="1">
                <a:solidFill>
                  <a:srgbClr val="008000"/>
                </a:solidFill>
                <a:effectLst/>
                <a:latin typeface="Consolas" panose="020B0609020204030204" pitchFamily="49" charset="0"/>
              </a:rPr>
              <a:t>updatedShops</a:t>
            </a:r>
            <a:r>
              <a:rPr lang="en-US" sz="1150" b="0" dirty="0">
                <a:solidFill>
                  <a:srgbClr val="008000"/>
                </a:solidFill>
                <a:effectLst/>
                <a:latin typeface="Consolas" panose="020B0609020204030204" pitchFamily="49" charset="0"/>
              </a:rPr>
              <a:t> = [...shops]</a:t>
            </a:r>
          </a:p>
          <a:p>
            <a:r>
              <a:rPr lang="en-US" sz="1150" b="0" dirty="0">
                <a:solidFill>
                  <a:srgbClr val="008000"/>
                </a:solidFill>
                <a:effectLst/>
                <a:latin typeface="Consolas" panose="020B0609020204030204" pitchFamily="49" charset="0"/>
              </a:rPr>
              <a:t>const index = </a:t>
            </a:r>
            <a:r>
              <a:rPr lang="en-US" sz="1150" b="0" dirty="0" err="1">
                <a:solidFill>
                  <a:srgbClr val="008000"/>
                </a:solidFill>
                <a:effectLst/>
                <a:latin typeface="Consolas" panose="020B0609020204030204" pitchFamily="49" charset="0"/>
              </a:rPr>
              <a:t>updatedShops.indexOf</a:t>
            </a:r>
            <a:r>
              <a:rPr lang="en-US" sz="1150" b="0" dirty="0">
                <a:solidFill>
                  <a:srgbClr val="008000"/>
                </a:solidFill>
                <a:effectLst/>
                <a:latin typeface="Consolas" panose="020B0609020204030204" pitchFamily="49" charset="0"/>
              </a:rPr>
              <a:t>(shop) </a:t>
            </a:r>
          </a:p>
          <a:p>
            <a:r>
              <a:rPr lang="en-US" sz="1150" b="0" dirty="0" err="1">
                <a:solidFill>
                  <a:srgbClr val="008000"/>
                </a:solidFill>
                <a:effectLst/>
                <a:latin typeface="Consolas" panose="020B0609020204030204" pitchFamily="49" charset="0"/>
              </a:rPr>
              <a:t>updatedShops.splice</a:t>
            </a:r>
            <a:r>
              <a:rPr lang="en-US" sz="1150" b="0" dirty="0">
                <a:solidFill>
                  <a:srgbClr val="008000"/>
                </a:solidFill>
                <a:effectLst/>
                <a:latin typeface="Consolas" panose="020B0609020204030204" pitchFamily="49" charset="0"/>
              </a:rPr>
              <a:t>(index, 1) </a:t>
            </a:r>
          </a:p>
          <a:p>
            <a:r>
              <a:rPr lang="en-US" sz="1150" b="0" dirty="0" err="1">
                <a:solidFill>
                  <a:srgbClr val="008000"/>
                </a:solidFill>
                <a:effectLst/>
                <a:latin typeface="Consolas" panose="020B0609020204030204" pitchFamily="49" charset="0"/>
              </a:rPr>
              <a:t>setShops</a:t>
            </a:r>
            <a:r>
              <a:rPr lang="en-US" sz="1150" b="0" dirty="0">
                <a:solidFill>
                  <a:srgbClr val="008000"/>
                </a:solidFill>
                <a:effectLst/>
                <a:latin typeface="Consolas" panose="020B0609020204030204" pitchFamily="49" charset="0"/>
              </a:rPr>
              <a:t>(</a:t>
            </a:r>
            <a:r>
              <a:rPr lang="en-US" sz="1150" b="0" dirty="0" err="1">
                <a:solidFill>
                  <a:srgbClr val="008000"/>
                </a:solidFill>
                <a:effectLst/>
                <a:latin typeface="Consolas" panose="020B0609020204030204" pitchFamily="49" charset="0"/>
              </a:rPr>
              <a:t>updatedShops</a:t>
            </a:r>
            <a:r>
              <a:rPr lang="en-US" sz="1150" b="0" dirty="0">
                <a:solidFill>
                  <a:srgbClr val="008000"/>
                </a:solidFill>
                <a:effectLst/>
                <a:latin typeface="Consolas" panose="020B0609020204030204" pitchFamily="49" charset="0"/>
              </a:rPr>
              <a:t>)</a:t>
            </a:r>
          </a:p>
          <a:p>
            <a:r>
              <a:rPr lang="en-US" sz="1150" b="0" dirty="0">
                <a:solidFill>
                  <a:srgbClr val="008000"/>
                </a:solidFill>
                <a:effectLst/>
                <a:latin typeface="Consolas" panose="020B0609020204030204" pitchFamily="49" charset="0"/>
              </a:rPr>
              <a:t>}</a:t>
            </a:r>
          </a:p>
          <a:p>
            <a:r>
              <a:rPr lang="en-US" sz="1150" b="0" dirty="0">
                <a:solidFill>
                  <a:srgbClr val="008000"/>
                </a:solidFill>
                <a:effectLst/>
                <a:latin typeface="Consolas" panose="020B0609020204030204" pitchFamily="49" charset="0"/>
              </a:rPr>
              <a:t>&lt;</a:t>
            </a:r>
            <a:r>
              <a:rPr lang="en-US" sz="1150" b="0" dirty="0" err="1">
                <a:solidFill>
                  <a:srgbClr val="008000"/>
                </a:solidFill>
                <a:effectLst/>
                <a:latin typeface="Consolas" panose="020B0609020204030204" pitchFamily="49" charset="0"/>
              </a:rPr>
              <a:t>DeleteShop</a:t>
            </a:r>
            <a:r>
              <a:rPr lang="en-US" sz="1150" b="0" dirty="0">
                <a:solidFill>
                  <a:srgbClr val="008000"/>
                </a:solidFill>
                <a:effectLst/>
                <a:latin typeface="Consolas" panose="020B0609020204030204" pitchFamily="49" charset="0"/>
              </a:rPr>
              <a:t> shop={shop} </a:t>
            </a:r>
            <a:r>
              <a:rPr lang="en-US" sz="1150" b="0" dirty="0" err="1">
                <a:solidFill>
                  <a:srgbClr val="008000"/>
                </a:solidFill>
                <a:effectLst/>
                <a:latin typeface="Consolas" panose="020B0609020204030204" pitchFamily="49" charset="0"/>
              </a:rPr>
              <a:t>onRemove</a:t>
            </a:r>
            <a:r>
              <a:rPr lang="en-US" sz="1150" b="0" dirty="0">
                <a:solidFill>
                  <a:srgbClr val="008000"/>
                </a:solidFill>
                <a:effectLst/>
                <a:latin typeface="Consolas" panose="020B0609020204030204" pitchFamily="49" charset="0"/>
              </a:rPr>
              <a:t>={</a:t>
            </a:r>
            <a:r>
              <a:rPr lang="en-US" sz="1150" b="0" dirty="0" err="1">
                <a:solidFill>
                  <a:srgbClr val="008000"/>
                </a:solidFill>
                <a:effectLst/>
                <a:latin typeface="Consolas" panose="020B0609020204030204" pitchFamily="49" charset="0"/>
              </a:rPr>
              <a:t>removeShop</a:t>
            </a:r>
            <a:r>
              <a:rPr lang="en-US" sz="1150" b="0" dirty="0">
                <a:solidFill>
                  <a:srgbClr val="008000"/>
                </a:solidFill>
                <a:effectLst/>
                <a:latin typeface="Consolas" panose="020B0609020204030204" pitchFamily="49" charset="0"/>
              </a:rPr>
              <a:t>}/&gt;</a:t>
            </a:r>
          </a:p>
          <a:p>
            <a:br>
              <a:rPr lang="en-US" sz="1150" b="0" dirty="0">
                <a:solidFill>
                  <a:srgbClr val="008000"/>
                </a:solidFill>
                <a:effectLst/>
                <a:latin typeface="Consolas" panose="020B0609020204030204" pitchFamily="49" charset="0"/>
              </a:rPr>
            </a:br>
            <a:br>
              <a:rPr lang="en-US" sz="1150" b="0" dirty="0">
                <a:solidFill>
                  <a:srgbClr val="008000"/>
                </a:solidFill>
                <a:effectLst/>
                <a:latin typeface="Consolas" panose="020B0609020204030204" pitchFamily="49" charset="0"/>
              </a:rPr>
            </a:br>
            <a:endParaRPr lang="en-US" sz="11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728F7EF-8713-F604-7FD1-02C9397E034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D597EBE-C0F6-3141-F10B-7381953637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BDA6D81-307A-331F-F36F-7B20E721D236}"/>
              </a:ext>
            </a:extLst>
          </p:cNvPr>
          <p:cNvSpPr>
            <a:spLocks noGrp="1"/>
          </p:cNvSpPr>
          <p:nvPr>
            <p:ph type="sldNum" sz="quarter" idx="12"/>
          </p:nvPr>
        </p:nvSpPr>
        <p:spPr/>
        <p:txBody>
          <a:bodyPr/>
          <a:lstStyle/>
          <a:p>
            <a:fld id="{7C5CF243-786F-4254-B068-4C9F0B6EA12F}" type="slidenum">
              <a:rPr lang="en-US" altLang="en-US" smtClean="0"/>
              <a:pPr/>
              <a:t>221</a:t>
            </a:fld>
            <a:endParaRPr lang="en-US" altLang="en-US"/>
          </a:p>
        </p:txBody>
      </p:sp>
    </p:spTree>
    <p:extLst>
      <p:ext uri="{BB962C8B-B14F-4D97-AF65-F5344CB8AC3E}">
        <p14:creationId xmlns:p14="http://schemas.microsoft.com/office/powerpoint/2010/main" val="400568672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A485-6FAB-E305-BE93-FF7F444CCE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F41781-B7BD-1C2F-F5C8-0BD101C47A4A}"/>
              </a:ext>
            </a:extLst>
          </p:cNvPr>
          <p:cNvSpPr>
            <a:spLocks noGrp="1"/>
          </p:cNvSpPr>
          <p:nvPr>
            <p:ph idx="1"/>
          </p:nvPr>
        </p:nvSpPr>
        <p:spPr/>
        <p:txBody>
          <a:bodyPr/>
          <a:lstStyle/>
          <a:p>
            <a:r>
              <a:rPr lang="en-US" dirty="0"/>
              <a:t>With this implementation, authorized sellers will be able to remove a shop that they own from the marketplace.</a:t>
            </a:r>
          </a:p>
          <a:p>
            <a:r>
              <a:rPr lang="en-US" dirty="0"/>
              <a:t>We have implemented the shop module for the marketplace by first defining the Shop model for storing shop data, and then integrating the backend APIs and frontend views to be able to perform CRUD operations on shops from the application. </a:t>
            </a:r>
          </a:p>
          <a:p>
            <a:r>
              <a:rPr lang="en-US" dirty="0"/>
              <a:t>These shop features, with the ability to create new shops, display a shop, edit and delete shops, will allow both buyers and sellers to interact with the shops in the marketplace. </a:t>
            </a:r>
          </a:p>
          <a:p>
            <a:r>
              <a:rPr lang="en-US" dirty="0"/>
              <a:t>The shops will also have products, discussed next, which the owners will manage and the buyers will be able to browse through, with an option to add products to their cart.</a:t>
            </a:r>
          </a:p>
        </p:txBody>
      </p:sp>
      <p:sp>
        <p:nvSpPr>
          <p:cNvPr id="4" name="Date Placeholder 3">
            <a:extLst>
              <a:ext uri="{FF2B5EF4-FFF2-40B4-BE49-F238E27FC236}">
                <a16:creationId xmlns:a16="http://schemas.microsoft.com/office/drawing/2014/main" id="{12045EB6-13F8-DE6E-4AC8-F78F65EB0A2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73147A4-2AEA-9D84-92AF-9ED1267F82B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D30B48-4F53-408E-DA52-788F21044780}"/>
              </a:ext>
            </a:extLst>
          </p:cNvPr>
          <p:cNvSpPr>
            <a:spLocks noGrp="1"/>
          </p:cNvSpPr>
          <p:nvPr>
            <p:ph type="sldNum" sz="quarter" idx="12"/>
          </p:nvPr>
        </p:nvSpPr>
        <p:spPr/>
        <p:txBody>
          <a:bodyPr/>
          <a:lstStyle/>
          <a:p>
            <a:fld id="{7C5CF243-786F-4254-B068-4C9F0B6EA12F}" type="slidenum">
              <a:rPr lang="en-US" altLang="en-US" smtClean="0"/>
              <a:pPr/>
              <a:t>222</a:t>
            </a:fld>
            <a:endParaRPr lang="en-US" altLang="en-US"/>
          </a:p>
        </p:txBody>
      </p:sp>
    </p:spTree>
    <p:extLst>
      <p:ext uri="{BB962C8B-B14F-4D97-AF65-F5344CB8AC3E}">
        <p14:creationId xmlns:p14="http://schemas.microsoft.com/office/powerpoint/2010/main" val="1824269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3B27-1EC0-062B-4315-74497E6EA6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6E9B7E-C3E8-E12A-31B3-35389BFBB8F9}"/>
              </a:ext>
            </a:extLst>
          </p:cNvPr>
          <p:cNvSpPr>
            <a:spLocks noGrp="1"/>
          </p:cNvSpPr>
          <p:nvPr>
            <p:ph idx="1"/>
          </p:nvPr>
        </p:nvSpPr>
        <p:spPr/>
        <p:txBody>
          <a:bodyPr/>
          <a:lstStyle/>
          <a:p>
            <a:r>
              <a:rPr lang="en-US" dirty="0"/>
              <a:t>Further modification is done in the same file </a:t>
            </a:r>
            <a:r>
              <a:rPr lang="en-US" dirty="0" err="1"/>
              <a:t>i.e</a:t>
            </a:r>
            <a:r>
              <a:rPr lang="en-US" dirty="0"/>
              <a:t> </a:t>
            </a:r>
            <a:r>
              <a:rPr lang="en-US" dirty="0" err="1"/>
              <a:t>EditProfile.jsx</a:t>
            </a:r>
            <a:r>
              <a:rPr lang="en-US" dirty="0"/>
              <a:t> because of the new attribute seller in the state</a:t>
            </a:r>
          </a:p>
        </p:txBody>
      </p:sp>
      <p:sp>
        <p:nvSpPr>
          <p:cNvPr id="4" name="Date Placeholder 3">
            <a:extLst>
              <a:ext uri="{FF2B5EF4-FFF2-40B4-BE49-F238E27FC236}">
                <a16:creationId xmlns:a16="http://schemas.microsoft.com/office/drawing/2014/main" id="{AF0467AB-D5D8-6725-D533-3E15F24592A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F672971-A9CB-7684-88EB-7009F5DFDCD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5FA28B-F776-6186-79BF-6951434D40E6}"/>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1317286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364F-02B7-EE02-C203-1339637C97CE}"/>
              </a:ext>
            </a:extLst>
          </p:cNvPr>
          <p:cNvSpPr>
            <a:spLocks noGrp="1"/>
          </p:cNvSpPr>
          <p:nvPr>
            <p:ph type="title"/>
          </p:nvPr>
        </p:nvSpPr>
        <p:spPr/>
        <p:txBody>
          <a:bodyPr/>
          <a:lstStyle/>
          <a:p>
            <a:r>
              <a:rPr lang="en-US" dirty="0"/>
              <a:t>Updated client/user/</a:t>
            </a:r>
            <a:r>
              <a:rPr lang="en-US" dirty="0" err="1"/>
              <a:t>EditProfile.jsx</a:t>
            </a:r>
            <a:endParaRPr lang="en-US" dirty="0"/>
          </a:p>
        </p:txBody>
      </p:sp>
      <p:sp>
        <p:nvSpPr>
          <p:cNvPr id="3" name="Content Placeholder 2">
            <a:extLst>
              <a:ext uri="{FF2B5EF4-FFF2-40B4-BE49-F238E27FC236}">
                <a16:creationId xmlns:a16="http://schemas.microsoft.com/office/drawing/2014/main" id="{E27B293F-13CD-9987-3AB7-A343D1DF4FE9}"/>
              </a:ext>
            </a:extLst>
          </p:cNvPr>
          <p:cNvSpPr>
            <a:spLocks noGrp="1"/>
          </p:cNvSpPr>
          <p:nvPr>
            <p:ph idx="1"/>
          </p:nvPr>
        </p:nvSpPr>
        <p:spPr/>
        <p:txBody>
          <a:bodyPr/>
          <a:lstStyle/>
          <a:p>
            <a:r>
              <a:rPr lang="en-US" sz="220" b="0" dirty="0">
                <a:solidFill>
                  <a:srgbClr val="008000"/>
                </a:solidFill>
                <a:effectLst/>
                <a:latin typeface="Consolas" panose="020B0609020204030204" pitchFamily="49" charset="0"/>
              </a:rPr>
              <a:t>import React,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from 'react'</a:t>
            </a:r>
          </a:p>
          <a:p>
            <a:r>
              <a:rPr lang="en-US" sz="220" b="0" dirty="0">
                <a:solidFill>
                  <a:srgbClr val="008000"/>
                </a:solidFill>
                <a:effectLst/>
                <a:latin typeface="Consolas" panose="020B0609020204030204" pitchFamily="49" charset="0"/>
              </a:rPr>
              <a:t>import Card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/core/Card'</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FormControlLabel</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Switch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/core/Switch'</a:t>
            </a:r>
          </a:p>
          <a:p>
            <a:r>
              <a:rPr lang="en-US" sz="220" b="0" dirty="0">
                <a:solidFill>
                  <a:srgbClr val="008000"/>
                </a:solidFill>
                <a:effectLst/>
                <a:latin typeface="Consolas" panose="020B0609020204030204" pitchFamily="49" charset="0"/>
              </a:rPr>
              <a:t>import Button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/core/Button'</a:t>
            </a:r>
          </a:p>
          <a:p>
            <a:r>
              <a:rPr lang="en-US" sz="220" b="0" dirty="0">
                <a:solidFill>
                  <a:srgbClr val="008000"/>
                </a:solidFill>
                <a:effectLst/>
                <a:latin typeface="Consolas" panose="020B0609020204030204" pitchFamily="49" charset="0"/>
              </a:rPr>
              <a:t>import </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Typography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/core/Typography'</a:t>
            </a:r>
          </a:p>
          <a:p>
            <a:r>
              <a:rPr lang="en-US" sz="220" b="0" dirty="0">
                <a:solidFill>
                  <a:srgbClr val="008000"/>
                </a:solidFill>
                <a:effectLst/>
                <a:latin typeface="Consolas" panose="020B0609020204030204" pitchFamily="49" charset="0"/>
              </a:rPr>
              <a:t>import Icon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/core/Icon'</a:t>
            </a:r>
          </a:p>
          <a:p>
            <a:r>
              <a:rPr lang="en-US" sz="220" b="0" dirty="0">
                <a:solidFill>
                  <a:srgbClr val="008000"/>
                </a:solidFill>
                <a:effectLst/>
                <a:latin typeface="Consolas" panose="020B0609020204030204" pitchFamily="49" charset="0"/>
              </a:rPr>
              <a:t>import { </a:t>
            </a:r>
            <a:r>
              <a:rPr lang="en-US" sz="220" b="0" dirty="0" err="1">
                <a:solidFill>
                  <a:srgbClr val="008000"/>
                </a:solidFill>
                <a:effectLst/>
                <a:latin typeface="Consolas" panose="020B0609020204030204" pitchFamily="49" charset="0"/>
              </a:rPr>
              <a:t>makeStyles</a:t>
            </a:r>
            <a:r>
              <a:rPr lang="en-US" sz="220" b="0" dirty="0">
                <a:solidFill>
                  <a:srgbClr val="008000"/>
                </a:solidFill>
                <a:effectLst/>
                <a:latin typeface="Consolas" panose="020B0609020204030204" pitchFamily="49" charset="0"/>
              </a:rPr>
              <a:t> } from '@material-</a:t>
            </a:r>
            <a:r>
              <a:rPr lang="en-US" sz="220" b="0" dirty="0" err="1">
                <a:solidFill>
                  <a:srgbClr val="008000"/>
                </a:solidFill>
                <a:effectLst/>
                <a:latin typeface="Consolas" panose="020B0609020204030204" pitchFamily="49" charset="0"/>
              </a:rPr>
              <a:t>ui</a:t>
            </a:r>
            <a:r>
              <a:rPr lang="en-US" sz="220" b="0" dirty="0">
                <a:solidFill>
                  <a:srgbClr val="008000"/>
                </a:solidFill>
                <a:effectLst/>
                <a:latin typeface="Consolas" panose="020B0609020204030204" pitchFamily="49" charset="0"/>
              </a:rPr>
              <a:t>/core/styles'</a:t>
            </a:r>
          </a:p>
          <a:p>
            <a:r>
              <a:rPr lang="en-US" sz="220" b="0" dirty="0">
                <a:solidFill>
                  <a:srgbClr val="008000"/>
                </a:solidFill>
                <a:effectLst/>
                <a:latin typeface="Consolas" panose="020B0609020204030204" pitchFamily="49" charset="0"/>
              </a:rPr>
              <a:t>//import auth from '../lib/auth-helper.js'</a:t>
            </a:r>
          </a:p>
          <a:p>
            <a:r>
              <a:rPr lang="en-US" sz="220" b="0" dirty="0">
                <a:solidFill>
                  <a:srgbClr val="008000"/>
                </a:solidFill>
                <a:effectLst/>
                <a:latin typeface="Consolas" panose="020B0609020204030204" pitchFamily="49" charset="0"/>
              </a:rPr>
              <a:t>import auth from '../lib/auth-helper'</a:t>
            </a:r>
          </a:p>
          <a:p>
            <a:r>
              <a:rPr lang="en-US" sz="220" b="0" dirty="0">
                <a:solidFill>
                  <a:srgbClr val="008000"/>
                </a:solidFill>
                <a:effectLst/>
                <a:latin typeface="Consolas" panose="020B0609020204030204" pitchFamily="49" charset="0"/>
              </a:rPr>
              <a:t>import {read, update} from './api-user.js'</a:t>
            </a:r>
          </a:p>
          <a:p>
            <a:r>
              <a:rPr lang="en-US" sz="220" b="0" dirty="0">
                <a:solidFill>
                  <a:srgbClr val="008000"/>
                </a:solidFill>
                <a:effectLst/>
                <a:latin typeface="Consolas" panose="020B0609020204030204" pitchFamily="49" charset="0"/>
              </a:rPr>
              <a:t>import {Navigate}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//import { </a:t>
            </a:r>
            <a:r>
              <a:rPr lang="en-US" sz="220" b="0" dirty="0" err="1">
                <a:solidFill>
                  <a:srgbClr val="008000"/>
                </a:solidFill>
                <a:effectLst/>
                <a:latin typeface="Consolas" panose="020B0609020204030204" pitchFamily="49" charset="0"/>
              </a:rPr>
              <a:t>useParams</a:t>
            </a:r>
            <a:r>
              <a:rPr lang="en-US" sz="220" b="0" dirty="0">
                <a:solidFill>
                  <a:srgbClr val="008000"/>
                </a:solidFill>
                <a:effectLst/>
                <a:latin typeface="Consolas" panose="020B0609020204030204" pitchFamily="49" charset="0"/>
              </a:rPr>
              <a:t> } from 'react-router-</a:t>
            </a:r>
            <a:r>
              <a:rPr lang="en-US" sz="220" b="0" dirty="0" err="1">
                <a:solidFill>
                  <a:srgbClr val="008000"/>
                </a:solidFill>
                <a:effectLst/>
                <a:latin typeface="Consolas" panose="020B0609020204030204" pitchFamily="49" charset="0"/>
              </a:rPr>
              <a:t>dom</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useStyles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makeStyles</a:t>
            </a:r>
            <a:r>
              <a:rPr lang="en-US" sz="220" b="0" dirty="0">
                <a:solidFill>
                  <a:srgbClr val="008000"/>
                </a:solidFill>
                <a:effectLst/>
                <a:latin typeface="Consolas" panose="020B0609020204030204" pitchFamily="49" charset="0"/>
              </a:rPr>
              <a:t>(theme =&gt; ({</a:t>
            </a:r>
          </a:p>
          <a:p>
            <a:r>
              <a:rPr lang="en-US" sz="220" b="0" dirty="0">
                <a:solidFill>
                  <a:srgbClr val="008000"/>
                </a:solidFill>
                <a:effectLst/>
                <a:latin typeface="Consolas" panose="020B0609020204030204" pitchFamily="49" charset="0"/>
              </a:rPr>
              <a:t>card: {</a:t>
            </a:r>
          </a:p>
          <a:p>
            <a:r>
              <a:rPr lang="en-US" sz="220" b="0" dirty="0" err="1">
                <a:solidFill>
                  <a:srgbClr val="008000"/>
                </a:solidFill>
                <a:effectLst/>
                <a:latin typeface="Consolas" panose="020B0609020204030204" pitchFamily="49" charset="0"/>
              </a:rPr>
              <a:t>maxWidth</a:t>
            </a:r>
            <a:r>
              <a:rPr lang="en-US" sz="220" b="0" dirty="0">
                <a:solidFill>
                  <a:srgbClr val="008000"/>
                </a:solidFill>
                <a:effectLst/>
                <a:latin typeface="Consolas" panose="020B0609020204030204" pitchFamily="49" charset="0"/>
              </a:rPr>
              <a:t>: 600,</a:t>
            </a:r>
          </a:p>
          <a:p>
            <a:r>
              <a:rPr lang="en-US" sz="220" b="0" dirty="0">
                <a:solidFill>
                  <a:srgbClr val="008000"/>
                </a:solidFill>
                <a:effectLst/>
                <a:latin typeface="Consolas" panose="020B0609020204030204" pitchFamily="49" charset="0"/>
              </a:rPr>
              <a:t>margin: 'auto',</a:t>
            </a:r>
          </a:p>
          <a:p>
            <a:r>
              <a:rPr lang="en-US" sz="220" b="0" dirty="0" err="1">
                <a:solidFill>
                  <a:srgbClr val="008000"/>
                </a:solidFill>
                <a:effectLst/>
                <a:latin typeface="Consolas" panose="020B0609020204030204" pitchFamily="49" charset="0"/>
              </a:rPr>
              <a:t>textAlign</a:t>
            </a:r>
            <a:r>
              <a:rPr lang="en-US" sz="220" b="0" dirty="0">
                <a:solidFill>
                  <a:srgbClr val="008000"/>
                </a:solidFill>
                <a:effectLst/>
                <a:latin typeface="Consolas" panose="020B0609020204030204" pitchFamily="49" charset="0"/>
              </a:rPr>
              <a:t>: 'center',</a:t>
            </a:r>
          </a:p>
          <a:p>
            <a:r>
              <a:rPr lang="en-US" sz="220" b="0" dirty="0" err="1">
                <a:solidFill>
                  <a:srgbClr val="008000"/>
                </a:solidFill>
                <a:effectLst/>
                <a:latin typeface="Consolas" panose="020B0609020204030204" pitchFamily="49" charset="0"/>
              </a:rPr>
              <a:t>marginTop</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(5),</a:t>
            </a:r>
          </a:p>
          <a:p>
            <a:r>
              <a:rPr lang="en-US" sz="220" b="0" dirty="0" err="1">
                <a:solidFill>
                  <a:srgbClr val="008000"/>
                </a:solidFill>
                <a:effectLst/>
                <a:latin typeface="Consolas" panose="020B0609020204030204" pitchFamily="49" charset="0"/>
              </a:rPr>
              <a:t>paddingBottom</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title: {</a:t>
            </a:r>
          </a:p>
          <a:p>
            <a:r>
              <a:rPr lang="en-US" sz="220" b="0" dirty="0">
                <a:solidFill>
                  <a:srgbClr val="008000"/>
                </a:solidFill>
                <a:effectLst/>
                <a:latin typeface="Consolas" panose="020B0609020204030204" pitchFamily="49" charset="0"/>
              </a:rPr>
              <a:t>margin: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color: </a:t>
            </a:r>
            <a:r>
              <a:rPr lang="en-US" sz="220" b="0" dirty="0" err="1">
                <a:solidFill>
                  <a:srgbClr val="008000"/>
                </a:solidFill>
                <a:effectLst/>
                <a:latin typeface="Consolas" panose="020B0609020204030204" pitchFamily="49" charset="0"/>
              </a:rPr>
              <a:t>theme.palette.protectedTitle</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error: {</a:t>
            </a:r>
          </a:p>
          <a:p>
            <a:r>
              <a:rPr lang="en-US" sz="220" b="0" dirty="0" err="1">
                <a:solidFill>
                  <a:srgbClr val="008000"/>
                </a:solidFill>
                <a:effectLst/>
                <a:latin typeface="Consolas" panose="020B0609020204030204" pitchFamily="49" charset="0"/>
              </a:rPr>
              <a:t>verticalAlign</a:t>
            </a:r>
            <a:r>
              <a:rPr lang="en-US" sz="220" b="0" dirty="0">
                <a:solidFill>
                  <a:srgbClr val="008000"/>
                </a:solidFill>
                <a:effectLst/>
                <a:latin typeface="Consolas" panose="020B0609020204030204" pitchFamily="49" charset="0"/>
              </a:rPr>
              <a:t>: 'middle'</a:t>
            </a:r>
          </a:p>
          <a:p>
            <a:r>
              <a:rPr lang="en-US" sz="220" b="0" dirty="0">
                <a:solidFill>
                  <a:srgbClr val="008000"/>
                </a:solidFill>
                <a:effectLst/>
                <a:latin typeface="Consolas" panose="020B0609020204030204" pitchFamily="49" charset="0"/>
              </a:rPr>
              <a:t>},</a:t>
            </a:r>
          </a:p>
          <a:p>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marginLeft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(1),</a:t>
            </a:r>
          </a:p>
          <a:p>
            <a:r>
              <a:rPr lang="en-US" sz="220" b="0" dirty="0" err="1">
                <a:solidFill>
                  <a:srgbClr val="008000"/>
                </a:solidFill>
                <a:effectLst/>
                <a:latin typeface="Consolas" panose="020B0609020204030204" pitchFamily="49" charset="0"/>
              </a:rPr>
              <a:t>marginRight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(1),</a:t>
            </a:r>
          </a:p>
          <a:p>
            <a:r>
              <a:rPr lang="en-US" sz="220" b="0" dirty="0">
                <a:solidFill>
                  <a:srgbClr val="008000"/>
                </a:solidFill>
                <a:effectLst/>
                <a:latin typeface="Consolas" panose="020B0609020204030204" pitchFamily="49" charset="0"/>
              </a:rPr>
              <a:t>width: 300</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submit: {</a:t>
            </a:r>
          </a:p>
          <a:p>
            <a:r>
              <a:rPr lang="en-US" sz="220" b="0" dirty="0">
                <a:solidFill>
                  <a:srgbClr val="008000"/>
                </a:solidFill>
                <a:effectLst/>
                <a:latin typeface="Consolas" panose="020B0609020204030204" pitchFamily="49" charset="0"/>
              </a:rPr>
              <a:t>margin: 'auto',</a:t>
            </a:r>
          </a:p>
          <a:p>
            <a:r>
              <a:rPr lang="en-US" sz="220" b="0" dirty="0" err="1">
                <a:solidFill>
                  <a:srgbClr val="008000"/>
                </a:solidFill>
                <a:effectLst/>
                <a:latin typeface="Consolas" panose="020B0609020204030204" pitchFamily="49" charset="0"/>
              </a:rPr>
              <a:t>marginBottom</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subheading:{</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marginTop</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theme.spacing</a:t>
            </a:r>
            <a:r>
              <a:rPr lang="en-US" sz="220" b="0" dirty="0">
                <a:solidFill>
                  <a:srgbClr val="008000"/>
                </a:solidFill>
                <a:effectLst/>
                <a:latin typeface="Consolas" panose="020B0609020204030204" pitchFamily="49" charset="0"/>
              </a:rPr>
              <a:t>(2),</a:t>
            </a:r>
          </a:p>
          <a:p>
            <a:r>
              <a:rPr lang="en-US" sz="220" b="0" dirty="0">
                <a:solidFill>
                  <a:srgbClr val="008000"/>
                </a:solidFill>
                <a:effectLst/>
                <a:latin typeface="Consolas" panose="020B0609020204030204" pitchFamily="49" charset="0"/>
              </a:rPr>
              <a:t>    color: </a:t>
            </a:r>
            <a:r>
              <a:rPr lang="en-US" sz="220" b="0" dirty="0" err="1">
                <a:solidFill>
                  <a:srgbClr val="008000"/>
                </a:solidFill>
                <a:effectLst/>
                <a:latin typeface="Consolas" panose="020B0609020204030204" pitchFamily="49" charset="0"/>
              </a:rPr>
              <a:t>theme.palette.openTitle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export default function </a:t>
            </a:r>
            <a:r>
              <a:rPr lang="en-US" sz="220" b="0" dirty="0" err="1">
                <a:solidFill>
                  <a:srgbClr val="008000"/>
                </a:solidFill>
                <a:effectLst/>
                <a:latin typeface="Consolas" panose="020B0609020204030204" pitchFamily="49" charset="0"/>
              </a:rPr>
              <a:t>EditProfile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const classes = </a:t>
            </a:r>
            <a:r>
              <a:rPr lang="en-US" sz="220" b="0" dirty="0" err="1">
                <a:solidFill>
                  <a:srgbClr val="008000"/>
                </a:solidFill>
                <a:effectLst/>
                <a:latin typeface="Consolas" panose="020B0609020204030204" pitchFamily="49" charset="0"/>
              </a:rPr>
              <a:t>useStyles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 = </a:t>
            </a:r>
            <a:r>
              <a:rPr lang="en-US" sz="220" b="0" dirty="0" err="1">
                <a:solidFill>
                  <a:srgbClr val="008000"/>
                </a:solidFill>
                <a:effectLst/>
                <a:latin typeface="Consolas" panose="020B0609020204030204" pitchFamily="49" charset="0"/>
              </a:rPr>
              <a:t>useParams</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[values, </a:t>
            </a:r>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useState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name: '',</a:t>
            </a:r>
          </a:p>
          <a:p>
            <a:r>
              <a:rPr lang="en-US" sz="220" b="0" dirty="0">
                <a:solidFill>
                  <a:srgbClr val="008000"/>
                </a:solidFill>
                <a:effectLst/>
                <a:latin typeface="Consolas" panose="020B0609020204030204" pitchFamily="49" charset="0"/>
              </a:rPr>
              <a:t>password: '',</a:t>
            </a:r>
          </a:p>
          <a:p>
            <a:r>
              <a:rPr lang="en-US" sz="220" b="0" dirty="0">
                <a:solidFill>
                  <a:srgbClr val="008000"/>
                </a:solidFill>
                <a:effectLst/>
                <a:latin typeface="Consolas" panose="020B0609020204030204" pitchFamily="49" charset="0"/>
              </a:rPr>
              <a:t>email: '',</a:t>
            </a:r>
          </a:p>
          <a:p>
            <a:r>
              <a:rPr lang="en-US" sz="220" b="0" dirty="0">
                <a:solidFill>
                  <a:srgbClr val="008000"/>
                </a:solidFill>
                <a:effectLst/>
                <a:latin typeface="Consolas" panose="020B0609020204030204" pitchFamily="49" charset="0"/>
              </a:rPr>
              <a:t>//open: false,</a:t>
            </a:r>
          </a:p>
          <a:p>
            <a:r>
              <a:rPr lang="en-US" sz="220" b="0" dirty="0">
                <a:solidFill>
                  <a:srgbClr val="008000"/>
                </a:solidFill>
                <a:effectLst/>
                <a:latin typeface="Consolas" panose="020B0609020204030204" pitchFamily="49" charset="0"/>
              </a:rPr>
              <a:t>seller: false,</a:t>
            </a:r>
          </a:p>
          <a:p>
            <a:r>
              <a:rPr lang="en-US" sz="220" b="0" dirty="0">
                <a:solidFill>
                  <a:srgbClr val="008000"/>
                </a:solidFill>
                <a:effectLst/>
                <a:latin typeface="Consolas" panose="020B0609020204030204" pitchFamily="49" charset="0"/>
              </a:rPr>
              <a:t>error: '',</a:t>
            </a:r>
          </a:p>
          <a:p>
            <a:r>
              <a:rPr lang="en-US" sz="220" b="0" dirty="0" err="1">
                <a:solidFill>
                  <a:srgbClr val="008000"/>
                </a:solidFill>
                <a:effectLst/>
                <a:latin typeface="Consolas" panose="020B0609020204030204" pitchFamily="49" charset="0"/>
              </a:rPr>
              <a:t>NavigateToProfile</a:t>
            </a:r>
            <a:r>
              <a:rPr lang="en-US" sz="220" b="0" dirty="0">
                <a:solidFill>
                  <a:srgbClr val="008000"/>
                </a:solidFill>
                <a:effectLst/>
                <a:latin typeface="Consolas" panose="020B0609020204030204" pitchFamily="49" charset="0"/>
              </a:rPr>
              <a:t>: false</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jwt</a:t>
            </a:r>
            <a:r>
              <a:rPr lang="en-US" sz="220" b="0" dirty="0">
                <a:solidFill>
                  <a:srgbClr val="008000"/>
                </a:solidFill>
                <a:effectLst/>
                <a:latin typeface="Consolas" panose="020B0609020204030204" pitchFamily="49" charset="0"/>
              </a:rPr>
              <a:t> = </a:t>
            </a:r>
            <a:r>
              <a:rPr lang="en-US" sz="220" b="0" dirty="0" err="1">
                <a:solidFill>
                  <a:srgbClr val="008000"/>
                </a:solidFill>
                <a:effectLst/>
                <a:latin typeface="Consolas" panose="020B0609020204030204" pitchFamily="49" charset="0"/>
              </a:rPr>
              <a:t>auth.isAuthenticated</a:t>
            </a:r>
            <a:r>
              <a:rPr lang="en-US" sz="220" b="0" dirty="0">
                <a:solidFill>
                  <a:srgbClr val="008000"/>
                </a:solidFill>
                <a:effectLst/>
                <a:latin typeface="Consolas" panose="020B0609020204030204" pitchFamily="49" charset="0"/>
              </a:rPr>
              <a:t>()</a:t>
            </a:r>
          </a:p>
          <a:p>
            <a:r>
              <a:rPr lang="en-US" sz="220" b="0" dirty="0" err="1">
                <a:solidFill>
                  <a:srgbClr val="008000"/>
                </a:solidFill>
                <a:effectLst/>
                <a:latin typeface="Consolas" panose="020B0609020204030204" pitchFamily="49" charset="0"/>
              </a:rPr>
              <a:t>useEffect</a:t>
            </a:r>
            <a:r>
              <a:rPr lang="en-US" sz="220" b="0" dirty="0">
                <a:solidFill>
                  <a:srgbClr val="008000"/>
                </a:solidFill>
                <a:effectLst/>
                <a:latin typeface="Consolas" panose="020B0609020204030204" pitchFamily="49" charset="0"/>
              </a:rPr>
              <a:t>(() =&gt; {</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abortController</a:t>
            </a:r>
            <a:r>
              <a:rPr lang="en-US" sz="220" b="0" dirty="0">
                <a:solidFill>
                  <a:srgbClr val="008000"/>
                </a:solidFill>
                <a:effectLst/>
                <a:latin typeface="Consolas" panose="020B0609020204030204" pitchFamily="49" charset="0"/>
              </a:rPr>
              <a:t> = new </a:t>
            </a:r>
            <a:r>
              <a:rPr lang="en-US" sz="220" b="0" dirty="0" err="1">
                <a:solidFill>
                  <a:srgbClr val="008000"/>
                </a:solidFill>
                <a:effectLst/>
                <a:latin typeface="Consolas" panose="020B0609020204030204" pitchFamily="49" charset="0"/>
              </a:rPr>
              <a:t>AbortController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signal = </a:t>
            </a:r>
            <a:r>
              <a:rPr lang="en-US" sz="220" b="0" dirty="0" err="1">
                <a:solidFill>
                  <a:srgbClr val="008000"/>
                </a:solidFill>
                <a:effectLst/>
                <a:latin typeface="Consolas" panose="020B0609020204030204" pitchFamily="49" charset="0"/>
              </a:rPr>
              <a:t>abortController.signal</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read({</a:t>
            </a:r>
          </a:p>
          <a:p>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userId</a:t>
            </a:r>
            <a:endParaRPr lang="en-US" sz="220" b="0" dirty="0">
              <a:solidFill>
                <a:srgbClr val="008000"/>
              </a:solidFill>
              <a:effectLst/>
              <a:latin typeface="Consolas" panose="020B0609020204030204" pitchFamily="49" charset="0"/>
            </a:endParaRPr>
          </a:p>
          <a:p>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jwt.user._id</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{t: </a:t>
            </a:r>
            <a:r>
              <a:rPr lang="en-US" sz="220" b="0" dirty="0" err="1">
                <a:solidFill>
                  <a:srgbClr val="008000"/>
                </a:solidFill>
                <a:effectLst/>
                <a:latin typeface="Consolas" panose="020B0609020204030204" pitchFamily="49" charset="0"/>
              </a:rPr>
              <a:t>jwt.token</a:t>
            </a:r>
            <a:r>
              <a:rPr lang="en-US" sz="220" b="0" dirty="0">
                <a:solidFill>
                  <a:srgbClr val="008000"/>
                </a:solidFill>
                <a:effectLst/>
                <a:latin typeface="Consolas" panose="020B0609020204030204" pitchFamily="49" charset="0"/>
              </a:rPr>
              <a:t>}, signal).then((data) =&gt;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else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name: data.name, email: </a:t>
            </a:r>
            <a:r>
              <a:rPr lang="en-US" sz="220" b="0" dirty="0" err="1">
                <a:solidFill>
                  <a:srgbClr val="008000"/>
                </a:solidFill>
                <a:effectLst/>
                <a:latin typeface="Consolas" panose="020B0609020204030204" pitchFamily="49" charset="0"/>
              </a:rPr>
              <a:t>data.email</a:t>
            </a:r>
            <a:r>
              <a:rPr lang="en-US" sz="220" b="0" dirty="0">
                <a:solidFill>
                  <a:srgbClr val="008000"/>
                </a:solidFill>
                <a:effectLst/>
                <a:latin typeface="Consolas" panose="020B0609020204030204" pitchFamily="49" charset="0"/>
              </a:rPr>
              <a:t>, seller: </a:t>
            </a:r>
            <a:r>
              <a:rPr lang="en-US" sz="220" b="0" dirty="0" err="1">
                <a:solidFill>
                  <a:srgbClr val="008000"/>
                </a:solidFill>
                <a:effectLst/>
                <a:latin typeface="Consolas" panose="020B0609020204030204" pitchFamily="49" charset="0"/>
              </a:rPr>
              <a:t>data.seller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return function cleanup(){</a:t>
            </a:r>
          </a:p>
          <a:p>
            <a:r>
              <a:rPr lang="en-US" sz="220" b="0" dirty="0" err="1">
                <a:solidFill>
                  <a:srgbClr val="008000"/>
                </a:solidFill>
                <a:effectLst/>
                <a:latin typeface="Consolas" panose="020B0609020204030204" pitchFamily="49" charset="0"/>
              </a:rPr>
              <a:t>abortController.abort</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userId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jwt.user._id</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 () =&gt; {</a:t>
            </a:r>
          </a:p>
          <a:p>
            <a:r>
              <a:rPr lang="en-US" sz="220" b="0" dirty="0">
                <a:solidFill>
                  <a:srgbClr val="008000"/>
                </a:solidFill>
                <a:effectLst/>
                <a:latin typeface="Consolas" panose="020B0609020204030204" pitchFamily="49" charset="0"/>
              </a:rPr>
              <a:t>const user = {</a:t>
            </a:r>
          </a:p>
          <a:p>
            <a:r>
              <a:rPr lang="en-US" sz="220" b="0" dirty="0">
                <a:solidFill>
                  <a:srgbClr val="008000"/>
                </a:solidFill>
                <a:effectLst/>
                <a:latin typeface="Consolas" panose="020B0609020204030204" pitchFamily="49" charset="0"/>
              </a:rPr>
              <a:t>name: values.name || undefined,</a:t>
            </a:r>
          </a:p>
          <a:p>
            <a:r>
              <a:rPr lang="en-US" sz="220" b="0" dirty="0">
                <a:solidFill>
                  <a:srgbClr val="008000"/>
                </a:solidFill>
                <a:effectLst/>
                <a:latin typeface="Consolas" panose="020B0609020204030204" pitchFamily="49" charset="0"/>
              </a:rPr>
              <a:t>email: </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latin typeface="Consolas" panose="020B0609020204030204" pitchFamily="49" charset="0"/>
              </a:rPr>
              <a:t>password: </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 undefined,</a:t>
            </a:r>
          </a:p>
          <a:p>
            <a:r>
              <a:rPr lang="en-US" sz="220" b="0" dirty="0">
                <a:solidFill>
                  <a:srgbClr val="008000"/>
                </a:solidFill>
                <a:effectLst/>
                <a:highlight>
                  <a:srgbClr val="FFFF00"/>
                </a:highlight>
                <a:latin typeface="Consolas" panose="020B0609020204030204" pitchFamily="49" charset="0"/>
              </a:rPr>
              <a:t>seller: </a:t>
            </a:r>
            <a:r>
              <a:rPr lang="en-US" sz="220" b="0" dirty="0" err="1">
                <a:solidFill>
                  <a:srgbClr val="008000"/>
                </a:solidFill>
                <a:effectLst/>
                <a:highlight>
                  <a:srgbClr val="FFFF00"/>
                </a:highlight>
                <a:latin typeface="Consolas" panose="020B0609020204030204" pitchFamily="49" charset="0"/>
              </a:rPr>
              <a:t>values.seller</a:t>
            </a:r>
            <a:r>
              <a:rPr lang="en-US" sz="220" b="0" dirty="0">
                <a:solidFill>
                  <a:srgbClr val="008000"/>
                </a:solidFill>
                <a:effectLst/>
                <a:highlight>
                  <a:srgbClr val="FFFF00"/>
                </a:highlight>
                <a:latin typeface="Consolas" panose="020B0609020204030204" pitchFamily="49" charset="0"/>
              </a:rPr>
              <a:t> || false</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update({</a:t>
            </a:r>
          </a:p>
          <a:p>
            <a:r>
              <a:rPr lang="en-US" sz="220" b="0" dirty="0">
                <a:solidFill>
                  <a:srgbClr val="008000"/>
                </a:solidFill>
                <a:effectLst/>
                <a:highlight>
                  <a:srgbClr val="FFFF00"/>
                </a:highlight>
                <a:latin typeface="Consolas" panose="020B0609020204030204" pitchFamily="49" charset="0"/>
              </a:rPr>
              <a:t>//</a:t>
            </a:r>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userId</a:t>
            </a:r>
            <a:endParaRPr lang="en-US" sz="220" b="0" dirty="0">
              <a:solidFill>
                <a:srgbClr val="008000"/>
              </a:solidFill>
              <a:effectLst/>
              <a:highlight>
                <a:srgbClr val="FFFF00"/>
              </a:highlight>
              <a:latin typeface="Consolas" panose="020B0609020204030204" pitchFamily="49" charset="0"/>
            </a:endParaRPr>
          </a:p>
          <a:p>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jwt.user._id</a:t>
            </a:r>
            <a:r>
              <a:rPr lang="en-US" sz="220" b="0" dirty="0">
                <a:solidFill>
                  <a:srgbClr val="008000"/>
                </a:solidFill>
                <a:effectLst/>
                <a:highlight>
                  <a:srgbClr val="FFFF00"/>
                </a:highlight>
                <a:latin typeface="Consolas" panose="020B0609020204030204" pitchFamily="49" charset="0"/>
              </a:rPr>
              <a:t>,</a:t>
            </a:r>
          </a:p>
          <a:p>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t: </a:t>
            </a:r>
            <a:r>
              <a:rPr lang="en-US" sz="220" b="0" dirty="0" err="1">
                <a:solidFill>
                  <a:srgbClr val="008000"/>
                </a:solidFill>
                <a:effectLst/>
                <a:latin typeface="Consolas" panose="020B0609020204030204" pitchFamily="49" charset="0"/>
              </a:rPr>
              <a:t>jwt.token</a:t>
            </a:r>
            <a:endParaRPr lang="en-US" sz="220" b="0" dirty="0">
              <a:solidFill>
                <a:srgbClr val="008000"/>
              </a:solidFill>
              <a:effectLst/>
              <a:latin typeface="Consolas" panose="020B0609020204030204" pitchFamily="49" charset="0"/>
            </a:endParaRPr>
          </a:p>
          <a:p>
            <a:r>
              <a:rPr lang="en-US" sz="220" b="0" dirty="0">
                <a:solidFill>
                  <a:srgbClr val="008000"/>
                </a:solidFill>
                <a:effectLst/>
                <a:latin typeface="Consolas" panose="020B0609020204030204" pitchFamily="49" charset="0"/>
              </a:rPr>
              <a:t>}, user).then((data) =&gt; {</a:t>
            </a:r>
          </a:p>
          <a:p>
            <a:r>
              <a:rPr lang="en-US" sz="220" b="0" dirty="0">
                <a:solidFill>
                  <a:srgbClr val="008000"/>
                </a:solidFill>
                <a:effectLst/>
                <a:latin typeface="Consolas" panose="020B0609020204030204" pitchFamily="49" charset="0"/>
              </a:rPr>
              <a:t>if (data &amp;&amp;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error: </a:t>
            </a:r>
            <a:r>
              <a:rPr lang="en-US" sz="220" b="0" dirty="0" err="1">
                <a:solidFill>
                  <a:srgbClr val="008000"/>
                </a:solidFill>
                <a:effectLst/>
                <a:latin typeface="Consolas" panose="020B0609020204030204" pitchFamily="49" charset="0"/>
              </a:rPr>
              <a:t>data.error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 else {</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auth.updateUser</a:t>
            </a:r>
            <a:r>
              <a:rPr lang="en-US" sz="220" b="0" dirty="0">
                <a:solidFill>
                  <a:srgbClr val="008000"/>
                </a:solidFill>
                <a:effectLst/>
                <a:highlight>
                  <a:srgbClr val="FFFF00"/>
                </a:highlight>
                <a:latin typeface="Consolas" panose="020B0609020204030204" pitchFamily="49" charset="0"/>
              </a:rPr>
              <a:t>(data, ()=&gt; {</a:t>
            </a:r>
          </a:p>
          <a:p>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setValues</a:t>
            </a:r>
            <a:r>
              <a:rPr lang="en-US" sz="220" b="0" dirty="0">
                <a:solidFill>
                  <a:srgbClr val="008000"/>
                </a:solidFill>
                <a:effectLst/>
                <a:highlight>
                  <a:srgbClr val="FFFF00"/>
                </a:highlight>
                <a:latin typeface="Consolas" panose="020B0609020204030204" pitchFamily="49" charset="0"/>
              </a:rPr>
              <a:t>({...values, </a:t>
            </a:r>
            <a:r>
              <a:rPr lang="en-US" sz="220" b="0" dirty="0" err="1">
                <a:solidFill>
                  <a:srgbClr val="008000"/>
                </a:solidFill>
                <a:effectLst/>
                <a:highlight>
                  <a:srgbClr val="FFFF00"/>
                </a:highlight>
                <a:latin typeface="Consolas" panose="020B0609020204030204" pitchFamily="49" charset="0"/>
              </a:rPr>
              <a:t>userId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data._id</a:t>
            </a:r>
            <a:r>
              <a:rPr lang="en-US" sz="220" b="0" dirty="0">
                <a:solidFill>
                  <a:srgbClr val="008000"/>
                </a:solidFill>
                <a:effectLst/>
                <a:highlight>
                  <a:srgbClr val="FFFF00"/>
                </a:highlight>
                <a:latin typeface="Consolas" panose="020B0609020204030204" pitchFamily="49" charset="0"/>
              </a:rPr>
              <a:t>, </a:t>
            </a:r>
            <a:r>
              <a:rPr lang="en-US" sz="220" b="0" dirty="0" err="1">
                <a:solidFill>
                  <a:srgbClr val="008000"/>
                </a:solidFill>
                <a:effectLst/>
                <a:highlight>
                  <a:srgbClr val="FFFF00"/>
                </a:highlight>
                <a:latin typeface="Consolas" panose="020B0609020204030204" pitchFamily="49" charset="0"/>
              </a:rPr>
              <a:t>NavigateToProfile</a:t>
            </a:r>
            <a:r>
              <a:rPr lang="en-US" sz="220" b="0" dirty="0">
                <a:solidFill>
                  <a:srgbClr val="008000"/>
                </a:solidFill>
                <a:effectLst/>
                <a:highlight>
                  <a:srgbClr val="FFFF00"/>
                </a:highlight>
                <a:latin typeface="Consolas" panose="020B0609020204030204" pitchFamily="49" charset="0"/>
              </a:rPr>
              <a:t>: true})</a:t>
            </a:r>
          </a:p>
          <a:p>
            <a:r>
              <a:rPr lang="en-US" sz="220" b="0" dirty="0">
                <a:solidFill>
                  <a:srgbClr val="008000"/>
                </a:solidFill>
                <a:effectLst/>
                <a:highlight>
                  <a:srgbClr val="FFFF00"/>
                </a:highlight>
                <a:latin typeface="Consolas" panose="020B0609020204030204" pitchFamily="49" charset="0"/>
              </a:rPr>
              <a:t>    })</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const </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 = name =&gt; event =&gt; {</a:t>
            </a:r>
          </a:p>
          <a:p>
            <a:r>
              <a:rPr lang="en-US" sz="220" b="0" dirty="0" err="1">
                <a:solidFill>
                  <a:srgbClr val="008000"/>
                </a:solidFill>
                <a:effectLst/>
                <a:latin typeface="Consolas" panose="020B0609020204030204" pitchFamily="49" charset="0"/>
              </a:rPr>
              <a:t>setValues</a:t>
            </a:r>
            <a:r>
              <a:rPr lang="en-US" sz="220" b="0" dirty="0">
                <a:solidFill>
                  <a:srgbClr val="008000"/>
                </a:solidFill>
                <a:effectLst/>
                <a:latin typeface="Consolas" panose="020B0609020204030204" pitchFamily="49" charset="0"/>
              </a:rPr>
              <a:t>({...values, [name]: </a:t>
            </a:r>
            <a:r>
              <a:rPr lang="en-US" sz="220" b="0" dirty="0" err="1">
                <a:solidFill>
                  <a:srgbClr val="008000"/>
                </a:solidFill>
                <a:effectLst/>
                <a:latin typeface="Consolas" panose="020B0609020204030204" pitchFamily="49" charset="0"/>
              </a:rPr>
              <a:t>event.target.value</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if (</a:t>
            </a:r>
            <a:r>
              <a:rPr lang="en-US" sz="220" b="0" dirty="0" err="1">
                <a:solidFill>
                  <a:srgbClr val="008000"/>
                </a:solidFill>
                <a:effectLst/>
                <a:latin typeface="Consolas" panose="020B0609020204030204" pitchFamily="49" charset="0"/>
              </a:rPr>
              <a:t>values.NavigateToProfile</a:t>
            </a:r>
            <a:r>
              <a:rPr lang="en-US" sz="220" b="0" dirty="0">
                <a:solidFill>
                  <a:srgbClr val="008000"/>
                </a:solidFill>
                <a:effectLst/>
                <a:latin typeface="Consolas" panose="020B0609020204030204" pitchFamily="49" charset="0"/>
              </a:rPr>
              <a:t>) {</a:t>
            </a:r>
          </a:p>
          <a:p>
            <a:r>
              <a:rPr lang="en-US" sz="220" b="0" dirty="0">
                <a:solidFill>
                  <a:srgbClr val="008000"/>
                </a:solidFill>
                <a:effectLst/>
                <a:latin typeface="Consolas" panose="020B0609020204030204" pitchFamily="49" charset="0"/>
              </a:rPr>
              <a:t>return (&lt;Navigate to={'/user/' + </a:t>
            </a:r>
            <a:r>
              <a:rPr lang="en-US" sz="220" b="0" dirty="0" err="1">
                <a:solidFill>
                  <a:srgbClr val="008000"/>
                </a:solidFill>
                <a:effectLst/>
                <a:latin typeface="Consolas" panose="020B0609020204030204" pitchFamily="49" charset="0"/>
              </a:rPr>
              <a:t>values.userId</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return (</a:t>
            </a:r>
          </a:p>
          <a:p>
            <a:r>
              <a:rPr lang="en-US" sz="220" b="0" dirty="0">
                <a:solidFill>
                  <a:srgbClr val="008000"/>
                </a:solidFill>
                <a:effectLst/>
                <a:latin typeface="Consolas" panose="020B0609020204030204" pitchFamily="49" charset="0"/>
              </a:rPr>
              <a:t>&lt;Card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classes.card</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&lt;Typography variant="h6"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classes.title</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Edit Profile</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id="name" label="Name"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value={values.name}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('name')} margin="normal"/&gt;&lt;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id="email" type="email" label="Email"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a:t>
            </a:r>
            <a:r>
              <a:rPr lang="en-US" sz="220" b="0" dirty="0" err="1">
                <a:solidFill>
                  <a:srgbClr val="008000"/>
                </a:solidFill>
                <a:effectLst/>
                <a:latin typeface="Consolas" panose="020B0609020204030204" pitchFamily="49" charset="0"/>
              </a:rPr>
              <a:t>values.email</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('email')} margin="normal"/&gt;&lt;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TextField</a:t>
            </a:r>
            <a:r>
              <a:rPr lang="en-US" sz="220" b="0" dirty="0">
                <a:solidFill>
                  <a:srgbClr val="008000"/>
                </a:solidFill>
                <a:effectLst/>
                <a:latin typeface="Consolas" panose="020B0609020204030204" pitchFamily="49" charset="0"/>
              </a:rPr>
              <a:t> id="password" type="password" label="Password"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classes.textField</a:t>
            </a:r>
            <a:r>
              <a:rPr lang="en-US" sz="220" b="0" dirty="0">
                <a:solidFill>
                  <a:srgbClr val="008000"/>
                </a:solidFill>
                <a:effectLst/>
                <a:latin typeface="Consolas" panose="020B0609020204030204" pitchFamily="49" charset="0"/>
              </a:rPr>
              <a:t>} value={</a:t>
            </a:r>
            <a:r>
              <a:rPr lang="en-US" sz="220" b="0" dirty="0" err="1">
                <a:solidFill>
                  <a:srgbClr val="008000"/>
                </a:solidFill>
                <a:effectLst/>
                <a:latin typeface="Consolas" panose="020B0609020204030204" pitchFamily="49" charset="0"/>
              </a:rPr>
              <a:t>values.password</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onChange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handleChange</a:t>
            </a:r>
            <a:r>
              <a:rPr lang="en-US" sz="220" b="0" dirty="0">
                <a:solidFill>
                  <a:srgbClr val="008000"/>
                </a:solidFill>
                <a:effectLst/>
                <a:latin typeface="Consolas" panose="020B0609020204030204" pitchFamily="49" charset="0"/>
              </a:rPr>
              <a:t>('password')} margin="normal"/&gt;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br</a:t>
            </a:r>
            <a:r>
              <a:rPr lang="en-US" sz="220" b="0" dirty="0">
                <a:solidFill>
                  <a:srgbClr val="008000"/>
                </a:solidFill>
                <a:effectLst/>
                <a:latin typeface="Consolas" panose="020B0609020204030204" pitchFamily="49" charset="0"/>
              </a:rPr>
              <a:t>/&gt; {</a:t>
            </a:r>
          </a:p>
          <a:p>
            <a:r>
              <a:rPr lang="en-US" sz="220" b="0" dirty="0" err="1">
                <a:solidFill>
                  <a:srgbClr val="008000"/>
                </a:solidFill>
                <a:effectLst/>
                <a:latin typeface="Consolas" panose="020B0609020204030204" pitchFamily="49" charset="0"/>
              </a:rPr>
              <a:t>values.error</a:t>
            </a:r>
            <a:r>
              <a:rPr lang="en-US" sz="220" b="0" dirty="0">
                <a:solidFill>
                  <a:srgbClr val="008000"/>
                </a:solidFill>
                <a:effectLst/>
                <a:latin typeface="Consolas" panose="020B0609020204030204" pitchFamily="49" charset="0"/>
              </a:rPr>
              <a:t> &amp;&amp; (&lt;Typography component="p" color="error"&gt;</a:t>
            </a:r>
          </a:p>
          <a:p>
            <a:r>
              <a:rPr lang="en-US" sz="220" b="0" dirty="0">
                <a:solidFill>
                  <a:srgbClr val="008000"/>
                </a:solidFill>
                <a:effectLst/>
                <a:latin typeface="Consolas" panose="020B0609020204030204" pitchFamily="49" charset="0"/>
              </a:rPr>
              <a:t>&lt;Icon color="error"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classes.error</a:t>
            </a:r>
            <a:r>
              <a:rPr lang="en-US" sz="220" b="0" dirty="0">
                <a:solidFill>
                  <a:srgbClr val="008000"/>
                </a:solidFill>
                <a:effectLst/>
                <a:latin typeface="Consolas" panose="020B0609020204030204" pitchFamily="49" charset="0"/>
              </a:rPr>
              <a:t>}&gt;error&lt;/Icon&gt;</a:t>
            </a:r>
          </a:p>
          <a:p>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values.error</a:t>
            </a:r>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&lt;/Typography&gt;)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CardContent</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&lt;Button color="primary" variant="contained" </a:t>
            </a:r>
            <a:r>
              <a:rPr lang="en-US" sz="220" b="0" dirty="0" err="1">
                <a:solidFill>
                  <a:srgbClr val="008000"/>
                </a:solidFill>
                <a:effectLst/>
                <a:latin typeface="Consolas" panose="020B0609020204030204" pitchFamily="49" charset="0"/>
              </a:rPr>
              <a:t>onClick</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clickSubmit</a:t>
            </a:r>
            <a:r>
              <a:rPr lang="en-US" sz="220" b="0" dirty="0">
                <a:solidFill>
                  <a:srgbClr val="008000"/>
                </a:solidFill>
                <a:effectLst/>
                <a:latin typeface="Consolas" panose="020B0609020204030204" pitchFamily="49" charset="0"/>
              </a:rPr>
              <a:t>} </a:t>
            </a:r>
            <a:r>
              <a:rPr lang="en-US" sz="220" b="0" dirty="0" err="1">
                <a:solidFill>
                  <a:srgbClr val="008000"/>
                </a:solidFill>
                <a:effectLst/>
                <a:latin typeface="Consolas" panose="020B0609020204030204" pitchFamily="49" charset="0"/>
              </a:rPr>
              <a:t>className</a:t>
            </a:r>
            <a:r>
              <a:rPr lang="en-US" sz="220" b="0" dirty="0">
                <a:solidFill>
                  <a:srgbClr val="008000"/>
                </a:solidFill>
                <a:effectLst/>
                <a:latin typeface="Consolas" panose="020B0609020204030204" pitchFamily="49" charset="0"/>
              </a:rPr>
              <a:t>={</a:t>
            </a:r>
            <a:r>
              <a:rPr lang="en-US" sz="220" b="0" dirty="0" err="1">
                <a:solidFill>
                  <a:srgbClr val="008000"/>
                </a:solidFill>
                <a:effectLst/>
                <a:latin typeface="Consolas" panose="020B0609020204030204" pitchFamily="49" charset="0"/>
              </a:rPr>
              <a:t>classes.submit</a:t>
            </a:r>
            <a:r>
              <a:rPr lang="en-US" sz="220" b="0" dirty="0">
                <a:solidFill>
                  <a:srgbClr val="008000"/>
                </a:solidFill>
                <a:effectLst/>
                <a:latin typeface="Consolas" panose="020B0609020204030204" pitchFamily="49" charset="0"/>
              </a:rPr>
              <a:t>}&gt;Submit&lt;/Button&gt;</a:t>
            </a:r>
          </a:p>
          <a:p>
            <a:r>
              <a:rPr lang="en-US" sz="220" b="0" dirty="0">
                <a:solidFill>
                  <a:srgbClr val="008000"/>
                </a:solidFill>
                <a:effectLst/>
                <a:latin typeface="Consolas" panose="020B0609020204030204" pitchFamily="49" charset="0"/>
              </a:rPr>
              <a:t>&lt;/</a:t>
            </a:r>
            <a:r>
              <a:rPr lang="en-US" sz="220" b="0" dirty="0" err="1">
                <a:solidFill>
                  <a:srgbClr val="008000"/>
                </a:solidFill>
                <a:effectLst/>
                <a:latin typeface="Consolas" panose="020B0609020204030204" pitchFamily="49" charset="0"/>
              </a:rPr>
              <a:t>CardActions</a:t>
            </a:r>
            <a:r>
              <a:rPr lang="en-US" sz="220" b="0" dirty="0">
                <a:solidFill>
                  <a:srgbClr val="008000"/>
                </a:solidFill>
                <a:effectLst/>
                <a:latin typeface="Consolas" panose="020B0609020204030204" pitchFamily="49" charset="0"/>
              </a:rPr>
              <a:t>&gt;</a:t>
            </a:r>
          </a:p>
          <a:p>
            <a:r>
              <a:rPr lang="en-US" sz="220" b="0" dirty="0">
                <a:solidFill>
                  <a:srgbClr val="008000"/>
                </a:solidFill>
                <a:effectLst/>
                <a:latin typeface="Consolas" panose="020B0609020204030204" pitchFamily="49" charset="0"/>
              </a:rPr>
              <a:t>&lt;/Card&gt;</a:t>
            </a:r>
          </a:p>
          <a:p>
            <a:r>
              <a:rPr lang="en-US" sz="220" b="0" dirty="0">
                <a:solidFill>
                  <a:srgbClr val="008000"/>
                </a:solidFill>
                <a:effectLst/>
                <a:latin typeface="Consolas" panose="020B0609020204030204" pitchFamily="49" charset="0"/>
              </a:rPr>
              <a:t>)</a:t>
            </a:r>
          </a:p>
          <a:p>
            <a:r>
              <a:rPr lang="en-US" sz="220" b="0" dirty="0">
                <a:solidFill>
                  <a:srgbClr val="008000"/>
                </a:solidFill>
                <a:effectLst/>
                <a:latin typeface="Consolas" panose="020B0609020204030204" pitchFamily="49" charset="0"/>
              </a:rPr>
              <a:t>}</a:t>
            </a:r>
          </a:p>
          <a:p>
            <a:br>
              <a:rPr lang="en-US" sz="220" b="0" dirty="0">
                <a:solidFill>
                  <a:srgbClr val="008000"/>
                </a:solidFill>
                <a:effectLst/>
                <a:latin typeface="Consolas" panose="020B0609020204030204" pitchFamily="49" charset="0"/>
              </a:rPr>
            </a:br>
            <a:br>
              <a:rPr lang="en-US" sz="220" b="0" dirty="0">
                <a:solidFill>
                  <a:srgbClr val="008000"/>
                </a:solidFill>
                <a:effectLst/>
                <a:latin typeface="Consolas" panose="020B0609020204030204" pitchFamily="49" charset="0"/>
              </a:rPr>
            </a:br>
            <a:br>
              <a:rPr lang="en-US" sz="220" b="0" dirty="0">
                <a:solidFill>
                  <a:srgbClr val="008000"/>
                </a:solidFill>
                <a:effectLst/>
                <a:latin typeface="Consolas" panose="020B0609020204030204" pitchFamily="49" charset="0"/>
              </a:rPr>
            </a:br>
            <a:endParaRPr lang="en-US" sz="2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30C15EF-58F6-2A85-EEAA-0E2C8694005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814E33A-7D4F-7794-16EF-3CA45FA548A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97C049-0A46-FBBB-7726-F8A7E8BE5D26}"/>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808061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593E-43E8-2131-8872-2D33F06BD2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187D73-0286-D946-B44C-6B122AAE8ACF}"/>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DD54FBD1-2BE0-3350-7586-0746D2A1F68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32D1992-9674-8FCF-BC47-C8B45EDE95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EC69754-18E8-FD81-778C-D98886D46D5F}"/>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96195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02C1-EB0D-0F82-099E-156E668742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269D1A-9911-E8DF-D709-2B07457500F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2A85BC4-D317-1795-2BC0-314E5F65F78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41E8FEC-95DF-D96F-7693-5307452F95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F83019-D75A-DBAD-9007-87E8D635B2FC}"/>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347803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95F6-BBA5-107D-03C5-65F5BE6CBE9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6A63DB1-982F-ACD3-B129-F21630B8E21E}"/>
              </a:ext>
            </a:extLst>
          </p:cNvPr>
          <p:cNvSpPr>
            <a:spLocks noGrp="1"/>
          </p:cNvSpPr>
          <p:nvPr>
            <p:ph idx="1"/>
          </p:nvPr>
        </p:nvSpPr>
        <p:spPr/>
        <p:txBody>
          <a:bodyPr/>
          <a:lstStyle/>
          <a:p>
            <a:r>
              <a:rPr lang="en-US" dirty="0"/>
              <a:t>This seller value for each user must be sent to the client with the user details received on successful sign-in, so the view can be rendered accordingly to show information relevant to the seller. </a:t>
            </a:r>
          </a:p>
          <a:p>
            <a:r>
              <a:rPr lang="en-US" dirty="0"/>
              <a:t>We will update the response sent back in the </a:t>
            </a:r>
            <a:r>
              <a:rPr lang="en-US" dirty="0" err="1"/>
              <a:t>signin</a:t>
            </a:r>
            <a:r>
              <a:rPr lang="en-US" dirty="0"/>
              <a:t> controller method to add this detail, as highlighted in the following code:</a:t>
            </a:r>
          </a:p>
        </p:txBody>
      </p:sp>
      <p:sp>
        <p:nvSpPr>
          <p:cNvPr id="4" name="Date Placeholder 3">
            <a:extLst>
              <a:ext uri="{FF2B5EF4-FFF2-40B4-BE49-F238E27FC236}">
                <a16:creationId xmlns:a16="http://schemas.microsoft.com/office/drawing/2014/main" id="{A74EA993-A77E-2F73-AC2C-8143439DBC5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BF1F3AB-35FA-0464-9AEE-1CE1739918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8F5F13-D44C-121B-A56E-36E999F27EBF}"/>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1090680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E68B-89E5-CE58-F0DE-B3827F0E3C24}"/>
              </a:ext>
            </a:extLst>
          </p:cNvPr>
          <p:cNvSpPr>
            <a:spLocks noGrp="1"/>
          </p:cNvSpPr>
          <p:nvPr>
            <p:ph type="title"/>
          </p:nvPr>
        </p:nvSpPr>
        <p:spPr/>
        <p:txBody>
          <a:bodyPr/>
          <a:lstStyle/>
          <a:p>
            <a:r>
              <a:rPr lang="en-US" sz="2500" dirty="0"/>
              <a:t>Updated </a:t>
            </a:r>
            <a:r>
              <a:rPr lang="en-US" sz="2500" b="1" dirty="0" err="1"/>
              <a:t>mern</a:t>
            </a:r>
            <a:r>
              <a:rPr lang="en-US" sz="2500" b="1" dirty="0"/>
              <a:t>-marketplace/server/controllers/auth.controller.js:</a:t>
            </a:r>
            <a:r>
              <a:rPr lang="en-US" sz="2500" dirty="0"/>
              <a:t> </a:t>
            </a:r>
          </a:p>
        </p:txBody>
      </p:sp>
      <p:sp>
        <p:nvSpPr>
          <p:cNvPr id="3" name="Content Placeholder 2">
            <a:extLst>
              <a:ext uri="{FF2B5EF4-FFF2-40B4-BE49-F238E27FC236}">
                <a16:creationId xmlns:a16="http://schemas.microsoft.com/office/drawing/2014/main" id="{89DE248D-1B44-7730-ACF2-C508D62350EA}"/>
              </a:ext>
            </a:extLst>
          </p:cNvPr>
          <p:cNvSpPr>
            <a:spLocks noGrp="1"/>
          </p:cNvSpPr>
          <p:nvPr>
            <p:ph idx="1"/>
          </p:nvPr>
        </p:nvSpPr>
        <p:spPr/>
        <p:txBody>
          <a:bodyPr/>
          <a:lstStyle/>
          <a:p>
            <a:r>
              <a:rPr lang="en-US" sz="480" b="0" dirty="0">
                <a:solidFill>
                  <a:srgbClr val="008000"/>
                </a:solidFill>
                <a:effectLst/>
                <a:latin typeface="Consolas" panose="020B0609020204030204" pitchFamily="49" charset="0"/>
              </a:rPr>
              <a:t>import User from '../models/user.model.js'</a:t>
            </a:r>
          </a:p>
          <a:p>
            <a:r>
              <a:rPr lang="en-US" sz="480" b="0" dirty="0">
                <a:solidFill>
                  <a:srgbClr val="008000"/>
                </a:solidFill>
                <a:effectLst/>
                <a:latin typeface="Consolas" panose="020B0609020204030204" pitchFamily="49" charset="0"/>
              </a:rPr>
              <a:t>//import User from '../models/</a:t>
            </a:r>
            <a:r>
              <a:rPr lang="en-US" sz="480" b="0" dirty="0" err="1">
                <a:solidFill>
                  <a:srgbClr val="008000"/>
                </a:solidFill>
                <a:effectLst/>
                <a:latin typeface="Consolas" panose="020B0609020204030204" pitchFamily="49" charset="0"/>
              </a:rPr>
              <a:t>user.model</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import </a:t>
            </a:r>
            <a:r>
              <a:rPr lang="en-US" sz="480" b="0" dirty="0" err="1">
                <a:solidFill>
                  <a:srgbClr val="008000"/>
                </a:solidFill>
                <a:effectLst/>
                <a:latin typeface="Consolas" panose="020B0609020204030204" pitchFamily="49" charset="0"/>
              </a:rPr>
              <a:t>jwt</a:t>
            </a:r>
            <a:r>
              <a:rPr lang="en-US" sz="480" b="0" dirty="0">
                <a:solidFill>
                  <a:srgbClr val="008000"/>
                </a:solidFill>
                <a:effectLst/>
                <a:latin typeface="Consolas" panose="020B0609020204030204" pitchFamily="49" charset="0"/>
              </a:rPr>
              <a:t> from '</a:t>
            </a:r>
            <a:r>
              <a:rPr lang="en-US" sz="480" b="0" dirty="0" err="1">
                <a:solidFill>
                  <a:srgbClr val="008000"/>
                </a:solidFill>
                <a:effectLst/>
                <a:latin typeface="Consolas" panose="020B0609020204030204" pitchFamily="49" charset="0"/>
              </a:rPr>
              <a:t>jsonwebtoken</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import { </a:t>
            </a:r>
            <a:r>
              <a:rPr lang="en-US" sz="480" b="0" dirty="0" err="1">
                <a:solidFill>
                  <a:srgbClr val="008000"/>
                </a:solidFill>
                <a:effectLst/>
                <a:latin typeface="Consolas" panose="020B0609020204030204" pitchFamily="49" charset="0"/>
              </a:rPr>
              <a:t>expressjwt</a:t>
            </a:r>
            <a:r>
              <a:rPr lang="en-US" sz="480" b="0" dirty="0">
                <a:solidFill>
                  <a:srgbClr val="008000"/>
                </a:solidFill>
                <a:effectLst/>
                <a:latin typeface="Consolas" panose="020B0609020204030204" pitchFamily="49" charset="0"/>
              </a:rPr>
              <a:t> } from "express-</a:t>
            </a:r>
            <a:r>
              <a:rPr lang="en-US" sz="480" b="0" dirty="0" err="1">
                <a:solidFill>
                  <a:srgbClr val="008000"/>
                </a:solidFill>
                <a:effectLst/>
                <a:latin typeface="Consolas" panose="020B0609020204030204" pitchFamily="49" charset="0"/>
              </a:rPr>
              <a:t>jwt</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//import </a:t>
            </a:r>
            <a:r>
              <a:rPr lang="en-US" sz="480" b="0" dirty="0" err="1">
                <a:solidFill>
                  <a:srgbClr val="008000"/>
                </a:solidFill>
                <a:effectLst/>
                <a:latin typeface="Consolas" panose="020B0609020204030204" pitchFamily="49" charset="0"/>
              </a:rPr>
              <a:t>expressJwt</a:t>
            </a:r>
            <a:r>
              <a:rPr lang="en-US" sz="480" b="0" dirty="0">
                <a:solidFill>
                  <a:srgbClr val="008000"/>
                </a:solidFill>
                <a:effectLst/>
                <a:latin typeface="Consolas" panose="020B0609020204030204" pitchFamily="49" charset="0"/>
              </a:rPr>
              <a:t> from 'express-</a:t>
            </a:r>
            <a:r>
              <a:rPr lang="en-US" sz="480" b="0" dirty="0" err="1">
                <a:solidFill>
                  <a:srgbClr val="008000"/>
                </a:solidFill>
                <a:effectLst/>
                <a:latin typeface="Consolas" panose="020B0609020204030204" pitchFamily="49" charset="0"/>
              </a:rPr>
              <a:t>jwt</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//import config from './../../config/config'</a:t>
            </a:r>
          </a:p>
          <a:p>
            <a:r>
              <a:rPr lang="en-US" sz="480" b="0" dirty="0">
                <a:solidFill>
                  <a:srgbClr val="008000"/>
                </a:solidFill>
                <a:effectLst/>
                <a:latin typeface="Consolas" panose="020B0609020204030204" pitchFamily="49" charset="0"/>
              </a:rPr>
              <a:t>import config from './../../config/config.js'</a:t>
            </a:r>
          </a:p>
          <a:p>
            <a:br>
              <a:rPr lang="en-US" sz="480" b="0" dirty="0">
                <a:solidFill>
                  <a:srgbClr val="008000"/>
                </a:solidFill>
                <a:effectLst/>
                <a:latin typeface="Consolas" panose="020B0609020204030204" pitchFamily="49" charset="0"/>
              </a:rPr>
            </a:br>
            <a:br>
              <a:rPr lang="en-US" sz="480" b="0" dirty="0">
                <a:solidFill>
                  <a:srgbClr val="008000"/>
                </a:solidFill>
                <a:effectLst/>
                <a:latin typeface="Consolas" panose="020B0609020204030204" pitchFamily="49" charset="0"/>
              </a:rPr>
            </a:br>
            <a:r>
              <a:rPr lang="en-US" sz="480" b="0" dirty="0">
                <a:solidFill>
                  <a:srgbClr val="008000"/>
                </a:solidFill>
                <a:effectLst/>
                <a:latin typeface="Consolas" panose="020B0609020204030204" pitchFamily="49" charset="0"/>
              </a:rPr>
              <a:t>    const </a:t>
            </a:r>
            <a:r>
              <a:rPr lang="en-US" sz="480" b="0" dirty="0" err="1">
                <a:solidFill>
                  <a:srgbClr val="008000"/>
                </a:solidFill>
                <a:effectLst/>
                <a:latin typeface="Consolas" panose="020B0609020204030204" pitchFamily="49" charset="0"/>
              </a:rPr>
              <a:t>signin</a:t>
            </a:r>
            <a:r>
              <a:rPr lang="en-US" sz="480" b="0" dirty="0">
                <a:solidFill>
                  <a:srgbClr val="008000"/>
                </a:solidFill>
                <a:effectLst/>
                <a:latin typeface="Consolas" panose="020B0609020204030204" pitchFamily="49" charset="0"/>
              </a:rPr>
              <a:t> = async (req, res) =&gt; { </a:t>
            </a:r>
          </a:p>
          <a:p>
            <a:r>
              <a:rPr lang="en-US" sz="480" b="0" dirty="0">
                <a:solidFill>
                  <a:srgbClr val="008000"/>
                </a:solidFill>
                <a:effectLst/>
                <a:latin typeface="Consolas" panose="020B0609020204030204" pitchFamily="49" charset="0"/>
              </a:rPr>
              <a:t>        try {</a:t>
            </a:r>
          </a:p>
          <a:p>
            <a:r>
              <a:rPr lang="en-US" sz="480" b="0" dirty="0">
                <a:solidFill>
                  <a:srgbClr val="008000"/>
                </a:solidFill>
                <a:effectLst/>
                <a:latin typeface="Consolas" panose="020B0609020204030204" pitchFamily="49" charset="0"/>
              </a:rPr>
              <a:t>        let user = await </a:t>
            </a:r>
            <a:r>
              <a:rPr lang="en-US" sz="480" b="0" dirty="0" err="1">
                <a:solidFill>
                  <a:srgbClr val="008000"/>
                </a:solidFill>
                <a:effectLst/>
                <a:latin typeface="Consolas" panose="020B0609020204030204" pitchFamily="49" charset="0"/>
              </a:rPr>
              <a:t>User.findOne</a:t>
            </a:r>
            <a:r>
              <a:rPr lang="en-US" sz="480" b="0" dirty="0">
                <a:solidFill>
                  <a:srgbClr val="008000"/>
                </a:solidFill>
                <a:effectLst/>
                <a:latin typeface="Consolas" panose="020B0609020204030204" pitchFamily="49" charset="0"/>
              </a:rPr>
              <a:t>({ "email": </a:t>
            </a:r>
            <a:r>
              <a:rPr lang="en-US" sz="480" b="0" dirty="0" err="1">
                <a:solidFill>
                  <a:srgbClr val="008000"/>
                </a:solidFill>
                <a:effectLst/>
                <a:latin typeface="Consolas" panose="020B0609020204030204" pitchFamily="49" charset="0"/>
              </a:rPr>
              <a:t>req.body.email</a:t>
            </a:r>
            <a:r>
              <a:rPr lang="en-US" sz="480" b="0" dirty="0">
                <a:solidFill>
                  <a:srgbClr val="008000"/>
                </a:solidFill>
                <a:effectLst/>
                <a:latin typeface="Consolas" panose="020B0609020204030204" pitchFamily="49" charset="0"/>
              </a:rPr>
              <a:t> }) </a:t>
            </a:r>
          </a:p>
          <a:p>
            <a:r>
              <a:rPr lang="en-US" sz="480" b="0" dirty="0">
                <a:solidFill>
                  <a:srgbClr val="008000"/>
                </a:solidFill>
                <a:effectLst/>
                <a:latin typeface="Consolas" panose="020B0609020204030204" pitchFamily="49" charset="0"/>
              </a:rPr>
              <a:t>        if (!user)</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(401).</a:t>
            </a:r>
            <a:r>
              <a:rPr lang="en-US" sz="480" b="0" dirty="0" err="1">
                <a:solidFill>
                  <a:srgbClr val="008000"/>
                </a:solidFill>
                <a:effectLst/>
                <a:latin typeface="Consolas" panose="020B0609020204030204" pitchFamily="49" charset="0"/>
              </a:rPr>
              <a:t>json</a:t>
            </a:r>
            <a:r>
              <a:rPr lang="en-US" sz="480" b="0" dirty="0">
                <a:solidFill>
                  <a:srgbClr val="008000"/>
                </a:solidFill>
                <a:effectLst/>
                <a:latin typeface="Consolas" panose="020B0609020204030204" pitchFamily="49" charset="0"/>
              </a:rPr>
              <a:t>({ error: "User not found" }) </a:t>
            </a:r>
          </a:p>
          <a:p>
            <a:r>
              <a:rPr lang="en-US" sz="480" b="0" dirty="0">
                <a:solidFill>
                  <a:srgbClr val="008000"/>
                </a:solidFill>
                <a:effectLst/>
                <a:latin typeface="Consolas" panose="020B0609020204030204" pitchFamily="49" charset="0"/>
              </a:rPr>
              <a:t>        if (!</a:t>
            </a:r>
            <a:r>
              <a:rPr lang="en-US" sz="480" b="0" dirty="0" err="1">
                <a:solidFill>
                  <a:srgbClr val="008000"/>
                </a:solidFill>
                <a:effectLst/>
                <a:latin typeface="Consolas" panose="020B0609020204030204" pitchFamily="49" charset="0"/>
              </a:rPr>
              <a:t>user.authenticate</a:t>
            </a:r>
            <a:r>
              <a:rPr lang="en-US" sz="480" b="0" dirty="0">
                <a:solidFill>
                  <a:srgbClr val="008000"/>
                </a:solidFill>
                <a:effectLst/>
                <a:latin typeface="Consolas" panose="020B0609020204030204" pitchFamily="49" charset="0"/>
              </a:rPr>
              <a:t>(</a:t>
            </a:r>
            <a:r>
              <a:rPr lang="en-US" sz="480" b="0" dirty="0" err="1">
                <a:solidFill>
                  <a:srgbClr val="008000"/>
                </a:solidFill>
                <a:effectLst/>
                <a:latin typeface="Consolas" panose="020B0609020204030204" pitchFamily="49" charset="0"/>
              </a:rPr>
              <a:t>req.body.password</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(401).send({ error: "Email and password don't match."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const token = </a:t>
            </a:r>
            <a:r>
              <a:rPr lang="en-US" sz="480" b="0" dirty="0" err="1">
                <a:solidFill>
                  <a:srgbClr val="008000"/>
                </a:solidFill>
                <a:effectLst/>
                <a:latin typeface="Consolas" panose="020B0609020204030204" pitchFamily="49" charset="0"/>
              </a:rPr>
              <a:t>jwt.sign</a:t>
            </a:r>
            <a:r>
              <a:rPr lang="en-US" sz="480" b="0" dirty="0">
                <a:solidFill>
                  <a:srgbClr val="008000"/>
                </a:solidFill>
                <a:effectLst/>
                <a:latin typeface="Consolas" panose="020B0609020204030204" pitchFamily="49" charset="0"/>
              </a:rPr>
              <a:t>({ _id: </a:t>
            </a:r>
            <a:r>
              <a:rPr lang="en-US" sz="480" b="0" dirty="0" err="1">
                <a:solidFill>
                  <a:srgbClr val="008000"/>
                </a:solidFill>
                <a:effectLst/>
                <a:latin typeface="Consolas" panose="020B0609020204030204" pitchFamily="49" charset="0"/>
              </a:rPr>
              <a:t>user._id</a:t>
            </a:r>
            <a:r>
              <a:rPr lang="en-US" sz="480" b="0" dirty="0">
                <a:solidFill>
                  <a:srgbClr val="008000"/>
                </a:solidFill>
                <a:effectLst/>
                <a:latin typeface="Consolas" panose="020B0609020204030204" pitchFamily="49" charset="0"/>
              </a:rPr>
              <a:t> }, </a:t>
            </a:r>
            <a:r>
              <a:rPr lang="en-US" sz="480" b="0" dirty="0" err="1">
                <a:solidFill>
                  <a:srgbClr val="008000"/>
                </a:solidFill>
                <a:effectLst/>
                <a:latin typeface="Consolas" panose="020B0609020204030204" pitchFamily="49" charset="0"/>
              </a:rPr>
              <a:t>config.jwtSecret</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res.cookie</a:t>
            </a:r>
            <a:r>
              <a:rPr lang="en-US" sz="480" b="0" dirty="0">
                <a:solidFill>
                  <a:srgbClr val="008000"/>
                </a:solidFill>
                <a:effectLst/>
                <a:latin typeface="Consolas" panose="020B0609020204030204" pitchFamily="49" charset="0"/>
              </a:rPr>
              <a:t>('t', token, { expire: new Date() + 9999 }) </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res.json</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        token, </a:t>
            </a:r>
          </a:p>
          <a:p>
            <a:r>
              <a:rPr lang="en-US" sz="480" b="0" dirty="0">
                <a:solidFill>
                  <a:srgbClr val="008000"/>
                </a:solidFill>
                <a:effectLst/>
                <a:latin typeface="Consolas" panose="020B0609020204030204" pitchFamily="49" charset="0"/>
              </a:rPr>
              <a:t>        user: {</a:t>
            </a:r>
          </a:p>
          <a:p>
            <a:r>
              <a:rPr lang="en-US" sz="480" b="0" dirty="0">
                <a:solidFill>
                  <a:srgbClr val="008000"/>
                </a:solidFill>
                <a:effectLst/>
                <a:latin typeface="Consolas" panose="020B0609020204030204" pitchFamily="49" charset="0"/>
              </a:rPr>
              <a:t>        _id: </a:t>
            </a:r>
            <a:r>
              <a:rPr lang="en-US" sz="480" b="0" dirty="0" err="1">
                <a:solidFill>
                  <a:srgbClr val="008000"/>
                </a:solidFill>
                <a:effectLst/>
                <a:latin typeface="Consolas" panose="020B0609020204030204" pitchFamily="49" charset="0"/>
              </a:rPr>
              <a:t>user._id</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name: user.name,</a:t>
            </a:r>
          </a:p>
          <a:p>
            <a:r>
              <a:rPr lang="en-US" sz="480" b="0" dirty="0">
                <a:solidFill>
                  <a:srgbClr val="008000"/>
                </a:solidFill>
                <a:effectLst/>
                <a:latin typeface="Consolas" panose="020B0609020204030204" pitchFamily="49" charset="0"/>
              </a:rPr>
              <a:t>        email: </a:t>
            </a:r>
            <a:r>
              <a:rPr lang="en-US" sz="480" b="0" dirty="0" err="1">
                <a:solidFill>
                  <a:srgbClr val="008000"/>
                </a:solidFill>
                <a:effectLst/>
                <a:latin typeface="Consolas" panose="020B0609020204030204" pitchFamily="49" charset="0"/>
              </a:rPr>
              <a:t>user.email</a:t>
            </a: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        </a:t>
            </a:r>
            <a:r>
              <a:rPr lang="en-US" sz="480" b="0" dirty="0">
                <a:solidFill>
                  <a:srgbClr val="008000"/>
                </a:solidFill>
                <a:effectLst/>
                <a:highlight>
                  <a:srgbClr val="FFFF00"/>
                </a:highlight>
                <a:latin typeface="Consolas" panose="020B0609020204030204" pitchFamily="49" charset="0"/>
              </a:rPr>
              <a:t>seller: </a:t>
            </a:r>
            <a:r>
              <a:rPr lang="en-US" sz="480" b="0" dirty="0" err="1">
                <a:solidFill>
                  <a:srgbClr val="008000"/>
                </a:solidFill>
                <a:effectLst/>
                <a:highlight>
                  <a:srgbClr val="FFFF00"/>
                </a:highlight>
                <a:latin typeface="Consolas" panose="020B0609020204030204" pitchFamily="49" charset="0"/>
              </a:rPr>
              <a:t>user.seller</a:t>
            </a:r>
            <a:endParaRPr lang="en-US" sz="480" b="0" dirty="0">
              <a:solidFill>
                <a:srgbClr val="008000"/>
              </a:solidFill>
              <a:effectLst/>
              <a:highlight>
                <a:srgbClr val="FFFF00"/>
              </a:highlight>
              <a:latin typeface="Consolas" panose="020B0609020204030204" pitchFamily="49" charset="0"/>
            </a:endParaRP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 catch (err) {</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('401').</a:t>
            </a:r>
            <a:r>
              <a:rPr lang="en-US" sz="480" b="0" dirty="0" err="1">
                <a:solidFill>
                  <a:srgbClr val="008000"/>
                </a:solidFill>
                <a:effectLst/>
                <a:latin typeface="Consolas" panose="020B0609020204030204" pitchFamily="49" charset="0"/>
              </a:rPr>
              <a:t>json</a:t>
            </a:r>
            <a:r>
              <a:rPr lang="en-US" sz="480" b="0" dirty="0">
                <a:solidFill>
                  <a:srgbClr val="008000"/>
                </a:solidFill>
                <a:effectLst/>
                <a:latin typeface="Consolas" panose="020B0609020204030204" pitchFamily="49" charset="0"/>
              </a:rPr>
              <a:t>({ error: "Could not sign in" })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p>
          <a:p>
            <a:br>
              <a:rPr lang="en-US" sz="480" b="0" dirty="0">
                <a:solidFill>
                  <a:srgbClr val="008000"/>
                </a:solidFill>
                <a:effectLst/>
                <a:latin typeface="Consolas" panose="020B0609020204030204" pitchFamily="49" charset="0"/>
              </a:rPr>
            </a:b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const </a:t>
            </a:r>
            <a:r>
              <a:rPr lang="en-US" sz="480" b="0" dirty="0" err="1">
                <a:solidFill>
                  <a:srgbClr val="008000"/>
                </a:solidFill>
                <a:effectLst/>
                <a:latin typeface="Consolas" panose="020B0609020204030204" pitchFamily="49" charset="0"/>
              </a:rPr>
              <a:t>signout</a:t>
            </a:r>
            <a:r>
              <a:rPr lang="en-US" sz="480" b="0" dirty="0">
                <a:solidFill>
                  <a:srgbClr val="008000"/>
                </a:solidFill>
                <a:effectLst/>
                <a:latin typeface="Consolas" panose="020B0609020204030204" pitchFamily="49" charset="0"/>
              </a:rPr>
              <a:t> = (req, res) =&gt; { </a:t>
            </a:r>
          </a:p>
          <a:p>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res.clearCookie</a:t>
            </a:r>
            <a:r>
              <a:rPr lang="en-US" sz="480" b="0" dirty="0">
                <a:solidFill>
                  <a:srgbClr val="008000"/>
                </a:solidFill>
                <a:effectLst/>
                <a:latin typeface="Consolas" panose="020B0609020204030204" pitchFamily="49" charset="0"/>
              </a:rPr>
              <a:t>("t")</a:t>
            </a:r>
          </a:p>
          <a:p>
            <a:r>
              <a:rPr lang="en-US" sz="480" b="0" dirty="0">
                <a:solidFill>
                  <a:srgbClr val="008000"/>
                </a:solidFill>
                <a:effectLst/>
                <a:latin typeface="Consolas" panose="020B0609020204030204" pitchFamily="49" charset="0"/>
              </a:rPr>
              <a:t>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(200).</a:t>
            </a:r>
            <a:r>
              <a:rPr lang="en-US" sz="480" b="0" dirty="0" err="1">
                <a:solidFill>
                  <a:srgbClr val="008000"/>
                </a:solidFill>
                <a:effectLst/>
                <a:latin typeface="Consolas" panose="020B0609020204030204" pitchFamily="49" charset="0"/>
              </a:rPr>
              <a:t>json</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message: "signed out"</a:t>
            </a:r>
          </a:p>
          <a:p>
            <a:r>
              <a:rPr lang="en-US" sz="480" b="0" dirty="0">
                <a:solidFill>
                  <a:srgbClr val="008000"/>
                </a:solidFill>
                <a:effectLst/>
                <a:latin typeface="Consolas" panose="020B0609020204030204" pitchFamily="49" charset="0"/>
              </a:rPr>
              <a:t>}) </a:t>
            </a:r>
          </a:p>
          <a:p>
            <a:br>
              <a:rPr lang="en-US" sz="480" b="0" dirty="0">
                <a:solidFill>
                  <a:srgbClr val="008000"/>
                </a:solidFill>
                <a:effectLst/>
                <a:latin typeface="Consolas" panose="020B0609020204030204" pitchFamily="49" charset="0"/>
              </a:rPr>
            </a:br>
            <a:r>
              <a:rPr lang="en-US" sz="480" b="0" dirty="0">
                <a:solidFill>
                  <a:srgbClr val="008000"/>
                </a:solidFill>
                <a:effectLst/>
                <a:latin typeface="Consolas" panose="020B0609020204030204" pitchFamily="49" charset="0"/>
              </a:rPr>
              <a:t>}</a:t>
            </a:r>
          </a:p>
          <a:p>
            <a:r>
              <a:rPr lang="en-US" sz="480" b="0" dirty="0">
                <a:solidFill>
                  <a:srgbClr val="008000"/>
                </a:solidFill>
                <a:effectLst/>
                <a:latin typeface="Consolas" panose="020B0609020204030204" pitchFamily="49" charset="0"/>
              </a:rPr>
              <a:t>const </a:t>
            </a:r>
            <a:r>
              <a:rPr lang="en-US" sz="480" b="0" dirty="0" err="1">
                <a:solidFill>
                  <a:srgbClr val="008000"/>
                </a:solidFill>
                <a:effectLst/>
                <a:latin typeface="Consolas" panose="020B0609020204030204" pitchFamily="49" charset="0"/>
              </a:rPr>
              <a:t>requireSignin</a:t>
            </a:r>
            <a:r>
              <a:rPr lang="en-US" sz="480" b="0" dirty="0">
                <a:solidFill>
                  <a:srgbClr val="008000"/>
                </a:solidFill>
                <a:effectLst/>
                <a:latin typeface="Consolas" panose="020B0609020204030204" pitchFamily="49" charset="0"/>
              </a:rPr>
              <a:t> = </a:t>
            </a:r>
            <a:r>
              <a:rPr lang="en-US" sz="480" b="0" dirty="0" err="1">
                <a:solidFill>
                  <a:srgbClr val="008000"/>
                </a:solidFill>
                <a:effectLst/>
                <a:latin typeface="Consolas" panose="020B0609020204030204" pitchFamily="49" charset="0"/>
              </a:rPr>
              <a:t>expressjwt</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secret: </a:t>
            </a:r>
            <a:r>
              <a:rPr lang="en-US" sz="480" b="0" dirty="0" err="1">
                <a:solidFill>
                  <a:srgbClr val="008000"/>
                </a:solidFill>
                <a:effectLst/>
                <a:latin typeface="Consolas" panose="020B0609020204030204" pitchFamily="49" charset="0"/>
              </a:rPr>
              <a:t>config.jwtSecret</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algorithms: ["HS256"],</a:t>
            </a:r>
          </a:p>
          <a:p>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userProperty</a:t>
            </a:r>
            <a:r>
              <a:rPr lang="en-US" sz="480" b="0" dirty="0">
                <a:solidFill>
                  <a:srgbClr val="008000"/>
                </a:solidFill>
                <a:effectLst/>
                <a:latin typeface="Consolas" panose="020B0609020204030204" pitchFamily="49" charset="0"/>
              </a:rPr>
              <a:t>: 'auth'</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const </a:t>
            </a:r>
            <a:r>
              <a:rPr lang="en-US" sz="480" b="0" dirty="0" err="1">
                <a:solidFill>
                  <a:srgbClr val="008000"/>
                </a:solidFill>
                <a:effectLst/>
                <a:latin typeface="Consolas" panose="020B0609020204030204" pitchFamily="49" charset="0"/>
              </a:rPr>
              <a:t>hasAuthorization</a:t>
            </a:r>
            <a:r>
              <a:rPr lang="en-US" sz="480" b="0" dirty="0">
                <a:solidFill>
                  <a:srgbClr val="008000"/>
                </a:solidFill>
                <a:effectLst/>
                <a:latin typeface="Consolas" panose="020B0609020204030204" pitchFamily="49" charset="0"/>
              </a:rPr>
              <a:t> = (req, res, next) =&gt; { </a:t>
            </a:r>
          </a:p>
          <a:p>
            <a:r>
              <a:rPr lang="en-US" sz="480" b="0" dirty="0">
                <a:solidFill>
                  <a:srgbClr val="008000"/>
                </a:solidFill>
                <a:effectLst/>
                <a:latin typeface="Consolas" panose="020B0609020204030204" pitchFamily="49" charset="0"/>
              </a:rPr>
              <a:t>        const authorized = </a:t>
            </a:r>
            <a:r>
              <a:rPr lang="en-US" sz="480" b="0" dirty="0" err="1">
                <a:solidFill>
                  <a:srgbClr val="008000"/>
                </a:solidFill>
                <a:effectLst/>
                <a:latin typeface="Consolas" panose="020B0609020204030204" pitchFamily="49" charset="0"/>
              </a:rPr>
              <a:t>req.profile</a:t>
            </a:r>
            <a:r>
              <a:rPr lang="en-US" sz="480" b="0" dirty="0">
                <a:solidFill>
                  <a:srgbClr val="008000"/>
                </a:solidFill>
                <a:effectLst/>
                <a:latin typeface="Consolas" panose="020B0609020204030204" pitchFamily="49" charset="0"/>
              </a:rPr>
              <a:t> &amp;&amp; </a:t>
            </a:r>
            <a:r>
              <a:rPr lang="en-US" sz="480" b="0" dirty="0" err="1">
                <a:solidFill>
                  <a:srgbClr val="008000"/>
                </a:solidFill>
                <a:effectLst/>
                <a:latin typeface="Consolas" panose="020B0609020204030204" pitchFamily="49" charset="0"/>
              </a:rPr>
              <a:t>req.auth</a:t>
            </a:r>
            <a:endParaRPr lang="en-US" sz="480" b="0" dirty="0">
              <a:solidFill>
                <a:srgbClr val="008000"/>
              </a:solidFill>
              <a:effectLst/>
              <a:latin typeface="Consolas" panose="020B0609020204030204" pitchFamily="49" charset="0"/>
            </a:endParaRPr>
          </a:p>
          <a:p>
            <a:r>
              <a:rPr lang="en-US" sz="480" b="0" dirty="0">
                <a:solidFill>
                  <a:srgbClr val="008000"/>
                </a:solidFill>
                <a:effectLst/>
                <a:latin typeface="Consolas" panose="020B0609020204030204" pitchFamily="49" charset="0"/>
              </a:rPr>
              <a:t>        &amp;&amp; </a:t>
            </a:r>
            <a:r>
              <a:rPr lang="en-US" sz="480" b="0" dirty="0" err="1">
                <a:solidFill>
                  <a:srgbClr val="008000"/>
                </a:solidFill>
                <a:effectLst/>
                <a:latin typeface="Consolas" panose="020B0609020204030204" pitchFamily="49" charset="0"/>
              </a:rPr>
              <a:t>req.profile._id</a:t>
            </a:r>
            <a:r>
              <a:rPr lang="en-US" sz="480" b="0" dirty="0">
                <a:solidFill>
                  <a:srgbClr val="008000"/>
                </a:solidFill>
                <a:effectLst/>
                <a:latin typeface="Consolas" panose="020B0609020204030204" pitchFamily="49" charset="0"/>
              </a:rPr>
              <a:t> == </a:t>
            </a:r>
            <a:r>
              <a:rPr lang="en-US" sz="480" b="0" dirty="0" err="1">
                <a:solidFill>
                  <a:srgbClr val="008000"/>
                </a:solidFill>
                <a:effectLst/>
                <a:latin typeface="Consolas" panose="020B0609020204030204" pitchFamily="49" charset="0"/>
              </a:rPr>
              <a:t>req.auth._id</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if (!(authorized)) {</a:t>
            </a:r>
          </a:p>
          <a:p>
            <a:r>
              <a:rPr lang="en-US" sz="480" b="0" dirty="0">
                <a:solidFill>
                  <a:srgbClr val="008000"/>
                </a:solidFill>
                <a:effectLst/>
                <a:latin typeface="Consolas" panose="020B0609020204030204" pitchFamily="49" charset="0"/>
              </a:rPr>
              <a:t>        return </a:t>
            </a:r>
            <a:r>
              <a:rPr lang="en-US" sz="480" b="0" dirty="0" err="1">
                <a:solidFill>
                  <a:srgbClr val="008000"/>
                </a:solidFill>
                <a:effectLst/>
                <a:latin typeface="Consolas" panose="020B0609020204030204" pitchFamily="49" charset="0"/>
              </a:rPr>
              <a:t>res.status</a:t>
            </a:r>
            <a:r>
              <a:rPr lang="en-US" sz="480" b="0" dirty="0">
                <a:solidFill>
                  <a:srgbClr val="008000"/>
                </a:solidFill>
                <a:effectLst/>
                <a:latin typeface="Consolas" panose="020B0609020204030204" pitchFamily="49" charset="0"/>
              </a:rPr>
              <a:t>('403').</a:t>
            </a:r>
            <a:r>
              <a:rPr lang="en-US" sz="480" b="0" dirty="0" err="1">
                <a:solidFill>
                  <a:srgbClr val="008000"/>
                </a:solidFill>
                <a:effectLst/>
                <a:latin typeface="Consolas" panose="020B0609020204030204" pitchFamily="49" charset="0"/>
              </a:rPr>
              <a:t>json</a:t>
            </a:r>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error: "User is not authorized"</a:t>
            </a:r>
          </a:p>
          <a:p>
            <a:r>
              <a:rPr lang="en-US" sz="480" b="0" dirty="0">
                <a:solidFill>
                  <a:srgbClr val="008000"/>
                </a:solidFill>
                <a:effectLst/>
                <a:latin typeface="Consolas" panose="020B0609020204030204" pitchFamily="49" charset="0"/>
              </a:rPr>
              <a:t>        }) </a:t>
            </a:r>
          </a:p>
          <a:p>
            <a:r>
              <a:rPr lang="en-US" sz="480" b="0" dirty="0">
                <a:solidFill>
                  <a:srgbClr val="008000"/>
                </a:solidFill>
                <a:effectLst/>
                <a:latin typeface="Consolas" panose="020B0609020204030204" pitchFamily="49" charset="0"/>
              </a:rPr>
              <a:t>        } </a:t>
            </a:r>
          </a:p>
          <a:p>
            <a:r>
              <a:rPr lang="en-US" sz="480" b="0" dirty="0">
                <a:solidFill>
                  <a:srgbClr val="008000"/>
                </a:solidFill>
                <a:effectLst/>
                <a:latin typeface="Consolas" panose="020B0609020204030204" pitchFamily="49" charset="0"/>
              </a:rPr>
              <a:t>        next()</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        </a:t>
            </a:r>
          </a:p>
          <a:p>
            <a:r>
              <a:rPr lang="en-US" sz="480" b="0" dirty="0">
                <a:solidFill>
                  <a:srgbClr val="008000"/>
                </a:solidFill>
                <a:effectLst/>
                <a:latin typeface="Consolas" panose="020B0609020204030204" pitchFamily="49" charset="0"/>
              </a:rPr>
              <a:t>export default { </a:t>
            </a:r>
            <a:r>
              <a:rPr lang="en-US" sz="480" b="0" dirty="0" err="1">
                <a:solidFill>
                  <a:srgbClr val="008000"/>
                </a:solidFill>
                <a:effectLst/>
                <a:latin typeface="Consolas" panose="020B0609020204030204" pitchFamily="49" charset="0"/>
              </a:rPr>
              <a:t>signin</a:t>
            </a:r>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signout</a:t>
            </a:r>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requireSignin</a:t>
            </a:r>
            <a:r>
              <a:rPr lang="en-US" sz="480" b="0" dirty="0">
                <a:solidFill>
                  <a:srgbClr val="008000"/>
                </a:solidFill>
                <a:effectLst/>
                <a:latin typeface="Consolas" panose="020B0609020204030204" pitchFamily="49" charset="0"/>
              </a:rPr>
              <a:t>, </a:t>
            </a:r>
            <a:r>
              <a:rPr lang="en-US" sz="480" b="0" dirty="0" err="1">
                <a:solidFill>
                  <a:srgbClr val="008000"/>
                </a:solidFill>
                <a:effectLst/>
                <a:latin typeface="Consolas" panose="020B0609020204030204" pitchFamily="49" charset="0"/>
              </a:rPr>
              <a:t>hasAuthorization</a:t>
            </a:r>
            <a:r>
              <a:rPr lang="en-US" sz="480" b="0" dirty="0">
                <a:solidFill>
                  <a:srgbClr val="008000"/>
                </a:solidFill>
                <a:effectLst/>
                <a:latin typeface="Consolas" panose="020B0609020204030204" pitchFamily="49" charset="0"/>
              </a:rPr>
              <a:t> }</a:t>
            </a:r>
          </a:p>
          <a:p>
            <a:br>
              <a:rPr lang="en-US" sz="480" b="0" dirty="0">
                <a:solidFill>
                  <a:srgbClr val="008000"/>
                </a:solidFill>
                <a:effectLst/>
                <a:latin typeface="Consolas" panose="020B0609020204030204" pitchFamily="49" charset="0"/>
              </a:rPr>
            </a:br>
            <a:endParaRPr lang="en-US" sz="48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EECDBEA-DA25-4CD0-CB91-D1DAAEE2FB1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3C33190-FF4A-F6BC-B338-3450424790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BF35B5-E630-AC5A-7632-45DB255012CF}"/>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4292000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AC53-9C23-10DB-ABF4-CC2EED1E14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F6718E-D473-7DFD-78FF-99052B998D59}"/>
              </a:ext>
            </a:extLst>
          </p:cNvPr>
          <p:cNvSpPr>
            <a:spLocks noGrp="1"/>
          </p:cNvSpPr>
          <p:nvPr>
            <p:ph idx="1"/>
          </p:nvPr>
        </p:nvSpPr>
        <p:spPr/>
        <p:txBody>
          <a:bodyPr/>
          <a:lstStyle/>
          <a:p>
            <a:r>
              <a:rPr lang="en-US" dirty="0"/>
              <a:t>Using this seller field value, we can render the frontend based on authorizations permitted only to seller accounts. </a:t>
            </a:r>
          </a:p>
          <a:p>
            <a:r>
              <a:rPr lang="en-US" dirty="0"/>
              <a:t>Before rendering views based on seller authorizations, we first need to implement the option to activate seller account features in the </a:t>
            </a:r>
            <a:r>
              <a:rPr lang="en-US" dirty="0" err="1"/>
              <a:t>EditProfile</a:t>
            </a:r>
            <a:r>
              <a:rPr lang="en-US" dirty="0"/>
              <a:t> view, as discussed in the next section.</a:t>
            </a:r>
          </a:p>
        </p:txBody>
      </p:sp>
      <p:sp>
        <p:nvSpPr>
          <p:cNvPr id="4" name="Date Placeholder 3">
            <a:extLst>
              <a:ext uri="{FF2B5EF4-FFF2-40B4-BE49-F238E27FC236}">
                <a16:creationId xmlns:a16="http://schemas.microsoft.com/office/drawing/2014/main" id="{B959001C-29D2-161B-C9D3-11D606DFBCF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A0A2BC8-6B2A-A6DB-E473-153DB72B37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9D9B85-35FB-4C12-29EF-F12EC7A6DD0F}"/>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329281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1D0A-4758-A9B0-F24A-40F9628C5E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1F0B03-BEAE-7171-D2CA-AAC7416965C2}"/>
              </a:ext>
            </a:extLst>
          </p:cNvPr>
          <p:cNvSpPr>
            <a:spLocks noGrp="1"/>
          </p:cNvSpPr>
          <p:nvPr>
            <p:ph idx="1"/>
          </p:nvPr>
        </p:nvSpPr>
        <p:spPr/>
        <p:txBody>
          <a:bodyPr/>
          <a:lstStyle/>
          <a:p>
            <a:r>
              <a:rPr lang="en-US" dirty="0"/>
              <a:t>For our first real-world MERN application, we will modify the MERN skeleton application we developed in Building a Backend with MongoDB, Express, and Node, and Adding a React Frontend to Complete MERN, to build an  Online Marketplace While doing this, </a:t>
            </a:r>
          </a:p>
          <a:p>
            <a:r>
              <a:rPr lang="en-US" dirty="0"/>
              <a:t>you will learn how to extend the integration of the MERN stack technologies and add new features to grow your own full-stack web applications.</a:t>
            </a:r>
          </a:p>
          <a:p>
            <a:endParaRPr lang="en-US" dirty="0"/>
          </a:p>
        </p:txBody>
      </p:sp>
      <p:sp>
        <p:nvSpPr>
          <p:cNvPr id="4" name="Date Placeholder 3">
            <a:extLst>
              <a:ext uri="{FF2B5EF4-FFF2-40B4-BE49-F238E27FC236}">
                <a16:creationId xmlns:a16="http://schemas.microsoft.com/office/drawing/2014/main" id="{E777DF70-0F09-709B-F046-A84FD83A371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E1E4F59-E691-11EB-4AF5-C883D19E08D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E6A1CC3-719E-284A-6158-B7EB9B503171}"/>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326364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7D07-E143-0EEA-2401-09D5353B2B55}"/>
              </a:ext>
            </a:extLst>
          </p:cNvPr>
          <p:cNvSpPr>
            <a:spLocks noGrp="1"/>
          </p:cNvSpPr>
          <p:nvPr>
            <p:ph type="title"/>
          </p:nvPr>
        </p:nvSpPr>
        <p:spPr/>
        <p:txBody>
          <a:bodyPr/>
          <a:lstStyle/>
          <a:p>
            <a:r>
              <a:rPr lang="en-US" dirty="0"/>
              <a:t>Updating the Edit Profile view</a:t>
            </a:r>
          </a:p>
        </p:txBody>
      </p:sp>
      <p:sp>
        <p:nvSpPr>
          <p:cNvPr id="3" name="Content Placeholder 2">
            <a:extLst>
              <a:ext uri="{FF2B5EF4-FFF2-40B4-BE49-F238E27FC236}">
                <a16:creationId xmlns:a16="http://schemas.microsoft.com/office/drawing/2014/main" id="{3572DA98-535C-D3CD-F2D4-2E1614CFE7A6}"/>
              </a:ext>
            </a:extLst>
          </p:cNvPr>
          <p:cNvSpPr>
            <a:spLocks noGrp="1"/>
          </p:cNvSpPr>
          <p:nvPr>
            <p:ph idx="1"/>
          </p:nvPr>
        </p:nvSpPr>
        <p:spPr/>
        <p:txBody>
          <a:bodyPr/>
          <a:lstStyle/>
          <a:p>
            <a:r>
              <a:rPr lang="en-US" dirty="0"/>
              <a:t>A signed-in user will see a toggle in the Edit Profile view, allowing them to either activate or deactivate the seller feature. </a:t>
            </a:r>
          </a:p>
          <a:p>
            <a:r>
              <a:rPr lang="en-US" dirty="0"/>
              <a:t>We will update the </a:t>
            </a:r>
            <a:r>
              <a:rPr lang="en-US" dirty="0" err="1"/>
              <a:t>EditProfile</a:t>
            </a:r>
            <a:r>
              <a:rPr lang="en-US" dirty="0"/>
              <a:t> component to add a Material-UI Switch component in </a:t>
            </a:r>
            <a:r>
              <a:rPr lang="en-US" dirty="0" err="1"/>
              <a:t>FormControlLabel</a:t>
            </a:r>
            <a:r>
              <a:rPr lang="en-US" dirty="0"/>
              <a:t>, as shown in the following code:</a:t>
            </a:r>
          </a:p>
        </p:txBody>
      </p:sp>
      <p:sp>
        <p:nvSpPr>
          <p:cNvPr id="4" name="Date Placeholder 3">
            <a:extLst>
              <a:ext uri="{FF2B5EF4-FFF2-40B4-BE49-F238E27FC236}">
                <a16:creationId xmlns:a16="http://schemas.microsoft.com/office/drawing/2014/main" id="{B2423AD9-4DF5-2DD2-12EE-3CCB32DD198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E9D77F7-3632-E492-5EFC-A2C30605D2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9FEA75B-2B61-09EF-05E2-CF8DFD84F1E6}"/>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66071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A5E3-74EA-7344-F238-6AE122C309A1}"/>
              </a:ext>
            </a:extLst>
          </p:cNvPr>
          <p:cNvSpPr>
            <a:spLocks noGrp="1"/>
          </p:cNvSpPr>
          <p:nvPr>
            <p:ph type="title"/>
          </p:nvPr>
        </p:nvSpPr>
        <p:spPr/>
        <p:txBody>
          <a:bodyPr/>
          <a:lstStyle/>
          <a:p>
            <a:br>
              <a:rPr lang="en-US" sz="3000" dirty="0"/>
            </a:br>
            <a:r>
              <a:rPr lang="en-US" sz="3000" b="1" dirty="0" err="1"/>
              <a:t>mern</a:t>
            </a:r>
            <a:r>
              <a:rPr lang="en-US" sz="3000" b="1" dirty="0"/>
              <a:t>-marketplace/client/user/</a:t>
            </a:r>
            <a:r>
              <a:rPr lang="en-US" sz="3000" b="1" dirty="0" err="1"/>
              <a:t>EditProfile.jsx</a:t>
            </a:r>
            <a:r>
              <a:rPr lang="en-US" sz="3000" b="1" dirty="0"/>
              <a:t>:</a:t>
            </a:r>
            <a:br>
              <a:rPr lang="en-US" sz="3000" b="1" dirty="0"/>
            </a:br>
            <a:endParaRPr lang="en-US" sz="3000" b="1" dirty="0"/>
          </a:p>
        </p:txBody>
      </p:sp>
      <p:sp>
        <p:nvSpPr>
          <p:cNvPr id="3" name="Content Placeholder 2">
            <a:extLst>
              <a:ext uri="{FF2B5EF4-FFF2-40B4-BE49-F238E27FC236}">
                <a16:creationId xmlns:a16="http://schemas.microsoft.com/office/drawing/2014/main" id="{405A2AE3-D9A9-F6EF-3BBD-A52B0020DF00}"/>
              </a:ext>
            </a:extLst>
          </p:cNvPr>
          <p:cNvSpPr>
            <a:spLocks noGrp="1"/>
          </p:cNvSpPr>
          <p:nvPr>
            <p:ph idx="1"/>
          </p:nvPr>
        </p:nvSpPr>
        <p:spPr/>
        <p:txBody>
          <a:bodyPr/>
          <a:lstStyle/>
          <a:p>
            <a:r>
              <a:rPr lang="en-US" sz="1700" b="0" dirty="0">
                <a:solidFill>
                  <a:srgbClr val="008000"/>
                </a:solidFill>
                <a:effectLst/>
                <a:latin typeface="Consolas" panose="020B0609020204030204" pitchFamily="49" charset="0"/>
              </a:rPr>
              <a:t>&lt;Typography variant="subtitle1" </a:t>
            </a:r>
            <a:r>
              <a:rPr lang="en-US" sz="1700" b="0" dirty="0" err="1">
                <a:solidFill>
                  <a:srgbClr val="008000"/>
                </a:solidFill>
                <a:effectLst/>
                <a:latin typeface="Consolas" panose="020B0609020204030204" pitchFamily="49" charset="0"/>
              </a:rPr>
              <a:t>className</a:t>
            </a:r>
            <a:r>
              <a:rPr lang="en-US" sz="1700" b="0" dirty="0">
                <a:solidFill>
                  <a:srgbClr val="008000"/>
                </a:solidFill>
                <a:effectLst/>
                <a:latin typeface="Consolas" panose="020B0609020204030204" pitchFamily="49" charset="0"/>
              </a:rPr>
              <a:t>={</a:t>
            </a:r>
            <a:r>
              <a:rPr lang="en-US" sz="1700" b="0" dirty="0" err="1">
                <a:solidFill>
                  <a:srgbClr val="008000"/>
                </a:solidFill>
                <a:effectLst/>
                <a:latin typeface="Consolas" panose="020B0609020204030204" pitchFamily="49" charset="0"/>
              </a:rPr>
              <a:t>classes.subheading</a:t>
            </a:r>
            <a:r>
              <a:rPr lang="en-US" sz="1700" b="0" dirty="0">
                <a:solidFill>
                  <a:srgbClr val="008000"/>
                </a:solidFill>
                <a:effectLst/>
                <a:latin typeface="Consolas" panose="020B0609020204030204" pitchFamily="49" charset="0"/>
              </a:rPr>
              <a:t>}&gt; </a:t>
            </a:r>
          </a:p>
          <a:p>
            <a:r>
              <a:rPr lang="en-US" sz="1700" b="0" dirty="0">
                <a:solidFill>
                  <a:srgbClr val="008000"/>
                </a:solidFill>
                <a:effectLst/>
                <a:latin typeface="Consolas" panose="020B0609020204030204" pitchFamily="49" charset="0"/>
              </a:rPr>
              <a:t>Seller Account</a:t>
            </a:r>
          </a:p>
          <a:p>
            <a:r>
              <a:rPr lang="en-US" sz="1700" b="0" dirty="0">
                <a:solidFill>
                  <a:srgbClr val="008000"/>
                </a:solidFill>
                <a:effectLst/>
                <a:latin typeface="Consolas" panose="020B0609020204030204" pitchFamily="49" charset="0"/>
              </a:rPr>
              <a:t>&lt;/Typography&gt;</a:t>
            </a:r>
          </a:p>
          <a:p>
            <a:r>
              <a:rPr lang="en-US" sz="1700" b="0" dirty="0">
                <a:solidFill>
                  <a:srgbClr val="008000"/>
                </a:solidFill>
                <a:effectLst/>
                <a:latin typeface="Consolas" panose="020B0609020204030204" pitchFamily="49" charset="0"/>
              </a:rPr>
              <a:t>&lt;</a:t>
            </a:r>
            <a:r>
              <a:rPr lang="en-US" sz="1700" b="0" dirty="0" err="1">
                <a:solidFill>
                  <a:srgbClr val="008000"/>
                </a:solidFill>
                <a:effectLst/>
                <a:latin typeface="Consolas" panose="020B0609020204030204" pitchFamily="49" charset="0"/>
              </a:rPr>
              <a:t>FormControlLabel</a:t>
            </a:r>
            <a:endParaRPr lang="en-US" sz="1700" b="0" dirty="0">
              <a:solidFill>
                <a:srgbClr val="008000"/>
              </a:solidFill>
              <a:effectLst/>
              <a:latin typeface="Consolas" panose="020B0609020204030204" pitchFamily="49" charset="0"/>
            </a:endParaRPr>
          </a:p>
          <a:p>
            <a:r>
              <a:rPr lang="en-US" sz="1700" b="0" dirty="0">
                <a:solidFill>
                  <a:srgbClr val="008000"/>
                </a:solidFill>
                <a:effectLst/>
                <a:latin typeface="Consolas" panose="020B0609020204030204" pitchFamily="49" charset="0"/>
              </a:rPr>
              <a:t>control={</a:t>
            </a:r>
          </a:p>
          <a:p>
            <a:r>
              <a:rPr lang="en-US" sz="1700" b="0" dirty="0">
                <a:solidFill>
                  <a:srgbClr val="008000"/>
                </a:solidFill>
                <a:effectLst/>
                <a:latin typeface="Consolas" panose="020B0609020204030204" pitchFamily="49" charset="0"/>
              </a:rPr>
              <a:t>&lt;Switch</a:t>
            </a:r>
          </a:p>
          <a:p>
            <a:r>
              <a:rPr lang="en-US" sz="1700" b="0" dirty="0">
                <a:solidFill>
                  <a:srgbClr val="008000"/>
                </a:solidFill>
                <a:effectLst/>
                <a:latin typeface="Consolas" panose="020B0609020204030204" pitchFamily="49" charset="0"/>
              </a:rPr>
              <a:t>classes={{</a:t>
            </a:r>
          </a:p>
          <a:p>
            <a:r>
              <a:rPr lang="en-US" sz="1700" b="0" dirty="0">
                <a:solidFill>
                  <a:srgbClr val="008000"/>
                </a:solidFill>
                <a:effectLst/>
                <a:latin typeface="Consolas" panose="020B0609020204030204" pitchFamily="49" charset="0"/>
              </a:rPr>
              <a:t>checked: </a:t>
            </a:r>
            <a:r>
              <a:rPr lang="en-US" sz="1700" b="0" dirty="0" err="1">
                <a:solidFill>
                  <a:srgbClr val="008000"/>
                </a:solidFill>
                <a:effectLst/>
                <a:latin typeface="Consolas" panose="020B0609020204030204" pitchFamily="49" charset="0"/>
              </a:rPr>
              <a:t>classes.checked</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bar: </a:t>
            </a:r>
            <a:r>
              <a:rPr lang="en-US" sz="1700" b="0" dirty="0" err="1">
                <a:solidFill>
                  <a:srgbClr val="008000"/>
                </a:solidFill>
                <a:effectLst/>
                <a:latin typeface="Consolas" panose="020B0609020204030204" pitchFamily="49" charset="0"/>
              </a:rPr>
              <a:t>classes.bar</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checked={</a:t>
            </a:r>
            <a:r>
              <a:rPr lang="en-US" sz="1700" b="0" dirty="0" err="1">
                <a:solidFill>
                  <a:srgbClr val="008000"/>
                </a:solidFill>
                <a:effectLst/>
                <a:latin typeface="Consolas" panose="020B0609020204030204" pitchFamily="49" charset="0"/>
              </a:rPr>
              <a:t>values.seller</a:t>
            </a:r>
            <a:r>
              <a:rPr lang="en-US" sz="1700" b="0" dirty="0">
                <a:solidFill>
                  <a:srgbClr val="008000"/>
                </a:solidFill>
                <a:effectLst/>
                <a:latin typeface="Consolas" panose="020B0609020204030204" pitchFamily="49" charset="0"/>
              </a:rPr>
              <a:t>}</a:t>
            </a:r>
          </a:p>
          <a:p>
            <a:r>
              <a:rPr lang="en-US" sz="1700" b="0" dirty="0" err="1">
                <a:solidFill>
                  <a:srgbClr val="008000"/>
                </a:solidFill>
                <a:effectLst/>
                <a:latin typeface="Consolas" panose="020B0609020204030204" pitchFamily="49" charset="0"/>
              </a:rPr>
              <a:t>onChange</a:t>
            </a:r>
            <a:r>
              <a:rPr lang="en-US" sz="1700" b="0" dirty="0">
                <a:solidFill>
                  <a:srgbClr val="008000"/>
                </a:solidFill>
                <a:effectLst/>
                <a:latin typeface="Consolas" panose="020B0609020204030204" pitchFamily="49" charset="0"/>
              </a:rPr>
              <a:t>={</a:t>
            </a:r>
            <a:r>
              <a:rPr lang="en-US" sz="1700" b="0" dirty="0" err="1">
                <a:solidFill>
                  <a:srgbClr val="008000"/>
                </a:solidFill>
                <a:effectLst/>
                <a:latin typeface="Consolas" panose="020B0609020204030204" pitchFamily="49" charset="0"/>
              </a:rPr>
              <a:t>handleCheck</a:t>
            </a:r>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/&gt;</a:t>
            </a:r>
          </a:p>
          <a:p>
            <a:r>
              <a:rPr lang="en-US" sz="1700" b="0" dirty="0">
                <a:solidFill>
                  <a:srgbClr val="008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label={</a:t>
            </a:r>
            <a:r>
              <a:rPr lang="en-US" sz="1700" b="0" dirty="0" err="1">
                <a:solidFill>
                  <a:srgbClr val="008000"/>
                </a:solidFill>
                <a:effectLst/>
                <a:latin typeface="Consolas" panose="020B0609020204030204" pitchFamily="49" charset="0"/>
              </a:rPr>
              <a:t>values.seller</a:t>
            </a:r>
            <a:r>
              <a:rPr lang="en-US" sz="1700" b="0" dirty="0">
                <a:solidFill>
                  <a:srgbClr val="008000"/>
                </a:solidFill>
                <a:effectLst/>
                <a:latin typeface="Consolas" panose="020B0609020204030204" pitchFamily="49" charset="0"/>
              </a:rPr>
              <a:t>? 'Active' : 'Inactive'} </a:t>
            </a:r>
          </a:p>
          <a:p>
            <a:r>
              <a:rPr lang="en-US" sz="1700" b="0" dirty="0">
                <a:solidFill>
                  <a:srgbClr val="008000"/>
                </a:solidFill>
                <a:effectLst/>
                <a:latin typeface="Consolas" panose="020B0609020204030204" pitchFamily="49" charset="0"/>
              </a:rPr>
              <a:t>/&gt;</a:t>
            </a:r>
          </a:p>
          <a:p>
            <a:endParaRPr lang="en-US" dirty="0"/>
          </a:p>
        </p:txBody>
      </p:sp>
      <p:sp>
        <p:nvSpPr>
          <p:cNvPr id="4" name="Date Placeholder 3">
            <a:extLst>
              <a:ext uri="{FF2B5EF4-FFF2-40B4-BE49-F238E27FC236}">
                <a16:creationId xmlns:a16="http://schemas.microsoft.com/office/drawing/2014/main" id="{615DE955-7509-3097-C605-71EA5ABE29A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95D71F8-53FA-4C07-C231-3A2D228F8C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876561-C547-6F29-22A2-F4DD42DC0748}"/>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117054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33C6-9769-02B4-00B8-4FD872E3A0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6EB8E6-1E2E-1094-DE42-33E36F629BD9}"/>
              </a:ext>
            </a:extLst>
          </p:cNvPr>
          <p:cNvSpPr>
            <a:spLocks noGrp="1"/>
          </p:cNvSpPr>
          <p:nvPr>
            <p:ph idx="1"/>
          </p:nvPr>
        </p:nvSpPr>
        <p:spPr/>
        <p:txBody>
          <a:bodyPr/>
          <a:lstStyle/>
          <a:p>
            <a:r>
              <a:rPr lang="en-US" dirty="0"/>
              <a:t>Any changes to the switch will be set to the value of the seller in state by calling the </a:t>
            </a:r>
            <a:r>
              <a:rPr lang="en-US" dirty="0" err="1"/>
              <a:t>handleCheck</a:t>
            </a:r>
            <a:r>
              <a:rPr lang="en-US" dirty="0"/>
              <a:t> method. </a:t>
            </a:r>
          </a:p>
          <a:p>
            <a:r>
              <a:rPr lang="en-US" dirty="0"/>
              <a:t>The </a:t>
            </a:r>
            <a:r>
              <a:rPr lang="en-US" dirty="0" err="1"/>
              <a:t>handleCheck</a:t>
            </a:r>
            <a:r>
              <a:rPr lang="en-US" dirty="0"/>
              <a:t> method is implemented as shown here:</a:t>
            </a:r>
          </a:p>
          <a:p>
            <a:pPr marL="0" indent="0">
              <a:buNone/>
            </a:pPr>
            <a:r>
              <a:rPr lang="en-US" dirty="0" err="1"/>
              <a:t>mern</a:t>
            </a:r>
            <a:r>
              <a:rPr lang="en-US" dirty="0"/>
              <a:t>-marketplace/client/user/</a:t>
            </a:r>
            <a:r>
              <a:rPr lang="en-US" dirty="0" err="1"/>
              <a:t>EditProfile.jsx</a:t>
            </a:r>
            <a:r>
              <a:rPr lang="en-US" dirty="0"/>
              <a:t>:</a:t>
            </a:r>
          </a:p>
          <a:p>
            <a:r>
              <a:rPr lang="en-US" dirty="0"/>
              <a:t>const </a:t>
            </a:r>
            <a:r>
              <a:rPr lang="en-US" dirty="0" err="1"/>
              <a:t>handleCheck</a:t>
            </a:r>
            <a:r>
              <a:rPr lang="en-US" dirty="0"/>
              <a:t> = (event, checked) =&gt; { </a:t>
            </a:r>
          </a:p>
          <a:p>
            <a:r>
              <a:rPr lang="en-US" dirty="0" err="1"/>
              <a:t>setValues</a:t>
            </a:r>
            <a:r>
              <a:rPr lang="en-US" dirty="0"/>
              <a:t>({...values, seller: checked})</a:t>
            </a:r>
          </a:p>
          <a:p>
            <a:r>
              <a:rPr lang="en-US" dirty="0"/>
              <a:t>}</a:t>
            </a:r>
          </a:p>
          <a:p>
            <a:endParaRPr lang="en-US" dirty="0"/>
          </a:p>
          <a:p>
            <a:r>
              <a:rPr lang="en-US" dirty="0"/>
              <a:t>When the form to edit profile details is submitted, the seller value is also added to details sent in the update to the server, as highlighted in the following code:</a:t>
            </a:r>
          </a:p>
        </p:txBody>
      </p:sp>
      <p:sp>
        <p:nvSpPr>
          <p:cNvPr id="4" name="Date Placeholder 3">
            <a:extLst>
              <a:ext uri="{FF2B5EF4-FFF2-40B4-BE49-F238E27FC236}">
                <a16:creationId xmlns:a16="http://schemas.microsoft.com/office/drawing/2014/main" id="{73D3731E-4C31-C3A3-2CC7-88D4D6259E0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50789AC-DAD5-A841-EB4F-F7A1D368DB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B2AE9B4-908D-BEAB-FCC6-635AAAF93125}"/>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56347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FC13-BB97-64DF-DCF1-67BD61A12F25}"/>
              </a:ext>
            </a:extLst>
          </p:cNvPr>
          <p:cNvSpPr>
            <a:spLocks noGrp="1"/>
          </p:cNvSpPr>
          <p:nvPr>
            <p:ph type="title"/>
          </p:nvPr>
        </p:nvSpPr>
        <p:spPr/>
        <p:txBody>
          <a:bodyPr/>
          <a:lstStyle/>
          <a:p>
            <a:br>
              <a:rPr lang="en-US" sz="3200" b="1" dirty="0"/>
            </a:br>
            <a:r>
              <a:rPr lang="en-US" sz="3200" b="1" dirty="0"/>
              <a:t>Updated </a:t>
            </a:r>
            <a:r>
              <a:rPr lang="en-US" sz="3200" b="1" dirty="0" err="1"/>
              <a:t>mern</a:t>
            </a:r>
            <a:r>
              <a:rPr lang="en-US" sz="3200" b="1" dirty="0"/>
              <a:t>-marketplace/client/user/</a:t>
            </a:r>
            <a:r>
              <a:rPr lang="en-US" sz="3200" b="1" dirty="0" err="1"/>
              <a:t>EditProfile.jsx</a:t>
            </a:r>
            <a:r>
              <a:rPr lang="en-US" sz="3200" b="1" dirty="0"/>
              <a:t>:</a:t>
            </a:r>
            <a:br>
              <a:rPr lang="en-US" sz="3600" dirty="0"/>
            </a:br>
            <a:endParaRPr lang="en-US" dirty="0"/>
          </a:p>
        </p:txBody>
      </p:sp>
      <p:sp>
        <p:nvSpPr>
          <p:cNvPr id="3" name="Content Placeholder 2">
            <a:extLst>
              <a:ext uri="{FF2B5EF4-FFF2-40B4-BE49-F238E27FC236}">
                <a16:creationId xmlns:a16="http://schemas.microsoft.com/office/drawing/2014/main" id="{98C1112A-98DA-0A46-2652-408BD04E37E4}"/>
              </a:ext>
            </a:extLst>
          </p:cNvPr>
          <p:cNvSpPr>
            <a:spLocks noGrp="1"/>
          </p:cNvSpPr>
          <p:nvPr>
            <p:ph idx="1"/>
          </p:nvPr>
        </p:nvSpPr>
        <p:spPr/>
        <p:txBody>
          <a:bodyPr/>
          <a:lstStyle/>
          <a:p>
            <a:r>
              <a:rPr lang="en-US" sz="194" b="0" dirty="0">
                <a:solidFill>
                  <a:srgbClr val="008000"/>
                </a:solidFill>
                <a:effectLst/>
                <a:latin typeface="Consolas" panose="020B0609020204030204" pitchFamily="49" charset="0"/>
              </a:rPr>
              <a:t>import React, {</a:t>
            </a:r>
            <a:r>
              <a:rPr lang="en-US" sz="194" b="0" dirty="0" err="1">
                <a:solidFill>
                  <a:srgbClr val="008000"/>
                </a:solidFill>
                <a:effectLst/>
                <a:latin typeface="Consolas" panose="020B0609020204030204" pitchFamily="49" charset="0"/>
              </a:rPr>
              <a:t>useState</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useEffect</a:t>
            </a:r>
            <a:r>
              <a:rPr lang="en-US" sz="194" b="0" dirty="0">
                <a:solidFill>
                  <a:srgbClr val="008000"/>
                </a:solidFill>
                <a:effectLst/>
                <a:latin typeface="Consolas" panose="020B0609020204030204" pitchFamily="49" charset="0"/>
              </a:rPr>
              <a:t>} from 'react'</a:t>
            </a:r>
          </a:p>
          <a:p>
            <a:r>
              <a:rPr lang="en-US" sz="194" b="0" dirty="0">
                <a:solidFill>
                  <a:srgbClr val="008000"/>
                </a:solidFill>
                <a:effectLst/>
                <a:latin typeface="Consolas" panose="020B0609020204030204" pitchFamily="49" charset="0"/>
              </a:rPr>
              <a:t>import Card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/core/Card'</a:t>
            </a:r>
          </a:p>
          <a:p>
            <a:r>
              <a:rPr lang="en-US" sz="194" b="0" dirty="0">
                <a:solidFill>
                  <a:srgbClr val="008000"/>
                </a:solidFill>
                <a:effectLst/>
                <a:latin typeface="Consolas" panose="020B0609020204030204" pitchFamily="49" charset="0"/>
              </a:rPr>
              <a:t>import </a:t>
            </a:r>
            <a:r>
              <a:rPr lang="en-US" sz="194" b="0" dirty="0" err="1">
                <a:solidFill>
                  <a:srgbClr val="008000"/>
                </a:solidFill>
                <a:effectLst/>
                <a:latin typeface="Consolas" panose="020B0609020204030204" pitchFamily="49" charset="0"/>
              </a:rPr>
              <a:t>CardActions</a:t>
            </a:r>
            <a:r>
              <a:rPr lang="en-US" sz="194" b="0" dirty="0">
                <a:solidFill>
                  <a:srgbClr val="008000"/>
                </a:solidFill>
                <a:effectLst/>
                <a:latin typeface="Consolas" panose="020B0609020204030204" pitchFamily="49" charset="0"/>
              </a:rPr>
              <a:t>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a:t>
            </a:r>
            <a:r>
              <a:rPr lang="en-US" sz="194" b="0" dirty="0" err="1">
                <a:solidFill>
                  <a:srgbClr val="008000"/>
                </a:solidFill>
                <a:effectLst/>
                <a:latin typeface="Consolas" panose="020B0609020204030204" pitchFamily="49" charset="0"/>
              </a:rPr>
              <a:t>CardActions</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a:t>
            </a:r>
            <a:r>
              <a:rPr lang="en-US" sz="194" b="0" dirty="0" err="1">
                <a:solidFill>
                  <a:srgbClr val="008000"/>
                </a:solidFill>
                <a:effectLst/>
                <a:latin typeface="Consolas" panose="020B0609020204030204" pitchFamily="49" charset="0"/>
              </a:rPr>
              <a:t>CardContent</a:t>
            </a:r>
            <a:r>
              <a:rPr lang="en-US" sz="194" b="0" dirty="0">
                <a:solidFill>
                  <a:srgbClr val="008000"/>
                </a:solidFill>
                <a:effectLst/>
                <a:latin typeface="Consolas" panose="020B0609020204030204" pitchFamily="49" charset="0"/>
              </a:rPr>
              <a:t>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a:t>
            </a:r>
            <a:r>
              <a:rPr lang="en-US" sz="194" b="0" dirty="0" err="1">
                <a:solidFill>
                  <a:srgbClr val="008000"/>
                </a:solidFill>
                <a:effectLst/>
                <a:latin typeface="Consolas" panose="020B0609020204030204" pitchFamily="49" charset="0"/>
              </a:rPr>
              <a:t>CardContent</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a:t>
            </a:r>
            <a:r>
              <a:rPr lang="en-US" sz="194" b="0" dirty="0" err="1">
                <a:solidFill>
                  <a:srgbClr val="008000"/>
                </a:solidFill>
                <a:effectLst/>
                <a:latin typeface="Consolas" panose="020B0609020204030204" pitchFamily="49" charset="0"/>
              </a:rPr>
              <a:t>FormControlLabel</a:t>
            </a:r>
            <a:r>
              <a:rPr lang="en-US" sz="194" b="0" dirty="0">
                <a:solidFill>
                  <a:srgbClr val="008000"/>
                </a:solidFill>
                <a:effectLst/>
                <a:latin typeface="Consolas" panose="020B0609020204030204" pitchFamily="49" charset="0"/>
              </a:rPr>
              <a:t>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a:t>
            </a:r>
            <a:r>
              <a:rPr lang="en-US" sz="194" b="0" dirty="0" err="1">
                <a:solidFill>
                  <a:srgbClr val="008000"/>
                </a:solidFill>
                <a:effectLst/>
                <a:latin typeface="Consolas" panose="020B0609020204030204" pitchFamily="49" charset="0"/>
              </a:rPr>
              <a:t>FormControlLabel</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Switch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/core/Switch'</a:t>
            </a:r>
          </a:p>
          <a:p>
            <a:r>
              <a:rPr lang="en-US" sz="194" b="0" dirty="0">
                <a:solidFill>
                  <a:srgbClr val="008000"/>
                </a:solidFill>
                <a:effectLst/>
                <a:latin typeface="Consolas" panose="020B0609020204030204" pitchFamily="49" charset="0"/>
              </a:rPr>
              <a:t>import Button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/core/Button'</a:t>
            </a:r>
          </a:p>
          <a:p>
            <a:r>
              <a:rPr lang="en-US" sz="194" b="0" dirty="0">
                <a:solidFill>
                  <a:srgbClr val="008000"/>
                </a:solidFill>
                <a:effectLst/>
                <a:latin typeface="Consolas" panose="020B0609020204030204" pitchFamily="49" charset="0"/>
              </a:rPr>
              <a:t>import </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Typography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/core/Typography'</a:t>
            </a:r>
          </a:p>
          <a:p>
            <a:r>
              <a:rPr lang="en-US" sz="194" b="0" dirty="0">
                <a:solidFill>
                  <a:srgbClr val="008000"/>
                </a:solidFill>
                <a:effectLst/>
                <a:latin typeface="Consolas" panose="020B0609020204030204" pitchFamily="49" charset="0"/>
              </a:rPr>
              <a:t>import Icon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/core/Icon'</a:t>
            </a:r>
          </a:p>
          <a:p>
            <a:r>
              <a:rPr lang="en-US" sz="194" b="0" dirty="0">
                <a:solidFill>
                  <a:srgbClr val="008000"/>
                </a:solidFill>
                <a:effectLst/>
                <a:latin typeface="Consolas" panose="020B0609020204030204" pitchFamily="49" charset="0"/>
              </a:rPr>
              <a:t>import { </a:t>
            </a:r>
            <a:r>
              <a:rPr lang="en-US" sz="194" b="0" dirty="0" err="1">
                <a:solidFill>
                  <a:srgbClr val="008000"/>
                </a:solidFill>
                <a:effectLst/>
                <a:latin typeface="Consolas" panose="020B0609020204030204" pitchFamily="49" charset="0"/>
              </a:rPr>
              <a:t>makeStyles</a:t>
            </a:r>
            <a:r>
              <a:rPr lang="en-US" sz="194" b="0" dirty="0">
                <a:solidFill>
                  <a:srgbClr val="008000"/>
                </a:solidFill>
                <a:effectLst/>
                <a:latin typeface="Consolas" panose="020B0609020204030204" pitchFamily="49" charset="0"/>
              </a:rPr>
              <a:t> } from '@material-</a:t>
            </a:r>
            <a:r>
              <a:rPr lang="en-US" sz="194" b="0" dirty="0" err="1">
                <a:solidFill>
                  <a:srgbClr val="008000"/>
                </a:solidFill>
                <a:effectLst/>
                <a:latin typeface="Consolas" panose="020B0609020204030204" pitchFamily="49" charset="0"/>
              </a:rPr>
              <a:t>ui</a:t>
            </a:r>
            <a:r>
              <a:rPr lang="en-US" sz="194" b="0" dirty="0">
                <a:solidFill>
                  <a:srgbClr val="008000"/>
                </a:solidFill>
                <a:effectLst/>
                <a:latin typeface="Consolas" panose="020B0609020204030204" pitchFamily="49" charset="0"/>
              </a:rPr>
              <a:t>/core/styles'</a:t>
            </a:r>
          </a:p>
          <a:p>
            <a:r>
              <a:rPr lang="en-US" sz="194" b="0" dirty="0">
                <a:solidFill>
                  <a:srgbClr val="008000"/>
                </a:solidFill>
                <a:effectLst/>
                <a:latin typeface="Consolas" panose="020B0609020204030204" pitchFamily="49" charset="0"/>
              </a:rPr>
              <a:t>//import auth from '../lib/auth-helper.js'</a:t>
            </a:r>
          </a:p>
          <a:p>
            <a:r>
              <a:rPr lang="en-US" sz="194" b="0" dirty="0">
                <a:solidFill>
                  <a:srgbClr val="008000"/>
                </a:solidFill>
                <a:effectLst/>
                <a:latin typeface="Consolas" panose="020B0609020204030204" pitchFamily="49" charset="0"/>
              </a:rPr>
              <a:t>import auth from '../lib/auth-helper'</a:t>
            </a:r>
          </a:p>
          <a:p>
            <a:r>
              <a:rPr lang="en-US" sz="194" b="0" dirty="0">
                <a:solidFill>
                  <a:srgbClr val="008000"/>
                </a:solidFill>
                <a:effectLst/>
                <a:latin typeface="Consolas" panose="020B0609020204030204" pitchFamily="49" charset="0"/>
              </a:rPr>
              <a:t>import {read, update} from './api-user.js'</a:t>
            </a:r>
          </a:p>
          <a:p>
            <a:r>
              <a:rPr lang="en-US" sz="194" b="0" dirty="0">
                <a:solidFill>
                  <a:srgbClr val="008000"/>
                </a:solidFill>
                <a:effectLst/>
                <a:latin typeface="Consolas" panose="020B0609020204030204" pitchFamily="49" charset="0"/>
              </a:rPr>
              <a:t>import {Navigate} from 'react-router-</a:t>
            </a:r>
            <a:r>
              <a:rPr lang="en-US" sz="194" b="0" dirty="0" err="1">
                <a:solidFill>
                  <a:srgbClr val="008000"/>
                </a:solidFill>
                <a:effectLst/>
                <a:latin typeface="Consolas" panose="020B0609020204030204" pitchFamily="49" charset="0"/>
              </a:rPr>
              <a:t>dom</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//import { </a:t>
            </a:r>
            <a:r>
              <a:rPr lang="en-US" sz="194" b="0" dirty="0" err="1">
                <a:solidFill>
                  <a:srgbClr val="008000"/>
                </a:solidFill>
                <a:effectLst/>
                <a:latin typeface="Consolas" panose="020B0609020204030204" pitchFamily="49" charset="0"/>
              </a:rPr>
              <a:t>useParams</a:t>
            </a:r>
            <a:r>
              <a:rPr lang="en-US" sz="194" b="0" dirty="0">
                <a:solidFill>
                  <a:srgbClr val="008000"/>
                </a:solidFill>
                <a:effectLst/>
                <a:latin typeface="Consolas" panose="020B0609020204030204" pitchFamily="49" charset="0"/>
              </a:rPr>
              <a:t> } from 'react-router-</a:t>
            </a:r>
            <a:r>
              <a:rPr lang="en-US" sz="194" b="0" dirty="0" err="1">
                <a:solidFill>
                  <a:srgbClr val="008000"/>
                </a:solidFill>
                <a:effectLst/>
                <a:latin typeface="Consolas" panose="020B0609020204030204" pitchFamily="49" charset="0"/>
              </a:rPr>
              <a:t>dom</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useStyles</a:t>
            </a:r>
            <a:r>
              <a:rPr lang="en-US" sz="194" b="0" dirty="0">
                <a:solidFill>
                  <a:srgbClr val="008000"/>
                </a:solidFill>
                <a:effectLst/>
                <a:latin typeface="Consolas" panose="020B0609020204030204" pitchFamily="49" charset="0"/>
              </a:rPr>
              <a:t> = </a:t>
            </a:r>
            <a:r>
              <a:rPr lang="en-US" sz="194" b="0" dirty="0" err="1">
                <a:solidFill>
                  <a:srgbClr val="008000"/>
                </a:solidFill>
                <a:effectLst/>
                <a:latin typeface="Consolas" panose="020B0609020204030204" pitchFamily="49" charset="0"/>
              </a:rPr>
              <a:t>makeStyles</a:t>
            </a:r>
            <a:r>
              <a:rPr lang="en-US" sz="194" b="0" dirty="0">
                <a:solidFill>
                  <a:srgbClr val="008000"/>
                </a:solidFill>
                <a:effectLst/>
                <a:latin typeface="Consolas" panose="020B0609020204030204" pitchFamily="49" charset="0"/>
              </a:rPr>
              <a:t>(theme =&gt; ({</a:t>
            </a:r>
          </a:p>
          <a:p>
            <a:r>
              <a:rPr lang="en-US" sz="194" b="0" dirty="0">
                <a:solidFill>
                  <a:srgbClr val="008000"/>
                </a:solidFill>
                <a:effectLst/>
                <a:latin typeface="Consolas" panose="020B0609020204030204" pitchFamily="49" charset="0"/>
              </a:rPr>
              <a:t>card: {</a:t>
            </a:r>
          </a:p>
          <a:p>
            <a:r>
              <a:rPr lang="en-US" sz="194" b="0" dirty="0" err="1">
                <a:solidFill>
                  <a:srgbClr val="008000"/>
                </a:solidFill>
                <a:effectLst/>
                <a:latin typeface="Consolas" panose="020B0609020204030204" pitchFamily="49" charset="0"/>
              </a:rPr>
              <a:t>maxWidth</a:t>
            </a:r>
            <a:r>
              <a:rPr lang="en-US" sz="194" b="0" dirty="0">
                <a:solidFill>
                  <a:srgbClr val="008000"/>
                </a:solidFill>
                <a:effectLst/>
                <a:latin typeface="Consolas" panose="020B0609020204030204" pitchFamily="49" charset="0"/>
              </a:rPr>
              <a:t>: 600,</a:t>
            </a:r>
          </a:p>
          <a:p>
            <a:r>
              <a:rPr lang="en-US" sz="194" b="0" dirty="0">
                <a:solidFill>
                  <a:srgbClr val="008000"/>
                </a:solidFill>
                <a:effectLst/>
                <a:latin typeface="Consolas" panose="020B0609020204030204" pitchFamily="49" charset="0"/>
              </a:rPr>
              <a:t>margin: 'auto',</a:t>
            </a:r>
          </a:p>
          <a:p>
            <a:r>
              <a:rPr lang="en-US" sz="194" b="0" dirty="0" err="1">
                <a:solidFill>
                  <a:srgbClr val="008000"/>
                </a:solidFill>
                <a:effectLst/>
                <a:latin typeface="Consolas" panose="020B0609020204030204" pitchFamily="49" charset="0"/>
              </a:rPr>
              <a:t>textAlign</a:t>
            </a:r>
            <a:r>
              <a:rPr lang="en-US" sz="194" b="0" dirty="0">
                <a:solidFill>
                  <a:srgbClr val="008000"/>
                </a:solidFill>
                <a:effectLst/>
                <a:latin typeface="Consolas" panose="020B0609020204030204" pitchFamily="49" charset="0"/>
              </a:rPr>
              <a:t>: 'center',</a:t>
            </a:r>
          </a:p>
          <a:p>
            <a:r>
              <a:rPr lang="en-US" sz="194" b="0" dirty="0" err="1">
                <a:solidFill>
                  <a:srgbClr val="008000"/>
                </a:solidFill>
                <a:effectLst/>
                <a:latin typeface="Consolas" panose="020B0609020204030204" pitchFamily="49" charset="0"/>
              </a:rPr>
              <a:t>marginTop</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(5),</a:t>
            </a:r>
          </a:p>
          <a:p>
            <a:r>
              <a:rPr lang="en-US" sz="194" b="0" dirty="0" err="1">
                <a:solidFill>
                  <a:srgbClr val="008000"/>
                </a:solidFill>
                <a:effectLst/>
                <a:latin typeface="Consolas" panose="020B0609020204030204" pitchFamily="49" charset="0"/>
              </a:rPr>
              <a:t>paddingBottom</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(2)</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title: {</a:t>
            </a:r>
          </a:p>
          <a:p>
            <a:r>
              <a:rPr lang="en-US" sz="194" b="0" dirty="0">
                <a:solidFill>
                  <a:srgbClr val="008000"/>
                </a:solidFill>
                <a:effectLst/>
                <a:latin typeface="Consolas" panose="020B0609020204030204" pitchFamily="49" charset="0"/>
              </a:rPr>
              <a:t>margin: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(2),</a:t>
            </a:r>
          </a:p>
          <a:p>
            <a:r>
              <a:rPr lang="en-US" sz="194" b="0" dirty="0">
                <a:solidFill>
                  <a:srgbClr val="008000"/>
                </a:solidFill>
                <a:effectLst/>
                <a:latin typeface="Consolas" panose="020B0609020204030204" pitchFamily="49" charset="0"/>
              </a:rPr>
              <a:t>color: </a:t>
            </a:r>
            <a:r>
              <a:rPr lang="en-US" sz="194" b="0" dirty="0" err="1">
                <a:solidFill>
                  <a:srgbClr val="008000"/>
                </a:solidFill>
                <a:effectLst/>
                <a:latin typeface="Consolas" panose="020B0609020204030204" pitchFamily="49" charset="0"/>
              </a:rPr>
              <a:t>theme.palette.protectedTitle</a:t>
            </a:r>
            <a:endParaRPr lang="en-US" sz="194" b="0" dirty="0">
              <a:solidFill>
                <a:srgbClr val="008000"/>
              </a:solidFill>
              <a:effectLst/>
              <a:latin typeface="Consolas" panose="020B0609020204030204" pitchFamily="49" charset="0"/>
            </a:endParaRP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error: {</a:t>
            </a:r>
          </a:p>
          <a:p>
            <a:r>
              <a:rPr lang="en-US" sz="194" b="0" dirty="0" err="1">
                <a:solidFill>
                  <a:srgbClr val="008000"/>
                </a:solidFill>
                <a:effectLst/>
                <a:latin typeface="Consolas" panose="020B0609020204030204" pitchFamily="49" charset="0"/>
              </a:rPr>
              <a:t>verticalAlign</a:t>
            </a:r>
            <a:r>
              <a:rPr lang="en-US" sz="194" b="0" dirty="0">
                <a:solidFill>
                  <a:srgbClr val="008000"/>
                </a:solidFill>
                <a:effectLst/>
                <a:latin typeface="Consolas" panose="020B0609020204030204" pitchFamily="49" charset="0"/>
              </a:rPr>
              <a:t>: 'middle'</a:t>
            </a:r>
          </a:p>
          <a:p>
            <a:r>
              <a:rPr lang="en-US" sz="194" b="0" dirty="0">
                <a:solidFill>
                  <a:srgbClr val="008000"/>
                </a:solidFill>
                <a:effectLst/>
                <a:latin typeface="Consolas" panose="020B0609020204030204" pitchFamily="49" charset="0"/>
              </a:rPr>
              <a:t>},</a:t>
            </a:r>
          </a:p>
          <a:p>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a:t>
            </a:r>
          </a:p>
          <a:p>
            <a:r>
              <a:rPr lang="en-US" sz="194" b="0" dirty="0" err="1">
                <a:solidFill>
                  <a:srgbClr val="008000"/>
                </a:solidFill>
                <a:effectLst/>
                <a:latin typeface="Consolas" panose="020B0609020204030204" pitchFamily="49" charset="0"/>
              </a:rPr>
              <a:t>marginLeft</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(1),</a:t>
            </a:r>
          </a:p>
          <a:p>
            <a:r>
              <a:rPr lang="en-US" sz="194" b="0" dirty="0" err="1">
                <a:solidFill>
                  <a:srgbClr val="008000"/>
                </a:solidFill>
                <a:effectLst/>
                <a:latin typeface="Consolas" panose="020B0609020204030204" pitchFamily="49" charset="0"/>
              </a:rPr>
              <a:t>marginRight</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(1),</a:t>
            </a:r>
          </a:p>
          <a:p>
            <a:r>
              <a:rPr lang="en-US" sz="194" b="0" dirty="0">
                <a:solidFill>
                  <a:srgbClr val="008000"/>
                </a:solidFill>
                <a:effectLst/>
                <a:latin typeface="Consolas" panose="020B0609020204030204" pitchFamily="49" charset="0"/>
              </a:rPr>
              <a:t>width: 300</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submit: {</a:t>
            </a:r>
          </a:p>
          <a:p>
            <a:r>
              <a:rPr lang="en-US" sz="194" b="0" dirty="0">
                <a:solidFill>
                  <a:srgbClr val="008000"/>
                </a:solidFill>
                <a:effectLst/>
                <a:latin typeface="Consolas" panose="020B0609020204030204" pitchFamily="49" charset="0"/>
              </a:rPr>
              <a:t>margin: 'auto',</a:t>
            </a:r>
          </a:p>
          <a:p>
            <a:r>
              <a:rPr lang="en-US" sz="194" b="0" dirty="0" err="1">
                <a:solidFill>
                  <a:srgbClr val="008000"/>
                </a:solidFill>
                <a:effectLst/>
                <a:latin typeface="Consolas" panose="020B0609020204030204" pitchFamily="49" charset="0"/>
              </a:rPr>
              <a:t>marginBottom</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(2)</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subheading:{</a:t>
            </a:r>
          </a:p>
          <a:p>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marginTop</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theme.spacing</a:t>
            </a:r>
            <a:r>
              <a:rPr lang="en-US" sz="194" b="0" dirty="0">
                <a:solidFill>
                  <a:srgbClr val="008000"/>
                </a:solidFill>
                <a:effectLst/>
                <a:latin typeface="Consolas" panose="020B0609020204030204" pitchFamily="49" charset="0"/>
              </a:rPr>
              <a:t>(2),</a:t>
            </a:r>
          </a:p>
          <a:p>
            <a:r>
              <a:rPr lang="en-US" sz="194" b="0" dirty="0">
                <a:solidFill>
                  <a:srgbClr val="008000"/>
                </a:solidFill>
                <a:effectLst/>
                <a:latin typeface="Consolas" panose="020B0609020204030204" pitchFamily="49" charset="0"/>
              </a:rPr>
              <a:t>    color: </a:t>
            </a:r>
            <a:r>
              <a:rPr lang="en-US" sz="194" b="0" dirty="0" err="1">
                <a:solidFill>
                  <a:srgbClr val="008000"/>
                </a:solidFill>
                <a:effectLst/>
                <a:latin typeface="Consolas" panose="020B0609020204030204" pitchFamily="49" charset="0"/>
              </a:rPr>
              <a:t>theme.palette.openTitle</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export default function </a:t>
            </a:r>
            <a:r>
              <a:rPr lang="en-US" sz="194" b="0" dirty="0" err="1">
                <a:solidFill>
                  <a:srgbClr val="008000"/>
                </a:solidFill>
                <a:effectLst/>
                <a:latin typeface="Consolas" panose="020B0609020204030204" pitchFamily="49" charset="0"/>
              </a:rPr>
              <a:t>EditProfile</a:t>
            </a:r>
            <a:r>
              <a:rPr lang="en-US" sz="194" b="0" dirty="0">
                <a:solidFill>
                  <a:srgbClr val="008000"/>
                </a:solidFill>
                <a:effectLst/>
                <a:latin typeface="Consolas" panose="020B0609020204030204" pitchFamily="49" charset="0"/>
              </a:rPr>
              <a:t>() {</a:t>
            </a:r>
          </a:p>
          <a:p>
            <a:r>
              <a:rPr lang="en-US" sz="194" b="0" dirty="0">
                <a:solidFill>
                  <a:srgbClr val="008000"/>
                </a:solidFill>
                <a:effectLst/>
                <a:latin typeface="Consolas" panose="020B0609020204030204" pitchFamily="49" charset="0"/>
              </a:rPr>
              <a:t>const classes = </a:t>
            </a:r>
            <a:r>
              <a:rPr lang="en-US" sz="194" b="0" dirty="0" err="1">
                <a:solidFill>
                  <a:srgbClr val="008000"/>
                </a:solidFill>
                <a:effectLst/>
                <a:latin typeface="Consolas" panose="020B0609020204030204" pitchFamily="49" charset="0"/>
              </a:rPr>
              <a:t>useStyles</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 </a:t>
            </a:r>
            <a:r>
              <a:rPr lang="en-US" sz="194" b="0" dirty="0" err="1">
                <a:solidFill>
                  <a:srgbClr val="008000"/>
                </a:solidFill>
                <a:effectLst/>
                <a:latin typeface="Consolas" panose="020B0609020204030204" pitchFamily="49" charset="0"/>
              </a:rPr>
              <a:t>userId</a:t>
            </a:r>
            <a:r>
              <a:rPr lang="en-US" sz="194" b="0" dirty="0">
                <a:solidFill>
                  <a:srgbClr val="008000"/>
                </a:solidFill>
                <a:effectLst/>
                <a:latin typeface="Consolas" panose="020B0609020204030204" pitchFamily="49" charset="0"/>
              </a:rPr>
              <a:t> } = </a:t>
            </a:r>
            <a:r>
              <a:rPr lang="en-US" sz="194" b="0" dirty="0" err="1">
                <a:solidFill>
                  <a:srgbClr val="008000"/>
                </a:solidFill>
                <a:effectLst/>
                <a:latin typeface="Consolas" panose="020B0609020204030204" pitchFamily="49" charset="0"/>
              </a:rPr>
              <a:t>useParams</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[values, </a:t>
            </a:r>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 = </a:t>
            </a:r>
            <a:r>
              <a:rPr lang="en-US" sz="194" b="0" dirty="0" err="1">
                <a:solidFill>
                  <a:srgbClr val="008000"/>
                </a:solidFill>
                <a:effectLst/>
                <a:latin typeface="Consolas" panose="020B0609020204030204" pitchFamily="49" charset="0"/>
              </a:rPr>
              <a:t>useState</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name: '',</a:t>
            </a:r>
          </a:p>
          <a:p>
            <a:r>
              <a:rPr lang="en-US" sz="194" b="0" dirty="0">
                <a:solidFill>
                  <a:srgbClr val="008000"/>
                </a:solidFill>
                <a:effectLst/>
                <a:latin typeface="Consolas" panose="020B0609020204030204" pitchFamily="49" charset="0"/>
              </a:rPr>
              <a:t>password: '',</a:t>
            </a:r>
          </a:p>
          <a:p>
            <a:r>
              <a:rPr lang="en-US" sz="194" b="0" dirty="0">
                <a:solidFill>
                  <a:srgbClr val="008000"/>
                </a:solidFill>
                <a:effectLst/>
                <a:latin typeface="Consolas" panose="020B0609020204030204" pitchFamily="49" charset="0"/>
              </a:rPr>
              <a:t>email: '',</a:t>
            </a:r>
          </a:p>
          <a:p>
            <a:r>
              <a:rPr lang="en-US" sz="194" b="0" dirty="0">
                <a:solidFill>
                  <a:srgbClr val="008000"/>
                </a:solidFill>
                <a:effectLst/>
                <a:latin typeface="Consolas" panose="020B0609020204030204" pitchFamily="49" charset="0"/>
              </a:rPr>
              <a:t>//open: false,</a:t>
            </a:r>
          </a:p>
          <a:p>
            <a:r>
              <a:rPr lang="en-US" sz="194" b="0" dirty="0">
                <a:solidFill>
                  <a:srgbClr val="008000"/>
                </a:solidFill>
                <a:effectLst/>
                <a:latin typeface="Consolas" panose="020B0609020204030204" pitchFamily="49" charset="0"/>
              </a:rPr>
              <a:t>seller: false,</a:t>
            </a:r>
          </a:p>
          <a:p>
            <a:r>
              <a:rPr lang="en-US" sz="194" b="0" dirty="0">
                <a:solidFill>
                  <a:srgbClr val="008000"/>
                </a:solidFill>
                <a:effectLst/>
                <a:latin typeface="Consolas" panose="020B0609020204030204" pitchFamily="49" charset="0"/>
              </a:rPr>
              <a:t>error: '',</a:t>
            </a:r>
          </a:p>
          <a:p>
            <a:r>
              <a:rPr lang="en-US" sz="194" b="0" dirty="0" err="1">
                <a:solidFill>
                  <a:srgbClr val="008000"/>
                </a:solidFill>
                <a:effectLst/>
                <a:latin typeface="Consolas" panose="020B0609020204030204" pitchFamily="49" charset="0"/>
              </a:rPr>
              <a:t>NavigateToProfile</a:t>
            </a:r>
            <a:r>
              <a:rPr lang="en-US" sz="194" b="0" dirty="0">
                <a:solidFill>
                  <a:srgbClr val="008000"/>
                </a:solidFill>
                <a:effectLst/>
                <a:latin typeface="Consolas" panose="020B0609020204030204" pitchFamily="49" charset="0"/>
              </a:rPr>
              <a:t>: false</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jwt</a:t>
            </a:r>
            <a:r>
              <a:rPr lang="en-US" sz="194" b="0" dirty="0">
                <a:solidFill>
                  <a:srgbClr val="008000"/>
                </a:solidFill>
                <a:effectLst/>
                <a:latin typeface="Consolas" panose="020B0609020204030204" pitchFamily="49" charset="0"/>
              </a:rPr>
              <a:t> = </a:t>
            </a:r>
            <a:r>
              <a:rPr lang="en-US" sz="194" b="0" dirty="0" err="1">
                <a:solidFill>
                  <a:srgbClr val="008000"/>
                </a:solidFill>
                <a:effectLst/>
                <a:latin typeface="Consolas" panose="020B0609020204030204" pitchFamily="49" charset="0"/>
              </a:rPr>
              <a:t>auth.isAuthenticated</a:t>
            </a:r>
            <a:r>
              <a:rPr lang="en-US" sz="194" b="0" dirty="0">
                <a:solidFill>
                  <a:srgbClr val="008000"/>
                </a:solidFill>
                <a:effectLst/>
                <a:latin typeface="Consolas" panose="020B0609020204030204" pitchFamily="49" charset="0"/>
              </a:rPr>
              <a:t>()</a:t>
            </a:r>
          </a:p>
          <a:p>
            <a:r>
              <a:rPr lang="en-US" sz="194" b="0" dirty="0" err="1">
                <a:solidFill>
                  <a:srgbClr val="008000"/>
                </a:solidFill>
                <a:effectLst/>
                <a:latin typeface="Consolas" panose="020B0609020204030204" pitchFamily="49" charset="0"/>
              </a:rPr>
              <a:t>useEffect</a:t>
            </a:r>
            <a:r>
              <a:rPr lang="en-US" sz="194" b="0" dirty="0">
                <a:solidFill>
                  <a:srgbClr val="008000"/>
                </a:solidFill>
                <a:effectLst/>
                <a:latin typeface="Consolas" panose="020B0609020204030204" pitchFamily="49" charset="0"/>
              </a:rPr>
              <a:t>(() =&gt; {</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abortController</a:t>
            </a:r>
            <a:r>
              <a:rPr lang="en-US" sz="194" b="0" dirty="0">
                <a:solidFill>
                  <a:srgbClr val="008000"/>
                </a:solidFill>
                <a:effectLst/>
                <a:latin typeface="Consolas" panose="020B0609020204030204" pitchFamily="49" charset="0"/>
              </a:rPr>
              <a:t> = new </a:t>
            </a:r>
            <a:r>
              <a:rPr lang="en-US" sz="194" b="0" dirty="0" err="1">
                <a:solidFill>
                  <a:srgbClr val="008000"/>
                </a:solidFill>
                <a:effectLst/>
                <a:latin typeface="Consolas" panose="020B0609020204030204" pitchFamily="49" charset="0"/>
              </a:rPr>
              <a:t>AbortController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signal = </a:t>
            </a:r>
            <a:r>
              <a:rPr lang="en-US" sz="194" b="0" dirty="0" err="1">
                <a:solidFill>
                  <a:srgbClr val="008000"/>
                </a:solidFill>
                <a:effectLst/>
                <a:latin typeface="Consolas" panose="020B0609020204030204" pitchFamily="49" charset="0"/>
              </a:rPr>
              <a:t>abortController.signal</a:t>
            </a:r>
            <a:endParaRPr lang="en-US" sz="194" b="0" dirty="0">
              <a:solidFill>
                <a:srgbClr val="008000"/>
              </a:solidFill>
              <a:effectLst/>
              <a:latin typeface="Consolas" panose="020B0609020204030204" pitchFamily="49" charset="0"/>
            </a:endParaRPr>
          </a:p>
          <a:p>
            <a:r>
              <a:rPr lang="en-US" sz="194" b="0" dirty="0">
                <a:solidFill>
                  <a:srgbClr val="008000"/>
                </a:solidFill>
                <a:effectLst/>
                <a:latin typeface="Consolas" panose="020B0609020204030204" pitchFamily="49" charset="0"/>
              </a:rPr>
              <a:t>read({</a:t>
            </a:r>
          </a:p>
          <a:p>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userId</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userId</a:t>
            </a:r>
            <a:endParaRPr lang="en-US" sz="194" b="0" dirty="0">
              <a:solidFill>
                <a:srgbClr val="008000"/>
              </a:solidFill>
              <a:effectLst/>
              <a:latin typeface="Consolas" panose="020B0609020204030204" pitchFamily="49" charset="0"/>
            </a:endParaRPr>
          </a:p>
          <a:p>
            <a:r>
              <a:rPr lang="en-US" sz="194" b="0" dirty="0" err="1">
                <a:solidFill>
                  <a:srgbClr val="008000"/>
                </a:solidFill>
                <a:effectLst/>
                <a:latin typeface="Consolas" panose="020B0609020204030204" pitchFamily="49" charset="0"/>
              </a:rPr>
              <a:t>userId</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jwt.user._id</a:t>
            </a:r>
            <a:endParaRPr lang="en-US" sz="194" b="0" dirty="0">
              <a:solidFill>
                <a:srgbClr val="008000"/>
              </a:solidFill>
              <a:effectLst/>
              <a:latin typeface="Consolas" panose="020B0609020204030204" pitchFamily="49" charset="0"/>
            </a:endParaRPr>
          </a:p>
          <a:p>
            <a:r>
              <a:rPr lang="en-US" sz="194" b="0" dirty="0">
                <a:solidFill>
                  <a:srgbClr val="008000"/>
                </a:solidFill>
                <a:effectLst/>
                <a:latin typeface="Consolas" panose="020B0609020204030204" pitchFamily="49" charset="0"/>
              </a:rPr>
              <a:t>}, {t: </a:t>
            </a:r>
            <a:r>
              <a:rPr lang="en-US" sz="194" b="0" dirty="0" err="1">
                <a:solidFill>
                  <a:srgbClr val="008000"/>
                </a:solidFill>
                <a:effectLst/>
                <a:latin typeface="Consolas" panose="020B0609020204030204" pitchFamily="49" charset="0"/>
              </a:rPr>
              <a:t>jwt.token</a:t>
            </a:r>
            <a:r>
              <a:rPr lang="en-US" sz="194" b="0" dirty="0">
                <a:solidFill>
                  <a:srgbClr val="008000"/>
                </a:solidFill>
                <a:effectLst/>
                <a:latin typeface="Consolas" panose="020B0609020204030204" pitchFamily="49" charset="0"/>
              </a:rPr>
              <a:t>}, signal).then((data) =&gt; {</a:t>
            </a:r>
          </a:p>
          <a:p>
            <a:r>
              <a:rPr lang="en-US" sz="194" b="0" dirty="0">
                <a:solidFill>
                  <a:srgbClr val="008000"/>
                </a:solidFill>
                <a:effectLst/>
                <a:latin typeface="Consolas" panose="020B0609020204030204" pitchFamily="49" charset="0"/>
              </a:rPr>
              <a:t>if (data &amp;&amp; </a:t>
            </a:r>
            <a:r>
              <a:rPr lang="en-US" sz="194" b="0" dirty="0" err="1">
                <a:solidFill>
                  <a:srgbClr val="008000"/>
                </a:solidFill>
                <a:effectLst/>
                <a:latin typeface="Consolas" panose="020B0609020204030204" pitchFamily="49" charset="0"/>
              </a:rPr>
              <a:t>data.error</a:t>
            </a:r>
            <a:r>
              <a:rPr lang="en-US" sz="194" b="0" dirty="0">
                <a:solidFill>
                  <a:srgbClr val="008000"/>
                </a:solidFill>
                <a:effectLst/>
                <a:latin typeface="Consolas" panose="020B0609020204030204" pitchFamily="49" charset="0"/>
              </a:rPr>
              <a:t>) {</a:t>
            </a:r>
          </a:p>
          <a:p>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({...values, error: </a:t>
            </a:r>
            <a:r>
              <a:rPr lang="en-US" sz="194" b="0" dirty="0" err="1">
                <a:solidFill>
                  <a:srgbClr val="008000"/>
                </a:solidFill>
                <a:effectLst/>
                <a:latin typeface="Consolas" panose="020B0609020204030204" pitchFamily="49" charset="0"/>
              </a:rPr>
              <a:t>data.error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 else {</a:t>
            </a:r>
          </a:p>
          <a:p>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({...values, name: data.name, email: </a:t>
            </a:r>
            <a:r>
              <a:rPr lang="en-US" sz="194" b="0" dirty="0" err="1">
                <a:solidFill>
                  <a:srgbClr val="008000"/>
                </a:solidFill>
                <a:effectLst/>
                <a:latin typeface="Consolas" panose="020B0609020204030204" pitchFamily="49" charset="0"/>
              </a:rPr>
              <a:t>data.email</a:t>
            </a:r>
            <a:r>
              <a:rPr lang="en-US" sz="194" b="0" dirty="0">
                <a:solidFill>
                  <a:srgbClr val="008000"/>
                </a:solidFill>
                <a:effectLst/>
                <a:latin typeface="Consolas" panose="020B0609020204030204" pitchFamily="49" charset="0"/>
              </a:rPr>
              <a:t>, seller: </a:t>
            </a:r>
            <a:r>
              <a:rPr lang="en-US" sz="194" b="0" dirty="0" err="1">
                <a:solidFill>
                  <a:srgbClr val="008000"/>
                </a:solidFill>
                <a:effectLst/>
                <a:latin typeface="Consolas" panose="020B0609020204030204" pitchFamily="49" charset="0"/>
              </a:rPr>
              <a:t>data.seller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return function cleanup(){</a:t>
            </a:r>
          </a:p>
          <a:p>
            <a:r>
              <a:rPr lang="en-US" sz="194" b="0" dirty="0" err="1">
                <a:solidFill>
                  <a:srgbClr val="008000"/>
                </a:solidFill>
                <a:effectLst/>
                <a:latin typeface="Consolas" panose="020B0609020204030204" pitchFamily="49" charset="0"/>
              </a:rPr>
              <a:t>abortController.abort</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userId</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jwt.user._id</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clickSubmit</a:t>
            </a:r>
            <a:r>
              <a:rPr lang="en-US" sz="194" b="0" dirty="0">
                <a:solidFill>
                  <a:srgbClr val="008000"/>
                </a:solidFill>
                <a:effectLst/>
                <a:latin typeface="Consolas" panose="020B0609020204030204" pitchFamily="49" charset="0"/>
              </a:rPr>
              <a:t> = () =&gt; {</a:t>
            </a:r>
          </a:p>
          <a:p>
            <a:r>
              <a:rPr lang="en-US" sz="194" b="0" dirty="0">
                <a:solidFill>
                  <a:srgbClr val="008000"/>
                </a:solidFill>
                <a:effectLst/>
                <a:latin typeface="Consolas" panose="020B0609020204030204" pitchFamily="49" charset="0"/>
              </a:rPr>
              <a:t>const user = {</a:t>
            </a:r>
          </a:p>
          <a:p>
            <a:r>
              <a:rPr lang="en-US" sz="194" b="0" dirty="0">
                <a:solidFill>
                  <a:srgbClr val="008000"/>
                </a:solidFill>
                <a:effectLst/>
                <a:latin typeface="Consolas" panose="020B0609020204030204" pitchFamily="49" charset="0"/>
              </a:rPr>
              <a:t>name: values.name || undefined,</a:t>
            </a:r>
          </a:p>
          <a:p>
            <a:r>
              <a:rPr lang="en-US" sz="194" b="0" dirty="0">
                <a:solidFill>
                  <a:srgbClr val="008000"/>
                </a:solidFill>
                <a:effectLst/>
                <a:latin typeface="Consolas" panose="020B0609020204030204" pitchFamily="49" charset="0"/>
              </a:rPr>
              <a:t>email: </a:t>
            </a:r>
            <a:r>
              <a:rPr lang="en-US" sz="194" b="0" dirty="0" err="1">
                <a:solidFill>
                  <a:srgbClr val="008000"/>
                </a:solidFill>
                <a:effectLst/>
                <a:latin typeface="Consolas" panose="020B0609020204030204" pitchFamily="49" charset="0"/>
              </a:rPr>
              <a:t>values.email</a:t>
            </a:r>
            <a:r>
              <a:rPr lang="en-US" sz="194" b="0" dirty="0">
                <a:solidFill>
                  <a:srgbClr val="008000"/>
                </a:solidFill>
                <a:effectLst/>
                <a:latin typeface="Consolas" panose="020B0609020204030204" pitchFamily="49" charset="0"/>
              </a:rPr>
              <a:t> || undefined,</a:t>
            </a:r>
          </a:p>
          <a:p>
            <a:r>
              <a:rPr lang="en-US" sz="194" b="0" dirty="0">
                <a:solidFill>
                  <a:srgbClr val="008000"/>
                </a:solidFill>
                <a:effectLst/>
                <a:latin typeface="Consolas" panose="020B0609020204030204" pitchFamily="49" charset="0"/>
              </a:rPr>
              <a:t>password: </a:t>
            </a:r>
            <a:r>
              <a:rPr lang="en-US" sz="194" b="0" dirty="0" err="1">
                <a:solidFill>
                  <a:srgbClr val="008000"/>
                </a:solidFill>
                <a:effectLst/>
                <a:latin typeface="Consolas" panose="020B0609020204030204" pitchFamily="49" charset="0"/>
              </a:rPr>
              <a:t>values.password</a:t>
            </a:r>
            <a:r>
              <a:rPr lang="en-US" sz="194" b="0" dirty="0">
                <a:solidFill>
                  <a:srgbClr val="008000"/>
                </a:solidFill>
                <a:effectLst/>
                <a:latin typeface="Consolas" panose="020B0609020204030204" pitchFamily="49" charset="0"/>
              </a:rPr>
              <a:t> || undefined,</a:t>
            </a:r>
          </a:p>
          <a:p>
            <a:r>
              <a:rPr lang="en-US" sz="194" b="0" dirty="0">
                <a:solidFill>
                  <a:srgbClr val="008000"/>
                </a:solidFill>
                <a:effectLst/>
                <a:highlight>
                  <a:srgbClr val="FFFF00"/>
                </a:highlight>
                <a:latin typeface="Consolas" panose="020B0609020204030204" pitchFamily="49" charset="0"/>
              </a:rPr>
              <a:t>seller: </a:t>
            </a:r>
            <a:r>
              <a:rPr lang="en-US" sz="194" b="0" dirty="0" err="1">
                <a:solidFill>
                  <a:srgbClr val="008000"/>
                </a:solidFill>
                <a:effectLst/>
                <a:highlight>
                  <a:srgbClr val="FFFF00"/>
                </a:highlight>
                <a:latin typeface="Consolas" panose="020B0609020204030204" pitchFamily="49" charset="0"/>
              </a:rPr>
              <a:t>values.seller</a:t>
            </a:r>
            <a:r>
              <a:rPr lang="en-US" sz="194" b="0" dirty="0">
                <a:solidFill>
                  <a:srgbClr val="008000"/>
                </a:solidFill>
                <a:effectLst/>
                <a:highlight>
                  <a:srgbClr val="FFFF00"/>
                </a:highlight>
                <a:latin typeface="Consolas" panose="020B0609020204030204" pitchFamily="49" charset="0"/>
              </a:rPr>
              <a:t> || false</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update({</a:t>
            </a:r>
          </a:p>
          <a:p>
            <a:r>
              <a:rPr lang="en-US" sz="194" b="0" dirty="0">
                <a:solidFill>
                  <a:srgbClr val="008000"/>
                </a:solidFill>
                <a:effectLst/>
                <a:highlight>
                  <a:srgbClr val="FFFF00"/>
                </a:highlight>
                <a:latin typeface="Consolas" panose="020B0609020204030204" pitchFamily="49" charset="0"/>
              </a:rPr>
              <a:t>//</a:t>
            </a:r>
            <a:r>
              <a:rPr lang="en-US" sz="194" b="0" dirty="0" err="1">
                <a:solidFill>
                  <a:srgbClr val="008000"/>
                </a:solidFill>
                <a:effectLst/>
                <a:highlight>
                  <a:srgbClr val="FFFF00"/>
                </a:highlight>
                <a:latin typeface="Consolas" panose="020B0609020204030204" pitchFamily="49" charset="0"/>
              </a:rPr>
              <a:t>userId</a:t>
            </a:r>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userId</a:t>
            </a:r>
            <a:endParaRPr lang="en-US" sz="194" b="0" dirty="0">
              <a:solidFill>
                <a:srgbClr val="008000"/>
              </a:solidFill>
              <a:effectLst/>
              <a:highlight>
                <a:srgbClr val="FFFF00"/>
              </a:highlight>
              <a:latin typeface="Consolas" panose="020B0609020204030204" pitchFamily="49" charset="0"/>
            </a:endParaRPr>
          </a:p>
          <a:p>
            <a:r>
              <a:rPr lang="en-US" sz="194" b="0" dirty="0" err="1">
                <a:solidFill>
                  <a:srgbClr val="008000"/>
                </a:solidFill>
                <a:effectLst/>
                <a:highlight>
                  <a:srgbClr val="FFFF00"/>
                </a:highlight>
                <a:latin typeface="Consolas" panose="020B0609020204030204" pitchFamily="49" charset="0"/>
              </a:rPr>
              <a:t>userId</a:t>
            </a:r>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jwt.user._id</a:t>
            </a:r>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latin typeface="Consolas" panose="020B0609020204030204" pitchFamily="49" charset="0"/>
              </a:rPr>
              <a:t>}, {</a:t>
            </a:r>
          </a:p>
          <a:p>
            <a:r>
              <a:rPr lang="en-US" sz="194" b="0" dirty="0">
                <a:solidFill>
                  <a:srgbClr val="008000"/>
                </a:solidFill>
                <a:effectLst/>
                <a:latin typeface="Consolas" panose="020B0609020204030204" pitchFamily="49" charset="0"/>
              </a:rPr>
              <a:t>t: </a:t>
            </a:r>
            <a:r>
              <a:rPr lang="en-US" sz="194" b="0" dirty="0" err="1">
                <a:solidFill>
                  <a:srgbClr val="008000"/>
                </a:solidFill>
                <a:effectLst/>
                <a:latin typeface="Consolas" panose="020B0609020204030204" pitchFamily="49" charset="0"/>
              </a:rPr>
              <a:t>jwt.token</a:t>
            </a:r>
            <a:endParaRPr lang="en-US" sz="194" b="0" dirty="0">
              <a:solidFill>
                <a:srgbClr val="008000"/>
              </a:solidFill>
              <a:effectLst/>
              <a:latin typeface="Consolas" panose="020B0609020204030204" pitchFamily="49" charset="0"/>
            </a:endParaRPr>
          </a:p>
          <a:p>
            <a:r>
              <a:rPr lang="en-US" sz="194" b="0" dirty="0">
                <a:solidFill>
                  <a:srgbClr val="008000"/>
                </a:solidFill>
                <a:effectLst/>
                <a:latin typeface="Consolas" panose="020B0609020204030204" pitchFamily="49" charset="0"/>
              </a:rPr>
              <a:t>}, user).then((data) =&gt; {</a:t>
            </a:r>
          </a:p>
          <a:p>
            <a:r>
              <a:rPr lang="en-US" sz="194" b="0" dirty="0">
                <a:solidFill>
                  <a:srgbClr val="008000"/>
                </a:solidFill>
                <a:effectLst/>
                <a:latin typeface="Consolas" panose="020B0609020204030204" pitchFamily="49" charset="0"/>
              </a:rPr>
              <a:t>if (data &amp;&amp; </a:t>
            </a:r>
            <a:r>
              <a:rPr lang="en-US" sz="194" b="0" dirty="0" err="1">
                <a:solidFill>
                  <a:srgbClr val="008000"/>
                </a:solidFill>
                <a:effectLst/>
                <a:latin typeface="Consolas" panose="020B0609020204030204" pitchFamily="49" charset="0"/>
              </a:rPr>
              <a:t>data.error</a:t>
            </a:r>
            <a:r>
              <a:rPr lang="en-US" sz="194" b="0" dirty="0">
                <a:solidFill>
                  <a:srgbClr val="008000"/>
                </a:solidFill>
                <a:effectLst/>
                <a:latin typeface="Consolas" panose="020B0609020204030204" pitchFamily="49" charset="0"/>
              </a:rPr>
              <a:t>) {</a:t>
            </a:r>
          </a:p>
          <a:p>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({...values, error: </a:t>
            </a:r>
            <a:r>
              <a:rPr lang="en-US" sz="194" b="0" dirty="0" err="1">
                <a:solidFill>
                  <a:srgbClr val="008000"/>
                </a:solidFill>
                <a:effectLst/>
                <a:latin typeface="Consolas" panose="020B0609020204030204" pitchFamily="49" charset="0"/>
              </a:rPr>
              <a:t>data.error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 else {</a:t>
            </a:r>
          </a:p>
          <a:p>
            <a:r>
              <a:rPr lang="en-US" sz="194" b="0" dirty="0">
                <a:solidFill>
                  <a:srgbClr val="008000"/>
                </a:solidFill>
                <a:effectLs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auth.updateUser</a:t>
            </a:r>
            <a:r>
              <a:rPr lang="en-US" sz="194" b="0" dirty="0">
                <a:solidFill>
                  <a:srgbClr val="008000"/>
                </a:solidFill>
                <a:effectLst/>
                <a:highlight>
                  <a:srgbClr val="FFFF00"/>
                </a:highlight>
                <a:latin typeface="Consolas" panose="020B0609020204030204" pitchFamily="49" charset="0"/>
              </a:rPr>
              <a:t>(data, ()=&gt; {</a:t>
            </a:r>
          </a:p>
          <a:p>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setValues</a:t>
            </a:r>
            <a:r>
              <a:rPr lang="en-US" sz="194" b="0" dirty="0">
                <a:solidFill>
                  <a:srgbClr val="008000"/>
                </a:solidFill>
                <a:effectLst/>
                <a:highlight>
                  <a:srgbClr val="FFFF00"/>
                </a:highlight>
                <a:latin typeface="Consolas" panose="020B0609020204030204" pitchFamily="49" charset="0"/>
              </a:rPr>
              <a:t>({...values, </a:t>
            </a:r>
            <a:r>
              <a:rPr lang="en-US" sz="194" b="0" dirty="0" err="1">
                <a:solidFill>
                  <a:srgbClr val="008000"/>
                </a:solidFill>
                <a:effectLst/>
                <a:highlight>
                  <a:srgbClr val="FFFF00"/>
                </a:highlight>
                <a:latin typeface="Consolas" panose="020B0609020204030204" pitchFamily="49" charset="0"/>
              </a:rPr>
              <a:t>userId</a:t>
            </a:r>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data._id</a:t>
            </a:r>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NavigateToProfile</a:t>
            </a:r>
            <a:r>
              <a:rPr lang="en-US" sz="194" b="0" dirty="0">
                <a:solidFill>
                  <a:srgbClr val="008000"/>
                </a:solidFill>
                <a:effectLst/>
                <a:highlight>
                  <a:srgbClr val="FFFF00"/>
                </a:highlight>
                <a:latin typeface="Consolas" panose="020B0609020204030204" pitchFamily="49" charset="0"/>
              </a:rPr>
              <a:t>: true})</a:t>
            </a:r>
          </a:p>
          <a:p>
            <a:r>
              <a:rPr lang="en-US" sz="194" b="0" dirty="0">
                <a:solidFill>
                  <a:srgbClr val="008000"/>
                </a:solidFill>
                <a:effectLst/>
                <a:highlight>
                  <a:srgbClr val="FFFF00"/>
                </a:highlight>
                <a:latin typeface="Consolas" panose="020B0609020204030204" pitchFamily="49" charset="0"/>
              </a:rPr>
              <a:t>    })</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const </a:t>
            </a:r>
            <a:r>
              <a:rPr lang="en-US" sz="194" b="0" dirty="0" err="1">
                <a:solidFill>
                  <a:srgbClr val="008000"/>
                </a:solidFill>
                <a:effectLst/>
                <a:latin typeface="Consolas" panose="020B0609020204030204" pitchFamily="49" charset="0"/>
              </a:rPr>
              <a:t>handleChange</a:t>
            </a:r>
            <a:r>
              <a:rPr lang="en-US" sz="194" b="0" dirty="0">
                <a:solidFill>
                  <a:srgbClr val="008000"/>
                </a:solidFill>
                <a:effectLst/>
                <a:latin typeface="Consolas" panose="020B0609020204030204" pitchFamily="49" charset="0"/>
              </a:rPr>
              <a:t> = name =&gt; event =&gt; {</a:t>
            </a:r>
          </a:p>
          <a:p>
            <a:r>
              <a:rPr lang="en-US" sz="194" b="0" dirty="0" err="1">
                <a:solidFill>
                  <a:srgbClr val="008000"/>
                </a:solidFill>
                <a:effectLst/>
                <a:latin typeface="Consolas" panose="020B0609020204030204" pitchFamily="49" charset="0"/>
              </a:rPr>
              <a:t>setValues</a:t>
            </a:r>
            <a:r>
              <a:rPr lang="en-US" sz="194" b="0" dirty="0">
                <a:solidFill>
                  <a:srgbClr val="008000"/>
                </a:solidFill>
                <a:effectLst/>
                <a:latin typeface="Consolas" panose="020B0609020204030204" pitchFamily="49" charset="0"/>
              </a:rPr>
              <a:t>({...values, [name]: </a:t>
            </a:r>
            <a:r>
              <a:rPr lang="en-US" sz="194" b="0" dirty="0" err="1">
                <a:solidFill>
                  <a:srgbClr val="008000"/>
                </a:solidFill>
                <a:effectLst/>
                <a:latin typeface="Consolas" panose="020B0609020204030204" pitchFamily="49" charset="0"/>
              </a:rPr>
              <a:t>event.target.value</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const </a:t>
            </a:r>
            <a:r>
              <a:rPr lang="en-US" sz="194" b="0" dirty="0" err="1">
                <a:solidFill>
                  <a:srgbClr val="008000"/>
                </a:solidFill>
                <a:effectLst/>
                <a:highlight>
                  <a:srgbClr val="FFFF00"/>
                </a:highlight>
                <a:latin typeface="Consolas" panose="020B0609020204030204" pitchFamily="49" charset="0"/>
              </a:rPr>
              <a:t>handleCheck</a:t>
            </a:r>
            <a:r>
              <a:rPr lang="en-US" sz="194" b="0" dirty="0">
                <a:solidFill>
                  <a:srgbClr val="008000"/>
                </a:solidFill>
                <a:effectLst/>
                <a:highlight>
                  <a:srgbClr val="FFFF00"/>
                </a:highlight>
                <a:latin typeface="Consolas" panose="020B0609020204030204" pitchFamily="49" charset="0"/>
              </a:rPr>
              <a:t> = (event, checked) =&gt; { </a:t>
            </a:r>
          </a:p>
          <a:p>
            <a:r>
              <a:rPr lang="en-US" sz="194" b="0" dirty="0">
                <a:solidFill>
                  <a:srgbClr val="008000"/>
                </a:solidFill>
                <a:effectLst/>
                <a:highlight>
                  <a:srgbClr val="FFFF00"/>
                </a:highlight>
                <a:latin typeface="Consolas" panose="020B0609020204030204" pitchFamily="49" charset="0"/>
              </a:rPr>
              <a:t>    </a:t>
            </a:r>
            <a:r>
              <a:rPr lang="en-US" sz="194" b="0" dirty="0" err="1">
                <a:solidFill>
                  <a:srgbClr val="008000"/>
                </a:solidFill>
                <a:effectLst/>
                <a:highlight>
                  <a:srgbClr val="FFFF00"/>
                </a:highlight>
                <a:latin typeface="Consolas" panose="020B0609020204030204" pitchFamily="49" charset="0"/>
              </a:rPr>
              <a:t>setValues</a:t>
            </a:r>
            <a:r>
              <a:rPr lang="en-US" sz="194" b="0" dirty="0">
                <a:solidFill>
                  <a:srgbClr val="008000"/>
                </a:solidFill>
                <a:effectLst/>
                <a:highlight>
                  <a:srgbClr val="FFFF00"/>
                </a:highlight>
                <a:latin typeface="Consolas" panose="020B0609020204030204" pitchFamily="49" charset="0"/>
              </a:rPr>
              <a:t>({...values, seller: checked})</a:t>
            </a:r>
          </a:p>
          <a:p>
            <a:r>
              <a:rPr lang="en-US" sz="194" b="0" dirty="0">
                <a:solidFill>
                  <a:srgbClr val="008000"/>
                </a:solidFill>
                <a:effectLst/>
                <a:highlight>
                  <a:srgbClr val="FFFF00"/>
                </a:highlight>
                <a:latin typeface="Consolas" panose="020B0609020204030204" pitchFamily="49" charset="0"/>
              </a:rPr>
              <a:t>    }</a:t>
            </a:r>
          </a:p>
          <a:p>
            <a:r>
              <a:rPr lang="en-US" sz="194" b="0" dirty="0">
                <a:solidFill>
                  <a:srgbClr val="008000"/>
                </a:solidFill>
                <a:effectLst/>
                <a:latin typeface="Consolas" panose="020B0609020204030204" pitchFamily="49" charset="0"/>
              </a:rPr>
              <a:t>    </a:t>
            </a:r>
          </a:p>
          <a:p>
            <a:r>
              <a:rPr lang="en-US" sz="194" b="0" dirty="0">
                <a:solidFill>
                  <a:srgbClr val="008000"/>
                </a:solidFill>
                <a:effectLst/>
                <a:latin typeface="Consolas" panose="020B0609020204030204" pitchFamily="49" charset="0"/>
              </a:rPr>
              <a:t>if (</a:t>
            </a:r>
            <a:r>
              <a:rPr lang="en-US" sz="194" b="0" dirty="0" err="1">
                <a:solidFill>
                  <a:srgbClr val="008000"/>
                </a:solidFill>
                <a:effectLst/>
                <a:latin typeface="Consolas" panose="020B0609020204030204" pitchFamily="49" charset="0"/>
              </a:rPr>
              <a:t>values.NavigateToProfile</a:t>
            </a:r>
            <a:r>
              <a:rPr lang="en-US" sz="194" b="0" dirty="0">
                <a:solidFill>
                  <a:srgbClr val="008000"/>
                </a:solidFill>
                <a:effectLst/>
                <a:latin typeface="Consolas" panose="020B0609020204030204" pitchFamily="49" charset="0"/>
              </a:rPr>
              <a:t>) {</a:t>
            </a:r>
          </a:p>
          <a:p>
            <a:r>
              <a:rPr lang="en-US" sz="194" b="0" dirty="0">
                <a:solidFill>
                  <a:srgbClr val="008000"/>
                </a:solidFill>
                <a:effectLst/>
                <a:latin typeface="Consolas" panose="020B0609020204030204" pitchFamily="49" charset="0"/>
              </a:rPr>
              <a:t>return (&lt;Navigate to={'/user/' + </a:t>
            </a:r>
            <a:r>
              <a:rPr lang="en-US" sz="194" b="0" dirty="0" err="1">
                <a:solidFill>
                  <a:srgbClr val="008000"/>
                </a:solidFill>
                <a:effectLst/>
                <a:latin typeface="Consolas" panose="020B0609020204030204" pitchFamily="49" charset="0"/>
              </a:rPr>
              <a:t>values.userId</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return (</a:t>
            </a:r>
          </a:p>
          <a:p>
            <a:r>
              <a:rPr lang="en-US" sz="194" b="0" dirty="0">
                <a:solidFill>
                  <a:srgbClr val="008000"/>
                </a:solidFill>
                <a:effectLst/>
                <a:latin typeface="Consolas" panose="020B0609020204030204" pitchFamily="49" charset="0"/>
              </a:rPr>
              <a:t>&lt;Card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classes.card</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CardContent</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&lt;Typography variant="h6"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classes.title</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Edit Profile</a:t>
            </a:r>
          </a:p>
          <a:p>
            <a:r>
              <a:rPr lang="en-US" sz="194" b="0" dirty="0">
                <a:solidFill>
                  <a:srgbClr val="008000"/>
                </a:solidFill>
                <a:effectLst/>
                <a:latin typeface="Consolas" panose="020B0609020204030204" pitchFamily="49" charset="0"/>
              </a:rPr>
              <a:t>&lt;/Typography&gt;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id="name" label="Name"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classes.textField</a:t>
            </a:r>
            <a:r>
              <a:rPr lang="en-US" sz="194" b="0" dirty="0">
                <a:solidFill>
                  <a:srgbClr val="008000"/>
                </a:solidFill>
                <a:effectLst/>
                <a:latin typeface="Consolas" panose="020B0609020204030204" pitchFamily="49" charset="0"/>
              </a:rPr>
              <a:t>} value={values.name} </a:t>
            </a:r>
            <a:r>
              <a:rPr lang="en-US" sz="194" b="0" dirty="0" err="1">
                <a:solidFill>
                  <a:srgbClr val="008000"/>
                </a:solidFill>
                <a:effectLst/>
                <a:latin typeface="Consolas" panose="020B0609020204030204" pitchFamily="49" charset="0"/>
              </a:rPr>
              <a:t>onChange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handleChange</a:t>
            </a:r>
            <a:r>
              <a:rPr lang="en-US" sz="194" b="0" dirty="0">
                <a:solidFill>
                  <a:srgbClr val="008000"/>
                </a:solidFill>
                <a:effectLst/>
                <a:latin typeface="Consolas" panose="020B0609020204030204" pitchFamily="49" charset="0"/>
              </a:rPr>
              <a:t>('name')} margin="normal"/&gt;&lt;</a:t>
            </a:r>
            <a:r>
              <a:rPr lang="en-US" sz="194" b="0" dirty="0" err="1">
                <a:solidFill>
                  <a:srgbClr val="008000"/>
                </a:solidFill>
                <a:effectLst/>
                <a:latin typeface="Consolas" panose="020B0609020204030204" pitchFamily="49" charset="0"/>
              </a:rPr>
              <a:t>br</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id="email" type="email" label="Email"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classes.textField</a:t>
            </a:r>
            <a:r>
              <a:rPr lang="en-US" sz="194" b="0" dirty="0">
                <a:solidFill>
                  <a:srgbClr val="008000"/>
                </a:solidFill>
                <a:effectLst/>
                <a:latin typeface="Consolas" panose="020B0609020204030204" pitchFamily="49" charset="0"/>
              </a:rPr>
              <a:t>} value={</a:t>
            </a:r>
            <a:r>
              <a:rPr lang="en-US" sz="194" b="0" dirty="0" err="1">
                <a:solidFill>
                  <a:srgbClr val="008000"/>
                </a:solidFill>
                <a:effectLst/>
                <a:latin typeface="Consolas" panose="020B0609020204030204" pitchFamily="49" charset="0"/>
              </a:rPr>
              <a:t>values.email</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onChange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handleChange</a:t>
            </a:r>
            <a:r>
              <a:rPr lang="en-US" sz="194" b="0" dirty="0">
                <a:solidFill>
                  <a:srgbClr val="008000"/>
                </a:solidFill>
                <a:effectLst/>
                <a:latin typeface="Consolas" panose="020B0609020204030204" pitchFamily="49" charset="0"/>
              </a:rPr>
              <a:t>('email')} margin="normal"/&gt;&lt;</a:t>
            </a:r>
            <a:r>
              <a:rPr lang="en-US" sz="194" b="0" dirty="0" err="1">
                <a:solidFill>
                  <a:srgbClr val="008000"/>
                </a:solidFill>
                <a:effectLst/>
                <a:latin typeface="Consolas" panose="020B0609020204030204" pitchFamily="49" charset="0"/>
              </a:rPr>
              <a:t>br</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TextField</a:t>
            </a:r>
            <a:r>
              <a:rPr lang="en-US" sz="194" b="0" dirty="0">
                <a:solidFill>
                  <a:srgbClr val="008000"/>
                </a:solidFill>
                <a:effectLst/>
                <a:latin typeface="Consolas" panose="020B0609020204030204" pitchFamily="49" charset="0"/>
              </a:rPr>
              <a:t> id="password" type="password" label="Password"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classes.textField</a:t>
            </a:r>
            <a:r>
              <a:rPr lang="en-US" sz="194" b="0" dirty="0">
                <a:solidFill>
                  <a:srgbClr val="008000"/>
                </a:solidFill>
                <a:effectLst/>
                <a:latin typeface="Consolas" panose="020B0609020204030204" pitchFamily="49" charset="0"/>
              </a:rPr>
              <a:t>} value={</a:t>
            </a:r>
            <a:r>
              <a:rPr lang="en-US" sz="194" b="0" dirty="0" err="1">
                <a:solidFill>
                  <a:srgbClr val="008000"/>
                </a:solidFill>
                <a:effectLst/>
                <a:latin typeface="Consolas" panose="020B0609020204030204" pitchFamily="49" charset="0"/>
              </a:rPr>
              <a:t>values.password</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onChange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handleChange</a:t>
            </a:r>
            <a:r>
              <a:rPr lang="en-US" sz="194" b="0" dirty="0">
                <a:solidFill>
                  <a:srgbClr val="008000"/>
                </a:solidFill>
                <a:effectLst/>
                <a:latin typeface="Consolas" panose="020B0609020204030204" pitchFamily="49" charset="0"/>
              </a:rPr>
              <a:t>('password')} margin="normal"/&gt;</a:t>
            </a:r>
          </a:p>
          <a:p>
            <a:r>
              <a:rPr lang="en-US" sz="194" b="0" dirty="0">
                <a:solidFill>
                  <a:srgbClr val="008000"/>
                </a:solidFill>
                <a:effectLst/>
                <a:highlight>
                  <a:srgbClr val="FFFF00"/>
                </a:highlight>
                <a:latin typeface="Consolas" panose="020B0609020204030204" pitchFamily="49" charset="0"/>
              </a:rPr>
              <a:t>&lt;Typography variant="subtitle1" </a:t>
            </a:r>
            <a:r>
              <a:rPr lang="en-US" sz="194" b="0" dirty="0" err="1">
                <a:solidFill>
                  <a:srgbClr val="008000"/>
                </a:solidFill>
                <a:effectLst/>
                <a:highlight>
                  <a:srgbClr val="FFFF00"/>
                </a:highlight>
                <a:latin typeface="Consolas" panose="020B0609020204030204" pitchFamily="49" charset="0"/>
              </a:rPr>
              <a:t>className</a:t>
            </a:r>
            <a:r>
              <a:rPr lang="en-US" sz="194" b="0" dirty="0">
                <a:solidFill>
                  <a:srgbClr val="008000"/>
                </a:solidFill>
                <a:effectLst/>
                <a:highlight>
                  <a:srgbClr val="FFFF00"/>
                </a:highlight>
                <a:latin typeface="Consolas" panose="020B0609020204030204" pitchFamily="49" charset="0"/>
              </a:rPr>
              <a:t>={</a:t>
            </a:r>
            <a:r>
              <a:rPr lang="en-US" sz="194" b="0" dirty="0" err="1">
                <a:solidFill>
                  <a:srgbClr val="008000"/>
                </a:solidFill>
                <a:effectLst/>
                <a:highlight>
                  <a:srgbClr val="FFFF00"/>
                </a:highlight>
                <a:latin typeface="Consolas" panose="020B0609020204030204" pitchFamily="49" charset="0"/>
              </a:rPr>
              <a:t>classes.subheading</a:t>
            </a:r>
            <a:r>
              <a:rPr lang="en-US" sz="194" b="0" dirty="0">
                <a:solidFill>
                  <a:srgbClr val="008000"/>
                </a:solidFill>
                <a:effectLst/>
                <a:highlight>
                  <a:srgbClr val="FFFF00"/>
                </a:highlight>
                <a:latin typeface="Consolas" panose="020B0609020204030204" pitchFamily="49" charset="0"/>
              </a:rPr>
              <a:t>}&gt; </a:t>
            </a:r>
          </a:p>
          <a:p>
            <a:r>
              <a:rPr lang="en-US" sz="194" b="0" dirty="0">
                <a:solidFill>
                  <a:srgbClr val="008000"/>
                </a:solidFill>
                <a:effectLst/>
                <a:highlight>
                  <a:srgbClr val="FFFF00"/>
                </a:highlight>
                <a:latin typeface="Consolas" panose="020B0609020204030204" pitchFamily="49" charset="0"/>
              </a:rPr>
              <a:t>Seller Account</a:t>
            </a:r>
          </a:p>
          <a:p>
            <a:r>
              <a:rPr lang="en-US" sz="194" b="0" dirty="0">
                <a:solidFill>
                  <a:srgbClr val="008000"/>
                </a:solidFill>
                <a:effectLst/>
                <a:highlight>
                  <a:srgbClr val="FFFF00"/>
                </a:highlight>
                <a:latin typeface="Consolas" panose="020B0609020204030204" pitchFamily="49" charset="0"/>
              </a:rPr>
              <a:t>&lt;/Typography&gt;</a:t>
            </a:r>
          </a:p>
          <a:p>
            <a:r>
              <a:rPr lang="en-US" sz="194" b="0" dirty="0">
                <a:solidFill>
                  <a:srgbClr val="008000"/>
                </a:solidFill>
                <a:effectLst/>
                <a:highlight>
                  <a:srgbClr val="FFFF00"/>
                </a:highlight>
                <a:latin typeface="Consolas" panose="020B0609020204030204" pitchFamily="49" charset="0"/>
              </a:rPr>
              <a:t>&lt;</a:t>
            </a:r>
            <a:r>
              <a:rPr lang="en-US" sz="194" b="0" dirty="0" err="1">
                <a:solidFill>
                  <a:srgbClr val="008000"/>
                </a:solidFill>
                <a:effectLst/>
                <a:highlight>
                  <a:srgbClr val="FFFF00"/>
                </a:highlight>
                <a:latin typeface="Consolas" panose="020B0609020204030204" pitchFamily="49" charset="0"/>
              </a:rPr>
              <a:t>FormControlLabel</a:t>
            </a:r>
            <a:endParaRPr lang="en-US" sz="194" b="0" dirty="0">
              <a:solidFill>
                <a:srgbClr val="008000"/>
              </a:solidFill>
              <a:effectLst/>
              <a:highlight>
                <a:srgbClr val="FFFF00"/>
              </a:highlight>
              <a:latin typeface="Consolas" panose="020B0609020204030204" pitchFamily="49" charset="0"/>
            </a:endParaRPr>
          </a:p>
          <a:p>
            <a:r>
              <a:rPr lang="en-US" sz="194" b="0" dirty="0">
                <a:solidFill>
                  <a:srgbClr val="008000"/>
                </a:solidFill>
                <a:effectLst/>
                <a:highlight>
                  <a:srgbClr val="FFFF00"/>
                </a:highlight>
                <a:latin typeface="Consolas" panose="020B0609020204030204" pitchFamily="49" charset="0"/>
              </a:rPr>
              <a:t>control={</a:t>
            </a:r>
          </a:p>
          <a:p>
            <a:r>
              <a:rPr lang="en-US" sz="194" b="0" dirty="0">
                <a:solidFill>
                  <a:srgbClr val="008000"/>
                </a:solidFill>
                <a:effectLst/>
                <a:highlight>
                  <a:srgbClr val="FFFF00"/>
                </a:highlight>
                <a:latin typeface="Consolas" panose="020B0609020204030204" pitchFamily="49" charset="0"/>
              </a:rPr>
              <a:t>&lt;Switch</a:t>
            </a:r>
          </a:p>
          <a:p>
            <a:r>
              <a:rPr lang="en-US" sz="194" b="0" dirty="0">
                <a:solidFill>
                  <a:srgbClr val="008000"/>
                </a:solidFill>
                <a:effectLst/>
                <a:highlight>
                  <a:srgbClr val="FFFF00"/>
                </a:highlight>
                <a:latin typeface="Consolas" panose="020B0609020204030204" pitchFamily="49" charset="0"/>
              </a:rPr>
              <a:t>classes={{</a:t>
            </a:r>
          </a:p>
          <a:p>
            <a:r>
              <a:rPr lang="en-US" sz="194" b="0" dirty="0">
                <a:solidFill>
                  <a:srgbClr val="008000"/>
                </a:solidFill>
                <a:effectLst/>
                <a:highlight>
                  <a:srgbClr val="FFFF00"/>
                </a:highlight>
                <a:latin typeface="Consolas" panose="020B0609020204030204" pitchFamily="49" charset="0"/>
              </a:rPr>
              <a:t>checked: </a:t>
            </a:r>
            <a:r>
              <a:rPr lang="en-US" sz="194" b="0" dirty="0" err="1">
                <a:solidFill>
                  <a:srgbClr val="008000"/>
                </a:solidFill>
                <a:effectLst/>
                <a:highlight>
                  <a:srgbClr val="FFFF00"/>
                </a:highlight>
                <a:latin typeface="Consolas" panose="020B0609020204030204" pitchFamily="49" charset="0"/>
              </a:rPr>
              <a:t>classes.checked</a:t>
            </a:r>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bar: </a:t>
            </a:r>
            <a:r>
              <a:rPr lang="en-US" sz="194" b="0" dirty="0" err="1">
                <a:solidFill>
                  <a:srgbClr val="008000"/>
                </a:solidFill>
                <a:effectLst/>
                <a:highlight>
                  <a:srgbClr val="FFFF00"/>
                </a:highlight>
                <a:latin typeface="Consolas" panose="020B0609020204030204" pitchFamily="49" charset="0"/>
              </a:rPr>
              <a:t>classes.bar</a:t>
            </a:r>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checked={</a:t>
            </a:r>
            <a:r>
              <a:rPr lang="en-US" sz="194" b="0" dirty="0" err="1">
                <a:solidFill>
                  <a:srgbClr val="008000"/>
                </a:solidFill>
                <a:effectLst/>
                <a:highlight>
                  <a:srgbClr val="FFFF00"/>
                </a:highlight>
                <a:latin typeface="Consolas" panose="020B0609020204030204" pitchFamily="49" charset="0"/>
              </a:rPr>
              <a:t>values.seller</a:t>
            </a:r>
            <a:r>
              <a:rPr lang="en-US" sz="194" b="0" dirty="0">
                <a:solidFill>
                  <a:srgbClr val="008000"/>
                </a:solidFill>
                <a:effectLst/>
                <a:highlight>
                  <a:srgbClr val="FFFF00"/>
                </a:highlight>
                <a:latin typeface="Consolas" panose="020B0609020204030204" pitchFamily="49" charset="0"/>
              </a:rPr>
              <a:t>}</a:t>
            </a:r>
          </a:p>
          <a:p>
            <a:r>
              <a:rPr lang="en-US" sz="194" b="0" dirty="0" err="1">
                <a:solidFill>
                  <a:srgbClr val="008000"/>
                </a:solidFill>
                <a:effectLst/>
                <a:highlight>
                  <a:srgbClr val="FFFF00"/>
                </a:highlight>
                <a:latin typeface="Consolas" panose="020B0609020204030204" pitchFamily="49" charset="0"/>
              </a:rPr>
              <a:t>onChange</a:t>
            </a:r>
            <a:r>
              <a:rPr lang="en-US" sz="194" b="0" dirty="0">
                <a:solidFill>
                  <a:srgbClr val="008000"/>
                </a:solidFill>
                <a:effectLst/>
                <a:highlight>
                  <a:srgbClr val="FFFF00"/>
                </a:highlight>
                <a:latin typeface="Consolas" panose="020B0609020204030204" pitchFamily="49" charset="0"/>
              </a:rPr>
              <a:t>={</a:t>
            </a:r>
            <a:r>
              <a:rPr lang="en-US" sz="194" b="0" dirty="0" err="1">
                <a:solidFill>
                  <a:srgbClr val="008000"/>
                </a:solidFill>
                <a:effectLst/>
                <a:highlight>
                  <a:srgbClr val="FFFF00"/>
                </a:highlight>
                <a:latin typeface="Consolas" panose="020B0609020204030204" pitchFamily="49" charset="0"/>
              </a:rPr>
              <a:t>handleCheck</a:t>
            </a:r>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/&gt;</a:t>
            </a:r>
          </a:p>
          <a:p>
            <a:r>
              <a:rPr lang="en-US" sz="194" b="0" dirty="0">
                <a:solidFill>
                  <a:srgbClr val="008000"/>
                </a:solidFill>
                <a:effectLst/>
                <a:highlight>
                  <a:srgbClr val="FFFF00"/>
                </a:highlight>
                <a:latin typeface="Consolas" panose="020B0609020204030204" pitchFamily="49" charset="0"/>
              </a:rPr>
              <a:t>}</a:t>
            </a:r>
          </a:p>
          <a:p>
            <a:r>
              <a:rPr lang="en-US" sz="194" b="0" dirty="0">
                <a:solidFill>
                  <a:srgbClr val="008000"/>
                </a:solidFill>
                <a:effectLst/>
                <a:highlight>
                  <a:srgbClr val="FFFF00"/>
                </a:highlight>
                <a:latin typeface="Consolas" panose="020B0609020204030204" pitchFamily="49" charset="0"/>
              </a:rPr>
              <a:t>label={</a:t>
            </a:r>
            <a:r>
              <a:rPr lang="en-US" sz="194" b="0" dirty="0" err="1">
                <a:solidFill>
                  <a:srgbClr val="008000"/>
                </a:solidFill>
                <a:effectLst/>
                <a:highlight>
                  <a:srgbClr val="FFFF00"/>
                </a:highlight>
                <a:latin typeface="Consolas" panose="020B0609020204030204" pitchFamily="49" charset="0"/>
              </a:rPr>
              <a:t>values.seller</a:t>
            </a:r>
            <a:r>
              <a:rPr lang="en-US" sz="194" b="0" dirty="0">
                <a:solidFill>
                  <a:srgbClr val="008000"/>
                </a:solidFill>
                <a:effectLst/>
                <a:highlight>
                  <a:srgbClr val="FFFF00"/>
                </a:highlight>
                <a:latin typeface="Consolas" panose="020B0609020204030204" pitchFamily="49" charset="0"/>
              </a:rPr>
              <a:t>? 'Active' : 'Inactive'} </a:t>
            </a:r>
          </a:p>
          <a:p>
            <a:r>
              <a:rPr lang="en-US" sz="194" b="0" dirty="0">
                <a:solidFill>
                  <a:srgbClr val="008000"/>
                </a:solidFill>
                <a:effectLst/>
                <a:highlight>
                  <a:srgbClr val="FFFF00"/>
                </a:highlight>
                <a:latin typeface="Consolas" panose="020B0609020204030204" pitchFamily="49" charset="0"/>
              </a:rPr>
              <a:t>/&gt;</a:t>
            </a:r>
          </a:p>
          <a:p>
            <a:br>
              <a:rPr lang="en-US" sz="194" b="0" dirty="0">
                <a:solidFill>
                  <a:srgbClr val="008000"/>
                </a:solidFill>
                <a:effectLst/>
                <a:latin typeface="Consolas" panose="020B0609020204030204" pitchFamily="49" charset="0"/>
              </a:rPr>
            </a:br>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br</a:t>
            </a:r>
            <a:r>
              <a:rPr lang="en-US" sz="194" b="0" dirty="0">
                <a:solidFill>
                  <a:srgbClr val="008000"/>
                </a:solidFill>
                <a:effectLst/>
                <a:latin typeface="Consolas" panose="020B0609020204030204" pitchFamily="49" charset="0"/>
              </a:rPr>
              <a:t>/&gt; {</a:t>
            </a:r>
          </a:p>
          <a:p>
            <a:r>
              <a:rPr lang="en-US" sz="194" b="0" dirty="0" err="1">
                <a:solidFill>
                  <a:srgbClr val="008000"/>
                </a:solidFill>
                <a:effectLst/>
                <a:latin typeface="Consolas" panose="020B0609020204030204" pitchFamily="49" charset="0"/>
              </a:rPr>
              <a:t>values.error</a:t>
            </a:r>
            <a:r>
              <a:rPr lang="en-US" sz="194" b="0" dirty="0">
                <a:solidFill>
                  <a:srgbClr val="008000"/>
                </a:solidFill>
                <a:effectLst/>
                <a:latin typeface="Consolas" panose="020B0609020204030204" pitchFamily="49" charset="0"/>
              </a:rPr>
              <a:t> &amp;&amp; (&lt;Typography component="p" color="error"&gt;</a:t>
            </a:r>
          </a:p>
          <a:p>
            <a:r>
              <a:rPr lang="en-US" sz="194" b="0" dirty="0">
                <a:solidFill>
                  <a:srgbClr val="008000"/>
                </a:solidFill>
                <a:effectLst/>
                <a:latin typeface="Consolas" panose="020B0609020204030204" pitchFamily="49" charset="0"/>
              </a:rPr>
              <a:t>&lt;Icon color="error"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classes.error</a:t>
            </a:r>
            <a:r>
              <a:rPr lang="en-US" sz="194" b="0" dirty="0">
                <a:solidFill>
                  <a:srgbClr val="008000"/>
                </a:solidFill>
                <a:effectLst/>
                <a:latin typeface="Consolas" panose="020B0609020204030204" pitchFamily="49" charset="0"/>
              </a:rPr>
              <a:t>}&gt;error&lt;/Icon&gt;</a:t>
            </a:r>
          </a:p>
          <a:p>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values.error</a:t>
            </a:r>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&lt;/Typography&gt;)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CardContent</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CardActions</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&lt;Button color="primary" variant="contained" </a:t>
            </a:r>
            <a:r>
              <a:rPr lang="en-US" sz="194" b="0" dirty="0" err="1">
                <a:solidFill>
                  <a:srgbClr val="008000"/>
                </a:solidFill>
                <a:effectLst/>
                <a:latin typeface="Consolas" panose="020B0609020204030204" pitchFamily="49" charset="0"/>
              </a:rPr>
              <a:t>onClick</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clickSubmit</a:t>
            </a:r>
            <a:r>
              <a:rPr lang="en-US" sz="194" b="0" dirty="0">
                <a:solidFill>
                  <a:srgbClr val="008000"/>
                </a:solidFill>
                <a:effectLst/>
                <a:latin typeface="Consolas" panose="020B0609020204030204" pitchFamily="49" charset="0"/>
              </a:rPr>
              <a:t>} </a:t>
            </a:r>
            <a:r>
              <a:rPr lang="en-US" sz="194" b="0" dirty="0" err="1">
                <a:solidFill>
                  <a:srgbClr val="008000"/>
                </a:solidFill>
                <a:effectLst/>
                <a:latin typeface="Consolas" panose="020B0609020204030204" pitchFamily="49" charset="0"/>
              </a:rPr>
              <a:t>className</a:t>
            </a:r>
            <a:r>
              <a:rPr lang="en-US" sz="194" b="0" dirty="0">
                <a:solidFill>
                  <a:srgbClr val="008000"/>
                </a:solidFill>
                <a:effectLst/>
                <a:latin typeface="Consolas" panose="020B0609020204030204" pitchFamily="49" charset="0"/>
              </a:rPr>
              <a:t>={</a:t>
            </a:r>
            <a:r>
              <a:rPr lang="en-US" sz="194" b="0" dirty="0" err="1">
                <a:solidFill>
                  <a:srgbClr val="008000"/>
                </a:solidFill>
                <a:effectLst/>
                <a:latin typeface="Consolas" panose="020B0609020204030204" pitchFamily="49" charset="0"/>
              </a:rPr>
              <a:t>classes.submit</a:t>
            </a:r>
            <a:r>
              <a:rPr lang="en-US" sz="194" b="0" dirty="0">
                <a:solidFill>
                  <a:srgbClr val="008000"/>
                </a:solidFill>
                <a:effectLst/>
                <a:latin typeface="Consolas" panose="020B0609020204030204" pitchFamily="49" charset="0"/>
              </a:rPr>
              <a:t>}&gt;Submit&lt;/Button&gt;</a:t>
            </a:r>
          </a:p>
          <a:p>
            <a:r>
              <a:rPr lang="en-US" sz="194" b="0" dirty="0">
                <a:solidFill>
                  <a:srgbClr val="008000"/>
                </a:solidFill>
                <a:effectLst/>
                <a:latin typeface="Consolas" panose="020B0609020204030204" pitchFamily="49" charset="0"/>
              </a:rPr>
              <a:t>&lt;/</a:t>
            </a:r>
            <a:r>
              <a:rPr lang="en-US" sz="194" b="0" dirty="0" err="1">
                <a:solidFill>
                  <a:srgbClr val="008000"/>
                </a:solidFill>
                <a:effectLst/>
                <a:latin typeface="Consolas" panose="020B0609020204030204" pitchFamily="49" charset="0"/>
              </a:rPr>
              <a:t>CardActions</a:t>
            </a:r>
            <a:r>
              <a:rPr lang="en-US" sz="194" b="0" dirty="0">
                <a:solidFill>
                  <a:srgbClr val="008000"/>
                </a:solidFill>
                <a:effectLst/>
                <a:latin typeface="Consolas" panose="020B0609020204030204" pitchFamily="49" charset="0"/>
              </a:rPr>
              <a:t>&gt;</a:t>
            </a:r>
          </a:p>
          <a:p>
            <a:r>
              <a:rPr lang="en-US" sz="194" b="0" dirty="0">
                <a:solidFill>
                  <a:srgbClr val="008000"/>
                </a:solidFill>
                <a:effectLst/>
                <a:latin typeface="Consolas" panose="020B0609020204030204" pitchFamily="49" charset="0"/>
              </a:rPr>
              <a:t>&lt;/Card&gt;</a:t>
            </a:r>
          </a:p>
          <a:p>
            <a:r>
              <a:rPr lang="en-US" sz="194" b="0" dirty="0">
                <a:solidFill>
                  <a:srgbClr val="008000"/>
                </a:solidFill>
                <a:effectLst/>
                <a:latin typeface="Consolas" panose="020B0609020204030204" pitchFamily="49" charset="0"/>
              </a:rPr>
              <a:t>)</a:t>
            </a:r>
          </a:p>
          <a:p>
            <a:r>
              <a:rPr lang="en-US" sz="194" b="0" dirty="0">
                <a:solidFill>
                  <a:srgbClr val="008000"/>
                </a:solidFill>
                <a:effectLst/>
                <a:latin typeface="Consolas" panose="020B0609020204030204" pitchFamily="49" charset="0"/>
              </a:rPr>
              <a:t>}</a:t>
            </a:r>
          </a:p>
          <a:p>
            <a:br>
              <a:rPr lang="en-US" sz="194" b="0" dirty="0">
                <a:solidFill>
                  <a:srgbClr val="008000"/>
                </a:solidFill>
                <a:effectLst/>
                <a:latin typeface="Consolas" panose="020B0609020204030204" pitchFamily="49" charset="0"/>
              </a:rPr>
            </a:br>
            <a:br>
              <a:rPr lang="en-US" sz="194" b="0" dirty="0">
                <a:solidFill>
                  <a:srgbClr val="008000"/>
                </a:solidFill>
                <a:effectLst/>
                <a:latin typeface="Consolas" panose="020B0609020204030204" pitchFamily="49" charset="0"/>
              </a:rPr>
            </a:br>
            <a:br>
              <a:rPr lang="en-US" sz="194" b="0" dirty="0">
                <a:solidFill>
                  <a:srgbClr val="008000"/>
                </a:solidFill>
                <a:effectLst/>
                <a:latin typeface="Consolas" panose="020B0609020204030204" pitchFamily="49" charset="0"/>
              </a:rPr>
            </a:br>
            <a:endParaRPr lang="en-US" sz="194"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EB7DBA1-A850-916B-327F-81DD367F48B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36CAC51-2230-5553-1241-8AB32168A62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299A6A-9E9A-C387-8D17-DA7E92C92435}"/>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1370260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3136-8AB7-312B-167E-1BA38C502F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A4C62-D122-EDAB-1237-B8642E82A934}"/>
              </a:ext>
            </a:extLst>
          </p:cNvPr>
          <p:cNvSpPr>
            <a:spLocks noGrp="1"/>
          </p:cNvSpPr>
          <p:nvPr>
            <p:ph idx="1"/>
          </p:nvPr>
        </p:nvSpPr>
        <p:spPr/>
        <p:txBody>
          <a:bodyPr/>
          <a:lstStyle/>
          <a:p>
            <a:r>
              <a:rPr lang="en-US" dirty="0"/>
              <a:t>On successful update, the user details stored in </a:t>
            </a:r>
            <a:r>
              <a:rPr lang="en-US" dirty="0" err="1"/>
              <a:t>sessionStorage</a:t>
            </a:r>
            <a:r>
              <a:rPr lang="en-US" dirty="0"/>
              <a:t> for auth purposes should also be updated. </a:t>
            </a:r>
          </a:p>
          <a:p>
            <a:r>
              <a:rPr lang="en-US" dirty="0"/>
              <a:t>The </a:t>
            </a:r>
            <a:r>
              <a:rPr lang="en-US" dirty="0" err="1"/>
              <a:t>auth.updateUser</a:t>
            </a:r>
            <a:r>
              <a:rPr lang="en-US" dirty="0"/>
              <a:t> method is called to do this </a:t>
            </a:r>
            <a:r>
              <a:rPr lang="en-US" dirty="0" err="1"/>
              <a:t>sessionStorage</a:t>
            </a:r>
            <a:r>
              <a:rPr lang="en-US" dirty="0"/>
              <a:t> update. </a:t>
            </a:r>
          </a:p>
          <a:p>
            <a:r>
              <a:rPr lang="en-US" dirty="0"/>
              <a:t>The implementation for the </a:t>
            </a:r>
            <a:r>
              <a:rPr lang="en-US" dirty="0" err="1"/>
              <a:t>auth.updateUser</a:t>
            </a:r>
            <a:r>
              <a:rPr lang="en-US" dirty="0"/>
              <a:t> method.</a:t>
            </a:r>
          </a:p>
          <a:p>
            <a:r>
              <a:rPr lang="en-US" dirty="0"/>
              <a:t>Once the updated seller value is available in the frontend, we can use it to render the interface accordingly. </a:t>
            </a:r>
          </a:p>
          <a:p>
            <a:r>
              <a:rPr lang="en-US" dirty="0"/>
              <a:t>In the next section, we will see how to render the menu </a:t>
            </a:r>
          </a:p>
          <a:p>
            <a:r>
              <a:rPr lang="en-US" dirty="0"/>
              <a:t>differently based on whether the user viewing the application has an active seller account.</a:t>
            </a:r>
          </a:p>
        </p:txBody>
      </p:sp>
      <p:sp>
        <p:nvSpPr>
          <p:cNvPr id="4" name="Date Placeholder 3">
            <a:extLst>
              <a:ext uri="{FF2B5EF4-FFF2-40B4-BE49-F238E27FC236}">
                <a16:creationId xmlns:a16="http://schemas.microsoft.com/office/drawing/2014/main" id="{5F63B0BA-46E7-8570-20EB-B246CC9EBF0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098EC8C-D384-0217-8E4E-4B89FB3AD9D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1258B12-333C-136B-8608-E513D5F75AEB}"/>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685951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B403-1751-5B51-EA23-D3168395DE7D}"/>
              </a:ext>
            </a:extLst>
          </p:cNvPr>
          <p:cNvSpPr>
            <a:spLocks noGrp="1"/>
          </p:cNvSpPr>
          <p:nvPr>
            <p:ph type="title"/>
          </p:nvPr>
        </p:nvSpPr>
        <p:spPr>
          <a:xfrm>
            <a:off x="685800" y="3048000"/>
            <a:ext cx="7772400" cy="762000"/>
          </a:xfrm>
        </p:spPr>
        <p:txBody>
          <a:bodyPr/>
          <a:lstStyle/>
          <a:p>
            <a:r>
              <a:rPr lang="en-US" dirty="0"/>
              <a:t>SHOPS</a:t>
            </a:r>
          </a:p>
        </p:txBody>
      </p:sp>
      <p:sp>
        <p:nvSpPr>
          <p:cNvPr id="4" name="Date Placeholder 3">
            <a:extLst>
              <a:ext uri="{FF2B5EF4-FFF2-40B4-BE49-F238E27FC236}">
                <a16:creationId xmlns:a16="http://schemas.microsoft.com/office/drawing/2014/main" id="{519C2749-31C1-9A60-4A50-C386CF6CAD9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2FAE0EE-50E7-C413-CFB3-79C13310D1B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39259AB-6F73-255E-86A3-277D851F351E}"/>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1432645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0DC4-63D8-5ED7-321B-634DD1AA3D0B}"/>
              </a:ext>
            </a:extLst>
          </p:cNvPr>
          <p:cNvSpPr>
            <a:spLocks noGrp="1"/>
          </p:cNvSpPr>
          <p:nvPr>
            <p:ph type="title"/>
          </p:nvPr>
        </p:nvSpPr>
        <p:spPr/>
        <p:txBody>
          <a:bodyPr/>
          <a:lstStyle/>
          <a:p>
            <a:r>
              <a:rPr lang="en-US" dirty="0"/>
              <a:t>Adding shops to the marketplace</a:t>
            </a:r>
          </a:p>
        </p:txBody>
      </p:sp>
      <p:sp>
        <p:nvSpPr>
          <p:cNvPr id="3" name="Content Placeholder 2">
            <a:extLst>
              <a:ext uri="{FF2B5EF4-FFF2-40B4-BE49-F238E27FC236}">
                <a16:creationId xmlns:a16="http://schemas.microsoft.com/office/drawing/2014/main" id="{44FDD2E6-F447-2C8D-EBAE-BCA5E6EEB81E}"/>
              </a:ext>
            </a:extLst>
          </p:cNvPr>
          <p:cNvSpPr>
            <a:spLocks noGrp="1"/>
          </p:cNvSpPr>
          <p:nvPr>
            <p:ph idx="1"/>
          </p:nvPr>
        </p:nvSpPr>
        <p:spPr/>
        <p:txBody>
          <a:bodyPr/>
          <a:lstStyle/>
          <a:p>
            <a:r>
              <a:rPr lang="en-US" dirty="0"/>
              <a:t>Sellers on MERN Marketplace can create shops and add products to each shop. </a:t>
            </a:r>
          </a:p>
          <a:p>
            <a:r>
              <a:rPr lang="en-US" dirty="0"/>
              <a:t>To store the shop data and enable shop management, we will implement a Mongoose Schema for shops, backend APIs to access and modify the shop data, and frontend views for both the shop owner and buyers browsing through the marketplace.</a:t>
            </a:r>
          </a:p>
          <a:p>
            <a:r>
              <a:rPr lang="en-US" dirty="0"/>
              <a:t>In the following sections, we will build out the shop module in the application by first defining the shop model for storing shop data in the database, then implementing the backend APIs and frontend views for the shop-related features including creating new shops, listing all shops, listing shops by owner, displaying a </a:t>
            </a:r>
          </a:p>
          <a:p>
            <a:r>
              <a:rPr lang="en-US" dirty="0"/>
              <a:t>single shop, editing shops, and deleting shops from the application.</a:t>
            </a:r>
          </a:p>
        </p:txBody>
      </p:sp>
      <p:sp>
        <p:nvSpPr>
          <p:cNvPr id="4" name="Date Placeholder 3">
            <a:extLst>
              <a:ext uri="{FF2B5EF4-FFF2-40B4-BE49-F238E27FC236}">
                <a16:creationId xmlns:a16="http://schemas.microsoft.com/office/drawing/2014/main" id="{0B204FFB-5FB6-721C-DF0F-0D95CF73F5C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DBAC3FE-3135-179C-86A7-17B6F6DBCA6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F57C9D-D00C-2F35-024B-874C5007B1AC}"/>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541646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97B4-F687-6FF6-9BC2-858B7F9B922F}"/>
              </a:ext>
            </a:extLst>
          </p:cNvPr>
          <p:cNvSpPr>
            <a:spLocks noGrp="1"/>
          </p:cNvSpPr>
          <p:nvPr>
            <p:ph type="title"/>
          </p:nvPr>
        </p:nvSpPr>
        <p:spPr/>
        <p:txBody>
          <a:bodyPr/>
          <a:lstStyle/>
          <a:p>
            <a:r>
              <a:rPr lang="en-US" dirty="0"/>
              <a:t>Defining a Shop model</a:t>
            </a:r>
          </a:p>
        </p:txBody>
      </p:sp>
      <p:sp>
        <p:nvSpPr>
          <p:cNvPr id="3" name="Content Placeholder 2">
            <a:extLst>
              <a:ext uri="{FF2B5EF4-FFF2-40B4-BE49-F238E27FC236}">
                <a16:creationId xmlns:a16="http://schemas.microsoft.com/office/drawing/2014/main" id="{5D88E0EA-8148-2970-1C56-1687FC036C42}"/>
              </a:ext>
            </a:extLst>
          </p:cNvPr>
          <p:cNvSpPr>
            <a:spLocks noGrp="1"/>
          </p:cNvSpPr>
          <p:nvPr>
            <p:ph idx="1"/>
          </p:nvPr>
        </p:nvSpPr>
        <p:spPr/>
        <p:txBody>
          <a:bodyPr/>
          <a:lstStyle/>
          <a:p>
            <a:r>
              <a:rPr lang="en-US" dirty="0"/>
              <a:t>We will implement a Mongoose model to define a Shop model for storing the details of each shop. This model will be defined in server/models/shop.model.js, and the implementation will be similar to other Mongoose model implementations covered in previously. </a:t>
            </a:r>
          </a:p>
          <a:p>
            <a:r>
              <a:rPr lang="en-US" dirty="0"/>
              <a:t>The Shop schema in this model will have simple fields to store shop details, along with a logo image, and a reference to the user who owns the shop. </a:t>
            </a:r>
          </a:p>
          <a:p>
            <a:r>
              <a:rPr lang="en-US" dirty="0"/>
              <a:t>The code blocks defining the shop fields are given in the following list with explanations:</a:t>
            </a:r>
          </a:p>
        </p:txBody>
      </p:sp>
      <p:sp>
        <p:nvSpPr>
          <p:cNvPr id="4" name="Date Placeholder 3">
            <a:extLst>
              <a:ext uri="{FF2B5EF4-FFF2-40B4-BE49-F238E27FC236}">
                <a16:creationId xmlns:a16="http://schemas.microsoft.com/office/drawing/2014/main" id="{926FE9A7-4DAE-DB4F-6BDB-A95552CC5D26}"/>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DF5F960-49A3-7545-FB58-665F7768F2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AC1D55-DE04-7D76-FE23-36E7C7D29BF1}"/>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4036892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1004-2CAF-C116-4A5D-5374B7F65E1C}"/>
              </a:ext>
            </a:extLst>
          </p:cNvPr>
          <p:cNvSpPr>
            <a:spLocks noGrp="1"/>
          </p:cNvSpPr>
          <p:nvPr>
            <p:ph type="title"/>
          </p:nvPr>
        </p:nvSpPr>
        <p:spPr/>
        <p:txBody>
          <a:bodyPr/>
          <a:lstStyle/>
          <a:p>
            <a:r>
              <a:rPr lang="en-US" dirty="0"/>
              <a:t>Shop model contd.</a:t>
            </a:r>
          </a:p>
        </p:txBody>
      </p:sp>
      <p:sp>
        <p:nvSpPr>
          <p:cNvPr id="3" name="Content Placeholder 2">
            <a:extLst>
              <a:ext uri="{FF2B5EF4-FFF2-40B4-BE49-F238E27FC236}">
                <a16:creationId xmlns:a16="http://schemas.microsoft.com/office/drawing/2014/main" id="{716ED107-8781-5E6F-6526-31117645950F}"/>
              </a:ext>
            </a:extLst>
          </p:cNvPr>
          <p:cNvSpPr>
            <a:spLocks noGrp="1"/>
          </p:cNvSpPr>
          <p:nvPr>
            <p:ph idx="1"/>
          </p:nvPr>
        </p:nvSpPr>
        <p:spPr/>
        <p:txBody>
          <a:bodyPr/>
          <a:lstStyle/>
          <a:p>
            <a:r>
              <a:rPr lang="en-US" sz="1000" dirty="0">
                <a:solidFill>
                  <a:srgbClr val="008000"/>
                </a:solidFill>
              </a:rPr>
              <a:t>Shop name and description: The name and description fields will be string </a:t>
            </a:r>
          </a:p>
          <a:p>
            <a:r>
              <a:rPr lang="en-US" sz="1000" dirty="0">
                <a:solidFill>
                  <a:srgbClr val="008000"/>
                </a:solidFill>
              </a:rPr>
              <a:t>types, with name as a required field:</a:t>
            </a:r>
          </a:p>
          <a:p>
            <a:r>
              <a:rPr lang="en-US" sz="1000" dirty="0">
                <a:solidFill>
                  <a:srgbClr val="008000"/>
                </a:solidFill>
              </a:rPr>
              <a:t>name: {</a:t>
            </a:r>
          </a:p>
          <a:p>
            <a:r>
              <a:rPr lang="en-US" sz="1000" dirty="0">
                <a:solidFill>
                  <a:srgbClr val="008000"/>
                </a:solidFill>
              </a:rPr>
              <a:t>type: String, </a:t>
            </a:r>
          </a:p>
          <a:p>
            <a:r>
              <a:rPr lang="en-US" sz="1000" dirty="0">
                <a:solidFill>
                  <a:srgbClr val="008000"/>
                </a:solidFill>
              </a:rPr>
              <a:t>trim: true,</a:t>
            </a:r>
          </a:p>
          <a:p>
            <a:r>
              <a:rPr lang="en-US" sz="1000" dirty="0">
                <a:solidFill>
                  <a:srgbClr val="008000"/>
                </a:solidFill>
              </a:rPr>
              <a:t>required: 'Name is required' </a:t>
            </a:r>
          </a:p>
          <a:p>
            <a:r>
              <a:rPr lang="en-US" sz="1000" dirty="0">
                <a:solidFill>
                  <a:srgbClr val="008000"/>
                </a:solidFill>
              </a:rPr>
              <a:t>},</a:t>
            </a:r>
          </a:p>
          <a:p>
            <a:r>
              <a:rPr lang="en-US" sz="1000" dirty="0">
                <a:solidFill>
                  <a:srgbClr val="008000"/>
                </a:solidFill>
              </a:rPr>
              <a:t>description: { </a:t>
            </a:r>
          </a:p>
          <a:p>
            <a:r>
              <a:rPr lang="en-US" sz="1000" dirty="0">
                <a:solidFill>
                  <a:srgbClr val="008000"/>
                </a:solidFill>
              </a:rPr>
              <a:t>type: String, </a:t>
            </a:r>
          </a:p>
          <a:p>
            <a:r>
              <a:rPr lang="en-US" sz="1000" dirty="0">
                <a:solidFill>
                  <a:srgbClr val="008000"/>
                </a:solidFill>
              </a:rPr>
              <a:t>trim: true</a:t>
            </a:r>
          </a:p>
          <a:p>
            <a:r>
              <a:rPr lang="en-US" sz="1000" dirty="0">
                <a:solidFill>
                  <a:srgbClr val="008000"/>
                </a:solidFill>
              </a:rPr>
              <a:t>},</a:t>
            </a:r>
          </a:p>
          <a:p>
            <a:r>
              <a:rPr lang="en-US" sz="1000" dirty="0">
                <a:solidFill>
                  <a:srgbClr val="008000"/>
                </a:solidFill>
              </a:rPr>
              <a:t>          Shop logo image: The image field will store the logo image file uploaded by </a:t>
            </a:r>
          </a:p>
          <a:p>
            <a:r>
              <a:rPr lang="en-US" sz="1000" dirty="0">
                <a:solidFill>
                  <a:srgbClr val="008000"/>
                </a:solidFill>
              </a:rPr>
              <a:t>the user as data in the MongoDB database:</a:t>
            </a:r>
          </a:p>
          <a:p>
            <a:r>
              <a:rPr lang="en-US" sz="1000" dirty="0">
                <a:solidFill>
                  <a:srgbClr val="008000"/>
                </a:solidFill>
              </a:rPr>
              <a:t>image: {</a:t>
            </a:r>
          </a:p>
          <a:p>
            <a:r>
              <a:rPr lang="en-US" sz="1000" dirty="0">
                <a:solidFill>
                  <a:srgbClr val="008000"/>
                </a:solidFill>
              </a:rPr>
              <a:t>data: Buffer, </a:t>
            </a:r>
          </a:p>
          <a:p>
            <a:r>
              <a:rPr lang="en-US" sz="1000" dirty="0" err="1">
                <a:solidFill>
                  <a:srgbClr val="008000"/>
                </a:solidFill>
              </a:rPr>
              <a:t>contentType</a:t>
            </a:r>
            <a:r>
              <a:rPr lang="en-US" sz="1000" dirty="0">
                <a:solidFill>
                  <a:srgbClr val="008000"/>
                </a:solidFill>
              </a:rPr>
              <a:t>: String</a:t>
            </a:r>
          </a:p>
          <a:p>
            <a:r>
              <a:rPr lang="en-US" sz="1000" dirty="0">
                <a:solidFill>
                  <a:srgbClr val="008000"/>
                </a:solidFill>
              </a:rPr>
              <a:t>},</a:t>
            </a:r>
          </a:p>
          <a:p>
            <a:r>
              <a:rPr lang="en-US" sz="1000" dirty="0">
                <a:solidFill>
                  <a:srgbClr val="008000"/>
                </a:solidFill>
              </a:rPr>
              <a:t>          Shop owner: The owner field will reference the user who creates the shop:</a:t>
            </a:r>
          </a:p>
          <a:p>
            <a:r>
              <a:rPr lang="en-US" sz="1000" dirty="0">
                <a:solidFill>
                  <a:srgbClr val="008000"/>
                </a:solidFill>
              </a:rPr>
              <a:t>owner: {</a:t>
            </a:r>
          </a:p>
          <a:p>
            <a:r>
              <a:rPr lang="en-US" sz="1000" dirty="0">
                <a:solidFill>
                  <a:srgbClr val="008000"/>
                </a:solidFill>
              </a:rPr>
              <a:t>type: </a:t>
            </a:r>
            <a:r>
              <a:rPr lang="en-US" sz="1000" dirty="0" err="1">
                <a:solidFill>
                  <a:srgbClr val="008000"/>
                </a:solidFill>
              </a:rPr>
              <a:t>mongoose.Schema.ObjectId</a:t>
            </a:r>
            <a:r>
              <a:rPr lang="en-US" sz="1000" dirty="0">
                <a:solidFill>
                  <a:srgbClr val="008000"/>
                </a:solidFill>
              </a:rPr>
              <a:t>, </a:t>
            </a:r>
          </a:p>
          <a:p>
            <a:r>
              <a:rPr lang="en-US" sz="1000" dirty="0">
                <a:solidFill>
                  <a:srgbClr val="008000"/>
                </a:solidFill>
              </a:rPr>
              <a:t>ref: 'User'</a:t>
            </a:r>
          </a:p>
          <a:p>
            <a:r>
              <a:rPr lang="en-US" sz="1000" dirty="0">
                <a:solidFill>
                  <a:srgbClr val="008000"/>
                </a:solidFill>
              </a:rPr>
              <a:t>}</a:t>
            </a:r>
          </a:p>
          <a:p>
            <a:r>
              <a:rPr lang="en-US" sz="1000" dirty="0">
                <a:solidFill>
                  <a:srgbClr val="008000"/>
                </a:solidFill>
              </a:rPr>
              <a:t>          Created at and updated at times: The created and updated fields will </a:t>
            </a:r>
          </a:p>
          <a:p>
            <a:r>
              <a:rPr lang="en-US" sz="1000" dirty="0">
                <a:solidFill>
                  <a:srgbClr val="008000"/>
                </a:solidFill>
              </a:rPr>
              <a:t>be Date types, with created generated when a new shop is added, </a:t>
            </a:r>
          </a:p>
          <a:p>
            <a:r>
              <a:rPr lang="en-US" sz="1000" dirty="0">
                <a:solidFill>
                  <a:srgbClr val="008000"/>
                </a:solidFill>
              </a:rPr>
              <a:t>and updated changed when any shop details are </a:t>
            </a:r>
            <a:r>
              <a:rPr lang="en-US" sz="1000" dirty="0" err="1">
                <a:solidFill>
                  <a:srgbClr val="008000"/>
                </a:solidFill>
              </a:rPr>
              <a:t>modified:updated</a:t>
            </a:r>
            <a:r>
              <a:rPr lang="en-US" sz="1000" dirty="0">
                <a:solidFill>
                  <a:srgbClr val="008000"/>
                </a:solidFill>
              </a:rPr>
              <a:t>: Date, </a:t>
            </a:r>
          </a:p>
          <a:p>
            <a:r>
              <a:rPr lang="en-US" sz="1000" dirty="0">
                <a:solidFill>
                  <a:srgbClr val="008000"/>
                </a:solidFill>
              </a:rPr>
              <a:t>created: {</a:t>
            </a:r>
          </a:p>
          <a:p>
            <a:r>
              <a:rPr lang="en-US" sz="1000" dirty="0">
                <a:solidFill>
                  <a:srgbClr val="008000"/>
                </a:solidFill>
              </a:rPr>
              <a:t>type: Date, </a:t>
            </a:r>
          </a:p>
          <a:p>
            <a:r>
              <a:rPr lang="en-US" sz="1000" dirty="0">
                <a:solidFill>
                  <a:srgbClr val="008000"/>
                </a:solidFill>
              </a:rPr>
              <a:t>default: </a:t>
            </a:r>
            <a:r>
              <a:rPr lang="en-US" sz="1000" dirty="0" err="1">
                <a:solidFill>
                  <a:srgbClr val="008000"/>
                </a:solidFill>
              </a:rPr>
              <a:t>Date.now</a:t>
            </a:r>
            <a:endParaRPr lang="en-US" sz="1000" dirty="0">
              <a:solidFill>
                <a:srgbClr val="008000"/>
              </a:solidFill>
            </a:endParaRPr>
          </a:p>
          <a:p>
            <a:r>
              <a:rPr lang="en-US" sz="1000" dirty="0">
                <a:solidFill>
                  <a:srgbClr val="008000"/>
                </a:solidFill>
              </a:rPr>
              <a:t>},</a:t>
            </a:r>
          </a:p>
        </p:txBody>
      </p:sp>
      <p:sp>
        <p:nvSpPr>
          <p:cNvPr id="4" name="Date Placeholder 3">
            <a:extLst>
              <a:ext uri="{FF2B5EF4-FFF2-40B4-BE49-F238E27FC236}">
                <a16:creationId xmlns:a16="http://schemas.microsoft.com/office/drawing/2014/main" id="{643F2647-2BA5-975B-4705-04FB11D5D0E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45EC18D-661D-F17F-816F-9E374764D8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870717-FCAC-CB2E-1CA1-BEA75D102DD9}"/>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3833214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7658-A892-1063-3540-D441181F09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1D2F31-3E33-A3DE-19E8-9FD01E95C12C}"/>
              </a:ext>
            </a:extLst>
          </p:cNvPr>
          <p:cNvSpPr>
            <a:spLocks noGrp="1"/>
          </p:cNvSpPr>
          <p:nvPr>
            <p:ph idx="1"/>
          </p:nvPr>
        </p:nvSpPr>
        <p:spPr/>
        <p:txBody>
          <a:bodyPr/>
          <a:lstStyle/>
          <a:p>
            <a:r>
              <a:rPr lang="en-US" dirty="0"/>
              <a:t>The fields added in this schema definition will enable us to implement the shop- related features in MERN Marketplace.  </a:t>
            </a:r>
          </a:p>
          <a:p>
            <a:r>
              <a:rPr lang="en-US" dirty="0"/>
              <a:t>In the next section, we will start developing these features by implementing the full-stack slice that will allow sellers to create new shops.</a:t>
            </a:r>
          </a:p>
        </p:txBody>
      </p:sp>
      <p:sp>
        <p:nvSpPr>
          <p:cNvPr id="4" name="Date Placeholder 3">
            <a:extLst>
              <a:ext uri="{FF2B5EF4-FFF2-40B4-BE49-F238E27FC236}">
                <a16:creationId xmlns:a16="http://schemas.microsoft.com/office/drawing/2014/main" id="{FAE70807-DBE8-5446-2326-20478A5459F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ACF62DF-3A83-7F07-8F36-8B481DBAE3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A60286-AA3C-F822-1B3F-548A73590088}"/>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191513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DD78-2BFC-72E5-CD84-79134FE996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DE640F-5E9F-2B3C-27E5-ACB213BAD8C6}"/>
              </a:ext>
            </a:extLst>
          </p:cNvPr>
          <p:cNvSpPr>
            <a:spLocks noGrp="1"/>
          </p:cNvSpPr>
          <p:nvPr>
            <p:ph idx="1"/>
          </p:nvPr>
        </p:nvSpPr>
        <p:spPr/>
        <p:txBody>
          <a:bodyPr/>
          <a:lstStyle/>
          <a:p>
            <a:r>
              <a:rPr lang="en-US" dirty="0"/>
              <a:t>With more business being conducted over the internet than ever before, the ability to buy and sell in an online marketplace setting has become a core requirement for </a:t>
            </a:r>
          </a:p>
          <a:p>
            <a:r>
              <a:rPr lang="en-US" dirty="0"/>
              <a:t>many web platforms. </a:t>
            </a:r>
          </a:p>
          <a:p>
            <a:r>
              <a:rPr lang="en-US" dirty="0"/>
              <a:t>we will utilize the MERN stack technologies to develop an online marketplace application complete with features that enable users to buy and sell.</a:t>
            </a:r>
          </a:p>
          <a:p>
            <a:r>
              <a:rPr lang="en-US" dirty="0"/>
              <a:t>We will build out everything from simple to advanced features for this application, starting in with a reiteration of the full-stack development lessons learned in previously to set up a base for the marketplace platform. </a:t>
            </a:r>
          </a:p>
        </p:txBody>
      </p:sp>
      <p:sp>
        <p:nvSpPr>
          <p:cNvPr id="4" name="Date Placeholder 3">
            <a:extLst>
              <a:ext uri="{FF2B5EF4-FFF2-40B4-BE49-F238E27FC236}">
                <a16:creationId xmlns:a16="http://schemas.microsoft.com/office/drawing/2014/main" id="{26130F8C-007C-865B-1FAA-91B7954B50D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EAD5F2B-AC54-A6C6-6BD2-49234898A3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6F101A2-929D-E0EA-7A90-8353DA831474}"/>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2754783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EFE-6553-6074-EC5E-46EA2D55D7AE}"/>
              </a:ext>
            </a:extLst>
          </p:cNvPr>
          <p:cNvSpPr>
            <a:spLocks noGrp="1"/>
          </p:cNvSpPr>
          <p:nvPr>
            <p:ph type="title"/>
          </p:nvPr>
        </p:nvSpPr>
        <p:spPr/>
        <p:txBody>
          <a:bodyPr/>
          <a:lstStyle/>
          <a:p>
            <a:r>
              <a:rPr lang="en-US" dirty="0"/>
              <a:t>server/models/shop.model.js,</a:t>
            </a:r>
          </a:p>
        </p:txBody>
      </p:sp>
      <p:sp>
        <p:nvSpPr>
          <p:cNvPr id="3" name="Content Placeholder 2">
            <a:extLst>
              <a:ext uri="{FF2B5EF4-FFF2-40B4-BE49-F238E27FC236}">
                <a16:creationId xmlns:a16="http://schemas.microsoft.com/office/drawing/2014/main" id="{6CB7B24E-8C49-172F-1E0D-2397063C85AD}"/>
              </a:ext>
            </a:extLst>
          </p:cNvPr>
          <p:cNvSpPr>
            <a:spLocks noGrp="1"/>
          </p:cNvSpPr>
          <p:nvPr>
            <p:ph idx="1"/>
          </p:nvPr>
        </p:nvSpPr>
        <p:spPr/>
        <p:txBody>
          <a:bodyPr/>
          <a:lstStyle/>
          <a:p>
            <a:r>
              <a:rPr lang="en-US" sz="800" b="0" dirty="0">
                <a:solidFill>
                  <a:srgbClr val="008000"/>
                </a:solidFill>
                <a:effectLst/>
                <a:latin typeface="Consolas" panose="020B0609020204030204" pitchFamily="49" charset="0"/>
              </a:rPr>
              <a:t>import mongoose from 'mongoose'</a:t>
            </a:r>
          </a:p>
          <a:p>
            <a:r>
              <a:rPr lang="en-US" sz="800" b="0" dirty="0">
                <a:solidFill>
                  <a:srgbClr val="008000"/>
                </a:solidFill>
                <a:effectLst/>
                <a:latin typeface="Consolas" panose="020B0609020204030204" pitchFamily="49" charset="0"/>
              </a:rPr>
              <a:t>import crypto from 'crypto'</a:t>
            </a:r>
          </a:p>
          <a:p>
            <a:r>
              <a:rPr lang="en-US" sz="800" b="0" dirty="0">
                <a:solidFill>
                  <a:srgbClr val="008000"/>
                </a:solidFill>
                <a:effectLst/>
                <a:latin typeface="Consolas" panose="020B0609020204030204" pitchFamily="49" charset="0"/>
              </a:rPr>
              <a:t>//const mongoose = require('mongoose');</a:t>
            </a:r>
          </a:p>
          <a:p>
            <a:r>
              <a:rPr lang="en-US" sz="800" b="0" dirty="0">
                <a:solidFill>
                  <a:srgbClr val="008000"/>
                </a:solidFill>
                <a:effectLst/>
                <a:latin typeface="Consolas" panose="020B0609020204030204" pitchFamily="49" charset="0"/>
              </a:rPr>
              <a:t>const </a:t>
            </a:r>
            <a:r>
              <a:rPr lang="en-US" sz="800" b="0" dirty="0" err="1">
                <a:solidFill>
                  <a:srgbClr val="008000"/>
                </a:solidFill>
                <a:effectLst/>
                <a:latin typeface="Consolas" panose="020B0609020204030204" pitchFamily="49" charset="0"/>
              </a:rPr>
              <a:t>ShopSchema</a:t>
            </a:r>
            <a:r>
              <a:rPr lang="en-US" sz="800" b="0" dirty="0">
                <a:solidFill>
                  <a:srgbClr val="008000"/>
                </a:solidFill>
                <a:effectLst/>
                <a:latin typeface="Consolas" panose="020B0609020204030204" pitchFamily="49" charset="0"/>
              </a:rPr>
              <a:t> = new </a:t>
            </a:r>
            <a:r>
              <a:rPr lang="en-US" sz="800" b="0" dirty="0" err="1">
                <a:solidFill>
                  <a:srgbClr val="008000"/>
                </a:solidFill>
                <a:effectLst/>
                <a:latin typeface="Consolas" panose="020B0609020204030204" pitchFamily="49" charset="0"/>
              </a:rPr>
              <a:t>mongoose.Schema</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name: {</a:t>
            </a:r>
          </a:p>
          <a:p>
            <a:r>
              <a:rPr lang="en-US" sz="800" b="0" dirty="0">
                <a:solidFill>
                  <a:srgbClr val="008000"/>
                </a:solidFill>
                <a:effectLst/>
                <a:latin typeface="Consolas" panose="020B0609020204030204" pitchFamily="49" charset="0"/>
              </a:rPr>
              <a:t>        type: String,</a:t>
            </a:r>
          </a:p>
          <a:p>
            <a:r>
              <a:rPr lang="en-US" sz="800" b="0" dirty="0">
                <a:solidFill>
                  <a:srgbClr val="008000"/>
                </a:solidFill>
                <a:effectLst/>
                <a:latin typeface="Consolas" panose="020B0609020204030204" pitchFamily="49" charset="0"/>
              </a:rPr>
              <a:t>        trim: true,</a:t>
            </a:r>
          </a:p>
          <a:p>
            <a:r>
              <a:rPr lang="en-US" sz="800" b="0" dirty="0">
                <a:solidFill>
                  <a:srgbClr val="008000"/>
                </a:solidFill>
                <a:effectLst/>
                <a:latin typeface="Consolas" panose="020B0609020204030204" pitchFamily="49" charset="0"/>
              </a:rPr>
              <a:t>        required: 'Name is required'</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description: {</a:t>
            </a:r>
          </a:p>
          <a:p>
            <a:r>
              <a:rPr lang="en-US" sz="800" b="0" dirty="0">
                <a:solidFill>
                  <a:srgbClr val="008000"/>
                </a:solidFill>
                <a:effectLst/>
                <a:latin typeface="Consolas" panose="020B0609020204030204" pitchFamily="49" charset="0"/>
              </a:rPr>
              <a:t>        type: String,</a:t>
            </a:r>
          </a:p>
          <a:p>
            <a:r>
              <a:rPr lang="en-US" sz="800" b="0" dirty="0">
                <a:solidFill>
                  <a:srgbClr val="008000"/>
                </a:solidFill>
                <a:effectLst/>
                <a:latin typeface="Consolas" panose="020B0609020204030204" pitchFamily="49" charset="0"/>
              </a:rPr>
              <a:t>        trim: true</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image: {</a:t>
            </a:r>
          </a:p>
          <a:p>
            <a:r>
              <a:rPr lang="en-US" sz="800" b="0" dirty="0">
                <a:solidFill>
                  <a:srgbClr val="008000"/>
                </a:solidFill>
                <a:effectLst/>
                <a:latin typeface="Consolas" panose="020B0609020204030204" pitchFamily="49" charset="0"/>
              </a:rPr>
              <a:t>        data: Buffer,</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contentType</a:t>
            </a:r>
            <a:r>
              <a:rPr lang="en-US" sz="800" b="0" dirty="0">
                <a:solidFill>
                  <a:srgbClr val="008000"/>
                </a:solidFill>
                <a:effectLst/>
                <a:latin typeface="Consolas" panose="020B0609020204030204" pitchFamily="49" charset="0"/>
              </a:rPr>
              <a:t>: String</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owner: {</a:t>
            </a:r>
          </a:p>
          <a:p>
            <a:r>
              <a:rPr lang="en-US" sz="800" b="0" dirty="0">
                <a:solidFill>
                  <a:srgbClr val="008000"/>
                </a:solidFill>
                <a:effectLst/>
                <a:latin typeface="Consolas" panose="020B0609020204030204" pitchFamily="49" charset="0"/>
              </a:rPr>
              <a:t>        type: </a:t>
            </a:r>
            <a:r>
              <a:rPr lang="en-US" sz="800" b="0" dirty="0" err="1">
                <a:solidFill>
                  <a:srgbClr val="008000"/>
                </a:solidFill>
                <a:effectLst/>
                <a:latin typeface="Consolas" panose="020B0609020204030204" pitchFamily="49" charset="0"/>
              </a:rPr>
              <a:t>mongoose.Schema.ObjectId</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ref: 'User'</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updated: Date,</a:t>
            </a:r>
          </a:p>
          <a:p>
            <a:r>
              <a:rPr lang="en-US" sz="800" b="0" dirty="0">
                <a:solidFill>
                  <a:srgbClr val="008000"/>
                </a:solidFill>
                <a:effectLst/>
                <a:latin typeface="Consolas" panose="020B0609020204030204" pitchFamily="49" charset="0"/>
              </a:rPr>
              <a:t>    created: {</a:t>
            </a:r>
          </a:p>
          <a:p>
            <a:r>
              <a:rPr lang="en-US" sz="800" b="0" dirty="0">
                <a:solidFill>
                  <a:srgbClr val="008000"/>
                </a:solidFill>
                <a:effectLst/>
                <a:latin typeface="Consolas" panose="020B0609020204030204" pitchFamily="49" charset="0"/>
              </a:rPr>
              <a:t>        type: Date,</a:t>
            </a:r>
          </a:p>
          <a:p>
            <a:r>
              <a:rPr lang="en-US" sz="800" b="0" dirty="0">
                <a:solidFill>
                  <a:srgbClr val="008000"/>
                </a:solidFill>
                <a:effectLst/>
                <a:latin typeface="Consolas" panose="020B0609020204030204" pitchFamily="49" charset="0"/>
              </a:rPr>
              <a:t>        default: </a:t>
            </a:r>
            <a:r>
              <a:rPr lang="en-US" sz="800" b="0" dirty="0" err="1">
                <a:solidFill>
                  <a:srgbClr val="008000"/>
                </a:solidFill>
                <a:effectLst/>
                <a:latin typeface="Consolas" panose="020B0609020204030204" pitchFamily="49" charset="0"/>
              </a:rPr>
              <a:t>Date.now</a:t>
            </a:r>
            <a:endParaRPr lang="en-US" sz="800" b="0" dirty="0">
              <a:solidFill>
                <a:srgbClr val="008000"/>
              </a:solidFill>
              <a:effectLst/>
              <a:latin typeface="Consolas" panose="020B0609020204030204" pitchFamily="49" charset="0"/>
            </a:endParaRP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export default </a:t>
            </a:r>
            <a:r>
              <a:rPr lang="en-US" sz="800" b="0" dirty="0" err="1">
                <a:solidFill>
                  <a:srgbClr val="008000"/>
                </a:solidFill>
                <a:effectLst/>
                <a:latin typeface="Consolas" panose="020B0609020204030204" pitchFamily="49" charset="0"/>
              </a:rPr>
              <a:t>mongoose.model</a:t>
            </a:r>
            <a:r>
              <a:rPr lang="en-US" sz="800" b="0" dirty="0">
                <a:solidFill>
                  <a:srgbClr val="008000"/>
                </a:solidFill>
                <a:effectLst/>
                <a:latin typeface="Consolas" panose="020B0609020204030204" pitchFamily="49" charset="0"/>
              </a:rPr>
              <a:t>('Shop', </a:t>
            </a:r>
            <a:r>
              <a:rPr lang="en-US" sz="800" b="0" dirty="0" err="1">
                <a:solidFill>
                  <a:srgbClr val="008000"/>
                </a:solidFill>
                <a:effectLst/>
                <a:latin typeface="Consolas" panose="020B0609020204030204" pitchFamily="49" charset="0"/>
              </a:rPr>
              <a:t>ShopSchema</a:t>
            </a:r>
            <a:r>
              <a:rPr lang="en-US" sz="800" b="0" dirty="0">
                <a:solidFill>
                  <a:srgbClr val="008000"/>
                </a:solidFill>
                <a:effectLst/>
                <a:latin typeface="Consolas" panose="020B0609020204030204" pitchFamily="49" charset="0"/>
              </a:rPr>
              <a:t>);</a:t>
            </a:r>
          </a:p>
          <a:p>
            <a:endParaRPr lang="en-US" dirty="0">
              <a:solidFill>
                <a:srgbClr val="008000"/>
              </a:solidFill>
            </a:endParaRPr>
          </a:p>
        </p:txBody>
      </p:sp>
      <p:sp>
        <p:nvSpPr>
          <p:cNvPr id="4" name="Date Placeholder 3">
            <a:extLst>
              <a:ext uri="{FF2B5EF4-FFF2-40B4-BE49-F238E27FC236}">
                <a16:creationId xmlns:a16="http://schemas.microsoft.com/office/drawing/2014/main" id="{BE9F4672-E927-4F73-7232-DB13F2206B1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10723C8-9306-ECF8-A60A-8DC2859222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AA15403-010F-886B-41BF-5B0E74E41A8B}"/>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275031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CBD0-FD25-37DD-6578-58E08EBF4D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4A0E1-236C-9A13-F50C-BD9A4F5A6CFA}"/>
              </a:ext>
            </a:extLst>
          </p:cNvPr>
          <p:cNvSpPr>
            <a:spLocks noGrp="1"/>
          </p:cNvSpPr>
          <p:nvPr>
            <p:ph idx="1"/>
          </p:nvPr>
        </p:nvSpPr>
        <p:spPr/>
        <p:txBody>
          <a:bodyPr/>
          <a:lstStyle/>
          <a:p>
            <a:r>
              <a:rPr lang="en-US" dirty="0"/>
              <a:t>Install formidable in the root </a:t>
            </a:r>
            <a:r>
              <a:rPr lang="en-US" dirty="0" err="1"/>
              <a:t>i.e</a:t>
            </a:r>
            <a:r>
              <a:rPr lang="en-US" dirty="0"/>
              <a:t> terminal using the following command:</a:t>
            </a:r>
          </a:p>
          <a:p>
            <a:r>
              <a:rPr lang="en-US" dirty="0"/>
              <a:t>Yarn add formidable or </a:t>
            </a:r>
            <a:r>
              <a:rPr lang="en-US" dirty="0" err="1"/>
              <a:t>npm</a:t>
            </a:r>
            <a:r>
              <a:rPr lang="en-US" dirty="0"/>
              <a:t> install formidable</a:t>
            </a:r>
          </a:p>
        </p:txBody>
      </p:sp>
      <p:sp>
        <p:nvSpPr>
          <p:cNvPr id="4" name="Date Placeholder 3">
            <a:extLst>
              <a:ext uri="{FF2B5EF4-FFF2-40B4-BE49-F238E27FC236}">
                <a16:creationId xmlns:a16="http://schemas.microsoft.com/office/drawing/2014/main" id="{1097F7A8-4A4B-6FD1-D449-0B04C57FEFC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FCE759E-A929-B81F-BFC1-50DA6E8D55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24A602-34FA-CB2E-0002-7A20FF2E0CF0}"/>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2823873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02A9-2F19-C99B-0D7E-56DA170443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4D47B1-19C4-DD6A-54B3-4480C32A962D}"/>
              </a:ext>
            </a:extLst>
          </p:cNvPr>
          <p:cNvSpPr>
            <a:spLocks noGrp="1"/>
          </p:cNvSpPr>
          <p:nvPr>
            <p:ph idx="1"/>
          </p:nvPr>
        </p:nvSpPr>
        <p:spPr>
          <a:xfrm>
            <a:off x="990600" y="914400"/>
            <a:ext cx="8077200" cy="5638800"/>
          </a:xfrm>
        </p:spPr>
        <p:txBody>
          <a:bodyPr/>
          <a:lstStyle/>
          <a:p>
            <a:r>
              <a:rPr lang="en-US" dirty="0"/>
              <a:t>Add a new function </a:t>
            </a:r>
            <a:r>
              <a:rPr lang="en-US" dirty="0" err="1"/>
              <a:t>isSeller</a:t>
            </a:r>
            <a:r>
              <a:rPr lang="en-US" dirty="0"/>
              <a:t> in user.controller.js in server side</a:t>
            </a:r>
          </a:p>
          <a:p>
            <a:r>
              <a:rPr lang="en-US" sz="300" b="0" dirty="0">
                <a:solidFill>
                  <a:srgbClr val="008000"/>
                </a:solidFill>
                <a:effectLst/>
                <a:latin typeface="Consolas" panose="020B0609020204030204" pitchFamily="49" charset="0"/>
              </a:rPr>
              <a:t>import User from '../models/user.model.js'</a:t>
            </a:r>
          </a:p>
          <a:p>
            <a:r>
              <a:rPr lang="en-US" sz="300" b="0" dirty="0">
                <a:solidFill>
                  <a:srgbClr val="008000"/>
                </a:solidFill>
                <a:effectLst/>
                <a:latin typeface="Consolas" panose="020B0609020204030204" pitchFamily="49" charset="0"/>
              </a:rPr>
              <a:t>import extend from '</a:t>
            </a:r>
            <a:r>
              <a:rPr lang="en-US" sz="300" b="0" dirty="0" err="1">
                <a:solidFill>
                  <a:srgbClr val="008000"/>
                </a:solidFill>
                <a:effectLst/>
                <a:latin typeface="Consolas" panose="020B0609020204030204" pitchFamily="49" charset="0"/>
              </a:rPr>
              <a:t>lodash</a:t>
            </a:r>
            <a:r>
              <a:rPr lang="en-US" sz="300" b="0" dirty="0">
                <a:solidFill>
                  <a:srgbClr val="008000"/>
                </a:solidFill>
                <a:effectLst/>
                <a:latin typeface="Consolas" panose="020B0609020204030204" pitchFamily="49" charset="0"/>
              </a:rPr>
              <a:t>/extend.js'</a:t>
            </a:r>
          </a:p>
          <a:p>
            <a:r>
              <a:rPr lang="en-US" sz="300" b="0" dirty="0">
                <a:solidFill>
                  <a:srgbClr val="008000"/>
                </a:solidFill>
                <a:effectLst/>
                <a:latin typeface="Consolas" panose="020B0609020204030204" pitchFamily="49" charset="0"/>
              </a:rPr>
              <a:t>import </a:t>
            </a:r>
            <a:r>
              <a:rPr lang="en-US" sz="300" b="0" dirty="0" err="1">
                <a:solidFill>
                  <a:srgbClr val="008000"/>
                </a:solidFill>
                <a:effectLst/>
                <a:latin typeface="Consolas" panose="020B0609020204030204" pitchFamily="49" charset="0"/>
              </a:rPr>
              <a:t>errorHandler</a:t>
            </a:r>
            <a:r>
              <a:rPr lang="en-US" sz="300" b="0" dirty="0">
                <a:solidFill>
                  <a:srgbClr val="008000"/>
                </a:solidFill>
                <a:effectLst/>
                <a:latin typeface="Consolas" panose="020B0609020204030204" pitchFamily="49" charset="0"/>
              </a:rPr>
              <a:t> from './error.controller.js'</a:t>
            </a:r>
          </a:p>
          <a:p>
            <a:r>
              <a:rPr lang="en-US" sz="300" b="0" dirty="0">
                <a:solidFill>
                  <a:srgbClr val="008000"/>
                </a:solidFill>
                <a:effectLst/>
                <a:latin typeface="Consolas" panose="020B0609020204030204" pitchFamily="49" charset="0"/>
              </a:rPr>
              <a:t>const create = async (req, res) =&gt; { </a:t>
            </a:r>
          </a:p>
          <a:p>
            <a:r>
              <a:rPr lang="en-US" sz="300" b="0" dirty="0">
                <a:solidFill>
                  <a:srgbClr val="008000"/>
                </a:solidFill>
                <a:effectLst/>
                <a:latin typeface="Consolas" panose="020B0609020204030204" pitchFamily="49" charset="0"/>
              </a:rPr>
              <a:t>const user = new User(</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await </a:t>
            </a:r>
            <a:r>
              <a:rPr lang="en-US" sz="300" b="0" dirty="0" err="1">
                <a:solidFill>
                  <a:srgbClr val="008000"/>
                </a:solidFill>
                <a:effectLst/>
                <a:latin typeface="Consolas" panose="020B0609020204030204" pitchFamily="49" charset="0"/>
              </a:rPr>
              <a:t>user.save</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(200).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message: "Successfully signed up!"</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list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users = await </a:t>
            </a:r>
            <a:r>
              <a:rPr lang="en-US" sz="300" b="0" dirty="0" err="1">
                <a:solidFill>
                  <a:srgbClr val="008000"/>
                </a:solidFill>
                <a:effectLst/>
                <a:latin typeface="Consolas" panose="020B0609020204030204" pitchFamily="49" charset="0"/>
              </a:rPr>
              <a:t>User.find</a:t>
            </a:r>
            <a:r>
              <a:rPr lang="en-US" sz="300" b="0" dirty="0">
                <a:solidFill>
                  <a:srgbClr val="008000"/>
                </a:solidFill>
                <a:effectLst/>
                <a:latin typeface="Consolas" panose="020B0609020204030204" pitchFamily="49" charset="0"/>
              </a:rPr>
              <a:t>().select('name email updated created') </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(users)</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a:t>
            </a:r>
            <a:r>
              <a:rPr lang="en-US" sz="300" b="0" dirty="0" err="1">
                <a:solidFill>
                  <a:srgbClr val="008000"/>
                </a:solidFill>
                <a:effectLst/>
                <a:latin typeface="Consolas" panose="020B0609020204030204" pitchFamily="49" charset="0"/>
              </a:rPr>
              <a:t>userByID</a:t>
            </a:r>
            <a:r>
              <a:rPr lang="en-US" sz="300" b="0" dirty="0">
                <a:solidFill>
                  <a:srgbClr val="008000"/>
                </a:solidFill>
                <a:effectLst/>
                <a:latin typeface="Consolas" panose="020B0609020204030204" pitchFamily="49" charset="0"/>
              </a:rPr>
              <a:t> = async (req, res, next, id)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await </a:t>
            </a:r>
            <a:r>
              <a:rPr lang="en-US" sz="300" b="0" dirty="0" err="1">
                <a:solidFill>
                  <a:srgbClr val="008000"/>
                </a:solidFill>
                <a:effectLst/>
                <a:latin typeface="Consolas" panose="020B0609020204030204" pitchFamily="49" charset="0"/>
              </a:rPr>
              <a:t>User.findById</a:t>
            </a:r>
            <a:r>
              <a:rPr lang="en-US" sz="300" b="0" dirty="0">
                <a:solidFill>
                  <a:srgbClr val="008000"/>
                </a:solidFill>
                <a:effectLst/>
                <a:latin typeface="Consolas" panose="020B0609020204030204" pitchFamily="49" charset="0"/>
              </a:rPr>
              <a:t>(id) </a:t>
            </a:r>
          </a:p>
          <a:p>
            <a:r>
              <a:rPr lang="en-US" sz="300" b="0" dirty="0">
                <a:solidFill>
                  <a:srgbClr val="008000"/>
                </a:solidFill>
                <a:effectLst/>
                <a:latin typeface="Consolas" panose="020B0609020204030204" pitchFamily="49" charset="0"/>
              </a:rPr>
              <a:t>if (!user)</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"User not found"</a:t>
            </a:r>
          </a:p>
          <a:p>
            <a:r>
              <a:rPr lang="en-US" sz="300" b="0" dirty="0">
                <a:solidFill>
                  <a:srgbClr val="008000"/>
                </a:solidFill>
                <a:effectLst/>
                <a:latin typeface="Consolas" panose="020B0609020204030204" pitchFamily="49" charset="0"/>
              </a:rPr>
              <a:t>})</a:t>
            </a:r>
          </a:p>
          <a:p>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 user </a:t>
            </a:r>
          </a:p>
          <a:p>
            <a:r>
              <a:rPr lang="en-US" sz="300" b="0" dirty="0">
                <a:solidFill>
                  <a:srgbClr val="008000"/>
                </a:solidFill>
                <a:effectLst/>
                <a:latin typeface="Consolas" panose="020B0609020204030204" pitchFamily="49" charset="0"/>
              </a:rPr>
              <a:t>next()</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"Could not retrieve user"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read = (req, res) =&gt; {</a:t>
            </a:r>
          </a:p>
          <a:p>
            <a:r>
              <a:rPr lang="en-US" sz="300" b="0" dirty="0" err="1">
                <a:solidFill>
                  <a:srgbClr val="008000"/>
                </a:solidFill>
                <a:effectLst/>
                <a:latin typeface="Consolas" panose="020B0609020204030204" pitchFamily="49" charset="0"/>
              </a:rPr>
              <a:t>req.profile.hashed_password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req.profile.salt</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update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t>
            </a:r>
            <a:r>
              <a:rPr lang="en-US" sz="300" b="0" dirty="0" err="1">
                <a:solidFill>
                  <a:srgbClr val="008000"/>
                </a:solidFill>
                <a:effectLst/>
                <a:latin typeface="Consolas" panose="020B0609020204030204" pitchFamily="49" charset="0"/>
              </a:rPr>
              <a:t>req.profile</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user = extend(user, </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 </a:t>
            </a:r>
          </a:p>
          <a:p>
            <a:r>
              <a:rPr lang="en-US" sz="300" b="0" dirty="0" err="1">
                <a:solidFill>
                  <a:srgbClr val="008000"/>
                </a:solidFill>
                <a:effectLst/>
                <a:latin typeface="Consolas" panose="020B0609020204030204" pitchFamily="49" charset="0"/>
              </a:rPr>
              <a:t>user.updated</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Date.now</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await </a:t>
            </a:r>
            <a:r>
              <a:rPr lang="en-US" sz="300" b="0" dirty="0" err="1">
                <a:solidFill>
                  <a:srgbClr val="008000"/>
                </a:solidFill>
                <a:effectLst/>
                <a:latin typeface="Consolas" panose="020B0609020204030204" pitchFamily="49" charset="0"/>
              </a:rPr>
              <a:t>user.save</a:t>
            </a:r>
            <a:r>
              <a:rPr lang="en-US" sz="300" b="0" dirty="0">
                <a:solidFill>
                  <a:srgbClr val="008000"/>
                </a:solidFill>
                <a:effectLst/>
                <a:latin typeface="Consolas" panose="020B0609020204030204" pitchFamily="49" charset="0"/>
              </a:rPr>
              <a:t>()</a:t>
            </a:r>
          </a:p>
          <a:p>
            <a:r>
              <a:rPr lang="en-US" sz="300" b="0" dirty="0" err="1">
                <a:solidFill>
                  <a:srgbClr val="008000"/>
                </a:solidFill>
                <a:effectLst/>
                <a:latin typeface="Consolas" panose="020B0609020204030204" pitchFamily="49" charset="0"/>
              </a:rPr>
              <a:t>user.hashed_password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user.salt</a:t>
            </a:r>
            <a:r>
              <a:rPr lang="en-US" sz="300" b="0" dirty="0">
                <a:solidFill>
                  <a:srgbClr val="008000"/>
                </a:solidFill>
                <a:effectLst/>
                <a:latin typeface="Consolas" panose="020B0609020204030204" pitchFamily="49" charset="0"/>
              </a:rPr>
              <a:t> = undefined</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(user) </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remove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t>
            </a:r>
            <a:r>
              <a:rPr lang="en-US" sz="300" b="0" dirty="0" err="1">
                <a:solidFill>
                  <a:srgbClr val="008000"/>
                </a:solidFill>
                <a:effectLst/>
                <a:latin typeface="Consolas" panose="020B0609020204030204" pitchFamily="49" charset="0"/>
              </a:rPr>
              <a:t>req.profile</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let </a:t>
            </a:r>
            <a:r>
              <a:rPr lang="en-US" sz="300" b="0" dirty="0" err="1">
                <a:solidFill>
                  <a:srgbClr val="008000"/>
                </a:solidFill>
                <a:effectLst/>
                <a:latin typeface="Consolas" panose="020B0609020204030204" pitchFamily="49" charset="0"/>
              </a:rPr>
              <a:t>deletedUser</a:t>
            </a:r>
            <a:r>
              <a:rPr lang="en-US" sz="300" b="0" dirty="0">
                <a:solidFill>
                  <a:srgbClr val="008000"/>
                </a:solidFill>
                <a:effectLst/>
                <a:latin typeface="Consolas" panose="020B0609020204030204" pitchFamily="49" charset="0"/>
              </a:rPr>
              <a:t> = await </a:t>
            </a:r>
            <a:r>
              <a:rPr lang="en-US" sz="300" b="0" dirty="0" err="1">
                <a:solidFill>
                  <a:srgbClr val="008000"/>
                </a:solidFill>
                <a:effectLst/>
                <a:latin typeface="Consolas" panose="020B0609020204030204" pitchFamily="49" charset="0"/>
              </a:rPr>
              <a:t>user.deleteOne</a:t>
            </a:r>
            <a:r>
              <a:rPr lang="en-US" sz="300" b="0" dirty="0">
                <a:solidFill>
                  <a:srgbClr val="008000"/>
                </a:solidFill>
                <a:effectLst/>
                <a:latin typeface="Consolas" panose="020B0609020204030204" pitchFamily="49" charset="0"/>
              </a:rPr>
              <a:t>() </a:t>
            </a:r>
          </a:p>
          <a:p>
            <a:r>
              <a:rPr lang="en-US" sz="300" b="0" dirty="0" err="1">
                <a:solidFill>
                  <a:srgbClr val="008000"/>
                </a:solidFill>
                <a:effectLst/>
                <a:latin typeface="Consolas" panose="020B0609020204030204" pitchFamily="49" charset="0"/>
              </a:rPr>
              <a:t>deletedUser.hashed_password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deletedUser.salt</a:t>
            </a:r>
            <a:r>
              <a:rPr lang="en-US" sz="300" b="0" dirty="0">
                <a:solidFill>
                  <a:srgbClr val="008000"/>
                </a:solidFill>
                <a:effectLst/>
                <a:latin typeface="Consolas" panose="020B0609020204030204" pitchFamily="49" charset="0"/>
              </a:rPr>
              <a:t> = undefined</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deletedUser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r>
              <a:rPr lang="en-US" sz="300" b="0" dirty="0">
                <a:solidFill>
                  <a:srgbClr val="008000"/>
                </a:solidFill>
                <a:effectLst/>
                <a:highlight>
                  <a:srgbClr val="FFFF00"/>
                </a:highlight>
                <a:latin typeface="Consolas" panose="020B0609020204030204" pitchFamily="49" charset="0"/>
              </a:rPr>
              <a:t>const </a:t>
            </a:r>
            <a:r>
              <a:rPr lang="en-US" sz="300" b="0" dirty="0" err="1">
                <a:solidFill>
                  <a:srgbClr val="008000"/>
                </a:solidFill>
                <a:effectLst/>
                <a:highlight>
                  <a:srgbClr val="FFFF00"/>
                </a:highlight>
                <a:latin typeface="Consolas" panose="020B0609020204030204" pitchFamily="49" charset="0"/>
              </a:rPr>
              <a:t>isSeller</a:t>
            </a:r>
            <a:r>
              <a:rPr lang="en-US" sz="300" b="0" dirty="0">
                <a:solidFill>
                  <a:srgbClr val="008000"/>
                </a:solidFill>
                <a:effectLst/>
                <a:highlight>
                  <a:srgbClr val="FFFF00"/>
                </a:highlight>
                <a:latin typeface="Consolas" panose="020B0609020204030204" pitchFamily="49" charset="0"/>
              </a:rPr>
              <a:t> = (req, res, next)=&gt;{</a:t>
            </a:r>
          </a:p>
          <a:p>
            <a:r>
              <a:rPr lang="en-US" sz="300" b="0" dirty="0">
                <a:solidFill>
                  <a:srgbClr val="008000"/>
                </a:solidFill>
                <a:effectLst/>
                <a:highlight>
                  <a:srgbClr val="FFFF00"/>
                </a:highlight>
                <a:latin typeface="Consolas" panose="020B0609020204030204" pitchFamily="49" charset="0"/>
              </a:rPr>
              <a:t>    const </a:t>
            </a:r>
            <a:r>
              <a:rPr lang="en-US" sz="300" b="0" dirty="0" err="1">
                <a:solidFill>
                  <a:srgbClr val="008000"/>
                </a:solidFill>
                <a:effectLst/>
                <a:highlight>
                  <a:srgbClr val="FFFF00"/>
                </a:highlight>
                <a:latin typeface="Consolas" panose="020B0609020204030204" pitchFamily="49" charset="0"/>
              </a:rPr>
              <a:t>isSeller</a:t>
            </a:r>
            <a:r>
              <a:rPr lang="en-US" sz="300" b="0" dirty="0">
                <a:solidFill>
                  <a:srgbClr val="008000"/>
                </a:solidFill>
                <a:effectLst/>
                <a:highlight>
                  <a:srgbClr val="FFFF00"/>
                </a:highlight>
                <a:latin typeface="Consolas" panose="020B0609020204030204" pitchFamily="49" charset="0"/>
              </a:rPr>
              <a:t> = </a:t>
            </a:r>
            <a:r>
              <a:rPr lang="en-US" sz="300" b="0" dirty="0" err="1">
                <a:solidFill>
                  <a:srgbClr val="008000"/>
                </a:solidFill>
                <a:effectLst/>
                <a:highlight>
                  <a:srgbClr val="FFFF00"/>
                </a:highlight>
                <a:latin typeface="Consolas" panose="020B0609020204030204" pitchFamily="49" charset="0"/>
              </a:rPr>
              <a:t>req.profile</a:t>
            </a:r>
            <a:r>
              <a:rPr lang="en-US" sz="300" b="0" dirty="0">
                <a:solidFill>
                  <a:srgbClr val="008000"/>
                </a:solidFill>
                <a:effectLst/>
                <a:highlight>
                  <a:srgbClr val="FFFF00"/>
                </a:highlight>
                <a:latin typeface="Consolas" panose="020B0609020204030204" pitchFamily="49" charset="0"/>
              </a:rPr>
              <a:t> &amp;&amp; </a:t>
            </a:r>
            <a:r>
              <a:rPr lang="en-US" sz="300" b="0" dirty="0" err="1">
                <a:solidFill>
                  <a:srgbClr val="008000"/>
                </a:solidFill>
                <a:effectLst/>
                <a:highlight>
                  <a:srgbClr val="FFFF00"/>
                </a:highlight>
                <a:latin typeface="Consolas" panose="020B0609020204030204" pitchFamily="49" charset="0"/>
              </a:rPr>
              <a:t>req.profile.seller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if (!</a:t>
            </a:r>
            <a:r>
              <a:rPr lang="en-US" sz="300" b="0" dirty="0" err="1">
                <a:solidFill>
                  <a:srgbClr val="008000"/>
                </a:solidFill>
                <a:effectLst/>
                <a:highlight>
                  <a:srgbClr val="FFFF00"/>
                </a:highlight>
                <a:latin typeface="Consolas" panose="020B0609020204030204" pitchFamily="49" charset="0"/>
              </a:rPr>
              <a:t>isSeller</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return </a:t>
            </a:r>
            <a:r>
              <a:rPr lang="en-US" sz="300" b="0" dirty="0" err="1">
                <a:solidFill>
                  <a:srgbClr val="008000"/>
                </a:solidFill>
                <a:effectLst/>
                <a:highlight>
                  <a:srgbClr val="FFFF00"/>
                </a:highlight>
                <a:latin typeface="Consolas" panose="020B0609020204030204" pitchFamily="49" charset="0"/>
              </a:rPr>
              <a:t>res.status</a:t>
            </a:r>
            <a:r>
              <a:rPr lang="en-US" sz="300" b="0" dirty="0">
                <a:solidFill>
                  <a:srgbClr val="008000"/>
                </a:solidFill>
                <a:effectLst/>
                <a:highlight>
                  <a:srgbClr val="FFFF00"/>
                </a:highlight>
                <a:latin typeface="Consolas" panose="020B0609020204030204" pitchFamily="49" charset="0"/>
              </a:rPr>
              <a:t>("403").</a:t>
            </a:r>
            <a:r>
              <a:rPr lang="en-US" sz="300" b="0" dirty="0" err="1">
                <a:solidFill>
                  <a:srgbClr val="008000"/>
                </a:solidFill>
                <a:effectLst/>
                <a:highlight>
                  <a:srgbClr val="FFFF00"/>
                </a:highlight>
                <a:latin typeface="Consolas" panose="020B0609020204030204" pitchFamily="49" charset="0"/>
              </a:rPr>
              <a:t>json</a:t>
            </a:r>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highlight>
                  <a:srgbClr val="FFFF00"/>
                </a:highlight>
                <a:latin typeface="Consolas" panose="020B0609020204030204" pitchFamily="49" charset="0"/>
              </a:rPr>
              <a:t>            </a:t>
            </a:r>
            <a:r>
              <a:rPr lang="en-US" sz="300" b="0" dirty="0" err="1">
                <a:solidFill>
                  <a:srgbClr val="008000"/>
                </a:solidFill>
                <a:effectLst/>
                <a:highlight>
                  <a:srgbClr val="FFFF00"/>
                </a:highlight>
                <a:latin typeface="Consolas" panose="020B0609020204030204" pitchFamily="49" charset="0"/>
              </a:rPr>
              <a:t>error:"user</a:t>
            </a:r>
            <a:r>
              <a:rPr lang="en-US" sz="300" b="0" dirty="0">
                <a:solidFill>
                  <a:srgbClr val="008000"/>
                </a:solidFill>
                <a:effectLst/>
                <a:highlight>
                  <a:srgbClr val="FFFF00"/>
                </a:highlight>
                <a:latin typeface="Consolas" panose="020B0609020204030204" pitchFamily="49" charset="0"/>
              </a:rPr>
              <a:t> is not a seller",</a:t>
            </a:r>
          </a:p>
          <a:p>
            <a:r>
              <a:rPr lang="en-US" sz="300" b="0" dirty="0">
                <a:solidFill>
                  <a:srgbClr val="008000"/>
                </a:solidFill>
                <a:effectLst/>
                <a:highlight>
                  <a:srgbClr val="FFFF00"/>
                </a:highlight>
                <a:latin typeface="Consolas" panose="020B0609020204030204" pitchFamily="49" charset="0"/>
              </a:rPr>
              <a:t>        });    </a:t>
            </a:r>
          </a:p>
          <a:p>
            <a:r>
              <a:rPr lang="en-US" sz="300" b="0" dirty="0">
                <a:solidFill>
                  <a:srgbClr val="008000"/>
                </a:solidFill>
                <a:effectLst/>
                <a:highlight>
                  <a:srgbClr val="FFFF00"/>
                </a:highlight>
                <a:latin typeface="Consolas" panose="020B0609020204030204" pitchFamily="49" charset="0"/>
              </a:rPr>
              <a:t>    }</a:t>
            </a:r>
          </a:p>
          <a:p>
            <a:r>
              <a:rPr lang="en-US" sz="300" b="0" dirty="0">
                <a:solidFill>
                  <a:srgbClr val="008000"/>
                </a:solidFill>
                <a:effectLst/>
                <a:highlight>
                  <a:srgbClr val="FFFF00"/>
                </a:highlight>
                <a:latin typeface="Consolas" panose="020B0609020204030204" pitchFamily="49" charset="0"/>
              </a:rPr>
              <a:t>    next();</a:t>
            </a:r>
          </a:p>
          <a:p>
            <a:r>
              <a:rPr lang="en-US" sz="300" b="0" dirty="0">
                <a:solidFill>
                  <a:srgbClr val="008000"/>
                </a:solidFill>
                <a:effectLst/>
                <a:highlight>
                  <a:srgbClr val="FFFF00"/>
                </a:highlight>
                <a:latin typeface="Consolas" panose="020B0609020204030204" pitchFamily="49" charset="0"/>
              </a:rPr>
              <a:t>};</a:t>
            </a:r>
          </a:p>
          <a:p>
            <a:r>
              <a:rPr lang="en-US" sz="300" b="0" dirty="0">
                <a:solidFill>
                  <a:srgbClr val="008000"/>
                </a:solidFill>
                <a:effectLst/>
                <a:latin typeface="Consolas" panose="020B0609020204030204" pitchFamily="49" charset="0"/>
              </a:rPr>
              <a:t>export default { create, </a:t>
            </a:r>
            <a:r>
              <a:rPr lang="en-US" sz="300" b="0" dirty="0" err="1">
                <a:solidFill>
                  <a:srgbClr val="008000"/>
                </a:solidFill>
                <a:effectLst/>
                <a:latin typeface="Consolas" panose="020B0609020204030204" pitchFamily="49" charset="0"/>
              </a:rPr>
              <a:t>userByID</a:t>
            </a:r>
            <a:r>
              <a:rPr lang="en-US" sz="300" b="0" dirty="0">
                <a:solidFill>
                  <a:srgbClr val="008000"/>
                </a:solidFill>
                <a:effectLst/>
                <a:latin typeface="Consolas" panose="020B0609020204030204" pitchFamily="49" charset="0"/>
              </a:rPr>
              <a:t>, read, list, remove, update }</a:t>
            </a:r>
          </a:p>
          <a:p>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4B6980F-AFB8-852D-1B09-F412FB86984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BDD0616-CE02-4B90-4477-90449272D6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D76333E-9EBB-E92B-4616-6E79F208C5A9}"/>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471564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9A96-228B-6145-C192-11F3B0CEEE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0FCC1-0515-0F0C-7F48-FA2D7B06B05D}"/>
              </a:ext>
            </a:extLst>
          </p:cNvPr>
          <p:cNvSpPr>
            <a:spLocks noGrp="1"/>
          </p:cNvSpPr>
          <p:nvPr>
            <p:ph idx="1"/>
          </p:nvPr>
        </p:nvSpPr>
        <p:spPr/>
        <p:txBody>
          <a:bodyPr/>
          <a:lstStyle/>
          <a:p>
            <a:r>
              <a:rPr lang="en-US" dirty="0"/>
              <a:t>Create routes, models and controller for the shop in server side</a:t>
            </a:r>
          </a:p>
        </p:txBody>
      </p:sp>
      <p:sp>
        <p:nvSpPr>
          <p:cNvPr id="4" name="Date Placeholder 3">
            <a:extLst>
              <a:ext uri="{FF2B5EF4-FFF2-40B4-BE49-F238E27FC236}">
                <a16:creationId xmlns:a16="http://schemas.microsoft.com/office/drawing/2014/main" id="{D4E77E98-B260-8BF0-5592-C3B674C2B4F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D69C03E-5C35-0A49-0CC8-58D6BA8133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0CDD60-70A2-9CB4-F110-24AFB84DB100}"/>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3672378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155-7B0A-9A05-D5A9-A0B02E89203C}"/>
              </a:ext>
            </a:extLst>
          </p:cNvPr>
          <p:cNvSpPr>
            <a:spLocks noGrp="1"/>
          </p:cNvSpPr>
          <p:nvPr>
            <p:ph type="title"/>
          </p:nvPr>
        </p:nvSpPr>
        <p:spPr/>
        <p:txBody>
          <a:bodyPr/>
          <a:lstStyle/>
          <a:p>
            <a:r>
              <a:rPr lang="en-US" dirty="0"/>
              <a:t>Updated server/controllers/shop.controller.js</a:t>
            </a:r>
          </a:p>
        </p:txBody>
      </p:sp>
      <p:sp>
        <p:nvSpPr>
          <p:cNvPr id="3" name="Content Placeholder 2">
            <a:extLst>
              <a:ext uri="{FF2B5EF4-FFF2-40B4-BE49-F238E27FC236}">
                <a16:creationId xmlns:a16="http://schemas.microsoft.com/office/drawing/2014/main" id="{3C0DBED0-66EC-5DA7-4FDF-9C4B7FBC4154}"/>
              </a:ext>
            </a:extLst>
          </p:cNvPr>
          <p:cNvSpPr>
            <a:spLocks noGrp="1"/>
          </p:cNvSpPr>
          <p:nvPr>
            <p:ph idx="1"/>
          </p:nvPr>
        </p:nvSpPr>
        <p:spPr/>
        <p:txBody>
          <a:bodyPr/>
          <a:lstStyle/>
          <a:p>
            <a:r>
              <a:rPr lang="en-US" sz="210" b="0" dirty="0">
                <a:solidFill>
                  <a:srgbClr val="008000"/>
                </a:solidFill>
                <a:effectLst/>
                <a:highlight>
                  <a:srgbClr val="FFFF00"/>
                </a:highlight>
                <a:latin typeface="Consolas" panose="020B0609020204030204" pitchFamily="49" charset="0"/>
              </a:rPr>
              <a:t>import Shop from '../models/shop.model.js'</a:t>
            </a:r>
          </a:p>
          <a:p>
            <a:r>
              <a:rPr lang="en-US" sz="210" b="0" dirty="0">
                <a:solidFill>
                  <a:srgbClr val="008000"/>
                </a:solidFill>
                <a:effectLst/>
                <a:highlight>
                  <a:srgbClr val="FFFF00"/>
                </a:highlight>
                <a:latin typeface="Consolas" panose="020B0609020204030204" pitchFamily="49" charset="0"/>
              </a:rPr>
              <a:t>import extend from '</a:t>
            </a:r>
            <a:r>
              <a:rPr lang="en-US" sz="210" b="0" dirty="0" err="1">
                <a:solidFill>
                  <a:srgbClr val="008000"/>
                </a:solidFill>
                <a:effectLst/>
                <a:highlight>
                  <a:srgbClr val="FFFF00"/>
                </a:highlight>
                <a:latin typeface="Consolas" panose="020B0609020204030204" pitchFamily="49" charset="0"/>
              </a:rPr>
              <a:t>lodash</a:t>
            </a:r>
            <a:r>
              <a:rPr lang="en-US" sz="210" b="0" dirty="0">
                <a:solidFill>
                  <a:srgbClr val="008000"/>
                </a:solidFill>
                <a:effectLst/>
                <a:highlight>
                  <a:srgbClr val="FFFF00"/>
                </a:highlight>
                <a:latin typeface="Consolas" panose="020B0609020204030204" pitchFamily="49" charset="0"/>
              </a:rPr>
              <a:t>/extend.js'</a:t>
            </a:r>
          </a:p>
          <a:p>
            <a:r>
              <a:rPr lang="en-US" sz="210" b="0" dirty="0">
                <a:solidFill>
                  <a:srgbClr val="008000"/>
                </a:solidFill>
                <a:effectLst/>
                <a:highlight>
                  <a:srgbClr val="FFFF00"/>
                </a:highlight>
                <a:latin typeface="Consolas" panose="020B0609020204030204" pitchFamily="49" charset="0"/>
              </a:rPr>
              <a:t>import </a:t>
            </a:r>
            <a:r>
              <a:rPr lang="en-US" sz="210" b="0" dirty="0" err="1">
                <a:solidFill>
                  <a:srgbClr val="008000"/>
                </a:solidFill>
                <a:effectLst/>
                <a:highlight>
                  <a:srgbClr val="FFFF00"/>
                </a:highlight>
                <a:latin typeface="Consolas" panose="020B0609020204030204" pitchFamily="49" charset="0"/>
              </a:rPr>
              <a:t>errorHandler</a:t>
            </a:r>
            <a:r>
              <a:rPr lang="en-US" sz="210" b="0" dirty="0">
                <a:solidFill>
                  <a:srgbClr val="008000"/>
                </a:solidFill>
                <a:effectLst/>
                <a:highlight>
                  <a:srgbClr val="FFFF00"/>
                </a:highlight>
                <a:latin typeface="Consolas" panose="020B0609020204030204" pitchFamily="49" charset="0"/>
              </a:rPr>
              <a:t> from './../helpers/dbErrorHandler.js'</a:t>
            </a:r>
          </a:p>
          <a:p>
            <a:r>
              <a:rPr lang="en-US" sz="210" b="0" dirty="0">
                <a:solidFill>
                  <a:srgbClr val="008000"/>
                </a:solidFill>
                <a:effectLst/>
                <a:highlight>
                  <a:srgbClr val="FFFF00"/>
                </a:highlight>
                <a:latin typeface="Consolas" panose="020B0609020204030204" pitchFamily="49" charset="0"/>
              </a:rPr>
              <a:t>import formidable from 'formidable'</a:t>
            </a:r>
          </a:p>
          <a:p>
            <a:r>
              <a:rPr lang="en-US" sz="210" b="0" dirty="0">
                <a:solidFill>
                  <a:srgbClr val="008000"/>
                </a:solidFill>
                <a:effectLst/>
                <a:highlight>
                  <a:srgbClr val="FFFF00"/>
                </a:highlight>
                <a:latin typeface="Consolas" panose="020B0609020204030204" pitchFamily="49" charset="0"/>
              </a:rPr>
              <a:t>import fs from 'fs'</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create = (req, res) =&gt; {</a:t>
            </a:r>
          </a:p>
          <a:p>
            <a:r>
              <a:rPr lang="en-US" sz="210" b="0" dirty="0">
                <a:solidFill>
                  <a:srgbClr val="008000"/>
                </a:solidFill>
                <a:effectLst/>
                <a:highlight>
                  <a:srgbClr val="FFFF00"/>
                </a:highlight>
                <a:latin typeface="Consolas" panose="020B0609020204030204" pitchFamily="49" charset="0"/>
              </a:rPr>
              <a:t>  let form = formidable({</a:t>
            </a:r>
            <a:r>
              <a:rPr lang="en-US" sz="210" b="0" dirty="0" err="1">
                <a:solidFill>
                  <a:srgbClr val="008000"/>
                </a:solidFill>
                <a:effectLst/>
                <a:highlight>
                  <a:srgbClr val="FFFF00"/>
                </a:highlight>
                <a:latin typeface="Consolas" panose="020B0609020204030204" pitchFamily="49" charset="0"/>
              </a:rPr>
              <a:t>keepExtensions</a:t>
            </a:r>
            <a:r>
              <a:rPr lang="en-US" sz="210" b="0" dirty="0">
                <a:solidFill>
                  <a:srgbClr val="008000"/>
                </a:solidFill>
                <a:effectLst/>
                <a:highlight>
                  <a:srgbClr val="FFFF00"/>
                </a:highlight>
                <a:latin typeface="Consolas" panose="020B0609020204030204" pitchFamily="49" charset="0"/>
              </a:rPr>
              <a:t>: true})</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form.parse</a:t>
            </a:r>
            <a:r>
              <a:rPr lang="en-US" sz="210" b="0" dirty="0">
                <a:solidFill>
                  <a:srgbClr val="008000"/>
                </a:solidFill>
                <a:effectLst/>
                <a:highlight>
                  <a:srgbClr val="FFFF00"/>
                </a:highlight>
                <a:latin typeface="Consolas" panose="020B0609020204030204" pitchFamily="49" charset="0"/>
              </a:rPr>
              <a:t>(req, async (err, fields, files) =&gt; {</a:t>
            </a:r>
          </a:p>
          <a:p>
            <a:r>
              <a:rPr lang="en-US" sz="210" b="0" dirty="0">
                <a:solidFill>
                  <a:srgbClr val="008000"/>
                </a:solidFill>
                <a:effectLst/>
                <a:highlight>
                  <a:srgbClr val="FFFF00"/>
                </a:highlight>
                <a:latin typeface="Consolas" panose="020B0609020204030204" pitchFamily="49" charset="0"/>
              </a:rPr>
              <a:t>    if (err)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message: "Image could not be uploaded"</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Object.keys</a:t>
            </a:r>
            <a:r>
              <a:rPr lang="en-US" sz="210" b="0" dirty="0">
                <a:solidFill>
                  <a:srgbClr val="008000"/>
                </a:solidFill>
                <a:effectLst/>
                <a:highlight>
                  <a:srgbClr val="FFFF00"/>
                </a:highlight>
                <a:latin typeface="Consolas" panose="020B0609020204030204" pitchFamily="49" charset="0"/>
              </a:rPr>
              <a:t>(fields).</a:t>
            </a:r>
            <a:r>
              <a:rPr lang="en-US" sz="210" b="0" dirty="0" err="1">
                <a:solidFill>
                  <a:srgbClr val="008000"/>
                </a:solidFill>
                <a:effectLst/>
                <a:highlight>
                  <a:srgbClr val="FFFF00"/>
                </a:highlight>
                <a:latin typeface="Consolas" panose="020B0609020204030204" pitchFamily="49" charset="0"/>
              </a:rPr>
              <a:t>forEach</a:t>
            </a:r>
            <a:r>
              <a:rPr lang="en-US" sz="210" b="0" dirty="0">
                <a:solidFill>
                  <a:srgbClr val="008000"/>
                </a:solidFill>
                <a:effectLst/>
                <a:highlight>
                  <a:srgbClr val="FFFF00"/>
                </a:highlight>
                <a:latin typeface="Consolas" panose="020B0609020204030204" pitchFamily="49" charset="0"/>
              </a:rPr>
              <a:t>(key =&gt; fields[key] = fields[key][0])</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Object.keys</a:t>
            </a:r>
            <a:r>
              <a:rPr lang="en-US" sz="210" b="0" dirty="0">
                <a:solidFill>
                  <a:srgbClr val="008000"/>
                </a:solidFill>
                <a:effectLst/>
                <a:highlight>
                  <a:srgbClr val="FFFF00"/>
                </a:highlight>
                <a:latin typeface="Consolas" panose="020B0609020204030204" pitchFamily="49" charset="0"/>
              </a:rPr>
              <a:t>(files).</a:t>
            </a:r>
            <a:r>
              <a:rPr lang="en-US" sz="210" b="0" dirty="0" err="1">
                <a:solidFill>
                  <a:srgbClr val="008000"/>
                </a:solidFill>
                <a:effectLst/>
                <a:highlight>
                  <a:srgbClr val="FFFF00"/>
                </a:highlight>
                <a:latin typeface="Consolas" panose="020B0609020204030204" pitchFamily="49" charset="0"/>
              </a:rPr>
              <a:t>forEach</a:t>
            </a:r>
            <a:r>
              <a:rPr lang="en-US" sz="210" b="0" dirty="0">
                <a:solidFill>
                  <a:srgbClr val="008000"/>
                </a:solidFill>
                <a:effectLst/>
                <a:highlight>
                  <a:srgbClr val="FFFF00"/>
                </a:highlight>
                <a:latin typeface="Consolas" panose="020B0609020204030204" pitchFamily="49" charset="0"/>
              </a:rPr>
              <a:t>(key =&gt; files[key] = files[key][0])</a:t>
            </a:r>
          </a:p>
          <a:p>
            <a:r>
              <a:rPr lang="en-US" sz="210" b="0" dirty="0">
                <a:solidFill>
                  <a:srgbClr val="008000"/>
                </a:solidFill>
                <a:effectLst/>
                <a:highlight>
                  <a:srgbClr val="FFFF00"/>
                </a:highlight>
                <a:latin typeface="Consolas" panose="020B0609020204030204" pitchFamily="49" charset="0"/>
              </a:rPr>
              <a:t>    let shop = new Shop(fields)</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shop.owner</a:t>
            </a:r>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req.profile</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if(</a:t>
            </a:r>
            <a:r>
              <a:rPr lang="en-US" sz="210" b="0" dirty="0" err="1">
                <a:solidFill>
                  <a:srgbClr val="008000"/>
                </a:solidFill>
                <a:effectLst/>
                <a:highlight>
                  <a:srgbClr val="FFFF00"/>
                </a:highlight>
                <a:latin typeface="Consolas" panose="020B0609020204030204" pitchFamily="49" charset="0"/>
              </a:rPr>
              <a:t>files.image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shop.image.data</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fs.readFileSync</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files.image.filepath</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shop.image.contentType</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files.image.mimetype</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result = await </a:t>
            </a:r>
            <a:r>
              <a:rPr lang="en-US" sz="210" b="0" dirty="0" err="1">
                <a:solidFill>
                  <a:srgbClr val="008000"/>
                </a:solidFill>
                <a:effectLst/>
                <a:highlight>
                  <a:srgbClr val="FFFF00"/>
                </a:highlight>
                <a:latin typeface="Consolas" panose="020B0609020204030204" pitchFamily="49" charset="0"/>
              </a:rPr>
              <a:t>shop.save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(200).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(result)</a:t>
            </a:r>
          </a:p>
          <a:p>
            <a:r>
              <a:rPr lang="en-US" sz="210" b="0" dirty="0">
                <a:solidFill>
                  <a:srgbClr val="008000"/>
                </a:solidFill>
                <a:effectLst/>
                <a:highlight>
                  <a:srgbClr val="FFFF00"/>
                </a:highlight>
                <a:latin typeface="Consolas" panose="020B0609020204030204" pitchFamily="49" charset="0"/>
              </a:rPr>
              <a:t>    }catch (err){</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a:t>
            </a:r>
            <a:r>
              <a:rPr lang="en-US" sz="210" b="0" dirty="0" err="1">
                <a:solidFill>
                  <a:srgbClr val="008000"/>
                </a:solidFill>
                <a:effectLst/>
                <a:highlight>
                  <a:srgbClr val="FFFF00"/>
                </a:highlight>
                <a:latin typeface="Consolas" panose="020B0609020204030204" pitchFamily="49" charset="0"/>
              </a:rPr>
              <a:t>errorHandler.getErrorMessage</a:t>
            </a:r>
            <a:r>
              <a:rPr lang="en-US" sz="210" b="0" dirty="0">
                <a:solidFill>
                  <a:srgbClr val="008000"/>
                </a:solidFill>
                <a:effectLst/>
                <a:highlight>
                  <a:srgbClr val="FFFF00"/>
                </a:highlight>
                <a:latin typeface="Consolas" panose="020B0609020204030204" pitchFamily="49" charset="0"/>
              </a:rPr>
              <a:t>(err)</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a:t>
            </a:r>
            <a:r>
              <a:rPr lang="en-US" sz="210" b="0" dirty="0" err="1">
                <a:solidFill>
                  <a:srgbClr val="008000"/>
                </a:solidFill>
                <a:effectLst/>
                <a:highlight>
                  <a:srgbClr val="FFFF00"/>
                </a:highlight>
                <a:latin typeface="Consolas" panose="020B0609020204030204" pitchFamily="49" charset="0"/>
              </a:rPr>
              <a:t>shopByID</a:t>
            </a:r>
            <a:r>
              <a:rPr lang="en-US" sz="210" b="0" dirty="0">
                <a:solidFill>
                  <a:srgbClr val="008000"/>
                </a:solidFill>
                <a:effectLst/>
                <a:highlight>
                  <a:srgbClr val="FFFF00"/>
                </a:highlight>
                <a:latin typeface="Consolas" panose="020B0609020204030204" pitchFamily="49" charset="0"/>
              </a:rPr>
              <a:t> = async (req, res, next, id) =&gt;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shop = await </a:t>
            </a:r>
            <a:r>
              <a:rPr lang="en-US" sz="210" b="0" dirty="0" err="1">
                <a:solidFill>
                  <a:srgbClr val="008000"/>
                </a:solidFill>
                <a:effectLst/>
                <a:highlight>
                  <a:srgbClr val="FFFF00"/>
                </a:highlight>
                <a:latin typeface="Consolas" panose="020B0609020204030204" pitchFamily="49" charset="0"/>
              </a:rPr>
              <a:t>Shop.findById</a:t>
            </a:r>
            <a:r>
              <a:rPr lang="en-US" sz="210" b="0" dirty="0">
                <a:solidFill>
                  <a:srgbClr val="008000"/>
                </a:solidFill>
                <a:effectLst/>
                <a:highlight>
                  <a:srgbClr val="FFFF00"/>
                </a:highlight>
                <a:latin typeface="Consolas" panose="020B0609020204030204" pitchFamily="49" charset="0"/>
              </a:rPr>
              <a:t>(id).populate('owner', '_id name').exec()</a:t>
            </a:r>
          </a:p>
          <a:p>
            <a:r>
              <a:rPr lang="en-US" sz="210" b="0" dirty="0">
                <a:solidFill>
                  <a:srgbClr val="008000"/>
                </a:solidFill>
                <a:effectLst/>
                <a:highlight>
                  <a:srgbClr val="FFFF00"/>
                </a:highlight>
                <a:latin typeface="Consolas" panose="020B0609020204030204" pitchFamily="49" charset="0"/>
              </a:rPr>
              <a:t>    if (!shop)</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"Shop not found"</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req.shop</a:t>
            </a:r>
            <a:r>
              <a:rPr lang="en-US" sz="210" b="0" dirty="0">
                <a:solidFill>
                  <a:srgbClr val="008000"/>
                </a:solidFill>
                <a:effectLst/>
                <a:highlight>
                  <a:srgbClr val="FFFF00"/>
                </a:highlight>
                <a:latin typeface="Consolas" panose="020B0609020204030204" pitchFamily="49" charset="0"/>
              </a:rPr>
              <a:t> = shop</a:t>
            </a:r>
          </a:p>
          <a:p>
            <a:r>
              <a:rPr lang="en-US" sz="210" b="0" dirty="0">
                <a:solidFill>
                  <a:srgbClr val="008000"/>
                </a:solidFill>
                <a:effectLst/>
                <a:highlight>
                  <a:srgbClr val="FFFF00"/>
                </a:highlight>
                <a:latin typeface="Consolas" panose="020B0609020204030204" pitchFamily="49" charset="0"/>
              </a:rPr>
              <a:t>    next()</a:t>
            </a:r>
          </a:p>
          <a:p>
            <a:r>
              <a:rPr lang="en-US" sz="210" b="0" dirty="0">
                <a:solidFill>
                  <a:srgbClr val="008000"/>
                </a:solidFill>
                <a:effectLst/>
                <a:highlight>
                  <a:srgbClr val="FFFF00"/>
                </a:highlight>
                <a:latin typeface="Consolas" panose="020B0609020204030204" pitchFamily="49" charset="0"/>
              </a:rPr>
              <a:t>  } catch (err) {</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"Could not retrieve shop"</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photo = (req, res, next) =&gt; {</a:t>
            </a:r>
          </a:p>
          <a:p>
            <a:r>
              <a:rPr lang="en-US" sz="210" b="0" dirty="0">
                <a:solidFill>
                  <a:srgbClr val="008000"/>
                </a:solidFill>
                <a:effectLst/>
                <a:highlight>
                  <a:srgbClr val="FFFF00"/>
                </a:highlight>
                <a:latin typeface="Consolas" panose="020B0609020204030204" pitchFamily="49" charset="0"/>
              </a:rPr>
              <a:t>  if(</a:t>
            </a:r>
            <a:r>
              <a:rPr lang="en-US" sz="210" b="0" dirty="0" err="1">
                <a:solidFill>
                  <a:srgbClr val="008000"/>
                </a:solidFill>
                <a:effectLst/>
                <a:highlight>
                  <a:srgbClr val="FFFF00"/>
                </a:highlight>
                <a:latin typeface="Consolas" panose="020B0609020204030204" pitchFamily="49" charset="0"/>
              </a:rPr>
              <a:t>req.shop.image.data</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res.set</a:t>
            </a:r>
            <a:r>
              <a:rPr lang="en-US" sz="210" b="0" dirty="0">
                <a:solidFill>
                  <a:srgbClr val="008000"/>
                </a:solidFill>
                <a:effectLst/>
                <a:highlight>
                  <a:srgbClr val="FFFF00"/>
                </a:highlight>
                <a:latin typeface="Consolas" panose="020B0609020204030204" pitchFamily="49" charset="0"/>
              </a:rPr>
              <a:t>("Content-Type", </a:t>
            </a:r>
            <a:r>
              <a:rPr lang="en-US" sz="210" b="0" dirty="0" err="1">
                <a:solidFill>
                  <a:srgbClr val="008000"/>
                </a:solidFill>
                <a:effectLst/>
                <a:highlight>
                  <a:srgbClr val="FFFF00"/>
                </a:highlight>
                <a:latin typeface="Consolas" panose="020B0609020204030204" pitchFamily="49" charset="0"/>
              </a:rPr>
              <a:t>req.shop.image.contentType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res.send</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req.shop.image.data</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next()</a:t>
            </a:r>
          </a:p>
          <a:p>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const </a:t>
            </a:r>
            <a:r>
              <a:rPr lang="en-US" sz="210" b="0" dirty="0" err="1">
                <a:solidFill>
                  <a:srgbClr val="008000"/>
                </a:solidFill>
                <a:effectLst/>
                <a:highlight>
                  <a:srgbClr val="FFFF00"/>
                </a:highlight>
                <a:latin typeface="Consolas" panose="020B0609020204030204" pitchFamily="49" charset="0"/>
              </a:rPr>
              <a:t>defaultPhoto</a:t>
            </a:r>
            <a:r>
              <a:rPr lang="en-US" sz="210" b="0" dirty="0">
                <a:solidFill>
                  <a:srgbClr val="008000"/>
                </a:solidFill>
                <a:effectLst/>
                <a:highlight>
                  <a:srgbClr val="FFFF00"/>
                </a:highlight>
                <a:latin typeface="Consolas" panose="020B0609020204030204" pitchFamily="49" charset="0"/>
              </a:rPr>
              <a:t> = (req, res) =&gt; {</a:t>
            </a:r>
          </a:p>
          <a:p>
            <a:r>
              <a:rPr lang="en-US" sz="210" b="0" dirty="0">
                <a:solidFill>
                  <a:srgbClr val="008000"/>
                </a:solidFill>
                <a:effectLst/>
                <a:highlight>
                  <a:srgbClr val="FFFF00"/>
                </a:highlight>
                <a:latin typeface="Consolas" panose="020B0609020204030204" pitchFamily="49" charset="0"/>
              </a:rPr>
              <a:t>  return null</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read = (req, res) =&gt;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req.shop.image</a:t>
            </a:r>
            <a:r>
              <a:rPr lang="en-US" sz="210" b="0" dirty="0">
                <a:solidFill>
                  <a:srgbClr val="008000"/>
                </a:solidFill>
                <a:effectLst/>
                <a:highlight>
                  <a:srgbClr val="FFFF00"/>
                </a:highlight>
                <a:latin typeface="Consolas" panose="020B0609020204030204" pitchFamily="49" charset="0"/>
              </a:rPr>
              <a:t> = undefined</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res.json</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req.shop</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update = (req, res) =&gt; {</a:t>
            </a:r>
          </a:p>
          <a:p>
            <a:r>
              <a:rPr lang="en-US" sz="210" b="0" dirty="0">
                <a:solidFill>
                  <a:srgbClr val="008000"/>
                </a:solidFill>
                <a:effectLst/>
                <a:highlight>
                  <a:srgbClr val="FFFF00"/>
                </a:highlight>
                <a:latin typeface="Consolas" panose="020B0609020204030204" pitchFamily="49" charset="0"/>
              </a:rPr>
              <a:t>  let form = formidable({ </a:t>
            </a:r>
            <a:r>
              <a:rPr lang="en-US" sz="210" b="0" dirty="0" err="1">
                <a:solidFill>
                  <a:srgbClr val="008000"/>
                </a:solidFill>
                <a:effectLst/>
                <a:highlight>
                  <a:srgbClr val="FFFF00"/>
                </a:highlight>
                <a:latin typeface="Consolas" panose="020B0609020204030204" pitchFamily="49" charset="0"/>
              </a:rPr>
              <a:t>keepExtensions</a:t>
            </a:r>
            <a:r>
              <a:rPr lang="en-US" sz="210" b="0" dirty="0">
                <a:solidFill>
                  <a:srgbClr val="008000"/>
                </a:solidFill>
                <a:effectLst/>
                <a:highlight>
                  <a:srgbClr val="FFFF00"/>
                </a:highlight>
                <a:latin typeface="Consolas" panose="020B0609020204030204" pitchFamily="49" charset="0"/>
              </a:rPr>
              <a:t>: true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form.parse</a:t>
            </a:r>
            <a:r>
              <a:rPr lang="en-US" sz="210" b="0" dirty="0">
                <a:solidFill>
                  <a:srgbClr val="008000"/>
                </a:solidFill>
                <a:effectLst/>
                <a:highlight>
                  <a:srgbClr val="FFFF00"/>
                </a:highlight>
                <a:latin typeface="Consolas" panose="020B0609020204030204" pitchFamily="49" charset="0"/>
              </a:rPr>
              <a:t>(req, async (err, fields, files) =&gt; {</a:t>
            </a:r>
          </a:p>
          <a:p>
            <a:r>
              <a:rPr lang="en-US" sz="210" b="0" dirty="0">
                <a:solidFill>
                  <a:srgbClr val="008000"/>
                </a:solidFill>
                <a:effectLst/>
                <a:highlight>
                  <a:srgbClr val="FFFF00"/>
                </a:highlight>
                <a:latin typeface="Consolas" panose="020B0609020204030204" pitchFamily="49" charset="0"/>
              </a:rPr>
              <a:t>    if (err)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message: "Photo could not be uploaded"</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Object.keys</a:t>
            </a:r>
            <a:r>
              <a:rPr lang="en-US" sz="210" b="0" dirty="0">
                <a:solidFill>
                  <a:srgbClr val="008000"/>
                </a:solidFill>
                <a:effectLst/>
                <a:highlight>
                  <a:srgbClr val="FFFF00"/>
                </a:highlight>
                <a:latin typeface="Consolas" panose="020B0609020204030204" pitchFamily="49" charset="0"/>
              </a:rPr>
              <a:t>(fields).</a:t>
            </a:r>
            <a:r>
              <a:rPr lang="en-US" sz="210" b="0" dirty="0" err="1">
                <a:solidFill>
                  <a:srgbClr val="008000"/>
                </a:solidFill>
                <a:effectLst/>
                <a:highlight>
                  <a:srgbClr val="FFFF00"/>
                </a:highlight>
                <a:latin typeface="Consolas" panose="020B0609020204030204" pitchFamily="49" charset="0"/>
              </a:rPr>
              <a:t>forEach</a:t>
            </a:r>
            <a:r>
              <a:rPr lang="en-US" sz="210" b="0" dirty="0">
                <a:solidFill>
                  <a:srgbClr val="008000"/>
                </a:solidFill>
                <a:effectLst/>
                <a:highlight>
                  <a:srgbClr val="FFFF00"/>
                </a:highlight>
                <a:latin typeface="Consolas" panose="020B0609020204030204" pitchFamily="49" charset="0"/>
              </a:rPr>
              <a:t>(key =&gt; fields[key] = fields[key][0])</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Object.keys</a:t>
            </a:r>
            <a:r>
              <a:rPr lang="en-US" sz="210" b="0" dirty="0">
                <a:solidFill>
                  <a:srgbClr val="008000"/>
                </a:solidFill>
                <a:effectLst/>
                <a:highlight>
                  <a:srgbClr val="FFFF00"/>
                </a:highlight>
                <a:latin typeface="Consolas" panose="020B0609020204030204" pitchFamily="49" charset="0"/>
              </a:rPr>
              <a:t>(files).</a:t>
            </a:r>
            <a:r>
              <a:rPr lang="en-US" sz="210" b="0" dirty="0" err="1">
                <a:solidFill>
                  <a:srgbClr val="008000"/>
                </a:solidFill>
                <a:effectLst/>
                <a:highlight>
                  <a:srgbClr val="FFFF00"/>
                </a:highlight>
                <a:latin typeface="Consolas" panose="020B0609020204030204" pitchFamily="49" charset="0"/>
              </a:rPr>
              <a:t>forEach</a:t>
            </a:r>
            <a:r>
              <a:rPr lang="en-US" sz="210" b="0" dirty="0">
                <a:solidFill>
                  <a:srgbClr val="008000"/>
                </a:solidFill>
                <a:effectLst/>
                <a:highlight>
                  <a:srgbClr val="FFFF00"/>
                </a:highlight>
                <a:latin typeface="Consolas" panose="020B0609020204030204" pitchFamily="49" charset="0"/>
              </a:rPr>
              <a:t>(key =&gt; files[key] = files[key][0])</a:t>
            </a:r>
          </a:p>
          <a:p>
            <a:r>
              <a:rPr lang="en-US" sz="210" b="0" dirty="0">
                <a:solidFill>
                  <a:srgbClr val="008000"/>
                </a:solidFill>
                <a:effectLst/>
                <a:highlight>
                  <a:srgbClr val="FFFF00"/>
                </a:highlight>
                <a:latin typeface="Consolas" panose="020B0609020204030204" pitchFamily="49" charset="0"/>
              </a:rPr>
              <a:t>    let shop = </a:t>
            </a:r>
            <a:r>
              <a:rPr lang="en-US" sz="210" b="0" dirty="0" err="1">
                <a:solidFill>
                  <a:srgbClr val="008000"/>
                </a:solidFill>
                <a:effectLst/>
                <a:highlight>
                  <a:srgbClr val="FFFF00"/>
                </a:highlight>
                <a:latin typeface="Consolas" panose="020B0609020204030204" pitchFamily="49" charset="0"/>
              </a:rPr>
              <a:t>req.shop</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shop = extend(shop, fields)</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shop.updated</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Date.now</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if(</a:t>
            </a:r>
            <a:r>
              <a:rPr lang="en-US" sz="210" b="0" dirty="0" err="1">
                <a:solidFill>
                  <a:srgbClr val="008000"/>
                </a:solidFill>
                <a:effectLst/>
                <a:highlight>
                  <a:srgbClr val="FFFF00"/>
                </a:highlight>
                <a:latin typeface="Consolas" panose="020B0609020204030204" pitchFamily="49" charset="0"/>
              </a:rPr>
              <a:t>files.image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shop.image.data</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fs.readFileSync</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files.image.filepath</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shop.image.contentType</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files.image.minetype</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result = await </a:t>
            </a:r>
            <a:r>
              <a:rPr lang="en-US" sz="210" b="0" dirty="0" err="1">
                <a:solidFill>
                  <a:srgbClr val="008000"/>
                </a:solidFill>
                <a:effectLst/>
                <a:highlight>
                  <a:srgbClr val="FFFF00"/>
                </a:highlight>
                <a:latin typeface="Consolas" panose="020B0609020204030204" pitchFamily="49" charset="0"/>
              </a:rPr>
              <a:t>shop.save</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res.json</a:t>
            </a:r>
            <a:r>
              <a:rPr lang="en-US" sz="210" b="0" dirty="0">
                <a:solidFill>
                  <a:srgbClr val="008000"/>
                </a:solidFill>
                <a:effectLst/>
                <a:highlight>
                  <a:srgbClr val="FFFF00"/>
                </a:highlight>
                <a:latin typeface="Consolas" panose="020B0609020204030204" pitchFamily="49" charset="0"/>
              </a:rPr>
              <a:t>(result)</a:t>
            </a:r>
          </a:p>
          <a:p>
            <a:r>
              <a:rPr lang="en-US" sz="210" b="0" dirty="0">
                <a:solidFill>
                  <a:srgbClr val="008000"/>
                </a:solidFill>
                <a:effectLst/>
                <a:highlight>
                  <a:srgbClr val="FFFF00"/>
                </a:highlight>
                <a:latin typeface="Consolas" panose="020B0609020204030204" pitchFamily="49" charset="0"/>
              </a:rPr>
              <a:t>    }catch (err){</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a:t>
            </a:r>
            <a:r>
              <a:rPr lang="en-US" sz="210" b="0" dirty="0" err="1">
                <a:solidFill>
                  <a:srgbClr val="008000"/>
                </a:solidFill>
                <a:effectLst/>
                <a:highlight>
                  <a:srgbClr val="FFFF00"/>
                </a:highlight>
                <a:latin typeface="Consolas" panose="020B0609020204030204" pitchFamily="49" charset="0"/>
              </a:rPr>
              <a:t>errorHandler.getErrorMessage</a:t>
            </a:r>
            <a:r>
              <a:rPr lang="en-US" sz="210" b="0" dirty="0">
                <a:solidFill>
                  <a:srgbClr val="008000"/>
                </a:solidFill>
                <a:effectLst/>
                <a:highlight>
                  <a:srgbClr val="FFFF00"/>
                </a:highlight>
                <a:latin typeface="Consolas" panose="020B0609020204030204" pitchFamily="49" charset="0"/>
              </a:rPr>
              <a:t>(err)</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remove = async (req, res) =&gt;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shop = </a:t>
            </a:r>
            <a:r>
              <a:rPr lang="en-US" sz="210" b="0" dirty="0" err="1">
                <a:solidFill>
                  <a:srgbClr val="008000"/>
                </a:solidFill>
                <a:effectLst/>
                <a:highlight>
                  <a:srgbClr val="FFFF00"/>
                </a:highlight>
                <a:latin typeface="Consolas" panose="020B0609020204030204" pitchFamily="49" charset="0"/>
              </a:rPr>
              <a:t>req.shop</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let </a:t>
            </a:r>
            <a:r>
              <a:rPr lang="en-US" sz="210" b="0" dirty="0" err="1">
                <a:solidFill>
                  <a:srgbClr val="008000"/>
                </a:solidFill>
                <a:effectLst/>
                <a:highlight>
                  <a:srgbClr val="FFFF00"/>
                </a:highlight>
                <a:latin typeface="Consolas" panose="020B0609020204030204" pitchFamily="49" charset="0"/>
              </a:rPr>
              <a:t>deletedShop</a:t>
            </a:r>
            <a:r>
              <a:rPr lang="en-US" sz="210" b="0" dirty="0">
                <a:solidFill>
                  <a:srgbClr val="008000"/>
                </a:solidFill>
                <a:effectLst/>
                <a:highlight>
                  <a:srgbClr val="FFFF00"/>
                </a:highlight>
                <a:latin typeface="Consolas" panose="020B0609020204030204" pitchFamily="49" charset="0"/>
              </a:rPr>
              <a:t> = await </a:t>
            </a:r>
            <a:r>
              <a:rPr lang="en-US" sz="210" b="0" dirty="0" err="1">
                <a:solidFill>
                  <a:srgbClr val="008000"/>
                </a:solidFill>
                <a:effectLst/>
                <a:highlight>
                  <a:srgbClr val="FFFF00"/>
                </a:highlight>
                <a:latin typeface="Consolas" panose="020B0609020204030204" pitchFamily="49" charset="0"/>
              </a:rPr>
              <a:t>Shop.deleteOne</a:t>
            </a:r>
            <a:r>
              <a:rPr lang="en-US" sz="210" b="0" dirty="0">
                <a:solidFill>
                  <a:srgbClr val="008000"/>
                </a:solidFill>
                <a:effectLst/>
                <a:highlight>
                  <a:srgbClr val="FFFF00"/>
                </a:highlight>
                <a:latin typeface="Consolas" panose="020B0609020204030204" pitchFamily="49" charset="0"/>
              </a:rPr>
              <a:t>({ _id: </a:t>
            </a:r>
            <a:r>
              <a:rPr lang="en-US" sz="210" b="0" dirty="0" err="1">
                <a:solidFill>
                  <a:srgbClr val="008000"/>
                </a:solidFill>
                <a:effectLst/>
                <a:highlight>
                  <a:srgbClr val="FFFF00"/>
                </a:highlight>
                <a:latin typeface="Consolas" panose="020B0609020204030204" pitchFamily="49" charset="0"/>
              </a:rPr>
              <a:t>shop._id</a:t>
            </a:r>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res.json</a:t>
            </a:r>
            <a:r>
              <a:rPr lang="en-US" sz="210" b="0" dirty="0">
                <a:solidFill>
                  <a:srgbClr val="008000"/>
                </a:solidFill>
                <a:effectLst/>
                <a:highlight>
                  <a:srgbClr val="FFFF00"/>
                </a:highlight>
                <a:latin typeface="Consolas" panose="020B0609020204030204" pitchFamily="49" charset="0"/>
              </a:rPr>
              <a:t>(</a:t>
            </a:r>
            <a:r>
              <a:rPr lang="en-US" sz="210" b="0" dirty="0" err="1">
                <a:solidFill>
                  <a:srgbClr val="008000"/>
                </a:solidFill>
                <a:effectLst/>
                <a:highlight>
                  <a:srgbClr val="FFFF00"/>
                </a:highlight>
                <a:latin typeface="Consolas" panose="020B0609020204030204" pitchFamily="49" charset="0"/>
              </a:rPr>
              <a:t>deletedShop</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 catch (err) {</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a:t>
            </a:r>
            <a:r>
              <a:rPr lang="en-US" sz="210" b="0" dirty="0" err="1">
                <a:solidFill>
                  <a:srgbClr val="008000"/>
                </a:solidFill>
                <a:effectLst/>
                <a:highlight>
                  <a:srgbClr val="FFFF00"/>
                </a:highlight>
                <a:latin typeface="Consolas" panose="020B0609020204030204" pitchFamily="49" charset="0"/>
              </a:rPr>
              <a:t>errorHandler.getErrorMessage</a:t>
            </a:r>
            <a:r>
              <a:rPr lang="en-US" sz="210" b="0" dirty="0">
                <a:solidFill>
                  <a:srgbClr val="008000"/>
                </a:solidFill>
                <a:effectLst/>
                <a:highlight>
                  <a:srgbClr val="FFFF00"/>
                </a:highlight>
                <a:latin typeface="Consolas" panose="020B0609020204030204" pitchFamily="49" charset="0"/>
              </a:rPr>
              <a:t>(err)</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a:t>
            </a:r>
            <a:r>
              <a:rPr lang="en-US" sz="210" b="0" dirty="0" err="1">
                <a:solidFill>
                  <a:srgbClr val="008000"/>
                </a:solidFill>
                <a:effectLst/>
                <a:highlight>
                  <a:srgbClr val="FFFF00"/>
                </a:highlight>
                <a:latin typeface="Consolas" panose="020B0609020204030204" pitchFamily="49" charset="0"/>
              </a:rPr>
              <a:t>listByOwner</a:t>
            </a:r>
            <a:r>
              <a:rPr lang="en-US" sz="210" b="0" dirty="0">
                <a:solidFill>
                  <a:srgbClr val="008000"/>
                </a:solidFill>
                <a:effectLst/>
                <a:highlight>
                  <a:srgbClr val="FFFF00"/>
                </a:highlight>
                <a:latin typeface="Consolas" panose="020B0609020204030204" pitchFamily="49" charset="0"/>
              </a:rPr>
              <a:t> = async (req, res) =&gt; {</a:t>
            </a:r>
          </a:p>
          <a:p>
            <a:r>
              <a:rPr lang="en-US" sz="210" b="0" dirty="0">
                <a:solidFill>
                  <a:srgbClr val="008000"/>
                </a:solidFill>
                <a:effectLst/>
                <a:highlight>
                  <a:srgbClr val="FFFF00"/>
                </a:highlight>
                <a:latin typeface="Consolas" panose="020B0609020204030204" pitchFamily="49" charset="0"/>
              </a:rPr>
              <a:t>  try {</a:t>
            </a:r>
          </a:p>
          <a:p>
            <a:r>
              <a:rPr lang="en-US" sz="210" b="0" dirty="0">
                <a:solidFill>
                  <a:srgbClr val="008000"/>
                </a:solidFill>
                <a:effectLst/>
                <a:highlight>
                  <a:srgbClr val="FFFF00"/>
                </a:highlight>
                <a:latin typeface="Consolas" panose="020B0609020204030204" pitchFamily="49" charset="0"/>
              </a:rPr>
              <a:t>    let shops = await </a:t>
            </a:r>
            <a:r>
              <a:rPr lang="en-US" sz="210" b="0" dirty="0" err="1">
                <a:solidFill>
                  <a:srgbClr val="008000"/>
                </a:solidFill>
                <a:effectLst/>
                <a:highlight>
                  <a:srgbClr val="FFFF00"/>
                </a:highlight>
                <a:latin typeface="Consolas" panose="020B0609020204030204" pitchFamily="49" charset="0"/>
              </a:rPr>
              <a:t>Shop.find</a:t>
            </a:r>
            <a:r>
              <a:rPr lang="en-US" sz="210" b="0" dirty="0">
                <a:solidFill>
                  <a:srgbClr val="008000"/>
                </a:solidFill>
                <a:effectLst/>
                <a:highlight>
                  <a:srgbClr val="FFFF00"/>
                </a:highlight>
                <a:latin typeface="Consolas" panose="020B0609020204030204" pitchFamily="49" charset="0"/>
              </a:rPr>
              <a:t>({owner: </a:t>
            </a:r>
            <a:r>
              <a:rPr lang="en-US" sz="210" b="0" dirty="0" err="1">
                <a:solidFill>
                  <a:srgbClr val="008000"/>
                </a:solidFill>
                <a:effectLst/>
                <a:highlight>
                  <a:srgbClr val="FFFF00"/>
                </a:highlight>
                <a:latin typeface="Consolas" panose="020B0609020204030204" pitchFamily="49" charset="0"/>
              </a:rPr>
              <a:t>req.profile._id</a:t>
            </a:r>
            <a:r>
              <a:rPr lang="en-US" sz="210" b="0" dirty="0">
                <a:solidFill>
                  <a:srgbClr val="008000"/>
                </a:solidFill>
                <a:effectLst/>
                <a:highlight>
                  <a:srgbClr val="FFFF00"/>
                </a:highlight>
                <a:latin typeface="Consolas" panose="020B0609020204030204" pitchFamily="49" charset="0"/>
              </a:rPr>
              <a:t>}).populate('owner', '_id name')</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res.json</a:t>
            </a:r>
            <a:r>
              <a:rPr lang="en-US" sz="210" b="0" dirty="0">
                <a:solidFill>
                  <a:srgbClr val="008000"/>
                </a:solidFill>
                <a:effectLst/>
                <a:highlight>
                  <a:srgbClr val="FFFF00"/>
                </a:highlight>
                <a:latin typeface="Consolas" panose="020B0609020204030204" pitchFamily="49" charset="0"/>
              </a:rPr>
              <a:t>(shops)</a:t>
            </a:r>
          </a:p>
          <a:p>
            <a:r>
              <a:rPr lang="en-US" sz="210" b="0" dirty="0">
                <a:solidFill>
                  <a:srgbClr val="008000"/>
                </a:solidFill>
                <a:effectLst/>
                <a:highlight>
                  <a:srgbClr val="FFFF00"/>
                </a:highlight>
                <a:latin typeface="Consolas" panose="020B0609020204030204" pitchFamily="49" charset="0"/>
              </a:rPr>
              <a:t>  } catch (err){</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(400).</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a:t>
            </a:r>
            <a:r>
              <a:rPr lang="en-US" sz="210" b="0" dirty="0" err="1">
                <a:solidFill>
                  <a:srgbClr val="008000"/>
                </a:solidFill>
                <a:effectLst/>
                <a:highlight>
                  <a:srgbClr val="FFFF00"/>
                </a:highlight>
                <a:latin typeface="Consolas" panose="020B0609020204030204" pitchFamily="49" charset="0"/>
              </a:rPr>
              <a:t>errorHandler.getErrorMessage</a:t>
            </a:r>
            <a:r>
              <a:rPr lang="en-US" sz="210" b="0" dirty="0">
                <a:solidFill>
                  <a:srgbClr val="008000"/>
                </a:solidFill>
                <a:effectLst/>
                <a:highlight>
                  <a:srgbClr val="FFFF00"/>
                </a:highlight>
                <a:latin typeface="Consolas" panose="020B0609020204030204" pitchFamily="49" charset="0"/>
              </a:rPr>
              <a:t>(err)</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const </a:t>
            </a:r>
            <a:r>
              <a:rPr lang="en-US" sz="210" b="0" dirty="0" err="1">
                <a:solidFill>
                  <a:srgbClr val="008000"/>
                </a:solidFill>
                <a:effectLst/>
                <a:highlight>
                  <a:srgbClr val="FFFF00"/>
                </a:highlight>
                <a:latin typeface="Consolas" panose="020B0609020204030204" pitchFamily="49" charset="0"/>
              </a:rPr>
              <a:t>isOwner</a:t>
            </a:r>
            <a:r>
              <a:rPr lang="en-US" sz="210" b="0" dirty="0">
                <a:solidFill>
                  <a:srgbClr val="008000"/>
                </a:solidFill>
                <a:effectLst/>
                <a:highlight>
                  <a:srgbClr val="FFFF00"/>
                </a:highlight>
                <a:latin typeface="Consolas" panose="020B0609020204030204" pitchFamily="49" charset="0"/>
              </a:rPr>
              <a:t> = (req, res, next) =&gt; {</a:t>
            </a:r>
          </a:p>
          <a:p>
            <a:r>
              <a:rPr lang="en-US" sz="210" b="0" dirty="0">
                <a:solidFill>
                  <a:srgbClr val="008000"/>
                </a:solidFill>
                <a:effectLst/>
                <a:highlight>
                  <a:srgbClr val="FFFF00"/>
                </a:highlight>
                <a:latin typeface="Consolas" panose="020B0609020204030204" pitchFamily="49" charset="0"/>
              </a:rPr>
              <a:t>  const </a:t>
            </a:r>
            <a:r>
              <a:rPr lang="en-US" sz="210" b="0" dirty="0" err="1">
                <a:solidFill>
                  <a:srgbClr val="008000"/>
                </a:solidFill>
                <a:effectLst/>
                <a:highlight>
                  <a:srgbClr val="FFFF00"/>
                </a:highlight>
                <a:latin typeface="Consolas" panose="020B0609020204030204" pitchFamily="49" charset="0"/>
              </a:rPr>
              <a:t>isOwner</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req.shop</a:t>
            </a:r>
            <a:r>
              <a:rPr lang="en-US" sz="210" b="0" dirty="0">
                <a:solidFill>
                  <a:srgbClr val="008000"/>
                </a:solidFill>
                <a:effectLst/>
                <a:highlight>
                  <a:srgbClr val="FFFF00"/>
                </a:highlight>
                <a:latin typeface="Consolas" panose="020B0609020204030204" pitchFamily="49" charset="0"/>
              </a:rPr>
              <a:t> &amp;&amp; </a:t>
            </a:r>
            <a:r>
              <a:rPr lang="en-US" sz="210" b="0" dirty="0" err="1">
                <a:solidFill>
                  <a:srgbClr val="008000"/>
                </a:solidFill>
                <a:effectLst/>
                <a:highlight>
                  <a:srgbClr val="FFFF00"/>
                </a:highlight>
                <a:latin typeface="Consolas" panose="020B0609020204030204" pitchFamily="49" charset="0"/>
              </a:rPr>
              <a:t>req.auth</a:t>
            </a:r>
            <a:r>
              <a:rPr lang="en-US" sz="210" b="0" dirty="0">
                <a:solidFill>
                  <a:srgbClr val="008000"/>
                </a:solidFill>
                <a:effectLst/>
                <a:highlight>
                  <a:srgbClr val="FFFF00"/>
                </a:highlight>
                <a:latin typeface="Consolas" panose="020B0609020204030204" pitchFamily="49" charset="0"/>
              </a:rPr>
              <a:t> &amp;&amp; </a:t>
            </a:r>
            <a:r>
              <a:rPr lang="en-US" sz="210" b="0" dirty="0" err="1">
                <a:solidFill>
                  <a:srgbClr val="008000"/>
                </a:solidFill>
                <a:effectLst/>
                <a:highlight>
                  <a:srgbClr val="FFFF00"/>
                </a:highlight>
                <a:latin typeface="Consolas" panose="020B0609020204030204" pitchFamily="49" charset="0"/>
              </a:rPr>
              <a:t>req.shop.owner._id</a:t>
            </a:r>
            <a:r>
              <a:rPr lang="en-US" sz="210" b="0" dirty="0">
                <a:solidFill>
                  <a:srgbClr val="008000"/>
                </a:solidFill>
                <a:effectLst/>
                <a:highlight>
                  <a:srgbClr val="FFFF00"/>
                </a:highlight>
                <a:latin typeface="Consolas" panose="020B0609020204030204" pitchFamily="49" charset="0"/>
              </a:rPr>
              <a:t> == </a:t>
            </a:r>
            <a:r>
              <a:rPr lang="en-US" sz="210" b="0" dirty="0" err="1">
                <a:solidFill>
                  <a:srgbClr val="008000"/>
                </a:solidFill>
                <a:effectLst/>
                <a:highlight>
                  <a:srgbClr val="FFFF00"/>
                </a:highlight>
                <a:latin typeface="Consolas" panose="020B0609020204030204" pitchFamily="49" charset="0"/>
              </a:rPr>
              <a:t>req.auth._id</a:t>
            </a:r>
            <a:endParaRPr lang="en-US" sz="210" b="0" dirty="0">
              <a:solidFill>
                <a:srgbClr val="008000"/>
              </a:solidFill>
              <a:effectLst/>
              <a:highlight>
                <a:srgbClr val="FFFF00"/>
              </a:highlight>
              <a:latin typeface="Consolas" panose="020B0609020204030204" pitchFamily="49" charset="0"/>
            </a:endParaRPr>
          </a:p>
          <a:p>
            <a:r>
              <a:rPr lang="en-US" sz="210" b="0" dirty="0">
                <a:solidFill>
                  <a:srgbClr val="008000"/>
                </a:solidFill>
                <a:effectLst/>
                <a:highlight>
                  <a:srgbClr val="FFFF00"/>
                </a:highlight>
                <a:latin typeface="Consolas" panose="020B0609020204030204" pitchFamily="49" charset="0"/>
              </a:rPr>
              <a:t>  if(!</a:t>
            </a:r>
            <a:r>
              <a:rPr lang="en-US" sz="210" b="0" dirty="0" err="1">
                <a:solidFill>
                  <a:srgbClr val="008000"/>
                </a:solidFill>
                <a:effectLst/>
                <a:highlight>
                  <a:srgbClr val="FFFF00"/>
                </a:highlight>
                <a:latin typeface="Consolas" panose="020B0609020204030204" pitchFamily="49" charset="0"/>
              </a:rPr>
              <a:t>isOwner</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return </a:t>
            </a:r>
            <a:r>
              <a:rPr lang="en-US" sz="210" b="0" dirty="0" err="1">
                <a:solidFill>
                  <a:srgbClr val="008000"/>
                </a:solidFill>
                <a:effectLst/>
                <a:highlight>
                  <a:srgbClr val="FFFF00"/>
                </a:highlight>
                <a:latin typeface="Consolas" panose="020B0609020204030204" pitchFamily="49" charset="0"/>
              </a:rPr>
              <a:t>res.status</a:t>
            </a:r>
            <a:r>
              <a:rPr lang="en-US" sz="210" b="0" dirty="0">
                <a:solidFill>
                  <a:srgbClr val="008000"/>
                </a:solidFill>
                <a:effectLst/>
                <a:highlight>
                  <a:srgbClr val="FFFF00"/>
                </a:highlight>
                <a:latin typeface="Consolas" panose="020B0609020204030204" pitchFamily="49" charset="0"/>
              </a:rPr>
              <a:t>('403').</a:t>
            </a:r>
            <a:r>
              <a:rPr lang="en-US" sz="210" b="0" dirty="0" err="1">
                <a:solidFill>
                  <a:srgbClr val="008000"/>
                </a:solidFill>
                <a:effectLst/>
                <a:highlight>
                  <a:srgbClr val="FFFF00"/>
                </a:highlight>
                <a:latin typeface="Consolas" panose="020B0609020204030204" pitchFamily="49" charset="0"/>
              </a:rPr>
              <a:t>json</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error: "User is not authorized"</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a:t>
            </a:r>
          </a:p>
          <a:p>
            <a:r>
              <a:rPr lang="en-US" sz="210" b="0" dirty="0">
                <a:solidFill>
                  <a:srgbClr val="008000"/>
                </a:solidFill>
                <a:effectLst/>
                <a:highlight>
                  <a:srgbClr val="FFFF00"/>
                </a:highlight>
                <a:latin typeface="Consolas" panose="020B0609020204030204" pitchFamily="49" charset="0"/>
              </a:rPr>
              <a:t>  next()</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r>
              <a:rPr lang="en-US" sz="210" b="0" dirty="0">
                <a:solidFill>
                  <a:srgbClr val="008000"/>
                </a:solidFill>
                <a:effectLst/>
                <a:highlight>
                  <a:srgbClr val="FFFF00"/>
                </a:highlight>
                <a:latin typeface="Consolas" panose="020B0609020204030204" pitchFamily="49" charset="0"/>
              </a:rPr>
              <a:t>export default {</a:t>
            </a:r>
          </a:p>
          <a:p>
            <a:r>
              <a:rPr lang="en-US" sz="210" b="0" dirty="0">
                <a:solidFill>
                  <a:srgbClr val="008000"/>
                </a:solidFill>
                <a:effectLst/>
                <a:highlight>
                  <a:srgbClr val="FFFF00"/>
                </a:highlight>
                <a:latin typeface="Consolas" panose="020B0609020204030204" pitchFamily="49" charset="0"/>
              </a:rPr>
              <a:t>  create,</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shopByID</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photo,</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defaultPhoto</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listByOwner</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read,</a:t>
            </a:r>
          </a:p>
          <a:p>
            <a:r>
              <a:rPr lang="en-US" sz="210" b="0" dirty="0">
                <a:solidFill>
                  <a:srgbClr val="008000"/>
                </a:solidFill>
                <a:effectLst/>
                <a:highlight>
                  <a:srgbClr val="FFFF00"/>
                </a:highlight>
                <a:latin typeface="Consolas" panose="020B0609020204030204" pitchFamily="49" charset="0"/>
              </a:rPr>
              <a:t>  update,</a:t>
            </a:r>
          </a:p>
          <a:p>
            <a:r>
              <a:rPr lang="en-US" sz="210" b="0" dirty="0">
                <a:solidFill>
                  <a:srgbClr val="008000"/>
                </a:solidFill>
                <a:effectLst/>
                <a:highlight>
                  <a:srgbClr val="FFFF00"/>
                </a:highlight>
                <a:latin typeface="Consolas" panose="020B0609020204030204" pitchFamily="49" charset="0"/>
              </a:rPr>
              <a:t>  </a:t>
            </a:r>
            <a:r>
              <a:rPr lang="en-US" sz="210" b="0" dirty="0" err="1">
                <a:solidFill>
                  <a:srgbClr val="008000"/>
                </a:solidFill>
                <a:effectLst/>
                <a:highlight>
                  <a:srgbClr val="FFFF00"/>
                </a:highlight>
                <a:latin typeface="Consolas" panose="020B0609020204030204" pitchFamily="49" charset="0"/>
              </a:rPr>
              <a:t>isOwner</a:t>
            </a:r>
            <a:r>
              <a:rPr lang="en-US" sz="210" b="0" dirty="0">
                <a:solidFill>
                  <a:srgbClr val="008000"/>
                </a:solidFill>
                <a:effectLst/>
                <a:highlight>
                  <a:srgbClr val="FFFF00"/>
                </a:highlight>
                <a:latin typeface="Consolas" panose="020B0609020204030204" pitchFamily="49" charset="0"/>
              </a:rPr>
              <a:t>,</a:t>
            </a:r>
          </a:p>
          <a:p>
            <a:r>
              <a:rPr lang="en-US" sz="210" b="0" dirty="0">
                <a:solidFill>
                  <a:srgbClr val="008000"/>
                </a:solidFill>
                <a:effectLst/>
                <a:highlight>
                  <a:srgbClr val="FFFF00"/>
                </a:highlight>
                <a:latin typeface="Consolas" panose="020B0609020204030204" pitchFamily="49" charset="0"/>
              </a:rPr>
              <a:t>  remove</a:t>
            </a:r>
          </a:p>
          <a:p>
            <a:r>
              <a:rPr lang="en-US" sz="210" b="0" dirty="0">
                <a:solidFill>
                  <a:srgbClr val="008000"/>
                </a:solidFill>
                <a:effectLst/>
                <a:highlight>
                  <a:srgbClr val="FFFF00"/>
                </a:highlight>
                <a:latin typeface="Consolas" panose="020B0609020204030204" pitchFamily="49" charset="0"/>
              </a:rPr>
              <a:t>}</a:t>
            </a:r>
          </a:p>
          <a:p>
            <a:br>
              <a:rPr lang="en-US" sz="210" b="0" dirty="0">
                <a:solidFill>
                  <a:srgbClr val="008000"/>
                </a:solidFill>
                <a:effectLst/>
                <a:highlight>
                  <a:srgbClr val="FFFF00"/>
                </a:highlight>
                <a:latin typeface="Consolas" panose="020B0609020204030204" pitchFamily="49" charset="0"/>
              </a:rPr>
            </a:br>
            <a:endParaRPr lang="en-US" sz="210" b="0" dirty="0">
              <a:solidFill>
                <a:srgbClr val="008000"/>
              </a:solidFill>
              <a:effectLst/>
              <a:highlight>
                <a:srgbClr val="FFFF00"/>
              </a:highligh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CCDBA59-893A-C91F-C46E-90237304D7B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FAB4352-66A9-A96E-8013-5F81335DD57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0333F2B-3AAA-EA0F-5FF7-429886A2170E}"/>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1381820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5D4D-CB65-A093-F995-460DBC45204A}"/>
              </a:ext>
            </a:extLst>
          </p:cNvPr>
          <p:cNvSpPr>
            <a:spLocks noGrp="1"/>
          </p:cNvSpPr>
          <p:nvPr>
            <p:ph type="title"/>
          </p:nvPr>
        </p:nvSpPr>
        <p:spPr/>
        <p:txBody>
          <a:bodyPr/>
          <a:lstStyle/>
          <a:p>
            <a:r>
              <a:rPr lang="en-US" dirty="0"/>
              <a:t>Updated server/controllers/user.controller.js</a:t>
            </a:r>
          </a:p>
        </p:txBody>
      </p:sp>
      <p:sp>
        <p:nvSpPr>
          <p:cNvPr id="3" name="Content Placeholder 2">
            <a:extLst>
              <a:ext uri="{FF2B5EF4-FFF2-40B4-BE49-F238E27FC236}">
                <a16:creationId xmlns:a16="http://schemas.microsoft.com/office/drawing/2014/main" id="{706AE43C-C80C-8F9F-3D25-C570EF2B90CD}"/>
              </a:ext>
            </a:extLst>
          </p:cNvPr>
          <p:cNvSpPr>
            <a:spLocks noGrp="1"/>
          </p:cNvSpPr>
          <p:nvPr>
            <p:ph idx="1"/>
          </p:nvPr>
        </p:nvSpPr>
        <p:spPr/>
        <p:txBody>
          <a:bodyPr/>
          <a:lstStyle/>
          <a:p>
            <a:r>
              <a:rPr lang="en-US" sz="320" b="0" dirty="0">
                <a:solidFill>
                  <a:srgbClr val="008000"/>
                </a:solidFill>
                <a:effectLst/>
                <a:latin typeface="Consolas" panose="020B0609020204030204" pitchFamily="49" charset="0"/>
              </a:rPr>
              <a:t>import User from '../models/user.model.js'</a:t>
            </a:r>
          </a:p>
          <a:p>
            <a:r>
              <a:rPr lang="en-US" sz="320" b="0" dirty="0">
                <a:solidFill>
                  <a:srgbClr val="008000"/>
                </a:solidFill>
                <a:effectLst/>
                <a:latin typeface="Consolas" panose="020B0609020204030204" pitchFamily="49" charset="0"/>
              </a:rPr>
              <a:t>import extend from '</a:t>
            </a:r>
            <a:r>
              <a:rPr lang="en-US" sz="320" b="0" dirty="0" err="1">
                <a:solidFill>
                  <a:srgbClr val="008000"/>
                </a:solidFill>
                <a:effectLst/>
                <a:latin typeface="Consolas" panose="020B0609020204030204" pitchFamily="49" charset="0"/>
              </a:rPr>
              <a:t>lodash</a:t>
            </a:r>
            <a:r>
              <a:rPr lang="en-US" sz="320" b="0" dirty="0">
                <a:solidFill>
                  <a:srgbClr val="008000"/>
                </a:solidFill>
                <a:effectLst/>
                <a:latin typeface="Consolas" panose="020B0609020204030204" pitchFamily="49" charset="0"/>
              </a:rPr>
              <a:t>/extend.js'</a:t>
            </a:r>
          </a:p>
          <a:p>
            <a:r>
              <a:rPr lang="en-US" sz="320" b="0" dirty="0">
                <a:solidFill>
                  <a:srgbClr val="008000"/>
                </a:solidFill>
                <a:effectLst/>
                <a:latin typeface="Consolas" panose="020B0609020204030204" pitchFamily="49" charset="0"/>
              </a:rPr>
              <a:t>import </a:t>
            </a:r>
            <a:r>
              <a:rPr lang="en-US" sz="320" b="0" dirty="0" err="1">
                <a:solidFill>
                  <a:srgbClr val="008000"/>
                </a:solidFill>
                <a:effectLst/>
                <a:latin typeface="Consolas" panose="020B0609020204030204" pitchFamily="49" charset="0"/>
              </a:rPr>
              <a:t>errorHandler</a:t>
            </a:r>
            <a:r>
              <a:rPr lang="en-US" sz="320" b="0" dirty="0">
                <a:solidFill>
                  <a:srgbClr val="008000"/>
                </a:solidFill>
                <a:effectLst/>
                <a:latin typeface="Consolas" panose="020B0609020204030204" pitchFamily="49" charset="0"/>
              </a:rPr>
              <a:t> from './error.controller.js'</a:t>
            </a:r>
          </a:p>
          <a:p>
            <a:r>
              <a:rPr lang="en-US" sz="320" b="0" dirty="0">
                <a:solidFill>
                  <a:srgbClr val="008000"/>
                </a:solidFill>
                <a:effectLst/>
                <a:latin typeface="Consolas" panose="020B0609020204030204" pitchFamily="49" charset="0"/>
              </a:rPr>
              <a:t>const create = async (req, res) =&gt; { </a:t>
            </a:r>
          </a:p>
          <a:p>
            <a:r>
              <a:rPr lang="en-US" sz="320" b="0" dirty="0">
                <a:solidFill>
                  <a:srgbClr val="008000"/>
                </a:solidFill>
                <a:effectLst/>
                <a:latin typeface="Consolas" panose="020B0609020204030204" pitchFamily="49" charset="0"/>
              </a:rPr>
              <a:t>const user = new User(</a:t>
            </a:r>
            <a:r>
              <a:rPr lang="en-US" sz="320" b="0" dirty="0" err="1">
                <a:solidFill>
                  <a:srgbClr val="008000"/>
                </a:solidFill>
                <a:effectLst/>
                <a:latin typeface="Consolas" panose="020B0609020204030204" pitchFamily="49" charset="0"/>
              </a:rPr>
              <a:t>req.body</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await </a:t>
            </a:r>
            <a:r>
              <a:rPr lang="en-US" sz="320" b="0" dirty="0" err="1">
                <a:solidFill>
                  <a:srgbClr val="008000"/>
                </a:solidFill>
                <a:effectLst/>
                <a:latin typeface="Consolas" panose="020B0609020204030204" pitchFamily="49" charset="0"/>
              </a:rPr>
              <a:t>user.save</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(200).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message: "Successfully signed up!"</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error: </a:t>
            </a:r>
            <a:r>
              <a:rPr lang="en-US" sz="320" b="0" dirty="0" err="1">
                <a:solidFill>
                  <a:srgbClr val="008000"/>
                </a:solidFill>
                <a:effectLst/>
                <a:latin typeface="Consolas" panose="020B0609020204030204" pitchFamily="49" charset="0"/>
              </a:rPr>
              <a:t>errorHandler.getErrorMessage</a:t>
            </a:r>
            <a:r>
              <a:rPr lang="en-US" sz="320" b="0" dirty="0">
                <a:solidFill>
                  <a:srgbClr val="008000"/>
                </a:solidFill>
                <a:effectLst/>
                <a:latin typeface="Consolas" panose="020B0609020204030204" pitchFamily="49" charset="0"/>
              </a:rPr>
              <a:t>(err)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list = async (req, res)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users = await </a:t>
            </a:r>
            <a:r>
              <a:rPr lang="en-US" sz="320" b="0" dirty="0" err="1">
                <a:solidFill>
                  <a:srgbClr val="008000"/>
                </a:solidFill>
                <a:effectLst/>
                <a:latin typeface="Consolas" panose="020B0609020204030204" pitchFamily="49" charset="0"/>
              </a:rPr>
              <a:t>User.find</a:t>
            </a:r>
            <a:r>
              <a:rPr lang="en-US" sz="320" b="0" dirty="0">
                <a:solidFill>
                  <a:srgbClr val="008000"/>
                </a:solidFill>
                <a:effectLst/>
                <a:latin typeface="Consolas" panose="020B0609020204030204" pitchFamily="49" charset="0"/>
              </a:rPr>
              <a:t>().select('name email updated created') </a:t>
            </a:r>
          </a:p>
          <a:p>
            <a:r>
              <a:rPr lang="en-US" sz="320" b="0" dirty="0" err="1">
                <a:solidFill>
                  <a:srgbClr val="008000"/>
                </a:solidFill>
                <a:effectLst/>
                <a:latin typeface="Consolas" panose="020B0609020204030204" pitchFamily="49" charset="0"/>
              </a:rPr>
              <a:t>res.json</a:t>
            </a:r>
            <a:r>
              <a:rPr lang="en-US" sz="320" b="0" dirty="0">
                <a:solidFill>
                  <a:srgbClr val="008000"/>
                </a:solidFill>
                <a:effectLst/>
                <a:latin typeface="Consolas" panose="020B0609020204030204" pitchFamily="49" charset="0"/>
              </a:rPr>
              <a:t>(users)</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error: </a:t>
            </a:r>
            <a:r>
              <a:rPr lang="en-US" sz="320" b="0" dirty="0" err="1">
                <a:solidFill>
                  <a:srgbClr val="008000"/>
                </a:solidFill>
                <a:effectLst/>
                <a:latin typeface="Consolas" panose="020B0609020204030204" pitchFamily="49" charset="0"/>
              </a:rPr>
              <a:t>errorHandler.getErrorMessage</a:t>
            </a:r>
            <a:r>
              <a:rPr lang="en-US" sz="320" b="0" dirty="0">
                <a:solidFill>
                  <a:srgbClr val="008000"/>
                </a:solidFill>
                <a:effectLst/>
                <a:latin typeface="Consolas" panose="020B0609020204030204" pitchFamily="49" charset="0"/>
              </a:rPr>
              <a:t>(err)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a:t>
            </a:r>
            <a:r>
              <a:rPr lang="en-US" sz="320" b="0" dirty="0" err="1">
                <a:solidFill>
                  <a:srgbClr val="008000"/>
                </a:solidFill>
                <a:effectLst/>
                <a:latin typeface="Consolas" panose="020B0609020204030204" pitchFamily="49" charset="0"/>
              </a:rPr>
              <a:t>userByID</a:t>
            </a:r>
            <a:r>
              <a:rPr lang="en-US" sz="320" b="0" dirty="0">
                <a:solidFill>
                  <a:srgbClr val="008000"/>
                </a:solidFill>
                <a:effectLst/>
                <a:latin typeface="Consolas" panose="020B0609020204030204" pitchFamily="49" charset="0"/>
              </a:rPr>
              <a:t> = async (req, res, next, id)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user = await </a:t>
            </a:r>
            <a:r>
              <a:rPr lang="en-US" sz="320" b="0" dirty="0" err="1">
                <a:solidFill>
                  <a:srgbClr val="008000"/>
                </a:solidFill>
                <a:effectLst/>
                <a:latin typeface="Consolas" panose="020B0609020204030204" pitchFamily="49" charset="0"/>
              </a:rPr>
              <a:t>User.findById</a:t>
            </a:r>
            <a:r>
              <a:rPr lang="en-US" sz="320" b="0" dirty="0">
                <a:solidFill>
                  <a:srgbClr val="008000"/>
                </a:solidFill>
                <a:effectLst/>
                <a:latin typeface="Consolas" panose="020B0609020204030204" pitchFamily="49" charset="0"/>
              </a:rPr>
              <a:t>(id) </a:t>
            </a:r>
          </a:p>
          <a:p>
            <a:r>
              <a:rPr lang="en-US" sz="320" b="0" dirty="0">
                <a:solidFill>
                  <a:srgbClr val="008000"/>
                </a:solidFill>
                <a:effectLst/>
                <a:latin typeface="Consolas" panose="020B0609020204030204" pitchFamily="49" charset="0"/>
              </a:rPr>
              <a:t>if (!user)</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error: "User not found"</a:t>
            </a:r>
          </a:p>
          <a:p>
            <a:r>
              <a:rPr lang="en-US" sz="320" b="0" dirty="0">
                <a:solidFill>
                  <a:srgbClr val="008000"/>
                </a:solidFill>
                <a:effectLst/>
                <a:latin typeface="Consolas" panose="020B0609020204030204" pitchFamily="49" charset="0"/>
              </a:rPr>
              <a:t>})</a:t>
            </a:r>
          </a:p>
          <a:p>
            <a:r>
              <a:rPr lang="en-US" sz="320" b="0" dirty="0" err="1">
                <a:solidFill>
                  <a:srgbClr val="008000"/>
                </a:solidFill>
                <a:effectLst/>
                <a:latin typeface="Consolas" panose="020B0609020204030204" pitchFamily="49" charset="0"/>
              </a:rPr>
              <a:t>req.profile</a:t>
            </a:r>
            <a:r>
              <a:rPr lang="en-US" sz="320" b="0" dirty="0">
                <a:solidFill>
                  <a:srgbClr val="008000"/>
                </a:solidFill>
                <a:effectLst/>
                <a:latin typeface="Consolas" panose="020B0609020204030204" pitchFamily="49" charset="0"/>
              </a:rPr>
              <a:t> = user </a:t>
            </a:r>
          </a:p>
          <a:p>
            <a:r>
              <a:rPr lang="en-US" sz="320" b="0" dirty="0">
                <a:solidFill>
                  <a:srgbClr val="008000"/>
                </a:solidFill>
                <a:effectLst/>
                <a:latin typeface="Consolas" panose="020B0609020204030204" pitchFamily="49" charset="0"/>
              </a:rPr>
              <a:t>next()</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error: "Could not retrieve user"</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read = (req, res) =&gt; {</a:t>
            </a:r>
          </a:p>
          <a:p>
            <a:r>
              <a:rPr lang="en-US" sz="320" b="0" dirty="0" err="1">
                <a:solidFill>
                  <a:srgbClr val="008000"/>
                </a:solidFill>
                <a:effectLst/>
                <a:latin typeface="Consolas" panose="020B0609020204030204" pitchFamily="49" charset="0"/>
              </a:rPr>
              <a:t>req.profile.hashed_password</a:t>
            </a:r>
            <a:r>
              <a:rPr lang="en-US" sz="320" b="0" dirty="0">
                <a:solidFill>
                  <a:srgbClr val="008000"/>
                </a:solidFill>
                <a:effectLst/>
                <a:latin typeface="Consolas" panose="020B0609020204030204" pitchFamily="49" charset="0"/>
              </a:rPr>
              <a:t> = undefined </a:t>
            </a:r>
          </a:p>
          <a:p>
            <a:r>
              <a:rPr lang="en-US" sz="320" b="0" dirty="0" err="1">
                <a:solidFill>
                  <a:srgbClr val="008000"/>
                </a:solidFill>
                <a:effectLst/>
                <a:latin typeface="Consolas" panose="020B0609020204030204" pitchFamily="49" charset="0"/>
              </a:rPr>
              <a:t>req.profile.salt</a:t>
            </a:r>
            <a:r>
              <a:rPr lang="en-US" sz="320" b="0" dirty="0">
                <a:solidFill>
                  <a:srgbClr val="008000"/>
                </a:solidFill>
                <a:effectLst/>
                <a:latin typeface="Consolas" panose="020B0609020204030204" pitchFamily="49" charset="0"/>
              </a:rPr>
              <a:t> = undefined</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res.json</a:t>
            </a:r>
            <a:r>
              <a:rPr lang="en-US" sz="320" b="0" dirty="0">
                <a:solidFill>
                  <a:srgbClr val="008000"/>
                </a:solidFill>
                <a:effectLst/>
                <a:latin typeface="Consolas" panose="020B0609020204030204" pitchFamily="49" charset="0"/>
              </a:rPr>
              <a:t>(</a:t>
            </a:r>
            <a:r>
              <a:rPr lang="en-US" sz="320" b="0" dirty="0" err="1">
                <a:solidFill>
                  <a:srgbClr val="008000"/>
                </a:solidFill>
                <a:effectLst/>
                <a:latin typeface="Consolas" panose="020B0609020204030204" pitchFamily="49" charset="0"/>
              </a:rPr>
              <a:t>req.profile</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update = async (req, res)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user = </a:t>
            </a:r>
            <a:r>
              <a:rPr lang="en-US" sz="320" b="0" dirty="0" err="1">
                <a:solidFill>
                  <a:srgbClr val="008000"/>
                </a:solidFill>
                <a:effectLst/>
                <a:latin typeface="Consolas" panose="020B0609020204030204" pitchFamily="49" charset="0"/>
              </a:rPr>
              <a:t>req.profile</a:t>
            </a:r>
            <a:endParaRPr lang="en-US" sz="320" b="0" dirty="0">
              <a:solidFill>
                <a:srgbClr val="008000"/>
              </a:solidFill>
              <a:effectLst/>
              <a:latin typeface="Consolas" panose="020B0609020204030204" pitchFamily="49" charset="0"/>
            </a:endParaRPr>
          </a:p>
          <a:p>
            <a:r>
              <a:rPr lang="en-US" sz="320" b="0" dirty="0">
                <a:solidFill>
                  <a:srgbClr val="008000"/>
                </a:solidFill>
                <a:effectLst/>
                <a:latin typeface="Consolas" panose="020B0609020204030204" pitchFamily="49" charset="0"/>
              </a:rPr>
              <a:t>user = extend(user, </a:t>
            </a:r>
            <a:r>
              <a:rPr lang="en-US" sz="320" b="0" dirty="0" err="1">
                <a:solidFill>
                  <a:srgbClr val="008000"/>
                </a:solidFill>
                <a:effectLst/>
                <a:latin typeface="Consolas" panose="020B0609020204030204" pitchFamily="49" charset="0"/>
              </a:rPr>
              <a:t>req.body</a:t>
            </a:r>
            <a:r>
              <a:rPr lang="en-US" sz="320" b="0" dirty="0">
                <a:solidFill>
                  <a:srgbClr val="008000"/>
                </a:solidFill>
                <a:effectLst/>
                <a:latin typeface="Consolas" panose="020B0609020204030204" pitchFamily="49" charset="0"/>
              </a:rPr>
              <a:t>) </a:t>
            </a:r>
          </a:p>
          <a:p>
            <a:r>
              <a:rPr lang="en-US" sz="320" b="0" dirty="0" err="1">
                <a:solidFill>
                  <a:srgbClr val="008000"/>
                </a:solidFill>
                <a:effectLst/>
                <a:latin typeface="Consolas" panose="020B0609020204030204" pitchFamily="49" charset="0"/>
              </a:rPr>
              <a:t>user.updated</a:t>
            </a:r>
            <a:r>
              <a:rPr lang="en-US" sz="320" b="0" dirty="0">
                <a:solidFill>
                  <a:srgbClr val="008000"/>
                </a:solidFill>
                <a:effectLst/>
                <a:latin typeface="Consolas" panose="020B0609020204030204" pitchFamily="49" charset="0"/>
              </a:rPr>
              <a:t> = </a:t>
            </a:r>
            <a:r>
              <a:rPr lang="en-US" sz="320" b="0" dirty="0" err="1">
                <a:solidFill>
                  <a:srgbClr val="008000"/>
                </a:solidFill>
                <a:effectLst/>
                <a:latin typeface="Consolas" panose="020B0609020204030204" pitchFamily="49" charset="0"/>
              </a:rPr>
              <a:t>Date.now</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await </a:t>
            </a:r>
            <a:r>
              <a:rPr lang="en-US" sz="320" b="0" dirty="0" err="1">
                <a:solidFill>
                  <a:srgbClr val="008000"/>
                </a:solidFill>
                <a:effectLst/>
                <a:latin typeface="Consolas" panose="020B0609020204030204" pitchFamily="49" charset="0"/>
              </a:rPr>
              <a:t>user.save</a:t>
            </a:r>
            <a:r>
              <a:rPr lang="en-US" sz="320" b="0" dirty="0">
                <a:solidFill>
                  <a:srgbClr val="008000"/>
                </a:solidFill>
                <a:effectLst/>
                <a:latin typeface="Consolas" panose="020B0609020204030204" pitchFamily="49" charset="0"/>
              </a:rPr>
              <a:t>()</a:t>
            </a:r>
          </a:p>
          <a:p>
            <a:r>
              <a:rPr lang="en-US" sz="320" b="0" dirty="0" err="1">
                <a:solidFill>
                  <a:srgbClr val="008000"/>
                </a:solidFill>
                <a:effectLst/>
                <a:latin typeface="Consolas" panose="020B0609020204030204" pitchFamily="49" charset="0"/>
              </a:rPr>
              <a:t>user.hashed_password</a:t>
            </a:r>
            <a:r>
              <a:rPr lang="en-US" sz="320" b="0" dirty="0">
                <a:solidFill>
                  <a:srgbClr val="008000"/>
                </a:solidFill>
                <a:effectLst/>
                <a:latin typeface="Consolas" panose="020B0609020204030204" pitchFamily="49" charset="0"/>
              </a:rPr>
              <a:t> = undefined </a:t>
            </a:r>
          </a:p>
          <a:p>
            <a:r>
              <a:rPr lang="en-US" sz="320" b="0" dirty="0" err="1">
                <a:solidFill>
                  <a:srgbClr val="008000"/>
                </a:solidFill>
                <a:effectLst/>
                <a:latin typeface="Consolas" panose="020B0609020204030204" pitchFamily="49" charset="0"/>
              </a:rPr>
              <a:t>user.salt</a:t>
            </a:r>
            <a:r>
              <a:rPr lang="en-US" sz="320" b="0" dirty="0">
                <a:solidFill>
                  <a:srgbClr val="008000"/>
                </a:solidFill>
                <a:effectLst/>
                <a:latin typeface="Consolas" panose="020B0609020204030204" pitchFamily="49" charset="0"/>
              </a:rPr>
              <a:t> = undefined</a:t>
            </a:r>
          </a:p>
          <a:p>
            <a:r>
              <a:rPr lang="en-US" sz="320" b="0" dirty="0" err="1">
                <a:solidFill>
                  <a:srgbClr val="008000"/>
                </a:solidFill>
                <a:effectLst/>
                <a:latin typeface="Consolas" panose="020B0609020204030204" pitchFamily="49" charset="0"/>
              </a:rPr>
              <a:t>res.json</a:t>
            </a:r>
            <a:r>
              <a:rPr lang="en-US" sz="320" b="0" dirty="0">
                <a:solidFill>
                  <a:srgbClr val="008000"/>
                </a:solidFill>
                <a:effectLst/>
                <a:latin typeface="Consolas" panose="020B0609020204030204" pitchFamily="49" charset="0"/>
              </a:rPr>
              <a:t>(user) </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error: </a:t>
            </a:r>
            <a:r>
              <a:rPr lang="en-US" sz="320" b="0" dirty="0" err="1">
                <a:solidFill>
                  <a:srgbClr val="008000"/>
                </a:solidFill>
                <a:effectLst/>
                <a:latin typeface="Consolas" panose="020B0609020204030204" pitchFamily="49" charset="0"/>
              </a:rPr>
              <a:t>errorHandler.getErrorMessage</a:t>
            </a:r>
            <a:r>
              <a:rPr lang="en-US" sz="320" b="0" dirty="0">
                <a:solidFill>
                  <a:srgbClr val="008000"/>
                </a:solidFill>
                <a:effectLst/>
                <a:latin typeface="Consolas" panose="020B0609020204030204" pitchFamily="49" charset="0"/>
              </a:rPr>
              <a:t>(err)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const remove = async (req, res) =&gt; { </a:t>
            </a:r>
          </a:p>
          <a:p>
            <a:r>
              <a:rPr lang="en-US" sz="320" b="0" dirty="0">
                <a:solidFill>
                  <a:srgbClr val="008000"/>
                </a:solidFill>
                <a:effectLst/>
                <a:latin typeface="Consolas" panose="020B0609020204030204" pitchFamily="49" charset="0"/>
              </a:rPr>
              <a:t>try {</a:t>
            </a:r>
          </a:p>
          <a:p>
            <a:r>
              <a:rPr lang="en-US" sz="320" b="0" dirty="0">
                <a:solidFill>
                  <a:srgbClr val="008000"/>
                </a:solidFill>
                <a:effectLst/>
                <a:latin typeface="Consolas" panose="020B0609020204030204" pitchFamily="49" charset="0"/>
              </a:rPr>
              <a:t>let user = </a:t>
            </a:r>
            <a:r>
              <a:rPr lang="en-US" sz="320" b="0" dirty="0" err="1">
                <a:solidFill>
                  <a:srgbClr val="008000"/>
                </a:solidFill>
                <a:effectLst/>
                <a:latin typeface="Consolas" panose="020B0609020204030204" pitchFamily="49" charset="0"/>
              </a:rPr>
              <a:t>req.profile</a:t>
            </a:r>
            <a:endParaRPr lang="en-US" sz="320" b="0" dirty="0">
              <a:solidFill>
                <a:srgbClr val="008000"/>
              </a:solidFill>
              <a:effectLst/>
              <a:latin typeface="Consolas" panose="020B0609020204030204" pitchFamily="49" charset="0"/>
            </a:endParaRPr>
          </a:p>
          <a:p>
            <a:r>
              <a:rPr lang="en-US" sz="320" b="0" dirty="0">
                <a:solidFill>
                  <a:srgbClr val="008000"/>
                </a:solidFill>
                <a:effectLst/>
                <a:latin typeface="Consolas" panose="020B0609020204030204" pitchFamily="49" charset="0"/>
              </a:rPr>
              <a:t>let </a:t>
            </a:r>
            <a:r>
              <a:rPr lang="en-US" sz="320" b="0" dirty="0" err="1">
                <a:solidFill>
                  <a:srgbClr val="008000"/>
                </a:solidFill>
                <a:effectLst/>
                <a:latin typeface="Consolas" panose="020B0609020204030204" pitchFamily="49" charset="0"/>
              </a:rPr>
              <a:t>deletedUser</a:t>
            </a:r>
            <a:r>
              <a:rPr lang="en-US" sz="320" b="0" dirty="0">
                <a:solidFill>
                  <a:srgbClr val="008000"/>
                </a:solidFill>
                <a:effectLst/>
                <a:latin typeface="Consolas" panose="020B0609020204030204" pitchFamily="49" charset="0"/>
              </a:rPr>
              <a:t> = await </a:t>
            </a:r>
            <a:r>
              <a:rPr lang="en-US" sz="320" b="0" dirty="0" err="1">
                <a:solidFill>
                  <a:srgbClr val="008000"/>
                </a:solidFill>
                <a:effectLst/>
                <a:latin typeface="Consolas" panose="020B0609020204030204" pitchFamily="49" charset="0"/>
              </a:rPr>
              <a:t>user.deleteOne</a:t>
            </a:r>
            <a:r>
              <a:rPr lang="en-US" sz="320" b="0" dirty="0">
                <a:solidFill>
                  <a:srgbClr val="008000"/>
                </a:solidFill>
                <a:effectLst/>
                <a:latin typeface="Consolas" panose="020B0609020204030204" pitchFamily="49" charset="0"/>
              </a:rPr>
              <a:t>() </a:t>
            </a:r>
          </a:p>
          <a:p>
            <a:r>
              <a:rPr lang="en-US" sz="320" b="0" dirty="0" err="1">
                <a:solidFill>
                  <a:srgbClr val="008000"/>
                </a:solidFill>
                <a:effectLst/>
                <a:latin typeface="Consolas" panose="020B0609020204030204" pitchFamily="49" charset="0"/>
              </a:rPr>
              <a:t>deletedUser.hashed_password</a:t>
            </a:r>
            <a:r>
              <a:rPr lang="en-US" sz="320" b="0" dirty="0">
                <a:solidFill>
                  <a:srgbClr val="008000"/>
                </a:solidFill>
                <a:effectLst/>
                <a:latin typeface="Consolas" panose="020B0609020204030204" pitchFamily="49" charset="0"/>
              </a:rPr>
              <a:t> = undefined </a:t>
            </a:r>
          </a:p>
          <a:p>
            <a:r>
              <a:rPr lang="en-US" sz="320" b="0" dirty="0" err="1">
                <a:solidFill>
                  <a:srgbClr val="008000"/>
                </a:solidFill>
                <a:effectLst/>
                <a:latin typeface="Consolas" panose="020B0609020204030204" pitchFamily="49" charset="0"/>
              </a:rPr>
              <a:t>deletedUser.salt</a:t>
            </a:r>
            <a:r>
              <a:rPr lang="en-US" sz="320" b="0" dirty="0">
                <a:solidFill>
                  <a:srgbClr val="008000"/>
                </a:solidFill>
                <a:effectLst/>
                <a:latin typeface="Consolas" panose="020B0609020204030204" pitchFamily="49" charset="0"/>
              </a:rPr>
              <a:t> = undefined</a:t>
            </a:r>
          </a:p>
          <a:p>
            <a:r>
              <a:rPr lang="en-US" sz="320" b="0" dirty="0" err="1">
                <a:solidFill>
                  <a:srgbClr val="008000"/>
                </a:solidFill>
                <a:effectLst/>
                <a:latin typeface="Consolas" panose="020B0609020204030204" pitchFamily="49" charset="0"/>
              </a:rPr>
              <a:t>res.json</a:t>
            </a:r>
            <a:r>
              <a:rPr lang="en-US" sz="320" b="0" dirty="0">
                <a:solidFill>
                  <a:srgbClr val="008000"/>
                </a:solidFill>
                <a:effectLst/>
                <a:latin typeface="Consolas" panose="020B0609020204030204" pitchFamily="49" charset="0"/>
              </a:rPr>
              <a:t>(</a:t>
            </a:r>
            <a:r>
              <a:rPr lang="en-US" sz="320" b="0" dirty="0" err="1">
                <a:solidFill>
                  <a:srgbClr val="008000"/>
                </a:solidFill>
                <a:effectLst/>
                <a:latin typeface="Consolas" panose="020B0609020204030204" pitchFamily="49" charset="0"/>
              </a:rPr>
              <a:t>deletedUser</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catch (err) {</a:t>
            </a:r>
          </a:p>
          <a:p>
            <a:r>
              <a:rPr lang="en-US" sz="320" b="0" dirty="0">
                <a:solidFill>
                  <a:srgbClr val="008000"/>
                </a:solidFill>
                <a:effectLst/>
                <a:latin typeface="Consolas" panose="020B0609020204030204" pitchFamily="49" charset="0"/>
              </a:rPr>
              <a:t>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(400).</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error: </a:t>
            </a:r>
            <a:r>
              <a:rPr lang="en-US" sz="320" b="0" dirty="0" err="1">
                <a:solidFill>
                  <a:srgbClr val="008000"/>
                </a:solidFill>
                <a:effectLst/>
                <a:latin typeface="Consolas" panose="020B0609020204030204" pitchFamily="49" charset="0"/>
              </a:rPr>
              <a:t>errorHandler.getErrorMessage</a:t>
            </a:r>
            <a:r>
              <a:rPr lang="en-US" sz="320" b="0" dirty="0">
                <a:solidFill>
                  <a:srgbClr val="008000"/>
                </a:solidFill>
                <a:effectLst/>
                <a:latin typeface="Consolas" panose="020B0609020204030204" pitchFamily="49" charset="0"/>
              </a:rPr>
              <a:t>(err) </a:t>
            </a:r>
          </a:p>
          <a:p>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a:t>
            </a:r>
          </a:p>
          <a:p>
            <a:br>
              <a:rPr lang="en-US" sz="320" b="0" dirty="0">
                <a:solidFill>
                  <a:srgbClr val="008000"/>
                </a:solidFill>
                <a:effectLst/>
                <a:latin typeface="Consolas" panose="020B0609020204030204" pitchFamily="49" charset="0"/>
              </a:rPr>
            </a:br>
            <a:r>
              <a:rPr lang="en-US" sz="320" b="0" dirty="0">
                <a:solidFill>
                  <a:srgbClr val="008000"/>
                </a:solidFill>
                <a:effectLst/>
                <a:latin typeface="Consolas" panose="020B0609020204030204" pitchFamily="49" charset="0"/>
              </a:rPr>
              <a:t>const </a:t>
            </a:r>
            <a:r>
              <a:rPr lang="en-US" sz="320" b="0" dirty="0" err="1">
                <a:solidFill>
                  <a:srgbClr val="008000"/>
                </a:solidFill>
                <a:effectLst/>
                <a:latin typeface="Consolas" panose="020B0609020204030204" pitchFamily="49" charset="0"/>
              </a:rPr>
              <a:t>isSeller</a:t>
            </a:r>
            <a:r>
              <a:rPr lang="en-US" sz="320" b="0" dirty="0">
                <a:solidFill>
                  <a:srgbClr val="008000"/>
                </a:solidFill>
                <a:effectLst/>
                <a:latin typeface="Consolas" panose="020B0609020204030204" pitchFamily="49" charset="0"/>
              </a:rPr>
              <a:t> = (req, res, next) =&gt; {</a:t>
            </a:r>
          </a:p>
          <a:p>
            <a:r>
              <a:rPr lang="en-US" sz="320" b="0" dirty="0">
                <a:solidFill>
                  <a:srgbClr val="008000"/>
                </a:solidFill>
                <a:effectLst/>
                <a:latin typeface="Consolas" panose="020B0609020204030204" pitchFamily="49" charset="0"/>
              </a:rPr>
              <a:t>    const </a:t>
            </a:r>
            <a:r>
              <a:rPr lang="en-US" sz="320" b="0" dirty="0" err="1">
                <a:solidFill>
                  <a:srgbClr val="008000"/>
                </a:solidFill>
                <a:effectLst/>
                <a:latin typeface="Consolas" panose="020B0609020204030204" pitchFamily="49" charset="0"/>
              </a:rPr>
              <a:t>isSeller</a:t>
            </a:r>
            <a:r>
              <a:rPr lang="en-US" sz="320" b="0" dirty="0">
                <a:solidFill>
                  <a:srgbClr val="008000"/>
                </a:solidFill>
                <a:effectLst/>
                <a:latin typeface="Consolas" panose="020B0609020204030204" pitchFamily="49" charset="0"/>
              </a:rPr>
              <a:t> = </a:t>
            </a:r>
            <a:r>
              <a:rPr lang="en-US" sz="320" b="0" dirty="0" err="1">
                <a:solidFill>
                  <a:srgbClr val="008000"/>
                </a:solidFill>
                <a:effectLst/>
                <a:latin typeface="Consolas" panose="020B0609020204030204" pitchFamily="49" charset="0"/>
              </a:rPr>
              <a:t>req.profile</a:t>
            </a:r>
            <a:r>
              <a:rPr lang="en-US" sz="320" b="0" dirty="0">
                <a:solidFill>
                  <a:srgbClr val="008000"/>
                </a:solidFill>
                <a:effectLst/>
                <a:latin typeface="Consolas" panose="020B0609020204030204" pitchFamily="49" charset="0"/>
              </a:rPr>
              <a:t> &amp;&amp; </a:t>
            </a:r>
            <a:r>
              <a:rPr lang="en-US" sz="320" b="0" dirty="0" err="1">
                <a:solidFill>
                  <a:srgbClr val="008000"/>
                </a:solidFill>
                <a:effectLst/>
                <a:latin typeface="Consolas" panose="020B0609020204030204" pitchFamily="49" charset="0"/>
              </a:rPr>
              <a:t>req.profile.seller</a:t>
            </a:r>
            <a:endParaRPr lang="en-US" sz="320" b="0" dirty="0">
              <a:solidFill>
                <a:srgbClr val="008000"/>
              </a:solidFill>
              <a:effectLst/>
              <a:latin typeface="Consolas" panose="020B0609020204030204" pitchFamily="49" charset="0"/>
            </a:endParaRPr>
          </a:p>
          <a:p>
            <a:r>
              <a:rPr lang="en-US" sz="320" b="0" dirty="0">
                <a:solidFill>
                  <a:srgbClr val="008000"/>
                </a:solidFill>
                <a:effectLst/>
                <a:latin typeface="Consolas" panose="020B0609020204030204" pitchFamily="49" charset="0"/>
              </a:rPr>
              <a:t>    if (!</a:t>
            </a:r>
            <a:r>
              <a:rPr lang="en-US" sz="320" b="0" dirty="0" err="1">
                <a:solidFill>
                  <a:srgbClr val="008000"/>
                </a:solidFill>
                <a:effectLst/>
                <a:latin typeface="Consolas" panose="020B0609020204030204" pitchFamily="49" charset="0"/>
              </a:rPr>
              <a:t>isSeller</a:t>
            </a:r>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return </a:t>
            </a:r>
            <a:r>
              <a:rPr lang="en-US" sz="320" b="0" dirty="0" err="1">
                <a:solidFill>
                  <a:srgbClr val="008000"/>
                </a:solidFill>
                <a:effectLst/>
                <a:latin typeface="Consolas" panose="020B0609020204030204" pitchFamily="49" charset="0"/>
              </a:rPr>
              <a:t>res.status</a:t>
            </a:r>
            <a:r>
              <a:rPr lang="en-US" sz="320" b="0" dirty="0">
                <a:solidFill>
                  <a:srgbClr val="008000"/>
                </a:solidFill>
                <a:effectLst/>
                <a:latin typeface="Consolas" panose="020B0609020204030204" pitchFamily="49" charset="0"/>
              </a:rPr>
              <a:t>('403').</a:t>
            </a:r>
            <a:r>
              <a:rPr lang="en-US" sz="320" b="0" dirty="0" err="1">
                <a:solidFill>
                  <a:srgbClr val="008000"/>
                </a:solidFill>
                <a:effectLst/>
                <a:latin typeface="Consolas" panose="020B0609020204030204" pitchFamily="49" charset="0"/>
              </a:rPr>
              <a:t>json</a:t>
            </a:r>
            <a:r>
              <a:rPr lang="en-US" sz="320" b="0" dirty="0">
                <a:solidFill>
                  <a:srgbClr val="008000"/>
                </a:solidFill>
                <a:effectLst/>
                <a:latin typeface="Consolas" panose="020B0609020204030204" pitchFamily="49" charset="0"/>
              </a:rPr>
              <a:t>({</a:t>
            </a:r>
          </a:p>
          <a:p>
            <a:r>
              <a:rPr lang="en-US" sz="320" b="0" dirty="0">
                <a:solidFill>
                  <a:srgbClr val="008000"/>
                </a:solidFill>
                <a:effectLst/>
                <a:latin typeface="Consolas" panose="020B0609020204030204" pitchFamily="49" charset="0"/>
              </a:rPr>
              <a:t>        error: "User is not a seller"</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    next()</a:t>
            </a:r>
          </a:p>
          <a:p>
            <a:r>
              <a:rPr lang="en-US" sz="320" b="0" dirty="0">
                <a:solidFill>
                  <a:srgbClr val="008000"/>
                </a:solidFill>
                <a:effectLst/>
                <a:latin typeface="Consolas" panose="020B0609020204030204" pitchFamily="49" charset="0"/>
              </a:rPr>
              <a:t>  }</a:t>
            </a:r>
          </a:p>
          <a:p>
            <a:r>
              <a:rPr lang="en-US" sz="320" b="0" dirty="0">
                <a:solidFill>
                  <a:srgbClr val="008000"/>
                </a:solidFill>
                <a:effectLst/>
                <a:latin typeface="Consolas" panose="020B0609020204030204" pitchFamily="49" charset="0"/>
              </a:rPr>
              <a:t>export default { create, </a:t>
            </a:r>
            <a:r>
              <a:rPr lang="en-US" sz="320" b="0" dirty="0" err="1">
                <a:solidFill>
                  <a:srgbClr val="008000"/>
                </a:solidFill>
                <a:effectLst/>
                <a:latin typeface="Consolas" panose="020B0609020204030204" pitchFamily="49" charset="0"/>
              </a:rPr>
              <a:t>userByID</a:t>
            </a:r>
            <a:r>
              <a:rPr lang="en-US" sz="320" b="0" dirty="0">
                <a:solidFill>
                  <a:srgbClr val="008000"/>
                </a:solidFill>
                <a:effectLst/>
                <a:latin typeface="Consolas" panose="020B0609020204030204" pitchFamily="49" charset="0"/>
              </a:rPr>
              <a:t>, read, list, remove, update, </a:t>
            </a:r>
            <a:r>
              <a:rPr lang="en-US" sz="320" b="0" dirty="0" err="1">
                <a:solidFill>
                  <a:srgbClr val="008000"/>
                </a:solidFill>
                <a:effectLst/>
                <a:latin typeface="Consolas" panose="020B0609020204030204" pitchFamily="49" charset="0"/>
              </a:rPr>
              <a:t>isSeller</a:t>
            </a:r>
            <a:r>
              <a:rPr lang="en-US" sz="320" b="0" dirty="0">
                <a:solidFill>
                  <a:srgbClr val="008000"/>
                </a:solidFill>
                <a:effectLst/>
                <a:latin typeface="Consolas" panose="020B0609020204030204" pitchFamily="49" charset="0"/>
              </a:rPr>
              <a:t> }</a:t>
            </a:r>
          </a:p>
          <a:p>
            <a:br>
              <a:rPr lang="en-US" sz="320" b="0" dirty="0">
                <a:solidFill>
                  <a:srgbClr val="008000"/>
                </a:solidFill>
                <a:effectLst/>
                <a:latin typeface="Consolas" panose="020B0609020204030204" pitchFamily="49" charset="0"/>
              </a:rPr>
            </a:br>
            <a:endParaRPr lang="en-US" sz="3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FA5F6AF-A3D7-CB12-B472-432D25DF787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96A348B-CFBF-BA9F-26DE-891AF1200C5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4B36331-ED85-8EC2-7F1B-84B2AEB7CF60}"/>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2311241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1237-39F7-60B5-7659-813BDEB3B3EB}"/>
              </a:ext>
            </a:extLst>
          </p:cNvPr>
          <p:cNvSpPr>
            <a:spLocks noGrp="1"/>
          </p:cNvSpPr>
          <p:nvPr>
            <p:ph type="title"/>
          </p:nvPr>
        </p:nvSpPr>
        <p:spPr/>
        <p:txBody>
          <a:bodyPr/>
          <a:lstStyle/>
          <a:p>
            <a:r>
              <a:rPr lang="en-US" dirty="0"/>
              <a:t>Updated server/express.js</a:t>
            </a:r>
          </a:p>
        </p:txBody>
      </p:sp>
      <p:sp>
        <p:nvSpPr>
          <p:cNvPr id="3" name="Content Placeholder 2">
            <a:extLst>
              <a:ext uri="{FF2B5EF4-FFF2-40B4-BE49-F238E27FC236}">
                <a16:creationId xmlns:a16="http://schemas.microsoft.com/office/drawing/2014/main" id="{11037258-C045-3D2E-9EA2-6851FC14634E}"/>
              </a:ext>
            </a:extLst>
          </p:cNvPr>
          <p:cNvSpPr>
            <a:spLocks noGrp="1"/>
          </p:cNvSpPr>
          <p:nvPr>
            <p:ph idx="1"/>
          </p:nvPr>
        </p:nvSpPr>
        <p:spPr/>
        <p:txBody>
          <a:bodyPr/>
          <a:lstStyle/>
          <a:p>
            <a:r>
              <a:rPr lang="en-US" sz="700" b="0" dirty="0">
                <a:solidFill>
                  <a:srgbClr val="008000"/>
                </a:solidFill>
                <a:effectLst/>
                <a:latin typeface="Consolas" panose="020B0609020204030204" pitchFamily="49" charset="0"/>
              </a:rPr>
              <a:t>import express from 'express'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bodyParser</a:t>
            </a:r>
            <a:r>
              <a:rPr lang="en-US" sz="700" b="0" dirty="0">
                <a:solidFill>
                  <a:srgbClr val="008000"/>
                </a:solidFill>
                <a:effectLst/>
                <a:latin typeface="Consolas" panose="020B0609020204030204" pitchFamily="49" charset="0"/>
              </a:rPr>
              <a:t> from 'body-parser'</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cookieParser</a:t>
            </a:r>
            <a:r>
              <a:rPr lang="en-US" sz="700" b="0" dirty="0">
                <a:solidFill>
                  <a:srgbClr val="008000"/>
                </a:solidFill>
                <a:effectLst/>
                <a:latin typeface="Consolas" panose="020B0609020204030204" pitchFamily="49" charset="0"/>
              </a:rPr>
              <a:t> from 'cookie-parser'</a:t>
            </a:r>
          </a:p>
          <a:p>
            <a:r>
              <a:rPr lang="en-US" sz="700" b="0" dirty="0">
                <a:solidFill>
                  <a:srgbClr val="008000"/>
                </a:solidFill>
                <a:effectLst/>
                <a:latin typeface="Consolas" panose="020B0609020204030204" pitchFamily="49" charset="0"/>
              </a:rPr>
              <a:t>import compress from 'compression'</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 from '</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helmet from 'helmet'</a:t>
            </a:r>
          </a:p>
          <a:p>
            <a:r>
              <a:rPr lang="en-US" sz="700" b="0" dirty="0">
                <a:solidFill>
                  <a:srgbClr val="008000"/>
                </a:solidFill>
                <a:effectLst/>
                <a:latin typeface="Consolas" panose="020B0609020204030204" pitchFamily="49" charset="0"/>
              </a:rPr>
              <a:t>import Template from './../template.js'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userRoutes</a:t>
            </a:r>
            <a:r>
              <a:rPr lang="en-US" sz="700" b="0" dirty="0">
                <a:solidFill>
                  <a:srgbClr val="008000"/>
                </a:solidFill>
                <a:effectLst/>
                <a:latin typeface="Consolas" panose="020B0609020204030204" pitchFamily="49" charset="0"/>
              </a:rPr>
              <a:t> from './routes/user.routes.js'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 from './routes/auth.routes.js'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shopRoutes</a:t>
            </a:r>
            <a:r>
              <a:rPr lang="en-US" sz="700" b="0" dirty="0">
                <a:solidFill>
                  <a:srgbClr val="008000"/>
                </a:solidFill>
                <a:effectLst/>
                <a:latin typeface="Consolas" panose="020B0609020204030204" pitchFamily="49" charset="0"/>
              </a:rPr>
              <a:t> from './routes/shop.routes.js'</a:t>
            </a:r>
          </a:p>
          <a:p>
            <a:r>
              <a:rPr lang="en-US" sz="700" b="0" dirty="0">
                <a:solidFill>
                  <a:srgbClr val="008000"/>
                </a:solidFill>
                <a:effectLst/>
                <a:latin typeface="Consolas" panose="020B0609020204030204" pitchFamily="49" charset="0"/>
              </a:rPr>
              <a:t>import path from 'path'</a:t>
            </a:r>
          </a:p>
          <a:p>
            <a:r>
              <a:rPr lang="en-US" sz="700" b="0" dirty="0">
                <a:solidFill>
                  <a:srgbClr val="008000"/>
                </a:solidFill>
                <a:effectLst/>
                <a:latin typeface="Consolas" panose="020B0609020204030204" pitchFamily="49" charset="0"/>
              </a:rPr>
              <a:t>const app = express()</a:t>
            </a:r>
          </a:p>
          <a:p>
            <a:r>
              <a:rPr lang="en-US" sz="700" b="0" dirty="0">
                <a:solidFill>
                  <a:srgbClr val="008000"/>
                </a:solidFill>
                <a:effectLst/>
                <a:latin typeface="Consolas" panose="020B0609020204030204" pitchFamily="49" charset="0"/>
              </a:rPr>
              <a:t>const CURRENT_WORKING_DIR = </a:t>
            </a:r>
            <a:r>
              <a:rPr lang="en-US" sz="700" b="0" dirty="0" err="1">
                <a:solidFill>
                  <a:srgbClr val="008000"/>
                </a:solidFill>
                <a:effectLst/>
                <a:latin typeface="Consolas" panose="020B0609020204030204" pitchFamily="49" charset="0"/>
              </a:rPr>
              <a:t>process.cwd</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app.get</a:t>
            </a:r>
            <a:r>
              <a:rPr lang="en-US" sz="700" b="0" dirty="0">
                <a:solidFill>
                  <a:srgbClr val="008000"/>
                </a:solidFill>
                <a:effectLst/>
                <a:latin typeface="Consolas" panose="020B0609020204030204" pitchFamily="49" charset="0"/>
              </a:rPr>
              <a:t>('/', (req, res) =&gt; {</a:t>
            </a:r>
          </a:p>
          <a:p>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(200).send(Template()) </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dist</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express.static</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path.join</a:t>
            </a:r>
            <a:r>
              <a:rPr lang="en-US" sz="700" b="0" dirty="0">
                <a:solidFill>
                  <a:srgbClr val="008000"/>
                </a:solidFill>
                <a:effectLst/>
                <a:latin typeface="Consolas" panose="020B0609020204030204" pitchFamily="49" charset="0"/>
              </a:rPr>
              <a:t>(CURRENT_WORKING_DIR, '</a:t>
            </a:r>
            <a:r>
              <a:rPr lang="en-US" sz="700" b="0" dirty="0" err="1">
                <a:solidFill>
                  <a:srgbClr val="008000"/>
                </a:solidFill>
                <a:effectLst/>
                <a:latin typeface="Consolas" panose="020B0609020204030204" pitchFamily="49" charset="0"/>
              </a:rPr>
              <a:t>dist</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express.json</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express.urlencoded</a:t>
            </a:r>
            <a:r>
              <a:rPr lang="en-US" sz="700" b="0" dirty="0">
                <a:solidFill>
                  <a:srgbClr val="008000"/>
                </a:solidFill>
                <a:effectLst/>
                <a:latin typeface="Consolas" panose="020B0609020204030204" pitchFamily="49" charset="0"/>
              </a:rPr>
              <a:t>({ extended: true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userRoutes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shopRoutes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bodyParser.json</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bodyParser.urlencoded</a:t>
            </a:r>
            <a:r>
              <a:rPr lang="en-US" sz="700" b="0" dirty="0">
                <a:solidFill>
                  <a:srgbClr val="008000"/>
                </a:solidFill>
                <a:effectLst/>
                <a:latin typeface="Consolas" panose="020B0609020204030204" pitchFamily="49" charset="0"/>
              </a:rPr>
              <a:t>({ extended: true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cookieParser</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(compress())</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(helmet())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((err, req, res, next) =&gt; {</a:t>
            </a:r>
          </a:p>
          <a:p>
            <a:r>
              <a:rPr lang="en-US" sz="700" b="0" dirty="0">
                <a:solidFill>
                  <a:srgbClr val="008000"/>
                </a:solidFill>
                <a:effectLst/>
                <a:latin typeface="Consolas" panose="020B0609020204030204" pitchFamily="49" charset="0"/>
              </a:rPr>
              <a:t> if (err.name === '</a:t>
            </a:r>
            <a:r>
              <a:rPr lang="en-US" sz="700" b="0" dirty="0" err="1">
                <a:solidFill>
                  <a:srgbClr val="008000"/>
                </a:solidFill>
                <a:effectLst/>
                <a:latin typeface="Consolas" panose="020B0609020204030204" pitchFamily="49" charset="0"/>
              </a:rPr>
              <a:t>UnauthorizedError</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(401).</a:t>
            </a:r>
            <a:r>
              <a:rPr lang="en-US" sz="700" b="0" dirty="0" err="1">
                <a:solidFill>
                  <a:srgbClr val="008000"/>
                </a:solidFill>
                <a:effectLst/>
                <a:latin typeface="Consolas" panose="020B0609020204030204" pitchFamily="49" charset="0"/>
              </a:rPr>
              <a:t>json</a:t>
            </a:r>
            <a:r>
              <a:rPr lang="en-US" sz="700" b="0" dirty="0">
                <a:solidFill>
                  <a:srgbClr val="008000"/>
                </a:solidFill>
                <a:effectLst/>
                <a:latin typeface="Consolas" panose="020B0609020204030204" pitchFamily="49" charset="0"/>
              </a:rPr>
              <a:t>({"error" : err.name + ": " + </a:t>
            </a:r>
            <a:r>
              <a:rPr lang="en-US" sz="700" b="0" dirty="0" err="1">
                <a:solidFill>
                  <a:srgbClr val="008000"/>
                </a:solidFill>
                <a:effectLst/>
                <a:latin typeface="Consolas" panose="020B0609020204030204" pitchFamily="49" charset="0"/>
              </a:rPr>
              <a:t>err.message</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}else if (err) {</a:t>
            </a:r>
          </a:p>
          <a:p>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(400).</a:t>
            </a:r>
            <a:r>
              <a:rPr lang="en-US" sz="700" b="0" dirty="0" err="1">
                <a:solidFill>
                  <a:srgbClr val="008000"/>
                </a:solidFill>
                <a:effectLst/>
                <a:latin typeface="Consolas" panose="020B0609020204030204" pitchFamily="49" charset="0"/>
              </a:rPr>
              <a:t>json</a:t>
            </a:r>
            <a:r>
              <a:rPr lang="en-US" sz="700" b="0" dirty="0">
                <a:solidFill>
                  <a:srgbClr val="008000"/>
                </a:solidFill>
                <a:effectLst/>
                <a:latin typeface="Consolas" panose="020B0609020204030204" pitchFamily="49" charset="0"/>
              </a:rPr>
              <a:t>({"error" : err.name + ": " + </a:t>
            </a:r>
            <a:r>
              <a:rPr lang="en-US" sz="700" b="0" dirty="0" err="1">
                <a:solidFill>
                  <a:srgbClr val="008000"/>
                </a:solidFill>
                <a:effectLst/>
                <a:latin typeface="Consolas" panose="020B0609020204030204" pitchFamily="49" charset="0"/>
              </a:rPr>
              <a:t>err.message</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console.log(err)</a:t>
            </a:r>
          </a:p>
          <a:p>
            <a:r>
              <a:rPr lang="en-US" sz="700" b="0" dirty="0">
                <a:solidFill>
                  <a:srgbClr val="008000"/>
                </a:solidFill>
                <a:effectLst/>
                <a:latin typeface="Consolas" panose="020B0609020204030204" pitchFamily="49" charset="0"/>
              </a:rPr>
              <a:t> } </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export default app</a:t>
            </a:r>
          </a:p>
          <a:p>
            <a:br>
              <a:rPr lang="en-US" sz="700" b="0" dirty="0">
                <a:solidFill>
                  <a:srgbClr val="008000"/>
                </a:solidFill>
                <a:effectLst/>
                <a:latin typeface="Consolas" panose="020B0609020204030204" pitchFamily="49" charset="0"/>
              </a:rPr>
            </a:br>
            <a:br>
              <a:rPr lang="en-US" sz="700" b="0" dirty="0">
                <a:solidFill>
                  <a:srgbClr val="008000"/>
                </a:solidFill>
                <a:effectLst/>
                <a:latin typeface="Consolas" panose="020B0609020204030204" pitchFamily="49" charset="0"/>
              </a:rPr>
            </a:br>
            <a:endParaRPr lang="en-US" sz="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725C4E2-6341-6BB0-2E21-3F116E49CD9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4F6CB84-0E0B-7278-5B05-86F6BF060A5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31D661E-6473-C7AD-6FF2-5D988E051D7D}"/>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518539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E042-F5C7-0D19-B834-A8E7E4539239}"/>
              </a:ext>
            </a:extLst>
          </p:cNvPr>
          <p:cNvSpPr>
            <a:spLocks noGrp="1"/>
          </p:cNvSpPr>
          <p:nvPr>
            <p:ph type="title"/>
          </p:nvPr>
        </p:nvSpPr>
        <p:spPr/>
        <p:txBody>
          <a:bodyPr/>
          <a:lstStyle/>
          <a:p>
            <a:r>
              <a:rPr lang="en-US" dirty="0"/>
              <a:t>Server/models/shop.model.js</a:t>
            </a:r>
          </a:p>
        </p:txBody>
      </p:sp>
      <p:sp>
        <p:nvSpPr>
          <p:cNvPr id="3" name="Content Placeholder 2">
            <a:extLst>
              <a:ext uri="{FF2B5EF4-FFF2-40B4-BE49-F238E27FC236}">
                <a16:creationId xmlns:a16="http://schemas.microsoft.com/office/drawing/2014/main" id="{CBC47DAF-9F7A-9B08-1A79-1CA345B4E7A7}"/>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mongoose from 'mongoose'</a:t>
            </a:r>
          </a:p>
          <a:p>
            <a:r>
              <a:rPr lang="en-US" sz="1000" b="0" dirty="0">
                <a:solidFill>
                  <a:srgbClr val="008000"/>
                </a:solidFill>
                <a:effectLst/>
                <a:latin typeface="Consolas" panose="020B0609020204030204" pitchFamily="49" charset="0"/>
              </a:rPr>
              <a:t>import crypto from 'crypto'</a:t>
            </a:r>
          </a:p>
          <a:p>
            <a:r>
              <a:rPr lang="en-US" sz="1000" b="0" dirty="0">
                <a:solidFill>
                  <a:srgbClr val="008000"/>
                </a:solidFill>
                <a:effectLst/>
                <a:latin typeface="Consolas" panose="020B0609020204030204" pitchFamily="49" charset="0"/>
              </a:rPr>
              <a:t>//const mongoose = require('mongoose');</a:t>
            </a:r>
          </a:p>
          <a:p>
            <a:r>
              <a:rPr lang="en-US" sz="1000" b="0" dirty="0">
                <a:solidFill>
                  <a:srgbClr val="008000"/>
                </a:solidFill>
                <a:effectLst/>
                <a:latin typeface="Consolas" panose="020B0609020204030204" pitchFamily="49" charset="0"/>
              </a:rPr>
              <a:t>const </a:t>
            </a:r>
            <a:r>
              <a:rPr lang="en-US" sz="1000" b="0" dirty="0" err="1">
                <a:solidFill>
                  <a:srgbClr val="008000"/>
                </a:solidFill>
                <a:effectLst/>
                <a:latin typeface="Consolas" panose="020B0609020204030204" pitchFamily="49" charset="0"/>
              </a:rPr>
              <a:t>ShopSchema</a:t>
            </a:r>
            <a:r>
              <a:rPr lang="en-US" sz="1000" b="0" dirty="0">
                <a:solidFill>
                  <a:srgbClr val="008000"/>
                </a:solidFill>
                <a:effectLst/>
                <a:latin typeface="Consolas" panose="020B0609020204030204" pitchFamily="49" charset="0"/>
              </a:rPr>
              <a:t> = new </a:t>
            </a:r>
            <a:r>
              <a:rPr lang="en-US" sz="1000" b="0" dirty="0" err="1">
                <a:solidFill>
                  <a:srgbClr val="008000"/>
                </a:solidFill>
                <a:effectLst/>
                <a:latin typeface="Consolas" panose="020B0609020204030204" pitchFamily="49" charset="0"/>
              </a:rPr>
              <a:t>mongoose.Schema</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name: {</a:t>
            </a:r>
          </a:p>
          <a:p>
            <a:r>
              <a:rPr lang="en-US" sz="1000" b="0" dirty="0">
                <a:solidFill>
                  <a:srgbClr val="008000"/>
                </a:solidFill>
                <a:effectLst/>
                <a:latin typeface="Consolas" panose="020B0609020204030204" pitchFamily="49" charset="0"/>
              </a:rPr>
              <a:t>        type: String,</a:t>
            </a:r>
          </a:p>
          <a:p>
            <a:r>
              <a:rPr lang="en-US" sz="1000" b="0" dirty="0">
                <a:solidFill>
                  <a:srgbClr val="008000"/>
                </a:solidFill>
                <a:effectLst/>
                <a:latin typeface="Consolas" panose="020B0609020204030204" pitchFamily="49" charset="0"/>
              </a:rPr>
              <a:t>        trim: true,</a:t>
            </a:r>
          </a:p>
          <a:p>
            <a:r>
              <a:rPr lang="en-US" sz="1000" b="0" dirty="0">
                <a:solidFill>
                  <a:srgbClr val="008000"/>
                </a:solidFill>
                <a:effectLst/>
                <a:latin typeface="Consolas" panose="020B0609020204030204" pitchFamily="49" charset="0"/>
              </a:rPr>
              <a:t>        required: 'Name is required'</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description: {</a:t>
            </a:r>
          </a:p>
          <a:p>
            <a:r>
              <a:rPr lang="en-US" sz="1000" b="0" dirty="0">
                <a:solidFill>
                  <a:srgbClr val="008000"/>
                </a:solidFill>
                <a:effectLst/>
                <a:latin typeface="Consolas" panose="020B0609020204030204" pitchFamily="49" charset="0"/>
              </a:rPr>
              <a:t>        type: String,</a:t>
            </a:r>
          </a:p>
          <a:p>
            <a:r>
              <a:rPr lang="en-US" sz="1000" b="0" dirty="0">
                <a:solidFill>
                  <a:srgbClr val="008000"/>
                </a:solidFill>
                <a:effectLst/>
                <a:latin typeface="Consolas" panose="020B0609020204030204" pitchFamily="49" charset="0"/>
              </a:rPr>
              <a:t>        trim: true</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image: {</a:t>
            </a:r>
          </a:p>
          <a:p>
            <a:r>
              <a:rPr lang="en-US" sz="1000" b="0" dirty="0">
                <a:solidFill>
                  <a:srgbClr val="008000"/>
                </a:solidFill>
                <a:effectLst/>
                <a:latin typeface="Consolas" panose="020B0609020204030204" pitchFamily="49" charset="0"/>
              </a:rPr>
              <a:t>        data: Buffer,</a:t>
            </a:r>
          </a:p>
          <a:p>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contentType</a:t>
            </a:r>
            <a:r>
              <a:rPr lang="en-US" sz="1000" b="0" dirty="0">
                <a:solidFill>
                  <a:srgbClr val="008000"/>
                </a:solidFill>
                <a:effectLst/>
                <a:latin typeface="Consolas" panose="020B0609020204030204" pitchFamily="49" charset="0"/>
              </a:rPr>
              <a:t>: String</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owner: {</a:t>
            </a:r>
          </a:p>
          <a:p>
            <a:r>
              <a:rPr lang="en-US" sz="1000" b="0" dirty="0">
                <a:solidFill>
                  <a:srgbClr val="008000"/>
                </a:solidFill>
                <a:effectLst/>
                <a:latin typeface="Consolas" panose="020B0609020204030204" pitchFamily="49" charset="0"/>
              </a:rPr>
              <a:t>        type: </a:t>
            </a:r>
            <a:r>
              <a:rPr lang="en-US" sz="1000" b="0" dirty="0" err="1">
                <a:solidFill>
                  <a:srgbClr val="008000"/>
                </a:solidFill>
                <a:effectLst/>
                <a:latin typeface="Consolas" panose="020B0609020204030204" pitchFamily="49" charset="0"/>
              </a:rPr>
              <a:t>mongoose.Schema.ObjectId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ref: 'User'</a:t>
            </a: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    updated: Date,</a:t>
            </a:r>
          </a:p>
          <a:p>
            <a:r>
              <a:rPr lang="en-US" sz="1000" b="0" dirty="0">
                <a:solidFill>
                  <a:srgbClr val="008000"/>
                </a:solidFill>
                <a:effectLst/>
                <a:latin typeface="Consolas" panose="020B0609020204030204" pitchFamily="49" charset="0"/>
              </a:rPr>
              <a:t>    created: {</a:t>
            </a:r>
          </a:p>
          <a:p>
            <a:r>
              <a:rPr lang="en-US" sz="1000" b="0" dirty="0">
                <a:solidFill>
                  <a:srgbClr val="008000"/>
                </a:solidFill>
                <a:effectLst/>
                <a:latin typeface="Consolas" panose="020B0609020204030204" pitchFamily="49" charset="0"/>
              </a:rPr>
              <a:t>        type: Date,</a:t>
            </a:r>
          </a:p>
          <a:p>
            <a:r>
              <a:rPr lang="en-US" sz="1000" b="0" dirty="0">
                <a:solidFill>
                  <a:srgbClr val="008000"/>
                </a:solidFill>
                <a:effectLst/>
                <a:latin typeface="Consolas" panose="020B0609020204030204" pitchFamily="49" charset="0"/>
              </a:rPr>
              <a:t>        default: </a:t>
            </a:r>
            <a:r>
              <a:rPr lang="en-US" sz="1000" b="0" dirty="0" err="1">
                <a:solidFill>
                  <a:srgbClr val="008000"/>
                </a:solidFill>
                <a:effectLst/>
                <a:latin typeface="Consolas" panose="020B0609020204030204" pitchFamily="49" charset="0"/>
              </a:rPr>
              <a:t>Date.now</a:t>
            </a:r>
            <a:endParaRPr lang="en-US" sz="1000" b="0" dirty="0">
              <a:solidFill>
                <a:srgbClr val="008000"/>
              </a:solidFill>
              <a:effectLst/>
              <a:latin typeface="Consolas" panose="020B0609020204030204" pitchFamily="49" charset="0"/>
            </a:endParaRPr>
          </a:p>
          <a:p>
            <a:r>
              <a:rPr lang="en-US" sz="1000" b="0" dirty="0">
                <a:solidFill>
                  <a:srgbClr val="008000"/>
                </a:solidFill>
                <a:effectLst/>
                <a:latin typeface="Consolas" panose="020B0609020204030204" pitchFamily="49" charset="0"/>
              </a:rPr>
              <a:t>    },</a:t>
            </a:r>
          </a:p>
          <a:p>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export default </a:t>
            </a:r>
            <a:r>
              <a:rPr lang="en-US" sz="1000" b="0" dirty="0" err="1">
                <a:solidFill>
                  <a:srgbClr val="008000"/>
                </a:solidFill>
                <a:effectLst/>
                <a:latin typeface="Consolas" panose="020B0609020204030204" pitchFamily="49" charset="0"/>
              </a:rPr>
              <a:t>mongoose.model</a:t>
            </a:r>
            <a:r>
              <a:rPr lang="en-US" sz="1000" b="0" dirty="0">
                <a:solidFill>
                  <a:srgbClr val="008000"/>
                </a:solidFill>
                <a:effectLst/>
                <a:latin typeface="Consolas" panose="020B0609020204030204" pitchFamily="49" charset="0"/>
              </a:rPr>
              <a:t>('Shop', </a:t>
            </a:r>
            <a:r>
              <a:rPr lang="en-US" sz="1000" b="0" dirty="0" err="1">
                <a:solidFill>
                  <a:srgbClr val="008000"/>
                </a:solidFill>
                <a:effectLst/>
                <a:latin typeface="Consolas" panose="020B0609020204030204" pitchFamily="49" charset="0"/>
              </a:rPr>
              <a:t>ShopSchema</a:t>
            </a:r>
            <a:r>
              <a:rPr lang="en-US" sz="100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4955633-7018-BDA7-6E4B-A005CAA2409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EF836FA8-91DB-5EFF-EC40-1FFA28D62E7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4249B9-4431-33C5-68C6-BD7D2069A542}"/>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1826383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D0D9-CC0E-EF1C-507F-CB73F7529589}"/>
              </a:ext>
            </a:extLst>
          </p:cNvPr>
          <p:cNvSpPr>
            <a:spLocks noGrp="1"/>
          </p:cNvSpPr>
          <p:nvPr>
            <p:ph type="title"/>
          </p:nvPr>
        </p:nvSpPr>
        <p:spPr/>
        <p:txBody>
          <a:bodyPr/>
          <a:lstStyle/>
          <a:p>
            <a:r>
              <a:rPr lang="en-US" dirty="0"/>
              <a:t>Server/routes/shop.routes.js</a:t>
            </a:r>
          </a:p>
        </p:txBody>
      </p:sp>
      <p:sp>
        <p:nvSpPr>
          <p:cNvPr id="3" name="Content Placeholder 2">
            <a:extLst>
              <a:ext uri="{FF2B5EF4-FFF2-40B4-BE49-F238E27FC236}">
                <a16:creationId xmlns:a16="http://schemas.microsoft.com/office/drawing/2014/main" id="{6AEC3A16-C94C-B4BB-8EC9-2C82B9C7B20D}"/>
              </a:ext>
            </a:extLst>
          </p:cNvPr>
          <p:cNvSpPr>
            <a:spLocks noGrp="1"/>
          </p:cNvSpPr>
          <p:nvPr>
            <p:ph idx="1"/>
          </p:nvPr>
        </p:nvSpPr>
        <p:spPr/>
        <p:txBody>
          <a:bodyPr/>
          <a:lstStyle/>
          <a:p>
            <a:r>
              <a:rPr lang="en-US" sz="1000" b="0" dirty="0">
                <a:solidFill>
                  <a:srgbClr val="008000"/>
                </a:solidFill>
                <a:effectLst/>
                <a:latin typeface="Consolas" panose="020B0609020204030204" pitchFamily="49" charset="0"/>
              </a:rPr>
              <a:t>import express from 'express'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userCtrl</a:t>
            </a:r>
            <a:r>
              <a:rPr lang="en-US" sz="1000" b="0" dirty="0">
                <a:solidFill>
                  <a:srgbClr val="008000"/>
                </a:solidFill>
                <a:effectLst/>
                <a:latin typeface="Consolas" panose="020B0609020204030204" pitchFamily="49" charset="0"/>
              </a:rPr>
              <a:t> from '../controllers/user.controller.js'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authCtrl</a:t>
            </a:r>
            <a:r>
              <a:rPr lang="en-US" sz="1000" b="0" dirty="0">
                <a:solidFill>
                  <a:srgbClr val="008000"/>
                </a:solidFill>
                <a:effectLst/>
                <a:latin typeface="Consolas" panose="020B0609020204030204" pitchFamily="49" charset="0"/>
              </a:rPr>
              <a:t> from '../controllers/auth.controller.js'</a:t>
            </a:r>
          </a:p>
          <a:p>
            <a:r>
              <a:rPr lang="en-US" sz="1000" b="0" dirty="0">
                <a:solidFill>
                  <a:srgbClr val="008000"/>
                </a:solidFill>
                <a:effectLst/>
                <a:latin typeface="Consolas" panose="020B0609020204030204" pitchFamily="49" charset="0"/>
              </a:rPr>
              <a:t>import </a:t>
            </a:r>
            <a:r>
              <a:rPr lang="en-US" sz="1000" b="0" dirty="0" err="1">
                <a:solidFill>
                  <a:srgbClr val="008000"/>
                </a:solidFill>
                <a:effectLst/>
                <a:latin typeface="Consolas" panose="020B0609020204030204" pitchFamily="49" charset="0"/>
              </a:rPr>
              <a:t>shopCtrl</a:t>
            </a:r>
            <a:r>
              <a:rPr lang="en-US" sz="1000" b="0" dirty="0">
                <a:solidFill>
                  <a:srgbClr val="008000"/>
                </a:solidFill>
                <a:effectLst/>
                <a:latin typeface="Consolas" panose="020B0609020204030204" pitchFamily="49" charset="0"/>
              </a:rPr>
              <a:t> from '../controllers/shop.controller.js'</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const router = </a:t>
            </a:r>
            <a:r>
              <a:rPr lang="en-US" sz="1000" b="0" dirty="0" err="1">
                <a:solidFill>
                  <a:srgbClr val="008000"/>
                </a:solidFill>
                <a:effectLst/>
                <a:latin typeface="Consolas" panose="020B0609020204030204" pitchFamily="49" charset="0"/>
              </a:rPr>
              <a:t>express.Router</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shopCtrl.read</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/shops/by/:</a:t>
            </a:r>
            <a:r>
              <a:rPr lang="en-US" sz="1000" b="0" dirty="0" err="1">
                <a:solidFill>
                  <a:srgbClr val="008000"/>
                </a:solidFill>
                <a:effectLst/>
                <a:latin typeface="Consolas" panose="020B0609020204030204" pitchFamily="49" charset="0"/>
              </a:rPr>
              <a:t>userId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.post(</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authCtrl.hasAuthorization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userCtrl.isSeller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shopCtrl.create</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authCtrl.hasAuthorization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shopCtrl.listByOwner</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.put(</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shopCtrl.isOwner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shopCtrl.update</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.delete(</a:t>
            </a:r>
            <a:r>
              <a:rPr lang="en-US" sz="1000" b="0" dirty="0" err="1">
                <a:solidFill>
                  <a:srgbClr val="008000"/>
                </a:solidFill>
                <a:effectLst/>
                <a:latin typeface="Consolas" panose="020B0609020204030204" pitchFamily="49" charset="0"/>
              </a:rPr>
              <a:t>authCtrl.requireSignin</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shopCtrl.isOwner</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shopCtrl.remove</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/shops/logo/:</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shopCtrl.photo</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shopCtrl.defaultPhoto</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router.route</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api</a:t>
            </a:r>
            <a:r>
              <a:rPr lang="en-US" sz="1000" b="0" dirty="0">
                <a:solidFill>
                  <a:srgbClr val="008000"/>
                </a:solidFill>
                <a:effectLst/>
                <a:latin typeface="Consolas" panose="020B0609020204030204" pitchFamily="49" charset="0"/>
              </a:rPr>
              <a:t>/shops/</a:t>
            </a:r>
            <a:r>
              <a:rPr lang="en-US" sz="1000" b="0" dirty="0" err="1">
                <a:solidFill>
                  <a:srgbClr val="008000"/>
                </a:solidFill>
                <a:effectLst/>
                <a:latin typeface="Consolas" panose="020B0609020204030204" pitchFamily="49" charset="0"/>
              </a:rPr>
              <a:t>defaultphoto</a:t>
            </a:r>
            <a:r>
              <a:rPr lang="en-US" sz="1000" b="0" dirty="0">
                <a:solidFill>
                  <a:srgbClr val="008000"/>
                </a:solidFill>
                <a:effectLst/>
                <a:latin typeface="Consolas" panose="020B0609020204030204" pitchFamily="49" charset="0"/>
              </a:rPr>
              <a:t>')</a:t>
            </a:r>
          </a:p>
          <a:p>
            <a:r>
              <a:rPr lang="en-US" sz="1000" b="0" dirty="0">
                <a:solidFill>
                  <a:srgbClr val="008000"/>
                </a:solidFill>
                <a:effectLst/>
                <a:latin typeface="Consolas" panose="020B0609020204030204" pitchFamily="49" charset="0"/>
              </a:rPr>
              <a:t>  .get(</a:t>
            </a:r>
            <a:r>
              <a:rPr lang="en-US" sz="1000" b="0" dirty="0" err="1">
                <a:solidFill>
                  <a:srgbClr val="008000"/>
                </a:solidFill>
                <a:effectLst/>
                <a:latin typeface="Consolas" panose="020B0609020204030204" pitchFamily="49" charset="0"/>
              </a:rPr>
              <a:t>shopCtrl.defaultPhoto</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err="1">
                <a:solidFill>
                  <a:srgbClr val="008000"/>
                </a:solidFill>
                <a:effectLst/>
                <a:latin typeface="Consolas" panose="020B0609020204030204" pitchFamily="49" charset="0"/>
              </a:rPr>
              <a:t>router.param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shopId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shopCtrl.shopByID</a:t>
            </a:r>
            <a:r>
              <a:rPr lang="en-US" sz="1000" b="0" dirty="0">
                <a:solidFill>
                  <a:srgbClr val="008000"/>
                </a:solidFill>
                <a:effectLst/>
                <a:latin typeface="Consolas" panose="020B0609020204030204" pitchFamily="49" charset="0"/>
              </a:rPr>
              <a:t>)</a:t>
            </a:r>
          </a:p>
          <a:p>
            <a:r>
              <a:rPr lang="en-US" sz="1000" b="0" dirty="0" err="1">
                <a:solidFill>
                  <a:srgbClr val="008000"/>
                </a:solidFill>
                <a:effectLst/>
                <a:latin typeface="Consolas" panose="020B0609020204030204" pitchFamily="49" charset="0"/>
              </a:rPr>
              <a:t>router.param</a:t>
            </a:r>
            <a:r>
              <a:rPr lang="en-US" sz="1000" b="0" dirty="0">
                <a:solidFill>
                  <a:srgbClr val="008000"/>
                </a:solidFill>
                <a:effectLst/>
                <a:latin typeface="Consolas" panose="020B0609020204030204" pitchFamily="49" charset="0"/>
              </a:rPr>
              <a:t>('</a:t>
            </a:r>
            <a:r>
              <a:rPr lang="en-US" sz="1000" b="0" dirty="0" err="1">
                <a:solidFill>
                  <a:srgbClr val="008000"/>
                </a:solidFill>
                <a:effectLst/>
                <a:latin typeface="Consolas" panose="020B0609020204030204" pitchFamily="49" charset="0"/>
              </a:rPr>
              <a:t>userId</a:t>
            </a:r>
            <a:r>
              <a:rPr lang="en-US" sz="1000" b="0" dirty="0">
                <a:solidFill>
                  <a:srgbClr val="008000"/>
                </a:solidFill>
                <a:effectLst/>
                <a:latin typeface="Consolas" panose="020B0609020204030204" pitchFamily="49" charset="0"/>
              </a:rPr>
              <a:t>', </a:t>
            </a:r>
            <a:r>
              <a:rPr lang="en-US" sz="1000" b="0" dirty="0" err="1">
                <a:solidFill>
                  <a:srgbClr val="008000"/>
                </a:solidFill>
                <a:effectLst/>
                <a:latin typeface="Consolas" panose="020B0609020204030204" pitchFamily="49" charset="0"/>
              </a:rPr>
              <a:t>userCtrl.userByID</a:t>
            </a:r>
            <a:r>
              <a:rPr lang="en-US" sz="1000" b="0" dirty="0">
                <a:solidFill>
                  <a:srgbClr val="008000"/>
                </a:solidFill>
                <a:effectLst/>
                <a:latin typeface="Consolas" panose="020B0609020204030204" pitchFamily="49" charset="0"/>
              </a:rPr>
              <a:t>)</a:t>
            </a:r>
          </a:p>
          <a:p>
            <a:br>
              <a:rPr lang="en-US" sz="1000" b="0" dirty="0">
                <a:solidFill>
                  <a:srgbClr val="008000"/>
                </a:solidFill>
                <a:effectLst/>
                <a:latin typeface="Consolas" panose="020B0609020204030204" pitchFamily="49" charset="0"/>
              </a:rPr>
            </a:br>
            <a:r>
              <a:rPr lang="en-US" sz="1000" b="0" dirty="0">
                <a:solidFill>
                  <a:srgbClr val="008000"/>
                </a:solidFill>
                <a:effectLst/>
                <a:latin typeface="Consolas" panose="020B0609020204030204" pitchFamily="49" charset="0"/>
              </a:rPr>
              <a:t>export default router</a:t>
            </a:r>
          </a:p>
          <a:p>
            <a:br>
              <a:rPr lang="en-US" sz="1000" b="0" dirty="0">
                <a:solidFill>
                  <a:srgbClr val="008000"/>
                </a:solidFill>
                <a:effectLst/>
                <a:latin typeface="Consolas" panose="020B0609020204030204" pitchFamily="49" charset="0"/>
              </a:rPr>
            </a:br>
            <a:endParaRPr lang="en-US" sz="10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5511019-88AA-39FF-D0E8-98CD4FADD4E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725F993-8965-6563-CC7F-F5F3441489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F6F888E-39BB-548C-CC44-008FBC3D8553}"/>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1595209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4847-8E4B-CA3F-45F1-A9150C1C0E14}"/>
              </a:ext>
            </a:extLst>
          </p:cNvPr>
          <p:cNvSpPr>
            <a:spLocks noGrp="1"/>
          </p:cNvSpPr>
          <p:nvPr>
            <p:ph type="title"/>
          </p:nvPr>
        </p:nvSpPr>
        <p:spPr/>
        <p:txBody>
          <a:bodyPr/>
          <a:lstStyle/>
          <a:p>
            <a:r>
              <a:rPr lang="en-US" dirty="0"/>
              <a:t>client/shop/api-shop.js</a:t>
            </a:r>
          </a:p>
        </p:txBody>
      </p:sp>
      <p:sp>
        <p:nvSpPr>
          <p:cNvPr id="3" name="Content Placeholder 2">
            <a:extLst>
              <a:ext uri="{FF2B5EF4-FFF2-40B4-BE49-F238E27FC236}">
                <a16:creationId xmlns:a16="http://schemas.microsoft.com/office/drawing/2014/main" id="{04780D87-0089-6C0A-15F0-CBFA60003831}"/>
              </a:ext>
            </a:extLst>
          </p:cNvPr>
          <p:cNvSpPr>
            <a:spLocks noGrp="1"/>
          </p:cNvSpPr>
          <p:nvPr>
            <p:ph idx="1"/>
          </p:nvPr>
        </p:nvSpPr>
        <p:spPr/>
        <p:txBody>
          <a:bodyPr/>
          <a:lstStyle/>
          <a:p>
            <a:r>
              <a:rPr lang="en-US" sz="300" b="0" dirty="0">
                <a:solidFill>
                  <a:srgbClr val="008000"/>
                </a:solidFill>
                <a:effectLst/>
                <a:latin typeface="Consolas" panose="020B0609020204030204" pitchFamily="49" charset="0"/>
              </a:rPr>
              <a:t>const create = async (params, credentials, shop)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/shops/by/'+ </a:t>
            </a:r>
            <a:r>
              <a:rPr lang="en-US" sz="300" b="0" dirty="0" err="1">
                <a:solidFill>
                  <a:srgbClr val="008000"/>
                </a:solidFill>
                <a:effectLst/>
                <a:latin typeface="Consolas" panose="020B0609020204030204" pitchFamily="49" charset="0"/>
              </a:rPr>
              <a:t>params.userId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'POST',</a:t>
            </a:r>
          </a:p>
          <a:p>
            <a:r>
              <a:rPr lang="en-US" sz="300" b="0" dirty="0">
                <a:solidFill>
                  <a:srgbClr val="008000"/>
                </a:solidFill>
                <a:effectLst/>
                <a:latin typeface="Consolas" panose="020B0609020204030204" pitchFamily="49" charset="0"/>
              </a:rPr>
              <a:t>        headers: {</a:t>
            </a:r>
          </a:p>
          <a:p>
            <a:r>
              <a:rPr lang="en-US" sz="300" b="0" dirty="0">
                <a:solidFill>
                  <a:srgbClr val="008000"/>
                </a:solidFill>
                <a:effectLst/>
                <a:latin typeface="Consolas" panose="020B0609020204030204" pitchFamily="49" charset="0"/>
              </a:rPr>
              <a:t>          'Accept':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'Authorization': 'Bearer ' + credentials.t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body: shop</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 catch(err) {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list = async (signal)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 {</a:t>
            </a:r>
          </a:p>
          <a:p>
            <a:r>
              <a:rPr lang="en-US" sz="300" b="0" dirty="0">
                <a:solidFill>
                  <a:srgbClr val="008000"/>
                </a:solidFill>
                <a:effectLst/>
                <a:latin typeface="Consolas" panose="020B0609020204030204" pitchFamily="49" charset="0"/>
              </a:rPr>
              <a:t>        method: 'GET',</a:t>
            </a:r>
          </a:p>
          <a:p>
            <a:r>
              <a:rPr lang="en-US" sz="300" b="0" dirty="0">
                <a:solidFill>
                  <a:srgbClr val="008000"/>
                </a:solidFill>
                <a:effectLst/>
                <a:latin typeface="Consolas" panose="020B0609020204030204" pitchFamily="49" charset="0"/>
              </a:rPr>
              <a:t>        signal: signal</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}catch(err)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listByOwner</a:t>
            </a:r>
            <a:r>
              <a:rPr lang="en-US" sz="300" b="0" dirty="0">
                <a:solidFill>
                  <a:srgbClr val="008000"/>
                </a:solidFill>
                <a:effectLst/>
                <a:latin typeface="Consolas" panose="020B0609020204030204" pitchFamily="49" charset="0"/>
              </a:rPr>
              <a:t> = async (params, credentials, signal)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/shops/by/'+</a:t>
            </a:r>
            <a:r>
              <a:rPr lang="en-US" sz="300" b="0" dirty="0" err="1">
                <a:solidFill>
                  <a:srgbClr val="008000"/>
                </a:solidFill>
                <a:effectLst/>
                <a:latin typeface="Consolas" panose="020B0609020204030204" pitchFamily="49" charset="0"/>
              </a:rPr>
              <a:t>params.userId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'GET',</a:t>
            </a:r>
          </a:p>
          <a:p>
            <a:r>
              <a:rPr lang="en-US" sz="300" b="0" dirty="0">
                <a:solidFill>
                  <a:srgbClr val="008000"/>
                </a:solidFill>
                <a:effectLst/>
                <a:latin typeface="Consolas" panose="020B0609020204030204" pitchFamily="49" charset="0"/>
              </a:rPr>
              <a:t>        signal: signal,</a:t>
            </a:r>
          </a:p>
          <a:p>
            <a:r>
              <a:rPr lang="en-US" sz="300" b="0" dirty="0">
                <a:solidFill>
                  <a:srgbClr val="008000"/>
                </a:solidFill>
                <a:effectLst/>
                <a:latin typeface="Consolas" panose="020B0609020204030204" pitchFamily="49" charset="0"/>
              </a:rPr>
              <a:t>        headers: {</a:t>
            </a:r>
          </a:p>
          <a:p>
            <a:r>
              <a:rPr lang="en-US" sz="300" b="0" dirty="0">
                <a:solidFill>
                  <a:srgbClr val="008000"/>
                </a:solidFill>
                <a:effectLst/>
                <a:latin typeface="Consolas" panose="020B0609020204030204" pitchFamily="49" charset="0"/>
              </a:rPr>
              <a:t>          'Accept':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'Authorization': 'Bearer ' + credentials.t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}catch(err){</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read = async (params, signal)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 + </a:t>
            </a:r>
            <a:r>
              <a:rPr lang="en-US" sz="300" b="0" dirty="0" err="1">
                <a:solidFill>
                  <a:srgbClr val="008000"/>
                </a:solidFill>
                <a:effectLst/>
                <a:latin typeface="Consolas" panose="020B0609020204030204" pitchFamily="49" charset="0"/>
              </a:rPr>
              <a:t>params.shopId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'GET',</a:t>
            </a:r>
          </a:p>
          <a:p>
            <a:r>
              <a:rPr lang="en-US" sz="300" b="0" dirty="0">
                <a:solidFill>
                  <a:srgbClr val="008000"/>
                </a:solidFill>
                <a:effectLst/>
                <a:latin typeface="Consolas" panose="020B0609020204030204" pitchFamily="49" charset="0"/>
              </a:rPr>
              <a:t>        signal: signal,</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}catch(err)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update = async (params, credentials, shop)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 + </a:t>
            </a:r>
            <a:r>
              <a:rPr lang="en-US" sz="300" b="0" dirty="0" err="1">
                <a:solidFill>
                  <a:srgbClr val="008000"/>
                </a:solidFill>
                <a:effectLst/>
                <a:latin typeface="Consolas" panose="020B0609020204030204" pitchFamily="49" charset="0"/>
              </a:rPr>
              <a:t>params.shopId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'PUT',</a:t>
            </a:r>
          </a:p>
          <a:p>
            <a:r>
              <a:rPr lang="en-US" sz="300" b="0" dirty="0">
                <a:solidFill>
                  <a:srgbClr val="008000"/>
                </a:solidFill>
                <a:effectLst/>
                <a:latin typeface="Consolas" panose="020B0609020204030204" pitchFamily="49" charset="0"/>
              </a:rPr>
              <a:t>        headers: {</a:t>
            </a:r>
          </a:p>
          <a:p>
            <a:r>
              <a:rPr lang="en-US" sz="300" b="0" dirty="0">
                <a:solidFill>
                  <a:srgbClr val="008000"/>
                </a:solidFill>
                <a:effectLst/>
                <a:latin typeface="Consolas" panose="020B0609020204030204" pitchFamily="49" charset="0"/>
              </a:rPr>
              <a:t>          'Accept':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'Authorization': 'Bearer ' + credentials.t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body: shop</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 catch(err)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remove = async (params, credentials) =&gt;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response = await fetch('/</a:t>
            </a:r>
            <a:r>
              <a:rPr lang="en-US" sz="300" b="0" dirty="0" err="1">
                <a:solidFill>
                  <a:srgbClr val="008000"/>
                </a:solidFill>
                <a:effectLst/>
                <a:latin typeface="Consolas" panose="020B0609020204030204" pitchFamily="49" charset="0"/>
              </a:rPr>
              <a:t>api</a:t>
            </a:r>
            <a:r>
              <a:rPr lang="en-US" sz="300" b="0" dirty="0">
                <a:solidFill>
                  <a:srgbClr val="008000"/>
                </a:solidFill>
                <a:effectLst/>
                <a:latin typeface="Consolas" panose="020B0609020204030204" pitchFamily="49" charset="0"/>
              </a:rPr>
              <a:t>/shops/' + </a:t>
            </a:r>
            <a:r>
              <a:rPr lang="en-US" sz="300" b="0" dirty="0" err="1">
                <a:solidFill>
                  <a:srgbClr val="008000"/>
                </a:solidFill>
                <a:effectLst/>
                <a:latin typeface="Consolas" panose="020B0609020204030204" pitchFamily="49" charset="0"/>
              </a:rPr>
              <a:t>params.shopId</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method: 'DELETE',</a:t>
            </a:r>
          </a:p>
          <a:p>
            <a:r>
              <a:rPr lang="en-US" sz="300" b="0" dirty="0">
                <a:solidFill>
                  <a:srgbClr val="008000"/>
                </a:solidFill>
                <a:effectLst/>
                <a:latin typeface="Consolas" panose="020B0609020204030204" pitchFamily="49" charset="0"/>
              </a:rPr>
              <a:t>        headers: {</a:t>
            </a:r>
          </a:p>
          <a:p>
            <a:r>
              <a:rPr lang="en-US" sz="300" b="0" dirty="0">
                <a:solidFill>
                  <a:srgbClr val="008000"/>
                </a:solidFill>
                <a:effectLst/>
                <a:latin typeface="Consolas" panose="020B0609020204030204" pitchFamily="49" charset="0"/>
              </a:rPr>
              <a:t>          'Accept':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'Content-Type': 'application/</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'Authorization': 'Bearer ' + credentials.t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response.json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 catch(err) {</a:t>
            </a:r>
          </a:p>
          <a:p>
            <a:r>
              <a:rPr lang="en-US" sz="300" b="0" dirty="0">
                <a:solidFill>
                  <a:srgbClr val="008000"/>
                </a:solidFill>
                <a:effectLst/>
                <a:latin typeface="Consolas" panose="020B0609020204030204" pitchFamily="49" charset="0"/>
              </a:rPr>
              <a:t>      console.log(err)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export {create, list, </a:t>
            </a:r>
            <a:r>
              <a:rPr lang="en-US" sz="300" b="0" dirty="0" err="1">
                <a:solidFill>
                  <a:srgbClr val="008000"/>
                </a:solidFill>
                <a:effectLst/>
                <a:latin typeface="Consolas" panose="020B0609020204030204" pitchFamily="49" charset="0"/>
              </a:rPr>
              <a:t>listByOwner</a:t>
            </a:r>
            <a:r>
              <a:rPr lang="en-US" sz="300" b="0" dirty="0">
                <a:solidFill>
                  <a:srgbClr val="008000"/>
                </a:solidFill>
                <a:effectLst/>
                <a:latin typeface="Consolas" panose="020B0609020204030204" pitchFamily="49" charset="0"/>
              </a:rPr>
              <a:t>, read, update, remove}</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9204AB23-D537-3568-19B8-AAC89FCB0F2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DD10F65B-9643-B0CD-A31B-8A5AB507D5E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A41CB3-8B22-F654-0413-4B1F6EABE6E5}"/>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419390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E42B-F977-BBC4-7D3B-CD7E2C742A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DA0FCA-00A3-47AA-5716-D5A7C4BBEB40}"/>
              </a:ext>
            </a:extLst>
          </p:cNvPr>
          <p:cNvSpPr>
            <a:spLocks noGrp="1"/>
          </p:cNvSpPr>
          <p:nvPr>
            <p:ph idx="1"/>
          </p:nvPr>
        </p:nvSpPr>
        <p:spPr/>
        <p:txBody>
          <a:bodyPr/>
          <a:lstStyle/>
          <a:p>
            <a:r>
              <a:rPr lang="en-US" dirty="0"/>
              <a:t>We will be extending the MERN skeleton application with support for seller accounts and shops with products, to incrementally integrate marketplace functionalities such as product search and suggestions. </a:t>
            </a:r>
          </a:p>
          <a:p>
            <a:r>
              <a:rPr lang="en-US" dirty="0"/>
              <a:t>By the end you will have a better grasp of how to extend, integrate, and combine the different aspects of full-stack implementations to add complex features to your applications.</a:t>
            </a:r>
          </a:p>
          <a:p>
            <a:endParaRPr lang="en-US" dirty="0"/>
          </a:p>
        </p:txBody>
      </p:sp>
      <p:sp>
        <p:nvSpPr>
          <p:cNvPr id="4" name="Date Placeholder 3">
            <a:extLst>
              <a:ext uri="{FF2B5EF4-FFF2-40B4-BE49-F238E27FC236}">
                <a16:creationId xmlns:a16="http://schemas.microsoft.com/office/drawing/2014/main" id="{5D92AF41-B803-4E79-7081-0E9C47C9E18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F089981-1F58-B066-A12D-4FA1CA87A90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186744-D621-7EE8-AEFC-B992A722D743}"/>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1764817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D70B-8952-6682-009C-1587B80469F4}"/>
              </a:ext>
            </a:extLst>
          </p:cNvPr>
          <p:cNvSpPr>
            <a:spLocks noGrp="1"/>
          </p:cNvSpPr>
          <p:nvPr>
            <p:ph type="title"/>
          </p:nvPr>
        </p:nvSpPr>
        <p:spPr/>
        <p:txBody>
          <a:bodyPr/>
          <a:lstStyle/>
          <a:p>
            <a:r>
              <a:rPr lang="en-US" dirty="0"/>
              <a:t>client/shop/</a:t>
            </a:r>
            <a:r>
              <a:rPr lang="en-US" dirty="0" err="1"/>
              <a:t>NewShop.jsx</a:t>
            </a:r>
            <a:endParaRPr lang="en-US" dirty="0"/>
          </a:p>
        </p:txBody>
      </p:sp>
      <p:sp>
        <p:nvSpPr>
          <p:cNvPr id="3" name="Content Placeholder 2">
            <a:extLst>
              <a:ext uri="{FF2B5EF4-FFF2-40B4-BE49-F238E27FC236}">
                <a16:creationId xmlns:a16="http://schemas.microsoft.com/office/drawing/2014/main" id="{60887708-BA76-02B2-6A5F-2A8223BA075A}"/>
              </a:ext>
            </a:extLst>
          </p:cNvPr>
          <p:cNvSpPr>
            <a:spLocks noGrp="1"/>
          </p:cNvSpPr>
          <p:nvPr>
            <p:ph idx="1"/>
          </p:nvPr>
        </p:nvSpPr>
        <p:spPr/>
        <p:txBody>
          <a:bodyPr/>
          <a:lstStyle/>
          <a:p>
            <a:r>
              <a:rPr lang="en-US" sz="230" b="0" dirty="0">
                <a:solidFill>
                  <a:srgbClr val="008000"/>
                </a:solidFill>
                <a:effectLst/>
                <a:latin typeface="Consolas" panose="020B0609020204030204" pitchFamily="49" charset="0"/>
              </a:rPr>
              <a:t>import React, {</a:t>
            </a:r>
            <a:r>
              <a:rPr lang="en-US" sz="230" b="0" dirty="0" err="1">
                <a:solidFill>
                  <a:srgbClr val="008000"/>
                </a:solidFill>
                <a:effectLst/>
                <a:latin typeface="Consolas" panose="020B0609020204030204" pitchFamily="49" charset="0"/>
              </a:rPr>
              <a:t>useState</a:t>
            </a:r>
            <a:r>
              <a:rPr lang="en-US" sz="230" b="0" dirty="0">
                <a:solidFill>
                  <a:srgbClr val="008000"/>
                </a:solidFill>
                <a:effectLst/>
                <a:latin typeface="Consolas" panose="020B0609020204030204" pitchFamily="49" charset="0"/>
              </a:rPr>
              <a:t>} from 'react'</a:t>
            </a:r>
          </a:p>
          <a:p>
            <a:r>
              <a:rPr lang="en-US" sz="230" b="0" dirty="0">
                <a:solidFill>
                  <a:srgbClr val="008000"/>
                </a:solidFill>
                <a:effectLst/>
                <a:latin typeface="Consolas" panose="020B0609020204030204" pitchFamily="49" charset="0"/>
              </a:rPr>
              <a:t>import Card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/core/Card'</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Button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/core/Button'</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FileUpload</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/icons/</a:t>
            </a:r>
            <a:r>
              <a:rPr lang="en-US" sz="230" b="0" dirty="0" err="1">
                <a:solidFill>
                  <a:srgbClr val="008000"/>
                </a:solidFill>
                <a:effectLst/>
                <a:latin typeface="Consolas" panose="020B0609020204030204" pitchFamily="49" charset="0"/>
              </a:rPr>
              <a:t>AddPhotoAlternate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auth from '../lib/auth-helper'</a:t>
            </a:r>
          </a:p>
          <a:p>
            <a:r>
              <a:rPr lang="en-US" sz="230" b="0" dirty="0">
                <a:solidFill>
                  <a:srgbClr val="008000"/>
                </a:solidFill>
                <a:effectLst/>
                <a:latin typeface="Consolas" panose="020B0609020204030204" pitchFamily="49" charset="0"/>
              </a:rPr>
              <a:t>import </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import Typography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/core/Typography'</a:t>
            </a:r>
          </a:p>
          <a:p>
            <a:r>
              <a:rPr lang="en-US" sz="230" b="0" dirty="0">
                <a:solidFill>
                  <a:srgbClr val="008000"/>
                </a:solidFill>
                <a:effectLst/>
                <a:latin typeface="Consolas" panose="020B0609020204030204" pitchFamily="49" charset="0"/>
              </a:rPr>
              <a:t>import Icon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/core/Icon'</a:t>
            </a:r>
          </a:p>
          <a:p>
            <a:r>
              <a:rPr lang="en-US" sz="230" b="0" dirty="0">
                <a:solidFill>
                  <a:srgbClr val="008000"/>
                </a:solidFill>
                <a:effectLst/>
                <a:latin typeface="Consolas" panose="020B0609020204030204" pitchFamily="49" charset="0"/>
              </a:rPr>
              <a:t>import { </a:t>
            </a:r>
            <a:r>
              <a:rPr lang="en-US" sz="230" b="0" dirty="0" err="1">
                <a:solidFill>
                  <a:srgbClr val="008000"/>
                </a:solidFill>
                <a:effectLst/>
                <a:latin typeface="Consolas" panose="020B0609020204030204" pitchFamily="49" charset="0"/>
              </a:rPr>
              <a:t>makeStyles</a:t>
            </a:r>
            <a:r>
              <a:rPr lang="en-US" sz="230" b="0" dirty="0">
                <a:solidFill>
                  <a:srgbClr val="008000"/>
                </a:solidFill>
                <a:effectLst/>
                <a:latin typeface="Consolas" panose="020B0609020204030204" pitchFamily="49" charset="0"/>
              </a:rPr>
              <a:t> } from '@material-</a:t>
            </a:r>
            <a:r>
              <a:rPr lang="en-US" sz="230" b="0" dirty="0" err="1">
                <a:solidFill>
                  <a:srgbClr val="008000"/>
                </a:solidFill>
                <a:effectLst/>
                <a:latin typeface="Consolas" panose="020B0609020204030204" pitchFamily="49" charset="0"/>
              </a:rPr>
              <a:t>ui</a:t>
            </a:r>
            <a:r>
              <a:rPr lang="en-US" sz="230" b="0" dirty="0">
                <a:solidFill>
                  <a:srgbClr val="008000"/>
                </a:solidFill>
                <a:effectLst/>
                <a:latin typeface="Consolas" panose="020B0609020204030204" pitchFamily="49" charset="0"/>
              </a:rPr>
              <a:t>/core/styles'</a:t>
            </a:r>
          </a:p>
          <a:p>
            <a:r>
              <a:rPr lang="en-US" sz="230" b="0" dirty="0">
                <a:solidFill>
                  <a:srgbClr val="008000"/>
                </a:solidFill>
                <a:effectLst/>
                <a:latin typeface="Consolas" panose="020B0609020204030204" pitchFamily="49" charset="0"/>
              </a:rPr>
              <a:t>import {create} from './api-shop.js'</a:t>
            </a:r>
          </a:p>
          <a:p>
            <a:r>
              <a:rPr lang="en-US" sz="230" b="0" dirty="0">
                <a:solidFill>
                  <a:srgbClr val="008000"/>
                </a:solidFill>
                <a:effectLst/>
                <a:latin typeface="Consolas" panose="020B0609020204030204" pitchFamily="49" charset="0"/>
              </a:rPr>
              <a:t>import {Link, Navigate} from 'react-router-</a:t>
            </a:r>
            <a:r>
              <a:rPr lang="en-US" sz="230" b="0" dirty="0" err="1">
                <a:solidFill>
                  <a:srgbClr val="008000"/>
                </a:solidFill>
                <a:effectLst/>
                <a:latin typeface="Consolas" panose="020B0609020204030204" pitchFamily="49" charset="0"/>
              </a:rPr>
              <a:t>dom</a:t>
            </a:r>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const </a:t>
            </a:r>
            <a:r>
              <a:rPr lang="en-US" sz="230" b="0" dirty="0" err="1">
                <a:solidFill>
                  <a:srgbClr val="008000"/>
                </a:solidFill>
                <a:effectLst/>
                <a:latin typeface="Consolas" panose="020B0609020204030204" pitchFamily="49" charset="0"/>
              </a:rPr>
              <a:t>useStyles</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makeStyles</a:t>
            </a:r>
            <a:r>
              <a:rPr lang="en-US" sz="230" b="0" dirty="0">
                <a:solidFill>
                  <a:srgbClr val="008000"/>
                </a:solidFill>
                <a:effectLst/>
                <a:latin typeface="Consolas" panose="020B0609020204030204" pitchFamily="49" charset="0"/>
              </a:rPr>
              <a:t>(theme =&gt; ({</a:t>
            </a:r>
          </a:p>
          <a:p>
            <a:r>
              <a:rPr lang="en-US" sz="230" b="0" dirty="0">
                <a:solidFill>
                  <a:srgbClr val="008000"/>
                </a:solidFill>
                <a:effectLst/>
                <a:latin typeface="Consolas" panose="020B0609020204030204" pitchFamily="49" charset="0"/>
              </a:rPr>
              <a:t>  card: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maxWidth</a:t>
            </a:r>
            <a:r>
              <a:rPr lang="en-US" sz="230" b="0" dirty="0">
                <a:solidFill>
                  <a:srgbClr val="008000"/>
                </a:solidFill>
                <a:effectLst/>
                <a:latin typeface="Consolas" panose="020B0609020204030204" pitchFamily="49" charset="0"/>
              </a:rPr>
              <a:t>: 600,</a:t>
            </a:r>
          </a:p>
          <a:p>
            <a:r>
              <a:rPr lang="en-US" sz="230" b="0" dirty="0">
                <a:solidFill>
                  <a:srgbClr val="008000"/>
                </a:solidFill>
                <a:effectLst/>
                <a:latin typeface="Consolas" panose="020B0609020204030204" pitchFamily="49" charset="0"/>
              </a:rPr>
              <a:t>    margin: 'auto',</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textAlign</a:t>
            </a:r>
            <a:r>
              <a:rPr lang="en-US" sz="230" b="0" dirty="0">
                <a:solidFill>
                  <a:srgbClr val="008000"/>
                </a:solidFill>
                <a:effectLst/>
                <a:latin typeface="Consolas" panose="020B0609020204030204" pitchFamily="49" charset="0"/>
              </a:rPr>
              <a:t>: 'center',</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marginTop</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(5),</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paddingBottom</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error: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verticalAlign</a:t>
            </a:r>
            <a:r>
              <a:rPr lang="en-US" sz="230" b="0" dirty="0">
                <a:solidFill>
                  <a:srgbClr val="008000"/>
                </a:solidFill>
                <a:effectLst/>
                <a:latin typeface="Consolas" panose="020B0609020204030204" pitchFamily="49" charset="0"/>
              </a:rPr>
              <a:t>: 'middle'</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title: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marginTop</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    color: </a:t>
            </a:r>
            <a:r>
              <a:rPr lang="en-US" sz="230" b="0" dirty="0" err="1">
                <a:solidFill>
                  <a:srgbClr val="008000"/>
                </a:solidFill>
                <a:effectLst/>
                <a:latin typeface="Consolas" panose="020B0609020204030204" pitchFamily="49" charset="0"/>
              </a:rPr>
              <a:t>theme.palette.openTitle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fontSize</a:t>
            </a:r>
            <a:r>
              <a:rPr lang="en-US" sz="230" b="0" dirty="0">
                <a:solidFill>
                  <a:srgbClr val="008000"/>
                </a:solidFill>
                <a:effectLst/>
                <a:latin typeface="Consolas" panose="020B0609020204030204" pitchFamily="49" charset="0"/>
              </a:rPr>
              <a:t>: '1em'</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marginLeft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(1),</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marginRight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(1),</a:t>
            </a:r>
          </a:p>
          <a:p>
            <a:r>
              <a:rPr lang="en-US" sz="230" b="0" dirty="0">
                <a:solidFill>
                  <a:srgbClr val="008000"/>
                </a:solidFill>
                <a:effectLst/>
                <a:latin typeface="Consolas" panose="020B0609020204030204" pitchFamily="49" charset="0"/>
              </a:rPr>
              <a:t>    width: 300</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submit: {</a:t>
            </a:r>
          </a:p>
          <a:p>
            <a:r>
              <a:rPr lang="en-US" sz="230" b="0" dirty="0">
                <a:solidFill>
                  <a:srgbClr val="008000"/>
                </a:solidFill>
                <a:effectLst/>
                <a:latin typeface="Consolas" panose="020B0609020204030204" pitchFamily="49" charset="0"/>
              </a:rPr>
              <a:t>    margin: 'auto',</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marginBottom</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theme.spacing</a:t>
            </a:r>
            <a:r>
              <a:rPr lang="en-US" sz="230" b="0" dirty="0">
                <a:solidFill>
                  <a:srgbClr val="008000"/>
                </a:solidFill>
                <a:effectLst/>
                <a:latin typeface="Consolas" panose="020B0609020204030204" pitchFamily="49" charset="0"/>
              </a:rPr>
              <a:t>(2)</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input: {</a:t>
            </a:r>
          </a:p>
          <a:p>
            <a:r>
              <a:rPr lang="en-US" sz="230" b="0" dirty="0">
                <a:solidFill>
                  <a:srgbClr val="008000"/>
                </a:solidFill>
                <a:effectLst/>
                <a:latin typeface="Consolas" panose="020B0609020204030204" pitchFamily="49" charset="0"/>
              </a:rPr>
              <a:t>    display: 'none'</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filename:{</a:t>
            </a:r>
          </a:p>
          <a:p>
            <a:r>
              <a:rPr lang="en-US" sz="230" b="0" dirty="0">
                <a:solidFill>
                  <a:srgbClr val="008000"/>
                </a:solidFill>
                <a:effectLst/>
                <a:latin typeface="Consolas" panose="020B0609020204030204" pitchFamily="49" charset="0"/>
              </a:rPr>
              <a:t>    marginLeft:'10px'</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export default function </a:t>
            </a:r>
            <a:r>
              <a:rPr lang="en-US" sz="230" b="0" dirty="0" err="1">
                <a:solidFill>
                  <a:srgbClr val="008000"/>
                </a:solidFill>
                <a:effectLst/>
                <a:latin typeface="Consolas" panose="020B0609020204030204" pitchFamily="49" charset="0"/>
              </a:rPr>
              <a:t>NewShop</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const classes = </a:t>
            </a:r>
            <a:r>
              <a:rPr lang="en-US" sz="230" b="0" dirty="0" err="1">
                <a:solidFill>
                  <a:srgbClr val="008000"/>
                </a:solidFill>
                <a:effectLst/>
                <a:latin typeface="Consolas" panose="020B0609020204030204" pitchFamily="49" charset="0"/>
              </a:rPr>
              <a:t>useStyles</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const [values,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useState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name: '',</a:t>
            </a:r>
          </a:p>
          <a:p>
            <a:r>
              <a:rPr lang="en-US" sz="230" b="0" dirty="0">
                <a:solidFill>
                  <a:srgbClr val="008000"/>
                </a:solidFill>
                <a:effectLst/>
                <a:latin typeface="Consolas" panose="020B0609020204030204" pitchFamily="49" charset="0"/>
              </a:rPr>
              <a:t>      description: '',</a:t>
            </a:r>
          </a:p>
          <a:p>
            <a:r>
              <a:rPr lang="en-US" sz="230" b="0" dirty="0">
                <a:solidFill>
                  <a:srgbClr val="008000"/>
                </a:solidFill>
                <a:effectLst/>
                <a:latin typeface="Consolas" panose="020B0609020204030204" pitchFamily="49" charset="0"/>
              </a:rPr>
              <a:t>      image: '',</a:t>
            </a:r>
          </a:p>
          <a:p>
            <a:r>
              <a:rPr lang="en-US" sz="230" b="0" dirty="0">
                <a:solidFill>
                  <a:srgbClr val="008000"/>
                </a:solidFill>
                <a:effectLst/>
                <a:latin typeface="Consolas" panose="020B0609020204030204" pitchFamily="49" charset="0"/>
              </a:rPr>
              <a:t>      redirect: false,</a:t>
            </a:r>
          </a:p>
          <a:p>
            <a:r>
              <a:rPr lang="en-US" sz="230" b="0" dirty="0">
                <a:solidFill>
                  <a:srgbClr val="008000"/>
                </a:solidFill>
                <a:effectLst/>
                <a:latin typeface="Consolas" panose="020B0609020204030204" pitchFamily="49" charset="0"/>
              </a:rPr>
              <a:t>      error: ''</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const </a:t>
            </a:r>
            <a:r>
              <a:rPr lang="en-US" sz="230" b="0" dirty="0" err="1">
                <a:solidFill>
                  <a:srgbClr val="008000"/>
                </a:solidFill>
                <a:effectLst/>
                <a:latin typeface="Consolas" panose="020B0609020204030204" pitchFamily="49" charset="0"/>
              </a:rPr>
              <a:t>jwt</a:t>
            </a:r>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auth.isAuthenticated</a:t>
            </a:r>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  const </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 = name =&gt; event =&gt; {</a:t>
            </a:r>
          </a:p>
          <a:p>
            <a:r>
              <a:rPr lang="en-US" sz="230" b="0" dirty="0">
                <a:solidFill>
                  <a:srgbClr val="008000"/>
                </a:solidFill>
                <a:effectLst/>
                <a:latin typeface="Consolas" panose="020B0609020204030204" pitchFamily="49" charset="0"/>
              </a:rPr>
              <a:t>    const value = name === 'image'</a:t>
            </a:r>
          </a:p>
          <a:p>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event.target.files</a:t>
            </a:r>
            <a:r>
              <a:rPr lang="en-US" sz="230" b="0" dirty="0">
                <a:solidFill>
                  <a:srgbClr val="008000"/>
                </a:solidFill>
                <a:effectLst/>
                <a:latin typeface="Consolas" panose="020B0609020204030204" pitchFamily="49" charset="0"/>
              </a:rPr>
              <a:t>[0]</a:t>
            </a:r>
          </a:p>
          <a:p>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event.target.value</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[name]: value })</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const </a:t>
            </a:r>
            <a:r>
              <a:rPr lang="en-US" sz="230" b="0" dirty="0" err="1">
                <a:solidFill>
                  <a:srgbClr val="008000"/>
                </a:solidFill>
                <a:effectLst/>
                <a:latin typeface="Consolas" panose="020B0609020204030204" pitchFamily="49" charset="0"/>
              </a:rPr>
              <a:t>clickSubmit</a:t>
            </a:r>
            <a:r>
              <a:rPr lang="en-US" sz="230" b="0" dirty="0">
                <a:solidFill>
                  <a:srgbClr val="008000"/>
                </a:solidFill>
                <a:effectLst/>
                <a:latin typeface="Consolas" panose="020B0609020204030204" pitchFamily="49" charset="0"/>
              </a:rPr>
              <a:t> = () =&gt; {</a:t>
            </a:r>
          </a:p>
          <a:p>
            <a:r>
              <a:rPr lang="en-US" sz="230" b="0" dirty="0">
                <a:solidFill>
                  <a:srgbClr val="008000"/>
                </a:solidFill>
                <a:effectLst/>
                <a:latin typeface="Consolas" panose="020B0609020204030204" pitchFamily="49" charset="0"/>
              </a:rPr>
              <a:t>    let </a:t>
            </a:r>
            <a:r>
              <a:rPr lang="en-US" sz="230" b="0" dirty="0" err="1">
                <a:solidFill>
                  <a:srgbClr val="008000"/>
                </a:solidFill>
                <a:effectLst/>
                <a:latin typeface="Consolas" panose="020B0609020204030204" pitchFamily="49" charset="0"/>
              </a:rPr>
              <a:t>shopData</a:t>
            </a:r>
            <a:r>
              <a:rPr lang="en-US" sz="230" b="0" dirty="0">
                <a:solidFill>
                  <a:srgbClr val="008000"/>
                </a:solidFill>
                <a:effectLst/>
                <a:latin typeface="Consolas" panose="020B0609020204030204" pitchFamily="49" charset="0"/>
              </a:rPr>
              <a:t> = new </a:t>
            </a:r>
            <a:r>
              <a:rPr lang="en-US" sz="230" b="0" dirty="0" err="1">
                <a:solidFill>
                  <a:srgbClr val="008000"/>
                </a:solidFill>
                <a:effectLst/>
                <a:latin typeface="Consolas" panose="020B0609020204030204" pitchFamily="49" charset="0"/>
              </a:rPr>
              <a:t>FormData</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values.name &amp;&amp; </a:t>
            </a:r>
            <a:r>
              <a:rPr lang="en-US" sz="230" b="0" dirty="0" err="1">
                <a:solidFill>
                  <a:srgbClr val="008000"/>
                </a:solidFill>
                <a:effectLst/>
                <a:latin typeface="Consolas" panose="020B0609020204030204" pitchFamily="49" charset="0"/>
              </a:rPr>
              <a:t>shopData.append</a:t>
            </a:r>
            <a:r>
              <a:rPr lang="en-US" sz="230" b="0" dirty="0">
                <a:solidFill>
                  <a:srgbClr val="008000"/>
                </a:solidFill>
                <a:effectLst/>
                <a:latin typeface="Consolas" panose="020B0609020204030204" pitchFamily="49" charset="0"/>
              </a:rPr>
              <a:t>('name', values.name)</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values.description</a:t>
            </a:r>
            <a:r>
              <a:rPr lang="en-US" sz="230" b="0" dirty="0">
                <a:solidFill>
                  <a:srgbClr val="008000"/>
                </a:solidFill>
                <a:effectLst/>
                <a:latin typeface="Consolas" panose="020B0609020204030204" pitchFamily="49" charset="0"/>
              </a:rPr>
              <a:t> &amp;&amp; </a:t>
            </a:r>
            <a:r>
              <a:rPr lang="en-US" sz="230" b="0" dirty="0" err="1">
                <a:solidFill>
                  <a:srgbClr val="008000"/>
                </a:solidFill>
                <a:effectLst/>
                <a:latin typeface="Consolas" panose="020B0609020204030204" pitchFamily="49" charset="0"/>
              </a:rPr>
              <a:t>shopData.append</a:t>
            </a:r>
            <a:r>
              <a:rPr lang="en-US" sz="230" b="0" dirty="0">
                <a:solidFill>
                  <a:srgbClr val="008000"/>
                </a:solidFill>
                <a:effectLst/>
                <a:latin typeface="Consolas" panose="020B0609020204030204" pitchFamily="49" charset="0"/>
              </a:rPr>
              <a:t>('description', </a:t>
            </a:r>
            <a:r>
              <a:rPr lang="en-US" sz="230" b="0" dirty="0" err="1">
                <a:solidFill>
                  <a:srgbClr val="008000"/>
                </a:solidFill>
                <a:effectLst/>
                <a:latin typeface="Consolas" panose="020B0609020204030204" pitchFamily="49" charset="0"/>
              </a:rPr>
              <a:t>values.description</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values.image</a:t>
            </a:r>
            <a:r>
              <a:rPr lang="en-US" sz="230" b="0" dirty="0">
                <a:solidFill>
                  <a:srgbClr val="008000"/>
                </a:solidFill>
                <a:effectLst/>
                <a:latin typeface="Consolas" panose="020B0609020204030204" pitchFamily="49" charset="0"/>
              </a:rPr>
              <a:t> &amp;&amp; </a:t>
            </a:r>
            <a:r>
              <a:rPr lang="en-US" sz="230" b="0" dirty="0" err="1">
                <a:solidFill>
                  <a:srgbClr val="008000"/>
                </a:solidFill>
                <a:effectLst/>
                <a:latin typeface="Consolas" panose="020B0609020204030204" pitchFamily="49" charset="0"/>
              </a:rPr>
              <a:t>shopData.append</a:t>
            </a:r>
            <a:r>
              <a:rPr lang="en-US" sz="230" b="0" dirty="0">
                <a:solidFill>
                  <a:srgbClr val="008000"/>
                </a:solidFill>
                <a:effectLst/>
                <a:latin typeface="Consolas" panose="020B0609020204030204" pitchFamily="49" charset="0"/>
              </a:rPr>
              <a:t>('image', </a:t>
            </a:r>
            <a:r>
              <a:rPr lang="en-US" sz="230" b="0" dirty="0" err="1">
                <a:solidFill>
                  <a:srgbClr val="008000"/>
                </a:solidFill>
                <a:effectLst/>
                <a:latin typeface="Consolas" panose="020B0609020204030204" pitchFamily="49" charset="0"/>
              </a:rPr>
              <a:t>values.image</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create({</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userId</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jwt.user._id</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 {</a:t>
            </a:r>
          </a:p>
          <a:p>
            <a:r>
              <a:rPr lang="en-US" sz="230" b="0" dirty="0">
                <a:solidFill>
                  <a:srgbClr val="008000"/>
                </a:solidFill>
                <a:effectLst/>
                <a:latin typeface="Consolas" panose="020B0609020204030204" pitchFamily="49" charset="0"/>
              </a:rPr>
              <a:t>      t: </a:t>
            </a:r>
            <a:r>
              <a:rPr lang="en-US" sz="230" b="0" dirty="0" err="1">
                <a:solidFill>
                  <a:srgbClr val="008000"/>
                </a:solidFill>
                <a:effectLst/>
                <a:latin typeface="Consolas" panose="020B0609020204030204" pitchFamily="49" charset="0"/>
              </a:rPr>
              <a:t>jwt.token</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 </a:t>
            </a:r>
            <a:r>
              <a:rPr lang="en-US" sz="230" b="0" dirty="0" err="1">
                <a:solidFill>
                  <a:srgbClr val="008000"/>
                </a:solidFill>
                <a:effectLst/>
                <a:latin typeface="Consolas" panose="020B0609020204030204" pitchFamily="49" charset="0"/>
              </a:rPr>
              <a:t>shopData</a:t>
            </a:r>
            <a:r>
              <a:rPr lang="en-US" sz="230" b="0" dirty="0">
                <a:solidFill>
                  <a:srgbClr val="008000"/>
                </a:solidFill>
                <a:effectLst/>
                <a:latin typeface="Consolas" panose="020B0609020204030204" pitchFamily="49" charset="0"/>
              </a:rPr>
              <a:t>).then((data) =&gt; {</a:t>
            </a:r>
          </a:p>
          <a:p>
            <a:r>
              <a:rPr lang="en-US" sz="230" b="0" dirty="0">
                <a:solidFill>
                  <a:srgbClr val="008000"/>
                </a:solidFill>
                <a:effectLst/>
                <a:latin typeface="Consolas" panose="020B0609020204030204" pitchFamily="49" charset="0"/>
              </a:rPr>
              <a:t>      if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error: </a:t>
            </a:r>
            <a:r>
              <a:rPr lang="en-US" sz="230" b="0" dirty="0" err="1">
                <a:solidFill>
                  <a:srgbClr val="008000"/>
                </a:solidFill>
                <a:effectLst/>
                <a:latin typeface="Consolas" panose="020B0609020204030204" pitchFamily="49" charset="0"/>
              </a:rPr>
              <a:t>data.error</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 else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setValues</a:t>
            </a:r>
            <a:r>
              <a:rPr lang="en-US" sz="230" b="0" dirty="0">
                <a:solidFill>
                  <a:srgbClr val="008000"/>
                </a:solidFill>
                <a:effectLst/>
                <a:latin typeface="Consolas" panose="020B0609020204030204" pitchFamily="49" charset="0"/>
              </a:rPr>
              <a:t>({...values, error: '', redirect: true})</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a:t>
            </a:r>
          </a:p>
          <a:p>
            <a:br>
              <a:rPr lang="en-US" sz="230" b="0" dirty="0">
                <a:solidFill>
                  <a:srgbClr val="008000"/>
                </a:solidFill>
                <a:effectLst/>
                <a:latin typeface="Consolas" panose="020B0609020204030204" pitchFamily="49" charset="0"/>
              </a:rPr>
            </a:br>
            <a:r>
              <a:rPr lang="en-US" sz="230" b="0" dirty="0">
                <a:solidFill>
                  <a:srgbClr val="008000"/>
                </a:solidFill>
                <a:effectLst/>
                <a:latin typeface="Consolas" panose="020B0609020204030204" pitchFamily="49" charset="0"/>
              </a:rPr>
              <a:t>    if (</a:t>
            </a:r>
            <a:r>
              <a:rPr lang="en-US" sz="230" b="0" dirty="0" err="1">
                <a:solidFill>
                  <a:srgbClr val="008000"/>
                </a:solidFill>
                <a:effectLst/>
                <a:latin typeface="Consolas" panose="020B0609020204030204" pitchFamily="49" charset="0"/>
              </a:rPr>
              <a:t>values.redirect</a:t>
            </a:r>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return (&lt;Navigate to={'/seller/shops'}/&gt;)</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return (&lt;div&gt;</a:t>
            </a:r>
          </a:p>
          <a:p>
            <a:r>
              <a:rPr lang="en-US" sz="230" b="0" dirty="0">
                <a:solidFill>
                  <a:srgbClr val="008000"/>
                </a:solidFill>
                <a:effectLst/>
                <a:latin typeface="Consolas" panose="020B0609020204030204" pitchFamily="49" charset="0"/>
              </a:rPr>
              <a:t>      &lt;Card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classes.card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&lt;Typography type="headline" component="h2"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classes.title</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New Shop</a:t>
            </a:r>
          </a:p>
          <a:p>
            <a:r>
              <a:rPr lang="en-US" sz="230" b="0" dirty="0">
                <a:solidFill>
                  <a:srgbClr val="008000"/>
                </a:solidFill>
                <a:effectLst/>
                <a:latin typeface="Consolas" panose="020B0609020204030204" pitchFamily="49" charset="0"/>
              </a:rPr>
              <a:t>          &lt;/Typography&gt;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&lt;input accept="image/*"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('image')}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classes.input</a:t>
            </a:r>
            <a:r>
              <a:rPr lang="en-US" sz="230" b="0" dirty="0">
                <a:solidFill>
                  <a:srgbClr val="008000"/>
                </a:solidFill>
                <a:effectLst/>
                <a:latin typeface="Consolas" panose="020B0609020204030204" pitchFamily="49" charset="0"/>
              </a:rPr>
              <a:t>} id="icon-button-file" type="file" /&gt;</a:t>
            </a:r>
          </a:p>
          <a:p>
            <a:r>
              <a:rPr lang="en-US" sz="230" b="0" dirty="0">
                <a:solidFill>
                  <a:srgbClr val="008000"/>
                </a:solidFill>
                <a:effectLst/>
                <a:latin typeface="Consolas" panose="020B0609020204030204" pitchFamily="49" charset="0"/>
              </a:rPr>
              <a:t>          &lt;label </a:t>
            </a:r>
            <a:r>
              <a:rPr lang="en-US" sz="230" b="0" dirty="0" err="1">
                <a:solidFill>
                  <a:srgbClr val="008000"/>
                </a:solidFill>
                <a:effectLst/>
                <a:latin typeface="Consolas" panose="020B0609020204030204" pitchFamily="49" charset="0"/>
              </a:rPr>
              <a:t>htmlFor</a:t>
            </a:r>
            <a:r>
              <a:rPr lang="en-US" sz="230" b="0" dirty="0">
                <a:solidFill>
                  <a:srgbClr val="008000"/>
                </a:solidFill>
                <a:effectLst/>
                <a:latin typeface="Consolas" panose="020B0609020204030204" pitchFamily="49" charset="0"/>
              </a:rPr>
              <a:t>="icon-button-file"&gt;</a:t>
            </a:r>
          </a:p>
          <a:p>
            <a:r>
              <a:rPr lang="en-US" sz="230" b="0" dirty="0">
                <a:solidFill>
                  <a:srgbClr val="008000"/>
                </a:solidFill>
                <a:effectLst/>
                <a:latin typeface="Consolas" panose="020B0609020204030204" pitchFamily="49" charset="0"/>
              </a:rPr>
              <a:t>            &lt;Button variant="contained" color="secondary" component="span"&gt;</a:t>
            </a:r>
          </a:p>
          <a:p>
            <a:r>
              <a:rPr lang="en-US" sz="230" b="0" dirty="0">
                <a:solidFill>
                  <a:srgbClr val="008000"/>
                </a:solidFill>
                <a:effectLst/>
                <a:latin typeface="Consolas" panose="020B0609020204030204" pitchFamily="49" charset="0"/>
              </a:rPr>
              <a:t>              Upload Logo</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FileUpload</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&lt;/Button&gt;</a:t>
            </a:r>
          </a:p>
          <a:p>
            <a:r>
              <a:rPr lang="en-US" sz="230" b="0" dirty="0">
                <a:solidFill>
                  <a:srgbClr val="008000"/>
                </a:solidFill>
                <a:effectLst/>
                <a:latin typeface="Consolas" panose="020B0609020204030204" pitchFamily="49" charset="0"/>
              </a:rPr>
              <a:t>          &lt;/label&gt; &lt;span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classes.filename</a:t>
            </a:r>
            <a:r>
              <a:rPr lang="en-US" sz="230" b="0" dirty="0">
                <a:solidFill>
                  <a:srgbClr val="008000"/>
                </a:solidFill>
                <a:effectLst/>
                <a:latin typeface="Consolas" panose="020B0609020204030204" pitchFamily="49" charset="0"/>
              </a:rPr>
              <a:t>}&gt;{</a:t>
            </a:r>
            <a:r>
              <a:rPr lang="en-US" sz="230" b="0" dirty="0" err="1">
                <a:solidFill>
                  <a:srgbClr val="008000"/>
                </a:solidFill>
                <a:effectLst/>
                <a:latin typeface="Consolas" panose="020B0609020204030204" pitchFamily="49" charset="0"/>
              </a:rPr>
              <a:t>values.image</a:t>
            </a:r>
            <a:r>
              <a:rPr lang="en-US" sz="230" b="0" dirty="0">
                <a:solidFill>
                  <a:srgbClr val="008000"/>
                </a:solidFill>
                <a:effectLst/>
                <a:latin typeface="Consolas" panose="020B0609020204030204" pitchFamily="49" charset="0"/>
              </a:rPr>
              <a:t> ? values.image.name : ''}&lt;/span&gt;&lt;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TextField</a:t>
            </a:r>
            <a:r>
              <a:rPr lang="en-US" sz="230" b="0" dirty="0">
                <a:solidFill>
                  <a:srgbClr val="008000"/>
                </a:solidFill>
                <a:effectLst/>
                <a:latin typeface="Consolas" panose="020B0609020204030204" pitchFamily="49" charset="0"/>
              </a:rPr>
              <a:t> id="name" label="Name"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 value={values.name}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('name')} margin="normal"/&gt;&lt;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TextField</a:t>
            </a:r>
            <a:endParaRPr lang="en-US" sz="230" b="0" dirty="0">
              <a:solidFill>
                <a:srgbClr val="008000"/>
              </a:solidFill>
              <a:effectLst/>
              <a:latin typeface="Consolas" panose="020B0609020204030204" pitchFamily="49" charset="0"/>
            </a:endParaRPr>
          </a:p>
          <a:p>
            <a:r>
              <a:rPr lang="en-US" sz="230" b="0" dirty="0">
                <a:solidFill>
                  <a:srgbClr val="008000"/>
                </a:solidFill>
                <a:effectLst/>
                <a:latin typeface="Consolas" panose="020B0609020204030204" pitchFamily="49" charset="0"/>
              </a:rPr>
              <a:t>            id="multiline-flexible"</a:t>
            </a:r>
          </a:p>
          <a:p>
            <a:r>
              <a:rPr lang="en-US" sz="230" b="0" dirty="0">
                <a:solidFill>
                  <a:srgbClr val="008000"/>
                </a:solidFill>
                <a:effectLst/>
                <a:latin typeface="Consolas" panose="020B0609020204030204" pitchFamily="49" charset="0"/>
              </a:rPr>
              <a:t>            label="Description"</a:t>
            </a:r>
          </a:p>
          <a:p>
            <a:r>
              <a:rPr lang="en-US" sz="230" b="0" dirty="0">
                <a:solidFill>
                  <a:srgbClr val="008000"/>
                </a:solidFill>
                <a:effectLst/>
                <a:latin typeface="Consolas" panose="020B0609020204030204" pitchFamily="49" charset="0"/>
              </a:rPr>
              <a:t>            multiline</a:t>
            </a:r>
          </a:p>
          <a:p>
            <a:r>
              <a:rPr lang="en-US" sz="230" b="0" dirty="0">
                <a:solidFill>
                  <a:srgbClr val="008000"/>
                </a:solidFill>
                <a:effectLst/>
                <a:latin typeface="Consolas" panose="020B0609020204030204" pitchFamily="49" charset="0"/>
              </a:rPr>
              <a:t>            rows="2"</a:t>
            </a:r>
          </a:p>
          <a:p>
            <a:r>
              <a:rPr lang="en-US" sz="230" b="0" dirty="0">
                <a:solidFill>
                  <a:srgbClr val="008000"/>
                </a:solidFill>
                <a:effectLst/>
                <a:latin typeface="Consolas" panose="020B0609020204030204" pitchFamily="49" charset="0"/>
              </a:rPr>
              <a:t>            value={</a:t>
            </a:r>
            <a:r>
              <a:rPr lang="en-US" sz="230" b="0" dirty="0" err="1">
                <a:solidFill>
                  <a:srgbClr val="008000"/>
                </a:solidFill>
                <a:effectLst/>
                <a:latin typeface="Consolas" panose="020B0609020204030204" pitchFamily="49" charset="0"/>
              </a:rPr>
              <a:t>values.description</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onChange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handleChange</a:t>
            </a:r>
            <a:r>
              <a:rPr lang="en-US" sz="230" b="0" dirty="0">
                <a:solidFill>
                  <a:srgbClr val="008000"/>
                </a:solidFill>
                <a:effectLst/>
                <a:latin typeface="Consolas" panose="020B0609020204030204" pitchFamily="49" charset="0"/>
              </a:rPr>
              <a:t>('description')}</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classes.textField</a:t>
            </a:r>
            <a:r>
              <a:rPr lang="en-US" sz="230" b="0" dirty="0">
                <a:solidFill>
                  <a:srgbClr val="008000"/>
                </a:solidFill>
                <a:effectLst/>
                <a:latin typeface="Consolas" panose="020B0609020204030204" pitchFamily="49" charset="0"/>
              </a:rPr>
              <a:t>}</a:t>
            </a:r>
          </a:p>
          <a:p>
            <a:r>
              <a:rPr lang="en-US" sz="230" b="0" dirty="0">
                <a:solidFill>
                  <a:srgbClr val="008000"/>
                </a:solidFill>
                <a:effectLst/>
                <a:latin typeface="Consolas" panose="020B0609020204030204" pitchFamily="49" charset="0"/>
              </a:rPr>
              <a:t>            margin="normal"</a:t>
            </a:r>
          </a:p>
          <a:p>
            <a:r>
              <a:rPr lang="en-US" sz="230" b="0" dirty="0">
                <a:solidFill>
                  <a:srgbClr val="008000"/>
                </a:solidFill>
                <a:effectLst/>
                <a:latin typeface="Consolas" panose="020B0609020204030204" pitchFamily="49" charset="0"/>
              </a:rPr>
              <a:t>          /&gt;&lt;</a:t>
            </a:r>
            <a:r>
              <a:rPr lang="en-US" sz="230" b="0" dirty="0" err="1">
                <a:solidFill>
                  <a:srgbClr val="008000"/>
                </a:solidFill>
                <a:effectLst/>
                <a:latin typeface="Consolas" panose="020B0609020204030204" pitchFamily="49" charset="0"/>
              </a:rPr>
              <a:t>br</a:t>
            </a:r>
            <a:r>
              <a:rPr lang="en-US" sz="230" b="0" dirty="0">
                <a:solidFill>
                  <a:srgbClr val="008000"/>
                </a:solidFill>
                <a:effectLst/>
                <a:latin typeface="Consolas" panose="020B0609020204030204" pitchFamily="49" charset="0"/>
              </a:rPr>
              <a:t>/&gt; {</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values.error</a:t>
            </a:r>
            <a:r>
              <a:rPr lang="en-US" sz="230" b="0" dirty="0">
                <a:solidFill>
                  <a:srgbClr val="008000"/>
                </a:solidFill>
                <a:effectLst/>
                <a:latin typeface="Consolas" panose="020B0609020204030204" pitchFamily="49" charset="0"/>
              </a:rPr>
              <a:t> &amp;&amp; (&lt;Typography component="p" color="error"&gt;</a:t>
            </a:r>
          </a:p>
          <a:p>
            <a:r>
              <a:rPr lang="en-US" sz="230" b="0" dirty="0">
                <a:solidFill>
                  <a:srgbClr val="008000"/>
                </a:solidFill>
                <a:effectLst/>
                <a:latin typeface="Consolas" panose="020B0609020204030204" pitchFamily="49" charset="0"/>
              </a:rPr>
              <a:t>              &lt;Icon color="error"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classes.error</a:t>
            </a:r>
            <a:r>
              <a:rPr lang="en-US" sz="230" b="0" dirty="0">
                <a:solidFill>
                  <a:srgbClr val="008000"/>
                </a:solidFill>
                <a:effectLst/>
                <a:latin typeface="Consolas" panose="020B0609020204030204" pitchFamily="49" charset="0"/>
              </a:rPr>
              <a:t>}&gt;error&lt;/Icon&gt;</a:t>
            </a:r>
          </a:p>
          <a:p>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values.error</a:t>
            </a:r>
            <a:r>
              <a:rPr lang="en-US" sz="230" b="0" dirty="0">
                <a:solidFill>
                  <a:srgbClr val="008000"/>
                </a:solidFill>
                <a:effectLst/>
                <a:latin typeface="Consolas" panose="020B0609020204030204" pitchFamily="49" charset="0"/>
              </a:rPr>
              <a:t>}&lt;/Typography&gt;)</a:t>
            </a:r>
          </a:p>
          <a:p>
            <a:r>
              <a:rPr lang="en-US" sz="230" b="0" dirty="0">
                <a:solidFill>
                  <a:srgbClr val="008000"/>
                </a:solidFill>
                <a:effectLst/>
                <a:latin typeface="Consolas" panose="020B0609020204030204" pitchFamily="49" charset="0"/>
              </a:rPr>
              <a:t>          }</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CardContent</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&lt;Button color="primary" variant="contained" </a:t>
            </a:r>
            <a:r>
              <a:rPr lang="en-US" sz="230" b="0" dirty="0" err="1">
                <a:solidFill>
                  <a:srgbClr val="008000"/>
                </a:solidFill>
                <a:effectLst/>
                <a:latin typeface="Consolas" panose="020B0609020204030204" pitchFamily="49" charset="0"/>
              </a:rPr>
              <a:t>onClick</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clickSubmit</a:t>
            </a:r>
            <a:r>
              <a:rPr lang="en-US" sz="230" b="0" dirty="0">
                <a:solidFill>
                  <a:srgbClr val="008000"/>
                </a:solidFill>
                <a:effectLst/>
                <a:latin typeface="Consolas" panose="020B0609020204030204" pitchFamily="49" charset="0"/>
              </a:rPr>
              <a:t>}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classes.submit</a:t>
            </a:r>
            <a:r>
              <a:rPr lang="en-US" sz="230" b="0" dirty="0">
                <a:solidFill>
                  <a:srgbClr val="008000"/>
                </a:solidFill>
                <a:effectLst/>
                <a:latin typeface="Consolas" panose="020B0609020204030204" pitchFamily="49" charset="0"/>
              </a:rPr>
              <a:t>}&gt;Submit&lt;/Button&gt;</a:t>
            </a:r>
          </a:p>
          <a:p>
            <a:r>
              <a:rPr lang="en-US" sz="230" b="0" dirty="0">
                <a:solidFill>
                  <a:srgbClr val="008000"/>
                </a:solidFill>
                <a:effectLst/>
                <a:latin typeface="Consolas" panose="020B0609020204030204" pitchFamily="49" charset="0"/>
              </a:rPr>
              <a:t>          &lt;Link to='/seller/shops' </a:t>
            </a:r>
            <a:r>
              <a:rPr lang="en-US" sz="230" b="0" dirty="0" err="1">
                <a:solidFill>
                  <a:srgbClr val="008000"/>
                </a:solidFill>
                <a:effectLst/>
                <a:latin typeface="Consolas" panose="020B0609020204030204" pitchFamily="49" charset="0"/>
              </a:rPr>
              <a:t>className</a:t>
            </a:r>
            <a:r>
              <a:rPr lang="en-US" sz="230" b="0" dirty="0">
                <a:solidFill>
                  <a:srgbClr val="008000"/>
                </a:solidFill>
                <a:effectLst/>
                <a:latin typeface="Consolas" panose="020B0609020204030204" pitchFamily="49" charset="0"/>
              </a:rPr>
              <a:t>={</a:t>
            </a:r>
            <a:r>
              <a:rPr lang="en-US" sz="230" b="0" dirty="0" err="1">
                <a:solidFill>
                  <a:srgbClr val="008000"/>
                </a:solidFill>
                <a:effectLst/>
                <a:latin typeface="Consolas" panose="020B0609020204030204" pitchFamily="49" charset="0"/>
              </a:rPr>
              <a:t>classes.submit</a:t>
            </a:r>
            <a:r>
              <a:rPr lang="en-US" sz="230" b="0" dirty="0">
                <a:solidFill>
                  <a:srgbClr val="008000"/>
                </a:solidFill>
                <a:effectLst/>
                <a:latin typeface="Consolas" panose="020B0609020204030204" pitchFamily="49" charset="0"/>
              </a:rPr>
              <a:t>}&gt;&lt;Button variant="contained"&gt;Cancel&lt;/Button&gt;&lt;/Link&gt;</a:t>
            </a:r>
          </a:p>
          <a:p>
            <a:r>
              <a:rPr lang="en-US" sz="230" b="0" dirty="0">
                <a:solidFill>
                  <a:srgbClr val="008000"/>
                </a:solidFill>
                <a:effectLst/>
                <a:latin typeface="Consolas" panose="020B0609020204030204" pitchFamily="49" charset="0"/>
              </a:rPr>
              <a:t>        &lt;/</a:t>
            </a:r>
            <a:r>
              <a:rPr lang="en-US" sz="230" b="0" dirty="0" err="1">
                <a:solidFill>
                  <a:srgbClr val="008000"/>
                </a:solidFill>
                <a:effectLst/>
                <a:latin typeface="Consolas" panose="020B0609020204030204" pitchFamily="49" charset="0"/>
              </a:rPr>
              <a:t>CardActions</a:t>
            </a:r>
            <a:r>
              <a:rPr lang="en-US" sz="230" b="0" dirty="0">
                <a:solidFill>
                  <a:srgbClr val="008000"/>
                </a:solidFill>
                <a:effectLst/>
                <a:latin typeface="Consolas" panose="020B0609020204030204" pitchFamily="49" charset="0"/>
              </a:rPr>
              <a:t>&gt;</a:t>
            </a:r>
          </a:p>
          <a:p>
            <a:r>
              <a:rPr lang="en-US" sz="230" b="0" dirty="0">
                <a:solidFill>
                  <a:srgbClr val="008000"/>
                </a:solidFill>
                <a:effectLst/>
                <a:latin typeface="Consolas" panose="020B0609020204030204" pitchFamily="49" charset="0"/>
              </a:rPr>
              <a:t>      &lt;/Card&gt;</a:t>
            </a:r>
          </a:p>
          <a:p>
            <a:r>
              <a:rPr lang="en-US" sz="230" b="0" dirty="0">
                <a:solidFill>
                  <a:srgbClr val="008000"/>
                </a:solidFill>
                <a:effectLst/>
                <a:latin typeface="Consolas" panose="020B0609020204030204" pitchFamily="49" charset="0"/>
              </a:rPr>
              <a:t>    &lt;/div&gt;)</a:t>
            </a:r>
          </a:p>
          <a:p>
            <a:r>
              <a:rPr lang="en-US" sz="230" b="0" dirty="0">
                <a:solidFill>
                  <a:srgbClr val="008000"/>
                </a:solidFill>
                <a:effectLst/>
                <a:latin typeface="Consolas" panose="020B0609020204030204" pitchFamily="49" charset="0"/>
              </a:rPr>
              <a:t>}</a:t>
            </a:r>
          </a:p>
          <a:p>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br>
              <a:rPr lang="en-US" sz="230" b="0" dirty="0">
                <a:solidFill>
                  <a:srgbClr val="008000"/>
                </a:solidFill>
                <a:effectLst/>
                <a:latin typeface="Consolas" panose="020B0609020204030204" pitchFamily="49" charset="0"/>
              </a:rPr>
            </a:br>
            <a:endParaRPr lang="en-US" sz="23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291F82E-27F8-D87E-A1B5-458574A3A496}"/>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B633073-1B07-1C8B-0E9B-4398B2B308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3A24A4-BBDE-5CC7-28A8-D10B58B4A8A7}"/>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166281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616F-0C9C-A215-AED5-F54AAFAB3667}"/>
              </a:ext>
            </a:extLst>
          </p:cNvPr>
          <p:cNvSpPr>
            <a:spLocks noGrp="1"/>
          </p:cNvSpPr>
          <p:nvPr>
            <p:ph type="title"/>
          </p:nvPr>
        </p:nvSpPr>
        <p:spPr/>
        <p:txBody>
          <a:bodyPr/>
          <a:lstStyle/>
          <a:p>
            <a:r>
              <a:rPr lang="en-US" dirty="0"/>
              <a:t>Client/shop/</a:t>
            </a:r>
            <a:r>
              <a:rPr lang="en-US" dirty="0" err="1"/>
              <a:t>MyShops.jsx</a:t>
            </a:r>
            <a:endParaRPr lang="en-US" dirty="0"/>
          </a:p>
        </p:txBody>
      </p:sp>
      <p:sp>
        <p:nvSpPr>
          <p:cNvPr id="3" name="Content Placeholder 2">
            <a:extLst>
              <a:ext uri="{FF2B5EF4-FFF2-40B4-BE49-F238E27FC236}">
                <a16:creationId xmlns:a16="http://schemas.microsoft.com/office/drawing/2014/main" id="{1BB4D370-3CF9-BAB5-4440-0C79A6A28E37}"/>
              </a:ext>
            </a:extLst>
          </p:cNvPr>
          <p:cNvSpPr>
            <a:spLocks noGrp="1"/>
          </p:cNvSpPr>
          <p:nvPr>
            <p:ph idx="1"/>
          </p:nvPr>
        </p:nvSpPr>
        <p:spPr/>
        <p:txBody>
          <a:bodyPr/>
          <a:lstStyle/>
          <a:p>
            <a:r>
              <a:rPr lang="en-US" sz="250" b="0" dirty="0">
                <a:solidFill>
                  <a:srgbClr val="008000"/>
                </a:solidFill>
                <a:effectLst/>
                <a:latin typeface="Consolas" panose="020B0609020204030204" pitchFamily="49" charset="0"/>
              </a:rPr>
              <a:t>import React,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useEffect</a:t>
            </a:r>
            <a:r>
              <a:rPr lang="en-US" sz="250" b="0" dirty="0">
                <a:solidFill>
                  <a:srgbClr val="008000"/>
                </a:solidFill>
                <a:effectLst/>
                <a:latin typeface="Consolas" panose="020B0609020204030204" pitchFamily="49" charset="0"/>
              </a:rPr>
              <a:t>} from 'react'</a:t>
            </a:r>
          </a:p>
          <a:p>
            <a:r>
              <a:rPr lang="en-US" sz="250" b="0" dirty="0">
                <a:solidFill>
                  <a:srgbClr val="008000"/>
                </a:solidFill>
                <a:effectLst/>
                <a:latin typeface="Consolas" panose="020B0609020204030204" pitchFamily="49" charset="0"/>
              </a:rPr>
              <a:t>import { </a:t>
            </a:r>
            <a:r>
              <a:rPr lang="en-US" sz="250" b="0" dirty="0" err="1">
                <a:solidFill>
                  <a:srgbClr val="008000"/>
                </a:solidFill>
                <a:effectLst/>
                <a:latin typeface="Consolas" panose="020B0609020204030204" pitchFamily="49" charset="0"/>
              </a:rPr>
              <a:t>makeStyles</a:t>
            </a:r>
            <a:r>
              <a:rPr lang="en-US" sz="250" b="0" dirty="0">
                <a:solidFill>
                  <a:srgbClr val="008000"/>
                </a:solidFill>
                <a:effectLst/>
                <a:latin typeface="Consolas" panose="020B0609020204030204" pitchFamily="49" charset="0"/>
              </a:rPr>
              <a:t> }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/core/styles'</a:t>
            </a:r>
          </a:p>
          <a:p>
            <a:r>
              <a:rPr lang="en-US" sz="250" b="0" dirty="0">
                <a:solidFill>
                  <a:srgbClr val="008000"/>
                </a:solidFill>
                <a:effectLst/>
                <a:latin typeface="Consolas" panose="020B0609020204030204" pitchFamily="49" charset="0"/>
              </a:rPr>
              <a:t>import Paper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/core/Paper'</a:t>
            </a:r>
          </a:p>
          <a:p>
            <a:r>
              <a:rPr lang="en-US" sz="250" b="0" dirty="0">
                <a:solidFill>
                  <a:srgbClr val="008000"/>
                </a:solidFill>
                <a:effectLst/>
                <a:latin typeface="Consolas" panose="020B0609020204030204" pitchFamily="49" charset="0"/>
              </a:rPr>
              <a:t>import List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/core/List'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Avatar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/core/Avatar'</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Icon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/core/Icon'</a:t>
            </a:r>
          </a:p>
          <a:p>
            <a:r>
              <a:rPr lang="en-US" sz="250" b="0" dirty="0">
                <a:solidFill>
                  <a:srgbClr val="008000"/>
                </a:solidFill>
                <a:effectLst/>
                <a:latin typeface="Consolas" panose="020B0609020204030204" pitchFamily="49" charset="0"/>
              </a:rPr>
              <a:t>import Button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/core/Button'</a:t>
            </a:r>
          </a:p>
          <a:p>
            <a:r>
              <a:rPr lang="en-US" sz="250" b="0" dirty="0">
                <a:solidFill>
                  <a:srgbClr val="008000"/>
                </a:solidFill>
                <a:effectLst/>
                <a:latin typeface="Consolas" panose="020B0609020204030204" pitchFamily="49" charset="0"/>
              </a:rPr>
              <a:t>import Typography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/core/Typography'</a:t>
            </a:r>
          </a:p>
          <a:p>
            <a:r>
              <a:rPr lang="en-US" sz="250" b="0" dirty="0">
                <a:solidFill>
                  <a:srgbClr val="008000"/>
                </a:solidFill>
                <a:effectLst/>
                <a:latin typeface="Consolas" panose="020B0609020204030204" pitchFamily="49" charset="0"/>
              </a:rPr>
              <a:t>import Edit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/icons/Edit'</a:t>
            </a:r>
          </a:p>
          <a:p>
            <a:r>
              <a:rPr lang="en-US" sz="250" b="0" dirty="0">
                <a:solidFill>
                  <a:srgbClr val="008000"/>
                </a:solidFill>
                <a:effectLst/>
                <a:latin typeface="Consolas" panose="020B0609020204030204" pitchFamily="49" charset="0"/>
              </a:rPr>
              <a:t>import Divider from '@material-</a:t>
            </a:r>
            <a:r>
              <a:rPr lang="en-US" sz="250" b="0" dirty="0" err="1">
                <a:solidFill>
                  <a:srgbClr val="008000"/>
                </a:solidFill>
                <a:effectLst/>
                <a:latin typeface="Consolas" panose="020B0609020204030204" pitchFamily="49" charset="0"/>
              </a:rPr>
              <a:t>ui</a:t>
            </a:r>
            <a:r>
              <a:rPr lang="en-US" sz="250" b="0" dirty="0">
                <a:solidFill>
                  <a:srgbClr val="008000"/>
                </a:solidFill>
                <a:effectLst/>
                <a:latin typeface="Consolas" panose="020B0609020204030204" pitchFamily="49" charset="0"/>
              </a:rPr>
              <a:t>/core/Divider'</a:t>
            </a:r>
          </a:p>
          <a:p>
            <a:r>
              <a:rPr lang="en-US" sz="250" b="0" dirty="0">
                <a:solidFill>
                  <a:srgbClr val="008000"/>
                </a:solidFill>
                <a:effectLst/>
                <a:latin typeface="Consolas" panose="020B0609020204030204" pitchFamily="49" charset="0"/>
              </a:rPr>
              <a:t>import auth from '../lib/auth-helper'</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listByOwner</a:t>
            </a:r>
            <a:r>
              <a:rPr lang="en-US" sz="250" b="0" dirty="0">
                <a:solidFill>
                  <a:srgbClr val="008000"/>
                </a:solidFill>
                <a:effectLst/>
                <a:latin typeface="Consolas" panose="020B0609020204030204" pitchFamily="49" charset="0"/>
              </a:rPr>
              <a:t>} from './api-shop.js'</a:t>
            </a:r>
          </a:p>
          <a:p>
            <a:r>
              <a:rPr lang="en-US" sz="250" b="0" dirty="0">
                <a:solidFill>
                  <a:srgbClr val="008000"/>
                </a:solidFill>
                <a:effectLst/>
                <a:latin typeface="Consolas" panose="020B0609020204030204" pitchFamily="49" charset="0"/>
              </a:rPr>
              <a:t>import {Navigate, Link} from 'react-router-</a:t>
            </a:r>
            <a:r>
              <a:rPr lang="en-US" sz="250" b="0" dirty="0" err="1">
                <a:solidFill>
                  <a:srgbClr val="008000"/>
                </a:solidFill>
                <a:effectLst/>
                <a:latin typeface="Consolas" panose="020B0609020204030204" pitchFamily="49" charset="0"/>
              </a:rPr>
              <a:t>dom</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import </a:t>
            </a:r>
            <a:r>
              <a:rPr lang="en-US" sz="250" b="0" dirty="0" err="1">
                <a:solidFill>
                  <a:srgbClr val="008000"/>
                </a:solidFill>
                <a:effectLst/>
                <a:latin typeface="Consolas" panose="020B0609020204030204" pitchFamily="49" charset="0"/>
              </a:rPr>
              <a:t>DeleteShop</a:t>
            </a:r>
            <a:r>
              <a:rPr lang="en-US" sz="250" b="0" dirty="0">
                <a:solidFill>
                  <a:srgbClr val="008000"/>
                </a:solidFill>
                <a:effectLst/>
                <a:latin typeface="Consolas" panose="020B0609020204030204" pitchFamily="49" charset="0"/>
              </a:rPr>
              <a:t> from './</a:t>
            </a:r>
            <a:r>
              <a:rPr lang="en-US" sz="250" b="0" dirty="0" err="1">
                <a:solidFill>
                  <a:srgbClr val="008000"/>
                </a:solidFill>
                <a:effectLst/>
                <a:latin typeface="Consolas" panose="020B0609020204030204" pitchFamily="49" charset="0"/>
              </a:rPr>
              <a:t>DeleteShop</a:t>
            </a:r>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const </a:t>
            </a:r>
            <a:r>
              <a:rPr lang="en-US" sz="250" b="0" dirty="0" err="1">
                <a:solidFill>
                  <a:srgbClr val="008000"/>
                </a:solidFill>
                <a:effectLst/>
                <a:latin typeface="Consolas" panose="020B0609020204030204" pitchFamily="49" charset="0"/>
              </a:rPr>
              <a:t>useStyles</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makeStyles</a:t>
            </a:r>
            <a:r>
              <a:rPr lang="en-US" sz="250" b="0" dirty="0">
                <a:solidFill>
                  <a:srgbClr val="008000"/>
                </a:solidFill>
                <a:effectLst/>
                <a:latin typeface="Consolas" panose="020B0609020204030204" pitchFamily="49" charset="0"/>
              </a:rPr>
              <a:t>(theme =&gt; ({</a:t>
            </a:r>
          </a:p>
          <a:p>
            <a:r>
              <a:rPr lang="en-US" sz="250" b="0" dirty="0">
                <a:solidFill>
                  <a:srgbClr val="008000"/>
                </a:solidFill>
                <a:effectLst/>
                <a:latin typeface="Consolas" panose="020B0609020204030204" pitchFamily="49" charset="0"/>
              </a:rPr>
              <a:t>  root: </a:t>
            </a:r>
            <a:r>
              <a:rPr lang="en-US" sz="250" b="0" dirty="0" err="1">
                <a:solidFill>
                  <a:srgbClr val="008000"/>
                </a:solidFill>
                <a:effectLst/>
                <a:latin typeface="Consolas" panose="020B0609020204030204" pitchFamily="49" charset="0"/>
              </a:rPr>
              <a:t>theme.mixins.gutters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maxWidth</a:t>
            </a:r>
            <a:r>
              <a:rPr lang="en-US" sz="250" b="0" dirty="0">
                <a:solidFill>
                  <a:srgbClr val="008000"/>
                </a:solidFill>
                <a:effectLst/>
                <a:latin typeface="Consolas" panose="020B0609020204030204" pitchFamily="49" charset="0"/>
              </a:rPr>
              <a:t>: 600,</a:t>
            </a:r>
          </a:p>
          <a:p>
            <a:r>
              <a:rPr lang="en-US" sz="250" b="0" dirty="0">
                <a:solidFill>
                  <a:srgbClr val="008000"/>
                </a:solidFill>
                <a:effectLst/>
                <a:latin typeface="Consolas" panose="020B0609020204030204" pitchFamily="49" charset="0"/>
              </a:rPr>
              <a:t>    margin: 'auto',</a:t>
            </a:r>
          </a:p>
          <a:p>
            <a:r>
              <a:rPr lang="en-US" sz="250" b="0" dirty="0">
                <a:solidFill>
                  <a:srgbClr val="008000"/>
                </a:solidFill>
                <a:effectLst/>
                <a:latin typeface="Consolas" panose="020B0609020204030204" pitchFamily="49" charset="0"/>
              </a:rPr>
              <a:t>    padding: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(3),</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marginTop</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(5)</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title: {</a:t>
            </a:r>
          </a:p>
          <a:p>
            <a:r>
              <a:rPr lang="en-US" sz="250" b="0" dirty="0">
                <a:solidFill>
                  <a:srgbClr val="008000"/>
                </a:solidFill>
                <a:effectLst/>
                <a:latin typeface="Consolas" panose="020B0609020204030204" pitchFamily="49" charset="0"/>
              </a:rPr>
              <a:t>    margin: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(3)}</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 0 ${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(3)}</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theme.spacing</a:t>
            </a:r>
            <a:r>
              <a:rPr lang="en-US" sz="250" b="0" dirty="0">
                <a:solidFill>
                  <a:srgbClr val="008000"/>
                </a:solidFill>
                <a:effectLst/>
                <a:latin typeface="Consolas" panose="020B0609020204030204" pitchFamily="49" charset="0"/>
              </a:rPr>
              <a:t>(1)}</a:t>
            </a:r>
            <a:r>
              <a:rPr lang="en-US" sz="250" b="0" dirty="0" err="1">
                <a:solidFill>
                  <a:srgbClr val="008000"/>
                </a:solidFill>
                <a:effectLst/>
                <a:latin typeface="Consolas" panose="020B0609020204030204" pitchFamily="49" charset="0"/>
              </a:rPr>
              <a:t>px</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color: </a:t>
            </a:r>
            <a:r>
              <a:rPr lang="en-US" sz="250" b="0" dirty="0" err="1">
                <a:solidFill>
                  <a:srgbClr val="008000"/>
                </a:solidFill>
                <a:effectLst/>
                <a:latin typeface="Consolas" panose="020B0609020204030204" pitchFamily="49" charset="0"/>
              </a:rPr>
              <a:t>theme.palette.protectedTitle</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fontSize</a:t>
            </a:r>
            <a:r>
              <a:rPr lang="en-US" sz="250" b="0" dirty="0">
                <a:solidFill>
                  <a:srgbClr val="008000"/>
                </a:solidFill>
                <a:effectLst/>
                <a:latin typeface="Consolas" panose="020B0609020204030204" pitchFamily="49" charset="0"/>
              </a:rPr>
              <a:t>: '1.2em'</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addButton</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float:'right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leftIcon</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marginRight</a:t>
            </a:r>
            <a:r>
              <a:rPr lang="en-US" sz="250" b="0" dirty="0">
                <a:solidFill>
                  <a:srgbClr val="008000"/>
                </a:solidFill>
                <a:effectLst/>
                <a:latin typeface="Consolas" panose="020B0609020204030204" pitchFamily="49" charset="0"/>
              </a:rPr>
              <a:t>: "8px"</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export default function </a:t>
            </a:r>
            <a:r>
              <a:rPr lang="en-US" sz="250" b="0" dirty="0" err="1">
                <a:solidFill>
                  <a:srgbClr val="008000"/>
                </a:solidFill>
                <a:effectLst/>
                <a:latin typeface="Consolas" panose="020B0609020204030204" pitchFamily="49" charset="0"/>
              </a:rPr>
              <a:t>MyShops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classes = </a:t>
            </a:r>
            <a:r>
              <a:rPr lang="en-US" sz="250" b="0" dirty="0" err="1">
                <a:solidFill>
                  <a:srgbClr val="008000"/>
                </a:solidFill>
                <a:effectLst/>
                <a:latin typeface="Consolas" panose="020B0609020204030204" pitchFamily="49" charset="0"/>
              </a:rPr>
              <a:t>useStyles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[shops, </a:t>
            </a:r>
            <a:r>
              <a:rPr lang="en-US" sz="250" b="0" dirty="0" err="1">
                <a:solidFill>
                  <a:srgbClr val="008000"/>
                </a:solidFill>
                <a:effectLst/>
                <a:latin typeface="Consolas" panose="020B0609020204030204" pitchFamily="49" charset="0"/>
              </a:rPr>
              <a:t>setShops</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redirectToSignin</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setRedirectToSignin</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useState</a:t>
            </a:r>
            <a:r>
              <a:rPr lang="en-US" sz="250" b="0" dirty="0">
                <a:solidFill>
                  <a:srgbClr val="008000"/>
                </a:solidFill>
                <a:effectLst/>
                <a:latin typeface="Consolas" panose="020B0609020204030204" pitchFamily="49" charset="0"/>
              </a:rPr>
              <a:t>(false)</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jwt</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useEffect</a:t>
            </a:r>
            <a:r>
              <a:rPr lang="en-US" sz="250" b="0" dirty="0">
                <a:solidFill>
                  <a:srgbClr val="008000"/>
                </a:solidFill>
                <a:effectLst/>
                <a:latin typeface="Consolas" panose="020B0609020204030204" pitchFamily="49" charset="0"/>
              </a:rPr>
              <a:t>(() =&gt; {</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abortController</a:t>
            </a:r>
            <a:r>
              <a:rPr lang="en-US" sz="250" b="0" dirty="0">
                <a:solidFill>
                  <a:srgbClr val="008000"/>
                </a:solidFill>
                <a:effectLst/>
                <a:latin typeface="Consolas" panose="020B0609020204030204" pitchFamily="49" charset="0"/>
              </a:rPr>
              <a:t> = new </a:t>
            </a:r>
            <a:r>
              <a:rPr lang="en-US" sz="250" b="0" dirty="0" err="1">
                <a:solidFill>
                  <a:srgbClr val="008000"/>
                </a:solidFill>
                <a:effectLst/>
                <a:latin typeface="Consolas" panose="020B0609020204030204" pitchFamily="49" charset="0"/>
              </a:rPr>
              <a:t>AbortController</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const signal = </a:t>
            </a:r>
            <a:r>
              <a:rPr lang="en-US" sz="250" b="0" dirty="0" err="1">
                <a:solidFill>
                  <a:srgbClr val="008000"/>
                </a:solidFill>
                <a:effectLst/>
                <a:latin typeface="Consolas" panose="020B0609020204030204" pitchFamily="49" charset="0"/>
              </a:rPr>
              <a:t>abortController.signal</a:t>
            </a:r>
            <a:endParaRPr lang="en-US" sz="250" b="0" dirty="0">
              <a:solidFill>
                <a:srgbClr val="008000"/>
              </a:solidFill>
              <a:effectLst/>
              <a:latin typeface="Consolas" panose="020B0609020204030204" pitchFamily="49" charset="0"/>
            </a:endParaRP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listByOwner</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userId</a:t>
            </a:r>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jwt.user._id</a:t>
            </a:r>
            <a:endParaRPr lang="en-US" sz="250" b="0" dirty="0">
              <a:solidFill>
                <a:srgbClr val="008000"/>
              </a:solidFill>
              <a:effectLst/>
              <a:latin typeface="Consolas" panose="020B0609020204030204" pitchFamily="49" charset="0"/>
            </a:endParaRPr>
          </a:p>
          <a:p>
            <a:r>
              <a:rPr lang="en-US" sz="250" b="0" dirty="0">
                <a:solidFill>
                  <a:srgbClr val="008000"/>
                </a:solidFill>
                <a:effectLst/>
                <a:latin typeface="Consolas" panose="020B0609020204030204" pitchFamily="49" charset="0"/>
              </a:rPr>
              <a:t>    }, {t: </a:t>
            </a:r>
            <a:r>
              <a:rPr lang="en-US" sz="250" b="0" dirty="0" err="1">
                <a:solidFill>
                  <a:srgbClr val="008000"/>
                </a:solidFill>
                <a:effectLst/>
                <a:latin typeface="Consolas" panose="020B0609020204030204" pitchFamily="49" charset="0"/>
              </a:rPr>
              <a:t>jwt.token</a:t>
            </a:r>
            <a:r>
              <a:rPr lang="en-US" sz="250" b="0" dirty="0">
                <a:solidFill>
                  <a:srgbClr val="008000"/>
                </a:solidFill>
                <a:effectLst/>
                <a:latin typeface="Consolas" panose="020B0609020204030204" pitchFamily="49" charset="0"/>
              </a:rPr>
              <a:t>}, signal).then((data) =&gt; {</a:t>
            </a:r>
          </a:p>
          <a:p>
            <a:r>
              <a:rPr lang="en-US" sz="250" b="0" dirty="0">
                <a:solidFill>
                  <a:srgbClr val="008000"/>
                </a:solidFill>
                <a:effectLst/>
                <a:latin typeface="Consolas" panose="020B0609020204030204" pitchFamily="49" charset="0"/>
              </a:rPr>
              <a:t>      if (</a:t>
            </a:r>
            <a:r>
              <a:rPr lang="en-US" sz="250" b="0" dirty="0" err="1">
                <a:solidFill>
                  <a:srgbClr val="008000"/>
                </a:solidFill>
                <a:effectLst/>
                <a:latin typeface="Consolas" panose="020B0609020204030204" pitchFamily="49" charset="0"/>
              </a:rPr>
              <a:t>data.error</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setRedirectToSignin</a:t>
            </a:r>
            <a:r>
              <a:rPr lang="en-US" sz="250" b="0" dirty="0">
                <a:solidFill>
                  <a:srgbClr val="008000"/>
                </a:solidFill>
                <a:effectLst/>
                <a:latin typeface="Consolas" panose="020B0609020204030204" pitchFamily="49" charset="0"/>
              </a:rPr>
              <a:t>(true)</a:t>
            </a:r>
          </a:p>
          <a:p>
            <a:r>
              <a:rPr lang="en-US" sz="250" b="0" dirty="0">
                <a:solidFill>
                  <a:srgbClr val="008000"/>
                </a:solidFill>
                <a:effectLst/>
                <a:latin typeface="Consolas" panose="020B0609020204030204" pitchFamily="49" charset="0"/>
              </a:rPr>
              <a:t>      } else {</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setShops</a:t>
            </a:r>
            <a:r>
              <a:rPr lang="en-US" sz="250" b="0" dirty="0">
                <a:solidFill>
                  <a:srgbClr val="008000"/>
                </a:solidFill>
                <a:effectLst/>
                <a:latin typeface="Consolas" panose="020B0609020204030204" pitchFamily="49" charset="0"/>
              </a:rPr>
              <a:t>(data)</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return function cleanup(){</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abortController.abort</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 [])</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removeShop</a:t>
            </a:r>
            <a:r>
              <a:rPr lang="en-US" sz="250" b="0" dirty="0">
                <a:solidFill>
                  <a:srgbClr val="008000"/>
                </a:solidFill>
                <a:effectLst/>
                <a:latin typeface="Consolas" panose="020B0609020204030204" pitchFamily="49" charset="0"/>
              </a:rPr>
              <a:t> = (shop) =&gt; {</a:t>
            </a:r>
          </a:p>
          <a:p>
            <a:r>
              <a:rPr lang="en-US" sz="250" b="0" dirty="0">
                <a:solidFill>
                  <a:srgbClr val="008000"/>
                </a:solidFill>
                <a:effectLst/>
                <a:latin typeface="Consolas" panose="020B0609020204030204" pitchFamily="49" charset="0"/>
              </a:rPr>
              <a:t>    const </a:t>
            </a:r>
            <a:r>
              <a:rPr lang="en-US" sz="250" b="0" dirty="0" err="1">
                <a:solidFill>
                  <a:srgbClr val="008000"/>
                </a:solidFill>
                <a:effectLst/>
                <a:latin typeface="Consolas" panose="020B0609020204030204" pitchFamily="49" charset="0"/>
              </a:rPr>
              <a:t>updatedShops</a:t>
            </a:r>
            <a:r>
              <a:rPr lang="en-US" sz="250" b="0" dirty="0">
                <a:solidFill>
                  <a:srgbClr val="008000"/>
                </a:solidFill>
                <a:effectLst/>
                <a:latin typeface="Consolas" panose="020B0609020204030204" pitchFamily="49" charset="0"/>
              </a:rPr>
              <a:t> = [...shops]</a:t>
            </a:r>
          </a:p>
          <a:p>
            <a:r>
              <a:rPr lang="en-US" sz="250" b="0" dirty="0">
                <a:solidFill>
                  <a:srgbClr val="008000"/>
                </a:solidFill>
                <a:effectLst/>
                <a:latin typeface="Consolas" panose="020B0609020204030204" pitchFamily="49" charset="0"/>
              </a:rPr>
              <a:t>    const index = </a:t>
            </a:r>
            <a:r>
              <a:rPr lang="en-US" sz="250" b="0" dirty="0" err="1">
                <a:solidFill>
                  <a:srgbClr val="008000"/>
                </a:solidFill>
                <a:effectLst/>
                <a:latin typeface="Consolas" panose="020B0609020204030204" pitchFamily="49" charset="0"/>
              </a:rPr>
              <a:t>updatedShops.indexOf</a:t>
            </a:r>
            <a:r>
              <a:rPr lang="en-US" sz="250" b="0" dirty="0">
                <a:solidFill>
                  <a:srgbClr val="008000"/>
                </a:solidFill>
                <a:effectLst/>
                <a:latin typeface="Consolas" panose="020B0609020204030204" pitchFamily="49" charset="0"/>
              </a:rPr>
              <a:t>(shop)</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updatedShops.splice</a:t>
            </a:r>
            <a:r>
              <a:rPr lang="en-US" sz="250" b="0" dirty="0">
                <a:solidFill>
                  <a:srgbClr val="008000"/>
                </a:solidFill>
                <a:effectLst/>
                <a:latin typeface="Consolas" panose="020B0609020204030204" pitchFamily="49" charset="0"/>
              </a:rPr>
              <a:t>(index, 1)</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setShops</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updatedShops</a:t>
            </a:r>
            <a:r>
              <a:rPr lang="en-US" sz="250" b="0" dirty="0">
                <a:solidFill>
                  <a:srgbClr val="008000"/>
                </a:solidFill>
                <a:effectLst/>
                <a:latin typeface="Consolas" panose="020B0609020204030204" pitchFamily="49" charset="0"/>
              </a:rPr>
              <a:t>)</a:t>
            </a:r>
          </a:p>
          <a:p>
            <a:r>
              <a:rPr lang="en-US" sz="250" b="0" dirty="0">
                <a:solidFill>
                  <a:srgbClr val="008000"/>
                </a:solidFill>
                <a:effectLst/>
                <a:latin typeface="Consolas" panose="020B0609020204030204" pitchFamily="49" charset="0"/>
              </a:rPr>
              <a:t>  }</a:t>
            </a:r>
          </a:p>
          <a:p>
            <a:br>
              <a:rPr lang="en-US" sz="250" b="0" dirty="0">
                <a:solidFill>
                  <a:srgbClr val="008000"/>
                </a:solidFill>
                <a:effectLst/>
                <a:latin typeface="Consolas" panose="020B0609020204030204" pitchFamily="49" charset="0"/>
              </a:rPr>
            </a:br>
            <a:r>
              <a:rPr lang="en-US" sz="250" b="0" dirty="0">
                <a:solidFill>
                  <a:srgbClr val="008000"/>
                </a:solidFill>
                <a:effectLst/>
                <a:latin typeface="Consolas" panose="020B0609020204030204" pitchFamily="49" charset="0"/>
              </a:rPr>
              <a:t>    if (</a:t>
            </a:r>
            <a:r>
              <a:rPr lang="en-US" sz="250" b="0" dirty="0" err="1">
                <a:solidFill>
                  <a:srgbClr val="008000"/>
                </a:solidFill>
                <a:effectLst/>
                <a:latin typeface="Consolas" panose="020B0609020204030204" pitchFamily="49" charset="0"/>
              </a:rPr>
              <a:t>redirectToSignin</a:t>
            </a:r>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return &lt;Navigate to='/</a:t>
            </a:r>
            <a:r>
              <a:rPr lang="en-US" sz="250" b="0" dirty="0" err="1">
                <a:solidFill>
                  <a:srgbClr val="008000"/>
                </a:solidFill>
                <a:effectLst/>
                <a:latin typeface="Consolas" panose="020B0609020204030204" pitchFamily="49" charset="0"/>
              </a:rPr>
              <a:t>signin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return (</a:t>
            </a:r>
          </a:p>
          <a:p>
            <a:r>
              <a:rPr lang="en-US" sz="250" b="0" dirty="0">
                <a:solidFill>
                  <a:srgbClr val="008000"/>
                </a:solidFill>
                <a:effectLst/>
                <a:latin typeface="Consolas" panose="020B0609020204030204" pitchFamily="49" charset="0"/>
              </a:rPr>
              <a:t>    &lt;div&gt;</a:t>
            </a:r>
          </a:p>
          <a:p>
            <a:r>
              <a:rPr lang="en-US" sz="250" b="0" dirty="0">
                <a:solidFill>
                  <a:srgbClr val="008000"/>
                </a:solidFill>
                <a:effectLst/>
                <a:latin typeface="Consolas" panose="020B0609020204030204" pitchFamily="49" charset="0"/>
              </a:rPr>
              <a:t>      &lt;Paper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classes.root</a:t>
            </a:r>
            <a:r>
              <a:rPr lang="en-US" sz="250" b="0" dirty="0">
                <a:solidFill>
                  <a:srgbClr val="008000"/>
                </a:solidFill>
                <a:effectLst/>
                <a:latin typeface="Consolas" panose="020B0609020204030204" pitchFamily="49" charset="0"/>
              </a:rPr>
              <a:t>} elevation={4}&gt;</a:t>
            </a:r>
          </a:p>
          <a:p>
            <a:r>
              <a:rPr lang="en-US" sz="250" b="0" dirty="0">
                <a:solidFill>
                  <a:srgbClr val="008000"/>
                </a:solidFill>
                <a:effectLst/>
                <a:latin typeface="Consolas" panose="020B0609020204030204" pitchFamily="49" charset="0"/>
              </a:rPr>
              <a:t>        &lt;Typography type="title"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classes.title</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Your Shops</a:t>
            </a:r>
          </a:p>
          <a:p>
            <a:r>
              <a:rPr lang="en-US" sz="250" b="0" dirty="0">
                <a:solidFill>
                  <a:srgbClr val="008000"/>
                </a:solidFill>
                <a:effectLst/>
                <a:latin typeface="Consolas" panose="020B0609020204030204" pitchFamily="49" charset="0"/>
              </a:rPr>
              <a:t>          &lt;span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classes.addButton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&lt;Link to="/seller/shop/new"&gt;</a:t>
            </a:r>
          </a:p>
          <a:p>
            <a:r>
              <a:rPr lang="en-US" sz="250" b="0" dirty="0">
                <a:solidFill>
                  <a:srgbClr val="008000"/>
                </a:solidFill>
                <a:effectLst/>
                <a:latin typeface="Consolas" panose="020B0609020204030204" pitchFamily="49" charset="0"/>
              </a:rPr>
              <a:t>              &lt;Button color="primary" variant="contained"&gt;</a:t>
            </a:r>
          </a:p>
          <a:p>
            <a:r>
              <a:rPr lang="en-US" sz="250" b="0" dirty="0">
                <a:solidFill>
                  <a:srgbClr val="008000"/>
                </a:solidFill>
                <a:effectLst/>
                <a:latin typeface="Consolas" panose="020B0609020204030204" pitchFamily="49" charset="0"/>
              </a:rPr>
              <a:t>                &lt;Icon </a:t>
            </a:r>
            <a:r>
              <a:rPr lang="en-US" sz="250" b="0" dirty="0" err="1">
                <a:solidFill>
                  <a:srgbClr val="008000"/>
                </a:solidFill>
                <a:effectLst/>
                <a:latin typeface="Consolas" panose="020B0609020204030204" pitchFamily="49" charset="0"/>
              </a:rPr>
              <a:t>className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classes.leftIcon</a:t>
            </a:r>
            <a:r>
              <a:rPr lang="en-US" sz="250" b="0" dirty="0">
                <a:solidFill>
                  <a:srgbClr val="008000"/>
                </a:solidFill>
                <a:effectLst/>
                <a:latin typeface="Consolas" panose="020B0609020204030204" pitchFamily="49" charset="0"/>
              </a:rPr>
              <a:t>}&gt;</a:t>
            </a:r>
            <a:r>
              <a:rPr lang="en-US" sz="250" b="0" dirty="0" err="1">
                <a:solidFill>
                  <a:srgbClr val="008000"/>
                </a:solidFill>
                <a:effectLst/>
                <a:latin typeface="Consolas" panose="020B0609020204030204" pitchFamily="49" charset="0"/>
              </a:rPr>
              <a:t>add_box</a:t>
            </a:r>
            <a:r>
              <a:rPr lang="en-US" sz="250" b="0" dirty="0">
                <a:solidFill>
                  <a:srgbClr val="008000"/>
                </a:solidFill>
                <a:effectLst/>
                <a:latin typeface="Consolas" panose="020B0609020204030204" pitchFamily="49" charset="0"/>
              </a:rPr>
              <a:t>&lt;/Icon&gt;  New Shop</a:t>
            </a:r>
          </a:p>
          <a:p>
            <a:r>
              <a:rPr lang="en-US" sz="250" b="0" dirty="0">
                <a:solidFill>
                  <a:srgbClr val="008000"/>
                </a:solidFill>
                <a:effectLst/>
                <a:latin typeface="Consolas" panose="020B0609020204030204" pitchFamily="49" charset="0"/>
              </a:rPr>
              <a:t>              &lt;/Button&gt;</a:t>
            </a:r>
          </a:p>
          <a:p>
            <a:r>
              <a:rPr lang="en-US" sz="250" b="0" dirty="0">
                <a:solidFill>
                  <a:srgbClr val="008000"/>
                </a:solidFill>
                <a:effectLst/>
                <a:latin typeface="Consolas" panose="020B0609020204030204" pitchFamily="49" charset="0"/>
              </a:rPr>
              <a:t>            &lt;/Link&gt;</a:t>
            </a:r>
          </a:p>
          <a:p>
            <a:r>
              <a:rPr lang="en-US" sz="250" b="0" dirty="0">
                <a:solidFill>
                  <a:srgbClr val="008000"/>
                </a:solidFill>
                <a:effectLst/>
                <a:latin typeface="Consolas" panose="020B0609020204030204" pitchFamily="49" charset="0"/>
              </a:rPr>
              <a:t>          &lt;/span&gt;</a:t>
            </a:r>
          </a:p>
          <a:p>
            <a:r>
              <a:rPr lang="en-US" sz="250" b="0" dirty="0">
                <a:solidFill>
                  <a:srgbClr val="008000"/>
                </a:solidFill>
                <a:effectLst/>
                <a:latin typeface="Consolas" panose="020B0609020204030204" pitchFamily="49" charset="0"/>
              </a:rPr>
              <a:t>        &lt;/Typography&gt;</a:t>
            </a:r>
          </a:p>
          <a:p>
            <a:r>
              <a:rPr lang="en-US" sz="250" b="0" dirty="0">
                <a:solidFill>
                  <a:srgbClr val="008000"/>
                </a:solidFill>
                <a:effectLst/>
                <a:latin typeface="Consolas" panose="020B0609020204030204" pitchFamily="49" charset="0"/>
              </a:rPr>
              <a:t>        &lt;List dense&gt;</a:t>
            </a:r>
          </a:p>
          <a:p>
            <a:r>
              <a:rPr lang="en-US" sz="250" b="0" dirty="0">
                <a:solidFill>
                  <a:srgbClr val="008000"/>
                </a:solidFill>
                <a:effectLst/>
                <a:latin typeface="Consolas" panose="020B0609020204030204" pitchFamily="49" charset="0"/>
              </a:rPr>
              <a:t>        {</a:t>
            </a:r>
            <a:r>
              <a:rPr lang="en-US" sz="250" b="0" dirty="0" err="1">
                <a:solidFill>
                  <a:srgbClr val="008000"/>
                </a:solidFill>
                <a:effectLst/>
                <a:latin typeface="Consolas" panose="020B0609020204030204" pitchFamily="49" charset="0"/>
              </a:rPr>
              <a:t>shops.map</a:t>
            </a:r>
            <a:r>
              <a:rPr lang="en-US" sz="250" b="0" dirty="0">
                <a:solidFill>
                  <a:srgbClr val="008000"/>
                </a:solidFill>
                <a:effectLst/>
                <a:latin typeface="Consolas" panose="020B0609020204030204" pitchFamily="49" charset="0"/>
              </a:rPr>
              <a:t>((shop, </a:t>
            </a:r>
            <a:r>
              <a:rPr lang="en-US" sz="250" b="0" dirty="0" err="1">
                <a:solidFill>
                  <a:srgbClr val="008000"/>
                </a:solidFill>
                <a:effectLst/>
                <a:latin typeface="Consolas" panose="020B0609020204030204" pitchFamily="49" charset="0"/>
              </a:rPr>
              <a:t>i</a:t>
            </a:r>
            <a:r>
              <a:rPr lang="en-US" sz="250" b="0" dirty="0">
                <a:solidFill>
                  <a:srgbClr val="008000"/>
                </a:solidFill>
                <a:effectLst/>
                <a:latin typeface="Consolas" panose="020B0609020204030204" pitchFamily="49" charset="0"/>
              </a:rPr>
              <a:t>) =&gt; {</a:t>
            </a:r>
          </a:p>
          <a:p>
            <a:r>
              <a:rPr lang="en-US" sz="250" b="0" dirty="0">
                <a:solidFill>
                  <a:srgbClr val="008000"/>
                </a:solidFill>
                <a:effectLst/>
                <a:latin typeface="Consolas" panose="020B0609020204030204" pitchFamily="49" charset="0"/>
              </a:rPr>
              <a:t>            return   &lt;span key={</a:t>
            </a:r>
            <a:r>
              <a:rPr lang="en-US" sz="250" b="0" dirty="0" err="1">
                <a:solidFill>
                  <a:srgbClr val="008000"/>
                </a:solidFill>
                <a:effectLst/>
                <a:latin typeface="Consolas" panose="020B0609020204030204" pitchFamily="49" charset="0"/>
              </a:rPr>
              <a:t>i</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 button&gt;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&lt;Avatar </a:t>
            </a:r>
            <a:r>
              <a:rPr lang="en-US" sz="250" b="0" dirty="0" err="1">
                <a:solidFill>
                  <a:srgbClr val="008000"/>
                </a:solidFill>
                <a:effectLst/>
                <a:latin typeface="Consolas" panose="020B0609020204030204" pitchFamily="49" charset="0"/>
              </a:rPr>
              <a:t>src</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api</a:t>
            </a:r>
            <a:r>
              <a:rPr lang="en-US" sz="250" b="0" dirty="0">
                <a:solidFill>
                  <a:srgbClr val="008000"/>
                </a:solidFill>
                <a:effectLst/>
                <a:latin typeface="Consolas" panose="020B0609020204030204" pitchFamily="49" charset="0"/>
              </a:rPr>
              <a:t>/shops/logo/'+</a:t>
            </a:r>
            <a:r>
              <a:rPr lang="en-US" sz="250" b="0" dirty="0" err="1">
                <a:solidFill>
                  <a:srgbClr val="008000"/>
                </a:solidFill>
                <a:effectLst/>
                <a:latin typeface="Consolas" panose="020B0609020204030204" pitchFamily="49" charset="0"/>
              </a:rPr>
              <a:t>shop._id</a:t>
            </a:r>
            <a:r>
              <a:rPr lang="en-US" sz="250" b="0" dirty="0">
                <a:solidFill>
                  <a:srgbClr val="008000"/>
                </a:solidFill>
                <a:effectLst/>
                <a:latin typeface="Consolas" panose="020B0609020204030204" pitchFamily="49" charset="0"/>
              </a:rPr>
              <a:t>+"?" + new Date().</a:t>
            </a:r>
            <a:r>
              <a:rPr lang="en-US" sz="250" b="0" dirty="0" err="1">
                <a:solidFill>
                  <a:srgbClr val="008000"/>
                </a:solidFill>
                <a:effectLst/>
                <a:latin typeface="Consolas" panose="020B0609020204030204" pitchFamily="49" charset="0"/>
              </a:rPr>
              <a:t>getTime</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ListItemAvatar</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ListItemText</a:t>
            </a:r>
            <a:r>
              <a:rPr lang="en-US" sz="250" b="0" dirty="0">
                <a:solidFill>
                  <a:srgbClr val="008000"/>
                </a:solidFill>
                <a:effectLst/>
                <a:latin typeface="Consolas" panose="020B0609020204030204" pitchFamily="49" charset="0"/>
              </a:rPr>
              <a:t> primary={shop.name} secondary={</a:t>
            </a:r>
            <a:r>
              <a:rPr lang="en-US" sz="250" b="0" dirty="0" err="1">
                <a:solidFill>
                  <a:srgbClr val="008000"/>
                </a:solidFill>
                <a:effectLst/>
                <a:latin typeface="Consolas" panose="020B0609020204030204" pitchFamily="49" charset="0"/>
              </a:rPr>
              <a:t>shop.description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().user &amp;&amp; </a:t>
            </a:r>
            <a:r>
              <a:rPr lang="en-US" sz="250" b="0" dirty="0" err="1">
                <a:solidFill>
                  <a:srgbClr val="008000"/>
                </a:solidFill>
                <a:effectLst/>
                <a:latin typeface="Consolas" panose="020B0609020204030204" pitchFamily="49" charset="0"/>
              </a:rPr>
              <a:t>auth.isAuthenticated</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user._id</a:t>
            </a:r>
            <a:r>
              <a:rPr lang="en-US" sz="250" b="0" dirty="0">
                <a:solidFill>
                  <a:srgbClr val="008000"/>
                </a:solidFill>
                <a:effectLst/>
                <a:latin typeface="Consolas" panose="020B0609020204030204" pitchFamily="49" charset="0"/>
              </a:rPr>
              <a:t> == </a:t>
            </a:r>
            <a:r>
              <a:rPr lang="en-US" sz="250" b="0" dirty="0" err="1">
                <a:solidFill>
                  <a:srgbClr val="008000"/>
                </a:solidFill>
                <a:effectLst/>
                <a:latin typeface="Consolas" panose="020B0609020204030204" pitchFamily="49" charset="0"/>
              </a:rPr>
              <a:t>shop.owner._id</a:t>
            </a:r>
            <a:r>
              <a:rPr lang="en-US" sz="250" b="0" dirty="0">
                <a:solidFill>
                  <a:srgbClr val="008000"/>
                </a:solidFill>
                <a:effectLst/>
                <a:latin typeface="Consolas" panose="020B0609020204030204" pitchFamily="49" charset="0"/>
              </a:rPr>
              <a:t> &amp;&amp;</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&lt;Link to={"/seller/shop/edit/" + </a:t>
            </a:r>
            <a:r>
              <a:rPr lang="en-US" sz="250" b="0" dirty="0" err="1">
                <a:solidFill>
                  <a:srgbClr val="008000"/>
                </a:solidFill>
                <a:effectLst/>
                <a:latin typeface="Consolas" panose="020B0609020204030204" pitchFamily="49" charset="0"/>
              </a:rPr>
              <a:t>shop._id</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 aria-label="Edit" color="primary"&gt;</a:t>
            </a:r>
          </a:p>
          <a:p>
            <a:r>
              <a:rPr lang="en-US" sz="250" b="0" dirty="0">
                <a:solidFill>
                  <a:srgbClr val="008000"/>
                </a:solidFill>
                <a:effectLst/>
                <a:latin typeface="Consolas" panose="020B0609020204030204" pitchFamily="49" charset="0"/>
              </a:rPr>
              <a:t>                        &lt;Edit/&gt;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IconButton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&lt;/Link&gt;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DeleteShop</a:t>
            </a:r>
            <a:r>
              <a:rPr lang="en-US" sz="250" b="0" dirty="0">
                <a:solidFill>
                  <a:srgbClr val="008000"/>
                </a:solidFill>
                <a:effectLst/>
                <a:latin typeface="Consolas" panose="020B0609020204030204" pitchFamily="49" charset="0"/>
              </a:rPr>
              <a:t> shop={shop} </a:t>
            </a:r>
            <a:r>
              <a:rPr lang="en-US" sz="250" b="0" dirty="0" err="1">
                <a:solidFill>
                  <a:srgbClr val="008000"/>
                </a:solidFill>
                <a:effectLst/>
                <a:latin typeface="Consolas" panose="020B0609020204030204" pitchFamily="49" charset="0"/>
              </a:rPr>
              <a:t>onRemove</a:t>
            </a:r>
            <a:r>
              <a:rPr lang="en-US" sz="250" b="0" dirty="0">
                <a:solidFill>
                  <a:srgbClr val="008000"/>
                </a:solidFill>
                <a:effectLst/>
                <a:latin typeface="Consolas" panose="020B0609020204030204" pitchFamily="49" charset="0"/>
              </a:rPr>
              <a:t>={</a:t>
            </a:r>
            <a:r>
              <a:rPr lang="en-US" sz="250" b="0" dirty="0" err="1">
                <a:solidFill>
                  <a:srgbClr val="008000"/>
                </a:solidFill>
                <a:effectLst/>
                <a:latin typeface="Consolas" panose="020B0609020204030204" pitchFamily="49" charset="0"/>
              </a:rPr>
              <a:t>removeShop</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ListItemSecondaryAction</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a:t>
            </a:r>
          </a:p>
          <a:p>
            <a:r>
              <a:rPr lang="en-US" sz="250" b="0" dirty="0">
                <a:solidFill>
                  <a:srgbClr val="008000"/>
                </a:solidFill>
                <a:effectLst/>
                <a:latin typeface="Consolas" panose="020B0609020204030204" pitchFamily="49" charset="0"/>
              </a:rPr>
              <a:t>              &lt;/</a:t>
            </a:r>
            <a:r>
              <a:rPr lang="en-US" sz="250" b="0" dirty="0" err="1">
                <a:solidFill>
                  <a:srgbClr val="008000"/>
                </a:solidFill>
                <a:effectLst/>
                <a:latin typeface="Consolas" panose="020B0609020204030204" pitchFamily="49" charset="0"/>
              </a:rPr>
              <a:t>ListItem</a:t>
            </a:r>
            <a:r>
              <a:rPr lang="en-US" sz="250" b="0" dirty="0">
                <a:solidFill>
                  <a:srgbClr val="008000"/>
                </a:solidFill>
                <a:effectLst/>
                <a:latin typeface="Consolas" panose="020B0609020204030204" pitchFamily="49" charset="0"/>
              </a:rPr>
              <a:t>&gt;</a:t>
            </a:r>
          </a:p>
          <a:p>
            <a:r>
              <a:rPr lang="en-US" sz="250" b="0" dirty="0">
                <a:solidFill>
                  <a:srgbClr val="008000"/>
                </a:solidFill>
                <a:effectLst/>
                <a:latin typeface="Consolas" panose="020B0609020204030204" pitchFamily="49" charset="0"/>
              </a:rPr>
              <a:t>              &lt;Divider/&gt;</a:t>
            </a:r>
          </a:p>
          <a:p>
            <a:r>
              <a:rPr lang="en-US" sz="250" b="0" dirty="0">
                <a:solidFill>
                  <a:srgbClr val="008000"/>
                </a:solidFill>
                <a:effectLst/>
                <a:latin typeface="Consolas" panose="020B0609020204030204" pitchFamily="49" charset="0"/>
              </a:rPr>
              <a:t>            &lt;/span&gt;})}</a:t>
            </a:r>
          </a:p>
          <a:p>
            <a:r>
              <a:rPr lang="en-US" sz="250" b="0" dirty="0">
                <a:solidFill>
                  <a:srgbClr val="008000"/>
                </a:solidFill>
                <a:effectLst/>
                <a:latin typeface="Consolas" panose="020B0609020204030204" pitchFamily="49" charset="0"/>
              </a:rPr>
              <a:t>        &lt;/List&gt;</a:t>
            </a:r>
          </a:p>
          <a:p>
            <a:r>
              <a:rPr lang="en-US" sz="250" b="0" dirty="0">
                <a:solidFill>
                  <a:srgbClr val="008000"/>
                </a:solidFill>
                <a:effectLst/>
                <a:latin typeface="Consolas" panose="020B0609020204030204" pitchFamily="49" charset="0"/>
              </a:rPr>
              <a:t>      &lt;/Paper&gt;</a:t>
            </a:r>
          </a:p>
          <a:p>
            <a:r>
              <a:rPr lang="en-US" sz="250" b="0" dirty="0">
                <a:solidFill>
                  <a:srgbClr val="008000"/>
                </a:solidFill>
                <a:effectLst/>
                <a:latin typeface="Consolas" panose="020B0609020204030204" pitchFamily="49" charset="0"/>
              </a:rPr>
              <a:t>    &lt;/div&gt;)</a:t>
            </a:r>
          </a:p>
          <a:p>
            <a:r>
              <a:rPr lang="en-US" sz="250" b="0" dirty="0">
                <a:solidFill>
                  <a:srgbClr val="008000"/>
                </a:solidFill>
                <a:effectLst/>
                <a:latin typeface="Consolas" panose="020B0609020204030204" pitchFamily="49" charset="0"/>
              </a:rPr>
              <a:t>}</a:t>
            </a:r>
          </a:p>
          <a:p>
            <a:br>
              <a:rPr lang="en-US" sz="250" b="0" dirty="0">
                <a:solidFill>
                  <a:srgbClr val="008000"/>
                </a:solidFill>
                <a:effectLst/>
                <a:latin typeface="Consolas" panose="020B0609020204030204" pitchFamily="49" charset="0"/>
              </a:rPr>
            </a:br>
            <a:br>
              <a:rPr lang="en-US" sz="250" b="0" dirty="0">
                <a:solidFill>
                  <a:srgbClr val="008000"/>
                </a:solidFill>
                <a:effectLst/>
                <a:latin typeface="Consolas" panose="020B0609020204030204" pitchFamily="49" charset="0"/>
              </a:rPr>
            </a:br>
            <a:endParaRPr lang="en-US" sz="2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46C805C-AB6B-5A1C-C41A-4413DBB2FAB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7022505-E852-25DD-7624-8DE33043D9D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5A364AF-F1B4-1681-300A-05A021C2E888}"/>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2383780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1734-4046-77DE-48B0-9AA77F868728}"/>
              </a:ext>
            </a:extLst>
          </p:cNvPr>
          <p:cNvSpPr>
            <a:spLocks noGrp="1"/>
          </p:cNvSpPr>
          <p:nvPr>
            <p:ph type="title"/>
          </p:nvPr>
        </p:nvSpPr>
        <p:spPr/>
        <p:txBody>
          <a:bodyPr/>
          <a:lstStyle/>
          <a:p>
            <a:r>
              <a:rPr lang="en-US" dirty="0"/>
              <a:t>Client/shop/</a:t>
            </a:r>
            <a:r>
              <a:rPr lang="en-US" dirty="0" err="1"/>
              <a:t>EditShop.jsx</a:t>
            </a:r>
            <a:endParaRPr lang="en-US" dirty="0"/>
          </a:p>
        </p:txBody>
      </p:sp>
      <p:sp>
        <p:nvSpPr>
          <p:cNvPr id="3" name="Content Placeholder 2">
            <a:extLst>
              <a:ext uri="{FF2B5EF4-FFF2-40B4-BE49-F238E27FC236}">
                <a16:creationId xmlns:a16="http://schemas.microsoft.com/office/drawing/2014/main" id="{69545D6A-71AF-DCF6-7A0E-A7C5A3BCE9DE}"/>
              </a:ext>
            </a:extLst>
          </p:cNvPr>
          <p:cNvSpPr>
            <a:spLocks noGrp="1"/>
          </p:cNvSpPr>
          <p:nvPr>
            <p:ph idx="1"/>
          </p:nvPr>
        </p:nvSpPr>
        <p:spPr/>
        <p:txBody>
          <a:bodyPr/>
          <a:lstStyle/>
          <a:p>
            <a:r>
              <a:rPr lang="en-US" sz="800" b="0" dirty="0">
                <a:solidFill>
                  <a:srgbClr val="008000"/>
                </a:solidFill>
                <a:effectLst/>
                <a:latin typeface="Consolas" panose="020B0609020204030204" pitchFamily="49" charset="0"/>
              </a:rPr>
              <a:t>import React, {</a:t>
            </a:r>
            <a:r>
              <a:rPr lang="en-US" sz="800" b="0" dirty="0" err="1">
                <a:solidFill>
                  <a:srgbClr val="008000"/>
                </a:solidFill>
                <a:effectLst/>
                <a:latin typeface="Consolas" panose="020B0609020204030204" pitchFamily="49" charset="0"/>
              </a:rPr>
              <a:t>useEffect</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useState</a:t>
            </a:r>
            <a:r>
              <a:rPr lang="en-US" sz="800" b="0" dirty="0">
                <a:solidFill>
                  <a:srgbClr val="008000"/>
                </a:solidFill>
                <a:effectLst/>
                <a:latin typeface="Consolas" panose="020B0609020204030204" pitchFamily="49" charset="0"/>
              </a:rPr>
              <a:t>} from 'react'</a:t>
            </a:r>
          </a:p>
          <a:p>
            <a:r>
              <a:rPr lang="en-US" sz="800" b="0" dirty="0">
                <a:solidFill>
                  <a:srgbClr val="008000"/>
                </a:solidFill>
                <a:effectLst/>
                <a:latin typeface="Consolas" panose="020B0609020204030204" pitchFamily="49" charset="0"/>
              </a:rPr>
              <a:t>import Card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/core/Card'</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CardActions</a:t>
            </a:r>
            <a:r>
              <a:rPr lang="en-US" sz="800" b="0" dirty="0">
                <a:solidFill>
                  <a:srgbClr val="008000"/>
                </a:solidFill>
                <a:effectLst/>
                <a:latin typeface="Consolas" panose="020B0609020204030204" pitchFamily="49" charset="0"/>
              </a:rPr>
              <a:t>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a:t>
            </a:r>
            <a:r>
              <a:rPr lang="en-US" sz="800" b="0" dirty="0" err="1">
                <a:solidFill>
                  <a:srgbClr val="008000"/>
                </a:solidFill>
                <a:effectLst/>
                <a:latin typeface="Consolas" panose="020B0609020204030204" pitchFamily="49" charset="0"/>
              </a:rPr>
              <a:t>CardActions</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CardContent</a:t>
            </a:r>
            <a:r>
              <a:rPr lang="en-US" sz="800" b="0" dirty="0">
                <a:solidFill>
                  <a:srgbClr val="008000"/>
                </a:solidFill>
                <a:effectLst/>
                <a:latin typeface="Consolas" panose="020B0609020204030204" pitchFamily="49" charset="0"/>
              </a:rPr>
              <a:t>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a:t>
            </a:r>
            <a:r>
              <a:rPr lang="en-US" sz="800" b="0" dirty="0" err="1">
                <a:solidFill>
                  <a:srgbClr val="008000"/>
                </a:solidFill>
                <a:effectLst/>
                <a:latin typeface="Consolas" panose="020B0609020204030204" pitchFamily="49" charset="0"/>
              </a:rPr>
              <a:t>CardContent</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Button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/core/Button'</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TextField</a:t>
            </a:r>
            <a:r>
              <a:rPr lang="en-US" sz="800" b="0" dirty="0">
                <a:solidFill>
                  <a:srgbClr val="008000"/>
                </a:solidFill>
                <a:effectLst/>
                <a:latin typeface="Consolas" panose="020B0609020204030204" pitchFamily="49" charset="0"/>
              </a:rPr>
              <a:t>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a:t>
            </a:r>
            <a:r>
              <a:rPr lang="en-US" sz="800" b="0" dirty="0" err="1">
                <a:solidFill>
                  <a:srgbClr val="008000"/>
                </a:solidFill>
                <a:effectLst/>
                <a:latin typeface="Consolas" panose="020B0609020204030204" pitchFamily="49" charset="0"/>
              </a:rPr>
              <a:t>TextField</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Typography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/core/Typography'</a:t>
            </a:r>
          </a:p>
          <a:p>
            <a:r>
              <a:rPr lang="en-US" sz="800" b="0" dirty="0">
                <a:solidFill>
                  <a:srgbClr val="008000"/>
                </a:solidFill>
                <a:effectLst/>
                <a:latin typeface="Consolas" panose="020B0609020204030204" pitchFamily="49" charset="0"/>
              </a:rPr>
              <a:t>import Icon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/core/Icon'</a:t>
            </a:r>
          </a:p>
          <a:p>
            <a:r>
              <a:rPr lang="en-US" sz="800" b="0" dirty="0">
                <a:solidFill>
                  <a:srgbClr val="008000"/>
                </a:solidFill>
                <a:effectLst/>
                <a:latin typeface="Consolas" panose="020B0609020204030204" pitchFamily="49" charset="0"/>
              </a:rPr>
              <a:t>import Avatar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/core/Avatar'</a:t>
            </a:r>
          </a:p>
          <a:p>
            <a:r>
              <a:rPr lang="en-US" sz="800" b="0" dirty="0">
                <a:solidFill>
                  <a:srgbClr val="008000"/>
                </a:solidFill>
                <a:effectLst/>
                <a:latin typeface="Consolas" panose="020B0609020204030204" pitchFamily="49" charset="0"/>
              </a:rPr>
              <a:t>import auth from '../lib/auth-helper'</a:t>
            </a:r>
          </a:p>
          <a:p>
            <a:r>
              <a:rPr lang="en-US" sz="800" b="0" dirty="0">
                <a:solidFill>
                  <a:srgbClr val="008000"/>
                </a:solidFill>
                <a:effectLst/>
                <a:latin typeface="Consolas" panose="020B0609020204030204" pitchFamily="49" charset="0"/>
              </a:rPr>
              <a:t>import </a:t>
            </a:r>
            <a:r>
              <a:rPr lang="en-US" sz="800" b="0" dirty="0" err="1">
                <a:solidFill>
                  <a:srgbClr val="008000"/>
                </a:solidFill>
                <a:effectLst/>
                <a:latin typeface="Consolas" panose="020B0609020204030204" pitchFamily="49" charset="0"/>
              </a:rPr>
              <a:t>FileUpload</a:t>
            </a:r>
            <a:r>
              <a:rPr lang="en-US" sz="800" b="0" dirty="0">
                <a:solidFill>
                  <a:srgbClr val="008000"/>
                </a:solidFill>
                <a:effectLst/>
                <a:latin typeface="Consolas" panose="020B0609020204030204" pitchFamily="49" charset="0"/>
              </a:rPr>
              <a:t>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/icons/</a:t>
            </a:r>
            <a:r>
              <a:rPr lang="en-US" sz="800" b="0" dirty="0" err="1">
                <a:solidFill>
                  <a:srgbClr val="008000"/>
                </a:solidFill>
                <a:effectLst/>
                <a:latin typeface="Consolas" panose="020B0609020204030204" pitchFamily="49" charset="0"/>
              </a:rPr>
              <a:t>AddPhotoAlternate</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 </a:t>
            </a:r>
            <a:r>
              <a:rPr lang="en-US" sz="800" b="0" dirty="0" err="1">
                <a:solidFill>
                  <a:srgbClr val="008000"/>
                </a:solidFill>
                <a:effectLst/>
                <a:latin typeface="Consolas" panose="020B0609020204030204" pitchFamily="49" charset="0"/>
              </a:rPr>
              <a:t>makeStyles</a:t>
            </a:r>
            <a:r>
              <a:rPr lang="en-US" sz="800" b="0" dirty="0">
                <a:solidFill>
                  <a:srgbClr val="008000"/>
                </a:solidFill>
                <a:effectLst/>
                <a:latin typeface="Consolas" panose="020B0609020204030204" pitchFamily="49" charset="0"/>
              </a:rPr>
              <a:t> }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/core/styles'</a:t>
            </a:r>
          </a:p>
          <a:p>
            <a:r>
              <a:rPr lang="en-US" sz="800" b="0" dirty="0">
                <a:solidFill>
                  <a:srgbClr val="008000"/>
                </a:solidFill>
                <a:effectLst/>
                <a:latin typeface="Consolas" panose="020B0609020204030204" pitchFamily="49" charset="0"/>
              </a:rPr>
              <a:t>import {read, update} from './api-shop.js'</a:t>
            </a:r>
          </a:p>
          <a:p>
            <a:r>
              <a:rPr lang="en-US" sz="800" b="0" dirty="0">
                <a:solidFill>
                  <a:srgbClr val="008000"/>
                </a:solidFill>
                <a:effectLst/>
                <a:latin typeface="Consolas" panose="020B0609020204030204" pitchFamily="49" charset="0"/>
              </a:rPr>
              <a:t>import { Navigate, </a:t>
            </a:r>
            <a:r>
              <a:rPr lang="en-US" sz="800" b="0" dirty="0" err="1">
                <a:solidFill>
                  <a:srgbClr val="008000"/>
                </a:solidFill>
                <a:effectLst/>
                <a:latin typeface="Consolas" panose="020B0609020204030204" pitchFamily="49" charset="0"/>
              </a:rPr>
              <a:t>useParams</a:t>
            </a:r>
            <a:r>
              <a:rPr lang="en-US" sz="800" b="0" dirty="0">
                <a:solidFill>
                  <a:srgbClr val="008000"/>
                </a:solidFill>
                <a:effectLst/>
                <a:latin typeface="Consolas" panose="020B0609020204030204" pitchFamily="49" charset="0"/>
              </a:rPr>
              <a:t> } from 'react-router-</a:t>
            </a:r>
            <a:r>
              <a:rPr lang="en-US" sz="800" b="0" dirty="0" err="1">
                <a:solidFill>
                  <a:srgbClr val="008000"/>
                </a:solidFill>
                <a:effectLst/>
                <a:latin typeface="Consolas" panose="020B0609020204030204" pitchFamily="49" charset="0"/>
              </a:rPr>
              <a:t>dom</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Grid from '@material-</a:t>
            </a:r>
            <a:r>
              <a:rPr lang="en-US" sz="800" b="0" dirty="0" err="1">
                <a:solidFill>
                  <a:srgbClr val="008000"/>
                </a:solidFill>
                <a:effectLst/>
                <a:latin typeface="Consolas" panose="020B0609020204030204" pitchFamily="49" charset="0"/>
              </a:rPr>
              <a:t>ui</a:t>
            </a:r>
            <a:r>
              <a:rPr lang="en-US" sz="800" b="0" dirty="0">
                <a:solidFill>
                  <a:srgbClr val="008000"/>
                </a:solidFill>
                <a:effectLst/>
                <a:latin typeface="Consolas" panose="020B0609020204030204" pitchFamily="49" charset="0"/>
              </a:rPr>
              <a:t>/core/Grid'</a:t>
            </a:r>
          </a:p>
          <a:p>
            <a:br>
              <a:rPr lang="en-US" sz="800" b="0" dirty="0">
                <a:solidFill>
                  <a:srgbClr val="008000"/>
                </a:solidFill>
                <a:effectLst/>
                <a:latin typeface="Consolas" panose="020B0609020204030204" pitchFamily="49" charset="0"/>
              </a:rPr>
            </a:br>
            <a:r>
              <a:rPr lang="en-US" sz="800" b="0" dirty="0">
                <a:solidFill>
                  <a:srgbClr val="008000"/>
                </a:solidFill>
                <a:effectLst/>
                <a:latin typeface="Consolas" panose="020B0609020204030204" pitchFamily="49" charset="0"/>
              </a:rPr>
              <a:t>const </a:t>
            </a:r>
            <a:r>
              <a:rPr lang="en-US" sz="800" b="0" dirty="0" err="1">
                <a:solidFill>
                  <a:srgbClr val="008000"/>
                </a:solidFill>
                <a:effectLst/>
                <a:latin typeface="Consolas" panose="020B0609020204030204" pitchFamily="49" charset="0"/>
              </a:rPr>
              <a:t>useStyles</a:t>
            </a:r>
            <a:r>
              <a:rPr lang="en-US" sz="800" b="0" dirty="0">
                <a:solidFill>
                  <a:srgbClr val="008000"/>
                </a:solidFill>
                <a:effectLst/>
                <a:latin typeface="Consolas" panose="020B0609020204030204" pitchFamily="49" charset="0"/>
              </a:rPr>
              <a:t> = </a:t>
            </a:r>
            <a:r>
              <a:rPr lang="en-US" sz="800" b="0" dirty="0" err="1">
                <a:solidFill>
                  <a:srgbClr val="008000"/>
                </a:solidFill>
                <a:effectLst/>
                <a:latin typeface="Consolas" panose="020B0609020204030204" pitchFamily="49" charset="0"/>
              </a:rPr>
              <a:t>makeStyles</a:t>
            </a:r>
            <a:r>
              <a:rPr lang="en-US" sz="800" b="0" dirty="0">
                <a:solidFill>
                  <a:srgbClr val="008000"/>
                </a:solidFill>
                <a:effectLst/>
                <a:latin typeface="Consolas" panose="020B0609020204030204" pitchFamily="49" charset="0"/>
              </a:rPr>
              <a:t>(theme =&gt; ({</a:t>
            </a:r>
          </a:p>
          <a:p>
            <a:r>
              <a:rPr lang="en-US" sz="800" b="0" dirty="0">
                <a:solidFill>
                  <a:srgbClr val="008000"/>
                </a:solidFill>
                <a:effectLst/>
                <a:latin typeface="Consolas" panose="020B0609020204030204" pitchFamily="49" charset="0"/>
              </a:rPr>
              <a:t>  root: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flexGrow</a:t>
            </a:r>
            <a:r>
              <a:rPr lang="en-US" sz="800" b="0" dirty="0">
                <a:solidFill>
                  <a:srgbClr val="008000"/>
                </a:solidFill>
                <a:effectLst/>
                <a:latin typeface="Consolas" panose="020B0609020204030204" pitchFamily="49" charset="0"/>
              </a:rPr>
              <a:t>: 1,</a:t>
            </a:r>
          </a:p>
          <a:p>
            <a:r>
              <a:rPr lang="en-US" sz="800" b="0" dirty="0">
                <a:solidFill>
                  <a:srgbClr val="008000"/>
                </a:solidFill>
                <a:effectLst/>
                <a:latin typeface="Consolas" panose="020B0609020204030204" pitchFamily="49" charset="0"/>
              </a:rPr>
              <a:t>    margin: 30,</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card: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textAlign</a:t>
            </a:r>
            <a:r>
              <a:rPr lang="en-US" sz="800" b="0" dirty="0">
                <a:solidFill>
                  <a:srgbClr val="008000"/>
                </a:solidFill>
                <a:effectLst/>
                <a:latin typeface="Consolas" panose="020B0609020204030204" pitchFamily="49" charset="0"/>
              </a:rPr>
              <a:t>: 'center',</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paddingBottom</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theme.spacing</a:t>
            </a:r>
            <a:r>
              <a:rPr lang="en-US" sz="800" b="0" dirty="0">
                <a:solidFill>
                  <a:srgbClr val="008000"/>
                </a:solidFill>
                <a:effectLst/>
                <a:latin typeface="Consolas" panose="020B0609020204030204" pitchFamily="49" charset="0"/>
              </a:rPr>
              <a:t>(2)</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title: {</a:t>
            </a:r>
          </a:p>
          <a:p>
            <a:r>
              <a:rPr lang="en-US" sz="800" b="0" dirty="0">
                <a:solidFill>
                  <a:srgbClr val="008000"/>
                </a:solidFill>
                <a:effectLst/>
                <a:latin typeface="Consolas" panose="020B0609020204030204" pitchFamily="49" charset="0"/>
              </a:rPr>
              <a:t>    margin: </a:t>
            </a:r>
            <a:r>
              <a:rPr lang="en-US" sz="800" b="0" dirty="0" err="1">
                <a:solidFill>
                  <a:srgbClr val="008000"/>
                </a:solidFill>
                <a:effectLst/>
                <a:latin typeface="Consolas" panose="020B0609020204030204" pitchFamily="49" charset="0"/>
              </a:rPr>
              <a:t>theme.spacing</a:t>
            </a:r>
            <a:r>
              <a:rPr lang="en-US" sz="800" b="0" dirty="0">
                <a:solidFill>
                  <a:srgbClr val="008000"/>
                </a:solidFill>
                <a:effectLst/>
                <a:latin typeface="Consolas" panose="020B0609020204030204" pitchFamily="49" charset="0"/>
              </a:rPr>
              <a:t>(2),</a:t>
            </a:r>
          </a:p>
          <a:p>
            <a:r>
              <a:rPr lang="en-US" sz="800" b="0" dirty="0">
                <a:solidFill>
                  <a:srgbClr val="008000"/>
                </a:solidFill>
                <a:effectLst/>
                <a:latin typeface="Consolas" panose="020B0609020204030204" pitchFamily="49" charset="0"/>
              </a:rPr>
              <a:t>    color: </a:t>
            </a:r>
            <a:r>
              <a:rPr lang="en-US" sz="800" b="0" dirty="0" err="1">
                <a:solidFill>
                  <a:srgbClr val="008000"/>
                </a:solidFill>
                <a:effectLst/>
                <a:latin typeface="Consolas" panose="020B0609020204030204" pitchFamily="49" charset="0"/>
              </a:rPr>
              <a:t>theme.palette.protectedTitle</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fontSize</a:t>
            </a:r>
            <a:r>
              <a:rPr lang="en-US" sz="800" b="0" dirty="0">
                <a:solidFill>
                  <a:srgbClr val="008000"/>
                </a:solidFill>
                <a:effectLst/>
                <a:latin typeface="Consolas" panose="020B0609020204030204" pitchFamily="49" charset="0"/>
              </a:rPr>
              <a:t>: '1.2em'</a:t>
            </a:r>
          </a:p>
          <a:p>
            <a:r>
              <a:rPr lang="en-US" sz="800" b="0" dirty="0">
                <a:solidFill>
                  <a:srgbClr val="008000"/>
                </a:solidFill>
                <a:effectLst/>
                <a:latin typeface="Consolas" panose="020B0609020204030204" pitchFamily="49" charset="0"/>
              </a:rPr>
              <a:t>  },</a:t>
            </a:r>
          </a:p>
          <a:p>
            <a:r>
              <a:rPr lang="en-US" sz="800" b="0" dirty="0">
                <a:solidFill>
                  <a:srgbClr val="008000"/>
                </a:solidFill>
                <a:effectLst/>
                <a:latin typeface="Consolas" panose="020B0609020204030204" pitchFamily="49" charset="0"/>
              </a:rPr>
              <a:t>  subheading: {</a:t>
            </a:r>
          </a:p>
          <a:p>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marginTop</a:t>
            </a:r>
            <a:r>
              <a:rPr lang="en-US" sz="800" b="0" dirty="0">
                <a:solidFill>
                  <a:srgbClr val="008000"/>
                </a:solidFill>
                <a:effectLst/>
                <a:latin typeface="Consolas" panose="020B0609020204030204" pitchFamily="49" charset="0"/>
              </a:rPr>
              <a:t>: </a:t>
            </a:r>
            <a:r>
              <a:rPr lang="en-US" sz="800" b="0" dirty="0" err="1">
                <a:solidFill>
                  <a:srgbClr val="008000"/>
                </a:solidFill>
                <a:effectLst/>
                <a:latin typeface="Consolas" panose="020B0609020204030204" pitchFamily="49" charset="0"/>
              </a:rPr>
              <a:t>theme.spacing</a:t>
            </a:r>
            <a:r>
              <a:rPr lang="en-US" sz="800" b="0" dirty="0">
                <a:solidFill>
                  <a:srgbClr val="008000"/>
                </a:solidFill>
                <a:effectLst/>
                <a:latin typeface="Consolas" panose="020B0609020204030204" pitchFamily="49" charset="0"/>
              </a:rPr>
              <a:t>(2),</a:t>
            </a:r>
          </a:p>
          <a:p>
            <a:r>
              <a:rPr lang="en-US" sz="800" b="0" dirty="0">
                <a:solidFill>
                  <a:srgbClr val="008000"/>
                </a:solidFill>
                <a:effectLst/>
                <a:latin typeface="Consolas" panose="020B0609020204030204" pitchFamily="49" charset="0"/>
              </a:rPr>
              <a:t>    color: </a:t>
            </a:r>
            <a:r>
              <a:rPr lang="en-US" sz="800" b="0" dirty="0" err="1">
                <a:solidFill>
                  <a:srgbClr val="008000"/>
                </a:solidFill>
                <a:effectLst/>
                <a:latin typeface="Consolas" panose="020B0609020204030204" pitchFamily="49" charset="0"/>
              </a:rPr>
              <a:t>theme.palette.openTitle</a:t>
            </a:r>
            <a:endParaRPr lang="en-US" sz="800" b="0" dirty="0">
              <a:solidFill>
                <a:srgbClr val="008000"/>
              </a:solidFill>
              <a:effectLst/>
              <a:latin typeface="Consolas" panose="020B0609020204030204" pitchFamily="49" charset="0"/>
            </a:endParaRPr>
          </a:p>
          <a:p>
            <a:r>
              <a:rPr lang="en-US" sz="800" b="0" dirty="0">
                <a:solidFill>
                  <a:srgbClr val="0080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8740A3BF-1D73-79DE-7E56-B0EC3A4111F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D79AFB5E-ABBE-C782-98D5-E9993B45B2A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B1E6038-D0AE-72EA-C184-BA3A38B05109}"/>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1057259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8D42-28EB-BA6D-C420-E402170F0032}"/>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F772881D-71FF-3825-75D4-67CB7253D682}"/>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  error: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verticalAlign</a:t>
            </a:r>
            <a:r>
              <a:rPr lang="en-US" sz="1200" b="0" dirty="0">
                <a:solidFill>
                  <a:srgbClr val="008000"/>
                </a:solidFill>
                <a:effectLst/>
                <a:latin typeface="Consolas" panose="020B0609020204030204" pitchFamily="49" charset="0"/>
              </a:rPr>
              <a:t>: 'middle'</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textField</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marginLeft</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theme.spacing</a:t>
            </a:r>
            <a:r>
              <a:rPr lang="en-US" sz="1200" b="0" dirty="0">
                <a:solidFill>
                  <a:srgbClr val="008000"/>
                </a:solidFill>
                <a:effectLst/>
                <a:latin typeface="Consolas" panose="020B0609020204030204" pitchFamily="49" charset="0"/>
              </a:rPr>
              <a:t>(1),</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marginRight</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theme.spacing</a:t>
            </a:r>
            <a:r>
              <a:rPr lang="en-US" sz="1200" b="0" dirty="0">
                <a:solidFill>
                  <a:srgbClr val="008000"/>
                </a:solidFill>
                <a:effectLst/>
                <a:latin typeface="Consolas" panose="020B0609020204030204" pitchFamily="49" charset="0"/>
              </a:rPr>
              <a:t>(1),</a:t>
            </a:r>
          </a:p>
          <a:p>
            <a:r>
              <a:rPr lang="en-US" sz="1200" b="0" dirty="0">
                <a:solidFill>
                  <a:srgbClr val="008000"/>
                </a:solidFill>
                <a:effectLst/>
                <a:latin typeface="Consolas" panose="020B0609020204030204" pitchFamily="49" charset="0"/>
              </a:rPr>
              <a:t>    width: 400</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submit: {</a:t>
            </a:r>
          </a:p>
          <a:p>
            <a:r>
              <a:rPr lang="en-US" sz="1200" b="0" dirty="0">
                <a:solidFill>
                  <a:srgbClr val="008000"/>
                </a:solidFill>
                <a:effectLst/>
                <a:latin typeface="Consolas" panose="020B0609020204030204" pitchFamily="49" charset="0"/>
              </a:rPr>
              <a:t>    margin: 'auto',</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marginBottom</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theme.spacing</a:t>
            </a:r>
            <a:r>
              <a:rPr lang="en-US" sz="1200" b="0" dirty="0">
                <a:solidFill>
                  <a:srgbClr val="008000"/>
                </a:solidFill>
                <a:effectLst/>
                <a:latin typeface="Consolas" panose="020B0609020204030204" pitchFamily="49" charset="0"/>
              </a:rPr>
              <a:t>(2)</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bigAvatar</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width: 60,</a:t>
            </a:r>
          </a:p>
          <a:p>
            <a:r>
              <a:rPr lang="en-US" sz="1200" b="0" dirty="0">
                <a:solidFill>
                  <a:srgbClr val="008000"/>
                </a:solidFill>
                <a:effectLst/>
                <a:latin typeface="Consolas" panose="020B0609020204030204" pitchFamily="49" charset="0"/>
              </a:rPr>
              <a:t>    height: 60,</a:t>
            </a:r>
          </a:p>
          <a:p>
            <a:r>
              <a:rPr lang="en-US" sz="1200" b="0" dirty="0">
                <a:solidFill>
                  <a:srgbClr val="008000"/>
                </a:solidFill>
                <a:effectLst/>
                <a:latin typeface="Consolas" panose="020B0609020204030204" pitchFamily="49" charset="0"/>
              </a:rPr>
              <a:t>    margin: 'auto'</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input: {</a:t>
            </a:r>
          </a:p>
          <a:p>
            <a:r>
              <a:rPr lang="en-US" sz="1200" b="0" dirty="0">
                <a:solidFill>
                  <a:srgbClr val="008000"/>
                </a:solidFill>
                <a:effectLst/>
                <a:latin typeface="Consolas" panose="020B0609020204030204" pitchFamily="49" charset="0"/>
              </a:rPr>
              <a:t>    display: 'none'</a:t>
            </a:r>
          </a:p>
          <a:p>
            <a:r>
              <a:rPr lang="en-US" sz="1200" b="0" dirty="0">
                <a:solidFill>
                  <a:srgbClr val="0080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FD911154-A2BC-3CAD-E152-3602282DDA1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575D30B-1306-E27B-8210-0B484BA8FE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60A699-41BA-32E7-DF22-D848738104F4}"/>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3329330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AB1-072B-0DAE-CA3F-0CB6FCF3DB9F}"/>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51CD63D0-8A71-060C-30FB-AC9AA123949B}"/>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  filename:{</a:t>
            </a:r>
          </a:p>
          <a:p>
            <a:r>
              <a:rPr lang="en-US" sz="1200" b="0" dirty="0">
                <a:solidFill>
                  <a:srgbClr val="008000"/>
                </a:solidFill>
                <a:effectLst/>
                <a:latin typeface="Consolas" panose="020B0609020204030204" pitchFamily="49" charset="0"/>
              </a:rPr>
              <a:t>    marginLeft:'10px'</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export default function </a:t>
            </a:r>
            <a:r>
              <a:rPr lang="en-US" sz="1200" b="0" dirty="0" err="1">
                <a:solidFill>
                  <a:srgbClr val="008000"/>
                </a:solidFill>
                <a:effectLst/>
                <a:latin typeface="Consolas" panose="020B0609020204030204" pitchFamily="49" charset="0"/>
              </a:rPr>
              <a:t>EditShop</a:t>
            </a:r>
            <a:r>
              <a:rPr lang="en-US" sz="1200" b="0" dirty="0">
                <a:solidFill>
                  <a:srgbClr val="008000"/>
                </a:solidFill>
                <a:effectLst/>
                <a:latin typeface="Consolas" panose="020B0609020204030204" pitchFamily="49" charset="0"/>
              </a:rPr>
              <a:t> () {</a:t>
            </a:r>
          </a:p>
          <a:p>
            <a:r>
              <a:rPr lang="en-US" sz="1200" b="0" dirty="0">
                <a:solidFill>
                  <a:srgbClr val="008000"/>
                </a:solidFill>
                <a:effectLst/>
                <a:latin typeface="Consolas" panose="020B0609020204030204" pitchFamily="49" charset="0"/>
              </a:rPr>
              <a:t>  const params = </a:t>
            </a:r>
            <a:r>
              <a:rPr lang="en-US" sz="1200" b="0" dirty="0" err="1">
                <a:solidFill>
                  <a:srgbClr val="008000"/>
                </a:solidFill>
                <a:effectLst/>
                <a:latin typeface="Consolas" panose="020B0609020204030204" pitchFamily="49" charset="0"/>
              </a:rPr>
              <a:t>useParams</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const classes = </a:t>
            </a:r>
            <a:r>
              <a:rPr lang="en-US" sz="1200" b="0" dirty="0" err="1">
                <a:solidFill>
                  <a:srgbClr val="008000"/>
                </a:solidFill>
                <a:effectLst/>
                <a:latin typeface="Consolas" panose="020B0609020204030204" pitchFamily="49" charset="0"/>
              </a:rPr>
              <a:t>useStyles</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const [values,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useState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name: '',</a:t>
            </a:r>
          </a:p>
          <a:p>
            <a:r>
              <a:rPr lang="en-US" sz="1200" b="0" dirty="0">
                <a:solidFill>
                  <a:srgbClr val="008000"/>
                </a:solidFill>
                <a:effectLst/>
                <a:latin typeface="Consolas" panose="020B0609020204030204" pitchFamily="49" charset="0"/>
              </a:rPr>
              <a:t>      description: '',</a:t>
            </a:r>
          </a:p>
          <a:p>
            <a:r>
              <a:rPr lang="en-US" sz="1200" b="0" dirty="0">
                <a:solidFill>
                  <a:srgbClr val="008000"/>
                </a:solidFill>
                <a:effectLst/>
                <a:latin typeface="Consolas" panose="020B0609020204030204" pitchFamily="49" charset="0"/>
              </a:rPr>
              <a:t>      image: '',</a:t>
            </a:r>
          </a:p>
          <a:p>
            <a:r>
              <a:rPr lang="en-US" sz="1200" b="0" dirty="0">
                <a:solidFill>
                  <a:srgbClr val="008000"/>
                </a:solidFill>
                <a:effectLst/>
                <a:latin typeface="Consolas" panose="020B0609020204030204" pitchFamily="49" charset="0"/>
              </a:rPr>
              <a:t>      redirect: false,</a:t>
            </a:r>
          </a:p>
          <a:p>
            <a:r>
              <a:rPr lang="en-US" sz="1200" b="0" dirty="0">
                <a:solidFill>
                  <a:srgbClr val="008000"/>
                </a:solidFill>
                <a:effectLst/>
                <a:latin typeface="Consolas" panose="020B0609020204030204" pitchFamily="49" charset="0"/>
              </a:rPr>
              <a:t>      error: '',</a:t>
            </a:r>
          </a:p>
          <a:p>
            <a:r>
              <a:rPr lang="en-US" sz="1200" b="0" dirty="0">
                <a:solidFill>
                  <a:srgbClr val="008000"/>
                </a:solidFill>
                <a:effectLst/>
                <a:latin typeface="Consolas" panose="020B0609020204030204" pitchFamily="49" charset="0"/>
              </a:rPr>
              <a:t>      id: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jwt</a:t>
            </a:r>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auth.isAuthenticated</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useEffect</a:t>
            </a:r>
            <a:r>
              <a:rPr lang="en-US" sz="1200" b="0" dirty="0">
                <a:solidFill>
                  <a:srgbClr val="008000"/>
                </a:solidFill>
                <a:effectLst/>
                <a:latin typeface="Consolas" panose="020B0609020204030204" pitchFamily="49" charset="0"/>
              </a:rPr>
              <a:t>(() =&gt; {</a:t>
            </a:r>
          </a:p>
          <a:p>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abortController</a:t>
            </a:r>
            <a:r>
              <a:rPr lang="en-US" sz="1200" b="0" dirty="0">
                <a:solidFill>
                  <a:srgbClr val="008000"/>
                </a:solidFill>
                <a:effectLst/>
                <a:latin typeface="Consolas" panose="020B0609020204030204" pitchFamily="49" charset="0"/>
              </a:rPr>
              <a:t> = new </a:t>
            </a:r>
            <a:r>
              <a:rPr lang="en-US" sz="1200" b="0" dirty="0" err="1">
                <a:solidFill>
                  <a:srgbClr val="008000"/>
                </a:solidFill>
                <a:effectLst/>
                <a:latin typeface="Consolas" panose="020B0609020204030204" pitchFamily="49" charset="0"/>
              </a:rPr>
              <a:t>AbortController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const signal = </a:t>
            </a:r>
            <a:r>
              <a:rPr lang="en-US" sz="1200" b="0" dirty="0" err="1">
                <a:solidFill>
                  <a:srgbClr val="008000"/>
                </a:solidFill>
                <a:effectLst/>
                <a:latin typeface="Consolas" panose="020B0609020204030204" pitchFamily="49" charset="0"/>
              </a:rPr>
              <a:t>abortController.signal</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83720436-F79A-ABA8-5891-A03951D9FB2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CD06AAF-BABE-4503-23A1-B4900924C92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2FD29FF-AA78-66D7-11FD-A1A2D7FE5CC0}"/>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2122119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7E91-E6A4-E065-5F12-4EF314FF05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BEC16E-A901-2753-A2D0-D642E9AD6E5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8F4D846-7BD5-EEE4-E784-FE1C73B13A4C}"/>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9373BA1-5A89-66C3-B026-FE48789F692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A2B53D6-A8BC-BD74-5D8A-2789F838C123}"/>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256384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7DBB-F9AD-A6EA-057C-2560CD1A6EC9}"/>
              </a:ext>
            </a:extLst>
          </p:cNvPr>
          <p:cNvSpPr>
            <a:spLocks noGrp="1"/>
          </p:cNvSpPr>
          <p:nvPr>
            <p:ph type="title"/>
          </p:nvPr>
        </p:nvSpPr>
        <p:spPr/>
        <p:txBody>
          <a:bodyPr/>
          <a:lstStyle/>
          <a:p>
            <a:r>
              <a:rPr lang="en-US" dirty="0"/>
              <a:t>Client/shop/</a:t>
            </a:r>
            <a:r>
              <a:rPr lang="en-US" dirty="0" err="1"/>
              <a:t>EditShop.jsx</a:t>
            </a:r>
            <a:r>
              <a:rPr lang="en-US" dirty="0"/>
              <a:t> </a:t>
            </a:r>
            <a:r>
              <a:rPr lang="en-US" dirty="0" err="1"/>
              <a:t>contd</a:t>
            </a:r>
            <a:endParaRPr lang="en-US" dirty="0"/>
          </a:p>
        </p:txBody>
      </p:sp>
      <p:sp>
        <p:nvSpPr>
          <p:cNvPr id="3" name="Content Placeholder 2">
            <a:extLst>
              <a:ext uri="{FF2B5EF4-FFF2-40B4-BE49-F238E27FC236}">
                <a16:creationId xmlns:a16="http://schemas.microsoft.com/office/drawing/2014/main" id="{4C53F077-9891-B298-7982-8EE30727DFF2}"/>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read({</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shopId</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params.shopId</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signal).then((data) =&gt; {</a:t>
            </a:r>
          </a:p>
          <a:p>
            <a:r>
              <a:rPr lang="en-US" sz="1200" b="0" dirty="0">
                <a:solidFill>
                  <a:srgbClr val="008000"/>
                </a:solidFill>
                <a:effectLst/>
                <a:latin typeface="Consolas" panose="020B0609020204030204" pitchFamily="49" charset="0"/>
              </a:rPr>
              <a:t>      if (</a:t>
            </a:r>
            <a:r>
              <a:rPr lang="en-US" sz="1200" b="0" dirty="0" err="1">
                <a:solidFill>
                  <a:srgbClr val="008000"/>
                </a:solidFill>
                <a:effectLst/>
                <a:latin typeface="Consolas" panose="020B0609020204030204" pitchFamily="49" charset="0"/>
              </a:rPr>
              <a:t>data.error</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error: </a:t>
            </a:r>
            <a:r>
              <a:rPr lang="en-US" sz="1200" b="0" dirty="0" err="1">
                <a:solidFill>
                  <a:srgbClr val="008000"/>
                </a:solidFill>
                <a:effectLst/>
                <a:latin typeface="Consolas" panose="020B0609020204030204" pitchFamily="49" charset="0"/>
              </a:rPr>
              <a:t>data.error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 else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id: </a:t>
            </a:r>
            <a:r>
              <a:rPr lang="en-US" sz="1200" b="0" dirty="0" err="1">
                <a:solidFill>
                  <a:srgbClr val="008000"/>
                </a:solidFill>
                <a:effectLst/>
                <a:latin typeface="Consolas" panose="020B0609020204030204" pitchFamily="49" charset="0"/>
              </a:rPr>
              <a:t>data._id</a:t>
            </a:r>
            <a:r>
              <a:rPr lang="en-US" sz="1200" b="0" dirty="0">
                <a:solidFill>
                  <a:srgbClr val="008000"/>
                </a:solidFill>
                <a:effectLst/>
                <a:latin typeface="Consolas" panose="020B0609020204030204" pitchFamily="49" charset="0"/>
              </a:rPr>
              <a:t>, name: data.name, description: </a:t>
            </a:r>
            <a:r>
              <a:rPr lang="en-US" sz="1200" b="0" dirty="0" err="1">
                <a:solidFill>
                  <a:srgbClr val="008000"/>
                </a:solidFill>
                <a:effectLst/>
                <a:latin typeface="Consolas" panose="020B0609020204030204" pitchFamily="49" charset="0"/>
              </a:rPr>
              <a:t>data.description</a:t>
            </a:r>
            <a:r>
              <a:rPr lang="en-US" sz="1200" b="0" dirty="0">
                <a:solidFill>
                  <a:srgbClr val="008000"/>
                </a:solidFill>
                <a:effectLst/>
                <a:latin typeface="Consolas" panose="020B0609020204030204" pitchFamily="49" charset="0"/>
              </a:rPr>
              <a:t>, owner: data.owner.name})</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return function cleanup(){</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abortController.abort</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 [])</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clickSubmit</a:t>
            </a:r>
            <a:r>
              <a:rPr lang="en-US" sz="1200" b="0" dirty="0">
                <a:solidFill>
                  <a:srgbClr val="008000"/>
                </a:solidFill>
                <a:effectLst/>
                <a:latin typeface="Consolas" panose="020B0609020204030204" pitchFamily="49" charset="0"/>
              </a:rPr>
              <a:t> = () =&gt; {</a:t>
            </a:r>
          </a:p>
          <a:p>
            <a:r>
              <a:rPr lang="en-US" sz="1200" b="0" dirty="0">
                <a:solidFill>
                  <a:srgbClr val="008000"/>
                </a:solidFill>
                <a:effectLst/>
                <a:latin typeface="Consolas" panose="020B0609020204030204" pitchFamily="49" charset="0"/>
              </a:rPr>
              <a:t>    let </a:t>
            </a:r>
            <a:r>
              <a:rPr lang="en-US" sz="1200" b="0" dirty="0" err="1">
                <a:solidFill>
                  <a:srgbClr val="008000"/>
                </a:solidFill>
                <a:effectLst/>
                <a:latin typeface="Consolas" panose="020B0609020204030204" pitchFamily="49" charset="0"/>
              </a:rPr>
              <a:t>shopData</a:t>
            </a:r>
            <a:r>
              <a:rPr lang="en-US" sz="1200" b="0" dirty="0">
                <a:solidFill>
                  <a:srgbClr val="008000"/>
                </a:solidFill>
                <a:effectLst/>
                <a:latin typeface="Consolas" panose="020B0609020204030204" pitchFamily="49" charset="0"/>
              </a:rPr>
              <a:t> = new </a:t>
            </a:r>
            <a:r>
              <a:rPr lang="en-US" sz="1200" b="0" dirty="0" err="1">
                <a:solidFill>
                  <a:srgbClr val="008000"/>
                </a:solidFill>
                <a:effectLst/>
                <a:latin typeface="Consolas" panose="020B0609020204030204" pitchFamily="49" charset="0"/>
              </a:rPr>
              <a:t>FormData</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values.name &amp;&amp; </a:t>
            </a:r>
            <a:r>
              <a:rPr lang="en-US" sz="1200" b="0" dirty="0" err="1">
                <a:solidFill>
                  <a:srgbClr val="008000"/>
                </a:solidFill>
                <a:effectLst/>
                <a:latin typeface="Consolas" panose="020B0609020204030204" pitchFamily="49" charset="0"/>
              </a:rPr>
              <a:t>shopData.append</a:t>
            </a:r>
            <a:r>
              <a:rPr lang="en-US" sz="1200" b="0" dirty="0">
                <a:solidFill>
                  <a:srgbClr val="008000"/>
                </a:solidFill>
                <a:effectLst/>
                <a:latin typeface="Consolas" panose="020B0609020204030204" pitchFamily="49" charset="0"/>
              </a:rPr>
              <a:t>('name', values.name)</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values.description</a:t>
            </a:r>
            <a:r>
              <a:rPr lang="en-US" sz="1200" b="0" dirty="0">
                <a:solidFill>
                  <a:srgbClr val="008000"/>
                </a:solidFill>
                <a:effectLst/>
                <a:latin typeface="Consolas" panose="020B0609020204030204" pitchFamily="49" charset="0"/>
              </a:rPr>
              <a:t> &amp;&amp; </a:t>
            </a:r>
            <a:r>
              <a:rPr lang="en-US" sz="1200" b="0" dirty="0" err="1">
                <a:solidFill>
                  <a:srgbClr val="008000"/>
                </a:solidFill>
                <a:effectLst/>
                <a:latin typeface="Consolas" panose="020B0609020204030204" pitchFamily="49" charset="0"/>
              </a:rPr>
              <a:t>shopData.append</a:t>
            </a:r>
            <a:r>
              <a:rPr lang="en-US" sz="1200" b="0" dirty="0">
                <a:solidFill>
                  <a:srgbClr val="008000"/>
                </a:solidFill>
                <a:effectLst/>
                <a:latin typeface="Consolas" panose="020B0609020204030204" pitchFamily="49" charset="0"/>
              </a:rPr>
              <a:t>('description', </a:t>
            </a:r>
            <a:r>
              <a:rPr lang="en-US" sz="1200" b="0" dirty="0" err="1">
                <a:solidFill>
                  <a:srgbClr val="008000"/>
                </a:solidFill>
                <a:effectLst/>
                <a:latin typeface="Consolas" panose="020B0609020204030204" pitchFamily="49" charset="0"/>
              </a:rPr>
              <a:t>values.description</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values.image</a:t>
            </a:r>
            <a:r>
              <a:rPr lang="en-US" sz="1200" b="0" dirty="0">
                <a:solidFill>
                  <a:srgbClr val="008000"/>
                </a:solidFill>
                <a:effectLst/>
                <a:latin typeface="Consolas" panose="020B0609020204030204" pitchFamily="49" charset="0"/>
              </a:rPr>
              <a:t> &amp;&amp; </a:t>
            </a:r>
            <a:r>
              <a:rPr lang="en-US" sz="1200" b="0" dirty="0" err="1">
                <a:solidFill>
                  <a:srgbClr val="008000"/>
                </a:solidFill>
                <a:effectLst/>
                <a:latin typeface="Consolas" panose="020B0609020204030204" pitchFamily="49" charset="0"/>
              </a:rPr>
              <a:t>shopData.append</a:t>
            </a:r>
            <a:r>
              <a:rPr lang="en-US" sz="1200" b="0" dirty="0">
                <a:solidFill>
                  <a:srgbClr val="008000"/>
                </a:solidFill>
                <a:effectLst/>
                <a:latin typeface="Consolas" panose="020B0609020204030204" pitchFamily="49" charset="0"/>
              </a:rPr>
              <a:t>('image', </a:t>
            </a:r>
            <a:r>
              <a:rPr lang="en-US" sz="1200" b="0" dirty="0" err="1">
                <a:solidFill>
                  <a:srgbClr val="008000"/>
                </a:solidFill>
                <a:effectLst/>
                <a:latin typeface="Consolas" panose="020B0609020204030204" pitchFamily="49" charset="0"/>
              </a:rPr>
              <a:t>values.image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419DEBCB-705A-E36C-0A6E-36D170763BC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35EB215-BCBC-B6F0-8927-136F5FE06C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5FEE2F-1218-6DE6-8528-BE90B6329BF0}"/>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1669665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A3D1-3F14-6839-AC5A-CB13B4754ADE}"/>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32649B05-8FF8-DC55-08F6-C378194E06EC}"/>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update({</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shopId</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params.shopId</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p>
          <a:p>
            <a:r>
              <a:rPr lang="en-US" sz="1200" b="0" dirty="0">
                <a:solidFill>
                  <a:srgbClr val="008000"/>
                </a:solidFill>
                <a:effectLst/>
                <a:latin typeface="Consolas" panose="020B0609020204030204" pitchFamily="49" charset="0"/>
              </a:rPr>
              <a:t>      t: </a:t>
            </a:r>
            <a:r>
              <a:rPr lang="en-US" sz="1200" b="0" dirty="0" err="1">
                <a:solidFill>
                  <a:srgbClr val="008000"/>
                </a:solidFill>
                <a:effectLst/>
                <a:latin typeface="Consolas" panose="020B0609020204030204" pitchFamily="49" charset="0"/>
              </a:rPr>
              <a:t>jwt.token</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shopData</a:t>
            </a:r>
            <a:r>
              <a:rPr lang="en-US" sz="1200" b="0" dirty="0">
                <a:solidFill>
                  <a:srgbClr val="008000"/>
                </a:solidFill>
                <a:effectLst/>
                <a:latin typeface="Consolas" panose="020B0609020204030204" pitchFamily="49" charset="0"/>
              </a:rPr>
              <a:t>).then((data) =&gt; {</a:t>
            </a:r>
          </a:p>
          <a:p>
            <a:r>
              <a:rPr lang="en-US" sz="1200" b="0" dirty="0">
                <a:solidFill>
                  <a:srgbClr val="008000"/>
                </a:solidFill>
                <a:effectLst/>
                <a:latin typeface="Consolas" panose="020B0609020204030204" pitchFamily="49" charset="0"/>
              </a:rPr>
              <a:t>      if (</a:t>
            </a:r>
            <a:r>
              <a:rPr lang="en-US" sz="1200" b="0" dirty="0" err="1">
                <a:solidFill>
                  <a:srgbClr val="008000"/>
                </a:solidFill>
                <a:effectLst/>
                <a:latin typeface="Consolas" panose="020B0609020204030204" pitchFamily="49" charset="0"/>
              </a:rPr>
              <a:t>data.error</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error: </a:t>
            </a:r>
            <a:r>
              <a:rPr lang="en-US" sz="1200" b="0" dirty="0" err="1">
                <a:solidFill>
                  <a:srgbClr val="008000"/>
                </a:solidFill>
                <a:effectLst/>
                <a:latin typeface="Consolas" panose="020B0609020204030204" pitchFamily="49" charset="0"/>
              </a:rPr>
              <a:t>data.error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 else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'redirect': true})</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handleChange</a:t>
            </a:r>
            <a:r>
              <a:rPr lang="en-US" sz="1200" b="0" dirty="0">
                <a:solidFill>
                  <a:srgbClr val="008000"/>
                </a:solidFill>
                <a:effectLst/>
                <a:latin typeface="Consolas" panose="020B0609020204030204" pitchFamily="49" charset="0"/>
              </a:rPr>
              <a:t> = name =&gt; event =&gt; {</a:t>
            </a:r>
          </a:p>
          <a:p>
            <a:r>
              <a:rPr lang="en-US" sz="1200" b="0" dirty="0">
                <a:solidFill>
                  <a:srgbClr val="008000"/>
                </a:solidFill>
                <a:effectLst/>
                <a:latin typeface="Consolas" panose="020B0609020204030204" pitchFamily="49" charset="0"/>
              </a:rPr>
              <a:t>    const value = name === 'image'</a:t>
            </a: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event.target.files</a:t>
            </a:r>
            <a:r>
              <a:rPr lang="en-US" sz="1200" b="0" dirty="0">
                <a:solidFill>
                  <a:srgbClr val="008000"/>
                </a:solidFill>
                <a:effectLst/>
                <a:latin typeface="Consolas" panose="020B0609020204030204" pitchFamily="49" charset="0"/>
              </a:rPr>
              <a:t>[0]</a:t>
            </a: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event.target.value</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setValues</a:t>
            </a:r>
            <a:r>
              <a:rPr lang="en-US" sz="1200" b="0" dirty="0">
                <a:solidFill>
                  <a:srgbClr val="008000"/>
                </a:solidFill>
                <a:effectLst/>
                <a:latin typeface="Consolas" panose="020B0609020204030204" pitchFamily="49" charset="0"/>
              </a:rPr>
              <a:t>({...values,  [name]: value })</a:t>
            </a:r>
          </a:p>
          <a:p>
            <a:r>
              <a:rPr lang="en-US" sz="1200" b="0" dirty="0">
                <a:solidFill>
                  <a:srgbClr val="008000"/>
                </a:solidFill>
                <a:effectLst/>
                <a:latin typeface="Consolas" panose="020B0609020204030204" pitchFamily="49" charset="0"/>
              </a:rPr>
              <a:t>  }</a:t>
            </a:r>
          </a:p>
          <a:p>
            <a:br>
              <a:rPr lang="en-US" sz="1200" b="0" dirty="0">
                <a:solidFill>
                  <a:srgbClr val="008000"/>
                </a:solidFill>
                <a:effectLst/>
                <a:latin typeface="Consolas" panose="020B0609020204030204" pitchFamily="49" charset="0"/>
              </a:rPr>
            </a:br>
            <a:r>
              <a:rPr lang="en-US" sz="1200" b="0" dirty="0">
                <a:solidFill>
                  <a:srgbClr val="008000"/>
                </a:solidFill>
                <a:effectLst/>
                <a:latin typeface="Consolas" panose="020B0609020204030204" pitchFamily="49" charset="0"/>
              </a:rPr>
              <a:t>    const </a:t>
            </a:r>
            <a:r>
              <a:rPr lang="en-US" sz="1200" b="0" dirty="0" err="1">
                <a:solidFill>
                  <a:srgbClr val="008000"/>
                </a:solidFill>
                <a:effectLst/>
                <a:latin typeface="Consolas" panose="020B0609020204030204" pitchFamily="49" charset="0"/>
              </a:rPr>
              <a:t>logoUrl</a:t>
            </a:r>
            <a:r>
              <a:rPr lang="en-US" sz="1200" b="0" dirty="0">
                <a:solidFill>
                  <a:srgbClr val="008000"/>
                </a:solidFill>
                <a:effectLst/>
                <a:latin typeface="Consolas" panose="020B0609020204030204" pitchFamily="49" charset="0"/>
              </a:rPr>
              <a:t> = values.id</a:t>
            </a: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api</a:t>
            </a:r>
            <a:r>
              <a:rPr lang="en-US" sz="1200" b="0" dirty="0">
                <a:solidFill>
                  <a:srgbClr val="008000"/>
                </a:solidFill>
                <a:effectLst/>
                <a:latin typeface="Consolas" panose="020B0609020204030204" pitchFamily="49" charset="0"/>
              </a:rPr>
              <a:t>/shops/logo/${values.id}?${new Date().</a:t>
            </a:r>
            <a:r>
              <a:rPr lang="en-US" sz="1200" b="0" dirty="0" err="1">
                <a:solidFill>
                  <a:srgbClr val="008000"/>
                </a:solidFill>
                <a:effectLst/>
                <a:latin typeface="Consolas" panose="020B0609020204030204" pitchFamily="49" charset="0"/>
              </a:rPr>
              <a:t>getTime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 '/</a:t>
            </a:r>
            <a:r>
              <a:rPr lang="en-US" sz="1200" b="0" dirty="0" err="1">
                <a:solidFill>
                  <a:srgbClr val="008000"/>
                </a:solidFill>
                <a:effectLst/>
                <a:latin typeface="Consolas" panose="020B0609020204030204" pitchFamily="49" charset="0"/>
              </a:rPr>
              <a:t>api</a:t>
            </a:r>
            <a:r>
              <a:rPr lang="en-US" sz="1200" b="0" dirty="0">
                <a:solidFill>
                  <a:srgbClr val="008000"/>
                </a:solidFill>
                <a:effectLst/>
                <a:latin typeface="Consolas" panose="020B0609020204030204" pitchFamily="49" charset="0"/>
              </a:rPr>
              <a:t>/shops/</a:t>
            </a:r>
            <a:r>
              <a:rPr lang="en-US" sz="1200" b="0" dirty="0" err="1">
                <a:solidFill>
                  <a:srgbClr val="008000"/>
                </a:solidFill>
                <a:effectLst/>
                <a:latin typeface="Consolas" panose="020B0609020204030204" pitchFamily="49" charset="0"/>
              </a:rPr>
              <a:t>defaultphoto</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if (</a:t>
            </a:r>
            <a:r>
              <a:rPr lang="en-US" sz="1200" b="0" dirty="0" err="1">
                <a:solidFill>
                  <a:srgbClr val="008000"/>
                </a:solidFill>
                <a:effectLst/>
                <a:latin typeface="Consolas" panose="020B0609020204030204" pitchFamily="49" charset="0"/>
              </a:rPr>
              <a:t>values.redirect</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73D65FA4-0A35-EE08-A79E-1F08FF6D466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2063E71-4E16-F387-9E73-9A9DA49DFB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9F7DE0F-0F65-4D60-69D0-5F096FEB780F}"/>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33528951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B148-F3F4-92E5-7F88-1DAD1A326845}"/>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DCB97ECE-A426-293E-59C0-23B786C55621}"/>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return (&lt;Navigate to={'/seller/shops'}/&gt;)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return (&lt;div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classes.root</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&lt;Grid container spacing={8}&gt;</a:t>
            </a:r>
          </a:p>
          <a:p>
            <a:r>
              <a:rPr lang="en-US" sz="1200" b="0" dirty="0">
                <a:solidFill>
                  <a:srgbClr val="008000"/>
                </a:solidFill>
                <a:effectLst/>
                <a:latin typeface="Consolas" panose="020B0609020204030204" pitchFamily="49" charset="0"/>
              </a:rPr>
              <a:t>        &lt;Grid item </a:t>
            </a:r>
            <a:r>
              <a:rPr lang="en-US" sz="1200" b="0" dirty="0" err="1">
                <a:solidFill>
                  <a:srgbClr val="008000"/>
                </a:solidFill>
                <a:effectLst/>
                <a:latin typeface="Consolas" panose="020B0609020204030204" pitchFamily="49" charset="0"/>
              </a:rPr>
              <a:t>xs</a:t>
            </a:r>
            <a:r>
              <a:rPr lang="en-US" sz="1200" b="0" dirty="0">
                <a:solidFill>
                  <a:srgbClr val="008000"/>
                </a:solidFill>
                <a:effectLst/>
                <a:latin typeface="Consolas" panose="020B0609020204030204" pitchFamily="49" charset="0"/>
              </a:rPr>
              <a:t>={6} </a:t>
            </a:r>
            <a:r>
              <a:rPr lang="en-US" sz="1200" b="0" dirty="0" err="1">
                <a:solidFill>
                  <a:srgbClr val="008000"/>
                </a:solidFill>
                <a:effectLst/>
                <a:latin typeface="Consolas" panose="020B0609020204030204" pitchFamily="49" charset="0"/>
              </a:rPr>
              <a:t>sm</a:t>
            </a:r>
            <a:r>
              <a:rPr lang="en-US" sz="1200" b="0" dirty="0">
                <a:solidFill>
                  <a:srgbClr val="008000"/>
                </a:solidFill>
                <a:effectLst/>
                <a:latin typeface="Consolas" panose="020B0609020204030204" pitchFamily="49" charset="0"/>
              </a:rPr>
              <a:t>={6}&gt;</a:t>
            </a:r>
          </a:p>
          <a:p>
            <a:r>
              <a:rPr lang="en-US" sz="1200" b="0" dirty="0">
                <a:solidFill>
                  <a:srgbClr val="008000"/>
                </a:solidFill>
                <a:effectLst/>
                <a:latin typeface="Consolas" panose="020B0609020204030204" pitchFamily="49" charset="0"/>
              </a:rPr>
              <a:t>          &lt;Card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classes.card</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CardContent</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&lt;Typography type="headline" component="h2"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classes.title</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Edit Shop</a:t>
            </a:r>
          </a:p>
          <a:p>
            <a:r>
              <a:rPr lang="en-US" sz="1200" b="0" dirty="0">
                <a:solidFill>
                  <a:srgbClr val="008000"/>
                </a:solidFill>
                <a:effectLst/>
                <a:latin typeface="Consolas" panose="020B0609020204030204" pitchFamily="49" charset="0"/>
              </a:rPr>
              <a:t>              &lt;/Typography&gt;</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&lt;Avatar </a:t>
            </a:r>
            <a:r>
              <a:rPr lang="en-US" sz="1200" b="0" dirty="0" err="1">
                <a:solidFill>
                  <a:srgbClr val="008000"/>
                </a:solidFill>
                <a:effectLst/>
                <a:latin typeface="Consolas" panose="020B0609020204030204" pitchFamily="49" charset="0"/>
              </a:rPr>
              <a:t>src</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logoUrl</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classes.bigAvatar</a:t>
            </a:r>
            <a:r>
              <a:rPr lang="en-US" sz="1200" b="0" dirty="0">
                <a:solidFill>
                  <a:srgbClr val="008000"/>
                </a:solidFill>
                <a:effectLst/>
                <a:latin typeface="Consolas" panose="020B0609020204030204" pitchFamily="49" charset="0"/>
              </a:rPr>
              <a:t>}/&gt;&lt;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&lt;input accept="image/*" </a:t>
            </a:r>
            <a:r>
              <a:rPr lang="en-US" sz="1200" b="0" dirty="0" err="1">
                <a:solidFill>
                  <a:srgbClr val="008000"/>
                </a:solidFill>
                <a:effectLst/>
                <a:latin typeface="Consolas" panose="020B0609020204030204" pitchFamily="49" charset="0"/>
              </a:rPr>
              <a:t>onChange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handleChange</a:t>
            </a:r>
            <a:r>
              <a:rPr lang="en-US" sz="1200" b="0" dirty="0">
                <a:solidFill>
                  <a:srgbClr val="008000"/>
                </a:solidFill>
                <a:effectLst/>
                <a:latin typeface="Consolas" panose="020B0609020204030204" pitchFamily="49" charset="0"/>
              </a:rPr>
              <a:t>('image')}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classes.input</a:t>
            </a:r>
            <a:r>
              <a:rPr lang="en-US" sz="1200" b="0" dirty="0">
                <a:solidFill>
                  <a:srgbClr val="008000"/>
                </a:solidFill>
                <a:effectLst/>
                <a:latin typeface="Consolas" panose="020B0609020204030204" pitchFamily="49" charset="0"/>
              </a:rPr>
              <a:t>} id="icon-button-file" type="file" /&gt;</a:t>
            </a:r>
          </a:p>
          <a:p>
            <a:r>
              <a:rPr lang="en-US" sz="1200" b="0" dirty="0">
                <a:solidFill>
                  <a:srgbClr val="008000"/>
                </a:solidFill>
                <a:effectLst/>
                <a:latin typeface="Consolas" panose="020B0609020204030204" pitchFamily="49" charset="0"/>
              </a:rPr>
              <a:t>              &lt;label </a:t>
            </a:r>
            <a:r>
              <a:rPr lang="en-US" sz="1200" b="0" dirty="0" err="1">
                <a:solidFill>
                  <a:srgbClr val="008000"/>
                </a:solidFill>
                <a:effectLst/>
                <a:latin typeface="Consolas" panose="020B0609020204030204" pitchFamily="49" charset="0"/>
              </a:rPr>
              <a:t>htmlFor</a:t>
            </a:r>
            <a:r>
              <a:rPr lang="en-US" sz="1200" b="0" dirty="0">
                <a:solidFill>
                  <a:srgbClr val="008000"/>
                </a:solidFill>
                <a:effectLst/>
                <a:latin typeface="Consolas" panose="020B0609020204030204" pitchFamily="49" charset="0"/>
              </a:rPr>
              <a:t>="icon-button-file"&gt;</a:t>
            </a:r>
          </a:p>
          <a:p>
            <a:r>
              <a:rPr lang="en-US" sz="1200" b="0" dirty="0">
                <a:solidFill>
                  <a:srgbClr val="008000"/>
                </a:solidFill>
                <a:effectLst/>
                <a:latin typeface="Consolas" panose="020B0609020204030204" pitchFamily="49" charset="0"/>
              </a:rPr>
              <a:t>                &lt;Button variant="contained" color="default" component="span"&gt;</a:t>
            </a:r>
          </a:p>
          <a:p>
            <a:r>
              <a:rPr lang="en-US" sz="1200" b="0" dirty="0">
                <a:solidFill>
                  <a:srgbClr val="008000"/>
                </a:solidFill>
                <a:effectLst/>
                <a:latin typeface="Consolas" panose="020B0609020204030204" pitchFamily="49" charset="0"/>
              </a:rPr>
              <a:t>                  Change Logo</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FileUpload</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&lt;/Button&gt;</a:t>
            </a: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1C5AAAB0-1E40-E804-0975-1EB9E23CDC1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1132336-35A6-368F-F9E3-6C841D83937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9C87C8-CB54-64CB-6DCA-61AC26671B98}"/>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3642806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1FA8-AE55-E901-1AA8-3D6EFEB8AD56}"/>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B110BFEF-A43A-7A4A-A018-797193E29756}"/>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&lt;/label&gt; &lt;span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classes.filename</a:t>
            </a:r>
            <a:r>
              <a:rPr lang="en-US" sz="1200" b="0" dirty="0">
                <a:solidFill>
                  <a:srgbClr val="008000"/>
                </a:solidFill>
                <a:effectLst/>
                <a:latin typeface="Consolas" panose="020B0609020204030204" pitchFamily="49" charset="0"/>
              </a:rPr>
              <a:t>}&gt;{</a:t>
            </a:r>
            <a:r>
              <a:rPr lang="en-US" sz="1200" b="0" dirty="0" err="1">
                <a:solidFill>
                  <a:srgbClr val="008000"/>
                </a:solidFill>
                <a:effectLst/>
                <a:latin typeface="Consolas" panose="020B0609020204030204" pitchFamily="49" charset="0"/>
              </a:rPr>
              <a:t>values.image</a:t>
            </a:r>
            <a:r>
              <a:rPr lang="en-US" sz="1200" b="0" dirty="0">
                <a:solidFill>
                  <a:srgbClr val="008000"/>
                </a:solidFill>
                <a:effectLst/>
                <a:latin typeface="Consolas" panose="020B0609020204030204" pitchFamily="49" charset="0"/>
              </a:rPr>
              <a:t> ? values.image.name : ''}&lt;/span&gt;&lt;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TextField</a:t>
            </a:r>
            <a:r>
              <a:rPr lang="en-US" sz="1200" b="0" dirty="0">
                <a:solidFill>
                  <a:srgbClr val="008000"/>
                </a:solidFill>
                <a:effectLst/>
                <a:latin typeface="Consolas" panose="020B0609020204030204" pitchFamily="49" charset="0"/>
              </a:rPr>
              <a:t> id="name" label="Name"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classes.textField</a:t>
            </a:r>
            <a:r>
              <a:rPr lang="en-US" sz="1200" b="0" dirty="0">
                <a:solidFill>
                  <a:srgbClr val="008000"/>
                </a:solidFill>
                <a:effectLst/>
                <a:latin typeface="Consolas" panose="020B0609020204030204" pitchFamily="49" charset="0"/>
              </a:rPr>
              <a:t>} value={values.name} </a:t>
            </a:r>
            <a:r>
              <a:rPr lang="en-US" sz="1200" b="0" dirty="0" err="1">
                <a:solidFill>
                  <a:srgbClr val="008000"/>
                </a:solidFill>
                <a:effectLst/>
                <a:latin typeface="Consolas" panose="020B0609020204030204" pitchFamily="49" charset="0"/>
              </a:rPr>
              <a:t>onChange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handleChange</a:t>
            </a:r>
            <a:r>
              <a:rPr lang="en-US" sz="1200" b="0" dirty="0">
                <a:solidFill>
                  <a:srgbClr val="008000"/>
                </a:solidFill>
                <a:effectLst/>
                <a:latin typeface="Consolas" panose="020B0609020204030204" pitchFamily="49" charset="0"/>
              </a:rPr>
              <a:t>('name')} margin="normal"/&gt;&lt;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a:t>
            </a:r>
            <a:r>
              <a:rPr lang="en-US" sz="1200" b="0" dirty="0" err="1">
                <a:solidFill>
                  <a:srgbClr val="008000"/>
                </a:solidFill>
                <a:effectLst/>
                <a:latin typeface="Consolas" panose="020B0609020204030204" pitchFamily="49" charset="0"/>
              </a:rPr>
              <a:t>TextField</a:t>
            </a:r>
            <a:endParaRPr lang="en-US" sz="1200" b="0" dirty="0">
              <a:solidFill>
                <a:srgbClr val="008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                id="multiline-flexible"</a:t>
            </a:r>
          </a:p>
          <a:p>
            <a:r>
              <a:rPr lang="en-US" sz="1200" b="0" dirty="0">
                <a:solidFill>
                  <a:srgbClr val="008000"/>
                </a:solidFill>
                <a:effectLst/>
                <a:latin typeface="Consolas" panose="020B0609020204030204" pitchFamily="49" charset="0"/>
              </a:rPr>
              <a:t>                label="Description"</a:t>
            </a:r>
          </a:p>
          <a:p>
            <a:r>
              <a:rPr lang="en-US" sz="1200" b="0" dirty="0">
                <a:solidFill>
                  <a:srgbClr val="008000"/>
                </a:solidFill>
                <a:effectLst/>
                <a:latin typeface="Consolas" panose="020B0609020204030204" pitchFamily="49" charset="0"/>
              </a:rPr>
              <a:t>                multiline</a:t>
            </a:r>
          </a:p>
          <a:p>
            <a:r>
              <a:rPr lang="en-US" sz="1200" b="0" dirty="0">
                <a:solidFill>
                  <a:srgbClr val="008000"/>
                </a:solidFill>
                <a:effectLst/>
                <a:latin typeface="Consolas" panose="020B0609020204030204" pitchFamily="49" charset="0"/>
              </a:rPr>
              <a:t>                rows="3"</a:t>
            </a:r>
          </a:p>
          <a:p>
            <a:r>
              <a:rPr lang="en-US" sz="1200" b="0" dirty="0">
                <a:solidFill>
                  <a:srgbClr val="008000"/>
                </a:solidFill>
                <a:effectLst/>
                <a:latin typeface="Consolas" panose="020B0609020204030204" pitchFamily="49" charset="0"/>
              </a:rPr>
              <a:t>                value={</a:t>
            </a:r>
            <a:r>
              <a:rPr lang="en-US" sz="1200" b="0" dirty="0" err="1">
                <a:solidFill>
                  <a:srgbClr val="008000"/>
                </a:solidFill>
                <a:effectLst/>
                <a:latin typeface="Consolas" panose="020B0609020204030204" pitchFamily="49" charset="0"/>
              </a:rPr>
              <a:t>values.description</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onChange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handleChange</a:t>
            </a:r>
            <a:r>
              <a:rPr lang="en-US" sz="1200" b="0" dirty="0">
                <a:solidFill>
                  <a:srgbClr val="008000"/>
                </a:solidFill>
                <a:effectLst/>
                <a:latin typeface="Consolas" panose="020B0609020204030204" pitchFamily="49" charset="0"/>
              </a:rPr>
              <a:t>('description')}</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classes.textField</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margin="normal"</a:t>
            </a:r>
          </a:p>
          <a:p>
            <a:r>
              <a:rPr lang="en-US" sz="1200" b="0" dirty="0">
                <a:solidFill>
                  <a:srgbClr val="008000"/>
                </a:solidFill>
                <a:effectLst/>
                <a:latin typeface="Consolas" panose="020B0609020204030204" pitchFamily="49" charset="0"/>
              </a:rPr>
              <a:t>              /&gt;&lt;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&lt;Typography type="subheading" component="h4"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classes.subheading</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Owner: {</a:t>
            </a:r>
            <a:r>
              <a:rPr lang="en-US" sz="1200" b="0" dirty="0" err="1">
                <a:solidFill>
                  <a:srgbClr val="008000"/>
                </a:solidFill>
                <a:effectLst/>
                <a:latin typeface="Consolas" panose="020B0609020204030204" pitchFamily="49" charset="0"/>
              </a:rPr>
              <a:t>values.owner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&lt;/Typography&gt;&lt;</a:t>
            </a:r>
            <a:r>
              <a:rPr lang="en-US" sz="1200" b="0" dirty="0" err="1">
                <a:solidFill>
                  <a:srgbClr val="008000"/>
                </a:solidFill>
                <a:effectLst/>
                <a:latin typeface="Consolas" panose="020B0609020204030204" pitchFamily="49" charset="0"/>
              </a:rPr>
              <a:t>br</a:t>
            </a:r>
            <a:r>
              <a:rPr lang="en-US" sz="1200" b="0" dirty="0">
                <a:solidFill>
                  <a:srgbClr val="008000"/>
                </a:solidFill>
                <a:effectLst/>
                <a:latin typeface="Consolas" panose="020B0609020204030204" pitchFamily="49" charset="0"/>
              </a:rPr>
              <a:t>/&gt;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values.error</a:t>
            </a:r>
            <a:r>
              <a:rPr lang="en-US" sz="1200" b="0" dirty="0">
                <a:solidFill>
                  <a:srgbClr val="008000"/>
                </a:solidFill>
                <a:effectLst/>
                <a:latin typeface="Consolas" panose="020B0609020204030204" pitchFamily="49" charset="0"/>
              </a:rPr>
              <a:t> &amp;&amp; (&lt;Typography component="p" color="error"&gt;</a:t>
            </a:r>
          </a:p>
          <a:p>
            <a:r>
              <a:rPr lang="en-US" sz="1200" b="0" dirty="0">
                <a:solidFill>
                  <a:srgbClr val="008000"/>
                </a:solidFill>
                <a:effectLst/>
                <a:latin typeface="Consolas" panose="020B0609020204030204" pitchFamily="49" charset="0"/>
              </a:rPr>
              <a:t>                    &lt;Icon color="error" </a:t>
            </a:r>
            <a:r>
              <a:rPr lang="en-US" sz="1200" b="0" dirty="0" err="1">
                <a:solidFill>
                  <a:srgbClr val="008000"/>
                </a:solidFill>
                <a:effectLst/>
                <a:latin typeface="Consolas" panose="020B0609020204030204" pitchFamily="49" charset="0"/>
              </a:rPr>
              <a:t>className</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classes.error</a:t>
            </a:r>
            <a:r>
              <a:rPr lang="en-US" sz="1200" b="0" dirty="0">
                <a:solidFill>
                  <a:srgbClr val="008000"/>
                </a:solidFill>
                <a:effectLst/>
                <a:latin typeface="Consolas" panose="020B0609020204030204" pitchFamily="49" charset="0"/>
              </a:rPr>
              <a:t>}&gt;error&lt;/Icon&gt;</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values.error</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&lt;/Typography&gt;)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endParaRPr lang="en-US" dirty="0">
              <a:solidFill>
                <a:srgbClr val="008000"/>
              </a:solidFill>
            </a:endParaRPr>
          </a:p>
        </p:txBody>
      </p:sp>
      <p:sp>
        <p:nvSpPr>
          <p:cNvPr id="4" name="Date Placeholder 3">
            <a:extLst>
              <a:ext uri="{FF2B5EF4-FFF2-40B4-BE49-F238E27FC236}">
                <a16:creationId xmlns:a16="http://schemas.microsoft.com/office/drawing/2014/main" id="{0724CBC2-44F7-A058-E930-62444508EA2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D00E6F8-C642-B7EE-472A-ECE02F57BC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3C2EF0E-6B3C-D4B8-544C-96792CA46FDC}"/>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277711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1385-3BF1-D64E-EF5B-461ABC3ECC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A808B5-1EEC-FA38-B75B-1F4DEC4A6049}"/>
              </a:ext>
            </a:extLst>
          </p:cNvPr>
          <p:cNvSpPr>
            <a:spLocks noGrp="1"/>
          </p:cNvSpPr>
          <p:nvPr>
            <p:ph idx="1"/>
          </p:nvPr>
        </p:nvSpPr>
        <p:spPr/>
        <p:txBody>
          <a:bodyPr/>
          <a:lstStyle/>
          <a:p>
            <a:r>
              <a:rPr lang="en-US" dirty="0"/>
              <a:t>we will start building the online marketplace by covering the </a:t>
            </a:r>
          </a:p>
          <a:p>
            <a:pPr marL="0" indent="0">
              <a:buNone/>
            </a:pPr>
            <a:r>
              <a:rPr lang="en-US" dirty="0"/>
              <a:t>following topics:</a:t>
            </a:r>
          </a:p>
          <a:p>
            <a:r>
              <a:rPr lang="en-US" dirty="0"/>
              <a:t>Introducing the MERN Marketplace app </a:t>
            </a:r>
          </a:p>
          <a:p>
            <a:r>
              <a:rPr lang="en-US" dirty="0"/>
              <a:t>Users with seller accounts</a:t>
            </a:r>
          </a:p>
          <a:p>
            <a:r>
              <a:rPr lang="en-US" dirty="0"/>
              <a:t>Adding shops to the marketplace </a:t>
            </a:r>
          </a:p>
          <a:p>
            <a:r>
              <a:rPr lang="en-US" dirty="0"/>
              <a:t>Adding products to shops</a:t>
            </a:r>
          </a:p>
          <a:p>
            <a:r>
              <a:rPr lang="en-US" dirty="0"/>
              <a:t>Searching for products by name and category</a:t>
            </a:r>
          </a:p>
        </p:txBody>
      </p:sp>
      <p:sp>
        <p:nvSpPr>
          <p:cNvPr id="4" name="Date Placeholder 3">
            <a:extLst>
              <a:ext uri="{FF2B5EF4-FFF2-40B4-BE49-F238E27FC236}">
                <a16:creationId xmlns:a16="http://schemas.microsoft.com/office/drawing/2014/main" id="{F17F5F88-8C69-C53F-7AC5-13F2DD7F1E7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54746BD-FE12-F112-4420-970D83CD63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846A2B-D124-8F68-C277-2534EC2415BD}"/>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6180827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6388-47D3-24F0-0281-24CF8F7B0828}"/>
              </a:ext>
            </a:extLst>
          </p:cNvPr>
          <p:cNvSpPr>
            <a:spLocks noGrp="1"/>
          </p:cNvSpPr>
          <p:nvPr>
            <p:ph type="title"/>
          </p:nvPr>
        </p:nvSpPr>
        <p:spPr/>
        <p:txBody>
          <a:bodyPr/>
          <a:lstStyle/>
          <a:p>
            <a:r>
              <a:rPr lang="en-US" dirty="0"/>
              <a:t>Client/shop/</a:t>
            </a:r>
            <a:r>
              <a:rPr lang="en-US" dirty="0" err="1"/>
              <a:t>EditShop.jsx</a:t>
            </a:r>
            <a:r>
              <a:rPr lang="en-US" dirty="0"/>
              <a:t> contd.</a:t>
            </a:r>
          </a:p>
        </p:txBody>
      </p:sp>
      <p:sp>
        <p:nvSpPr>
          <p:cNvPr id="3" name="Content Placeholder 2">
            <a:extLst>
              <a:ext uri="{FF2B5EF4-FFF2-40B4-BE49-F238E27FC236}">
                <a16:creationId xmlns:a16="http://schemas.microsoft.com/office/drawing/2014/main" id="{DAEA6C2F-7F7B-5B63-F5F4-DA48972B5683}"/>
              </a:ext>
            </a:extLst>
          </p:cNvPr>
          <p:cNvSpPr>
            <a:spLocks noGrp="1"/>
          </p:cNvSpPr>
          <p:nvPr>
            <p:ph idx="1"/>
          </p:nvPr>
        </p:nvSpPr>
        <p:spPr/>
        <p:txBody>
          <a:bodyPr/>
          <a:lstStyle/>
          <a:p>
            <a:r>
              <a:rPr lang="en-US" sz="2400" b="0" dirty="0">
                <a:solidFill>
                  <a:srgbClr val="008000"/>
                </a:solidFill>
                <a:effectLst/>
                <a:latin typeface="Consolas" panose="020B0609020204030204" pitchFamily="49" charset="0"/>
              </a:rPr>
              <a:t>&lt;/</a:t>
            </a:r>
            <a:r>
              <a:rPr lang="en-US" sz="2400" b="0" dirty="0" err="1">
                <a:solidFill>
                  <a:srgbClr val="008000"/>
                </a:solidFill>
                <a:effectLst/>
                <a:latin typeface="Consolas" panose="020B0609020204030204" pitchFamily="49" charset="0"/>
              </a:rPr>
              <a:t>CardContent</a:t>
            </a:r>
            <a:r>
              <a:rPr lang="en-US" sz="2400" b="0" dirty="0">
                <a:solidFill>
                  <a:srgbClr val="008000"/>
                </a:solidFill>
                <a:effectLst/>
                <a:latin typeface="Consolas" panose="020B0609020204030204" pitchFamily="49" charset="0"/>
              </a:rPr>
              <a:t>&gt;</a:t>
            </a:r>
          </a:p>
          <a:p>
            <a:r>
              <a:rPr lang="en-US" sz="2400" b="0" dirty="0">
                <a:solidFill>
                  <a:srgbClr val="008000"/>
                </a:solidFill>
                <a:effectLst/>
                <a:latin typeface="Consolas" panose="020B0609020204030204" pitchFamily="49" charset="0"/>
              </a:rPr>
              <a:t>            &lt;</a:t>
            </a:r>
            <a:r>
              <a:rPr lang="en-US" sz="2400" b="0" dirty="0" err="1">
                <a:solidFill>
                  <a:srgbClr val="008000"/>
                </a:solidFill>
                <a:effectLst/>
                <a:latin typeface="Consolas" panose="020B0609020204030204" pitchFamily="49" charset="0"/>
              </a:rPr>
              <a:t>CardActions</a:t>
            </a:r>
            <a:r>
              <a:rPr lang="en-US" sz="2400" b="0" dirty="0">
                <a:solidFill>
                  <a:srgbClr val="008000"/>
                </a:solidFill>
                <a:effectLst/>
                <a:latin typeface="Consolas" panose="020B0609020204030204" pitchFamily="49" charset="0"/>
              </a:rPr>
              <a:t>&gt;</a:t>
            </a:r>
          </a:p>
          <a:p>
            <a:r>
              <a:rPr lang="en-US" sz="2400" b="0" dirty="0">
                <a:solidFill>
                  <a:srgbClr val="008000"/>
                </a:solidFill>
                <a:effectLst/>
                <a:latin typeface="Consolas" panose="020B0609020204030204" pitchFamily="49" charset="0"/>
              </a:rPr>
              <a:t>              &lt;Button color="primary" variant="contained" </a:t>
            </a:r>
            <a:r>
              <a:rPr lang="en-US" sz="2400" b="0" dirty="0" err="1">
                <a:solidFill>
                  <a:srgbClr val="008000"/>
                </a:solidFill>
                <a:effectLst/>
                <a:latin typeface="Consolas" panose="020B0609020204030204" pitchFamily="49" charset="0"/>
              </a:rPr>
              <a:t>onClick</a:t>
            </a:r>
            <a:r>
              <a:rPr lang="en-US" sz="2400" b="0" dirty="0">
                <a:solidFill>
                  <a:srgbClr val="008000"/>
                </a:solidFill>
                <a:effectLst/>
                <a:latin typeface="Consolas" panose="020B0609020204030204" pitchFamily="49" charset="0"/>
              </a:rPr>
              <a:t>={</a:t>
            </a:r>
            <a:r>
              <a:rPr lang="en-US" sz="2400" b="0" dirty="0" err="1">
                <a:solidFill>
                  <a:srgbClr val="008000"/>
                </a:solidFill>
                <a:effectLst/>
                <a:latin typeface="Consolas" panose="020B0609020204030204" pitchFamily="49" charset="0"/>
              </a:rPr>
              <a:t>clickSubmit</a:t>
            </a:r>
            <a:r>
              <a:rPr lang="en-US" sz="2400" b="0" dirty="0">
                <a:solidFill>
                  <a:srgbClr val="008000"/>
                </a:solidFill>
                <a:effectLst/>
                <a:latin typeface="Consolas" panose="020B0609020204030204" pitchFamily="49" charset="0"/>
              </a:rPr>
              <a:t>} </a:t>
            </a:r>
            <a:r>
              <a:rPr lang="en-US" sz="2400" b="0" dirty="0" err="1">
                <a:solidFill>
                  <a:srgbClr val="008000"/>
                </a:solidFill>
                <a:effectLst/>
                <a:latin typeface="Consolas" panose="020B0609020204030204" pitchFamily="49" charset="0"/>
              </a:rPr>
              <a:t>className</a:t>
            </a:r>
            <a:r>
              <a:rPr lang="en-US" sz="2400" b="0" dirty="0">
                <a:solidFill>
                  <a:srgbClr val="008000"/>
                </a:solidFill>
                <a:effectLst/>
                <a:latin typeface="Consolas" panose="020B0609020204030204" pitchFamily="49" charset="0"/>
              </a:rPr>
              <a:t>={</a:t>
            </a:r>
            <a:r>
              <a:rPr lang="en-US" sz="2400" b="0" dirty="0" err="1">
                <a:solidFill>
                  <a:srgbClr val="008000"/>
                </a:solidFill>
                <a:effectLst/>
                <a:latin typeface="Consolas" panose="020B0609020204030204" pitchFamily="49" charset="0"/>
              </a:rPr>
              <a:t>classes.submit</a:t>
            </a:r>
            <a:r>
              <a:rPr lang="en-US" sz="2400" b="0" dirty="0">
                <a:solidFill>
                  <a:srgbClr val="008000"/>
                </a:solidFill>
                <a:effectLst/>
                <a:latin typeface="Consolas" panose="020B0609020204030204" pitchFamily="49" charset="0"/>
              </a:rPr>
              <a:t>}&gt;Update&lt;/Button&gt;</a:t>
            </a:r>
          </a:p>
          <a:p>
            <a:r>
              <a:rPr lang="en-US" sz="2400" b="0" dirty="0">
                <a:solidFill>
                  <a:srgbClr val="008000"/>
                </a:solidFill>
                <a:effectLst/>
                <a:latin typeface="Consolas" panose="020B0609020204030204" pitchFamily="49" charset="0"/>
              </a:rPr>
              <a:t>            &lt;/</a:t>
            </a:r>
            <a:r>
              <a:rPr lang="en-US" sz="2400" b="0" dirty="0" err="1">
                <a:solidFill>
                  <a:srgbClr val="008000"/>
                </a:solidFill>
                <a:effectLst/>
                <a:latin typeface="Consolas" panose="020B0609020204030204" pitchFamily="49" charset="0"/>
              </a:rPr>
              <a:t>CardActions</a:t>
            </a:r>
            <a:r>
              <a:rPr lang="en-US" sz="2400" b="0" dirty="0">
                <a:solidFill>
                  <a:srgbClr val="008000"/>
                </a:solidFill>
                <a:effectLst/>
                <a:latin typeface="Consolas" panose="020B0609020204030204" pitchFamily="49" charset="0"/>
              </a:rPr>
              <a:t>&gt;</a:t>
            </a:r>
          </a:p>
          <a:p>
            <a:r>
              <a:rPr lang="en-US" sz="2400" b="0" dirty="0">
                <a:solidFill>
                  <a:srgbClr val="008000"/>
                </a:solidFill>
                <a:effectLst/>
                <a:latin typeface="Consolas" panose="020B0609020204030204" pitchFamily="49" charset="0"/>
              </a:rPr>
              <a:t>          &lt;/Card&gt;</a:t>
            </a:r>
          </a:p>
          <a:p>
            <a:r>
              <a:rPr lang="en-US" sz="2400" b="0" dirty="0">
                <a:solidFill>
                  <a:srgbClr val="008000"/>
                </a:solidFill>
                <a:effectLst/>
                <a:latin typeface="Consolas" panose="020B0609020204030204" pitchFamily="49" charset="0"/>
              </a:rPr>
              <a:t>          &lt;/Grid&gt;</a:t>
            </a:r>
          </a:p>
          <a:p>
            <a:r>
              <a:rPr lang="en-US" sz="2400" b="0" dirty="0">
                <a:solidFill>
                  <a:srgbClr val="008000"/>
                </a:solidFill>
                <a:effectLst/>
                <a:latin typeface="Consolas" panose="020B0609020204030204" pitchFamily="49" charset="0"/>
              </a:rPr>
              <a:t>        &lt;/Grid&gt;</a:t>
            </a:r>
          </a:p>
          <a:p>
            <a:r>
              <a:rPr lang="en-US" sz="2400" b="0" dirty="0">
                <a:solidFill>
                  <a:srgbClr val="008000"/>
                </a:solidFill>
                <a:effectLst/>
                <a:latin typeface="Consolas" panose="020B0609020204030204" pitchFamily="49" charset="0"/>
              </a:rPr>
              <a:t>    &lt;/div&gt;)</a:t>
            </a:r>
          </a:p>
          <a:p>
            <a:r>
              <a:rPr lang="en-US" sz="2400" b="0" dirty="0">
                <a:solidFill>
                  <a:srgbClr val="008000"/>
                </a:solidFill>
                <a:effectLst/>
                <a:latin typeface="Consolas" panose="020B0609020204030204" pitchFamily="49" charset="0"/>
              </a:rPr>
              <a:t>}</a:t>
            </a:r>
          </a:p>
          <a:p>
            <a:br>
              <a:rPr lang="en-US" sz="2400" b="0" dirty="0">
                <a:solidFill>
                  <a:srgbClr val="CCCCCC"/>
                </a:solidFill>
                <a:effectLst/>
                <a:latin typeface="Consolas" panose="020B0609020204030204" pitchFamily="49" charset="0"/>
              </a:rPr>
            </a:br>
            <a:br>
              <a:rPr lang="en-US" sz="2400" b="0" dirty="0">
                <a:solidFill>
                  <a:srgbClr val="CCCCCC"/>
                </a:solidFill>
                <a:effectLst/>
                <a:latin typeface="Consolas" panose="020B0609020204030204" pitchFamily="49" charset="0"/>
              </a:rPr>
            </a:br>
            <a:br>
              <a:rPr lang="en-US" sz="2400" b="0" dirty="0">
                <a:solidFill>
                  <a:srgbClr val="CCCCCC"/>
                </a:solidFill>
                <a:effectLst/>
                <a:latin typeface="Consolas" panose="020B0609020204030204" pitchFamily="49" charset="0"/>
              </a:rPr>
            </a:br>
            <a:endParaRPr lang="en-US" sz="240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30B9647-4DC4-D676-FDAD-4A83ED45151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E8C0608-3351-F188-28B2-E7780B8968F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D66E878-B3BE-7AE2-7B88-6916FDC84A42}"/>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42520479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8485-D3EE-224A-7CAB-B98C232C875C}"/>
              </a:ext>
            </a:extLst>
          </p:cNvPr>
          <p:cNvSpPr>
            <a:spLocks noGrp="1"/>
          </p:cNvSpPr>
          <p:nvPr>
            <p:ph type="title"/>
          </p:nvPr>
        </p:nvSpPr>
        <p:spPr/>
        <p:txBody>
          <a:bodyPr/>
          <a:lstStyle/>
          <a:p>
            <a:r>
              <a:rPr lang="en-US" dirty="0"/>
              <a:t>Client/shop/</a:t>
            </a:r>
            <a:r>
              <a:rPr lang="en-US" dirty="0" err="1"/>
              <a:t>DeleteShop.jsx</a:t>
            </a:r>
            <a:endParaRPr lang="en-US" dirty="0"/>
          </a:p>
        </p:txBody>
      </p:sp>
      <p:sp>
        <p:nvSpPr>
          <p:cNvPr id="3" name="Content Placeholder 2">
            <a:extLst>
              <a:ext uri="{FF2B5EF4-FFF2-40B4-BE49-F238E27FC236}">
                <a16:creationId xmlns:a16="http://schemas.microsoft.com/office/drawing/2014/main" id="{5B136354-8016-8358-2832-EA4E01C0BA03}"/>
              </a:ext>
            </a:extLst>
          </p:cNvPr>
          <p:cNvSpPr>
            <a:spLocks noGrp="1"/>
          </p:cNvSpPr>
          <p:nvPr>
            <p:ph idx="1"/>
          </p:nvPr>
        </p:nvSpPr>
        <p:spPr/>
        <p:txBody>
          <a:bodyPr/>
          <a:lstStyle/>
          <a:p>
            <a:r>
              <a:rPr lang="en-US" sz="450" b="0" dirty="0">
                <a:solidFill>
                  <a:srgbClr val="008000"/>
                </a:solidFill>
                <a:effectLst/>
                <a:latin typeface="Consolas" panose="020B0609020204030204" pitchFamily="49" charset="0"/>
              </a:rPr>
              <a:t>import React,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 from 'react'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PropTypes</a:t>
            </a:r>
            <a:r>
              <a:rPr lang="en-US" sz="450" b="0" dirty="0">
                <a:solidFill>
                  <a:srgbClr val="008000"/>
                </a:solidFill>
                <a:effectLst/>
                <a:latin typeface="Consolas" panose="020B0609020204030204" pitchFamily="49" charset="0"/>
              </a:rPr>
              <a:t> from 'prop-types'</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IconButton</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IconButton</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Button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/core/Button'</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DeleteIcon</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/icons/Delete'</a:t>
            </a:r>
          </a:p>
          <a:p>
            <a:r>
              <a:rPr lang="en-US" sz="450" b="0" dirty="0">
                <a:solidFill>
                  <a:srgbClr val="008000"/>
                </a:solidFill>
                <a:effectLst/>
                <a:latin typeface="Consolas" panose="020B0609020204030204" pitchFamily="49" charset="0"/>
              </a:rPr>
              <a:t>import Dialog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/core/Dialog'</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DialogActions</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DialogActions</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DialogContent</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DialogContent</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DialogContentText</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DialogContentText</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a:t>
            </a:r>
            <a:r>
              <a:rPr lang="en-US" sz="450" b="0" dirty="0" err="1">
                <a:solidFill>
                  <a:srgbClr val="008000"/>
                </a:solidFill>
                <a:effectLst/>
                <a:latin typeface="Consolas" panose="020B0609020204030204" pitchFamily="49" charset="0"/>
              </a:rPr>
              <a:t>DialogTitle</a:t>
            </a:r>
            <a:r>
              <a:rPr lang="en-US" sz="450" b="0" dirty="0">
                <a:solidFill>
                  <a:srgbClr val="008000"/>
                </a:solidFill>
                <a:effectLst/>
                <a:latin typeface="Consolas" panose="020B0609020204030204" pitchFamily="49" charset="0"/>
              </a:rPr>
              <a:t> from '@material-</a:t>
            </a:r>
            <a:r>
              <a:rPr lang="en-US" sz="450" b="0" dirty="0" err="1">
                <a:solidFill>
                  <a:srgbClr val="008000"/>
                </a:solidFill>
                <a:effectLst/>
                <a:latin typeface="Consolas" panose="020B0609020204030204" pitchFamily="49" charset="0"/>
              </a:rPr>
              <a:t>ui</a:t>
            </a:r>
            <a:r>
              <a:rPr lang="en-US" sz="450" b="0" dirty="0">
                <a:solidFill>
                  <a:srgbClr val="008000"/>
                </a:solidFill>
                <a:effectLst/>
                <a:latin typeface="Consolas" panose="020B0609020204030204" pitchFamily="49" charset="0"/>
              </a:rPr>
              <a:t>/core/</a:t>
            </a:r>
            <a:r>
              <a:rPr lang="en-US" sz="450" b="0" dirty="0" err="1">
                <a:solidFill>
                  <a:srgbClr val="008000"/>
                </a:solidFill>
                <a:effectLst/>
                <a:latin typeface="Consolas" panose="020B0609020204030204" pitchFamily="49" charset="0"/>
              </a:rPr>
              <a:t>DialogTitle</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import auth from '../lib/auth-helper.js'</a:t>
            </a:r>
          </a:p>
          <a:p>
            <a:r>
              <a:rPr lang="en-US" sz="450" b="0" dirty="0">
                <a:solidFill>
                  <a:srgbClr val="008000"/>
                </a:solidFill>
                <a:effectLst/>
                <a:latin typeface="Consolas" panose="020B0609020204030204" pitchFamily="49" charset="0"/>
              </a:rPr>
              <a:t>import {remove} from './api-shop.js'</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export default function </a:t>
            </a:r>
            <a:r>
              <a:rPr lang="en-US" sz="450" b="0" dirty="0" err="1">
                <a:solidFill>
                  <a:srgbClr val="008000"/>
                </a:solidFill>
                <a:effectLst/>
                <a:latin typeface="Consolas" panose="020B0609020204030204" pitchFamily="49" charset="0"/>
              </a:rPr>
              <a:t>DeleteShop</a:t>
            </a:r>
            <a:r>
              <a:rPr lang="en-US" sz="450" b="0" dirty="0">
                <a:solidFill>
                  <a:srgbClr val="008000"/>
                </a:solidFill>
                <a:effectLst/>
                <a:latin typeface="Consolas" panose="020B0609020204030204" pitchFamily="49" charset="0"/>
              </a:rPr>
              <a:t>(props) {</a:t>
            </a:r>
          </a:p>
          <a:p>
            <a:r>
              <a:rPr lang="en-US" sz="450" b="0" dirty="0">
                <a:solidFill>
                  <a:srgbClr val="008000"/>
                </a:solidFill>
                <a:effectLst/>
                <a:latin typeface="Consolas" panose="020B0609020204030204" pitchFamily="49" charset="0"/>
              </a:rPr>
              <a:t>  const [open, </a:t>
            </a:r>
            <a:r>
              <a:rPr lang="en-US" sz="450" b="0" dirty="0" err="1">
                <a:solidFill>
                  <a:srgbClr val="008000"/>
                </a:solidFill>
                <a:effectLst/>
                <a:latin typeface="Consolas" panose="020B0609020204030204" pitchFamily="49" charset="0"/>
              </a:rPr>
              <a:t>setOpen</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useState</a:t>
            </a:r>
            <a:r>
              <a:rPr lang="en-US" sz="450" b="0" dirty="0">
                <a:solidFill>
                  <a:srgbClr val="008000"/>
                </a:solidFill>
                <a:effectLst/>
                <a:latin typeface="Consolas" panose="020B0609020204030204" pitchFamily="49" charset="0"/>
              </a:rPr>
              <a:t>(false)</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const </a:t>
            </a:r>
            <a:r>
              <a:rPr lang="en-US" sz="450" b="0" dirty="0" err="1">
                <a:solidFill>
                  <a:srgbClr val="008000"/>
                </a:solidFill>
                <a:effectLst/>
                <a:latin typeface="Consolas" panose="020B0609020204030204" pitchFamily="49" charset="0"/>
              </a:rPr>
              <a:t>jwt</a:t>
            </a:r>
            <a:r>
              <a:rPr lang="en-US" sz="450" b="0" dirty="0">
                <a:solidFill>
                  <a:srgbClr val="008000"/>
                </a:solidFill>
                <a:effectLst/>
                <a:latin typeface="Consolas" panose="020B0609020204030204" pitchFamily="49" charset="0"/>
              </a:rPr>
              <a:t> = </a:t>
            </a:r>
            <a:r>
              <a:rPr lang="en-US" sz="450" b="0" dirty="0" err="1">
                <a:solidFill>
                  <a:srgbClr val="008000"/>
                </a:solidFill>
                <a:effectLst/>
                <a:latin typeface="Consolas" panose="020B0609020204030204" pitchFamily="49" charset="0"/>
              </a:rPr>
              <a:t>auth.isAuthenticated</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const </a:t>
            </a:r>
            <a:r>
              <a:rPr lang="en-US" sz="450" b="0" dirty="0" err="1">
                <a:solidFill>
                  <a:srgbClr val="008000"/>
                </a:solidFill>
                <a:effectLst/>
                <a:latin typeface="Consolas" panose="020B0609020204030204" pitchFamily="49" charset="0"/>
              </a:rPr>
              <a:t>clickButton</a:t>
            </a:r>
            <a:r>
              <a:rPr lang="en-US" sz="450" b="0" dirty="0">
                <a:solidFill>
                  <a:srgbClr val="008000"/>
                </a:solidFill>
                <a:effectLst/>
                <a:latin typeface="Consolas" panose="020B0609020204030204" pitchFamily="49" charset="0"/>
              </a:rPr>
              <a:t> = () =&gt; {</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setOpen</a:t>
            </a:r>
            <a:r>
              <a:rPr lang="en-US" sz="450" b="0" dirty="0">
                <a:solidFill>
                  <a:srgbClr val="008000"/>
                </a:solidFill>
                <a:effectLst/>
                <a:latin typeface="Consolas" panose="020B0609020204030204" pitchFamily="49" charset="0"/>
              </a:rPr>
              <a:t>(true)</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const </a:t>
            </a:r>
            <a:r>
              <a:rPr lang="en-US" sz="450" b="0" dirty="0" err="1">
                <a:solidFill>
                  <a:srgbClr val="008000"/>
                </a:solidFill>
                <a:effectLst/>
                <a:latin typeface="Consolas" panose="020B0609020204030204" pitchFamily="49" charset="0"/>
              </a:rPr>
              <a:t>deleteShop</a:t>
            </a:r>
            <a:r>
              <a:rPr lang="en-US" sz="450" b="0" dirty="0">
                <a:solidFill>
                  <a:srgbClr val="008000"/>
                </a:solidFill>
                <a:effectLst/>
                <a:latin typeface="Consolas" panose="020B0609020204030204" pitchFamily="49" charset="0"/>
              </a:rPr>
              <a:t> = () =&gt; {</a:t>
            </a:r>
          </a:p>
          <a:p>
            <a:r>
              <a:rPr lang="en-US" sz="450" b="0" dirty="0">
                <a:solidFill>
                  <a:srgbClr val="008000"/>
                </a:solidFill>
                <a:effectLst/>
                <a:latin typeface="Consolas" panose="020B0609020204030204" pitchFamily="49" charset="0"/>
              </a:rPr>
              <a:t>    remove({</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shopId</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props.shop._id</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    }, {t: </a:t>
            </a:r>
            <a:r>
              <a:rPr lang="en-US" sz="450" b="0" dirty="0" err="1">
                <a:solidFill>
                  <a:srgbClr val="008000"/>
                </a:solidFill>
                <a:effectLst/>
                <a:latin typeface="Consolas" panose="020B0609020204030204" pitchFamily="49" charset="0"/>
              </a:rPr>
              <a:t>jwt.token</a:t>
            </a:r>
            <a:r>
              <a:rPr lang="en-US" sz="450" b="0" dirty="0">
                <a:solidFill>
                  <a:srgbClr val="008000"/>
                </a:solidFill>
                <a:effectLst/>
                <a:latin typeface="Consolas" panose="020B0609020204030204" pitchFamily="49" charset="0"/>
              </a:rPr>
              <a:t>}).then((data) =&gt; {</a:t>
            </a:r>
          </a:p>
          <a:p>
            <a:r>
              <a:rPr lang="en-US" sz="450" b="0" dirty="0">
                <a:solidFill>
                  <a:srgbClr val="008000"/>
                </a:solidFill>
                <a:effectLst/>
                <a:latin typeface="Consolas" panose="020B0609020204030204" pitchFamily="49" charset="0"/>
              </a:rPr>
              <a:t>      if (</a:t>
            </a:r>
            <a:r>
              <a:rPr lang="en-US" sz="450" b="0" dirty="0" err="1">
                <a:solidFill>
                  <a:srgbClr val="008000"/>
                </a:solidFill>
                <a:effectLst/>
                <a:latin typeface="Consolas" panose="020B0609020204030204" pitchFamily="49" charset="0"/>
              </a:rPr>
              <a:t>data.error</a:t>
            </a:r>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console.log(</a:t>
            </a:r>
            <a:r>
              <a:rPr lang="en-US" sz="450" b="0" dirty="0" err="1">
                <a:solidFill>
                  <a:srgbClr val="008000"/>
                </a:solidFill>
                <a:effectLst/>
                <a:latin typeface="Consolas" panose="020B0609020204030204" pitchFamily="49" charset="0"/>
              </a:rPr>
              <a:t>data.error</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 else {</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setOpen</a:t>
            </a:r>
            <a:r>
              <a:rPr lang="en-US" sz="450" b="0" dirty="0">
                <a:solidFill>
                  <a:srgbClr val="008000"/>
                </a:solidFill>
                <a:effectLst/>
                <a:latin typeface="Consolas" panose="020B0609020204030204" pitchFamily="49" charset="0"/>
              </a:rPr>
              <a:t>(false)</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props.onRemove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props.shop</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const </a:t>
            </a:r>
            <a:r>
              <a:rPr lang="en-US" sz="450" b="0" dirty="0" err="1">
                <a:solidFill>
                  <a:srgbClr val="008000"/>
                </a:solidFill>
                <a:effectLst/>
                <a:latin typeface="Consolas" panose="020B0609020204030204" pitchFamily="49" charset="0"/>
              </a:rPr>
              <a:t>handleRequestClose</a:t>
            </a:r>
            <a:r>
              <a:rPr lang="en-US" sz="450" b="0" dirty="0">
                <a:solidFill>
                  <a:srgbClr val="008000"/>
                </a:solidFill>
                <a:effectLst/>
                <a:latin typeface="Consolas" panose="020B0609020204030204" pitchFamily="49" charset="0"/>
              </a:rPr>
              <a:t> = () =&gt; {</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setOpen</a:t>
            </a:r>
            <a:r>
              <a:rPr lang="en-US" sz="450" b="0" dirty="0">
                <a:solidFill>
                  <a:srgbClr val="008000"/>
                </a:solidFill>
                <a:effectLst/>
                <a:latin typeface="Consolas" panose="020B0609020204030204" pitchFamily="49" charset="0"/>
              </a:rPr>
              <a:t>(false)</a:t>
            </a:r>
          </a:p>
          <a:p>
            <a:r>
              <a:rPr lang="en-US" sz="450" b="0" dirty="0">
                <a:solidFill>
                  <a:srgbClr val="008000"/>
                </a:solidFill>
                <a:effectLst/>
                <a:latin typeface="Consolas" panose="020B0609020204030204" pitchFamily="49" charset="0"/>
              </a:rPr>
              <a:t>  }</a:t>
            </a:r>
          </a:p>
          <a:p>
            <a:r>
              <a:rPr lang="en-US" sz="450" b="0" dirty="0">
                <a:solidFill>
                  <a:srgbClr val="008000"/>
                </a:solidFill>
                <a:effectLst/>
                <a:latin typeface="Consolas" panose="020B0609020204030204" pitchFamily="49" charset="0"/>
              </a:rPr>
              <a:t>    return (&lt;span&gt;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IconButton</a:t>
            </a:r>
            <a:r>
              <a:rPr lang="en-US" sz="450" b="0" dirty="0">
                <a:solidFill>
                  <a:srgbClr val="008000"/>
                </a:solidFill>
                <a:effectLst/>
                <a:latin typeface="Consolas" panose="020B0609020204030204" pitchFamily="49" charset="0"/>
              </a:rPr>
              <a:t> aria-label="Delete" </a:t>
            </a:r>
            <a:r>
              <a:rPr lang="en-US" sz="450" b="0" dirty="0" err="1">
                <a:solidFill>
                  <a:srgbClr val="008000"/>
                </a:solidFill>
                <a:effectLst/>
                <a:latin typeface="Consolas" panose="020B0609020204030204" pitchFamily="49" charset="0"/>
              </a:rPr>
              <a:t>onClick</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clickButton</a:t>
            </a:r>
            <a:r>
              <a:rPr lang="en-US" sz="450" b="0" dirty="0">
                <a:solidFill>
                  <a:srgbClr val="008000"/>
                </a:solidFill>
                <a:effectLst/>
                <a:latin typeface="Consolas" panose="020B0609020204030204" pitchFamily="49" charset="0"/>
              </a:rPr>
              <a:t>} color="secondary"&gt;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DeleteIcon</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IconButton</a:t>
            </a:r>
            <a:r>
              <a:rPr lang="en-US" sz="450" b="0" dirty="0">
                <a:solidFill>
                  <a:srgbClr val="008000"/>
                </a:solidFill>
                <a:effectLst/>
                <a:latin typeface="Consolas" panose="020B0609020204030204" pitchFamily="49" charset="0"/>
              </a:rPr>
              <a:t>&gt;</a:t>
            </a:r>
          </a:p>
          <a:p>
            <a:br>
              <a:rPr lang="en-US" sz="450" b="0" dirty="0">
                <a:solidFill>
                  <a:srgbClr val="008000"/>
                </a:solidFill>
                <a:effectLst/>
                <a:latin typeface="Consolas" panose="020B0609020204030204" pitchFamily="49" charset="0"/>
              </a:rPr>
            </a:br>
            <a:r>
              <a:rPr lang="en-US" sz="450" b="0" dirty="0">
                <a:solidFill>
                  <a:srgbClr val="008000"/>
                </a:solidFill>
                <a:effectLst/>
                <a:latin typeface="Consolas" panose="020B0609020204030204" pitchFamily="49" charset="0"/>
              </a:rPr>
              <a:t>      &lt;Dialog open={open} </a:t>
            </a:r>
            <a:r>
              <a:rPr lang="en-US" sz="450" b="0" dirty="0" err="1">
                <a:solidFill>
                  <a:srgbClr val="008000"/>
                </a:solidFill>
                <a:effectLst/>
                <a:latin typeface="Consolas" panose="020B0609020204030204" pitchFamily="49" charset="0"/>
              </a:rPr>
              <a:t>onClose</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handleRequestClose</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DialogTitle</a:t>
            </a:r>
            <a:r>
              <a:rPr lang="en-US" sz="450" b="0" dirty="0">
                <a:solidFill>
                  <a:srgbClr val="008000"/>
                </a:solidFill>
                <a:effectLst/>
                <a:latin typeface="Consolas" panose="020B0609020204030204" pitchFamily="49" charset="0"/>
              </a:rPr>
              <a:t>&gt;{"Delete "+props.shop.name}&lt;/</a:t>
            </a:r>
            <a:r>
              <a:rPr lang="en-US" sz="450" b="0" dirty="0" err="1">
                <a:solidFill>
                  <a:srgbClr val="008000"/>
                </a:solidFill>
                <a:effectLst/>
                <a:latin typeface="Consolas" panose="020B0609020204030204" pitchFamily="49" charset="0"/>
              </a:rPr>
              <a:t>DialogTitle</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DialogContent</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DialogContentText</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Confirm to delete your shop {props.shop.name}.</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DialogContentText</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DialogContent</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DialogActions</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&lt;Button </a:t>
            </a:r>
            <a:r>
              <a:rPr lang="en-US" sz="450" b="0" dirty="0" err="1">
                <a:solidFill>
                  <a:srgbClr val="008000"/>
                </a:solidFill>
                <a:effectLst/>
                <a:latin typeface="Consolas" panose="020B0609020204030204" pitchFamily="49" charset="0"/>
              </a:rPr>
              <a:t>onClick</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handleRequestClose</a:t>
            </a:r>
            <a:r>
              <a:rPr lang="en-US" sz="450" b="0" dirty="0">
                <a:solidFill>
                  <a:srgbClr val="008000"/>
                </a:solidFill>
                <a:effectLst/>
                <a:latin typeface="Consolas" panose="020B0609020204030204" pitchFamily="49" charset="0"/>
              </a:rPr>
              <a:t>} color="primary"&gt;</a:t>
            </a:r>
          </a:p>
          <a:p>
            <a:r>
              <a:rPr lang="en-US" sz="450" b="0" dirty="0">
                <a:solidFill>
                  <a:srgbClr val="008000"/>
                </a:solidFill>
                <a:effectLst/>
                <a:latin typeface="Consolas" panose="020B0609020204030204" pitchFamily="49" charset="0"/>
              </a:rPr>
              <a:t>            Cancel</a:t>
            </a:r>
          </a:p>
          <a:p>
            <a:r>
              <a:rPr lang="en-US" sz="450" b="0" dirty="0">
                <a:solidFill>
                  <a:srgbClr val="008000"/>
                </a:solidFill>
                <a:effectLst/>
                <a:latin typeface="Consolas" panose="020B0609020204030204" pitchFamily="49" charset="0"/>
              </a:rPr>
              <a:t>          &lt;/Button&gt;</a:t>
            </a:r>
          </a:p>
          <a:p>
            <a:r>
              <a:rPr lang="en-US" sz="450" b="0" dirty="0">
                <a:solidFill>
                  <a:srgbClr val="008000"/>
                </a:solidFill>
                <a:effectLst/>
                <a:latin typeface="Consolas" panose="020B0609020204030204" pitchFamily="49" charset="0"/>
              </a:rPr>
              <a:t>          &lt;Button </a:t>
            </a:r>
            <a:r>
              <a:rPr lang="en-US" sz="450" b="0" dirty="0" err="1">
                <a:solidFill>
                  <a:srgbClr val="008000"/>
                </a:solidFill>
                <a:effectLst/>
                <a:latin typeface="Consolas" panose="020B0609020204030204" pitchFamily="49" charset="0"/>
              </a:rPr>
              <a:t>onClick</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deleteShop</a:t>
            </a:r>
            <a:r>
              <a:rPr lang="en-US" sz="450" b="0" dirty="0">
                <a:solidFill>
                  <a:srgbClr val="008000"/>
                </a:solidFill>
                <a:effectLst/>
                <a:latin typeface="Consolas" panose="020B0609020204030204" pitchFamily="49" charset="0"/>
              </a:rPr>
              <a:t>} color="secondary" </a:t>
            </a:r>
            <a:r>
              <a:rPr lang="en-US" sz="450" b="0" dirty="0" err="1">
                <a:solidFill>
                  <a:srgbClr val="008000"/>
                </a:solidFill>
                <a:effectLst/>
                <a:latin typeface="Consolas" panose="020B0609020204030204" pitchFamily="49" charset="0"/>
              </a:rPr>
              <a:t>autoFocus</a:t>
            </a:r>
            <a:r>
              <a:rPr lang="en-US" sz="450" b="0" dirty="0">
                <a:solidFill>
                  <a:srgbClr val="008000"/>
                </a:solidFill>
                <a:effectLst/>
                <a:latin typeface="Consolas" panose="020B0609020204030204" pitchFamily="49" charset="0"/>
              </a:rPr>
              <a:t>="</a:t>
            </a:r>
            <a:r>
              <a:rPr lang="en-US" sz="450" b="0" dirty="0" err="1">
                <a:solidFill>
                  <a:srgbClr val="008000"/>
                </a:solidFill>
                <a:effectLst/>
                <a:latin typeface="Consolas" panose="020B0609020204030204" pitchFamily="49" charset="0"/>
              </a:rPr>
              <a:t>autoFocus</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Confirm</a:t>
            </a:r>
          </a:p>
          <a:p>
            <a:r>
              <a:rPr lang="en-US" sz="450" b="0" dirty="0">
                <a:solidFill>
                  <a:srgbClr val="008000"/>
                </a:solidFill>
                <a:effectLst/>
                <a:latin typeface="Consolas" panose="020B0609020204030204" pitchFamily="49" charset="0"/>
              </a:rPr>
              <a:t>          &lt;/Button&gt;</a:t>
            </a:r>
          </a:p>
          <a:p>
            <a:r>
              <a:rPr lang="en-US" sz="450" b="0" dirty="0">
                <a:solidFill>
                  <a:srgbClr val="008000"/>
                </a:solidFill>
                <a:effectLst/>
                <a:latin typeface="Consolas" panose="020B0609020204030204" pitchFamily="49" charset="0"/>
              </a:rPr>
              <a:t>        &lt;/</a:t>
            </a:r>
            <a:r>
              <a:rPr lang="en-US" sz="450" b="0" dirty="0" err="1">
                <a:solidFill>
                  <a:srgbClr val="008000"/>
                </a:solidFill>
                <a:effectLst/>
                <a:latin typeface="Consolas" panose="020B0609020204030204" pitchFamily="49" charset="0"/>
              </a:rPr>
              <a:t>DialogActions</a:t>
            </a:r>
            <a:r>
              <a:rPr lang="en-US" sz="450" b="0" dirty="0">
                <a:solidFill>
                  <a:srgbClr val="008000"/>
                </a:solidFill>
                <a:effectLst/>
                <a:latin typeface="Consolas" panose="020B0609020204030204" pitchFamily="49" charset="0"/>
              </a:rPr>
              <a:t>&gt;</a:t>
            </a:r>
          </a:p>
          <a:p>
            <a:r>
              <a:rPr lang="en-US" sz="450" b="0" dirty="0">
                <a:solidFill>
                  <a:srgbClr val="008000"/>
                </a:solidFill>
                <a:effectLst/>
                <a:latin typeface="Consolas" panose="020B0609020204030204" pitchFamily="49" charset="0"/>
              </a:rPr>
              <a:t>      &lt;/Dialog&gt;</a:t>
            </a:r>
          </a:p>
          <a:p>
            <a:r>
              <a:rPr lang="en-US" sz="450" b="0" dirty="0">
                <a:solidFill>
                  <a:srgbClr val="008000"/>
                </a:solidFill>
                <a:effectLst/>
                <a:latin typeface="Consolas" panose="020B0609020204030204" pitchFamily="49" charset="0"/>
              </a:rPr>
              <a:t>    &lt;/span&gt;)</a:t>
            </a:r>
          </a:p>
          <a:p>
            <a:r>
              <a:rPr lang="en-US" sz="450" b="0" dirty="0">
                <a:solidFill>
                  <a:srgbClr val="008000"/>
                </a:solidFill>
                <a:effectLst/>
                <a:latin typeface="Consolas" panose="020B0609020204030204" pitchFamily="49" charset="0"/>
              </a:rPr>
              <a:t>}</a:t>
            </a:r>
          </a:p>
          <a:p>
            <a:r>
              <a:rPr lang="en-US" sz="450" b="0" dirty="0" err="1">
                <a:solidFill>
                  <a:srgbClr val="008000"/>
                </a:solidFill>
                <a:effectLst/>
                <a:latin typeface="Consolas" panose="020B0609020204030204" pitchFamily="49" charset="0"/>
              </a:rPr>
              <a:t>DeleteShop.propTypes</a:t>
            </a:r>
            <a:r>
              <a:rPr lang="en-US" sz="450" b="0" dirty="0">
                <a:solidFill>
                  <a:srgbClr val="008000"/>
                </a:solidFill>
                <a:effectLst/>
                <a:latin typeface="Consolas" panose="020B0609020204030204" pitchFamily="49" charset="0"/>
              </a:rPr>
              <a:t> = {</a:t>
            </a:r>
          </a:p>
          <a:p>
            <a:r>
              <a:rPr lang="en-US" sz="450" b="0" dirty="0">
                <a:solidFill>
                  <a:srgbClr val="008000"/>
                </a:solidFill>
                <a:effectLst/>
                <a:latin typeface="Consolas" panose="020B0609020204030204" pitchFamily="49" charset="0"/>
              </a:rPr>
              <a:t>  shop: </a:t>
            </a:r>
            <a:r>
              <a:rPr lang="en-US" sz="450" b="0" dirty="0" err="1">
                <a:solidFill>
                  <a:srgbClr val="008000"/>
                </a:solidFill>
                <a:effectLst/>
                <a:latin typeface="Consolas" panose="020B0609020204030204" pitchFamily="49" charset="0"/>
              </a:rPr>
              <a:t>PropTypes.object.isRequired</a:t>
            </a:r>
            <a:r>
              <a:rPr lang="en-US" sz="450" b="0" dirty="0">
                <a:solidFill>
                  <a:srgbClr val="008000"/>
                </a:solidFill>
                <a:effectLst/>
                <a:latin typeface="Consolas" panose="020B0609020204030204" pitchFamily="49" charset="0"/>
              </a:rPr>
              <a:t>,</a:t>
            </a:r>
          </a:p>
          <a:p>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onRemove</a:t>
            </a:r>
            <a:r>
              <a:rPr lang="en-US" sz="450" b="0" dirty="0">
                <a:solidFill>
                  <a:srgbClr val="008000"/>
                </a:solidFill>
                <a:effectLst/>
                <a:latin typeface="Consolas" panose="020B0609020204030204" pitchFamily="49" charset="0"/>
              </a:rPr>
              <a:t>: </a:t>
            </a:r>
            <a:r>
              <a:rPr lang="en-US" sz="450" b="0" dirty="0" err="1">
                <a:solidFill>
                  <a:srgbClr val="008000"/>
                </a:solidFill>
                <a:effectLst/>
                <a:latin typeface="Consolas" panose="020B0609020204030204" pitchFamily="49" charset="0"/>
              </a:rPr>
              <a:t>PropTypes.func.isRequired</a:t>
            </a:r>
            <a:endParaRPr lang="en-US" sz="450" b="0" dirty="0">
              <a:solidFill>
                <a:srgbClr val="008000"/>
              </a:solidFill>
              <a:effectLst/>
              <a:latin typeface="Consolas" panose="020B0609020204030204" pitchFamily="49" charset="0"/>
            </a:endParaRPr>
          </a:p>
          <a:p>
            <a:r>
              <a:rPr lang="en-US" sz="450" b="0" dirty="0">
                <a:solidFill>
                  <a:srgbClr val="008000"/>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94394490-397B-AE74-507C-31BCB432781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933F956-B66A-9D87-EAE8-EE95E65E4C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A41D69E-A72D-1D61-BFAB-01D7D932E002}"/>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12125916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7207-11BB-590D-DDDC-9E6A03FBA3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4119D0-E290-83D2-CE1B-684CF5B39C9D}"/>
              </a:ext>
            </a:extLst>
          </p:cNvPr>
          <p:cNvSpPr>
            <a:spLocks noGrp="1"/>
          </p:cNvSpPr>
          <p:nvPr>
            <p:ph idx="1"/>
          </p:nvPr>
        </p:nvSpPr>
        <p:spPr/>
        <p:txBody>
          <a:bodyPr/>
          <a:lstStyle/>
          <a:p>
            <a:r>
              <a:rPr lang="en-US" dirty="0"/>
              <a:t>Then import and create new route for the shop</a:t>
            </a:r>
          </a:p>
        </p:txBody>
      </p:sp>
      <p:sp>
        <p:nvSpPr>
          <p:cNvPr id="4" name="Date Placeholder 3">
            <a:extLst>
              <a:ext uri="{FF2B5EF4-FFF2-40B4-BE49-F238E27FC236}">
                <a16:creationId xmlns:a16="http://schemas.microsoft.com/office/drawing/2014/main" id="{C1258EE5-86BF-596B-88CF-4DEB64EDC06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DA26AF5-7D43-49D7-C8A9-5C2E0DDFC4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2746F80-DAE5-62E9-E786-3811765EB414}"/>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2338345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9099-652F-356E-C8F8-E42E0A3B40C3}"/>
              </a:ext>
            </a:extLst>
          </p:cNvPr>
          <p:cNvSpPr>
            <a:spLocks noGrp="1"/>
          </p:cNvSpPr>
          <p:nvPr>
            <p:ph type="title"/>
          </p:nvPr>
        </p:nvSpPr>
        <p:spPr/>
        <p:txBody>
          <a:bodyPr/>
          <a:lstStyle/>
          <a:p>
            <a:r>
              <a:rPr lang="en-US" dirty="0"/>
              <a:t>Updated </a:t>
            </a:r>
            <a:r>
              <a:rPr lang="en-US" dirty="0" err="1"/>
              <a:t>MainRouter.jsx</a:t>
            </a:r>
            <a:endParaRPr lang="en-US" dirty="0"/>
          </a:p>
        </p:txBody>
      </p:sp>
      <p:sp>
        <p:nvSpPr>
          <p:cNvPr id="3" name="Content Placeholder 2">
            <a:extLst>
              <a:ext uri="{FF2B5EF4-FFF2-40B4-BE49-F238E27FC236}">
                <a16:creationId xmlns:a16="http://schemas.microsoft.com/office/drawing/2014/main" id="{BEAD692E-D16C-46FC-07B3-FE51E15054AE}"/>
              </a:ext>
            </a:extLst>
          </p:cNvPr>
          <p:cNvSpPr>
            <a:spLocks noGrp="1"/>
          </p:cNvSpPr>
          <p:nvPr>
            <p:ph idx="1"/>
          </p:nvPr>
        </p:nvSpPr>
        <p:spPr/>
        <p:txBody>
          <a:bodyPr/>
          <a:lstStyle/>
          <a:p>
            <a:r>
              <a:rPr lang="en-US" sz="650" b="0" dirty="0">
                <a:solidFill>
                  <a:srgbClr val="008000"/>
                </a:solidFill>
                <a:effectLst/>
                <a:latin typeface="Consolas" panose="020B0609020204030204" pitchFamily="49" charset="0"/>
              </a:rPr>
              <a:t>import React from 'react'</a:t>
            </a:r>
          </a:p>
          <a:p>
            <a:r>
              <a:rPr lang="en-US" sz="650" b="0" dirty="0">
                <a:solidFill>
                  <a:srgbClr val="008000"/>
                </a:solidFill>
                <a:effectLst/>
                <a:latin typeface="Consolas" panose="020B0609020204030204" pitchFamily="49" charset="0"/>
              </a:rPr>
              <a:t>import {Route, Routes} from 'react-router-</a:t>
            </a:r>
            <a:r>
              <a:rPr lang="en-US" sz="650" b="0" dirty="0" err="1">
                <a:solidFill>
                  <a:srgbClr val="008000"/>
                </a:solidFill>
                <a:effectLst/>
                <a:latin typeface="Consolas" panose="020B0609020204030204" pitchFamily="49" charset="0"/>
              </a:rPr>
              <a:t>dom</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Home from './core/Home' </a:t>
            </a:r>
          </a:p>
          <a:p>
            <a:r>
              <a:rPr lang="en-US" sz="650" b="0" dirty="0">
                <a:solidFill>
                  <a:srgbClr val="008000"/>
                </a:solidFill>
                <a:effectLst/>
                <a:latin typeface="Consolas" panose="020B0609020204030204" pitchFamily="49" charset="0"/>
              </a:rPr>
              <a:t>import Users from './user/</a:t>
            </a:r>
            <a:r>
              <a:rPr lang="en-US" sz="650" b="0" dirty="0" err="1">
                <a:solidFill>
                  <a:srgbClr val="008000"/>
                </a:solidFill>
                <a:effectLst/>
                <a:latin typeface="Consolas" panose="020B0609020204030204" pitchFamily="49" charset="0"/>
              </a:rPr>
              <a:t>Users.jsx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Signup from './user/</a:t>
            </a:r>
            <a:r>
              <a:rPr lang="en-US" sz="650" b="0" dirty="0" err="1">
                <a:solidFill>
                  <a:srgbClr val="008000"/>
                </a:solidFill>
                <a:effectLst/>
                <a:latin typeface="Consolas" panose="020B0609020204030204" pitchFamily="49" charset="0"/>
              </a:rPr>
              <a:t>Signup.jsx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Signin</a:t>
            </a:r>
            <a:r>
              <a:rPr lang="en-US" sz="650" b="0" dirty="0">
                <a:solidFill>
                  <a:srgbClr val="008000"/>
                </a:solidFill>
                <a:effectLst/>
                <a:latin typeface="Consolas" panose="020B0609020204030204" pitchFamily="49" charset="0"/>
              </a:rPr>
              <a:t> from './lib/</a:t>
            </a:r>
            <a:r>
              <a:rPr lang="en-US" sz="650" b="0" dirty="0" err="1">
                <a:solidFill>
                  <a:srgbClr val="008000"/>
                </a:solidFill>
                <a:effectLst/>
                <a:latin typeface="Consolas" panose="020B0609020204030204" pitchFamily="49" charset="0"/>
              </a:rPr>
              <a:t>Signin.jsx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Profile from './user/</a:t>
            </a:r>
            <a:r>
              <a:rPr lang="en-US" sz="650" b="0" dirty="0" err="1">
                <a:solidFill>
                  <a:srgbClr val="008000"/>
                </a:solidFill>
                <a:effectLst/>
                <a:latin typeface="Consolas" panose="020B0609020204030204" pitchFamily="49" charset="0"/>
              </a:rPr>
              <a:t>Profile.jsx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PrivateRoute</a:t>
            </a:r>
            <a:r>
              <a:rPr lang="en-US" sz="650" b="0" dirty="0">
                <a:solidFill>
                  <a:srgbClr val="008000"/>
                </a:solidFill>
                <a:effectLst/>
                <a:latin typeface="Consolas" panose="020B0609020204030204" pitchFamily="49" charset="0"/>
              </a:rPr>
              <a:t> from './lib/</a:t>
            </a:r>
            <a:r>
              <a:rPr lang="en-US" sz="650" b="0" dirty="0" err="1">
                <a:solidFill>
                  <a:srgbClr val="008000"/>
                </a:solidFill>
                <a:effectLst/>
                <a:latin typeface="Consolas" panose="020B0609020204030204" pitchFamily="49" charset="0"/>
              </a:rPr>
              <a:t>PrivateRoute.jsx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EditProfile</a:t>
            </a:r>
            <a:r>
              <a:rPr lang="en-US" sz="650" b="0" dirty="0">
                <a:solidFill>
                  <a:srgbClr val="008000"/>
                </a:solidFill>
                <a:effectLst/>
                <a:latin typeface="Consolas" panose="020B0609020204030204" pitchFamily="49" charset="0"/>
              </a:rPr>
              <a:t> from './user/</a:t>
            </a:r>
            <a:r>
              <a:rPr lang="en-US" sz="650" b="0" dirty="0" err="1">
                <a:solidFill>
                  <a:srgbClr val="008000"/>
                </a:solidFill>
                <a:effectLst/>
                <a:latin typeface="Consolas" panose="020B0609020204030204" pitchFamily="49" charset="0"/>
              </a:rPr>
              <a:t>EditProfile.jsx</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MyShops</a:t>
            </a:r>
            <a:r>
              <a:rPr lang="en-US" sz="650" b="0" dirty="0">
                <a:solidFill>
                  <a:srgbClr val="008000"/>
                </a:solidFill>
                <a:effectLst/>
                <a:latin typeface="Consolas" panose="020B0609020204030204" pitchFamily="49" charset="0"/>
              </a:rPr>
              <a:t> from './shop/</a:t>
            </a:r>
            <a:r>
              <a:rPr lang="en-US" sz="650" b="0" dirty="0" err="1">
                <a:solidFill>
                  <a:srgbClr val="008000"/>
                </a:solidFill>
                <a:effectLst/>
                <a:latin typeface="Consolas" panose="020B0609020204030204" pitchFamily="49" charset="0"/>
              </a:rPr>
              <a:t>MyShops</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NewShop</a:t>
            </a:r>
            <a:r>
              <a:rPr lang="en-US" sz="650" b="0" dirty="0">
                <a:solidFill>
                  <a:srgbClr val="008000"/>
                </a:solidFill>
                <a:effectLst/>
                <a:latin typeface="Consolas" panose="020B0609020204030204" pitchFamily="49" charset="0"/>
              </a:rPr>
              <a:t> from './shop/</a:t>
            </a:r>
            <a:r>
              <a:rPr lang="en-US" sz="650" b="0" dirty="0" err="1">
                <a:solidFill>
                  <a:srgbClr val="008000"/>
                </a:solidFill>
                <a:effectLst/>
                <a:latin typeface="Consolas" panose="020B0609020204030204" pitchFamily="49" charset="0"/>
              </a:rPr>
              <a:t>NewShop</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EditShop</a:t>
            </a:r>
            <a:r>
              <a:rPr lang="en-US" sz="650" b="0" dirty="0">
                <a:solidFill>
                  <a:srgbClr val="008000"/>
                </a:solidFill>
                <a:effectLst/>
                <a:latin typeface="Consolas" panose="020B0609020204030204" pitchFamily="49" charset="0"/>
              </a:rPr>
              <a:t> from './shop/</a:t>
            </a:r>
            <a:r>
              <a:rPr lang="en-US" sz="650" b="0" dirty="0" err="1">
                <a:solidFill>
                  <a:srgbClr val="008000"/>
                </a:solidFill>
                <a:effectLst/>
                <a:latin typeface="Consolas" panose="020B0609020204030204" pitchFamily="49" charset="0"/>
              </a:rPr>
              <a:t>EditShop</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Menu from './core/Menu' </a:t>
            </a:r>
          </a:p>
          <a:p>
            <a:r>
              <a:rPr lang="en-US" sz="650" b="0" dirty="0">
                <a:solidFill>
                  <a:srgbClr val="008000"/>
                </a:solidFill>
                <a:effectLst/>
                <a:latin typeface="Consolas" panose="020B0609020204030204" pitchFamily="49" charset="0"/>
              </a:rPr>
              <a:t>function </a:t>
            </a:r>
            <a:r>
              <a:rPr lang="en-US" sz="650" b="0" dirty="0" err="1">
                <a:solidFill>
                  <a:srgbClr val="008000"/>
                </a:solidFill>
                <a:effectLst/>
                <a:latin typeface="Consolas" panose="020B0609020204030204" pitchFamily="49" charset="0"/>
              </a:rPr>
              <a:t>MainRouter</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return (</a:t>
            </a:r>
          </a:p>
          <a:p>
            <a:r>
              <a:rPr lang="en-US" sz="650" b="0" dirty="0">
                <a:solidFill>
                  <a:srgbClr val="008000"/>
                </a:solidFill>
                <a:effectLst/>
                <a:latin typeface="Consolas" panose="020B0609020204030204" pitchFamily="49" charset="0"/>
              </a:rPr>
              <a:t>&lt;div&gt;</a:t>
            </a:r>
          </a:p>
          <a:p>
            <a:r>
              <a:rPr lang="en-US" sz="650" b="0" dirty="0">
                <a:solidFill>
                  <a:srgbClr val="008000"/>
                </a:solidFill>
                <a:effectLst/>
                <a:latin typeface="Consolas" panose="020B0609020204030204" pitchFamily="49" charset="0"/>
              </a:rPr>
              <a:t> &lt;Menu/&gt;</a:t>
            </a:r>
          </a:p>
          <a:p>
            <a:br>
              <a:rPr lang="en-US" sz="650" b="0" dirty="0">
                <a:solidFill>
                  <a:srgbClr val="008000"/>
                </a:solidFill>
                <a:effectLst/>
                <a:latin typeface="Consolas" panose="020B0609020204030204" pitchFamily="49" charset="0"/>
              </a:rPr>
            </a:b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&lt;Routes&gt;</a:t>
            </a:r>
          </a:p>
          <a:p>
            <a:r>
              <a:rPr lang="en-US" sz="650" b="0" dirty="0">
                <a:solidFill>
                  <a:srgbClr val="008000"/>
                </a:solidFill>
                <a:effectLst/>
                <a:latin typeface="Consolas" panose="020B0609020204030204" pitchFamily="49" charset="0"/>
              </a:rPr>
              <a:t> &lt;Route path="/" element={&lt;Home /&gt;} /&gt; </a:t>
            </a:r>
          </a:p>
          <a:p>
            <a:r>
              <a:rPr lang="en-US" sz="650" b="0" dirty="0">
                <a:solidFill>
                  <a:srgbClr val="008000"/>
                </a:solidFill>
                <a:effectLst/>
                <a:latin typeface="Consolas" panose="020B0609020204030204" pitchFamily="49" charset="0"/>
              </a:rPr>
              <a:t> &lt;Route path="/users" element={&lt;Users /&gt;} /&gt;</a:t>
            </a:r>
          </a:p>
          <a:p>
            <a:r>
              <a:rPr lang="en-US" sz="650" b="0" dirty="0">
                <a:solidFill>
                  <a:srgbClr val="008000"/>
                </a:solidFill>
                <a:effectLst/>
                <a:latin typeface="Consolas" panose="020B0609020204030204" pitchFamily="49" charset="0"/>
              </a:rPr>
              <a:t> &lt;Route path="/signup" element={&lt;Signup /&gt;} /&gt;</a:t>
            </a:r>
          </a:p>
          <a:p>
            <a:r>
              <a:rPr lang="en-US" sz="650" b="0" dirty="0">
                <a:solidFill>
                  <a:srgbClr val="008000"/>
                </a:solidFill>
                <a:effectLst/>
                <a:latin typeface="Consolas" panose="020B0609020204030204" pitchFamily="49" charset="0"/>
              </a:rPr>
              <a:t> &lt;Route path="/</a:t>
            </a:r>
            <a:r>
              <a:rPr lang="en-US" sz="650" b="0" dirty="0" err="1">
                <a:solidFill>
                  <a:srgbClr val="008000"/>
                </a:solidFill>
                <a:effectLst/>
                <a:latin typeface="Consolas" panose="020B0609020204030204" pitchFamily="49" charset="0"/>
              </a:rPr>
              <a:t>signin</a:t>
            </a:r>
            <a:r>
              <a:rPr lang="en-US" sz="650" b="0" dirty="0">
                <a:solidFill>
                  <a:srgbClr val="008000"/>
                </a:solidFill>
                <a:effectLst/>
                <a:latin typeface="Consolas" panose="020B0609020204030204" pitchFamily="49" charset="0"/>
              </a:rPr>
              <a:t>" element={&lt;</a:t>
            </a:r>
            <a:r>
              <a:rPr lang="en-US" sz="650" b="0" dirty="0" err="1">
                <a:solidFill>
                  <a:srgbClr val="008000"/>
                </a:solidFill>
                <a:effectLst/>
                <a:latin typeface="Consolas" panose="020B0609020204030204" pitchFamily="49" charset="0"/>
              </a:rPr>
              <a:t>Signin</a:t>
            </a:r>
            <a:r>
              <a:rPr lang="en-US" sz="650" b="0" dirty="0">
                <a:solidFill>
                  <a:srgbClr val="008000"/>
                </a:solidFill>
                <a:effectLst/>
                <a:latin typeface="Consolas" panose="020B0609020204030204" pitchFamily="49" charset="0"/>
              </a:rPr>
              <a:t> /&gt;} /&gt;</a:t>
            </a:r>
          </a:p>
          <a:p>
            <a:r>
              <a:rPr lang="en-US" sz="650" b="0" dirty="0">
                <a:solidFill>
                  <a:srgbClr val="008000"/>
                </a:solidFill>
                <a:effectLst/>
                <a:latin typeface="Consolas" panose="020B0609020204030204" pitchFamily="49" charset="0"/>
              </a:rPr>
              <a:t> &lt;Route</a:t>
            </a:r>
          </a:p>
          <a:p>
            <a:r>
              <a:rPr lang="en-US" sz="650" b="0" dirty="0">
                <a:solidFill>
                  <a:srgbClr val="008000"/>
                </a:solidFill>
                <a:effectLst/>
                <a:latin typeface="Consolas" panose="020B0609020204030204" pitchFamily="49" charset="0"/>
              </a:rPr>
              <a:t> path="/user/edit/:</a:t>
            </a:r>
            <a:r>
              <a:rPr lang="en-US" sz="650" b="0" dirty="0" err="1">
                <a:solidFill>
                  <a:srgbClr val="008000"/>
                </a:solidFill>
                <a:effectLst/>
                <a:latin typeface="Consolas" panose="020B0609020204030204" pitchFamily="49" charset="0"/>
              </a:rPr>
              <a:t>userId</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 element={</a:t>
            </a:r>
          </a:p>
          <a:p>
            <a:r>
              <a:rPr lang="en-US" sz="650" b="0" dirty="0">
                <a:solidFill>
                  <a:srgbClr val="008000"/>
                </a:solidFill>
                <a:effectLst/>
                <a:latin typeface="Consolas" panose="020B0609020204030204" pitchFamily="49" charset="0"/>
              </a:rPr>
              <a:t> &lt;</a:t>
            </a:r>
            <a:r>
              <a:rPr lang="en-US" sz="650" b="0" dirty="0" err="1">
                <a:solidFill>
                  <a:srgbClr val="008000"/>
                </a:solidFill>
                <a:effectLst/>
                <a:latin typeface="Consolas" panose="020B0609020204030204" pitchFamily="49" charset="0"/>
              </a:rPr>
              <a:t>PrivateRoute</a:t>
            </a:r>
            <a:r>
              <a:rPr lang="en-US" sz="650" b="0" dirty="0">
                <a:solidFill>
                  <a:srgbClr val="008000"/>
                </a:solidFill>
                <a:effectLst/>
                <a:latin typeface="Consolas" panose="020B0609020204030204" pitchFamily="49" charset="0"/>
              </a:rPr>
              <a:t>&gt;</a:t>
            </a:r>
          </a:p>
          <a:p>
            <a:r>
              <a:rPr lang="en-US" sz="650" b="0" dirty="0">
                <a:solidFill>
                  <a:srgbClr val="008000"/>
                </a:solidFill>
                <a:effectLst/>
                <a:latin typeface="Consolas" panose="020B0609020204030204" pitchFamily="49" charset="0"/>
              </a:rPr>
              <a:t> &lt;</a:t>
            </a:r>
            <a:r>
              <a:rPr lang="en-US" sz="650" b="0" dirty="0" err="1">
                <a:solidFill>
                  <a:srgbClr val="008000"/>
                </a:solidFill>
                <a:effectLst/>
                <a:latin typeface="Consolas" panose="020B0609020204030204" pitchFamily="49" charset="0"/>
              </a:rPr>
              <a:t>EditProfile</a:t>
            </a:r>
            <a:r>
              <a:rPr lang="en-US" sz="650" b="0" dirty="0">
                <a:solidFill>
                  <a:srgbClr val="008000"/>
                </a:solidFill>
                <a:effectLst/>
                <a:latin typeface="Consolas" panose="020B0609020204030204" pitchFamily="49" charset="0"/>
              </a:rPr>
              <a:t> /&gt;</a:t>
            </a:r>
          </a:p>
          <a:p>
            <a:r>
              <a:rPr lang="en-US" sz="650" b="0" dirty="0">
                <a:solidFill>
                  <a:srgbClr val="008000"/>
                </a:solidFill>
                <a:effectLst/>
                <a:latin typeface="Consolas" panose="020B0609020204030204" pitchFamily="49" charset="0"/>
              </a:rPr>
              <a:t> &lt;/</a:t>
            </a:r>
            <a:r>
              <a:rPr lang="en-US" sz="650" b="0" dirty="0" err="1">
                <a:solidFill>
                  <a:srgbClr val="008000"/>
                </a:solidFill>
                <a:effectLst/>
                <a:latin typeface="Consolas" panose="020B0609020204030204" pitchFamily="49" charset="0"/>
              </a:rPr>
              <a:t>PrivateRoute</a:t>
            </a:r>
            <a:r>
              <a:rPr lang="en-US" sz="650" b="0" dirty="0">
                <a:solidFill>
                  <a:srgbClr val="008000"/>
                </a:solidFill>
                <a:effectLst/>
                <a:latin typeface="Consolas" panose="020B0609020204030204" pitchFamily="49" charset="0"/>
              </a:rPr>
              <a:t>&gt;</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/&gt;</a:t>
            </a:r>
          </a:p>
          <a:p>
            <a:r>
              <a:rPr lang="en-US" sz="650" b="0" dirty="0">
                <a:solidFill>
                  <a:srgbClr val="008000"/>
                </a:solidFill>
                <a:effectLst/>
                <a:latin typeface="Consolas" panose="020B0609020204030204" pitchFamily="49" charset="0"/>
              </a:rPr>
              <a:t> </a:t>
            </a:r>
            <a:r>
              <a:rPr lang="en-US" sz="650" b="0" dirty="0">
                <a:solidFill>
                  <a:srgbClr val="008000"/>
                </a:solidFill>
                <a:effectLst/>
                <a:highlight>
                  <a:srgbClr val="FFFF00"/>
                </a:highlight>
                <a:latin typeface="Consolas" panose="020B0609020204030204" pitchFamily="49" charset="0"/>
              </a:rPr>
              <a:t>&lt;Route path="/user/:</a:t>
            </a:r>
            <a:r>
              <a:rPr lang="en-US" sz="650" b="0" dirty="0" err="1">
                <a:solidFill>
                  <a:srgbClr val="008000"/>
                </a:solidFill>
                <a:effectLst/>
                <a:highlight>
                  <a:srgbClr val="FFFF00"/>
                </a:highlight>
                <a:latin typeface="Consolas" panose="020B0609020204030204" pitchFamily="49" charset="0"/>
              </a:rPr>
              <a:t>userId</a:t>
            </a:r>
            <a:r>
              <a:rPr lang="en-US" sz="650" b="0" dirty="0">
                <a:solidFill>
                  <a:srgbClr val="008000"/>
                </a:solidFill>
                <a:effectLst/>
                <a:highlight>
                  <a:srgbClr val="FFFF00"/>
                </a:highlight>
                <a:latin typeface="Consolas" panose="020B0609020204030204" pitchFamily="49" charset="0"/>
              </a:rPr>
              <a:t>" element={&lt;Profile /&gt;} /&gt;</a:t>
            </a:r>
          </a:p>
          <a:p>
            <a:r>
              <a:rPr lang="en-US" sz="650" b="0" dirty="0">
                <a:solidFill>
                  <a:srgbClr val="008000"/>
                </a:solidFill>
                <a:effectLst/>
                <a:highlight>
                  <a:srgbClr val="FFFF00"/>
                </a:highlight>
                <a:latin typeface="Consolas" panose="020B0609020204030204" pitchFamily="49" charset="0"/>
              </a:rPr>
              <a:t> &lt;Route path="/seller/shops" element={ &lt;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&gt;&lt;</a:t>
            </a:r>
            <a:r>
              <a:rPr lang="en-US" sz="650" b="0" dirty="0" err="1">
                <a:solidFill>
                  <a:srgbClr val="008000"/>
                </a:solidFill>
                <a:effectLst/>
                <a:highlight>
                  <a:srgbClr val="FFFF00"/>
                </a:highlight>
                <a:latin typeface="Consolas" panose="020B0609020204030204" pitchFamily="49" charset="0"/>
              </a:rPr>
              <a:t>MyShops</a:t>
            </a:r>
            <a:r>
              <a:rPr lang="en-US" sz="650" b="0" dirty="0">
                <a:solidFill>
                  <a:srgbClr val="008000"/>
                </a:solidFill>
                <a:effectLst/>
                <a:highlight>
                  <a:srgbClr val="FFFF00"/>
                </a:highlight>
                <a:latin typeface="Consolas" panose="020B0609020204030204" pitchFamily="49" charset="0"/>
              </a:rPr>
              <a:t> /&gt;&lt;/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&gt;}/&gt;</a:t>
            </a:r>
          </a:p>
          <a:p>
            <a:r>
              <a:rPr lang="en-US" sz="650" b="0" dirty="0">
                <a:solidFill>
                  <a:srgbClr val="008000"/>
                </a:solidFill>
                <a:effectLst/>
                <a:highlight>
                  <a:srgbClr val="FFFF00"/>
                </a:highlight>
                <a:latin typeface="Consolas" panose="020B0609020204030204" pitchFamily="49" charset="0"/>
              </a:rPr>
              <a:t> &lt;Route path="/seller/shop/new" element={&lt;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&gt;&lt;</a:t>
            </a:r>
            <a:r>
              <a:rPr lang="en-US" sz="650" b="0" dirty="0" err="1">
                <a:solidFill>
                  <a:srgbClr val="008000"/>
                </a:solidFill>
                <a:effectLst/>
                <a:highlight>
                  <a:srgbClr val="FFFF00"/>
                </a:highlight>
                <a:latin typeface="Consolas" panose="020B0609020204030204" pitchFamily="49" charset="0"/>
              </a:rPr>
              <a:t>NewShop</a:t>
            </a:r>
            <a:r>
              <a:rPr lang="en-US" sz="650" b="0" dirty="0">
                <a:solidFill>
                  <a:srgbClr val="008000"/>
                </a:solidFill>
                <a:effectLst/>
                <a:highlight>
                  <a:srgbClr val="FFFF00"/>
                </a:highlight>
                <a:latin typeface="Consolas" panose="020B0609020204030204" pitchFamily="49" charset="0"/>
              </a:rPr>
              <a:t> /&gt;&lt;/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&gt;}/&gt;</a:t>
            </a:r>
          </a:p>
          <a:p>
            <a:r>
              <a:rPr lang="en-US" sz="650" b="0" dirty="0">
                <a:solidFill>
                  <a:srgbClr val="008000"/>
                </a:solidFill>
                <a:effectLst/>
                <a:highlight>
                  <a:srgbClr val="FFFF00"/>
                </a:highlight>
                <a:latin typeface="Consolas" panose="020B0609020204030204" pitchFamily="49" charset="0"/>
              </a:rPr>
              <a:t> &lt;Route path="/seller/shop/edit/:</a:t>
            </a:r>
            <a:r>
              <a:rPr lang="en-US" sz="650" b="0" dirty="0" err="1">
                <a:solidFill>
                  <a:srgbClr val="008000"/>
                </a:solidFill>
                <a:effectLst/>
                <a:highlight>
                  <a:srgbClr val="FFFF00"/>
                </a:highlight>
                <a:latin typeface="Consolas" panose="020B0609020204030204" pitchFamily="49" charset="0"/>
              </a:rPr>
              <a:t>shopId</a:t>
            </a:r>
            <a:r>
              <a:rPr lang="en-US" sz="650" b="0" dirty="0">
                <a:solidFill>
                  <a:srgbClr val="008000"/>
                </a:solidFill>
                <a:effectLst/>
                <a:highlight>
                  <a:srgbClr val="FFFF00"/>
                </a:highlight>
                <a:latin typeface="Consolas" panose="020B0609020204030204" pitchFamily="49" charset="0"/>
              </a:rPr>
              <a:t>" element={&lt;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&gt;&lt;</a:t>
            </a:r>
            <a:r>
              <a:rPr lang="en-US" sz="650" b="0" dirty="0" err="1">
                <a:solidFill>
                  <a:srgbClr val="008000"/>
                </a:solidFill>
                <a:effectLst/>
                <a:highlight>
                  <a:srgbClr val="FFFF00"/>
                </a:highlight>
                <a:latin typeface="Consolas" panose="020B0609020204030204" pitchFamily="49" charset="0"/>
              </a:rPr>
              <a:t>EditShop</a:t>
            </a:r>
            <a:r>
              <a:rPr lang="en-US" sz="650" b="0" dirty="0">
                <a:solidFill>
                  <a:srgbClr val="008000"/>
                </a:solidFill>
                <a:effectLst/>
                <a:highlight>
                  <a:srgbClr val="FFFF00"/>
                </a:highlight>
                <a:latin typeface="Consolas" panose="020B0609020204030204" pitchFamily="49" charset="0"/>
              </a:rPr>
              <a:t> /&gt;&lt;/</a:t>
            </a:r>
            <a:r>
              <a:rPr lang="en-US" sz="650" b="0" dirty="0" err="1">
                <a:solidFill>
                  <a:srgbClr val="008000"/>
                </a:solidFill>
                <a:effectLst/>
                <a:highlight>
                  <a:srgbClr val="FFFF00"/>
                </a:highlight>
                <a:latin typeface="Consolas" panose="020B0609020204030204" pitchFamily="49" charset="0"/>
              </a:rPr>
              <a:t>PrivateRoute</a:t>
            </a:r>
            <a:r>
              <a:rPr lang="en-US" sz="650" b="0" dirty="0">
                <a:solidFill>
                  <a:srgbClr val="008000"/>
                </a:solidFill>
                <a:effectLst/>
                <a:highlight>
                  <a:srgbClr val="FFFF00"/>
                </a:highlight>
                <a:latin typeface="Consolas" panose="020B0609020204030204" pitchFamily="49" charset="0"/>
              </a:rPr>
              <a:t>&gt;}/&gt;</a:t>
            </a:r>
          </a:p>
          <a:p>
            <a:r>
              <a:rPr lang="en-US" sz="650" b="0" dirty="0">
                <a:solidFill>
                  <a:srgbClr val="008000"/>
                </a:solidFill>
                <a:effectLst/>
                <a:highlight>
                  <a:srgbClr val="FFFF00"/>
                </a:highlight>
                <a:latin typeface="Consolas" panose="020B0609020204030204" pitchFamily="49" charset="0"/>
              </a:rPr>
              <a:t>&lt;/Routes&gt;</a:t>
            </a:r>
          </a:p>
          <a:p>
            <a:r>
              <a:rPr lang="en-US" sz="650" b="0" dirty="0">
                <a:solidFill>
                  <a:srgbClr val="008000"/>
                </a:solidFill>
                <a:effectLst/>
                <a:highlight>
                  <a:srgbClr val="FFFF00"/>
                </a:highlight>
                <a:latin typeface="Consolas" panose="020B0609020204030204" pitchFamily="49" charset="0"/>
              </a:rPr>
              <a:t>&lt;/div&gt;</a:t>
            </a:r>
          </a:p>
          <a:p>
            <a:r>
              <a:rPr lang="en-US" sz="650" b="0" dirty="0">
                <a:solidFill>
                  <a:srgbClr val="008000"/>
                </a:solidFill>
                <a:effectLst/>
                <a:highlight>
                  <a:srgbClr val="FFFF00"/>
                </a:highlight>
                <a:latin typeface="Consolas" panose="020B0609020204030204" pitchFamily="49" charset="0"/>
              </a:rPr>
              <a:t> );</a:t>
            </a:r>
          </a:p>
          <a:p>
            <a:r>
              <a:rPr lang="en-US" sz="650" b="0" dirty="0">
                <a:solidFill>
                  <a:srgbClr val="008000"/>
                </a:solidFill>
                <a:effectLst/>
                <a:highlight>
                  <a:srgbClr val="FFFF00"/>
                </a:highlight>
                <a:latin typeface="Consolas" panose="020B0609020204030204" pitchFamily="49" charset="0"/>
              </a:rPr>
              <a:t>}</a:t>
            </a:r>
          </a:p>
          <a:p>
            <a:br>
              <a:rPr lang="en-US" sz="650" b="0" dirty="0">
                <a:solidFill>
                  <a:srgbClr val="008000"/>
                </a:solidFill>
                <a:effectLst/>
                <a:highlight>
                  <a:srgbClr val="FFFF00"/>
                </a:highlight>
                <a:latin typeface="Consolas" panose="020B0609020204030204" pitchFamily="49" charset="0"/>
              </a:rPr>
            </a:br>
            <a:r>
              <a:rPr lang="en-US" sz="650" b="0" dirty="0">
                <a:solidFill>
                  <a:srgbClr val="008000"/>
                </a:solidFill>
                <a:effectLst/>
                <a:latin typeface="Consolas" panose="020B0609020204030204" pitchFamily="49" charset="0"/>
              </a:rPr>
              <a:t>export default </a:t>
            </a:r>
            <a:r>
              <a:rPr lang="en-US" sz="650" b="0" dirty="0" err="1">
                <a:solidFill>
                  <a:srgbClr val="008000"/>
                </a:solidFill>
                <a:effectLst/>
                <a:latin typeface="Consolas" panose="020B0609020204030204" pitchFamily="49" charset="0"/>
              </a:rPr>
              <a:t>MainRouter</a:t>
            </a:r>
            <a:endParaRPr lang="en-US" sz="650" b="0" dirty="0">
              <a:solidFill>
                <a:srgbClr val="008000"/>
              </a:solidFill>
              <a:effectLst/>
              <a:latin typeface="Consolas" panose="020B0609020204030204" pitchFamily="49" charset="0"/>
            </a:endParaRPr>
          </a:p>
          <a:p>
            <a:br>
              <a:rPr lang="en-US" sz="650" b="0" dirty="0">
                <a:solidFill>
                  <a:srgbClr val="008000"/>
                </a:solidFill>
                <a:effectLst/>
                <a:latin typeface="Consolas" panose="020B0609020204030204" pitchFamily="49" charset="0"/>
              </a:rPr>
            </a:br>
            <a:endParaRPr lang="en-US" sz="6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D8E0467-8FDB-0990-B2EB-A8D4804FC56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827CAE7-541B-96A2-6F99-99BD33F5651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28ADB0-9A6A-173E-DECF-5EAABADE4C8A}"/>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2577065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C27-1FE9-54F8-F90D-7CEA7FDED5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C5A4F4-7C71-7EFA-19B8-1A5BB6A9AAD9}"/>
              </a:ext>
            </a:extLst>
          </p:cNvPr>
          <p:cNvSpPr>
            <a:spLocks noGrp="1"/>
          </p:cNvSpPr>
          <p:nvPr>
            <p:ph idx="1"/>
          </p:nvPr>
        </p:nvSpPr>
        <p:spPr/>
        <p:txBody>
          <a:bodyPr/>
          <a:lstStyle/>
          <a:p>
            <a:r>
              <a:rPr lang="en-US" dirty="0"/>
              <a:t>Then Add the new menu item for “My Shops” in the </a:t>
            </a:r>
            <a:r>
              <a:rPr lang="en-US" dirty="0" err="1"/>
              <a:t>Menu.jsx</a:t>
            </a:r>
            <a:endParaRPr lang="en-US" dirty="0"/>
          </a:p>
        </p:txBody>
      </p:sp>
      <p:sp>
        <p:nvSpPr>
          <p:cNvPr id="4" name="Date Placeholder 3">
            <a:extLst>
              <a:ext uri="{FF2B5EF4-FFF2-40B4-BE49-F238E27FC236}">
                <a16:creationId xmlns:a16="http://schemas.microsoft.com/office/drawing/2014/main" id="{AEB2AD6C-A6DA-5292-DB1A-4FE920641BA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5F139BB-1C27-16F4-F8D1-3775A0EE53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F655B6A-F208-2BDC-EAD5-BACA7F1347A5}"/>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29324402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64BF-EC23-CE03-DA42-2AF7D7561846}"/>
              </a:ext>
            </a:extLst>
          </p:cNvPr>
          <p:cNvSpPr>
            <a:spLocks noGrp="1"/>
          </p:cNvSpPr>
          <p:nvPr>
            <p:ph type="title"/>
          </p:nvPr>
        </p:nvSpPr>
        <p:spPr/>
        <p:txBody>
          <a:bodyPr/>
          <a:lstStyle/>
          <a:p>
            <a:r>
              <a:rPr lang="en-US" dirty="0"/>
              <a:t>Updated client/core/</a:t>
            </a:r>
            <a:r>
              <a:rPr lang="en-US" dirty="0" err="1"/>
              <a:t>Menu.jsx</a:t>
            </a:r>
            <a:endParaRPr lang="en-US" dirty="0"/>
          </a:p>
        </p:txBody>
      </p:sp>
      <p:sp>
        <p:nvSpPr>
          <p:cNvPr id="3" name="Content Placeholder 2">
            <a:extLst>
              <a:ext uri="{FF2B5EF4-FFF2-40B4-BE49-F238E27FC236}">
                <a16:creationId xmlns:a16="http://schemas.microsoft.com/office/drawing/2014/main" id="{C8437324-CF89-C855-F1A8-2908710678D0}"/>
              </a:ext>
            </a:extLst>
          </p:cNvPr>
          <p:cNvSpPr>
            <a:spLocks noGrp="1"/>
          </p:cNvSpPr>
          <p:nvPr>
            <p:ph idx="1"/>
          </p:nvPr>
        </p:nvSpPr>
        <p:spPr/>
        <p:txBody>
          <a:bodyPr/>
          <a:lstStyle/>
          <a:p>
            <a:r>
              <a:rPr lang="en-US" sz="430" b="0" dirty="0">
                <a:solidFill>
                  <a:srgbClr val="008000"/>
                </a:solidFill>
                <a:effectLst/>
                <a:latin typeface="Consolas" panose="020B0609020204030204" pitchFamily="49" charset="0"/>
              </a:rPr>
              <a:t>import React from 'react'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AppBar</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AppBar</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Toolbar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/core/Toolbar'</a:t>
            </a:r>
          </a:p>
          <a:p>
            <a:r>
              <a:rPr lang="en-US" sz="430" b="0" dirty="0">
                <a:solidFill>
                  <a:srgbClr val="008000"/>
                </a:solidFill>
                <a:effectLst/>
                <a:latin typeface="Consolas" panose="020B0609020204030204" pitchFamily="49" charset="0"/>
              </a:rPr>
              <a:t>import Typography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/core/Typography'</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import </a:t>
            </a:r>
            <a:r>
              <a:rPr lang="en-US" sz="430" b="0" dirty="0" err="1">
                <a:solidFill>
                  <a:srgbClr val="008000"/>
                </a:solidFill>
                <a:effectLst/>
                <a:latin typeface="Consolas" panose="020B0609020204030204" pitchFamily="49" charset="0"/>
              </a:rPr>
              <a:t>HomeIcon</a:t>
            </a:r>
            <a:r>
              <a:rPr lang="en-US" sz="430" b="0" dirty="0">
                <a:solidFill>
                  <a:srgbClr val="008000"/>
                </a:solidFill>
                <a:effectLst/>
                <a:latin typeface="Consolas" panose="020B0609020204030204" pitchFamily="49" charset="0"/>
              </a:rPr>
              <a:t>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/icons/Home'</a:t>
            </a:r>
          </a:p>
          <a:p>
            <a:r>
              <a:rPr lang="en-US" sz="430" b="0" dirty="0">
                <a:solidFill>
                  <a:srgbClr val="008000"/>
                </a:solidFill>
                <a:effectLst/>
                <a:latin typeface="Consolas" panose="020B0609020204030204" pitchFamily="49" charset="0"/>
              </a:rPr>
              <a:t>import Button from '@material-</a:t>
            </a:r>
            <a:r>
              <a:rPr lang="en-US" sz="430" b="0" dirty="0" err="1">
                <a:solidFill>
                  <a:srgbClr val="008000"/>
                </a:solidFill>
                <a:effectLst/>
                <a:latin typeface="Consolas" panose="020B0609020204030204" pitchFamily="49" charset="0"/>
              </a:rPr>
              <a:t>ui</a:t>
            </a:r>
            <a:r>
              <a:rPr lang="en-US" sz="430" b="0" dirty="0">
                <a:solidFill>
                  <a:srgbClr val="008000"/>
                </a:solidFill>
                <a:effectLst/>
                <a:latin typeface="Consolas" panose="020B0609020204030204" pitchFamily="49" charset="0"/>
              </a:rPr>
              <a:t>/core/Button'</a:t>
            </a:r>
          </a:p>
          <a:p>
            <a:r>
              <a:rPr lang="en-US" sz="430" b="0" dirty="0">
                <a:solidFill>
                  <a:srgbClr val="008000"/>
                </a:solidFill>
                <a:effectLst/>
                <a:latin typeface="Consolas" panose="020B0609020204030204" pitchFamily="49" charset="0"/>
              </a:rPr>
              <a:t>import auth from '../lib/auth-helper'</a:t>
            </a:r>
          </a:p>
          <a:p>
            <a:r>
              <a:rPr lang="en-US" sz="430" b="0" dirty="0">
                <a:solidFill>
                  <a:srgbClr val="008000"/>
                </a:solidFill>
                <a:effectLst/>
                <a:latin typeface="Consolas" panose="020B0609020204030204" pitchFamily="49" charset="0"/>
              </a:rPr>
              <a:t>import { Link, </a:t>
            </a:r>
            <a:r>
              <a:rPr lang="en-US" sz="430" b="0" dirty="0" err="1">
                <a:solidFill>
                  <a:srgbClr val="008000"/>
                </a:solidFill>
                <a:effectLst/>
                <a:latin typeface="Consolas" panose="020B0609020204030204" pitchFamily="49" charset="0"/>
              </a:rPr>
              <a:t>useNavigate</a:t>
            </a:r>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useLocation</a:t>
            </a:r>
            <a:r>
              <a:rPr lang="en-US" sz="430" b="0" dirty="0">
                <a:solidFill>
                  <a:srgbClr val="008000"/>
                </a:solidFill>
                <a:effectLst/>
                <a:latin typeface="Consolas" panose="020B0609020204030204" pitchFamily="49" charset="0"/>
              </a:rPr>
              <a:t> } from 'react-router-</a:t>
            </a:r>
            <a:r>
              <a:rPr lang="en-US" sz="430" b="0" dirty="0" err="1">
                <a:solidFill>
                  <a:srgbClr val="008000"/>
                </a:solidFill>
                <a:effectLst/>
                <a:latin typeface="Consolas" panose="020B0609020204030204" pitchFamily="49" charset="0"/>
              </a:rPr>
              <a:t>dom</a:t>
            </a:r>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const </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 = (location, path) =&gt; {</a:t>
            </a:r>
          </a:p>
          <a:p>
            <a:r>
              <a:rPr lang="en-US" sz="430" b="0" dirty="0">
                <a:solidFill>
                  <a:srgbClr val="008000"/>
                </a:solidFill>
                <a:effectLst/>
                <a:latin typeface="Consolas" panose="020B0609020204030204" pitchFamily="49" charset="0"/>
              </a:rPr>
              <a:t>  return </a:t>
            </a:r>
            <a:r>
              <a:rPr lang="en-US" sz="430" b="0" dirty="0" err="1">
                <a:solidFill>
                  <a:srgbClr val="008000"/>
                </a:solidFill>
                <a:effectLst/>
                <a:latin typeface="Consolas" panose="020B0609020204030204" pitchFamily="49" charset="0"/>
              </a:rPr>
              <a:t>location.pathname</a:t>
            </a:r>
            <a:r>
              <a:rPr lang="en-US" sz="430" b="0" dirty="0">
                <a:solidFill>
                  <a:srgbClr val="008000"/>
                </a:solidFill>
                <a:effectLst/>
                <a:latin typeface="Consolas" panose="020B0609020204030204" pitchFamily="49" charset="0"/>
              </a:rPr>
              <a:t> === path ? { color: '#ff4081' } : { color: '#</a:t>
            </a:r>
            <a:r>
              <a:rPr lang="en-US" sz="430" b="0" dirty="0" err="1">
                <a:solidFill>
                  <a:srgbClr val="008000"/>
                </a:solidFill>
                <a:effectLst/>
                <a:latin typeface="Consolas" panose="020B0609020204030204" pitchFamily="49" charset="0"/>
              </a:rPr>
              <a:t>ffffff</a:t>
            </a:r>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const </a:t>
            </a:r>
            <a:r>
              <a:rPr lang="en-US" sz="430" b="0" dirty="0" err="1">
                <a:solidFill>
                  <a:srgbClr val="008000"/>
                </a:solidFill>
                <a:effectLst/>
                <a:latin typeface="Consolas" panose="020B0609020204030204" pitchFamily="49" charset="0"/>
              </a:rPr>
              <a:t>isPartActive</a:t>
            </a:r>
            <a:r>
              <a:rPr lang="en-US" sz="430" b="0" dirty="0">
                <a:solidFill>
                  <a:srgbClr val="008000"/>
                </a:solidFill>
                <a:effectLst/>
                <a:latin typeface="Consolas" panose="020B0609020204030204" pitchFamily="49" charset="0"/>
              </a:rPr>
              <a:t> = (location, path) =&gt; {</a:t>
            </a:r>
          </a:p>
          <a:p>
            <a:r>
              <a:rPr lang="en-US" sz="430" b="0" dirty="0">
                <a:solidFill>
                  <a:srgbClr val="008000"/>
                </a:solidFill>
                <a:effectLst/>
                <a:latin typeface="Consolas" panose="020B0609020204030204" pitchFamily="49" charset="0"/>
              </a:rPr>
              <a:t>  if (</a:t>
            </a:r>
            <a:r>
              <a:rPr lang="en-US" sz="430" b="0" dirty="0" err="1">
                <a:solidFill>
                  <a:srgbClr val="008000"/>
                </a:solidFill>
                <a:effectLst/>
                <a:latin typeface="Consolas" panose="020B0609020204030204" pitchFamily="49" charset="0"/>
              </a:rPr>
              <a:t>location.pathname.includes</a:t>
            </a:r>
            <a:r>
              <a:rPr lang="en-US" sz="430" b="0" dirty="0">
                <a:solidFill>
                  <a:srgbClr val="008000"/>
                </a:solidFill>
                <a:effectLst/>
                <a:latin typeface="Consolas" panose="020B0609020204030204" pitchFamily="49" charset="0"/>
              </a:rPr>
              <a:t>(path))</a:t>
            </a:r>
          </a:p>
          <a:p>
            <a:r>
              <a:rPr lang="en-US" sz="430" b="0" dirty="0">
                <a:solidFill>
                  <a:srgbClr val="008000"/>
                </a:solidFill>
                <a:effectLst/>
                <a:latin typeface="Consolas" panose="020B0609020204030204" pitchFamily="49" charset="0"/>
              </a:rPr>
              <a:t>    return {color: '#bef67a'}</a:t>
            </a:r>
          </a:p>
          <a:p>
            <a:r>
              <a:rPr lang="en-US" sz="430" b="0" dirty="0">
                <a:solidFill>
                  <a:srgbClr val="008000"/>
                </a:solidFill>
                <a:effectLst/>
                <a:latin typeface="Consolas" panose="020B0609020204030204" pitchFamily="49" charset="0"/>
              </a:rPr>
              <a:t>  else</a:t>
            </a:r>
          </a:p>
          <a:p>
            <a:r>
              <a:rPr lang="en-US" sz="430" b="0" dirty="0">
                <a:solidFill>
                  <a:srgbClr val="008000"/>
                </a:solidFill>
                <a:effectLst/>
                <a:latin typeface="Consolas" panose="020B0609020204030204" pitchFamily="49" charset="0"/>
              </a:rPr>
              <a:t>    return {color: '#</a:t>
            </a:r>
            <a:r>
              <a:rPr lang="en-US" sz="430" b="0" dirty="0" err="1">
                <a:solidFill>
                  <a:srgbClr val="008000"/>
                </a:solidFill>
                <a:effectLst/>
                <a:latin typeface="Consolas" panose="020B0609020204030204" pitchFamily="49" charset="0"/>
              </a:rPr>
              <a:t>ffffff</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export default function Menu(){ </a:t>
            </a:r>
          </a:p>
          <a:p>
            <a:r>
              <a:rPr lang="en-US" sz="430" b="0" dirty="0">
                <a:solidFill>
                  <a:srgbClr val="008000"/>
                </a:solidFill>
                <a:effectLst/>
                <a:latin typeface="Consolas" panose="020B0609020204030204" pitchFamily="49" charset="0"/>
              </a:rPr>
              <a:t>  const navigate = </a:t>
            </a:r>
            <a:r>
              <a:rPr lang="en-US" sz="430" b="0" dirty="0" err="1">
                <a:solidFill>
                  <a:srgbClr val="008000"/>
                </a:solidFill>
                <a:effectLst/>
                <a:latin typeface="Consolas" panose="020B0609020204030204" pitchFamily="49" charset="0"/>
              </a:rPr>
              <a:t>useNavigate</a:t>
            </a:r>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  const location = </a:t>
            </a:r>
            <a:r>
              <a:rPr lang="en-US" sz="430" b="0" dirty="0" err="1">
                <a:solidFill>
                  <a:srgbClr val="008000"/>
                </a:solidFill>
                <a:effectLst/>
                <a:latin typeface="Consolas" panose="020B0609020204030204" pitchFamily="49" charset="0"/>
              </a:rPr>
              <a:t>useLocation</a:t>
            </a:r>
            <a:r>
              <a:rPr lang="en-US" sz="430" b="0" dirty="0">
                <a:solidFill>
                  <a:srgbClr val="008000"/>
                </a:solidFill>
                <a:effectLst/>
                <a:latin typeface="Consolas" panose="020B0609020204030204" pitchFamily="49" charset="0"/>
              </a:rPr>
              <a:t>();</a:t>
            </a:r>
          </a:p>
          <a:p>
            <a:br>
              <a:rPr lang="en-US" sz="430" b="0" dirty="0">
                <a:solidFill>
                  <a:srgbClr val="008000"/>
                </a:solidFill>
                <a:effectLst/>
                <a:latin typeface="Consolas" panose="020B0609020204030204" pitchFamily="49" charset="0"/>
              </a:rPr>
            </a:br>
            <a:r>
              <a:rPr lang="en-US" sz="430" b="0" dirty="0">
                <a:solidFill>
                  <a:srgbClr val="008000"/>
                </a:solidFill>
                <a:effectLst/>
                <a:latin typeface="Consolas" panose="020B0609020204030204" pitchFamily="49" charset="0"/>
              </a:rPr>
              <a:t>  return (</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AppBar</a:t>
            </a:r>
            <a:r>
              <a:rPr lang="en-US" sz="430" b="0" dirty="0">
                <a:solidFill>
                  <a:srgbClr val="008000"/>
                </a:solidFill>
                <a:effectLst/>
                <a:latin typeface="Consolas" panose="020B0609020204030204" pitchFamily="49" charset="0"/>
              </a:rPr>
              <a:t> position="static"&gt;</a:t>
            </a:r>
          </a:p>
          <a:p>
            <a:r>
              <a:rPr lang="en-US" sz="430" b="0" dirty="0">
                <a:solidFill>
                  <a:srgbClr val="008000"/>
                </a:solidFill>
                <a:effectLst/>
                <a:latin typeface="Consolas" panose="020B0609020204030204" pitchFamily="49" charset="0"/>
              </a:rPr>
              <a:t>    &lt;Toolbar&gt;</a:t>
            </a:r>
          </a:p>
          <a:p>
            <a:r>
              <a:rPr lang="en-US" sz="430" b="0" dirty="0">
                <a:solidFill>
                  <a:srgbClr val="008000"/>
                </a:solidFill>
                <a:effectLst/>
                <a:latin typeface="Consolas" panose="020B0609020204030204" pitchFamily="49" charset="0"/>
              </a:rPr>
              <a:t>      &lt;Typography variant="h6" color="inherit"&gt;</a:t>
            </a:r>
          </a:p>
          <a:p>
            <a:r>
              <a:rPr lang="en-US" sz="430" b="0" dirty="0">
                <a:solidFill>
                  <a:srgbClr val="008000"/>
                </a:solidFill>
                <a:effectLst/>
                <a:latin typeface="Consolas" panose="020B0609020204030204" pitchFamily="49" charset="0"/>
              </a:rPr>
              <a:t>        MERN Skeleton</a:t>
            </a:r>
          </a:p>
          <a:p>
            <a:r>
              <a:rPr lang="en-US" sz="430" b="0" dirty="0">
                <a:solidFill>
                  <a:srgbClr val="008000"/>
                </a:solidFill>
                <a:effectLst/>
                <a:latin typeface="Consolas" panose="020B0609020204030204" pitchFamily="49" charset="0"/>
              </a:rPr>
              <a:t>      &lt;/Typography&gt;</a:t>
            </a:r>
          </a:p>
          <a:p>
            <a:r>
              <a:rPr lang="en-US" sz="430" b="0" dirty="0">
                <a:solidFill>
                  <a:srgbClr val="008000"/>
                </a:solidFill>
                <a:effectLst/>
                <a:latin typeface="Consolas" panose="020B0609020204030204" pitchFamily="49" charset="0"/>
              </a:rPr>
              <a:t>      &lt;Link to="/"&gt;</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 aria-label="Home"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"/")}&gt;</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HomeIcon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IconButton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&lt;Link to="/users"&gt;</a:t>
            </a:r>
          </a:p>
          <a:p>
            <a:r>
              <a:rPr lang="en-US" sz="430" b="0" dirty="0">
                <a:solidFill>
                  <a:srgbClr val="008000"/>
                </a:solidFill>
                <a:effectLst/>
                <a:latin typeface="Consolas" panose="020B0609020204030204" pitchFamily="49" charset="0"/>
              </a:rPr>
              <a:t>        &lt;Button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"/users")}&gt;Users&lt;/Button&gt;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 &amp;&amp; (&lt;span&gt;</a:t>
            </a:r>
          </a:p>
          <a:p>
            <a:r>
              <a:rPr lang="en-US" sz="430" b="0" dirty="0">
                <a:solidFill>
                  <a:srgbClr val="008000"/>
                </a:solidFill>
                <a:effectLst/>
                <a:latin typeface="Consolas" panose="020B0609020204030204" pitchFamily="49" charset="0"/>
              </a:rPr>
              <a:t>          &lt;Link to="/signup"&gt;</a:t>
            </a:r>
          </a:p>
          <a:p>
            <a:r>
              <a:rPr lang="en-US" sz="430" b="0" dirty="0">
                <a:solidFill>
                  <a:srgbClr val="008000"/>
                </a:solidFill>
                <a:effectLst/>
                <a:latin typeface="Consolas" panose="020B0609020204030204" pitchFamily="49" charset="0"/>
              </a:rPr>
              <a:t>            &lt;Button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"/signup")}&gt;Sign up</a:t>
            </a:r>
          </a:p>
          <a:p>
            <a:r>
              <a:rPr lang="en-US" sz="430" b="0" dirty="0">
                <a:solidFill>
                  <a:srgbClr val="008000"/>
                </a:solidFill>
                <a:effectLst/>
                <a:latin typeface="Consolas" panose="020B0609020204030204" pitchFamily="49" charset="0"/>
              </a:rPr>
              <a:t>            &lt;/Button&gt;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&lt;Link to="/</a:t>
            </a:r>
            <a:r>
              <a:rPr lang="en-US" sz="430" b="0" dirty="0" err="1">
                <a:solidFill>
                  <a:srgbClr val="008000"/>
                </a:solidFill>
                <a:effectLst/>
                <a:latin typeface="Consolas" panose="020B0609020204030204" pitchFamily="49" charset="0"/>
              </a:rPr>
              <a:t>signin</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            &lt;Button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a:t>
            </a:r>
            <a:r>
              <a:rPr lang="en-US" sz="430" b="0" dirty="0" err="1">
                <a:solidFill>
                  <a:srgbClr val="008000"/>
                </a:solidFill>
                <a:effectLst/>
                <a:latin typeface="Consolas" panose="020B0609020204030204" pitchFamily="49" charset="0"/>
              </a:rPr>
              <a:t>signin</a:t>
            </a:r>
            <a:r>
              <a:rPr lang="en-US" sz="430" b="0" dirty="0">
                <a:solidFill>
                  <a:srgbClr val="008000"/>
                </a:solidFill>
                <a:effectLst/>
                <a:latin typeface="Consolas" panose="020B0609020204030204" pitchFamily="49" charset="0"/>
              </a:rPr>
              <a:t>")}&gt;Sign In</a:t>
            </a:r>
          </a:p>
          <a:p>
            <a:r>
              <a:rPr lang="en-US" sz="430" b="0" dirty="0">
                <a:solidFill>
                  <a:srgbClr val="008000"/>
                </a:solidFill>
                <a:effectLst/>
                <a:latin typeface="Consolas" panose="020B0609020204030204" pitchFamily="49" charset="0"/>
              </a:rPr>
              <a:t>            &lt;/Button&gt;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&lt;/span&gt;)</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 &amp;&amp; (&lt;span&gt;</a:t>
            </a:r>
          </a:p>
          <a:p>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().user &amp;&amp;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user.seller</a:t>
            </a:r>
            <a:r>
              <a:rPr lang="en-US" sz="430" b="0" dirty="0">
                <a:solidFill>
                  <a:srgbClr val="008000"/>
                </a:solidFill>
                <a:effectLst/>
                <a:latin typeface="Consolas" panose="020B0609020204030204" pitchFamily="49" charset="0"/>
              </a:rPr>
              <a:t> &amp;&amp; (&lt;Link to="/seller/shops"&gt;&lt;Button style={</a:t>
            </a:r>
            <a:r>
              <a:rPr lang="en-US" sz="430" b="0" dirty="0" err="1">
                <a:solidFill>
                  <a:srgbClr val="008000"/>
                </a:solidFill>
                <a:effectLst/>
                <a:latin typeface="Consolas" panose="020B0609020204030204" pitchFamily="49" charset="0"/>
              </a:rPr>
              <a:t>isPartActive</a:t>
            </a:r>
            <a:r>
              <a:rPr lang="en-US" sz="430" b="0" dirty="0">
                <a:solidFill>
                  <a:srgbClr val="008000"/>
                </a:solidFill>
                <a:effectLst/>
                <a:latin typeface="Consolas" panose="020B0609020204030204" pitchFamily="49" charset="0"/>
              </a:rPr>
              <a:t>(location, "/seller/")}&gt;My Shops&lt;/Button&gt;&lt;/Link&gt;)}</a:t>
            </a:r>
          </a:p>
          <a:p>
            <a:r>
              <a:rPr lang="en-US" sz="430" b="0" dirty="0">
                <a:solidFill>
                  <a:srgbClr val="008000"/>
                </a:solidFill>
                <a:effectLst/>
                <a:latin typeface="Consolas" panose="020B0609020204030204" pitchFamily="49" charset="0"/>
              </a:rPr>
              <a:t>          &lt;Link to={"/user/" +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user._id</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            &lt;Button style={</a:t>
            </a:r>
            <a:r>
              <a:rPr lang="en-US" sz="430" b="0" dirty="0" err="1">
                <a:solidFill>
                  <a:srgbClr val="008000"/>
                </a:solidFill>
                <a:effectLst/>
                <a:latin typeface="Consolas" panose="020B0609020204030204" pitchFamily="49" charset="0"/>
              </a:rPr>
              <a:t>isActive</a:t>
            </a:r>
            <a:r>
              <a:rPr lang="en-US" sz="430" b="0" dirty="0">
                <a:solidFill>
                  <a:srgbClr val="008000"/>
                </a:solidFill>
                <a:effectLst/>
                <a:latin typeface="Consolas" panose="020B0609020204030204" pitchFamily="49" charset="0"/>
              </a:rPr>
              <a:t>(location, "/user/" + </a:t>
            </a:r>
            <a:r>
              <a:rPr lang="en-US" sz="430" b="0" dirty="0" err="1">
                <a:solidFill>
                  <a:srgbClr val="008000"/>
                </a:solidFill>
                <a:effectLst/>
                <a:latin typeface="Consolas" panose="020B0609020204030204" pitchFamily="49" charset="0"/>
              </a:rPr>
              <a:t>auth.isAuthenticated</a:t>
            </a:r>
            <a:r>
              <a:rPr lang="en-US" sz="430" b="0" dirty="0">
                <a:solidFill>
                  <a:srgbClr val="008000"/>
                </a:solidFill>
                <a:effectLst/>
                <a:latin typeface="Consolas" panose="020B0609020204030204" pitchFamily="49" charset="0"/>
              </a:rPr>
              <a:t>().</a:t>
            </a:r>
            <a:r>
              <a:rPr lang="en-US" sz="430" b="0" dirty="0" err="1">
                <a:solidFill>
                  <a:srgbClr val="008000"/>
                </a:solidFill>
                <a:effectLst/>
                <a:latin typeface="Consolas" panose="020B0609020204030204" pitchFamily="49" charset="0"/>
              </a:rPr>
              <a:t>user._id</a:t>
            </a:r>
            <a:r>
              <a:rPr lang="en-US" sz="430" b="0" dirty="0">
                <a:solidFill>
                  <a:srgbClr val="008000"/>
                </a:solidFill>
                <a:effectLst/>
                <a:latin typeface="Consolas" panose="020B0609020204030204" pitchFamily="49" charset="0"/>
              </a:rPr>
              <a:t>)}&gt;My Profile&lt;/Button&gt;</a:t>
            </a:r>
          </a:p>
          <a:p>
            <a:r>
              <a:rPr lang="en-US" sz="430" b="0" dirty="0">
                <a:solidFill>
                  <a:srgbClr val="008000"/>
                </a:solidFill>
                <a:effectLst/>
                <a:latin typeface="Consolas" panose="020B0609020204030204" pitchFamily="49" charset="0"/>
              </a:rPr>
              <a:t>          &lt;/Link&gt;</a:t>
            </a:r>
          </a:p>
          <a:p>
            <a:r>
              <a:rPr lang="en-US" sz="430" b="0" dirty="0">
                <a:solidFill>
                  <a:srgbClr val="008000"/>
                </a:solidFill>
                <a:effectLst/>
                <a:latin typeface="Consolas" panose="020B0609020204030204" pitchFamily="49" charset="0"/>
              </a:rPr>
              <a:t>          &lt;Button color="inherit" </a:t>
            </a:r>
            <a:r>
              <a:rPr lang="en-US" sz="430" b="0" dirty="0" err="1">
                <a:solidFill>
                  <a:srgbClr val="008000"/>
                </a:solidFill>
                <a:effectLst/>
                <a:latin typeface="Consolas" panose="020B0609020204030204" pitchFamily="49" charset="0"/>
              </a:rPr>
              <a:t>onClick</a:t>
            </a:r>
            <a:r>
              <a:rPr lang="en-US" sz="430" b="0" dirty="0">
                <a:solidFill>
                  <a:srgbClr val="008000"/>
                </a:solidFill>
                <a:effectLst/>
                <a:latin typeface="Consolas" panose="020B0609020204030204" pitchFamily="49" charset="0"/>
              </a:rPr>
              <a:t>={() =&gt; {</a:t>
            </a:r>
          </a:p>
          <a:p>
            <a:r>
              <a:rPr lang="en-US" sz="430" b="0" dirty="0">
                <a:solidFill>
                  <a:srgbClr val="008000"/>
                </a:solidFill>
                <a:effectLst/>
                <a:latin typeface="Consolas" panose="020B0609020204030204" pitchFamily="49" charset="0"/>
              </a:rPr>
              <a:t>               </a:t>
            </a:r>
            <a:r>
              <a:rPr lang="en-US" sz="430" b="0" dirty="0" err="1">
                <a:solidFill>
                  <a:srgbClr val="008000"/>
                </a:solidFill>
                <a:effectLst/>
                <a:latin typeface="Consolas" panose="020B0609020204030204" pitchFamily="49" charset="0"/>
              </a:rPr>
              <a:t>auth.clearJWT</a:t>
            </a:r>
            <a:r>
              <a:rPr lang="en-US" sz="430" b="0" dirty="0">
                <a:solidFill>
                  <a:srgbClr val="008000"/>
                </a:solidFill>
                <a:effectLst/>
                <a:latin typeface="Consolas" panose="020B0609020204030204" pitchFamily="49" charset="0"/>
              </a:rPr>
              <a:t>(() =&gt; navigate('/'));</a:t>
            </a:r>
          </a:p>
          <a:p>
            <a:r>
              <a:rPr lang="en-US" sz="430" b="0" dirty="0">
                <a:solidFill>
                  <a:srgbClr val="008000"/>
                </a:solidFill>
                <a:effectLst/>
                <a:latin typeface="Consolas" panose="020B0609020204030204" pitchFamily="49" charset="0"/>
              </a:rPr>
              <a:t>            }}&gt;Sign out&lt;/Button&gt;</a:t>
            </a:r>
          </a:p>
          <a:p>
            <a:r>
              <a:rPr lang="en-US" sz="430" b="0" dirty="0">
                <a:solidFill>
                  <a:srgbClr val="008000"/>
                </a:solidFill>
                <a:effectLst/>
                <a:latin typeface="Consolas" panose="020B0609020204030204" pitchFamily="49" charset="0"/>
              </a:rPr>
              <a:t>        &lt;/span&gt;)</a:t>
            </a:r>
          </a:p>
          <a:p>
            <a:r>
              <a:rPr lang="en-US" sz="430" b="0" dirty="0">
                <a:solidFill>
                  <a:srgbClr val="008000"/>
                </a:solidFill>
                <a:effectLst/>
                <a:latin typeface="Consolas" panose="020B0609020204030204" pitchFamily="49" charset="0"/>
              </a:rPr>
              <a:t>      }</a:t>
            </a:r>
          </a:p>
          <a:p>
            <a:r>
              <a:rPr lang="en-US" sz="430" b="0" dirty="0">
                <a:solidFill>
                  <a:srgbClr val="008000"/>
                </a:solidFill>
                <a:effectLst/>
                <a:latin typeface="Consolas" panose="020B0609020204030204" pitchFamily="49" charset="0"/>
              </a:rPr>
              <a:t>    &lt;/Toolbar&gt;</a:t>
            </a:r>
          </a:p>
          <a:p>
            <a:r>
              <a:rPr lang="en-US" sz="430" b="0" dirty="0">
                <a:solidFill>
                  <a:srgbClr val="008000"/>
                </a:solidFill>
                <a:effectLst/>
                <a:latin typeface="Consolas" panose="020B0609020204030204" pitchFamily="49" charset="0"/>
              </a:rPr>
              <a:t>  &lt;/</a:t>
            </a:r>
            <a:r>
              <a:rPr lang="en-US" sz="430" b="0" dirty="0" err="1">
                <a:solidFill>
                  <a:srgbClr val="008000"/>
                </a:solidFill>
                <a:effectLst/>
                <a:latin typeface="Consolas" panose="020B0609020204030204" pitchFamily="49" charset="0"/>
              </a:rPr>
              <a:t>AppBar</a:t>
            </a:r>
            <a:r>
              <a:rPr lang="en-US" sz="430" b="0" dirty="0">
                <a:solidFill>
                  <a:srgbClr val="008000"/>
                </a:solidFill>
                <a:effectLst/>
                <a:latin typeface="Consolas" panose="020B0609020204030204" pitchFamily="49" charset="0"/>
              </a:rPr>
              <a:t>&gt;</a:t>
            </a:r>
          </a:p>
          <a:p>
            <a:r>
              <a:rPr lang="en-US" sz="430" b="0" dirty="0">
                <a:solidFill>
                  <a:srgbClr val="008000"/>
                </a:solidFill>
                <a:effectLst/>
                <a:latin typeface="Consolas" panose="020B0609020204030204" pitchFamily="49" charset="0"/>
              </a:rPr>
              <a:t>);</a:t>
            </a:r>
          </a:p>
          <a:p>
            <a:r>
              <a:rPr lang="en-US" sz="430" b="0" dirty="0">
                <a:solidFill>
                  <a:srgbClr val="008000"/>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5582FED-340D-7CA3-1231-1FA2BF0DF56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ACF3BEE-7656-3C38-D8F6-992121E3AF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CD85872-D880-E5D1-B603-CF71C3AC910A}"/>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3715329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5068-CD51-897D-1FD4-F8BE2523534A}"/>
              </a:ext>
            </a:extLst>
          </p:cNvPr>
          <p:cNvSpPr>
            <a:spLocks noGrp="1"/>
          </p:cNvSpPr>
          <p:nvPr>
            <p:ph type="title"/>
          </p:nvPr>
        </p:nvSpPr>
        <p:spPr/>
        <p:txBody>
          <a:bodyPr/>
          <a:lstStyle/>
          <a:p>
            <a:r>
              <a:rPr lang="en-US" dirty="0"/>
              <a:t>Updated client/core/</a:t>
            </a:r>
            <a:r>
              <a:rPr lang="en-US" dirty="0" err="1"/>
              <a:t>Menu.jsx</a:t>
            </a:r>
            <a:endParaRPr lang="en-US" dirty="0"/>
          </a:p>
        </p:txBody>
      </p:sp>
      <p:sp>
        <p:nvSpPr>
          <p:cNvPr id="3" name="Content Placeholder 2">
            <a:extLst>
              <a:ext uri="{FF2B5EF4-FFF2-40B4-BE49-F238E27FC236}">
                <a16:creationId xmlns:a16="http://schemas.microsoft.com/office/drawing/2014/main" id="{406619D0-171C-0B0C-46D7-386B5B43312E}"/>
              </a:ext>
            </a:extLst>
          </p:cNvPr>
          <p:cNvSpPr>
            <a:spLocks noGrp="1"/>
          </p:cNvSpPr>
          <p:nvPr>
            <p:ph idx="1"/>
          </p:nvPr>
        </p:nvSpPr>
        <p:spPr/>
        <p:txBody>
          <a:bodyPr/>
          <a:lstStyle/>
          <a:p>
            <a:r>
              <a:rPr lang="en-US" sz="420" b="0" dirty="0">
                <a:solidFill>
                  <a:srgbClr val="008000"/>
                </a:solidFill>
                <a:effectLst/>
                <a:latin typeface="Consolas" panose="020B0609020204030204" pitchFamily="49" charset="0"/>
              </a:rPr>
              <a:t>import React from 'react'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AppBar</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AppBar</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Toolbar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/core/Toolbar'</a:t>
            </a:r>
          </a:p>
          <a:p>
            <a:r>
              <a:rPr lang="en-US" sz="420" b="0" dirty="0">
                <a:solidFill>
                  <a:srgbClr val="008000"/>
                </a:solidFill>
                <a:effectLst/>
                <a:latin typeface="Consolas" panose="020B0609020204030204" pitchFamily="49" charset="0"/>
              </a:rPr>
              <a:t>import Typography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/core/Typography'</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import </a:t>
            </a:r>
            <a:r>
              <a:rPr lang="en-US" sz="420" b="0" dirty="0" err="1">
                <a:solidFill>
                  <a:srgbClr val="008000"/>
                </a:solidFill>
                <a:effectLst/>
                <a:latin typeface="Consolas" panose="020B0609020204030204" pitchFamily="49" charset="0"/>
              </a:rPr>
              <a:t>HomeIcon</a:t>
            </a:r>
            <a:r>
              <a:rPr lang="en-US" sz="420" b="0" dirty="0">
                <a:solidFill>
                  <a:srgbClr val="008000"/>
                </a:solidFill>
                <a:effectLst/>
                <a:latin typeface="Consolas" panose="020B0609020204030204" pitchFamily="49" charset="0"/>
              </a:rPr>
              <a:t>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/icons/Home'</a:t>
            </a:r>
          </a:p>
          <a:p>
            <a:r>
              <a:rPr lang="en-US" sz="420" b="0" dirty="0">
                <a:solidFill>
                  <a:srgbClr val="008000"/>
                </a:solidFill>
                <a:effectLst/>
                <a:latin typeface="Consolas" panose="020B0609020204030204" pitchFamily="49" charset="0"/>
              </a:rPr>
              <a:t>import Button from '@material-</a:t>
            </a:r>
            <a:r>
              <a:rPr lang="en-US" sz="420" b="0" dirty="0" err="1">
                <a:solidFill>
                  <a:srgbClr val="008000"/>
                </a:solidFill>
                <a:effectLst/>
                <a:latin typeface="Consolas" panose="020B0609020204030204" pitchFamily="49" charset="0"/>
              </a:rPr>
              <a:t>ui</a:t>
            </a:r>
            <a:r>
              <a:rPr lang="en-US" sz="420" b="0" dirty="0">
                <a:solidFill>
                  <a:srgbClr val="008000"/>
                </a:solidFill>
                <a:effectLst/>
                <a:latin typeface="Consolas" panose="020B0609020204030204" pitchFamily="49" charset="0"/>
              </a:rPr>
              <a:t>/core/Button'</a:t>
            </a:r>
          </a:p>
          <a:p>
            <a:r>
              <a:rPr lang="en-US" sz="420" b="0" dirty="0">
                <a:solidFill>
                  <a:srgbClr val="008000"/>
                </a:solidFill>
                <a:effectLst/>
                <a:latin typeface="Consolas" panose="020B0609020204030204" pitchFamily="49" charset="0"/>
              </a:rPr>
              <a:t>import auth from '../lib/auth-helper'</a:t>
            </a:r>
          </a:p>
          <a:p>
            <a:r>
              <a:rPr lang="en-US" sz="420" b="0" dirty="0">
                <a:solidFill>
                  <a:srgbClr val="008000"/>
                </a:solidFill>
                <a:effectLst/>
                <a:latin typeface="Consolas" panose="020B0609020204030204" pitchFamily="49" charset="0"/>
              </a:rPr>
              <a:t>import { Link, </a:t>
            </a:r>
            <a:r>
              <a:rPr lang="en-US" sz="420" b="0" dirty="0" err="1">
                <a:solidFill>
                  <a:srgbClr val="008000"/>
                </a:solidFill>
                <a:effectLst/>
                <a:latin typeface="Consolas" panose="020B0609020204030204" pitchFamily="49" charset="0"/>
              </a:rPr>
              <a:t>useNavigate</a:t>
            </a:r>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useLocation</a:t>
            </a:r>
            <a:r>
              <a:rPr lang="en-US" sz="420" b="0" dirty="0">
                <a:solidFill>
                  <a:srgbClr val="008000"/>
                </a:solidFill>
                <a:effectLst/>
                <a:latin typeface="Consolas" panose="020B0609020204030204" pitchFamily="49" charset="0"/>
              </a:rPr>
              <a:t> } from 'react-router-</a:t>
            </a:r>
            <a:r>
              <a:rPr lang="en-US" sz="420" b="0" dirty="0" err="1">
                <a:solidFill>
                  <a:srgbClr val="008000"/>
                </a:solidFill>
                <a:effectLst/>
                <a:latin typeface="Consolas" panose="020B0609020204030204" pitchFamily="49" charset="0"/>
              </a:rPr>
              <a:t>dom</a:t>
            </a:r>
            <a:r>
              <a:rPr lang="en-US" sz="420" b="0" dirty="0">
                <a:solidFill>
                  <a:srgbClr val="008000"/>
                </a:solidFill>
                <a:effectLst/>
                <a:latin typeface="Consolas" panose="020B0609020204030204" pitchFamily="49" charset="0"/>
              </a:rPr>
              <a:t>';</a:t>
            </a:r>
          </a:p>
          <a:p>
            <a:br>
              <a:rPr lang="en-US" sz="420" b="0" dirty="0">
                <a:solidFill>
                  <a:srgbClr val="008000"/>
                </a:solidFill>
                <a:effectLst/>
                <a:latin typeface="Consolas" panose="020B0609020204030204" pitchFamily="49" charset="0"/>
              </a:rPr>
            </a:br>
            <a:br>
              <a:rPr lang="en-US" sz="420" b="0" dirty="0">
                <a:solidFill>
                  <a:srgbClr val="008000"/>
                </a:solidFill>
                <a:effectLst/>
                <a:latin typeface="Consolas" panose="020B0609020204030204" pitchFamily="49" charset="0"/>
              </a:rPr>
            </a:br>
            <a:r>
              <a:rPr lang="en-US" sz="420" b="0" dirty="0">
                <a:solidFill>
                  <a:srgbClr val="008000"/>
                </a:solidFill>
                <a:effectLst/>
                <a:latin typeface="Consolas" panose="020B0609020204030204" pitchFamily="49" charset="0"/>
              </a:rPr>
              <a:t>const </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 = (location, path) =&gt; {</a:t>
            </a:r>
          </a:p>
          <a:p>
            <a:r>
              <a:rPr lang="en-US" sz="420" b="0" dirty="0">
                <a:solidFill>
                  <a:srgbClr val="008000"/>
                </a:solidFill>
                <a:effectLst/>
                <a:latin typeface="Consolas" panose="020B0609020204030204" pitchFamily="49" charset="0"/>
              </a:rPr>
              <a:t>  return </a:t>
            </a:r>
            <a:r>
              <a:rPr lang="en-US" sz="420" b="0" dirty="0" err="1">
                <a:solidFill>
                  <a:srgbClr val="008000"/>
                </a:solidFill>
                <a:effectLst/>
                <a:latin typeface="Consolas" panose="020B0609020204030204" pitchFamily="49" charset="0"/>
              </a:rPr>
              <a:t>location.pathname</a:t>
            </a:r>
            <a:r>
              <a:rPr lang="en-US" sz="420" b="0" dirty="0">
                <a:solidFill>
                  <a:srgbClr val="008000"/>
                </a:solidFill>
                <a:effectLst/>
                <a:latin typeface="Consolas" panose="020B0609020204030204" pitchFamily="49" charset="0"/>
              </a:rPr>
              <a:t> === path ? { color: '#ff4081' } : { color: '#</a:t>
            </a:r>
            <a:r>
              <a:rPr lang="en-US" sz="420" b="0" dirty="0" err="1">
                <a:solidFill>
                  <a:srgbClr val="008000"/>
                </a:solidFill>
                <a:effectLst/>
                <a:latin typeface="Consolas" panose="020B0609020204030204" pitchFamily="49" charset="0"/>
              </a:rPr>
              <a:t>ffffff</a:t>
            </a:r>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a:t>
            </a:r>
          </a:p>
          <a:p>
            <a:br>
              <a:rPr lang="en-US" sz="420" b="0" dirty="0">
                <a:solidFill>
                  <a:srgbClr val="008000"/>
                </a:solidFill>
                <a:effectLst/>
                <a:highlight>
                  <a:srgbClr val="FFFF00"/>
                </a:highlight>
                <a:latin typeface="Consolas" panose="020B0609020204030204" pitchFamily="49" charset="0"/>
              </a:rPr>
            </a:br>
            <a:r>
              <a:rPr lang="en-US" sz="420" b="0" dirty="0">
                <a:solidFill>
                  <a:srgbClr val="008000"/>
                </a:solidFill>
                <a:effectLst/>
                <a:highlight>
                  <a:srgbClr val="FFFF00"/>
                </a:highlight>
                <a:latin typeface="Consolas" panose="020B0609020204030204" pitchFamily="49" charset="0"/>
              </a:rPr>
              <a:t>const </a:t>
            </a:r>
            <a:r>
              <a:rPr lang="en-US" sz="420" b="0" dirty="0" err="1">
                <a:solidFill>
                  <a:srgbClr val="008000"/>
                </a:solidFill>
                <a:effectLst/>
                <a:highlight>
                  <a:srgbClr val="FFFF00"/>
                </a:highlight>
                <a:latin typeface="Consolas" panose="020B0609020204030204" pitchFamily="49" charset="0"/>
              </a:rPr>
              <a:t>isPartActive</a:t>
            </a:r>
            <a:r>
              <a:rPr lang="en-US" sz="420" b="0" dirty="0">
                <a:solidFill>
                  <a:srgbClr val="008000"/>
                </a:solidFill>
                <a:effectLst/>
                <a:highlight>
                  <a:srgbClr val="FFFF00"/>
                </a:highlight>
                <a:latin typeface="Consolas" panose="020B0609020204030204" pitchFamily="49" charset="0"/>
              </a:rPr>
              <a:t> = (location, path) =&gt; {</a:t>
            </a:r>
          </a:p>
          <a:p>
            <a:r>
              <a:rPr lang="en-US" sz="420" b="0" dirty="0">
                <a:solidFill>
                  <a:srgbClr val="008000"/>
                </a:solidFill>
                <a:effectLst/>
                <a:highlight>
                  <a:srgbClr val="FFFF00"/>
                </a:highlight>
                <a:latin typeface="Consolas" panose="020B0609020204030204" pitchFamily="49" charset="0"/>
              </a:rPr>
              <a:t>  if (</a:t>
            </a:r>
            <a:r>
              <a:rPr lang="en-US" sz="420" b="0" dirty="0" err="1">
                <a:solidFill>
                  <a:srgbClr val="008000"/>
                </a:solidFill>
                <a:effectLst/>
                <a:highlight>
                  <a:srgbClr val="FFFF00"/>
                </a:highlight>
                <a:latin typeface="Consolas" panose="020B0609020204030204" pitchFamily="49" charset="0"/>
              </a:rPr>
              <a:t>location.pathname.includes</a:t>
            </a:r>
            <a:r>
              <a:rPr lang="en-US" sz="420" b="0" dirty="0">
                <a:solidFill>
                  <a:srgbClr val="008000"/>
                </a:solidFill>
                <a:effectLst/>
                <a:highlight>
                  <a:srgbClr val="FFFF00"/>
                </a:highlight>
                <a:latin typeface="Consolas" panose="020B0609020204030204" pitchFamily="49" charset="0"/>
              </a:rPr>
              <a:t>(path))</a:t>
            </a:r>
          </a:p>
          <a:p>
            <a:r>
              <a:rPr lang="en-US" sz="420" b="0" dirty="0">
                <a:solidFill>
                  <a:srgbClr val="008000"/>
                </a:solidFill>
                <a:effectLst/>
                <a:highlight>
                  <a:srgbClr val="FFFF00"/>
                </a:highlight>
                <a:latin typeface="Consolas" panose="020B0609020204030204" pitchFamily="49" charset="0"/>
              </a:rPr>
              <a:t>    return {color: '#bef67a'}</a:t>
            </a:r>
          </a:p>
          <a:p>
            <a:r>
              <a:rPr lang="en-US" sz="420" b="0" dirty="0">
                <a:solidFill>
                  <a:srgbClr val="008000"/>
                </a:solidFill>
                <a:effectLst/>
                <a:highlight>
                  <a:srgbClr val="FFFF00"/>
                </a:highlight>
                <a:latin typeface="Consolas" panose="020B0609020204030204" pitchFamily="49" charset="0"/>
              </a:rPr>
              <a:t>  else</a:t>
            </a:r>
          </a:p>
          <a:p>
            <a:r>
              <a:rPr lang="en-US" sz="420" b="0" dirty="0">
                <a:solidFill>
                  <a:srgbClr val="008000"/>
                </a:solidFill>
                <a:effectLst/>
                <a:highlight>
                  <a:srgbClr val="FFFF00"/>
                </a:highlight>
                <a:latin typeface="Consolas" panose="020B0609020204030204" pitchFamily="49" charset="0"/>
              </a:rPr>
              <a:t>    return {color: '#</a:t>
            </a:r>
            <a:r>
              <a:rPr lang="en-US" sz="420" b="0" dirty="0" err="1">
                <a:solidFill>
                  <a:srgbClr val="008000"/>
                </a:solidFill>
                <a:effectLst/>
                <a:highlight>
                  <a:srgbClr val="FFFF00"/>
                </a:highlight>
                <a:latin typeface="Consolas" panose="020B0609020204030204" pitchFamily="49" charset="0"/>
              </a:rPr>
              <a:t>ffffff</a:t>
            </a:r>
            <a:r>
              <a:rPr lang="en-US" sz="420" b="0" dirty="0">
                <a:solidFill>
                  <a:srgbClr val="008000"/>
                </a:solidFill>
                <a:effectLst/>
                <a:highlight>
                  <a:srgbClr val="FFFF00"/>
                </a:highlight>
                <a:latin typeface="Consolas" panose="020B0609020204030204" pitchFamily="49" charset="0"/>
              </a:rPr>
              <a:t>'}</a:t>
            </a:r>
          </a:p>
          <a:p>
            <a:r>
              <a:rPr lang="en-US" sz="420" b="0" dirty="0">
                <a:solidFill>
                  <a:srgbClr val="008000"/>
                </a:solidFill>
                <a:effectLst/>
                <a:highlight>
                  <a:srgbClr val="FFFF00"/>
                </a:highlight>
                <a:latin typeface="Consolas" panose="020B0609020204030204" pitchFamily="49" charset="0"/>
              </a:rPr>
              <a:t>}</a:t>
            </a:r>
          </a:p>
          <a:p>
            <a:br>
              <a:rPr lang="en-US" sz="420" b="0" dirty="0">
                <a:solidFill>
                  <a:srgbClr val="008000"/>
                </a:solidFill>
                <a:effectLst/>
                <a:latin typeface="Consolas" panose="020B0609020204030204" pitchFamily="49" charset="0"/>
              </a:rPr>
            </a:br>
            <a:r>
              <a:rPr lang="en-US" sz="420" b="0" dirty="0">
                <a:solidFill>
                  <a:srgbClr val="008000"/>
                </a:solidFill>
                <a:effectLst/>
                <a:latin typeface="Consolas" panose="020B0609020204030204" pitchFamily="49" charset="0"/>
              </a:rPr>
              <a:t>export default function Menu(){ </a:t>
            </a:r>
          </a:p>
          <a:p>
            <a:r>
              <a:rPr lang="en-US" sz="420" b="0" dirty="0">
                <a:solidFill>
                  <a:srgbClr val="008000"/>
                </a:solidFill>
                <a:effectLst/>
                <a:latin typeface="Consolas" panose="020B0609020204030204" pitchFamily="49" charset="0"/>
              </a:rPr>
              <a:t>  const navigate = </a:t>
            </a:r>
            <a:r>
              <a:rPr lang="en-US" sz="420" b="0" dirty="0" err="1">
                <a:solidFill>
                  <a:srgbClr val="008000"/>
                </a:solidFill>
                <a:effectLst/>
                <a:latin typeface="Consolas" panose="020B0609020204030204" pitchFamily="49" charset="0"/>
              </a:rPr>
              <a:t>useNavigate</a:t>
            </a:r>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  const location = </a:t>
            </a:r>
            <a:r>
              <a:rPr lang="en-US" sz="420" b="0" dirty="0" err="1">
                <a:solidFill>
                  <a:srgbClr val="008000"/>
                </a:solidFill>
                <a:effectLst/>
                <a:latin typeface="Consolas" panose="020B0609020204030204" pitchFamily="49" charset="0"/>
              </a:rPr>
              <a:t>useLocation</a:t>
            </a:r>
            <a:r>
              <a:rPr lang="en-US" sz="420" b="0" dirty="0">
                <a:solidFill>
                  <a:srgbClr val="008000"/>
                </a:solidFill>
                <a:effectLst/>
                <a:latin typeface="Consolas" panose="020B0609020204030204" pitchFamily="49" charset="0"/>
              </a:rPr>
              <a:t>();</a:t>
            </a:r>
          </a:p>
          <a:p>
            <a:br>
              <a:rPr lang="en-US" sz="420" b="0" dirty="0">
                <a:solidFill>
                  <a:srgbClr val="008000"/>
                </a:solidFill>
                <a:effectLst/>
                <a:latin typeface="Consolas" panose="020B0609020204030204" pitchFamily="49" charset="0"/>
              </a:rPr>
            </a:br>
            <a:r>
              <a:rPr lang="en-US" sz="420" b="0" dirty="0">
                <a:solidFill>
                  <a:srgbClr val="008000"/>
                </a:solidFill>
                <a:effectLst/>
                <a:latin typeface="Consolas" panose="020B0609020204030204" pitchFamily="49" charset="0"/>
              </a:rPr>
              <a:t>  return (</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AppBar</a:t>
            </a:r>
            <a:r>
              <a:rPr lang="en-US" sz="420" b="0" dirty="0">
                <a:solidFill>
                  <a:srgbClr val="008000"/>
                </a:solidFill>
                <a:effectLst/>
                <a:latin typeface="Consolas" panose="020B0609020204030204" pitchFamily="49" charset="0"/>
              </a:rPr>
              <a:t> position="static"&gt;</a:t>
            </a:r>
          </a:p>
          <a:p>
            <a:r>
              <a:rPr lang="en-US" sz="420" b="0" dirty="0">
                <a:solidFill>
                  <a:srgbClr val="008000"/>
                </a:solidFill>
                <a:effectLst/>
                <a:latin typeface="Consolas" panose="020B0609020204030204" pitchFamily="49" charset="0"/>
              </a:rPr>
              <a:t>    &lt;Toolbar&gt;</a:t>
            </a:r>
          </a:p>
          <a:p>
            <a:r>
              <a:rPr lang="en-US" sz="420" b="0" dirty="0">
                <a:solidFill>
                  <a:srgbClr val="008000"/>
                </a:solidFill>
                <a:effectLst/>
                <a:latin typeface="Consolas" panose="020B0609020204030204" pitchFamily="49" charset="0"/>
              </a:rPr>
              <a:t>      &lt;Typography variant="h6" color="inherit"&gt;</a:t>
            </a:r>
          </a:p>
          <a:p>
            <a:r>
              <a:rPr lang="en-US" sz="420" b="0" dirty="0">
                <a:solidFill>
                  <a:srgbClr val="008000"/>
                </a:solidFill>
                <a:effectLst/>
                <a:latin typeface="Consolas" panose="020B0609020204030204" pitchFamily="49" charset="0"/>
              </a:rPr>
              <a:t>        MERN Skeleton</a:t>
            </a:r>
          </a:p>
          <a:p>
            <a:r>
              <a:rPr lang="en-US" sz="420" b="0" dirty="0">
                <a:solidFill>
                  <a:srgbClr val="008000"/>
                </a:solidFill>
                <a:effectLst/>
                <a:latin typeface="Consolas" panose="020B0609020204030204" pitchFamily="49" charset="0"/>
              </a:rPr>
              <a:t>      &lt;/Typography&gt;</a:t>
            </a:r>
          </a:p>
          <a:p>
            <a:r>
              <a:rPr lang="en-US" sz="420" b="0" dirty="0">
                <a:solidFill>
                  <a:srgbClr val="008000"/>
                </a:solidFill>
                <a:effectLst/>
                <a:latin typeface="Consolas" panose="020B0609020204030204" pitchFamily="49" charset="0"/>
              </a:rPr>
              <a:t>      &lt;Link to="/"&gt;</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 aria-label="Home"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"/")}&gt;</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HomeIcon</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IconButton</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&lt;Link to="/users"&gt;</a:t>
            </a:r>
          </a:p>
          <a:p>
            <a:r>
              <a:rPr lang="en-US" sz="420" b="0" dirty="0">
                <a:solidFill>
                  <a:srgbClr val="008000"/>
                </a:solidFill>
                <a:effectLst/>
                <a:latin typeface="Consolas" panose="020B0609020204030204" pitchFamily="49" charset="0"/>
              </a:rPr>
              <a:t>        &lt;Button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"/users")}&gt;Users&lt;/Button&gt;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 &amp;&amp; (&lt;span&gt;</a:t>
            </a:r>
          </a:p>
          <a:p>
            <a:r>
              <a:rPr lang="en-US" sz="420" b="0" dirty="0">
                <a:solidFill>
                  <a:srgbClr val="008000"/>
                </a:solidFill>
                <a:effectLst/>
                <a:latin typeface="Consolas" panose="020B0609020204030204" pitchFamily="49" charset="0"/>
              </a:rPr>
              <a:t>          &lt;Link to="/signup"&gt;</a:t>
            </a:r>
          </a:p>
          <a:p>
            <a:r>
              <a:rPr lang="en-US" sz="420" b="0" dirty="0">
                <a:solidFill>
                  <a:srgbClr val="008000"/>
                </a:solidFill>
                <a:effectLst/>
                <a:latin typeface="Consolas" panose="020B0609020204030204" pitchFamily="49" charset="0"/>
              </a:rPr>
              <a:t>            &lt;Button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"/signup")}&gt;Sign up</a:t>
            </a:r>
          </a:p>
          <a:p>
            <a:r>
              <a:rPr lang="en-US" sz="420" b="0" dirty="0">
                <a:solidFill>
                  <a:srgbClr val="008000"/>
                </a:solidFill>
                <a:effectLst/>
                <a:latin typeface="Consolas" panose="020B0609020204030204" pitchFamily="49" charset="0"/>
              </a:rPr>
              <a:t>            &lt;/Button&gt;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&lt;Link to="/</a:t>
            </a:r>
            <a:r>
              <a:rPr lang="en-US" sz="420" b="0" dirty="0" err="1">
                <a:solidFill>
                  <a:srgbClr val="008000"/>
                </a:solidFill>
                <a:effectLst/>
                <a:latin typeface="Consolas" panose="020B0609020204030204" pitchFamily="49" charset="0"/>
              </a:rPr>
              <a:t>signin</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            &lt;Button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a:t>
            </a:r>
            <a:r>
              <a:rPr lang="en-US" sz="420" b="0" dirty="0" err="1">
                <a:solidFill>
                  <a:srgbClr val="008000"/>
                </a:solidFill>
                <a:effectLst/>
                <a:latin typeface="Consolas" panose="020B0609020204030204" pitchFamily="49" charset="0"/>
              </a:rPr>
              <a:t>signin</a:t>
            </a:r>
            <a:r>
              <a:rPr lang="en-US" sz="420" b="0" dirty="0">
                <a:solidFill>
                  <a:srgbClr val="008000"/>
                </a:solidFill>
                <a:effectLst/>
                <a:latin typeface="Consolas" panose="020B0609020204030204" pitchFamily="49" charset="0"/>
              </a:rPr>
              <a:t>")}&gt;Sign In</a:t>
            </a:r>
          </a:p>
          <a:p>
            <a:r>
              <a:rPr lang="en-US" sz="420" b="0" dirty="0">
                <a:solidFill>
                  <a:srgbClr val="008000"/>
                </a:solidFill>
                <a:effectLst/>
                <a:latin typeface="Consolas" panose="020B0609020204030204" pitchFamily="49" charset="0"/>
              </a:rPr>
              <a:t>            &lt;/Button&gt;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&lt;/span&gt;)</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 &amp;&amp; (&lt;span&gt;</a:t>
            </a:r>
          </a:p>
          <a:p>
            <a:r>
              <a:rPr lang="en-US" sz="420" b="0" dirty="0">
                <a:solidFill>
                  <a:srgbClr val="008000"/>
                </a:solidFill>
                <a:effectLst/>
                <a:latin typeface="Consolas" panose="020B0609020204030204" pitchFamily="49" charset="0"/>
              </a:rPr>
              <a:t>          </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auth.isAuthenticated</a:t>
            </a:r>
            <a:r>
              <a:rPr lang="en-US" sz="420" b="0" dirty="0">
                <a:solidFill>
                  <a:srgbClr val="008000"/>
                </a:solidFill>
                <a:effectLst/>
                <a:highlight>
                  <a:srgbClr val="FFFF00"/>
                </a:highlight>
                <a:latin typeface="Consolas" panose="020B0609020204030204" pitchFamily="49" charset="0"/>
              </a:rPr>
              <a:t>().user &amp;&amp; </a:t>
            </a:r>
            <a:r>
              <a:rPr lang="en-US" sz="420" b="0" dirty="0" err="1">
                <a:solidFill>
                  <a:srgbClr val="008000"/>
                </a:solidFill>
                <a:effectLst/>
                <a:highlight>
                  <a:srgbClr val="FFFF00"/>
                </a:highlight>
                <a:latin typeface="Consolas" panose="020B0609020204030204" pitchFamily="49" charset="0"/>
              </a:rPr>
              <a:t>auth.isAuthenticated</a:t>
            </a:r>
            <a:r>
              <a:rPr lang="en-US" sz="420" b="0" dirty="0">
                <a:solidFill>
                  <a:srgbClr val="008000"/>
                </a:solidFill>
                <a:effectLst/>
                <a:highlight>
                  <a:srgbClr val="FFFF00"/>
                </a:highlight>
                <a:latin typeface="Consolas" panose="020B0609020204030204" pitchFamily="49" charset="0"/>
              </a:rPr>
              <a:t>().</a:t>
            </a:r>
            <a:r>
              <a:rPr lang="en-US" sz="420" b="0" dirty="0" err="1">
                <a:solidFill>
                  <a:srgbClr val="008000"/>
                </a:solidFill>
                <a:effectLst/>
                <a:highlight>
                  <a:srgbClr val="FFFF00"/>
                </a:highlight>
                <a:latin typeface="Consolas" panose="020B0609020204030204" pitchFamily="49" charset="0"/>
              </a:rPr>
              <a:t>user.seller</a:t>
            </a:r>
            <a:r>
              <a:rPr lang="en-US" sz="420" b="0" dirty="0">
                <a:solidFill>
                  <a:srgbClr val="008000"/>
                </a:solidFill>
                <a:effectLst/>
                <a:highlight>
                  <a:srgbClr val="FFFF00"/>
                </a:highlight>
                <a:latin typeface="Consolas" panose="020B0609020204030204" pitchFamily="49" charset="0"/>
              </a:rPr>
              <a:t> &amp;&amp; (&lt;Link to="/seller/shops"&gt;&lt;Button style={</a:t>
            </a:r>
            <a:r>
              <a:rPr lang="en-US" sz="420" b="0" dirty="0" err="1">
                <a:solidFill>
                  <a:srgbClr val="008000"/>
                </a:solidFill>
                <a:effectLst/>
                <a:highlight>
                  <a:srgbClr val="FFFF00"/>
                </a:highlight>
                <a:latin typeface="Consolas" panose="020B0609020204030204" pitchFamily="49" charset="0"/>
              </a:rPr>
              <a:t>isPartActive</a:t>
            </a:r>
            <a:r>
              <a:rPr lang="en-US" sz="420" b="0" dirty="0">
                <a:solidFill>
                  <a:srgbClr val="008000"/>
                </a:solidFill>
                <a:effectLst/>
                <a:highlight>
                  <a:srgbClr val="FFFF00"/>
                </a:highlight>
                <a:latin typeface="Consolas" panose="020B0609020204030204" pitchFamily="49" charset="0"/>
              </a:rPr>
              <a:t>(location, "/seller/")}&gt;My Shops&lt;/Button&gt;&lt;/Link&gt;)}</a:t>
            </a:r>
          </a:p>
          <a:p>
            <a:r>
              <a:rPr lang="en-US" sz="420" b="0" dirty="0">
                <a:solidFill>
                  <a:srgbClr val="008000"/>
                </a:solidFill>
                <a:effectLst/>
                <a:latin typeface="Consolas" panose="020B0609020204030204" pitchFamily="49" charset="0"/>
              </a:rPr>
              <a:t>          &lt;Link to={"/user/" +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user._id</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            &lt;Button style={</a:t>
            </a:r>
            <a:r>
              <a:rPr lang="en-US" sz="420" b="0" dirty="0" err="1">
                <a:solidFill>
                  <a:srgbClr val="008000"/>
                </a:solidFill>
                <a:effectLst/>
                <a:latin typeface="Consolas" panose="020B0609020204030204" pitchFamily="49" charset="0"/>
              </a:rPr>
              <a:t>isActive</a:t>
            </a:r>
            <a:r>
              <a:rPr lang="en-US" sz="420" b="0" dirty="0">
                <a:solidFill>
                  <a:srgbClr val="008000"/>
                </a:solidFill>
                <a:effectLst/>
                <a:latin typeface="Consolas" panose="020B0609020204030204" pitchFamily="49" charset="0"/>
              </a:rPr>
              <a:t>(location, "/user/" + </a:t>
            </a:r>
            <a:r>
              <a:rPr lang="en-US" sz="420" b="0" dirty="0" err="1">
                <a:solidFill>
                  <a:srgbClr val="008000"/>
                </a:solidFill>
                <a:effectLst/>
                <a:latin typeface="Consolas" panose="020B0609020204030204" pitchFamily="49" charset="0"/>
              </a:rPr>
              <a:t>auth.isAuthenticated</a:t>
            </a:r>
            <a:r>
              <a:rPr lang="en-US" sz="420" b="0" dirty="0">
                <a:solidFill>
                  <a:srgbClr val="008000"/>
                </a:solidFill>
                <a:effectLst/>
                <a:latin typeface="Consolas" panose="020B0609020204030204" pitchFamily="49" charset="0"/>
              </a:rPr>
              <a:t>().</a:t>
            </a:r>
            <a:r>
              <a:rPr lang="en-US" sz="420" b="0" dirty="0" err="1">
                <a:solidFill>
                  <a:srgbClr val="008000"/>
                </a:solidFill>
                <a:effectLst/>
                <a:latin typeface="Consolas" panose="020B0609020204030204" pitchFamily="49" charset="0"/>
              </a:rPr>
              <a:t>user._id</a:t>
            </a:r>
            <a:r>
              <a:rPr lang="en-US" sz="420" b="0" dirty="0">
                <a:solidFill>
                  <a:srgbClr val="008000"/>
                </a:solidFill>
                <a:effectLst/>
                <a:latin typeface="Consolas" panose="020B0609020204030204" pitchFamily="49" charset="0"/>
              </a:rPr>
              <a:t>)}&gt;My Profile&lt;/Button&gt;</a:t>
            </a:r>
          </a:p>
          <a:p>
            <a:r>
              <a:rPr lang="en-US" sz="420" b="0" dirty="0">
                <a:solidFill>
                  <a:srgbClr val="008000"/>
                </a:solidFill>
                <a:effectLst/>
                <a:latin typeface="Consolas" panose="020B0609020204030204" pitchFamily="49" charset="0"/>
              </a:rPr>
              <a:t>          &lt;/Link&gt;</a:t>
            </a:r>
          </a:p>
          <a:p>
            <a:r>
              <a:rPr lang="en-US" sz="420" b="0" dirty="0">
                <a:solidFill>
                  <a:srgbClr val="008000"/>
                </a:solidFill>
                <a:effectLst/>
                <a:latin typeface="Consolas" panose="020B0609020204030204" pitchFamily="49" charset="0"/>
              </a:rPr>
              <a:t>          &lt;Button color="inherit" </a:t>
            </a:r>
            <a:r>
              <a:rPr lang="en-US" sz="420" b="0" dirty="0" err="1">
                <a:solidFill>
                  <a:srgbClr val="008000"/>
                </a:solidFill>
                <a:effectLst/>
                <a:latin typeface="Consolas" panose="020B0609020204030204" pitchFamily="49" charset="0"/>
              </a:rPr>
              <a:t>onClick</a:t>
            </a:r>
            <a:r>
              <a:rPr lang="en-US" sz="420" b="0" dirty="0">
                <a:solidFill>
                  <a:srgbClr val="008000"/>
                </a:solidFill>
                <a:effectLst/>
                <a:latin typeface="Consolas" panose="020B0609020204030204" pitchFamily="49" charset="0"/>
              </a:rPr>
              <a:t>={() =&gt; {</a:t>
            </a:r>
          </a:p>
          <a:p>
            <a:r>
              <a:rPr lang="en-US" sz="420" b="0" dirty="0">
                <a:solidFill>
                  <a:srgbClr val="008000"/>
                </a:solidFill>
                <a:effectLst/>
                <a:latin typeface="Consolas" panose="020B0609020204030204" pitchFamily="49" charset="0"/>
              </a:rPr>
              <a:t>               </a:t>
            </a:r>
            <a:r>
              <a:rPr lang="en-US" sz="420" b="0" dirty="0" err="1">
                <a:solidFill>
                  <a:srgbClr val="008000"/>
                </a:solidFill>
                <a:effectLst/>
                <a:latin typeface="Consolas" panose="020B0609020204030204" pitchFamily="49" charset="0"/>
              </a:rPr>
              <a:t>auth.clearJWT</a:t>
            </a:r>
            <a:r>
              <a:rPr lang="en-US" sz="420" b="0" dirty="0">
                <a:solidFill>
                  <a:srgbClr val="008000"/>
                </a:solidFill>
                <a:effectLst/>
                <a:latin typeface="Consolas" panose="020B0609020204030204" pitchFamily="49" charset="0"/>
              </a:rPr>
              <a:t>(() =&gt; navigate('/'));</a:t>
            </a:r>
          </a:p>
          <a:p>
            <a:r>
              <a:rPr lang="en-US" sz="420" b="0" dirty="0">
                <a:solidFill>
                  <a:srgbClr val="008000"/>
                </a:solidFill>
                <a:effectLst/>
                <a:latin typeface="Consolas" panose="020B0609020204030204" pitchFamily="49" charset="0"/>
              </a:rPr>
              <a:t>            }}&gt;Sign out&lt;/Button&gt;</a:t>
            </a:r>
          </a:p>
          <a:p>
            <a:r>
              <a:rPr lang="en-US" sz="420" b="0" dirty="0">
                <a:solidFill>
                  <a:srgbClr val="008000"/>
                </a:solidFill>
                <a:effectLst/>
                <a:latin typeface="Consolas" panose="020B0609020204030204" pitchFamily="49" charset="0"/>
              </a:rPr>
              <a:t>        &lt;/span&gt;)</a:t>
            </a:r>
          </a:p>
          <a:p>
            <a:r>
              <a:rPr lang="en-US" sz="420" b="0" dirty="0">
                <a:solidFill>
                  <a:srgbClr val="008000"/>
                </a:solidFill>
                <a:effectLst/>
                <a:latin typeface="Consolas" panose="020B0609020204030204" pitchFamily="49" charset="0"/>
              </a:rPr>
              <a:t>      }</a:t>
            </a:r>
          </a:p>
          <a:p>
            <a:r>
              <a:rPr lang="en-US" sz="420" b="0" dirty="0">
                <a:solidFill>
                  <a:srgbClr val="008000"/>
                </a:solidFill>
                <a:effectLst/>
                <a:latin typeface="Consolas" panose="020B0609020204030204" pitchFamily="49" charset="0"/>
              </a:rPr>
              <a:t>    &lt;/Toolbar&gt;</a:t>
            </a:r>
          </a:p>
          <a:p>
            <a:r>
              <a:rPr lang="en-US" sz="420" b="0" dirty="0">
                <a:solidFill>
                  <a:srgbClr val="008000"/>
                </a:solidFill>
                <a:effectLst/>
                <a:latin typeface="Consolas" panose="020B0609020204030204" pitchFamily="49" charset="0"/>
              </a:rPr>
              <a:t>  &lt;/</a:t>
            </a:r>
            <a:r>
              <a:rPr lang="en-US" sz="420" b="0" dirty="0" err="1">
                <a:solidFill>
                  <a:srgbClr val="008000"/>
                </a:solidFill>
                <a:effectLst/>
                <a:latin typeface="Consolas" panose="020B0609020204030204" pitchFamily="49" charset="0"/>
              </a:rPr>
              <a:t>AppBar</a:t>
            </a:r>
            <a:r>
              <a:rPr lang="en-US" sz="420" b="0" dirty="0">
                <a:solidFill>
                  <a:srgbClr val="008000"/>
                </a:solidFill>
                <a:effectLst/>
                <a:latin typeface="Consolas" panose="020B0609020204030204" pitchFamily="49" charset="0"/>
              </a:rPr>
              <a:t>&gt;</a:t>
            </a:r>
          </a:p>
          <a:p>
            <a:r>
              <a:rPr lang="en-US" sz="420" b="0" dirty="0">
                <a:solidFill>
                  <a:srgbClr val="008000"/>
                </a:solidFill>
                <a:effectLst/>
                <a:latin typeface="Consolas" panose="020B0609020204030204" pitchFamily="49" charset="0"/>
              </a:rPr>
              <a:t>);</a:t>
            </a:r>
          </a:p>
          <a:p>
            <a:r>
              <a:rPr lang="en-US" sz="420" b="0" dirty="0">
                <a:solidFill>
                  <a:srgbClr val="008000"/>
                </a:solidFill>
                <a:effectLst/>
                <a:latin typeface="Consolas" panose="020B0609020204030204" pitchFamily="49" charset="0"/>
              </a:rPr>
              <a:t>}</a:t>
            </a:r>
          </a:p>
          <a:p>
            <a:br>
              <a:rPr lang="en-US" sz="420" b="0" dirty="0">
                <a:solidFill>
                  <a:srgbClr val="008000"/>
                </a:solidFill>
                <a:effectLst/>
                <a:latin typeface="Consolas" panose="020B0609020204030204" pitchFamily="49" charset="0"/>
              </a:rPr>
            </a:br>
            <a:br>
              <a:rPr lang="en-US" sz="420" b="0" dirty="0">
                <a:solidFill>
                  <a:srgbClr val="008000"/>
                </a:solidFill>
                <a:effectLst/>
                <a:latin typeface="Consolas" panose="020B0609020204030204" pitchFamily="49" charset="0"/>
              </a:rPr>
            </a:br>
            <a:br>
              <a:rPr lang="en-US" sz="420" b="0" dirty="0">
                <a:solidFill>
                  <a:srgbClr val="008000"/>
                </a:solidFill>
                <a:effectLst/>
                <a:latin typeface="Consolas" panose="020B0609020204030204" pitchFamily="49" charset="0"/>
              </a:rPr>
            </a:br>
            <a:br>
              <a:rPr lang="en-US" sz="420" b="0" dirty="0">
                <a:solidFill>
                  <a:srgbClr val="008000"/>
                </a:solidFill>
                <a:effectLst/>
                <a:latin typeface="Consolas" panose="020B0609020204030204" pitchFamily="49" charset="0"/>
              </a:rPr>
            </a:br>
            <a:endParaRPr lang="en-US" sz="42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E14D484-870F-7E24-F282-7521292ED1AF}"/>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7A5A9DD-82E0-22C0-2BE0-F8D0481F0A0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87887A-F773-723D-CC65-A603164E3973}"/>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spTree>
    <p:extLst>
      <p:ext uri="{BB962C8B-B14F-4D97-AF65-F5344CB8AC3E}">
        <p14:creationId xmlns:p14="http://schemas.microsoft.com/office/powerpoint/2010/main" val="537810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2B88-E70B-5224-268C-285D3AF8AFE4}"/>
              </a:ext>
            </a:extLst>
          </p:cNvPr>
          <p:cNvSpPr>
            <a:spLocks noGrp="1"/>
          </p:cNvSpPr>
          <p:nvPr>
            <p:ph type="title"/>
          </p:nvPr>
        </p:nvSpPr>
        <p:spPr/>
        <p:txBody>
          <a:bodyPr/>
          <a:lstStyle/>
          <a:p>
            <a:r>
              <a:rPr lang="en-US" dirty="0"/>
              <a:t>Updated server/express.js</a:t>
            </a:r>
          </a:p>
        </p:txBody>
      </p:sp>
      <p:sp>
        <p:nvSpPr>
          <p:cNvPr id="3" name="Content Placeholder 2">
            <a:extLst>
              <a:ext uri="{FF2B5EF4-FFF2-40B4-BE49-F238E27FC236}">
                <a16:creationId xmlns:a16="http://schemas.microsoft.com/office/drawing/2014/main" id="{299534EC-C314-9B2B-3BB9-C7193A337473}"/>
              </a:ext>
            </a:extLst>
          </p:cNvPr>
          <p:cNvSpPr>
            <a:spLocks noGrp="1"/>
          </p:cNvSpPr>
          <p:nvPr>
            <p:ph idx="1"/>
          </p:nvPr>
        </p:nvSpPr>
        <p:spPr/>
        <p:txBody>
          <a:bodyPr/>
          <a:lstStyle/>
          <a:p>
            <a:r>
              <a:rPr lang="en-US" sz="650" b="0" dirty="0">
                <a:solidFill>
                  <a:srgbClr val="008000"/>
                </a:solidFill>
                <a:effectLst/>
                <a:latin typeface="Consolas" panose="020B0609020204030204" pitchFamily="49" charset="0"/>
              </a:rPr>
              <a:t>import express from 'express'</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bodyParser</a:t>
            </a:r>
            <a:r>
              <a:rPr lang="en-US" sz="650" b="0" dirty="0">
                <a:solidFill>
                  <a:srgbClr val="008000"/>
                </a:solidFill>
                <a:effectLst/>
                <a:latin typeface="Consolas" panose="020B0609020204030204" pitchFamily="49" charset="0"/>
              </a:rPr>
              <a:t> from 'body-parser'</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cookieParser</a:t>
            </a:r>
            <a:r>
              <a:rPr lang="en-US" sz="650" b="0" dirty="0">
                <a:solidFill>
                  <a:srgbClr val="008000"/>
                </a:solidFill>
                <a:effectLst/>
                <a:latin typeface="Consolas" panose="020B0609020204030204" pitchFamily="49" charset="0"/>
              </a:rPr>
              <a:t> from 'cookie-parser'</a:t>
            </a:r>
          </a:p>
          <a:p>
            <a:r>
              <a:rPr lang="en-US" sz="650" b="0" dirty="0">
                <a:solidFill>
                  <a:srgbClr val="008000"/>
                </a:solidFill>
                <a:effectLst/>
                <a:latin typeface="Consolas" panose="020B0609020204030204" pitchFamily="49" charset="0"/>
              </a:rPr>
              <a:t>import compress from 'compression'</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cors</a:t>
            </a:r>
            <a:r>
              <a:rPr lang="en-US" sz="650" b="0" dirty="0">
                <a:solidFill>
                  <a:srgbClr val="008000"/>
                </a:solidFill>
                <a:effectLst/>
                <a:latin typeface="Consolas" panose="020B0609020204030204" pitchFamily="49" charset="0"/>
              </a:rPr>
              <a:t> from '</a:t>
            </a:r>
            <a:r>
              <a:rPr lang="en-US" sz="650" b="0" dirty="0" err="1">
                <a:solidFill>
                  <a:srgbClr val="008000"/>
                </a:solidFill>
                <a:effectLst/>
                <a:latin typeface="Consolas" panose="020B0609020204030204" pitchFamily="49" charset="0"/>
              </a:rPr>
              <a:t>cors</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import helmet from 'helmet'</a:t>
            </a:r>
          </a:p>
          <a:p>
            <a:r>
              <a:rPr lang="en-US" sz="650" b="0" dirty="0">
                <a:solidFill>
                  <a:srgbClr val="008000"/>
                </a:solidFill>
                <a:effectLst/>
                <a:latin typeface="Consolas" panose="020B0609020204030204" pitchFamily="49" charset="0"/>
              </a:rPr>
              <a:t>import Template from './../template.js'</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userRoutes</a:t>
            </a:r>
            <a:r>
              <a:rPr lang="en-US" sz="650" b="0" dirty="0">
                <a:solidFill>
                  <a:srgbClr val="008000"/>
                </a:solidFill>
                <a:effectLst/>
                <a:latin typeface="Consolas" panose="020B0609020204030204" pitchFamily="49" charset="0"/>
              </a:rPr>
              <a:t> from './routes/user.routes.js'</a:t>
            </a:r>
          </a:p>
          <a:p>
            <a:r>
              <a:rPr lang="en-US" sz="650" b="0" dirty="0">
                <a:solidFill>
                  <a:srgbClr val="008000"/>
                </a:solidFill>
                <a:effectLst/>
                <a:latin typeface="Consolas" panose="020B0609020204030204" pitchFamily="49" charset="0"/>
              </a:rPr>
              <a:t>import </a:t>
            </a:r>
            <a:r>
              <a:rPr lang="en-US" sz="650" b="0" dirty="0" err="1">
                <a:solidFill>
                  <a:srgbClr val="008000"/>
                </a:solidFill>
                <a:effectLst/>
                <a:latin typeface="Consolas" panose="020B0609020204030204" pitchFamily="49" charset="0"/>
              </a:rPr>
              <a:t>authRoutes</a:t>
            </a:r>
            <a:r>
              <a:rPr lang="en-US" sz="650" b="0" dirty="0">
                <a:solidFill>
                  <a:srgbClr val="008000"/>
                </a:solidFill>
                <a:effectLst/>
                <a:latin typeface="Consolas" panose="020B0609020204030204" pitchFamily="49" charset="0"/>
              </a:rPr>
              <a:t> from './routes/auth.routes.js'</a:t>
            </a:r>
          </a:p>
          <a:p>
            <a:r>
              <a:rPr lang="en-US" sz="650" b="0" dirty="0">
                <a:solidFill>
                  <a:srgbClr val="008000"/>
                </a:solidFill>
                <a:effectLst/>
                <a:highlight>
                  <a:srgbClr val="FFFF00"/>
                </a:highlight>
                <a:latin typeface="Consolas" panose="020B0609020204030204" pitchFamily="49" charset="0"/>
              </a:rPr>
              <a:t>import </a:t>
            </a:r>
            <a:r>
              <a:rPr lang="en-US" sz="650" b="0" dirty="0" err="1">
                <a:solidFill>
                  <a:srgbClr val="008000"/>
                </a:solidFill>
                <a:effectLst/>
                <a:highlight>
                  <a:srgbClr val="FFFF00"/>
                </a:highlight>
                <a:latin typeface="Consolas" panose="020B0609020204030204" pitchFamily="49" charset="0"/>
              </a:rPr>
              <a:t>shopRoutes</a:t>
            </a:r>
            <a:r>
              <a:rPr lang="en-US" sz="650" b="0" dirty="0">
                <a:solidFill>
                  <a:srgbClr val="008000"/>
                </a:solidFill>
                <a:effectLst/>
                <a:highlight>
                  <a:srgbClr val="FFFF00"/>
                </a:highlight>
                <a:latin typeface="Consolas" panose="020B0609020204030204" pitchFamily="49" charset="0"/>
              </a:rPr>
              <a:t> from './routes/shop.routes.js'</a:t>
            </a:r>
          </a:p>
          <a:p>
            <a:r>
              <a:rPr lang="en-US" sz="650" b="0" dirty="0">
                <a:solidFill>
                  <a:srgbClr val="008000"/>
                </a:solidFill>
                <a:effectLst/>
                <a:latin typeface="Consolas" panose="020B0609020204030204" pitchFamily="49" charset="0"/>
              </a:rPr>
              <a:t>import path from 'path'</a:t>
            </a:r>
          </a:p>
          <a:p>
            <a:r>
              <a:rPr lang="en-US" sz="650" b="0" dirty="0">
                <a:solidFill>
                  <a:srgbClr val="008000"/>
                </a:solidFill>
                <a:effectLst/>
                <a:latin typeface="Consolas" panose="020B0609020204030204" pitchFamily="49" charset="0"/>
              </a:rPr>
              <a:t>const app = express()</a:t>
            </a:r>
          </a:p>
          <a:p>
            <a:r>
              <a:rPr lang="en-US" sz="650" b="0" dirty="0">
                <a:solidFill>
                  <a:srgbClr val="008000"/>
                </a:solidFill>
                <a:effectLst/>
                <a:latin typeface="Consolas" panose="020B0609020204030204" pitchFamily="49" charset="0"/>
              </a:rPr>
              <a:t>const CURRENT_WORKING_DIR = </a:t>
            </a:r>
            <a:r>
              <a:rPr lang="en-US" sz="650" b="0" dirty="0" err="1">
                <a:solidFill>
                  <a:srgbClr val="008000"/>
                </a:solidFill>
                <a:effectLst/>
                <a:latin typeface="Consolas" panose="020B0609020204030204" pitchFamily="49" charset="0"/>
              </a:rPr>
              <a:t>process.cwd</a:t>
            </a:r>
            <a:r>
              <a:rPr lang="en-US" sz="650" b="0" dirty="0">
                <a:solidFill>
                  <a:srgbClr val="008000"/>
                </a:solidFill>
                <a:effectLst/>
                <a:latin typeface="Consolas" panose="020B0609020204030204" pitchFamily="49" charset="0"/>
              </a:rPr>
              <a:t>()</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app.get</a:t>
            </a:r>
            <a:r>
              <a:rPr lang="en-US" sz="650" b="0" dirty="0">
                <a:solidFill>
                  <a:srgbClr val="008000"/>
                </a:solidFill>
                <a:effectLst/>
                <a:latin typeface="Consolas" panose="020B0609020204030204" pitchFamily="49" charset="0"/>
              </a:rPr>
              <a:t>('/', (req, res) =&gt; {</a:t>
            </a:r>
          </a:p>
          <a:p>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res.status</a:t>
            </a:r>
            <a:r>
              <a:rPr lang="en-US" sz="650" b="0" dirty="0">
                <a:solidFill>
                  <a:srgbClr val="008000"/>
                </a:solidFill>
                <a:effectLst/>
                <a:latin typeface="Consolas" panose="020B0609020204030204" pitchFamily="49" charset="0"/>
              </a:rPr>
              <a:t>(200).send(Template()) </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dist</a:t>
            </a:r>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express.static</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path.join</a:t>
            </a:r>
            <a:r>
              <a:rPr lang="en-US" sz="650" b="0" dirty="0">
                <a:solidFill>
                  <a:srgbClr val="008000"/>
                </a:solidFill>
                <a:effectLst/>
                <a:latin typeface="Consolas" panose="020B0609020204030204" pitchFamily="49" charset="0"/>
              </a:rPr>
              <a:t>(CURRENT_WORKING_DIR, '</a:t>
            </a:r>
            <a:r>
              <a:rPr lang="en-US" sz="650" b="0" dirty="0" err="1">
                <a:solidFill>
                  <a:srgbClr val="008000"/>
                </a:solidFill>
                <a:effectLst/>
                <a:latin typeface="Consolas" panose="020B0609020204030204" pitchFamily="49" charset="0"/>
              </a:rPr>
              <a:t>dist</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express.json</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express.urlencoded</a:t>
            </a:r>
            <a:r>
              <a:rPr lang="en-US" sz="650" b="0" dirty="0">
                <a:solidFill>
                  <a:srgbClr val="008000"/>
                </a:solidFill>
                <a:effectLst/>
                <a:latin typeface="Consolas" panose="020B0609020204030204" pitchFamily="49" charset="0"/>
              </a:rPr>
              <a:t>({ extended: true }));</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userRoutes</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authRoutes</a:t>
            </a:r>
            <a:r>
              <a:rPr lang="en-US" sz="650" b="0" dirty="0">
                <a:solidFill>
                  <a:srgbClr val="008000"/>
                </a:solidFill>
                <a:effectLst/>
                <a:latin typeface="Consolas" panose="020B0609020204030204" pitchFamily="49" charset="0"/>
              </a:rPr>
              <a:t>)</a:t>
            </a:r>
          </a:p>
          <a:p>
            <a:r>
              <a:rPr lang="en-US" sz="650" b="0" dirty="0" err="1">
                <a:solidFill>
                  <a:srgbClr val="008000"/>
                </a:solidFill>
                <a:effectLst/>
                <a:highlight>
                  <a:srgbClr val="FFFF00"/>
                </a:highlight>
                <a:latin typeface="Consolas" panose="020B0609020204030204" pitchFamily="49" charset="0"/>
              </a:rPr>
              <a:t>app.use</a:t>
            </a:r>
            <a:r>
              <a:rPr lang="en-US" sz="650" b="0" dirty="0">
                <a:solidFill>
                  <a:srgbClr val="008000"/>
                </a:solidFill>
                <a:effectLst/>
                <a:highlight>
                  <a:srgbClr val="FFFF00"/>
                </a:highlight>
                <a:latin typeface="Consolas" panose="020B0609020204030204" pitchFamily="49" charset="0"/>
              </a:rPr>
              <a:t>('/', </a:t>
            </a:r>
            <a:r>
              <a:rPr lang="en-US" sz="650" b="0" dirty="0" err="1">
                <a:solidFill>
                  <a:srgbClr val="008000"/>
                </a:solidFill>
                <a:effectLst/>
                <a:highlight>
                  <a:srgbClr val="FFFF00"/>
                </a:highlight>
                <a:latin typeface="Consolas" panose="020B0609020204030204" pitchFamily="49" charset="0"/>
              </a:rPr>
              <a:t>shopRoutes</a:t>
            </a:r>
            <a:r>
              <a:rPr lang="en-US" sz="650" b="0" dirty="0">
                <a:solidFill>
                  <a:srgbClr val="008000"/>
                </a:solidFill>
                <a:effectLst/>
                <a:highlight>
                  <a:srgbClr val="FFFF00"/>
                </a:highligh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bodyParser.json</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bodyParser.urlencoded</a:t>
            </a:r>
            <a:r>
              <a:rPr lang="en-US" sz="650" b="0" dirty="0">
                <a:solidFill>
                  <a:srgbClr val="008000"/>
                </a:solidFill>
                <a:effectLst/>
                <a:latin typeface="Consolas" panose="020B0609020204030204" pitchFamily="49" charset="0"/>
              </a:rPr>
              <a:t>({ extended: true }))</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cookieParser</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(compress())</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(helmet())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a:t>
            </a:r>
            <a:r>
              <a:rPr lang="en-US" sz="650" b="0" dirty="0" err="1">
                <a:solidFill>
                  <a:srgbClr val="008000"/>
                </a:solidFill>
                <a:effectLst/>
                <a:latin typeface="Consolas" panose="020B0609020204030204" pitchFamily="49" charset="0"/>
              </a:rPr>
              <a:t>cors</a:t>
            </a:r>
            <a:r>
              <a:rPr lang="en-US" sz="650" b="0" dirty="0">
                <a:solidFill>
                  <a:srgbClr val="008000"/>
                </a:solidFill>
                <a:effectLst/>
                <a:latin typeface="Consolas" panose="020B0609020204030204" pitchFamily="49" charset="0"/>
              </a:rPr>
              <a:t>())</a:t>
            </a:r>
          </a:p>
          <a:p>
            <a:r>
              <a:rPr lang="en-US" sz="650" b="0" dirty="0" err="1">
                <a:solidFill>
                  <a:srgbClr val="008000"/>
                </a:solidFill>
                <a:effectLst/>
                <a:latin typeface="Consolas" panose="020B0609020204030204" pitchFamily="49" charset="0"/>
              </a:rPr>
              <a:t>app.use</a:t>
            </a:r>
            <a:r>
              <a:rPr lang="en-US" sz="650" b="0" dirty="0">
                <a:solidFill>
                  <a:srgbClr val="008000"/>
                </a:solidFill>
                <a:effectLst/>
                <a:latin typeface="Consolas" panose="020B0609020204030204" pitchFamily="49" charset="0"/>
              </a:rPr>
              <a:t>((err, req, res, next) =&gt; {</a:t>
            </a:r>
          </a:p>
          <a:p>
            <a:r>
              <a:rPr lang="en-US" sz="650" b="0" dirty="0">
                <a:solidFill>
                  <a:srgbClr val="008000"/>
                </a:solidFill>
                <a:effectLst/>
                <a:latin typeface="Consolas" panose="020B0609020204030204" pitchFamily="49" charset="0"/>
              </a:rPr>
              <a:t> if (err.name === '</a:t>
            </a:r>
            <a:r>
              <a:rPr lang="en-US" sz="650" b="0" dirty="0" err="1">
                <a:solidFill>
                  <a:srgbClr val="008000"/>
                </a:solidFill>
                <a:effectLst/>
                <a:latin typeface="Consolas" panose="020B0609020204030204" pitchFamily="49" charset="0"/>
              </a:rPr>
              <a:t>UnauthorizedError</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res.status</a:t>
            </a:r>
            <a:r>
              <a:rPr lang="en-US" sz="650" b="0" dirty="0">
                <a:solidFill>
                  <a:srgbClr val="008000"/>
                </a:solidFill>
                <a:effectLst/>
                <a:latin typeface="Consolas" panose="020B0609020204030204" pitchFamily="49" charset="0"/>
              </a:rPr>
              <a:t>(401).</a:t>
            </a:r>
            <a:r>
              <a:rPr lang="en-US" sz="650" b="0" dirty="0" err="1">
                <a:solidFill>
                  <a:srgbClr val="008000"/>
                </a:solidFill>
                <a:effectLst/>
                <a:latin typeface="Consolas" panose="020B0609020204030204" pitchFamily="49" charset="0"/>
              </a:rPr>
              <a:t>json</a:t>
            </a:r>
            <a:r>
              <a:rPr lang="en-US" sz="650" b="0" dirty="0">
                <a:solidFill>
                  <a:srgbClr val="008000"/>
                </a:solidFill>
                <a:effectLst/>
                <a:latin typeface="Consolas" panose="020B0609020204030204" pitchFamily="49" charset="0"/>
              </a:rPr>
              <a:t>({"error" : err.name + ": " + </a:t>
            </a:r>
            <a:r>
              <a:rPr lang="en-US" sz="650" b="0" dirty="0" err="1">
                <a:solidFill>
                  <a:srgbClr val="008000"/>
                </a:solidFill>
                <a:effectLst/>
                <a:latin typeface="Consolas" panose="020B0609020204030204" pitchFamily="49" charset="0"/>
              </a:rPr>
              <a:t>err.message</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}else if (err) {</a:t>
            </a:r>
          </a:p>
          <a:p>
            <a:r>
              <a:rPr lang="en-US" sz="650" b="0" dirty="0">
                <a:solidFill>
                  <a:srgbClr val="008000"/>
                </a:solidFill>
                <a:effectLst/>
                <a:latin typeface="Consolas" panose="020B0609020204030204" pitchFamily="49" charset="0"/>
              </a:rPr>
              <a:t> </a:t>
            </a:r>
            <a:r>
              <a:rPr lang="en-US" sz="650" b="0" dirty="0" err="1">
                <a:solidFill>
                  <a:srgbClr val="008000"/>
                </a:solidFill>
                <a:effectLst/>
                <a:latin typeface="Consolas" panose="020B0609020204030204" pitchFamily="49" charset="0"/>
              </a:rPr>
              <a:t>res.status</a:t>
            </a:r>
            <a:r>
              <a:rPr lang="en-US" sz="650" b="0" dirty="0">
                <a:solidFill>
                  <a:srgbClr val="008000"/>
                </a:solidFill>
                <a:effectLst/>
                <a:latin typeface="Consolas" panose="020B0609020204030204" pitchFamily="49" charset="0"/>
              </a:rPr>
              <a:t>(400).</a:t>
            </a:r>
            <a:r>
              <a:rPr lang="en-US" sz="650" b="0" dirty="0" err="1">
                <a:solidFill>
                  <a:srgbClr val="008000"/>
                </a:solidFill>
                <a:effectLst/>
                <a:latin typeface="Consolas" panose="020B0609020204030204" pitchFamily="49" charset="0"/>
              </a:rPr>
              <a:t>json</a:t>
            </a:r>
            <a:r>
              <a:rPr lang="en-US" sz="650" b="0" dirty="0">
                <a:solidFill>
                  <a:srgbClr val="008000"/>
                </a:solidFill>
                <a:effectLst/>
                <a:latin typeface="Consolas" panose="020B0609020204030204" pitchFamily="49" charset="0"/>
              </a:rPr>
              <a:t>({"error" : err.name + ": " + </a:t>
            </a:r>
            <a:r>
              <a:rPr lang="en-US" sz="650" b="0" dirty="0" err="1">
                <a:solidFill>
                  <a:srgbClr val="008000"/>
                </a:solidFill>
                <a:effectLst/>
                <a:latin typeface="Consolas" panose="020B0609020204030204" pitchFamily="49" charset="0"/>
              </a:rPr>
              <a:t>err.message</a:t>
            </a:r>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console.log(err)</a:t>
            </a:r>
          </a:p>
          <a:p>
            <a:r>
              <a:rPr lang="en-US" sz="650" b="0" dirty="0">
                <a:solidFill>
                  <a:srgbClr val="008000"/>
                </a:solidFill>
                <a:effectLst/>
                <a:latin typeface="Consolas" panose="020B0609020204030204" pitchFamily="49" charset="0"/>
              </a:rPr>
              <a:t> } </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 </a:t>
            </a:r>
          </a:p>
          <a:p>
            <a:r>
              <a:rPr lang="en-US" sz="650" b="0" dirty="0">
                <a:solidFill>
                  <a:srgbClr val="008000"/>
                </a:solidFill>
                <a:effectLst/>
                <a:latin typeface="Consolas" panose="020B0609020204030204" pitchFamily="49" charset="0"/>
              </a:rPr>
              <a:t>export default app</a:t>
            </a:r>
          </a:p>
          <a:p>
            <a:br>
              <a:rPr lang="en-US" sz="650" b="0" dirty="0">
                <a:solidFill>
                  <a:srgbClr val="008000"/>
                </a:solidFill>
                <a:effectLst/>
                <a:latin typeface="Consolas" panose="020B0609020204030204" pitchFamily="49" charset="0"/>
              </a:rPr>
            </a:br>
            <a:br>
              <a:rPr lang="en-US" sz="650" b="0" dirty="0">
                <a:solidFill>
                  <a:srgbClr val="008000"/>
                </a:solidFill>
                <a:effectLst/>
                <a:latin typeface="Consolas" panose="020B0609020204030204" pitchFamily="49" charset="0"/>
              </a:rPr>
            </a:br>
            <a:endParaRPr lang="en-US" sz="6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D06D929-9454-C76F-3A3A-EC63FEE6018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FE56E2C-4750-BEE5-3617-97179239251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BF9840-7896-BB1F-2AD9-A8CE78AB2268}"/>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3688193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019-AAC4-9EF2-B393-A56B8527B1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92F71-DDD5-B38D-4190-0DBF6A81B2EB}"/>
              </a:ext>
            </a:extLst>
          </p:cNvPr>
          <p:cNvSpPr>
            <a:spLocks noGrp="1"/>
          </p:cNvSpPr>
          <p:nvPr>
            <p:ph idx="1"/>
          </p:nvPr>
        </p:nvSpPr>
        <p:spPr/>
        <p:txBody>
          <a:bodyPr/>
          <a:lstStyle/>
          <a:p>
            <a:r>
              <a:rPr lang="en-US" dirty="0"/>
              <a:t>In the auth controller.js in server side, we have to add seller in the return </a:t>
            </a:r>
            <a:r>
              <a:rPr lang="en-US" dirty="0" err="1"/>
              <a:t>json</a:t>
            </a:r>
            <a:r>
              <a:rPr lang="en-US" dirty="0"/>
              <a:t>, otherwise it will not show “My Shops” for seller after login</a:t>
            </a:r>
          </a:p>
        </p:txBody>
      </p:sp>
      <p:sp>
        <p:nvSpPr>
          <p:cNvPr id="4" name="Date Placeholder 3">
            <a:extLst>
              <a:ext uri="{FF2B5EF4-FFF2-40B4-BE49-F238E27FC236}">
                <a16:creationId xmlns:a16="http://schemas.microsoft.com/office/drawing/2014/main" id="{D9AF5CDF-6DF4-5051-2919-B7CEC87CCCB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AA3AAE1-0761-C594-B550-C3D4E17A548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25D300-FEED-775B-B4EB-6004B32207F6}"/>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3296326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C4A4-B65B-D39A-1209-37D4B39DCE89}"/>
              </a:ext>
            </a:extLst>
          </p:cNvPr>
          <p:cNvSpPr>
            <a:spLocks noGrp="1"/>
          </p:cNvSpPr>
          <p:nvPr>
            <p:ph type="title"/>
          </p:nvPr>
        </p:nvSpPr>
        <p:spPr/>
        <p:txBody>
          <a:bodyPr/>
          <a:lstStyle/>
          <a:p>
            <a:r>
              <a:rPr lang="en-US" dirty="0"/>
              <a:t>Server/controllers/auth.controller.js</a:t>
            </a:r>
          </a:p>
        </p:txBody>
      </p:sp>
      <p:sp>
        <p:nvSpPr>
          <p:cNvPr id="3" name="Content Placeholder 2">
            <a:extLst>
              <a:ext uri="{FF2B5EF4-FFF2-40B4-BE49-F238E27FC236}">
                <a16:creationId xmlns:a16="http://schemas.microsoft.com/office/drawing/2014/main" id="{EA2D6D1F-3A63-3C7B-8A1A-67F629F1C111}"/>
              </a:ext>
            </a:extLst>
          </p:cNvPr>
          <p:cNvSpPr>
            <a:spLocks noGrp="1"/>
          </p:cNvSpPr>
          <p:nvPr>
            <p:ph idx="1"/>
          </p:nvPr>
        </p:nvSpPr>
        <p:spPr/>
        <p:txBody>
          <a:bodyPr/>
          <a:lstStyle/>
          <a:p>
            <a:r>
              <a:rPr lang="en-US" sz="460" b="0" dirty="0">
                <a:solidFill>
                  <a:srgbClr val="008000"/>
                </a:solidFill>
                <a:effectLst/>
                <a:latin typeface="Consolas" panose="020B0609020204030204" pitchFamily="49" charset="0"/>
              </a:rPr>
              <a:t>import User from '../models/user.model.js'</a:t>
            </a:r>
          </a:p>
          <a:p>
            <a:r>
              <a:rPr lang="en-US" sz="460" b="0" dirty="0">
                <a:solidFill>
                  <a:srgbClr val="008000"/>
                </a:solidFill>
                <a:effectLst/>
                <a:latin typeface="Consolas" panose="020B0609020204030204" pitchFamily="49" charset="0"/>
              </a:rPr>
              <a:t>//import User from '../models/</a:t>
            </a:r>
            <a:r>
              <a:rPr lang="en-US" sz="460" b="0" dirty="0" err="1">
                <a:solidFill>
                  <a:srgbClr val="008000"/>
                </a:solidFill>
                <a:effectLst/>
                <a:latin typeface="Consolas" panose="020B0609020204030204" pitchFamily="49" charset="0"/>
              </a:rPr>
              <a:t>user.model</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import </a:t>
            </a:r>
            <a:r>
              <a:rPr lang="en-US" sz="460" b="0" dirty="0" err="1">
                <a:solidFill>
                  <a:srgbClr val="008000"/>
                </a:solidFill>
                <a:effectLst/>
                <a:latin typeface="Consolas" panose="020B0609020204030204" pitchFamily="49" charset="0"/>
              </a:rPr>
              <a:t>jwt</a:t>
            </a:r>
            <a:r>
              <a:rPr lang="en-US" sz="460" b="0" dirty="0">
                <a:solidFill>
                  <a:srgbClr val="008000"/>
                </a:solidFill>
                <a:effectLst/>
                <a:latin typeface="Consolas" panose="020B0609020204030204" pitchFamily="49" charset="0"/>
              </a:rPr>
              <a:t> from '</a:t>
            </a:r>
            <a:r>
              <a:rPr lang="en-US" sz="460" b="0" dirty="0" err="1">
                <a:solidFill>
                  <a:srgbClr val="008000"/>
                </a:solidFill>
                <a:effectLst/>
                <a:latin typeface="Consolas" panose="020B0609020204030204" pitchFamily="49" charset="0"/>
              </a:rPr>
              <a:t>jsonwebtoken</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import { </a:t>
            </a:r>
            <a:r>
              <a:rPr lang="en-US" sz="460" b="0" dirty="0" err="1">
                <a:solidFill>
                  <a:srgbClr val="008000"/>
                </a:solidFill>
                <a:effectLst/>
                <a:latin typeface="Consolas" panose="020B0609020204030204" pitchFamily="49" charset="0"/>
              </a:rPr>
              <a:t>expressjwt</a:t>
            </a:r>
            <a:r>
              <a:rPr lang="en-US" sz="460" b="0" dirty="0">
                <a:solidFill>
                  <a:srgbClr val="008000"/>
                </a:solidFill>
                <a:effectLst/>
                <a:latin typeface="Consolas" panose="020B0609020204030204" pitchFamily="49" charset="0"/>
              </a:rPr>
              <a:t> } from "express-</a:t>
            </a:r>
            <a:r>
              <a:rPr lang="en-US" sz="460" b="0" dirty="0" err="1">
                <a:solidFill>
                  <a:srgbClr val="008000"/>
                </a:solidFill>
                <a:effectLst/>
                <a:latin typeface="Consolas" panose="020B0609020204030204" pitchFamily="49" charset="0"/>
              </a:rPr>
              <a:t>jwt</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//import </a:t>
            </a:r>
            <a:r>
              <a:rPr lang="en-US" sz="460" b="0" dirty="0" err="1">
                <a:solidFill>
                  <a:srgbClr val="008000"/>
                </a:solidFill>
                <a:effectLst/>
                <a:latin typeface="Consolas" panose="020B0609020204030204" pitchFamily="49" charset="0"/>
              </a:rPr>
              <a:t>expressJwt</a:t>
            </a:r>
            <a:r>
              <a:rPr lang="en-US" sz="460" b="0" dirty="0">
                <a:solidFill>
                  <a:srgbClr val="008000"/>
                </a:solidFill>
                <a:effectLst/>
                <a:latin typeface="Consolas" panose="020B0609020204030204" pitchFamily="49" charset="0"/>
              </a:rPr>
              <a:t> from 'express-</a:t>
            </a:r>
            <a:r>
              <a:rPr lang="en-US" sz="460" b="0" dirty="0" err="1">
                <a:solidFill>
                  <a:srgbClr val="008000"/>
                </a:solidFill>
                <a:effectLst/>
                <a:latin typeface="Consolas" panose="020B0609020204030204" pitchFamily="49" charset="0"/>
              </a:rPr>
              <a:t>jwt</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//import config from './../../config/config'</a:t>
            </a:r>
          </a:p>
          <a:p>
            <a:r>
              <a:rPr lang="en-US" sz="460" b="0" dirty="0">
                <a:solidFill>
                  <a:srgbClr val="008000"/>
                </a:solidFill>
                <a:effectLst/>
                <a:latin typeface="Consolas" panose="020B0609020204030204" pitchFamily="49" charset="0"/>
              </a:rPr>
              <a:t>import config from './../../config/config.js'</a:t>
            </a:r>
          </a:p>
          <a:p>
            <a:br>
              <a:rPr lang="en-US" sz="460" b="0" dirty="0">
                <a:solidFill>
                  <a:srgbClr val="008000"/>
                </a:solidFill>
                <a:effectLst/>
                <a:latin typeface="Consolas" panose="020B0609020204030204" pitchFamily="49" charset="0"/>
              </a:rPr>
            </a:br>
            <a:br>
              <a:rPr lang="en-US" sz="460" b="0" dirty="0">
                <a:solidFill>
                  <a:srgbClr val="008000"/>
                </a:solidFill>
                <a:effectLst/>
                <a:latin typeface="Consolas" panose="020B0609020204030204" pitchFamily="49" charset="0"/>
              </a:rPr>
            </a:br>
            <a:r>
              <a:rPr lang="en-US" sz="460" b="0" dirty="0">
                <a:solidFill>
                  <a:srgbClr val="008000"/>
                </a:solidFill>
                <a:effectLst/>
                <a:latin typeface="Consolas" panose="020B0609020204030204" pitchFamily="49" charset="0"/>
              </a:rPr>
              <a:t>    const </a:t>
            </a:r>
            <a:r>
              <a:rPr lang="en-US" sz="460" b="0" dirty="0" err="1">
                <a:solidFill>
                  <a:srgbClr val="008000"/>
                </a:solidFill>
                <a:effectLst/>
                <a:latin typeface="Consolas" panose="020B0609020204030204" pitchFamily="49" charset="0"/>
              </a:rPr>
              <a:t>signin</a:t>
            </a:r>
            <a:r>
              <a:rPr lang="en-US" sz="460" b="0" dirty="0">
                <a:solidFill>
                  <a:srgbClr val="008000"/>
                </a:solidFill>
                <a:effectLst/>
                <a:latin typeface="Consolas" panose="020B0609020204030204" pitchFamily="49" charset="0"/>
              </a:rPr>
              <a:t> = async (req, res) =&gt; { </a:t>
            </a:r>
          </a:p>
          <a:p>
            <a:r>
              <a:rPr lang="en-US" sz="460" b="0" dirty="0">
                <a:solidFill>
                  <a:srgbClr val="008000"/>
                </a:solidFill>
                <a:effectLst/>
                <a:latin typeface="Consolas" panose="020B0609020204030204" pitchFamily="49" charset="0"/>
              </a:rPr>
              <a:t>        try {</a:t>
            </a:r>
          </a:p>
          <a:p>
            <a:r>
              <a:rPr lang="en-US" sz="460" b="0" dirty="0">
                <a:solidFill>
                  <a:srgbClr val="008000"/>
                </a:solidFill>
                <a:effectLst/>
                <a:latin typeface="Consolas" panose="020B0609020204030204" pitchFamily="49" charset="0"/>
              </a:rPr>
              <a:t>        let user = await </a:t>
            </a:r>
            <a:r>
              <a:rPr lang="en-US" sz="460" b="0" dirty="0" err="1">
                <a:solidFill>
                  <a:srgbClr val="008000"/>
                </a:solidFill>
                <a:effectLst/>
                <a:latin typeface="Consolas" panose="020B0609020204030204" pitchFamily="49" charset="0"/>
              </a:rPr>
              <a:t>User.findOne</a:t>
            </a:r>
            <a:r>
              <a:rPr lang="en-US" sz="460" b="0" dirty="0">
                <a:solidFill>
                  <a:srgbClr val="008000"/>
                </a:solidFill>
                <a:effectLst/>
                <a:latin typeface="Consolas" panose="020B0609020204030204" pitchFamily="49" charset="0"/>
              </a:rPr>
              <a:t>({ "email": </a:t>
            </a:r>
            <a:r>
              <a:rPr lang="en-US" sz="460" b="0" dirty="0" err="1">
                <a:solidFill>
                  <a:srgbClr val="008000"/>
                </a:solidFill>
                <a:effectLst/>
                <a:latin typeface="Consolas" panose="020B0609020204030204" pitchFamily="49" charset="0"/>
              </a:rPr>
              <a:t>req.body.email</a:t>
            </a:r>
            <a:r>
              <a:rPr lang="en-US" sz="460" b="0" dirty="0">
                <a:solidFill>
                  <a:srgbClr val="008000"/>
                </a:solidFill>
                <a:effectLst/>
                <a:latin typeface="Consolas" panose="020B0609020204030204" pitchFamily="49" charset="0"/>
              </a:rPr>
              <a:t> }) </a:t>
            </a:r>
          </a:p>
          <a:p>
            <a:r>
              <a:rPr lang="en-US" sz="460" b="0" dirty="0">
                <a:solidFill>
                  <a:srgbClr val="008000"/>
                </a:solidFill>
                <a:effectLst/>
                <a:latin typeface="Consolas" panose="020B0609020204030204" pitchFamily="49" charset="0"/>
              </a:rPr>
              <a:t>        if (!user)</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(401).</a:t>
            </a:r>
            <a:r>
              <a:rPr lang="en-US" sz="460" b="0" dirty="0" err="1">
                <a:solidFill>
                  <a:srgbClr val="008000"/>
                </a:solidFill>
                <a:effectLst/>
                <a:latin typeface="Consolas" panose="020B0609020204030204" pitchFamily="49" charset="0"/>
              </a:rPr>
              <a:t>json</a:t>
            </a:r>
            <a:r>
              <a:rPr lang="en-US" sz="460" b="0" dirty="0">
                <a:solidFill>
                  <a:srgbClr val="008000"/>
                </a:solidFill>
                <a:effectLst/>
                <a:latin typeface="Consolas" panose="020B0609020204030204" pitchFamily="49" charset="0"/>
              </a:rPr>
              <a:t>({ error: "User not found" }) </a:t>
            </a:r>
          </a:p>
          <a:p>
            <a:r>
              <a:rPr lang="en-US" sz="460" b="0" dirty="0">
                <a:solidFill>
                  <a:srgbClr val="008000"/>
                </a:solidFill>
                <a:effectLst/>
                <a:latin typeface="Consolas" panose="020B0609020204030204" pitchFamily="49" charset="0"/>
              </a:rPr>
              <a:t>        if (!</a:t>
            </a:r>
            <a:r>
              <a:rPr lang="en-US" sz="460" b="0" dirty="0" err="1">
                <a:solidFill>
                  <a:srgbClr val="008000"/>
                </a:solidFill>
                <a:effectLst/>
                <a:latin typeface="Consolas" panose="020B0609020204030204" pitchFamily="49" charset="0"/>
              </a:rPr>
              <a:t>user.authenticate</a:t>
            </a:r>
            <a:r>
              <a:rPr lang="en-US" sz="460" b="0" dirty="0">
                <a:solidFill>
                  <a:srgbClr val="008000"/>
                </a:solidFill>
                <a:effectLst/>
                <a:latin typeface="Consolas" panose="020B0609020204030204" pitchFamily="49" charset="0"/>
              </a:rPr>
              <a:t>(</a:t>
            </a:r>
            <a:r>
              <a:rPr lang="en-US" sz="460" b="0" dirty="0" err="1">
                <a:solidFill>
                  <a:srgbClr val="008000"/>
                </a:solidFill>
                <a:effectLst/>
                <a:latin typeface="Consolas" panose="020B0609020204030204" pitchFamily="49" charset="0"/>
              </a:rPr>
              <a:t>req.body.password</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(401).send({ error: "Email and password don't match."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const token = </a:t>
            </a:r>
            <a:r>
              <a:rPr lang="en-US" sz="460" b="0" dirty="0" err="1">
                <a:solidFill>
                  <a:srgbClr val="008000"/>
                </a:solidFill>
                <a:effectLst/>
                <a:latin typeface="Consolas" panose="020B0609020204030204" pitchFamily="49" charset="0"/>
              </a:rPr>
              <a:t>jwt.sign</a:t>
            </a:r>
            <a:r>
              <a:rPr lang="en-US" sz="460" b="0" dirty="0">
                <a:solidFill>
                  <a:srgbClr val="008000"/>
                </a:solidFill>
                <a:effectLst/>
                <a:latin typeface="Consolas" panose="020B0609020204030204" pitchFamily="49" charset="0"/>
              </a:rPr>
              <a:t>({ _id: </a:t>
            </a:r>
            <a:r>
              <a:rPr lang="en-US" sz="460" b="0" dirty="0" err="1">
                <a:solidFill>
                  <a:srgbClr val="008000"/>
                </a:solidFill>
                <a:effectLst/>
                <a:latin typeface="Consolas" panose="020B0609020204030204" pitchFamily="49" charset="0"/>
              </a:rPr>
              <a:t>user._id</a:t>
            </a:r>
            <a:r>
              <a:rPr lang="en-US" sz="460" b="0" dirty="0">
                <a:solidFill>
                  <a:srgbClr val="008000"/>
                </a:solidFill>
                <a:effectLst/>
                <a:latin typeface="Consolas" panose="020B0609020204030204" pitchFamily="49" charset="0"/>
              </a:rPr>
              <a:t> }, </a:t>
            </a:r>
            <a:r>
              <a:rPr lang="en-US" sz="460" b="0" dirty="0" err="1">
                <a:solidFill>
                  <a:srgbClr val="008000"/>
                </a:solidFill>
                <a:effectLst/>
                <a:latin typeface="Consolas" panose="020B0609020204030204" pitchFamily="49" charset="0"/>
              </a:rPr>
              <a:t>config.jwtSecret</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res.cookie</a:t>
            </a:r>
            <a:r>
              <a:rPr lang="en-US" sz="460" b="0" dirty="0">
                <a:solidFill>
                  <a:srgbClr val="008000"/>
                </a:solidFill>
                <a:effectLst/>
                <a:latin typeface="Consolas" panose="020B0609020204030204" pitchFamily="49" charset="0"/>
              </a:rPr>
              <a:t>('t', token, { expire: new Date() + 9999 }) </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res.json</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        token, </a:t>
            </a:r>
          </a:p>
          <a:p>
            <a:r>
              <a:rPr lang="en-US" sz="460" b="0" dirty="0">
                <a:solidFill>
                  <a:srgbClr val="008000"/>
                </a:solidFill>
                <a:effectLst/>
                <a:latin typeface="Consolas" panose="020B0609020204030204" pitchFamily="49" charset="0"/>
              </a:rPr>
              <a:t>        user: {</a:t>
            </a:r>
          </a:p>
          <a:p>
            <a:r>
              <a:rPr lang="en-US" sz="460" b="0" dirty="0">
                <a:solidFill>
                  <a:srgbClr val="008000"/>
                </a:solidFill>
                <a:effectLst/>
                <a:latin typeface="Consolas" panose="020B0609020204030204" pitchFamily="49" charset="0"/>
              </a:rPr>
              <a:t>        _id: </a:t>
            </a:r>
            <a:r>
              <a:rPr lang="en-US" sz="460" b="0" dirty="0" err="1">
                <a:solidFill>
                  <a:srgbClr val="008000"/>
                </a:solidFill>
                <a:effectLst/>
                <a:latin typeface="Consolas" panose="020B0609020204030204" pitchFamily="49" charset="0"/>
              </a:rPr>
              <a:t>user._id</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name: user.name,</a:t>
            </a:r>
          </a:p>
          <a:p>
            <a:r>
              <a:rPr lang="en-US" sz="460" b="0" dirty="0">
                <a:solidFill>
                  <a:srgbClr val="008000"/>
                </a:solidFill>
                <a:effectLst/>
                <a:latin typeface="Consolas" panose="020B0609020204030204" pitchFamily="49" charset="0"/>
              </a:rPr>
              <a:t>        email: </a:t>
            </a:r>
            <a:r>
              <a:rPr lang="en-US" sz="460" b="0" dirty="0" err="1">
                <a:solidFill>
                  <a:srgbClr val="008000"/>
                </a:solidFill>
                <a:effectLst/>
                <a:latin typeface="Consolas" panose="020B0609020204030204" pitchFamily="49" charset="0"/>
              </a:rPr>
              <a:t>user.email</a:t>
            </a: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        </a:t>
            </a:r>
            <a:r>
              <a:rPr lang="en-US" sz="460" b="0" dirty="0">
                <a:solidFill>
                  <a:srgbClr val="008000"/>
                </a:solidFill>
                <a:effectLst/>
                <a:highlight>
                  <a:srgbClr val="FFFF00"/>
                </a:highlight>
                <a:latin typeface="Consolas" panose="020B0609020204030204" pitchFamily="49" charset="0"/>
              </a:rPr>
              <a:t>seller: </a:t>
            </a:r>
            <a:r>
              <a:rPr lang="en-US" sz="460" b="0" dirty="0" err="1">
                <a:solidFill>
                  <a:srgbClr val="008000"/>
                </a:solidFill>
                <a:effectLst/>
                <a:highlight>
                  <a:srgbClr val="FFFF00"/>
                </a:highlight>
                <a:latin typeface="Consolas" panose="020B0609020204030204" pitchFamily="49" charset="0"/>
              </a:rPr>
              <a:t>user.seller</a:t>
            </a:r>
            <a:endParaRPr lang="en-US" sz="460" b="0" dirty="0">
              <a:solidFill>
                <a:srgbClr val="008000"/>
              </a:solidFill>
              <a:effectLst/>
              <a:highlight>
                <a:srgbClr val="FFFF00"/>
              </a:highlight>
              <a:latin typeface="Consolas" panose="020B0609020204030204" pitchFamily="49" charset="0"/>
            </a:endParaRP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 catch (err) {</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('401').</a:t>
            </a:r>
            <a:r>
              <a:rPr lang="en-US" sz="460" b="0" dirty="0" err="1">
                <a:solidFill>
                  <a:srgbClr val="008000"/>
                </a:solidFill>
                <a:effectLst/>
                <a:latin typeface="Consolas" panose="020B0609020204030204" pitchFamily="49" charset="0"/>
              </a:rPr>
              <a:t>json</a:t>
            </a:r>
            <a:r>
              <a:rPr lang="en-US" sz="460" b="0" dirty="0">
                <a:solidFill>
                  <a:srgbClr val="008000"/>
                </a:solidFill>
                <a:effectLst/>
                <a:latin typeface="Consolas" panose="020B0609020204030204" pitchFamily="49" charset="0"/>
              </a:rPr>
              <a:t>({ error: "Could not sign in" })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p>
          <a:p>
            <a:br>
              <a:rPr lang="en-US" sz="460" b="0" dirty="0">
                <a:solidFill>
                  <a:srgbClr val="008000"/>
                </a:solidFill>
                <a:effectLst/>
                <a:latin typeface="Consolas" panose="020B0609020204030204" pitchFamily="49" charset="0"/>
              </a:rPr>
            </a:b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const </a:t>
            </a:r>
            <a:r>
              <a:rPr lang="en-US" sz="460" b="0" dirty="0" err="1">
                <a:solidFill>
                  <a:srgbClr val="008000"/>
                </a:solidFill>
                <a:effectLst/>
                <a:latin typeface="Consolas" panose="020B0609020204030204" pitchFamily="49" charset="0"/>
              </a:rPr>
              <a:t>signout</a:t>
            </a:r>
            <a:r>
              <a:rPr lang="en-US" sz="460" b="0" dirty="0">
                <a:solidFill>
                  <a:srgbClr val="008000"/>
                </a:solidFill>
                <a:effectLst/>
                <a:latin typeface="Consolas" panose="020B0609020204030204" pitchFamily="49" charset="0"/>
              </a:rPr>
              <a:t> = (req, res) =&gt; { </a:t>
            </a:r>
          </a:p>
          <a:p>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res.clearCookie</a:t>
            </a:r>
            <a:r>
              <a:rPr lang="en-US" sz="460" b="0" dirty="0">
                <a:solidFill>
                  <a:srgbClr val="008000"/>
                </a:solidFill>
                <a:effectLst/>
                <a:latin typeface="Consolas" panose="020B0609020204030204" pitchFamily="49" charset="0"/>
              </a:rPr>
              <a:t>("t")</a:t>
            </a:r>
          </a:p>
          <a:p>
            <a:r>
              <a:rPr lang="en-US" sz="460" b="0" dirty="0">
                <a:solidFill>
                  <a:srgbClr val="008000"/>
                </a:solidFill>
                <a:effectLst/>
                <a:latin typeface="Consolas" panose="020B0609020204030204" pitchFamily="49" charset="0"/>
              </a:rPr>
              <a:t>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(200).</a:t>
            </a:r>
            <a:r>
              <a:rPr lang="en-US" sz="460" b="0" dirty="0" err="1">
                <a:solidFill>
                  <a:srgbClr val="008000"/>
                </a:solidFill>
                <a:effectLst/>
                <a:latin typeface="Consolas" panose="020B0609020204030204" pitchFamily="49" charset="0"/>
              </a:rPr>
              <a:t>json</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message: "signed out"</a:t>
            </a:r>
          </a:p>
          <a:p>
            <a:r>
              <a:rPr lang="en-US" sz="460" b="0" dirty="0">
                <a:solidFill>
                  <a:srgbClr val="008000"/>
                </a:solidFill>
                <a:effectLst/>
                <a:latin typeface="Consolas" panose="020B0609020204030204" pitchFamily="49" charset="0"/>
              </a:rPr>
              <a:t>}) </a:t>
            </a:r>
          </a:p>
          <a:p>
            <a:br>
              <a:rPr lang="en-US" sz="460" b="0" dirty="0">
                <a:solidFill>
                  <a:srgbClr val="008000"/>
                </a:solidFill>
                <a:effectLst/>
                <a:latin typeface="Consolas" panose="020B0609020204030204" pitchFamily="49" charset="0"/>
              </a:rPr>
            </a:br>
            <a:r>
              <a:rPr lang="en-US" sz="460" b="0" dirty="0">
                <a:solidFill>
                  <a:srgbClr val="008000"/>
                </a:solidFill>
                <a:effectLst/>
                <a:latin typeface="Consolas" panose="020B0609020204030204" pitchFamily="49" charset="0"/>
              </a:rPr>
              <a:t>}</a:t>
            </a:r>
          </a:p>
          <a:p>
            <a:r>
              <a:rPr lang="en-US" sz="460" b="0" dirty="0">
                <a:solidFill>
                  <a:srgbClr val="008000"/>
                </a:solidFill>
                <a:effectLst/>
                <a:latin typeface="Consolas" panose="020B0609020204030204" pitchFamily="49" charset="0"/>
              </a:rPr>
              <a:t>const </a:t>
            </a:r>
            <a:r>
              <a:rPr lang="en-US" sz="460" b="0" dirty="0" err="1">
                <a:solidFill>
                  <a:srgbClr val="008000"/>
                </a:solidFill>
                <a:effectLst/>
                <a:latin typeface="Consolas" panose="020B0609020204030204" pitchFamily="49" charset="0"/>
              </a:rPr>
              <a:t>requireSignin</a:t>
            </a:r>
            <a:r>
              <a:rPr lang="en-US" sz="460" b="0" dirty="0">
                <a:solidFill>
                  <a:srgbClr val="008000"/>
                </a:solidFill>
                <a:effectLst/>
                <a:latin typeface="Consolas" panose="020B0609020204030204" pitchFamily="49" charset="0"/>
              </a:rPr>
              <a:t> = </a:t>
            </a:r>
            <a:r>
              <a:rPr lang="en-US" sz="460" b="0" dirty="0" err="1">
                <a:solidFill>
                  <a:srgbClr val="008000"/>
                </a:solidFill>
                <a:effectLst/>
                <a:latin typeface="Consolas" panose="020B0609020204030204" pitchFamily="49" charset="0"/>
              </a:rPr>
              <a:t>expressjwt</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secret: </a:t>
            </a:r>
            <a:r>
              <a:rPr lang="en-US" sz="460" b="0" dirty="0" err="1">
                <a:solidFill>
                  <a:srgbClr val="008000"/>
                </a:solidFill>
                <a:effectLst/>
                <a:latin typeface="Consolas" panose="020B0609020204030204" pitchFamily="49" charset="0"/>
              </a:rPr>
              <a:t>config.jwtSecret</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algorithms: ["HS256"],</a:t>
            </a:r>
          </a:p>
          <a:p>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userProperty</a:t>
            </a:r>
            <a:r>
              <a:rPr lang="en-US" sz="460" b="0" dirty="0">
                <a:solidFill>
                  <a:srgbClr val="008000"/>
                </a:solidFill>
                <a:effectLst/>
                <a:latin typeface="Consolas" panose="020B0609020204030204" pitchFamily="49" charset="0"/>
              </a:rPr>
              <a:t>: 'auth'</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const </a:t>
            </a:r>
            <a:r>
              <a:rPr lang="en-US" sz="460" b="0" dirty="0" err="1">
                <a:solidFill>
                  <a:srgbClr val="008000"/>
                </a:solidFill>
                <a:effectLst/>
                <a:latin typeface="Consolas" panose="020B0609020204030204" pitchFamily="49" charset="0"/>
              </a:rPr>
              <a:t>hasAuthorization</a:t>
            </a:r>
            <a:r>
              <a:rPr lang="en-US" sz="460" b="0" dirty="0">
                <a:solidFill>
                  <a:srgbClr val="008000"/>
                </a:solidFill>
                <a:effectLst/>
                <a:latin typeface="Consolas" panose="020B0609020204030204" pitchFamily="49" charset="0"/>
              </a:rPr>
              <a:t> = (req, res, next) =&gt; { </a:t>
            </a:r>
          </a:p>
          <a:p>
            <a:r>
              <a:rPr lang="en-US" sz="460" b="0" dirty="0">
                <a:solidFill>
                  <a:srgbClr val="008000"/>
                </a:solidFill>
                <a:effectLst/>
                <a:latin typeface="Consolas" panose="020B0609020204030204" pitchFamily="49" charset="0"/>
              </a:rPr>
              <a:t>        const authorized = </a:t>
            </a:r>
            <a:r>
              <a:rPr lang="en-US" sz="460" b="0" dirty="0" err="1">
                <a:solidFill>
                  <a:srgbClr val="008000"/>
                </a:solidFill>
                <a:effectLst/>
                <a:latin typeface="Consolas" panose="020B0609020204030204" pitchFamily="49" charset="0"/>
              </a:rPr>
              <a:t>req.profile</a:t>
            </a:r>
            <a:r>
              <a:rPr lang="en-US" sz="460" b="0" dirty="0">
                <a:solidFill>
                  <a:srgbClr val="008000"/>
                </a:solidFill>
                <a:effectLst/>
                <a:latin typeface="Consolas" panose="020B0609020204030204" pitchFamily="49" charset="0"/>
              </a:rPr>
              <a:t> &amp;&amp; </a:t>
            </a:r>
            <a:r>
              <a:rPr lang="en-US" sz="460" b="0" dirty="0" err="1">
                <a:solidFill>
                  <a:srgbClr val="008000"/>
                </a:solidFill>
                <a:effectLst/>
                <a:latin typeface="Consolas" panose="020B0609020204030204" pitchFamily="49" charset="0"/>
              </a:rPr>
              <a:t>req.auth</a:t>
            </a:r>
            <a:endParaRPr lang="en-US" sz="460" b="0" dirty="0">
              <a:solidFill>
                <a:srgbClr val="008000"/>
              </a:solidFill>
              <a:effectLst/>
              <a:latin typeface="Consolas" panose="020B0609020204030204" pitchFamily="49" charset="0"/>
            </a:endParaRPr>
          </a:p>
          <a:p>
            <a:r>
              <a:rPr lang="en-US" sz="460" b="0" dirty="0">
                <a:solidFill>
                  <a:srgbClr val="008000"/>
                </a:solidFill>
                <a:effectLst/>
                <a:latin typeface="Consolas" panose="020B0609020204030204" pitchFamily="49" charset="0"/>
              </a:rPr>
              <a:t>        &amp;&amp; </a:t>
            </a:r>
            <a:r>
              <a:rPr lang="en-US" sz="460" b="0" dirty="0" err="1">
                <a:solidFill>
                  <a:srgbClr val="008000"/>
                </a:solidFill>
                <a:effectLst/>
                <a:latin typeface="Consolas" panose="020B0609020204030204" pitchFamily="49" charset="0"/>
              </a:rPr>
              <a:t>req.profile._id</a:t>
            </a:r>
            <a:r>
              <a:rPr lang="en-US" sz="460" b="0" dirty="0">
                <a:solidFill>
                  <a:srgbClr val="008000"/>
                </a:solidFill>
                <a:effectLst/>
                <a:latin typeface="Consolas" panose="020B0609020204030204" pitchFamily="49" charset="0"/>
              </a:rPr>
              <a:t> == </a:t>
            </a:r>
            <a:r>
              <a:rPr lang="en-US" sz="460" b="0" dirty="0" err="1">
                <a:solidFill>
                  <a:srgbClr val="008000"/>
                </a:solidFill>
                <a:effectLst/>
                <a:latin typeface="Consolas" panose="020B0609020204030204" pitchFamily="49" charset="0"/>
              </a:rPr>
              <a:t>req.auth._id</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if (!(authorized)) {</a:t>
            </a:r>
          </a:p>
          <a:p>
            <a:r>
              <a:rPr lang="en-US" sz="460" b="0" dirty="0">
                <a:solidFill>
                  <a:srgbClr val="008000"/>
                </a:solidFill>
                <a:effectLst/>
                <a:latin typeface="Consolas" panose="020B0609020204030204" pitchFamily="49" charset="0"/>
              </a:rPr>
              <a:t>        return </a:t>
            </a:r>
            <a:r>
              <a:rPr lang="en-US" sz="460" b="0" dirty="0" err="1">
                <a:solidFill>
                  <a:srgbClr val="008000"/>
                </a:solidFill>
                <a:effectLst/>
                <a:latin typeface="Consolas" panose="020B0609020204030204" pitchFamily="49" charset="0"/>
              </a:rPr>
              <a:t>res.status</a:t>
            </a:r>
            <a:r>
              <a:rPr lang="en-US" sz="460" b="0" dirty="0">
                <a:solidFill>
                  <a:srgbClr val="008000"/>
                </a:solidFill>
                <a:effectLst/>
                <a:latin typeface="Consolas" panose="020B0609020204030204" pitchFamily="49" charset="0"/>
              </a:rPr>
              <a:t>('403').</a:t>
            </a:r>
            <a:r>
              <a:rPr lang="en-US" sz="460" b="0" dirty="0" err="1">
                <a:solidFill>
                  <a:srgbClr val="008000"/>
                </a:solidFill>
                <a:effectLst/>
                <a:latin typeface="Consolas" panose="020B0609020204030204" pitchFamily="49" charset="0"/>
              </a:rPr>
              <a:t>json</a:t>
            </a:r>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error: "User is not authorized"</a:t>
            </a:r>
          </a:p>
          <a:p>
            <a:r>
              <a:rPr lang="en-US" sz="460" b="0" dirty="0">
                <a:solidFill>
                  <a:srgbClr val="008000"/>
                </a:solidFill>
                <a:effectLst/>
                <a:latin typeface="Consolas" panose="020B0609020204030204" pitchFamily="49" charset="0"/>
              </a:rPr>
              <a:t>        }) </a:t>
            </a:r>
          </a:p>
          <a:p>
            <a:r>
              <a:rPr lang="en-US" sz="460" b="0" dirty="0">
                <a:solidFill>
                  <a:srgbClr val="008000"/>
                </a:solidFill>
                <a:effectLst/>
                <a:latin typeface="Consolas" panose="020B0609020204030204" pitchFamily="49" charset="0"/>
              </a:rPr>
              <a:t>        } </a:t>
            </a:r>
          </a:p>
          <a:p>
            <a:r>
              <a:rPr lang="en-US" sz="460" b="0" dirty="0">
                <a:solidFill>
                  <a:srgbClr val="008000"/>
                </a:solidFill>
                <a:effectLst/>
                <a:latin typeface="Consolas" panose="020B0609020204030204" pitchFamily="49" charset="0"/>
              </a:rPr>
              <a:t>        next()</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        </a:t>
            </a:r>
          </a:p>
          <a:p>
            <a:r>
              <a:rPr lang="en-US" sz="460" b="0" dirty="0">
                <a:solidFill>
                  <a:srgbClr val="008000"/>
                </a:solidFill>
                <a:effectLst/>
                <a:latin typeface="Consolas" panose="020B0609020204030204" pitchFamily="49" charset="0"/>
              </a:rPr>
              <a:t>export default { </a:t>
            </a:r>
            <a:r>
              <a:rPr lang="en-US" sz="460" b="0" dirty="0" err="1">
                <a:solidFill>
                  <a:srgbClr val="008000"/>
                </a:solidFill>
                <a:effectLst/>
                <a:latin typeface="Consolas" panose="020B0609020204030204" pitchFamily="49" charset="0"/>
              </a:rPr>
              <a:t>signin</a:t>
            </a:r>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signout</a:t>
            </a:r>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requireSignin</a:t>
            </a:r>
            <a:r>
              <a:rPr lang="en-US" sz="460" b="0" dirty="0">
                <a:solidFill>
                  <a:srgbClr val="008000"/>
                </a:solidFill>
                <a:effectLst/>
                <a:latin typeface="Consolas" panose="020B0609020204030204" pitchFamily="49" charset="0"/>
              </a:rPr>
              <a:t>, </a:t>
            </a:r>
            <a:r>
              <a:rPr lang="en-US" sz="460" b="0" dirty="0" err="1">
                <a:solidFill>
                  <a:srgbClr val="008000"/>
                </a:solidFill>
                <a:effectLst/>
                <a:latin typeface="Consolas" panose="020B0609020204030204" pitchFamily="49" charset="0"/>
              </a:rPr>
              <a:t>hasAuthorization</a:t>
            </a:r>
            <a:r>
              <a:rPr lang="en-US" sz="460" b="0" dirty="0">
                <a:solidFill>
                  <a:srgbClr val="008000"/>
                </a:solidFill>
                <a:effectLst/>
                <a:latin typeface="Consolas" panose="020B0609020204030204" pitchFamily="49" charset="0"/>
              </a:rPr>
              <a:t> }</a:t>
            </a:r>
          </a:p>
          <a:p>
            <a:br>
              <a:rPr lang="en-US" sz="460" b="0" dirty="0">
                <a:solidFill>
                  <a:srgbClr val="008000"/>
                </a:solidFill>
                <a:effectLst/>
                <a:latin typeface="Consolas" panose="020B0609020204030204" pitchFamily="49" charset="0"/>
              </a:rPr>
            </a:br>
            <a:endParaRPr lang="en-US" sz="46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D622C58-9D1F-957F-37CB-4734EC819AA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063671B-83C7-4D01-39AB-14440E70EC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CC630A-7AE2-508E-A6B1-78989FBB9CB4}"/>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spTree>
    <p:extLst>
      <p:ext uri="{BB962C8B-B14F-4D97-AF65-F5344CB8AC3E}">
        <p14:creationId xmlns:p14="http://schemas.microsoft.com/office/powerpoint/2010/main" val="351649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63B6-D05E-2F19-6C99-E1EEFD3B3004}"/>
              </a:ext>
            </a:extLst>
          </p:cNvPr>
          <p:cNvSpPr>
            <a:spLocks noGrp="1"/>
          </p:cNvSpPr>
          <p:nvPr>
            <p:ph type="title"/>
          </p:nvPr>
        </p:nvSpPr>
        <p:spPr/>
        <p:txBody>
          <a:bodyPr/>
          <a:lstStyle/>
          <a:p>
            <a:r>
              <a:rPr lang="en-US" dirty="0"/>
              <a:t>Introducing the MERN Marketplace </a:t>
            </a:r>
            <a:br>
              <a:rPr lang="en-US" dirty="0"/>
            </a:br>
            <a:r>
              <a:rPr lang="en-US" dirty="0"/>
              <a:t>app</a:t>
            </a:r>
          </a:p>
        </p:txBody>
      </p:sp>
      <p:sp>
        <p:nvSpPr>
          <p:cNvPr id="3" name="Content Placeholder 2">
            <a:extLst>
              <a:ext uri="{FF2B5EF4-FFF2-40B4-BE49-F238E27FC236}">
                <a16:creationId xmlns:a16="http://schemas.microsoft.com/office/drawing/2014/main" id="{4D0A03EF-0F06-7107-7E35-BEEB13F55E05}"/>
              </a:ext>
            </a:extLst>
          </p:cNvPr>
          <p:cNvSpPr>
            <a:spLocks noGrp="1"/>
          </p:cNvSpPr>
          <p:nvPr>
            <p:ph idx="1"/>
          </p:nvPr>
        </p:nvSpPr>
        <p:spPr/>
        <p:txBody>
          <a:bodyPr/>
          <a:lstStyle/>
          <a:p>
            <a:r>
              <a:rPr lang="en-US" dirty="0"/>
              <a:t>The MERN Marketplace application will allow users to become sellers, who can manage multiple shops and add the products they want to sell in each shop. </a:t>
            </a:r>
          </a:p>
          <a:p>
            <a:r>
              <a:rPr lang="en-US" dirty="0"/>
              <a:t>Users who visit MERN Marketplace will be able to search for and browse products they want to buy and add products to their shopping cart to place an order. </a:t>
            </a:r>
          </a:p>
          <a:p>
            <a:r>
              <a:rPr lang="en-US" dirty="0"/>
              <a:t>The resulting marketplace application will look as pictured in the following screenshot:</a:t>
            </a:r>
          </a:p>
        </p:txBody>
      </p:sp>
      <p:sp>
        <p:nvSpPr>
          <p:cNvPr id="4" name="Date Placeholder 3">
            <a:extLst>
              <a:ext uri="{FF2B5EF4-FFF2-40B4-BE49-F238E27FC236}">
                <a16:creationId xmlns:a16="http://schemas.microsoft.com/office/drawing/2014/main" id="{8F585983-3012-6166-BCD8-FFA60F92BAE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0A4118C-444A-FD21-D63B-274154FA8F1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B175A2-A23A-99AD-390C-B5F9089F7241}"/>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2752276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9991-698B-E7B7-5357-C5B450A15421}"/>
              </a:ext>
            </a:extLst>
          </p:cNvPr>
          <p:cNvSpPr>
            <a:spLocks noGrp="1"/>
          </p:cNvSpPr>
          <p:nvPr>
            <p:ph type="title"/>
          </p:nvPr>
        </p:nvSpPr>
        <p:spPr>
          <a:xfrm>
            <a:off x="685800" y="2743200"/>
            <a:ext cx="7772400" cy="762000"/>
          </a:xfrm>
        </p:spPr>
        <p:txBody>
          <a:bodyPr/>
          <a:lstStyle/>
          <a:p>
            <a:r>
              <a:rPr lang="en-US" dirty="0"/>
              <a:t>PRODUCT</a:t>
            </a:r>
          </a:p>
        </p:txBody>
      </p:sp>
      <p:sp>
        <p:nvSpPr>
          <p:cNvPr id="4" name="Date Placeholder 3">
            <a:extLst>
              <a:ext uri="{FF2B5EF4-FFF2-40B4-BE49-F238E27FC236}">
                <a16:creationId xmlns:a16="http://schemas.microsoft.com/office/drawing/2014/main" id="{DC2C5DCE-A677-75C9-CE64-37EF13A926E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83DEE50-7403-352C-454E-9104136579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496C5C4-A003-4AF7-4C95-466777FDDD02}"/>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spTree>
    <p:extLst>
      <p:ext uri="{BB962C8B-B14F-4D97-AF65-F5344CB8AC3E}">
        <p14:creationId xmlns:p14="http://schemas.microsoft.com/office/powerpoint/2010/main" val="1067305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3B45-52AF-B352-DB65-41B4A51796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A3EF40-0296-8842-4411-0C7DD2EDFB9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83193E2-F2B0-A9AF-2896-FFDA148F5E0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835855A-AE5B-5721-A718-681EEFD292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844FC40-5A64-2D48-3615-BDB125733303}"/>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24960244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28B8-F8AB-0309-7EB9-4F28A714C69B}"/>
              </a:ext>
            </a:extLst>
          </p:cNvPr>
          <p:cNvSpPr>
            <a:spLocks noGrp="1"/>
          </p:cNvSpPr>
          <p:nvPr>
            <p:ph type="title"/>
          </p:nvPr>
        </p:nvSpPr>
        <p:spPr/>
        <p:txBody>
          <a:bodyPr/>
          <a:lstStyle/>
          <a:p>
            <a:r>
              <a:rPr lang="en-US" dirty="0"/>
              <a:t>Creating a new shop</a:t>
            </a:r>
          </a:p>
        </p:txBody>
      </p:sp>
      <p:sp>
        <p:nvSpPr>
          <p:cNvPr id="3" name="Content Placeholder 2">
            <a:extLst>
              <a:ext uri="{FF2B5EF4-FFF2-40B4-BE49-F238E27FC236}">
                <a16:creationId xmlns:a16="http://schemas.microsoft.com/office/drawing/2014/main" id="{2FDF3893-7328-F7E5-C745-230286FE98E8}"/>
              </a:ext>
            </a:extLst>
          </p:cNvPr>
          <p:cNvSpPr>
            <a:spLocks noGrp="1"/>
          </p:cNvSpPr>
          <p:nvPr>
            <p:ph idx="1"/>
          </p:nvPr>
        </p:nvSpPr>
        <p:spPr/>
        <p:txBody>
          <a:bodyPr/>
          <a:lstStyle/>
          <a:p>
            <a:r>
              <a:rPr lang="en-US" dirty="0"/>
              <a:t>In MERN Marketplace, a user who is signed in and has an active seller account will be able to create new shops. </a:t>
            </a:r>
          </a:p>
          <a:p>
            <a:r>
              <a:rPr lang="en-US" dirty="0"/>
              <a:t>To implement this feature, in the following sections we will add a create shop API in the backend, along with a way to fetch this API in the frontend, and a create new shop form view that takes user input for shop fields.</a:t>
            </a:r>
          </a:p>
        </p:txBody>
      </p:sp>
      <p:sp>
        <p:nvSpPr>
          <p:cNvPr id="4" name="Date Placeholder 3">
            <a:extLst>
              <a:ext uri="{FF2B5EF4-FFF2-40B4-BE49-F238E27FC236}">
                <a16:creationId xmlns:a16="http://schemas.microsoft.com/office/drawing/2014/main" id="{6E7C338E-CB1F-11E4-79A4-5E0101C1DF5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947D2BC-0497-7758-33E5-5897D63F930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C48FC2-59A6-21B9-81E1-469F0CF95AB5}"/>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spTree>
    <p:extLst>
      <p:ext uri="{BB962C8B-B14F-4D97-AF65-F5344CB8AC3E}">
        <p14:creationId xmlns:p14="http://schemas.microsoft.com/office/powerpoint/2010/main" val="41199580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A537-BABE-8DD2-C8EA-E8B9033E7000}"/>
              </a:ext>
            </a:extLst>
          </p:cNvPr>
          <p:cNvSpPr>
            <a:spLocks noGrp="1"/>
          </p:cNvSpPr>
          <p:nvPr>
            <p:ph type="title"/>
          </p:nvPr>
        </p:nvSpPr>
        <p:spPr/>
        <p:txBody>
          <a:bodyPr/>
          <a:lstStyle/>
          <a:p>
            <a:r>
              <a:rPr lang="en-US" dirty="0"/>
              <a:t>The create shop API</a:t>
            </a:r>
          </a:p>
        </p:txBody>
      </p:sp>
      <p:sp>
        <p:nvSpPr>
          <p:cNvPr id="3" name="Content Placeholder 2">
            <a:extLst>
              <a:ext uri="{FF2B5EF4-FFF2-40B4-BE49-F238E27FC236}">
                <a16:creationId xmlns:a16="http://schemas.microsoft.com/office/drawing/2014/main" id="{2CDC7384-5E1D-F714-5F3F-16A22FF9A4D5}"/>
              </a:ext>
            </a:extLst>
          </p:cNvPr>
          <p:cNvSpPr>
            <a:spLocks noGrp="1"/>
          </p:cNvSpPr>
          <p:nvPr>
            <p:ph idx="1"/>
          </p:nvPr>
        </p:nvSpPr>
        <p:spPr/>
        <p:txBody>
          <a:bodyPr/>
          <a:lstStyle/>
          <a:p>
            <a:r>
              <a:rPr lang="en-US" dirty="0"/>
              <a:t>For the implementation of the create shop API that will allow creating new shops in the database, we will first add a POST route, as shown in the following code:</a:t>
            </a:r>
          </a:p>
          <a:p>
            <a:endParaRPr lang="en-US" dirty="0"/>
          </a:p>
          <a:p>
            <a:endParaRPr lang="en-US" dirty="0"/>
          </a:p>
        </p:txBody>
      </p:sp>
      <p:sp>
        <p:nvSpPr>
          <p:cNvPr id="4" name="Date Placeholder 3">
            <a:extLst>
              <a:ext uri="{FF2B5EF4-FFF2-40B4-BE49-F238E27FC236}">
                <a16:creationId xmlns:a16="http://schemas.microsoft.com/office/drawing/2014/main" id="{0A314535-118F-337A-03CA-B960E25CB0E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315FE362-D3AE-454D-C9F7-117733DA17B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17DA95-FA8C-C955-D7CE-3C02350C7502}"/>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spTree>
    <p:extLst>
      <p:ext uri="{BB962C8B-B14F-4D97-AF65-F5344CB8AC3E}">
        <p14:creationId xmlns:p14="http://schemas.microsoft.com/office/powerpoint/2010/main" val="1233383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B4EB-9091-48AE-ABBA-7AD2B79DF92E}"/>
              </a:ext>
            </a:extLst>
          </p:cNvPr>
          <p:cNvSpPr>
            <a:spLocks noGrp="1"/>
          </p:cNvSpPr>
          <p:nvPr>
            <p:ph type="title"/>
          </p:nvPr>
        </p:nvSpPr>
        <p:spPr/>
        <p:txBody>
          <a:bodyPr/>
          <a:lstStyle/>
          <a:p>
            <a:br>
              <a:rPr lang="en-US" dirty="0"/>
            </a:br>
            <a:r>
              <a:rPr lang="en-US" sz="3000" dirty="0" err="1"/>
              <a:t>mern</a:t>
            </a:r>
            <a:r>
              <a:rPr lang="en-US" sz="3000" dirty="0"/>
              <a:t>-marketplace/server/routes/shop.routes.js:</a:t>
            </a:r>
            <a:br>
              <a:rPr lang="en-US" sz="3000" dirty="0"/>
            </a:br>
            <a:endParaRPr lang="en-US" sz="3000" dirty="0"/>
          </a:p>
        </p:txBody>
      </p:sp>
      <p:sp>
        <p:nvSpPr>
          <p:cNvPr id="3" name="Content Placeholder 2">
            <a:extLst>
              <a:ext uri="{FF2B5EF4-FFF2-40B4-BE49-F238E27FC236}">
                <a16:creationId xmlns:a16="http://schemas.microsoft.com/office/drawing/2014/main" id="{60DE8BB4-8BD3-07C2-A771-E698D625BF07}"/>
              </a:ext>
            </a:extLst>
          </p:cNvPr>
          <p:cNvSpPr>
            <a:spLocks noGrp="1"/>
          </p:cNvSpPr>
          <p:nvPr>
            <p:ph idx="1"/>
          </p:nvPr>
        </p:nvSpPr>
        <p:spPr/>
        <p:txBody>
          <a:bodyPr/>
          <a:lstStyle/>
          <a:p>
            <a:pPr marL="0" indent="0">
              <a:buNone/>
            </a:pPr>
            <a:r>
              <a:rPr lang="en-US" dirty="0" err="1"/>
              <a:t>router.route</a:t>
            </a:r>
            <a:r>
              <a:rPr lang="en-US" dirty="0"/>
              <a:t>('/</a:t>
            </a:r>
            <a:r>
              <a:rPr lang="en-US" dirty="0" err="1"/>
              <a:t>api</a:t>
            </a:r>
            <a:r>
              <a:rPr lang="en-US" dirty="0"/>
              <a:t>/shops/by/:</a:t>
            </a:r>
            <a:r>
              <a:rPr lang="en-US" dirty="0" err="1"/>
              <a:t>userId</a:t>
            </a:r>
            <a:r>
              <a:rPr lang="en-US" dirty="0"/>
              <a:t>')</a:t>
            </a:r>
          </a:p>
          <a:p>
            <a:pPr marL="0" indent="0">
              <a:buNone/>
            </a:pPr>
            <a:r>
              <a:rPr lang="en-US" dirty="0"/>
              <a:t>.post(</a:t>
            </a:r>
            <a:r>
              <a:rPr lang="en-US" dirty="0" err="1"/>
              <a:t>authCtrl.requireSignin</a:t>
            </a:r>
            <a:r>
              <a:rPr lang="en-US" dirty="0"/>
              <a:t>, </a:t>
            </a:r>
            <a:r>
              <a:rPr lang="en-US" dirty="0" err="1"/>
              <a:t>authCtrl.hasAuthorization</a:t>
            </a:r>
            <a:r>
              <a:rPr lang="en-US" dirty="0"/>
              <a:t>, </a:t>
            </a:r>
          </a:p>
          <a:p>
            <a:pPr marL="0" indent="0">
              <a:buNone/>
            </a:pPr>
            <a:r>
              <a:rPr lang="en-US" dirty="0" err="1"/>
              <a:t>userCtrl.isSeller</a:t>
            </a:r>
            <a:r>
              <a:rPr lang="en-US" dirty="0"/>
              <a:t>, </a:t>
            </a:r>
            <a:r>
              <a:rPr lang="en-US" dirty="0" err="1"/>
              <a:t>shopCtrl.create</a:t>
            </a:r>
            <a:r>
              <a:rPr lang="en-US" dirty="0"/>
              <a:t>)</a:t>
            </a:r>
          </a:p>
        </p:txBody>
      </p:sp>
      <p:sp>
        <p:nvSpPr>
          <p:cNvPr id="4" name="Date Placeholder 3">
            <a:extLst>
              <a:ext uri="{FF2B5EF4-FFF2-40B4-BE49-F238E27FC236}">
                <a16:creationId xmlns:a16="http://schemas.microsoft.com/office/drawing/2014/main" id="{DCDF39DD-7122-FFA3-C12F-B3D6AB66498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5395D7FE-DF0B-2B59-927C-C088E245ED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5170C3-31FC-C33A-21F8-70B81A9A6653}"/>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spTree>
    <p:extLst>
      <p:ext uri="{BB962C8B-B14F-4D97-AF65-F5344CB8AC3E}">
        <p14:creationId xmlns:p14="http://schemas.microsoft.com/office/powerpoint/2010/main" val="34855676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4264-193D-2388-D213-471C970CEF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0EA8E3-920D-37A6-B496-73A399E79E27}"/>
              </a:ext>
            </a:extLst>
          </p:cNvPr>
          <p:cNvSpPr>
            <a:spLocks noGrp="1"/>
          </p:cNvSpPr>
          <p:nvPr>
            <p:ph idx="1"/>
          </p:nvPr>
        </p:nvSpPr>
        <p:spPr/>
        <p:txBody>
          <a:bodyPr/>
          <a:lstStyle/>
          <a:p>
            <a:r>
              <a:rPr lang="en-US" dirty="0"/>
              <a:t>A POST request to this route at /</a:t>
            </a:r>
            <a:r>
              <a:rPr lang="en-US" dirty="0" err="1"/>
              <a:t>api</a:t>
            </a:r>
            <a:r>
              <a:rPr lang="en-US" dirty="0"/>
              <a:t>/shops/by/:</a:t>
            </a:r>
            <a:r>
              <a:rPr lang="en-US" dirty="0" err="1"/>
              <a:t>userId</a:t>
            </a:r>
            <a:r>
              <a:rPr lang="en-US" dirty="0"/>
              <a:t> will first ensure the requesting user is signed in and is also the authorized owner, in other words, it is the same user associated with the :</a:t>
            </a:r>
            <a:r>
              <a:rPr lang="en-US" dirty="0" err="1"/>
              <a:t>userId</a:t>
            </a:r>
            <a:r>
              <a:rPr lang="en-US" dirty="0"/>
              <a:t> specified in the route param.</a:t>
            </a:r>
          </a:p>
          <a:p>
            <a:r>
              <a:rPr lang="en-US" dirty="0"/>
              <a:t>To process the :</a:t>
            </a:r>
            <a:r>
              <a:rPr lang="en-US" dirty="0" err="1"/>
              <a:t>userId</a:t>
            </a:r>
            <a:r>
              <a:rPr lang="en-US" dirty="0"/>
              <a:t> param and retrieve the associated user from the database, we will utilize the </a:t>
            </a:r>
            <a:r>
              <a:rPr lang="en-US" dirty="0" err="1"/>
              <a:t>userByID</a:t>
            </a:r>
            <a:r>
              <a:rPr lang="en-US" dirty="0"/>
              <a:t> method in the user controller. </a:t>
            </a:r>
          </a:p>
          <a:p>
            <a:r>
              <a:rPr lang="en-US" dirty="0"/>
              <a:t>We will add the following to the Shop routes in shop.routes.js, so the user is available in the request object as profile:</a:t>
            </a:r>
          </a:p>
        </p:txBody>
      </p:sp>
      <p:sp>
        <p:nvSpPr>
          <p:cNvPr id="4" name="Date Placeholder 3">
            <a:extLst>
              <a:ext uri="{FF2B5EF4-FFF2-40B4-BE49-F238E27FC236}">
                <a16:creationId xmlns:a16="http://schemas.microsoft.com/office/drawing/2014/main" id="{201148C7-4662-A784-5F4B-7DC28795581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FA0FDC41-26E6-F08C-6047-F30C5138AB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51C45E-40BA-0109-458C-2EDE9BFF509B}"/>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8906510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4DFF-6587-E88A-6D4A-666B8D742946}"/>
              </a:ext>
            </a:extLst>
          </p:cNvPr>
          <p:cNvSpPr>
            <a:spLocks noGrp="1"/>
          </p:cNvSpPr>
          <p:nvPr>
            <p:ph type="title"/>
          </p:nvPr>
        </p:nvSpPr>
        <p:spPr/>
        <p:txBody>
          <a:bodyPr/>
          <a:lstStyle/>
          <a:p>
            <a:r>
              <a:rPr lang="en-US" dirty="0" err="1"/>
              <a:t>mern</a:t>
            </a:r>
            <a:r>
              <a:rPr lang="en-US" dirty="0"/>
              <a:t>-marketplace/server/routes/shop.routes.js:</a:t>
            </a:r>
            <a:br>
              <a:rPr lang="en-US" dirty="0"/>
            </a:br>
            <a:endParaRPr lang="en-US" dirty="0"/>
          </a:p>
        </p:txBody>
      </p:sp>
      <p:sp>
        <p:nvSpPr>
          <p:cNvPr id="3" name="Content Placeholder 2">
            <a:extLst>
              <a:ext uri="{FF2B5EF4-FFF2-40B4-BE49-F238E27FC236}">
                <a16:creationId xmlns:a16="http://schemas.microsoft.com/office/drawing/2014/main" id="{885975FC-A8D5-C9D1-AF32-F386D7AA7586}"/>
              </a:ext>
            </a:extLst>
          </p:cNvPr>
          <p:cNvSpPr>
            <a:spLocks noGrp="1"/>
          </p:cNvSpPr>
          <p:nvPr>
            <p:ph idx="1"/>
          </p:nvPr>
        </p:nvSpPr>
        <p:spPr/>
        <p:txBody>
          <a:bodyPr/>
          <a:lstStyle/>
          <a:p>
            <a:r>
              <a:rPr lang="en-US" dirty="0" err="1"/>
              <a:t>router.param</a:t>
            </a:r>
            <a:r>
              <a:rPr lang="en-US" dirty="0"/>
              <a:t>('</a:t>
            </a:r>
            <a:r>
              <a:rPr lang="en-US" dirty="0" err="1"/>
              <a:t>userId</a:t>
            </a:r>
            <a:r>
              <a:rPr lang="en-US" dirty="0"/>
              <a:t>', </a:t>
            </a:r>
            <a:r>
              <a:rPr lang="en-US" dirty="0" err="1"/>
              <a:t>userCtrl.userByID</a:t>
            </a:r>
            <a:r>
              <a:rPr lang="en-US" dirty="0"/>
              <a:t>)</a:t>
            </a:r>
          </a:p>
        </p:txBody>
      </p:sp>
      <p:sp>
        <p:nvSpPr>
          <p:cNvPr id="4" name="Date Placeholder 3">
            <a:extLst>
              <a:ext uri="{FF2B5EF4-FFF2-40B4-BE49-F238E27FC236}">
                <a16:creationId xmlns:a16="http://schemas.microsoft.com/office/drawing/2014/main" id="{3A792806-F13F-1679-A45E-AA8343594866}"/>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90D3ADA-8340-0BDA-2807-A935865B0B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E748AF4-FEB6-62BC-CF31-0497C273B3B6}"/>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33580099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1EB0-F830-A2EA-A665-4CB707AC0C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56E6BD-48B1-225F-3263-8F6BA6D88162}"/>
              </a:ext>
            </a:extLst>
          </p:cNvPr>
          <p:cNvSpPr>
            <a:spLocks noGrp="1"/>
          </p:cNvSpPr>
          <p:nvPr>
            <p:ph idx="1"/>
          </p:nvPr>
        </p:nvSpPr>
        <p:spPr/>
        <p:txBody>
          <a:bodyPr/>
          <a:lstStyle/>
          <a:p>
            <a:r>
              <a:rPr lang="en-US" dirty="0"/>
              <a:t>The shop.routes.js file containing the shop routes will be very similar to the </a:t>
            </a:r>
            <a:r>
              <a:rPr lang="en-US" dirty="0" err="1"/>
              <a:t>user.routes</a:t>
            </a:r>
            <a:r>
              <a:rPr lang="en-US" dirty="0"/>
              <a:t> file. </a:t>
            </a:r>
          </a:p>
          <a:p>
            <a:r>
              <a:rPr lang="en-US" dirty="0"/>
              <a:t>To load these new shop routes in the Express app, we need to mount the shop routes in express.js as shown in the following code, as we did for the auth and user routes:</a:t>
            </a:r>
          </a:p>
          <a:p>
            <a:endParaRPr lang="en-US" dirty="0"/>
          </a:p>
          <a:p>
            <a:pPr marL="0" indent="0">
              <a:buNone/>
            </a:pPr>
            <a:r>
              <a:rPr lang="en-US" dirty="0" err="1"/>
              <a:t>mern</a:t>
            </a:r>
            <a:r>
              <a:rPr lang="en-US" dirty="0"/>
              <a:t>-marketplace/server/express.js:</a:t>
            </a:r>
          </a:p>
          <a:p>
            <a:pPr marL="0" indent="0">
              <a:buNone/>
            </a:pPr>
            <a:r>
              <a:rPr lang="en-US" dirty="0" err="1"/>
              <a:t>app.use</a:t>
            </a:r>
            <a:r>
              <a:rPr lang="en-US" dirty="0"/>
              <a:t>('/', </a:t>
            </a:r>
            <a:r>
              <a:rPr lang="en-US" dirty="0" err="1"/>
              <a:t>shopRoutes</a:t>
            </a:r>
            <a:r>
              <a:rPr lang="en-US" dirty="0"/>
              <a:t>)</a:t>
            </a:r>
          </a:p>
        </p:txBody>
      </p:sp>
      <p:sp>
        <p:nvSpPr>
          <p:cNvPr id="4" name="Date Placeholder 3">
            <a:extLst>
              <a:ext uri="{FF2B5EF4-FFF2-40B4-BE49-F238E27FC236}">
                <a16:creationId xmlns:a16="http://schemas.microsoft.com/office/drawing/2014/main" id="{F58FFD9E-9D96-B302-5BA0-CF7B65901199}"/>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63CBFB9-7FD3-38F4-308D-1216F868FB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87F95FC-0A44-0639-AA53-D042EF83E994}"/>
              </a:ext>
            </a:extLst>
          </p:cNvPr>
          <p:cNvSpPr>
            <a:spLocks noGrp="1"/>
          </p:cNvSpPr>
          <p:nvPr>
            <p:ph type="sldNum" sz="quarter" idx="12"/>
          </p:nvPr>
        </p:nvSpPr>
        <p:spPr/>
        <p:txBody>
          <a:bodyPr/>
          <a:lstStyle/>
          <a:p>
            <a:fld id="{7C5CF243-786F-4254-B068-4C9F0B6EA12F}" type="slidenum">
              <a:rPr lang="en-US" altLang="en-US" smtClean="0"/>
              <a:pPr/>
              <a:t>77</a:t>
            </a:fld>
            <a:endParaRPr lang="en-US" altLang="en-US"/>
          </a:p>
        </p:txBody>
      </p:sp>
    </p:spTree>
    <p:extLst>
      <p:ext uri="{BB962C8B-B14F-4D97-AF65-F5344CB8AC3E}">
        <p14:creationId xmlns:p14="http://schemas.microsoft.com/office/powerpoint/2010/main" val="784382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7077-1298-E5B0-69E1-9CACFD85CC6C}"/>
              </a:ext>
            </a:extLst>
          </p:cNvPr>
          <p:cNvSpPr>
            <a:spLocks noGrp="1"/>
          </p:cNvSpPr>
          <p:nvPr>
            <p:ph type="title"/>
          </p:nvPr>
        </p:nvSpPr>
        <p:spPr/>
        <p:txBody>
          <a:bodyPr/>
          <a:lstStyle/>
          <a:p>
            <a:br>
              <a:rPr lang="en-US" dirty="0"/>
            </a:br>
            <a:r>
              <a:rPr lang="en-US" dirty="0"/>
              <a:t>Updated </a:t>
            </a:r>
            <a:r>
              <a:rPr lang="en-US" dirty="0" err="1"/>
              <a:t>mern</a:t>
            </a:r>
            <a:r>
              <a:rPr lang="en-US" dirty="0"/>
              <a:t>-marketplace/server/express.js:</a:t>
            </a:r>
            <a:br>
              <a:rPr lang="en-US" dirty="0"/>
            </a:br>
            <a:r>
              <a:rPr lang="en-US" dirty="0"/>
              <a:t> </a:t>
            </a:r>
          </a:p>
        </p:txBody>
      </p:sp>
      <p:sp>
        <p:nvSpPr>
          <p:cNvPr id="3" name="Content Placeholder 2">
            <a:extLst>
              <a:ext uri="{FF2B5EF4-FFF2-40B4-BE49-F238E27FC236}">
                <a16:creationId xmlns:a16="http://schemas.microsoft.com/office/drawing/2014/main" id="{1F689A1A-C0BA-5612-E522-A53350497856}"/>
              </a:ext>
            </a:extLst>
          </p:cNvPr>
          <p:cNvSpPr>
            <a:spLocks noGrp="1"/>
          </p:cNvSpPr>
          <p:nvPr>
            <p:ph idx="1"/>
          </p:nvPr>
        </p:nvSpPr>
        <p:spPr/>
        <p:txBody>
          <a:bodyPr/>
          <a:lstStyle/>
          <a:p>
            <a:r>
              <a:rPr lang="en-US" sz="350" b="0" dirty="0">
                <a:solidFill>
                  <a:srgbClr val="008000"/>
                </a:solidFill>
                <a:effectLst/>
                <a:latin typeface="Consolas" panose="020B0609020204030204" pitchFamily="49" charset="0"/>
              </a:rPr>
              <a:t>import express from 'express';</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bodyParser</a:t>
            </a:r>
            <a:r>
              <a:rPr lang="en-US" sz="350" b="0" dirty="0">
                <a:solidFill>
                  <a:srgbClr val="008000"/>
                </a:solidFill>
                <a:effectLst/>
                <a:latin typeface="Consolas" panose="020B0609020204030204" pitchFamily="49" charset="0"/>
              </a:rPr>
              <a:t> from 'body-parser';</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cookieParser</a:t>
            </a:r>
            <a:r>
              <a:rPr lang="en-US" sz="350" b="0" dirty="0">
                <a:solidFill>
                  <a:srgbClr val="008000"/>
                </a:solidFill>
                <a:effectLst/>
                <a:latin typeface="Consolas" panose="020B0609020204030204" pitchFamily="49" charset="0"/>
              </a:rPr>
              <a:t> from 'cookie-parser';</a:t>
            </a:r>
          </a:p>
          <a:p>
            <a:r>
              <a:rPr lang="en-US" sz="350" b="0" dirty="0">
                <a:solidFill>
                  <a:srgbClr val="008000"/>
                </a:solidFill>
                <a:effectLst/>
                <a:latin typeface="Consolas" panose="020B0609020204030204" pitchFamily="49" charset="0"/>
              </a:rPr>
              <a:t>import compress from 'compression';</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cors</a:t>
            </a:r>
            <a:r>
              <a:rPr lang="en-US" sz="350" b="0" dirty="0">
                <a:solidFill>
                  <a:srgbClr val="008000"/>
                </a:solidFill>
                <a:effectLst/>
                <a:latin typeface="Consolas" panose="020B0609020204030204" pitchFamily="49" charset="0"/>
              </a:rPr>
              <a:t> from '</a:t>
            </a:r>
            <a:r>
              <a:rPr lang="en-US" sz="350" b="0" dirty="0" err="1">
                <a:solidFill>
                  <a:srgbClr val="008000"/>
                </a:solidFill>
                <a:effectLst/>
                <a:latin typeface="Consolas" panose="020B0609020204030204" pitchFamily="49" charset="0"/>
              </a:rPr>
              <a:t>cors</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helmet from 'helmet';</a:t>
            </a:r>
          </a:p>
          <a:p>
            <a:r>
              <a:rPr lang="en-US" sz="350" b="0" dirty="0">
                <a:solidFill>
                  <a:srgbClr val="008000"/>
                </a:solidFill>
                <a:effectLst/>
                <a:latin typeface="Consolas" panose="020B0609020204030204" pitchFamily="49" charset="0"/>
              </a:rPr>
              <a:t>import path from 'path';</a:t>
            </a:r>
          </a:p>
          <a:p>
            <a:r>
              <a:rPr lang="en-US" sz="350" b="0" dirty="0">
                <a:solidFill>
                  <a:srgbClr val="008000"/>
                </a:solidFill>
                <a:effectLst/>
                <a:latin typeface="Consolas" panose="020B0609020204030204" pitchFamily="49" charset="0"/>
              </a:rPr>
              <a:t>import React from 'react'; // Import React</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ReactDOMServer</a:t>
            </a:r>
            <a:r>
              <a:rPr lang="en-US" sz="350" b="0" dirty="0">
                <a:solidFill>
                  <a:srgbClr val="008000"/>
                </a:solidFill>
                <a:effectLst/>
                <a:latin typeface="Consolas" panose="020B0609020204030204" pitchFamily="49" charset="0"/>
              </a:rPr>
              <a:t> from 'react-</a:t>
            </a:r>
            <a:r>
              <a:rPr lang="en-US" sz="350" b="0" dirty="0" err="1">
                <a:solidFill>
                  <a:srgbClr val="008000"/>
                </a:solidFill>
                <a:effectLst/>
                <a:latin typeface="Consolas" panose="020B0609020204030204" pitchFamily="49" charset="0"/>
              </a:rPr>
              <a:t>dom</a:t>
            </a:r>
            <a:r>
              <a:rPr lang="en-US" sz="350" b="0" dirty="0">
                <a:solidFill>
                  <a:srgbClr val="008000"/>
                </a:solidFill>
                <a:effectLst/>
                <a:latin typeface="Consolas" panose="020B0609020204030204" pitchFamily="49" charset="0"/>
              </a:rPr>
              <a:t>/server'; // Import </a:t>
            </a:r>
            <a:r>
              <a:rPr lang="en-US" sz="350" b="0" dirty="0" err="1">
                <a:solidFill>
                  <a:srgbClr val="008000"/>
                </a:solidFill>
                <a:effectLst/>
                <a:latin typeface="Consolas" panose="020B0609020204030204" pitchFamily="49" charset="0"/>
              </a:rPr>
              <a:t>ReactDOMServer</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from 'react-router-</a:t>
            </a:r>
            <a:r>
              <a:rPr lang="en-US" sz="350" b="0" dirty="0" err="1">
                <a:solidFill>
                  <a:srgbClr val="008000"/>
                </a:solidFill>
                <a:effectLst/>
                <a:latin typeface="Consolas" panose="020B0609020204030204" pitchFamily="49" charset="0"/>
              </a:rPr>
              <a:t>dom</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MainRouter</a:t>
            </a:r>
            <a:r>
              <a:rPr lang="en-US" sz="350" b="0" dirty="0">
                <a:solidFill>
                  <a:srgbClr val="008000"/>
                </a:solidFill>
                <a:effectLst/>
                <a:latin typeface="Consolas" panose="020B0609020204030204" pitchFamily="49" charset="0"/>
              </a:rPr>
              <a:t> from './../client/</a:t>
            </a:r>
            <a:r>
              <a:rPr lang="en-US" sz="350" b="0" dirty="0" err="1">
                <a:solidFill>
                  <a:srgbClr val="008000"/>
                </a:solidFill>
                <a:effectLst/>
                <a:latin typeface="Consolas" panose="020B0609020204030204" pitchFamily="49" charset="0"/>
              </a:rPr>
              <a:t>MainRouter</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import { </a:t>
            </a:r>
            <a:r>
              <a:rPr lang="en-US" sz="350" b="0" dirty="0" err="1">
                <a:solidFill>
                  <a:srgbClr val="008000"/>
                </a:solidFill>
                <a:effectLst/>
                <a:latin typeface="Consolas" panose="020B0609020204030204" pitchFamily="49" charset="0"/>
              </a:rPr>
              <a:t>ServerStyleSheets</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 } from '@material-</a:t>
            </a:r>
            <a:r>
              <a:rPr lang="en-US" sz="350" b="0" dirty="0" err="1">
                <a:solidFill>
                  <a:srgbClr val="008000"/>
                </a:solidFill>
                <a:effectLst/>
                <a:latin typeface="Consolas" panose="020B0609020204030204" pitchFamily="49" charset="0"/>
              </a:rPr>
              <a:t>ui</a:t>
            </a:r>
            <a:r>
              <a:rPr lang="en-US" sz="350" b="0" dirty="0">
                <a:solidFill>
                  <a:srgbClr val="008000"/>
                </a:solidFill>
                <a:effectLst/>
                <a:latin typeface="Consolas" panose="020B0609020204030204" pitchFamily="49" charset="0"/>
              </a:rPr>
              <a:t>/styles' </a:t>
            </a:r>
          </a:p>
          <a:p>
            <a:r>
              <a:rPr lang="en-US" sz="350" b="0" dirty="0">
                <a:solidFill>
                  <a:srgbClr val="008000"/>
                </a:solidFill>
                <a:effectLst/>
                <a:latin typeface="Consolas" panose="020B0609020204030204" pitchFamily="49" charset="0"/>
              </a:rPr>
              <a:t>//import theme from './../client/theme'</a:t>
            </a:r>
          </a:p>
          <a:p>
            <a:r>
              <a:rPr lang="en-US" sz="350" b="0" dirty="0">
                <a:solidFill>
                  <a:srgbClr val="008000"/>
                </a:solidFill>
                <a:effectLst/>
                <a:latin typeface="Consolas" panose="020B0609020204030204" pitchFamily="49" charset="0"/>
              </a:rPr>
              <a:t>//import { </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 from 'react-router-</a:t>
            </a:r>
            <a:r>
              <a:rPr lang="en-US" sz="350" b="0" dirty="0" err="1">
                <a:solidFill>
                  <a:srgbClr val="008000"/>
                </a:solidFill>
                <a:effectLst/>
                <a:latin typeface="Consolas" panose="020B0609020204030204" pitchFamily="49" charset="0"/>
              </a:rPr>
              <a:t>dom</a:t>
            </a:r>
            <a:r>
              <a:rPr lang="en-US" sz="350" b="0" dirty="0">
                <a:solidFill>
                  <a:srgbClr val="008000"/>
                </a:solidFill>
                <a:effectLst/>
                <a:latin typeface="Consolas" panose="020B0609020204030204" pitchFamily="49" charset="0"/>
              </a:rPr>
              <a:t>'; // Import </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from react-router-</a:t>
            </a:r>
            <a:r>
              <a:rPr lang="en-US" sz="350" b="0" dirty="0" err="1">
                <a:solidFill>
                  <a:srgbClr val="008000"/>
                </a:solidFill>
                <a:effectLst/>
                <a:latin typeface="Consolas" panose="020B0609020204030204" pitchFamily="49" charset="0"/>
              </a:rPr>
              <a:t>dom</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//import { </a:t>
            </a:r>
            <a:r>
              <a:rPr lang="en-US" sz="350" b="0" dirty="0" err="1">
                <a:solidFill>
                  <a:srgbClr val="008000"/>
                </a:solidFill>
                <a:effectLst/>
                <a:latin typeface="Consolas" panose="020B0609020204030204" pitchFamily="49" charset="0"/>
              </a:rPr>
              <a:t>ServerStyleSheets</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 } from '@material-</a:t>
            </a:r>
            <a:r>
              <a:rPr lang="en-US" sz="350" b="0" dirty="0" err="1">
                <a:solidFill>
                  <a:srgbClr val="008000"/>
                </a:solidFill>
                <a:effectLst/>
                <a:latin typeface="Consolas" panose="020B0609020204030204" pitchFamily="49" charset="0"/>
              </a:rPr>
              <a:t>ui</a:t>
            </a:r>
            <a:r>
              <a:rPr lang="en-US" sz="350" b="0" dirty="0">
                <a:solidFill>
                  <a:srgbClr val="008000"/>
                </a:solidFill>
                <a:effectLst/>
                <a:latin typeface="Consolas" panose="020B0609020204030204" pitchFamily="49" charset="0"/>
              </a:rPr>
              <a:t>/core'; // Import MUI components if used</a:t>
            </a:r>
          </a:p>
          <a:p>
            <a:r>
              <a:rPr lang="en-US" sz="350" b="0" dirty="0">
                <a:solidFill>
                  <a:srgbClr val="008000"/>
                </a:solidFill>
                <a:effectLst/>
                <a:latin typeface="Consolas" panose="020B0609020204030204" pitchFamily="49" charset="0"/>
              </a:rPr>
              <a:t>import Template from './../template.js';</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userRoutes</a:t>
            </a:r>
            <a:r>
              <a:rPr lang="en-US" sz="350" b="0" dirty="0">
                <a:solidFill>
                  <a:srgbClr val="008000"/>
                </a:solidFill>
                <a:effectLst/>
                <a:latin typeface="Consolas" panose="020B0609020204030204" pitchFamily="49" charset="0"/>
              </a:rPr>
              <a:t> from './routes/user.routes.js';</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authRoutes</a:t>
            </a:r>
            <a:r>
              <a:rPr lang="en-US" sz="350" b="0" dirty="0">
                <a:solidFill>
                  <a:srgbClr val="008000"/>
                </a:solidFill>
                <a:effectLst/>
                <a:latin typeface="Consolas" panose="020B0609020204030204" pitchFamily="49" charset="0"/>
              </a:rPr>
              <a:t> from './routes/auth.routes.js';</a:t>
            </a:r>
          </a:p>
          <a:p>
            <a:r>
              <a:rPr lang="en-US" sz="350" b="0" dirty="0">
                <a:solidFill>
                  <a:srgbClr val="008000"/>
                </a:solidFill>
                <a:effectLst/>
                <a:latin typeface="Consolas" panose="020B0609020204030204" pitchFamily="49" charset="0"/>
              </a:rPr>
              <a:t>import </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from 'react'</a:t>
            </a:r>
          </a:p>
          <a:p>
            <a:r>
              <a:rPr lang="en-US" sz="350" b="0" dirty="0">
                <a:solidFill>
                  <a:srgbClr val="008000"/>
                </a:solidFill>
                <a:effectLst/>
                <a:latin typeface="Consolas" panose="020B0609020204030204" pitchFamily="49" charset="0"/>
              </a:rPr>
              <a:t>//import { </a:t>
            </a:r>
            <a:r>
              <a:rPr lang="en-US" sz="350" b="0" dirty="0" err="1">
                <a:solidFill>
                  <a:srgbClr val="008000"/>
                </a:solidFill>
                <a:effectLst/>
                <a:latin typeface="Consolas" panose="020B0609020204030204" pitchFamily="49" charset="0"/>
              </a:rPr>
              <a:t>ServerStyleSheets</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 } from '@material-</a:t>
            </a:r>
            <a:r>
              <a:rPr lang="en-US" sz="350" b="0" dirty="0" err="1">
                <a:solidFill>
                  <a:srgbClr val="008000"/>
                </a:solidFill>
                <a:effectLst/>
                <a:latin typeface="Consolas" panose="020B0609020204030204" pitchFamily="49" charset="0"/>
              </a:rPr>
              <a:t>ui</a:t>
            </a:r>
            <a:r>
              <a:rPr lang="en-US" sz="350" b="0" dirty="0">
                <a:solidFill>
                  <a:srgbClr val="008000"/>
                </a:solidFill>
                <a:effectLst/>
                <a:latin typeface="Consolas" panose="020B0609020204030204" pitchFamily="49" charset="0"/>
              </a:rPr>
              <a:t>/styles' </a:t>
            </a:r>
          </a:p>
          <a:p>
            <a:r>
              <a:rPr lang="en-US" sz="350" b="0" dirty="0">
                <a:solidFill>
                  <a:srgbClr val="008000"/>
                </a:solidFill>
                <a:effectLst/>
                <a:latin typeface="Consolas" panose="020B0609020204030204" pitchFamily="49" charset="0"/>
              </a:rPr>
              <a:t>import theme from './../client/theme'</a:t>
            </a:r>
          </a:p>
          <a:p>
            <a:r>
              <a:rPr lang="en-US" sz="350" b="0" dirty="0">
                <a:solidFill>
                  <a:srgbClr val="008000"/>
                </a:solidFill>
                <a:effectLst/>
                <a:latin typeface="Consolas" panose="020B0609020204030204" pitchFamily="49" charset="0"/>
              </a:rPr>
              <a:t>// import </a:t>
            </a:r>
            <a:r>
              <a:rPr lang="en-US" sz="350" b="0" dirty="0" err="1">
                <a:solidFill>
                  <a:srgbClr val="008000"/>
                </a:solidFill>
                <a:effectLst/>
                <a:latin typeface="Consolas" panose="020B0609020204030204" pitchFamily="49" charset="0"/>
              </a:rPr>
              <a:t>devBundle</a:t>
            </a:r>
            <a:r>
              <a:rPr lang="en-US" sz="350" b="0" dirty="0">
                <a:solidFill>
                  <a:srgbClr val="008000"/>
                </a:solidFill>
                <a:effectLst/>
                <a:latin typeface="Consolas" panose="020B0609020204030204" pitchFamily="49" charset="0"/>
              </a:rPr>
              <a:t> from './</a:t>
            </a:r>
            <a:r>
              <a:rPr lang="en-US" sz="350" b="0" dirty="0" err="1">
                <a:solidFill>
                  <a:srgbClr val="008000"/>
                </a:solidFill>
                <a:effectLst/>
                <a:latin typeface="Consolas" panose="020B0609020204030204" pitchFamily="49" charset="0"/>
              </a:rPr>
              <a:t>devBundle</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const app = express();</a:t>
            </a:r>
          </a:p>
          <a:p>
            <a:r>
              <a:rPr lang="en-US" sz="350" b="0" dirty="0">
                <a:solidFill>
                  <a:srgbClr val="008000"/>
                </a:solidFill>
                <a:effectLst/>
                <a:latin typeface="Consolas" panose="020B0609020204030204" pitchFamily="49" charset="0"/>
              </a:rPr>
              <a:t>const CURRENT_WORKING_DIR = </a:t>
            </a:r>
            <a:r>
              <a:rPr lang="en-US" sz="350" b="0" dirty="0" err="1">
                <a:solidFill>
                  <a:srgbClr val="008000"/>
                </a:solidFill>
                <a:effectLst/>
                <a:latin typeface="Consolas" panose="020B0609020204030204" pitchFamily="49" charset="0"/>
              </a:rPr>
              <a:t>process.cwd</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devBundle.compile</a:t>
            </a:r>
            <a:r>
              <a:rPr lang="en-US" sz="350" b="0" dirty="0">
                <a:solidFill>
                  <a:srgbClr val="008000"/>
                </a:solidFill>
                <a:effectLst/>
                <a:latin typeface="Consolas" panose="020B0609020204030204" pitchFamily="49" charset="0"/>
              </a:rPr>
              <a:t>(app);</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Middleware</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express.static</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path.join</a:t>
            </a:r>
            <a:r>
              <a:rPr lang="en-US" sz="350" b="0" dirty="0">
                <a:solidFill>
                  <a:srgbClr val="008000"/>
                </a:solidFill>
                <a:effectLst/>
                <a:latin typeface="Consolas" panose="020B0609020204030204" pitchFamily="49" charset="0"/>
              </a:rPr>
              <a:t>(CURRENT_WORKING_DIR, '</a:t>
            </a:r>
            <a:r>
              <a:rPr lang="en-US" sz="350" b="0" dirty="0" err="1">
                <a:solidFill>
                  <a:srgbClr val="008000"/>
                </a:solidFill>
                <a:effectLst/>
                <a:latin typeface="Consolas" panose="020B0609020204030204" pitchFamily="49" charset="0"/>
              </a:rPr>
              <a:t>dist</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bodyParser.json</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bodyParser.urlencoded</a:t>
            </a:r>
            <a:r>
              <a:rPr lang="en-US" sz="350" b="0" dirty="0">
                <a:solidFill>
                  <a:srgbClr val="008000"/>
                </a:solidFill>
                <a:effectLst/>
                <a:latin typeface="Consolas" panose="020B0609020204030204" pitchFamily="49" charset="0"/>
              </a:rPr>
              <a:t>({ extended: true }));</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cookieParser</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(compress());</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(helmet());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cors</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Routes</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userRoutes</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authRoutes</a:t>
            </a:r>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shopRoutes</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r>
              <a:rPr lang="en-US" sz="350" b="0" dirty="0" err="1">
                <a:solidFill>
                  <a:srgbClr val="008000"/>
                </a:solidFill>
                <a:effectLst/>
                <a:latin typeface="Consolas" panose="020B0609020204030204" pitchFamily="49" charset="0"/>
              </a:rPr>
              <a:t>app.use</a:t>
            </a:r>
            <a:r>
              <a:rPr lang="en-US" sz="350" b="0" dirty="0">
                <a:solidFill>
                  <a:srgbClr val="008000"/>
                </a:solidFill>
                <a:effectLst/>
                <a:latin typeface="Consolas" panose="020B0609020204030204" pitchFamily="49" charset="0"/>
              </a:rPr>
              <a:t>((err, req, res, next) =&gt; {</a:t>
            </a:r>
          </a:p>
          <a:p>
            <a:r>
              <a:rPr lang="en-US" sz="350" b="0" dirty="0">
                <a:solidFill>
                  <a:srgbClr val="008000"/>
                </a:solidFill>
                <a:effectLst/>
                <a:latin typeface="Consolas" panose="020B0609020204030204" pitchFamily="49" charset="0"/>
              </a:rPr>
              <a:t>  if (err.name === '</a:t>
            </a:r>
            <a:r>
              <a:rPr lang="en-US" sz="350" b="0" dirty="0" err="1">
                <a:solidFill>
                  <a:srgbClr val="008000"/>
                </a:solidFill>
                <a:effectLst/>
                <a:latin typeface="Consolas" panose="020B0609020204030204" pitchFamily="49" charset="0"/>
              </a:rPr>
              <a:t>UnauthorizedError</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(401).</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 "error": err.name + ": " + </a:t>
            </a:r>
            <a:r>
              <a:rPr lang="en-US" sz="350" b="0" dirty="0" err="1">
                <a:solidFill>
                  <a:srgbClr val="008000"/>
                </a:solidFill>
                <a:effectLst/>
                <a:latin typeface="Consolas" panose="020B0609020204030204" pitchFamily="49" charset="0"/>
              </a:rPr>
              <a:t>err.message</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 else if (err) {</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(400).</a:t>
            </a:r>
            <a:r>
              <a:rPr lang="en-US" sz="350" b="0" dirty="0" err="1">
                <a:solidFill>
                  <a:srgbClr val="008000"/>
                </a:solidFill>
                <a:effectLst/>
                <a:latin typeface="Consolas" panose="020B0609020204030204" pitchFamily="49" charset="0"/>
              </a:rPr>
              <a:t>json</a:t>
            </a:r>
            <a:r>
              <a:rPr lang="en-US" sz="350" b="0" dirty="0">
                <a:solidFill>
                  <a:srgbClr val="008000"/>
                </a:solidFill>
                <a:effectLst/>
                <a:latin typeface="Consolas" panose="020B0609020204030204" pitchFamily="49" charset="0"/>
              </a:rPr>
              <a:t>({ "error": err.name + ": " + </a:t>
            </a:r>
            <a:r>
              <a:rPr lang="en-US" sz="350" b="0" dirty="0" err="1">
                <a:solidFill>
                  <a:srgbClr val="008000"/>
                </a:solidFill>
                <a:effectLst/>
                <a:latin typeface="Consolas" panose="020B0609020204030204" pitchFamily="49" charset="0"/>
              </a:rPr>
              <a:t>err.message</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console.log(err);</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r>
              <a:rPr lang="en-US" sz="350" b="0" dirty="0" err="1">
                <a:solidFill>
                  <a:srgbClr val="008000"/>
                </a:solidFill>
                <a:effectLst/>
                <a:latin typeface="Consolas" panose="020B0609020204030204" pitchFamily="49" charset="0"/>
              </a:rPr>
              <a:t>app.get</a:t>
            </a:r>
            <a:r>
              <a:rPr lang="en-US" sz="350" b="0" dirty="0">
                <a:solidFill>
                  <a:srgbClr val="008000"/>
                </a:solidFill>
                <a:effectLst/>
                <a:latin typeface="Consolas" panose="020B0609020204030204" pitchFamily="49" charset="0"/>
              </a:rPr>
              <a:t>('*', (req, res) =&gt; {</a:t>
            </a:r>
          </a:p>
          <a:p>
            <a:r>
              <a:rPr lang="en-US" sz="350" b="0" dirty="0">
                <a:solidFill>
                  <a:srgbClr val="008000"/>
                </a:solidFill>
                <a:effectLst/>
                <a:latin typeface="Consolas" panose="020B0609020204030204" pitchFamily="49" charset="0"/>
              </a:rPr>
              <a:t>  const sheets = new </a:t>
            </a:r>
            <a:r>
              <a:rPr lang="en-US" sz="350" b="0" dirty="0" err="1">
                <a:solidFill>
                  <a:srgbClr val="008000"/>
                </a:solidFill>
                <a:effectLst/>
                <a:latin typeface="Consolas" panose="020B0609020204030204" pitchFamily="49" charset="0"/>
              </a:rPr>
              <a:t>ServerStyleSheets</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const context = {};</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const markup = </a:t>
            </a:r>
            <a:r>
              <a:rPr lang="en-US" sz="350" b="0" dirty="0" err="1">
                <a:solidFill>
                  <a:srgbClr val="008000"/>
                </a:solidFill>
                <a:effectLst/>
                <a:latin typeface="Consolas" panose="020B0609020204030204" pitchFamily="49" charset="0"/>
              </a:rPr>
              <a:t>ReactDOMServer.renderToString</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sheets.collect</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 location={req.url} context={context}&gt;</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 theme={theme}&gt;</a:t>
            </a:r>
          </a:p>
          <a:p>
            <a:r>
              <a:rPr lang="en-US" sz="350" b="0" dirty="0">
                <a:solidFill>
                  <a:srgbClr val="008000"/>
                </a:solidFill>
                <a:effectLst/>
                <a:latin typeface="Consolas" panose="020B0609020204030204" pitchFamily="49" charset="0"/>
              </a:rPr>
              <a:t>&lt;</a:t>
            </a:r>
            <a:r>
              <a:rPr lang="en-US" sz="350" b="0" dirty="0" err="1">
                <a:solidFill>
                  <a:srgbClr val="008000"/>
                </a:solidFill>
                <a:effectLst/>
                <a:latin typeface="Consolas" panose="020B0609020204030204" pitchFamily="49" charset="0"/>
              </a:rPr>
              <a:t>MainRouter</a:t>
            </a:r>
            <a:r>
              <a:rPr lang="en-US" sz="350" b="0" dirty="0">
                <a:solidFill>
                  <a:srgbClr val="008000"/>
                </a:solidFill>
                <a:effectLst/>
                <a:latin typeface="Consolas" panose="020B0609020204030204" pitchFamily="49" charset="0"/>
              </a:rPr>
              <a:t> /&gt; </a:t>
            </a:r>
          </a:p>
          <a:p>
            <a:r>
              <a:rPr lang="en-US" sz="350" b="0" dirty="0">
                <a:solidFill>
                  <a:srgbClr val="008000"/>
                </a:solidFill>
                <a:effectLst/>
                <a:latin typeface="Consolas" panose="020B0609020204030204" pitchFamily="49" charset="0"/>
              </a:rPr>
              <a:t>&lt;/</a:t>
            </a:r>
            <a:r>
              <a:rPr lang="en-US" sz="350" b="0" dirty="0" err="1">
                <a:solidFill>
                  <a:srgbClr val="008000"/>
                </a:solidFill>
                <a:effectLst/>
                <a:latin typeface="Consolas" panose="020B0609020204030204" pitchFamily="49" charset="0"/>
              </a:rPr>
              <a:t>ThemeProvider</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 Your components here */}</a:t>
            </a:r>
          </a:p>
          <a:p>
            <a:r>
              <a:rPr lang="en-US" sz="350" b="0" dirty="0">
                <a:solidFill>
                  <a:srgbClr val="008000"/>
                </a:solidFill>
                <a:effectLst/>
                <a:latin typeface="Consolas" panose="020B0609020204030204" pitchFamily="49" charset="0"/>
              </a:rPr>
              <a:t>      &lt;/</a:t>
            </a:r>
            <a:r>
              <a:rPr lang="en-US" sz="350" b="0" dirty="0" err="1">
                <a:solidFill>
                  <a:srgbClr val="008000"/>
                </a:solidFill>
                <a:effectLst/>
                <a:latin typeface="Consolas" panose="020B0609020204030204" pitchFamily="49" charset="0"/>
              </a:rPr>
              <a:t>StaticRouter</a:t>
            </a:r>
            <a:r>
              <a:rPr lang="en-US" sz="350" b="0" dirty="0">
                <a:solidFill>
                  <a:srgbClr val="008000"/>
                </a:solidFill>
                <a:effectLst/>
                <a:latin typeface="Consolas" panose="020B0609020204030204" pitchFamily="49" charset="0"/>
              </a:rPr>
              <a:t>&gt;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if (context.url) {</a:t>
            </a:r>
          </a:p>
          <a:p>
            <a:r>
              <a:rPr lang="en-US" sz="350" b="0" dirty="0">
                <a:solidFill>
                  <a:srgbClr val="008000"/>
                </a:solidFill>
                <a:effectLst/>
                <a:latin typeface="Consolas" panose="020B0609020204030204" pitchFamily="49" charset="0"/>
              </a:rPr>
              <a:t>    return </a:t>
            </a:r>
            <a:r>
              <a:rPr lang="en-US" sz="350" b="0" dirty="0" err="1">
                <a:solidFill>
                  <a:srgbClr val="008000"/>
                </a:solidFill>
                <a:effectLst/>
                <a:latin typeface="Consolas" panose="020B0609020204030204" pitchFamily="49" charset="0"/>
              </a:rPr>
              <a:t>res.redirect</a:t>
            </a:r>
            <a:r>
              <a:rPr lang="en-US" sz="350" b="0" dirty="0">
                <a:solidFill>
                  <a:srgbClr val="008000"/>
                </a:solidFill>
                <a:effectLst/>
                <a:latin typeface="Consolas" panose="020B0609020204030204" pitchFamily="49" charset="0"/>
              </a:rPr>
              <a:t>(303, context.url);</a:t>
            </a:r>
          </a:p>
          <a:p>
            <a:r>
              <a:rPr lang="en-US" sz="350" b="0" dirty="0">
                <a:solidFill>
                  <a:srgbClr val="008000"/>
                </a:solidFill>
                <a:effectLst/>
                <a:latin typeface="Consolas" panose="020B0609020204030204" pitchFamily="49" charset="0"/>
              </a:rPr>
              <a:t>  }</a:t>
            </a:r>
          </a:p>
          <a:p>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  const </a:t>
            </a:r>
            <a:r>
              <a:rPr lang="en-US" sz="350" b="0" dirty="0" err="1">
                <a:solidFill>
                  <a:srgbClr val="008000"/>
                </a:solidFill>
                <a:effectLst/>
                <a:latin typeface="Consolas" panose="020B0609020204030204" pitchFamily="49" charset="0"/>
              </a:rPr>
              <a:t>css</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sheets.toString</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res.status</a:t>
            </a:r>
            <a:r>
              <a:rPr lang="en-US" sz="350" b="0" dirty="0">
                <a:solidFill>
                  <a:srgbClr val="008000"/>
                </a:solidFill>
                <a:effectLst/>
                <a:latin typeface="Consolas" panose="020B0609020204030204" pitchFamily="49" charset="0"/>
              </a:rPr>
              <a:t>(200).send(</a:t>
            </a:r>
          </a:p>
          <a:p>
            <a:r>
              <a:rPr lang="en-US" sz="350" b="0" dirty="0">
                <a:solidFill>
                  <a:srgbClr val="008000"/>
                </a:solidFill>
                <a:effectLst/>
                <a:latin typeface="Consolas" panose="020B0609020204030204" pitchFamily="49" charset="0"/>
              </a:rPr>
              <a:t>    Template({</a:t>
            </a:r>
          </a:p>
          <a:p>
            <a:r>
              <a:rPr lang="en-US" sz="350" b="0" dirty="0">
                <a:solidFill>
                  <a:srgbClr val="008000"/>
                </a:solidFill>
                <a:effectLst/>
                <a:latin typeface="Consolas" panose="020B0609020204030204" pitchFamily="49" charset="0"/>
              </a:rPr>
              <a:t>      markup: markup,</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css</a:t>
            </a:r>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css</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r>
              <a:rPr lang="en-US" sz="350" b="0" dirty="0">
                <a:solidFill>
                  <a:srgbClr val="008000"/>
                </a:solidFill>
                <a:effectLst/>
                <a:latin typeface="Consolas" panose="020B0609020204030204" pitchFamily="49" charset="0"/>
              </a:rPr>
              <a:t>export default app;</a:t>
            </a:r>
          </a:p>
          <a:p>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endParaRPr lang="en-US" sz="3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5B5F62F-7217-14F6-C18A-CE24438E027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C0C09AA4-0DB4-3527-83E3-323A8EC4EE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0AB0031-4372-9C83-D3B9-CA110221EA8D}"/>
              </a:ext>
            </a:extLst>
          </p:cNvPr>
          <p:cNvSpPr>
            <a:spLocks noGrp="1"/>
          </p:cNvSpPr>
          <p:nvPr>
            <p:ph type="sldNum" sz="quarter" idx="12"/>
          </p:nvPr>
        </p:nvSpPr>
        <p:spPr/>
        <p:txBody>
          <a:bodyPr/>
          <a:lstStyle/>
          <a:p>
            <a:fld id="{7C5CF243-786F-4254-B068-4C9F0B6EA12F}" type="slidenum">
              <a:rPr lang="en-US" altLang="en-US" smtClean="0"/>
              <a:pPr/>
              <a:t>78</a:t>
            </a:fld>
            <a:endParaRPr lang="en-US" altLang="en-US"/>
          </a:p>
        </p:txBody>
      </p:sp>
    </p:spTree>
    <p:extLst>
      <p:ext uri="{BB962C8B-B14F-4D97-AF65-F5344CB8AC3E}">
        <p14:creationId xmlns:p14="http://schemas.microsoft.com/office/powerpoint/2010/main" val="33893338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8C84-9CC7-DD28-80B3-31ABB4DC8C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1BCE43-A006-365B-EC8D-AF136849DCDB}"/>
              </a:ext>
            </a:extLst>
          </p:cNvPr>
          <p:cNvSpPr>
            <a:spLocks noGrp="1"/>
          </p:cNvSpPr>
          <p:nvPr>
            <p:ph idx="1"/>
          </p:nvPr>
        </p:nvSpPr>
        <p:spPr/>
        <p:txBody>
          <a:bodyPr/>
          <a:lstStyle/>
          <a:p>
            <a:r>
              <a:rPr lang="en-US" dirty="0"/>
              <a:t>The request to the create shop route will also verify that the current user is a seller before creating a new shop with the shop data passed in the request. </a:t>
            </a:r>
          </a:p>
          <a:p>
            <a:r>
              <a:rPr lang="en-US" dirty="0"/>
              <a:t>We will update the user controller to add the </a:t>
            </a:r>
            <a:r>
              <a:rPr lang="en-US" dirty="0" err="1"/>
              <a:t>isSeller</a:t>
            </a:r>
            <a:r>
              <a:rPr lang="en-US" dirty="0"/>
              <a:t> method, which will ensure that the current user is actually a seller. </a:t>
            </a:r>
          </a:p>
          <a:p>
            <a:r>
              <a:rPr lang="en-US" dirty="0"/>
              <a:t>The </a:t>
            </a:r>
            <a:r>
              <a:rPr lang="en-US" dirty="0" err="1"/>
              <a:t>isSeller</a:t>
            </a:r>
            <a:r>
              <a:rPr lang="en-US" dirty="0"/>
              <a:t> method is defined as follows:</a:t>
            </a:r>
          </a:p>
        </p:txBody>
      </p:sp>
      <p:sp>
        <p:nvSpPr>
          <p:cNvPr id="4" name="Date Placeholder 3">
            <a:extLst>
              <a:ext uri="{FF2B5EF4-FFF2-40B4-BE49-F238E27FC236}">
                <a16:creationId xmlns:a16="http://schemas.microsoft.com/office/drawing/2014/main" id="{681FC16C-80AB-BBA1-E991-1775F6E0CC6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B994593-53F2-39F1-1A6E-BA23FE1DBD3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112A8C-6F85-1C04-D394-582EA315ED47}"/>
              </a:ext>
            </a:extLst>
          </p:cNvPr>
          <p:cNvSpPr>
            <a:spLocks noGrp="1"/>
          </p:cNvSpPr>
          <p:nvPr>
            <p:ph type="sldNum" sz="quarter" idx="12"/>
          </p:nvPr>
        </p:nvSpPr>
        <p:spPr/>
        <p:txBody>
          <a:bodyPr/>
          <a:lstStyle/>
          <a:p>
            <a:fld id="{7C5CF243-786F-4254-B068-4C9F0B6EA12F}" type="slidenum">
              <a:rPr lang="en-US" altLang="en-US" smtClean="0"/>
              <a:pPr/>
              <a:t>79</a:t>
            </a:fld>
            <a:endParaRPr lang="en-US" altLang="en-US"/>
          </a:p>
        </p:txBody>
      </p:sp>
    </p:spTree>
    <p:extLst>
      <p:ext uri="{BB962C8B-B14F-4D97-AF65-F5344CB8AC3E}">
        <p14:creationId xmlns:p14="http://schemas.microsoft.com/office/powerpoint/2010/main" val="378292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5B21-2113-432B-F6A1-A91A477E364A}"/>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6917A523-C215-6FDA-AE09-12AC655E8B16}"/>
              </a:ext>
            </a:extLst>
          </p:cNvPr>
          <p:cNvPicPr>
            <a:picLocks noGrp="1" noChangeAspect="1"/>
          </p:cNvPicPr>
          <p:nvPr>
            <p:ph idx="1"/>
          </p:nvPr>
        </p:nvPicPr>
        <p:blipFill>
          <a:blip r:embed="rId2"/>
          <a:stretch>
            <a:fillRect/>
          </a:stretch>
        </p:blipFill>
        <p:spPr>
          <a:xfrm>
            <a:off x="990600" y="838200"/>
            <a:ext cx="8077200" cy="5407025"/>
          </a:xfrm>
        </p:spPr>
      </p:pic>
      <p:sp>
        <p:nvSpPr>
          <p:cNvPr id="4" name="Date Placeholder 3">
            <a:extLst>
              <a:ext uri="{FF2B5EF4-FFF2-40B4-BE49-F238E27FC236}">
                <a16:creationId xmlns:a16="http://schemas.microsoft.com/office/drawing/2014/main" id="{4F4906BB-8A75-E124-2F2F-0F4C1E7D16E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B9BC3AB-747C-EC42-EB59-10E27894DC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A27C0EF-1310-6BA4-1C2F-4EF63AB89B42}"/>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330609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6904-CBD8-E52F-993E-6E01BFB5D0D8}"/>
              </a:ext>
            </a:extLst>
          </p:cNvPr>
          <p:cNvSpPr>
            <a:spLocks noGrp="1"/>
          </p:cNvSpPr>
          <p:nvPr>
            <p:ph type="title"/>
          </p:nvPr>
        </p:nvSpPr>
        <p:spPr/>
        <p:txBody>
          <a:bodyPr/>
          <a:lstStyle/>
          <a:p>
            <a:r>
              <a:rPr lang="en-US" sz="2800" dirty="0" err="1"/>
              <a:t>mern</a:t>
            </a:r>
            <a:r>
              <a:rPr lang="en-US" sz="2800" dirty="0"/>
              <a:t>-marketplace/server/controllers/user.controller.js:</a:t>
            </a:r>
          </a:p>
        </p:txBody>
      </p:sp>
      <p:sp>
        <p:nvSpPr>
          <p:cNvPr id="3" name="Content Placeholder 2">
            <a:extLst>
              <a:ext uri="{FF2B5EF4-FFF2-40B4-BE49-F238E27FC236}">
                <a16:creationId xmlns:a16="http://schemas.microsoft.com/office/drawing/2014/main" id="{D55A1FC2-219C-50E8-4F2B-34A421A9AF72}"/>
              </a:ext>
            </a:extLst>
          </p:cNvPr>
          <p:cNvSpPr>
            <a:spLocks noGrp="1"/>
          </p:cNvSpPr>
          <p:nvPr>
            <p:ph idx="1"/>
          </p:nvPr>
        </p:nvSpPr>
        <p:spPr/>
        <p:txBody>
          <a:bodyPr/>
          <a:lstStyle/>
          <a:p>
            <a:r>
              <a:rPr lang="en-US" dirty="0"/>
              <a:t>const </a:t>
            </a:r>
            <a:r>
              <a:rPr lang="en-US" dirty="0" err="1"/>
              <a:t>isSeller</a:t>
            </a:r>
            <a:r>
              <a:rPr lang="en-US" dirty="0"/>
              <a:t> = (req, res, next) =&gt; {</a:t>
            </a:r>
          </a:p>
          <a:p>
            <a:r>
              <a:rPr lang="en-US" dirty="0"/>
              <a:t>const </a:t>
            </a:r>
            <a:r>
              <a:rPr lang="en-US" dirty="0" err="1"/>
              <a:t>isSeller</a:t>
            </a:r>
            <a:r>
              <a:rPr lang="en-US" dirty="0"/>
              <a:t> = </a:t>
            </a:r>
            <a:r>
              <a:rPr lang="en-US" dirty="0" err="1"/>
              <a:t>req.profile</a:t>
            </a:r>
            <a:r>
              <a:rPr lang="en-US" dirty="0"/>
              <a:t> &amp;&amp; </a:t>
            </a:r>
            <a:r>
              <a:rPr lang="en-US" dirty="0" err="1"/>
              <a:t>req.profile.seller</a:t>
            </a:r>
            <a:r>
              <a:rPr lang="en-US" dirty="0"/>
              <a:t> </a:t>
            </a:r>
          </a:p>
          <a:p>
            <a:r>
              <a:rPr lang="en-US" dirty="0"/>
              <a:t>if (!</a:t>
            </a:r>
            <a:r>
              <a:rPr lang="en-US" dirty="0" err="1"/>
              <a:t>isSeller</a:t>
            </a:r>
            <a:r>
              <a:rPr lang="en-US" dirty="0"/>
              <a:t>) {</a:t>
            </a:r>
          </a:p>
          <a:p>
            <a:r>
              <a:rPr lang="en-US" dirty="0"/>
              <a:t>return </a:t>
            </a:r>
            <a:r>
              <a:rPr lang="en-US" dirty="0" err="1"/>
              <a:t>res.status</a:t>
            </a:r>
            <a:r>
              <a:rPr lang="en-US" dirty="0"/>
              <a:t>('403').</a:t>
            </a:r>
            <a:r>
              <a:rPr lang="en-US" dirty="0" err="1"/>
              <a:t>json</a:t>
            </a:r>
            <a:r>
              <a:rPr lang="en-US" dirty="0"/>
              <a:t>({ </a:t>
            </a:r>
          </a:p>
          <a:p>
            <a:r>
              <a:rPr lang="en-US" dirty="0"/>
              <a:t>error: "User is not a seller"</a:t>
            </a:r>
          </a:p>
          <a:p>
            <a:r>
              <a:rPr lang="en-US" dirty="0"/>
              <a:t>}) </a:t>
            </a:r>
          </a:p>
          <a:p>
            <a:r>
              <a:rPr lang="en-US" dirty="0"/>
              <a:t>} </a:t>
            </a:r>
          </a:p>
          <a:p>
            <a:r>
              <a:rPr lang="en-US" dirty="0"/>
              <a:t>next()</a:t>
            </a:r>
          </a:p>
          <a:p>
            <a:r>
              <a:rPr lang="en-US" dirty="0"/>
              <a:t>}</a:t>
            </a:r>
          </a:p>
        </p:txBody>
      </p:sp>
      <p:sp>
        <p:nvSpPr>
          <p:cNvPr id="4" name="Date Placeholder 3">
            <a:extLst>
              <a:ext uri="{FF2B5EF4-FFF2-40B4-BE49-F238E27FC236}">
                <a16:creationId xmlns:a16="http://schemas.microsoft.com/office/drawing/2014/main" id="{24E70526-D643-A184-9CE3-533B43889AA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7EAC1AC-90C2-3EF9-FE3A-F08B601F782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6564164-BD03-405F-1BE2-A1622E45BE93}"/>
              </a:ext>
            </a:extLst>
          </p:cNvPr>
          <p:cNvSpPr>
            <a:spLocks noGrp="1"/>
          </p:cNvSpPr>
          <p:nvPr>
            <p:ph type="sldNum" sz="quarter" idx="12"/>
          </p:nvPr>
        </p:nvSpPr>
        <p:spPr/>
        <p:txBody>
          <a:bodyPr/>
          <a:lstStyle/>
          <a:p>
            <a:fld id="{7C5CF243-786F-4254-B068-4C9F0B6EA12F}" type="slidenum">
              <a:rPr lang="en-US" altLang="en-US" smtClean="0"/>
              <a:pPr/>
              <a:t>80</a:t>
            </a:fld>
            <a:endParaRPr lang="en-US" altLang="en-US"/>
          </a:p>
        </p:txBody>
      </p:sp>
    </p:spTree>
    <p:extLst>
      <p:ext uri="{BB962C8B-B14F-4D97-AF65-F5344CB8AC3E}">
        <p14:creationId xmlns:p14="http://schemas.microsoft.com/office/powerpoint/2010/main" val="22728724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2DBC-64DB-3081-46E2-E4D138394F44}"/>
              </a:ext>
            </a:extLst>
          </p:cNvPr>
          <p:cNvSpPr>
            <a:spLocks noGrp="1"/>
          </p:cNvSpPr>
          <p:nvPr>
            <p:ph type="title"/>
          </p:nvPr>
        </p:nvSpPr>
        <p:spPr/>
        <p:txBody>
          <a:bodyPr/>
          <a:lstStyle/>
          <a:p>
            <a:r>
              <a:rPr lang="en-US" dirty="0"/>
              <a:t>Updated </a:t>
            </a:r>
            <a:r>
              <a:rPr lang="en-US" dirty="0" err="1"/>
              <a:t>mern</a:t>
            </a:r>
            <a:r>
              <a:rPr lang="en-US" dirty="0"/>
              <a:t>-marketplace/server/controllers/user.controller.js:</a:t>
            </a:r>
          </a:p>
        </p:txBody>
      </p:sp>
      <p:sp>
        <p:nvSpPr>
          <p:cNvPr id="3" name="Content Placeholder 2">
            <a:extLst>
              <a:ext uri="{FF2B5EF4-FFF2-40B4-BE49-F238E27FC236}">
                <a16:creationId xmlns:a16="http://schemas.microsoft.com/office/drawing/2014/main" id="{5C35F3A0-704E-997D-49B4-77F7FD978E64}"/>
              </a:ext>
            </a:extLst>
          </p:cNvPr>
          <p:cNvSpPr>
            <a:spLocks noGrp="1"/>
          </p:cNvSpPr>
          <p:nvPr>
            <p:ph idx="1"/>
          </p:nvPr>
        </p:nvSpPr>
        <p:spPr/>
        <p:txBody>
          <a:bodyPr/>
          <a:lstStyle/>
          <a:p>
            <a:r>
              <a:rPr lang="en-US" sz="300" b="0" dirty="0">
                <a:solidFill>
                  <a:srgbClr val="008000"/>
                </a:solidFill>
                <a:effectLst/>
                <a:latin typeface="Consolas" panose="020B0609020204030204" pitchFamily="49" charset="0"/>
              </a:rPr>
              <a:t>import User from '../models/user.model.js'</a:t>
            </a:r>
          </a:p>
          <a:p>
            <a:r>
              <a:rPr lang="en-US" sz="300" b="0" dirty="0">
                <a:solidFill>
                  <a:srgbClr val="008000"/>
                </a:solidFill>
                <a:effectLst/>
                <a:latin typeface="Consolas" panose="020B0609020204030204" pitchFamily="49" charset="0"/>
              </a:rPr>
              <a:t>    import extend from '</a:t>
            </a:r>
            <a:r>
              <a:rPr lang="en-US" sz="300" b="0" dirty="0" err="1">
                <a:solidFill>
                  <a:srgbClr val="008000"/>
                </a:solidFill>
                <a:effectLst/>
                <a:latin typeface="Consolas" panose="020B0609020204030204" pitchFamily="49" charset="0"/>
              </a:rPr>
              <a:t>lodash</a:t>
            </a:r>
            <a:r>
              <a:rPr lang="en-US" sz="300" b="0" dirty="0">
                <a:solidFill>
                  <a:srgbClr val="008000"/>
                </a:solidFill>
                <a:effectLst/>
                <a:latin typeface="Consolas" panose="020B0609020204030204" pitchFamily="49" charset="0"/>
              </a:rPr>
              <a:t>/extend.js'</a:t>
            </a:r>
          </a:p>
          <a:p>
            <a:r>
              <a:rPr lang="en-US" sz="300" b="0" dirty="0">
                <a:solidFill>
                  <a:srgbClr val="008000"/>
                </a:solidFill>
                <a:effectLst/>
                <a:latin typeface="Consolas" panose="020B0609020204030204" pitchFamily="49" charset="0"/>
              </a:rPr>
              <a:t>    import </a:t>
            </a:r>
            <a:r>
              <a:rPr lang="en-US" sz="300" b="0" dirty="0" err="1">
                <a:solidFill>
                  <a:srgbClr val="008000"/>
                </a:solidFill>
                <a:effectLst/>
                <a:latin typeface="Consolas" panose="020B0609020204030204" pitchFamily="49" charset="0"/>
              </a:rPr>
              <a:t>errorHandler</a:t>
            </a:r>
            <a:r>
              <a:rPr lang="en-US" sz="300" b="0" dirty="0">
                <a:solidFill>
                  <a:srgbClr val="008000"/>
                </a:solidFill>
                <a:effectLst/>
                <a:latin typeface="Consolas" panose="020B0609020204030204" pitchFamily="49" charset="0"/>
              </a:rPr>
              <a:t> from './error.controller.js'</a:t>
            </a:r>
          </a:p>
          <a:p>
            <a:r>
              <a:rPr lang="en-US" sz="300" b="0" dirty="0">
                <a:solidFill>
                  <a:srgbClr val="008000"/>
                </a:solidFill>
                <a:effectLst/>
                <a:latin typeface="Consolas" panose="020B0609020204030204" pitchFamily="49" charset="0"/>
              </a:rPr>
              <a:t>const create = async (req, res) =&gt; { </a:t>
            </a:r>
          </a:p>
          <a:p>
            <a:r>
              <a:rPr lang="en-US" sz="300" b="0" dirty="0">
                <a:solidFill>
                  <a:srgbClr val="008000"/>
                </a:solidFill>
                <a:effectLst/>
                <a:latin typeface="Consolas" panose="020B0609020204030204" pitchFamily="49" charset="0"/>
              </a:rPr>
              <a:t>    console.log(</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const user = new User(</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await </a:t>
            </a:r>
            <a:r>
              <a:rPr lang="en-US" sz="300" b="0" dirty="0" err="1">
                <a:solidFill>
                  <a:srgbClr val="008000"/>
                </a:solidFill>
                <a:effectLst/>
                <a:latin typeface="Consolas" panose="020B0609020204030204" pitchFamily="49" charset="0"/>
              </a:rPr>
              <a:t>user.save</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(200).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message: "Successfully signed up!"</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const list = async (req, res) =&gt; { </a:t>
            </a:r>
          </a:p>
          <a:p>
            <a:r>
              <a:rPr lang="en-US" sz="300" b="0" dirty="0">
                <a:solidFill>
                  <a:srgbClr val="008000"/>
                </a:solidFill>
                <a:effectLst/>
                <a:latin typeface="Consolas" panose="020B0609020204030204" pitchFamily="49" charset="0"/>
              </a:rPr>
              <a:t>    try {</a:t>
            </a:r>
          </a:p>
          <a:p>
            <a:r>
              <a:rPr lang="en-US" sz="300" b="0" dirty="0">
                <a:solidFill>
                  <a:srgbClr val="008000"/>
                </a:solidFill>
                <a:effectLst/>
                <a:latin typeface="Consolas" panose="020B0609020204030204" pitchFamily="49" charset="0"/>
              </a:rPr>
              <a:t>    let users = await </a:t>
            </a:r>
            <a:r>
              <a:rPr lang="en-US" sz="300" b="0" dirty="0" err="1">
                <a:solidFill>
                  <a:srgbClr val="008000"/>
                </a:solidFill>
                <a:effectLst/>
                <a:latin typeface="Consolas" panose="020B0609020204030204" pitchFamily="49" charset="0"/>
              </a:rPr>
              <a:t>User.find</a:t>
            </a:r>
            <a:r>
              <a:rPr lang="en-US" sz="300" b="0" dirty="0">
                <a:solidFill>
                  <a:srgbClr val="008000"/>
                </a:solidFill>
                <a:effectLst/>
                <a:latin typeface="Consolas" panose="020B0609020204030204" pitchFamily="49" charset="0"/>
              </a:rPr>
              <a:t>().select('name email    updated created')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(users)</a:t>
            </a:r>
          </a:p>
          <a:p>
            <a:r>
              <a:rPr lang="en-US" sz="300" b="0" dirty="0">
                <a:solidFill>
                  <a:srgbClr val="008000"/>
                </a:solidFill>
                <a:effectLst/>
                <a:latin typeface="Consolas" panose="020B0609020204030204" pitchFamily="49" charset="0"/>
              </a:rPr>
              <a:t>    } catch (err) {</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const </a:t>
            </a:r>
            <a:r>
              <a:rPr lang="en-US" sz="300" b="0" dirty="0" err="1">
                <a:solidFill>
                  <a:srgbClr val="008000"/>
                </a:solidFill>
                <a:effectLst/>
                <a:latin typeface="Consolas" panose="020B0609020204030204" pitchFamily="49" charset="0"/>
              </a:rPr>
              <a:t>userByID</a:t>
            </a:r>
            <a:r>
              <a:rPr lang="en-US" sz="300" b="0" dirty="0">
                <a:solidFill>
                  <a:srgbClr val="008000"/>
                </a:solidFill>
                <a:effectLst/>
                <a:latin typeface="Consolas" panose="020B0609020204030204" pitchFamily="49" charset="0"/>
              </a:rPr>
              <a:t> = async (req, res, next, id)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await </a:t>
            </a:r>
            <a:r>
              <a:rPr lang="en-US" sz="300" b="0" dirty="0" err="1">
                <a:solidFill>
                  <a:srgbClr val="008000"/>
                </a:solidFill>
                <a:effectLst/>
                <a:latin typeface="Consolas" panose="020B0609020204030204" pitchFamily="49" charset="0"/>
              </a:rPr>
              <a:t>User.findById</a:t>
            </a:r>
            <a:r>
              <a:rPr lang="en-US" sz="300" b="0" dirty="0">
                <a:solidFill>
                  <a:srgbClr val="008000"/>
                </a:solidFill>
                <a:effectLst/>
                <a:latin typeface="Consolas" panose="020B0609020204030204" pitchFamily="49" charset="0"/>
              </a:rPr>
              <a:t>(id) </a:t>
            </a:r>
          </a:p>
          <a:p>
            <a:r>
              <a:rPr lang="en-US" sz="300" b="0" dirty="0">
                <a:solidFill>
                  <a:srgbClr val="008000"/>
                </a:solidFill>
                <a:effectLst/>
                <a:latin typeface="Consolas" panose="020B0609020204030204" pitchFamily="49" charset="0"/>
              </a:rPr>
              <a:t>if (!user)</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"User not found"</a:t>
            </a:r>
          </a:p>
          <a:p>
            <a:r>
              <a:rPr lang="en-US" sz="300" b="0" dirty="0">
                <a:solidFill>
                  <a:srgbClr val="008000"/>
                </a:solidFill>
                <a:effectLst/>
                <a:latin typeface="Consolas" panose="020B0609020204030204" pitchFamily="49" charset="0"/>
              </a:rPr>
              <a:t>})</a:t>
            </a:r>
          </a:p>
          <a:p>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 user </a:t>
            </a:r>
          </a:p>
          <a:p>
            <a:r>
              <a:rPr lang="en-US" sz="300" b="0" dirty="0">
                <a:solidFill>
                  <a:srgbClr val="008000"/>
                </a:solidFill>
                <a:effectLst/>
                <a:latin typeface="Consolas" panose="020B0609020204030204" pitchFamily="49" charset="0"/>
              </a:rPr>
              <a:t>next()</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"Could not retrieve user"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const read = (req, res) =&gt;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req.profile.hashed_password</a:t>
            </a:r>
            <a:r>
              <a:rPr lang="en-US" sz="300" b="0" dirty="0">
                <a:solidFill>
                  <a:srgbClr val="008000"/>
                </a:solidFill>
                <a:effectLst/>
                <a:latin typeface="Consolas" panose="020B0609020204030204" pitchFamily="49" charset="0"/>
              </a:rPr>
              <a:t> = undefined </a:t>
            </a:r>
          </a:p>
          <a:p>
            <a:r>
              <a:rPr lang="en-US" sz="300" b="0" dirty="0">
                <a:solidFill>
                  <a:srgbClr val="008000"/>
                </a:solidFill>
                <a:effectLst/>
                <a:latin typeface="Consolas" panose="020B0609020204030204" pitchFamily="49" charset="0"/>
              </a:rPr>
              <a:t>    </a:t>
            </a:r>
            <a:r>
              <a:rPr lang="en-US" sz="300" b="0" dirty="0" err="1">
                <a:solidFill>
                  <a:srgbClr val="008000"/>
                </a:solidFill>
                <a:effectLst/>
                <a:latin typeface="Consolas" panose="020B0609020204030204" pitchFamily="49" charset="0"/>
              </a:rPr>
              <a:t>req.profile.salt</a:t>
            </a:r>
            <a:r>
              <a:rPr lang="en-US" sz="300" b="0" dirty="0">
                <a:solidFill>
                  <a:srgbClr val="008000"/>
                </a:solidFill>
                <a:effectLst/>
                <a:latin typeface="Consolas" panose="020B0609020204030204" pitchFamily="49" charset="0"/>
              </a:rPr>
              <a:t> = undefined</a:t>
            </a:r>
          </a:p>
          <a:p>
            <a:r>
              <a:rPr lang="en-US" sz="300" b="0" dirty="0">
                <a:solidFill>
                  <a:srgbClr val="008000"/>
                </a:solidFill>
                <a:effectLst/>
                <a:latin typeface="Consolas" panose="020B0609020204030204" pitchFamily="49" charset="0"/>
              </a:rPr>
              <a:t>    return </a:t>
            </a:r>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    const update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t>
            </a:r>
            <a:r>
              <a:rPr lang="en-US" sz="300" b="0" dirty="0" err="1">
                <a:solidFill>
                  <a:srgbClr val="008000"/>
                </a:solidFill>
                <a:effectLst/>
                <a:latin typeface="Consolas" panose="020B0609020204030204" pitchFamily="49" charset="0"/>
              </a:rPr>
              <a:t>req.profile</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user = extend(user, </a:t>
            </a:r>
            <a:r>
              <a:rPr lang="en-US" sz="300" b="0" dirty="0" err="1">
                <a:solidFill>
                  <a:srgbClr val="008000"/>
                </a:solidFill>
                <a:effectLst/>
                <a:latin typeface="Consolas" panose="020B0609020204030204" pitchFamily="49" charset="0"/>
              </a:rPr>
              <a:t>req.body</a:t>
            </a:r>
            <a:r>
              <a:rPr lang="en-US" sz="300" b="0" dirty="0">
                <a:solidFill>
                  <a:srgbClr val="008000"/>
                </a:solidFill>
                <a:effectLst/>
                <a:latin typeface="Consolas" panose="020B0609020204030204" pitchFamily="49" charset="0"/>
              </a:rPr>
              <a:t>) </a:t>
            </a:r>
          </a:p>
          <a:p>
            <a:r>
              <a:rPr lang="en-US" sz="300" b="0" dirty="0" err="1">
                <a:solidFill>
                  <a:srgbClr val="008000"/>
                </a:solidFill>
                <a:effectLst/>
                <a:latin typeface="Consolas" panose="020B0609020204030204" pitchFamily="49" charset="0"/>
              </a:rPr>
              <a:t>user.updated</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Date.now</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await </a:t>
            </a:r>
            <a:r>
              <a:rPr lang="en-US" sz="300" b="0" dirty="0" err="1">
                <a:solidFill>
                  <a:srgbClr val="008000"/>
                </a:solidFill>
                <a:effectLst/>
                <a:latin typeface="Consolas" panose="020B0609020204030204" pitchFamily="49" charset="0"/>
              </a:rPr>
              <a:t>user.save</a:t>
            </a:r>
            <a:r>
              <a:rPr lang="en-US" sz="300" b="0" dirty="0">
                <a:solidFill>
                  <a:srgbClr val="008000"/>
                </a:solidFill>
                <a:effectLst/>
                <a:latin typeface="Consolas" panose="020B0609020204030204" pitchFamily="49" charset="0"/>
              </a:rPr>
              <a:t>()</a:t>
            </a:r>
          </a:p>
          <a:p>
            <a:r>
              <a:rPr lang="en-US" sz="300" b="0" dirty="0" err="1">
                <a:solidFill>
                  <a:srgbClr val="008000"/>
                </a:solidFill>
                <a:effectLst/>
                <a:latin typeface="Consolas" panose="020B0609020204030204" pitchFamily="49" charset="0"/>
              </a:rPr>
              <a:t>user.hashed_password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user.salt</a:t>
            </a:r>
            <a:r>
              <a:rPr lang="en-US" sz="300" b="0" dirty="0">
                <a:solidFill>
                  <a:srgbClr val="008000"/>
                </a:solidFill>
                <a:effectLst/>
                <a:latin typeface="Consolas" panose="020B0609020204030204" pitchFamily="49" charset="0"/>
              </a:rPr>
              <a:t> = undefined</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(user) </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const remove = async (req, res) =&gt; { </a:t>
            </a:r>
          </a:p>
          <a:p>
            <a:r>
              <a:rPr lang="en-US" sz="300" b="0" dirty="0">
                <a:solidFill>
                  <a:srgbClr val="008000"/>
                </a:solidFill>
                <a:effectLst/>
                <a:latin typeface="Consolas" panose="020B0609020204030204" pitchFamily="49" charset="0"/>
              </a:rPr>
              <a:t>try {</a:t>
            </a:r>
          </a:p>
          <a:p>
            <a:r>
              <a:rPr lang="en-US" sz="300" b="0" dirty="0">
                <a:solidFill>
                  <a:srgbClr val="008000"/>
                </a:solidFill>
                <a:effectLst/>
                <a:latin typeface="Consolas" panose="020B0609020204030204" pitchFamily="49" charset="0"/>
              </a:rPr>
              <a:t>let user = </a:t>
            </a:r>
            <a:r>
              <a:rPr lang="en-US" sz="300" b="0" dirty="0" err="1">
                <a:solidFill>
                  <a:srgbClr val="008000"/>
                </a:solidFill>
                <a:effectLst/>
                <a:latin typeface="Consolas" panose="020B0609020204030204" pitchFamily="49" charset="0"/>
              </a:rPr>
              <a:t>req.profile</a:t>
            </a:r>
            <a:endParaRPr lang="en-US" sz="300" b="0" dirty="0">
              <a:solidFill>
                <a:srgbClr val="008000"/>
              </a:solidFill>
              <a:effectLst/>
              <a:latin typeface="Consolas" panose="020B0609020204030204" pitchFamily="49" charset="0"/>
            </a:endParaRPr>
          </a:p>
          <a:p>
            <a:r>
              <a:rPr lang="en-US" sz="300" b="0" dirty="0">
                <a:solidFill>
                  <a:srgbClr val="008000"/>
                </a:solidFill>
                <a:effectLst/>
                <a:latin typeface="Consolas" panose="020B0609020204030204" pitchFamily="49" charset="0"/>
              </a:rPr>
              <a:t>let </a:t>
            </a:r>
            <a:r>
              <a:rPr lang="en-US" sz="300" b="0" dirty="0" err="1">
                <a:solidFill>
                  <a:srgbClr val="008000"/>
                </a:solidFill>
                <a:effectLst/>
                <a:latin typeface="Consolas" panose="020B0609020204030204" pitchFamily="49" charset="0"/>
              </a:rPr>
              <a:t>deletedUser</a:t>
            </a:r>
            <a:r>
              <a:rPr lang="en-US" sz="300" b="0" dirty="0">
                <a:solidFill>
                  <a:srgbClr val="008000"/>
                </a:solidFill>
                <a:effectLst/>
                <a:latin typeface="Consolas" panose="020B0609020204030204" pitchFamily="49" charset="0"/>
              </a:rPr>
              <a:t> = await </a:t>
            </a:r>
            <a:r>
              <a:rPr lang="en-US" sz="300" b="0" dirty="0" err="1">
                <a:solidFill>
                  <a:srgbClr val="008000"/>
                </a:solidFill>
                <a:effectLst/>
                <a:latin typeface="Consolas" panose="020B0609020204030204" pitchFamily="49" charset="0"/>
              </a:rPr>
              <a:t>user.remove</a:t>
            </a:r>
            <a:r>
              <a:rPr lang="en-US" sz="300" b="0" dirty="0">
                <a:solidFill>
                  <a:srgbClr val="008000"/>
                </a:solidFill>
                <a:effectLst/>
                <a:latin typeface="Consolas" panose="020B0609020204030204" pitchFamily="49" charset="0"/>
              </a:rPr>
              <a:t>() </a:t>
            </a:r>
          </a:p>
          <a:p>
            <a:r>
              <a:rPr lang="en-US" sz="300" b="0" dirty="0" err="1">
                <a:solidFill>
                  <a:srgbClr val="008000"/>
                </a:solidFill>
                <a:effectLst/>
                <a:latin typeface="Consolas" panose="020B0609020204030204" pitchFamily="49" charset="0"/>
              </a:rPr>
              <a:t>deletedUser.hashed_password</a:t>
            </a:r>
            <a:r>
              <a:rPr lang="en-US" sz="300" b="0" dirty="0">
                <a:solidFill>
                  <a:srgbClr val="008000"/>
                </a:solidFill>
                <a:effectLst/>
                <a:latin typeface="Consolas" panose="020B0609020204030204" pitchFamily="49" charset="0"/>
              </a:rPr>
              <a:t> = undefined </a:t>
            </a:r>
          </a:p>
          <a:p>
            <a:r>
              <a:rPr lang="en-US" sz="300" b="0" dirty="0" err="1">
                <a:solidFill>
                  <a:srgbClr val="008000"/>
                </a:solidFill>
                <a:effectLst/>
                <a:latin typeface="Consolas" panose="020B0609020204030204" pitchFamily="49" charset="0"/>
              </a:rPr>
              <a:t>deletedUser.salt</a:t>
            </a:r>
            <a:r>
              <a:rPr lang="en-US" sz="300" b="0" dirty="0">
                <a:solidFill>
                  <a:srgbClr val="008000"/>
                </a:solidFill>
                <a:effectLst/>
                <a:latin typeface="Consolas" panose="020B0609020204030204" pitchFamily="49" charset="0"/>
              </a:rPr>
              <a:t> = undefined</a:t>
            </a:r>
          </a:p>
          <a:p>
            <a:r>
              <a:rPr lang="en-US" sz="300" b="0" dirty="0" err="1">
                <a:solidFill>
                  <a:srgbClr val="008000"/>
                </a:solidFill>
                <a:effectLst/>
                <a:latin typeface="Consolas" panose="020B0609020204030204" pitchFamily="49" charset="0"/>
              </a:rPr>
              <a:t>res.json</a:t>
            </a:r>
            <a:r>
              <a:rPr lang="en-US" sz="300" b="0" dirty="0">
                <a:solidFill>
                  <a:srgbClr val="008000"/>
                </a:solidFill>
                <a:effectLst/>
                <a:latin typeface="Consolas" panose="020B0609020204030204" pitchFamily="49" charset="0"/>
              </a:rPr>
              <a:t>(</a:t>
            </a:r>
            <a:r>
              <a:rPr lang="en-US" sz="300" b="0" dirty="0" err="1">
                <a:solidFill>
                  <a:srgbClr val="008000"/>
                </a:solidFill>
                <a:effectLst/>
                <a:latin typeface="Consolas" panose="020B0609020204030204" pitchFamily="49" charset="0"/>
              </a:rPr>
              <a:t>deletedUser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catch (err)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(400).</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error: </a:t>
            </a:r>
            <a:r>
              <a:rPr lang="en-US" sz="300" b="0" dirty="0" err="1">
                <a:solidFill>
                  <a:srgbClr val="008000"/>
                </a:solidFill>
                <a:effectLst/>
                <a:latin typeface="Consolas" panose="020B0609020204030204" pitchFamily="49" charset="0"/>
              </a:rPr>
              <a:t>errorHandler.getErrorMessage</a:t>
            </a:r>
            <a:r>
              <a:rPr lang="en-US" sz="300" b="0" dirty="0">
                <a:solidFill>
                  <a:srgbClr val="008000"/>
                </a:solidFill>
                <a:effectLst/>
                <a:latin typeface="Consolas" panose="020B0609020204030204" pitchFamily="49" charset="0"/>
              </a:rPr>
              <a:t>(err) </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a:t>
            </a:r>
          </a:p>
          <a:p>
            <a:br>
              <a:rPr lang="en-US" sz="300" b="0" dirty="0">
                <a:solidFill>
                  <a:srgbClr val="008000"/>
                </a:solidFill>
                <a:effectLst/>
                <a:latin typeface="Consolas" panose="020B0609020204030204" pitchFamily="49" charset="0"/>
              </a:rPr>
            </a:br>
            <a:r>
              <a:rPr lang="en-US" sz="300" b="0" dirty="0">
                <a:solidFill>
                  <a:srgbClr val="008000"/>
                </a:solidFill>
                <a:effectLst/>
                <a:latin typeface="Consolas" panose="020B0609020204030204" pitchFamily="49" charset="0"/>
              </a:rPr>
              <a:t>const </a:t>
            </a:r>
            <a:r>
              <a:rPr lang="en-US" sz="300" b="0" dirty="0" err="1">
                <a:solidFill>
                  <a:srgbClr val="008000"/>
                </a:solidFill>
                <a:effectLst/>
                <a:latin typeface="Consolas" panose="020B0609020204030204" pitchFamily="49" charset="0"/>
              </a:rPr>
              <a:t>isSeller</a:t>
            </a:r>
            <a:r>
              <a:rPr lang="en-US" sz="300" b="0" dirty="0">
                <a:solidFill>
                  <a:srgbClr val="008000"/>
                </a:solidFill>
                <a:effectLst/>
                <a:latin typeface="Consolas" panose="020B0609020204030204" pitchFamily="49" charset="0"/>
              </a:rPr>
              <a:t> = (req, res, next) =&gt; {</a:t>
            </a:r>
          </a:p>
          <a:p>
            <a:r>
              <a:rPr lang="en-US" sz="300" b="0" dirty="0">
                <a:solidFill>
                  <a:srgbClr val="008000"/>
                </a:solidFill>
                <a:effectLst/>
                <a:latin typeface="Consolas" panose="020B0609020204030204" pitchFamily="49" charset="0"/>
              </a:rPr>
              <a:t>const </a:t>
            </a:r>
            <a:r>
              <a:rPr lang="en-US" sz="300" b="0" dirty="0" err="1">
                <a:solidFill>
                  <a:srgbClr val="008000"/>
                </a:solidFill>
                <a:effectLst/>
                <a:latin typeface="Consolas" panose="020B0609020204030204" pitchFamily="49" charset="0"/>
              </a:rPr>
              <a:t>isSeller</a:t>
            </a:r>
            <a:r>
              <a:rPr lang="en-US" sz="300" b="0" dirty="0">
                <a:solidFill>
                  <a:srgbClr val="008000"/>
                </a:solidFill>
                <a:effectLst/>
                <a:latin typeface="Consolas" panose="020B0609020204030204" pitchFamily="49" charset="0"/>
              </a:rPr>
              <a:t> = </a:t>
            </a:r>
            <a:r>
              <a:rPr lang="en-US" sz="300" b="0" dirty="0" err="1">
                <a:solidFill>
                  <a:srgbClr val="008000"/>
                </a:solidFill>
                <a:effectLst/>
                <a:latin typeface="Consolas" panose="020B0609020204030204" pitchFamily="49" charset="0"/>
              </a:rPr>
              <a:t>req.profile</a:t>
            </a:r>
            <a:r>
              <a:rPr lang="en-US" sz="300" b="0" dirty="0">
                <a:solidFill>
                  <a:srgbClr val="008000"/>
                </a:solidFill>
                <a:effectLst/>
                <a:latin typeface="Consolas" panose="020B0609020204030204" pitchFamily="49" charset="0"/>
              </a:rPr>
              <a:t> &amp;&amp; </a:t>
            </a:r>
            <a:r>
              <a:rPr lang="en-US" sz="300" b="0" dirty="0" err="1">
                <a:solidFill>
                  <a:srgbClr val="008000"/>
                </a:solidFill>
                <a:effectLst/>
                <a:latin typeface="Consolas" panose="020B0609020204030204" pitchFamily="49" charset="0"/>
              </a:rPr>
              <a:t>req.profile.seller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if (!</a:t>
            </a:r>
            <a:r>
              <a:rPr lang="en-US" sz="300" b="0" dirty="0" err="1">
                <a:solidFill>
                  <a:srgbClr val="008000"/>
                </a:solidFill>
                <a:effectLst/>
                <a:latin typeface="Consolas" panose="020B0609020204030204" pitchFamily="49" charset="0"/>
              </a:rPr>
              <a:t>isSeller</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return </a:t>
            </a:r>
            <a:r>
              <a:rPr lang="en-US" sz="300" b="0" dirty="0" err="1">
                <a:solidFill>
                  <a:srgbClr val="008000"/>
                </a:solidFill>
                <a:effectLst/>
                <a:latin typeface="Consolas" panose="020B0609020204030204" pitchFamily="49" charset="0"/>
              </a:rPr>
              <a:t>res.status</a:t>
            </a:r>
            <a:r>
              <a:rPr lang="en-US" sz="300" b="0" dirty="0">
                <a:solidFill>
                  <a:srgbClr val="008000"/>
                </a:solidFill>
                <a:effectLst/>
                <a:latin typeface="Consolas" panose="020B0609020204030204" pitchFamily="49" charset="0"/>
              </a:rPr>
              <a:t>('403').</a:t>
            </a:r>
            <a:r>
              <a:rPr lang="en-US" sz="300" b="0" dirty="0" err="1">
                <a:solidFill>
                  <a:srgbClr val="008000"/>
                </a:solidFill>
                <a:effectLst/>
                <a:latin typeface="Consolas" panose="020B0609020204030204" pitchFamily="49" charset="0"/>
              </a:rPr>
              <a:t>json</a:t>
            </a:r>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error: "User is not a seller"</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 </a:t>
            </a:r>
          </a:p>
          <a:p>
            <a:r>
              <a:rPr lang="en-US" sz="300" b="0" dirty="0">
                <a:solidFill>
                  <a:srgbClr val="008000"/>
                </a:solidFill>
                <a:effectLst/>
                <a:latin typeface="Consolas" panose="020B0609020204030204" pitchFamily="49" charset="0"/>
              </a:rPr>
              <a:t>next()</a:t>
            </a:r>
          </a:p>
          <a:p>
            <a:r>
              <a:rPr lang="en-US" sz="300" b="0" dirty="0">
                <a:solidFill>
                  <a:srgbClr val="008000"/>
                </a:solidFill>
                <a:effectLst/>
                <a:latin typeface="Consolas" panose="020B0609020204030204" pitchFamily="49" charset="0"/>
              </a:rPr>
              <a:t>}</a:t>
            </a:r>
          </a:p>
          <a:p>
            <a:r>
              <a:rPr lang="en-US" sz="300" b="0" dirty="0">
                <a:solidFill>
                  <a:srgbClr val="008000"/>
                </a:solidFill>
                <a:effectLst/>
                <a:latin typeface="Consolas" panose="020B0609020204030204" pitchFamily="49" charset="0"/>
              </a:rPr>
              <a:t>    export default { create, </a:t>
            </a:r>
            <a:r>
              <a:rPr lang="en-US" sz="300" b="0" dirty="0" err="1">
                <a:solidFill>
                  <a:srgbClr val="008000"/>
                </a:solidFill>
                <a:effectLst/>
                <a:latin typeface="Consolas" panose="020B0609020204030204" pitchFamily="49" charset="0"/>
              </a:rPr>
              <a:t>userByID</a:t>
            </a:r>
            <a:r>
              <a:rPr lang="en-US" sz="300" b="0" dirty="0">
                <a:solidFill>
                  <a:srgbClr val="008000"/>
                </a:solidFill>
                <a:effectLst/>
                <a:latin typeface="Consolas" panose="020B0609020204030204" pitchFamily="49" charset="0"/>
              </a:rPr>
              <a:t>, read, list, remove, update }</a:t>
            </a:r>
          </a:p>
          <a:p>
            <a:br>
              <a:rPr lang="en-US" sz="300" b="0" dirty="0">
                <a:solidFill>
                  <a:srgbClr val="008000"/>
                </a:solidFill>
                <a:effectLst/>
                <a:latin typeface="Consolas" panose="020B0609020204030204" pitchFamily="49" charset="0"/>
              </a:rPr>
            </a:br>
            <a:endParaRPr lang="en-US" sz="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F90E069-B313-F10A-3047-738FCB603A6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1D897EC-84D9-8480-B3AB-516766640A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950984-B4C9-03F6-6D12-94C1C7F5C6F5}"/>
              </a:ext>
            </a:extLst>
          </p:cNvPr>
          <p:cNvSpPr>
            <a:spLocks noGrp="1"/>
          </p:cNvSpPr>
          <p:nvPr>
            <p:ph type="sldNum" sz="quarter" idx="12"/>
          </p:nvPr>
        </p:nvSpPr>
        <p:spPr/>
        <p:txBody>
          <a:bodyPr/>
          <a:lstStyle/>
          <a:p>
            <a:fld id="{7C5CF243-786F-4254-B068-4C9F0B6EA12F}" type="slidenum">
              <a:rPr lang="en-US" altLang="en-US" smtClean="0"/>
              <a:pPr/>
              <a:t>81</a:t>
            </a:fld>
            <a:endParaRPr lang="en-US" altLang="en-US"/>
          </a:p>
        </p:txBody>
      </p:sp>
    </p:spTree>
    <p:extLst>
      <p:ext uri="{BB962C8B-B14F-4D97-AF65-F5344CB8AC3E}">
        <p14:creationId xmlns:p14="http://schemas.microsoft.com/office/powerpoint/2010/main" val="26581731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C89F-79E6-CF03-14B0-D29C354966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33D551-ECB4-BEA2-BE1F-F5336A51E069}"/>
              </a:ext>
            </a:extLst>
          </p:cNvPr>
          <p:cNvSpPr>
            <a:spLocks noGrp="1"/>
          </p:cNvSpPr>
          <p:nvPr>
            <p:ph idx="1"/>
          </p:nvPr>
        </p:nvSpPr>
        <p:spPr/>
        <p:txBody>
          <a:bodyPr/>
          <a:lstStyle/>
          <a:p>
            <a:r>
              <a:rPr lang="en-US" dirty="0"/>
              <a:t>The create method in the shop controller, which is invoked after a seller is verified, uses the formidable node module to parse the multipart request that may contain an image file uploaded by the user for the shop logo. </a:t>
            </a:r>
          </a:p>
          <a:p>
            <a:r>
              <a:rPr lang="en-US" dirty="0"/>
              <a:t>If there is a file, formidable will store it temporarily in the filesystem, and we will read it using the fs module to retrieve the filetype and data to store it in the image field in the shop document. </a:t>
            </a:r>
          </a:p>
          <a:p>
            <a:r>
              <a:rPr lang="en-US" dirty="0"/>
              <a:t>The create controller method will look as shown in the following code block:</a:t>
            </a:r>
          </a:p>
        </p:txBody>
      </p:sp>
      <p:sp>
        <p:nvSpPr>
          <p:cNvPr id="4" name="Date Placeholder 3">
            <a:extLst>
              <a:ext uri="{FF2B5EF4-FFF2-40B4-BE49-F238E27FC236}">
                <a16:creationId xmlns:a16="http://schemas.microsoft.com/office/drawing/2014/main" id="{F42C998D-324C-1270-C4CA-863D904F4ED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BD4496B-507C-3D33-2CF7-A0C636439F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48646E6-4A32-3B0D-8849-D25B52FBD205}"/>
              </a:ext>
            </a:extLst>
          </p:cNvPr>
          <p:cNvSpPr>
            <a:spLocks noGrp="1"/>
          </p:cNvSpPr>
          <p:nvPr>
            <p:ph type="sldNum" sz="quarter" idx="12"/>
          </p:nvPr>
        </p:nvSpPr>
        <p:spPr/>
        <p:txBody>
          <a:bodyPr/>
          <a:lstStyle/>
          <a:p>
            <a:fld id="{7C5CF243-786F-4254-B068-4C9F0B6EA12F}" type="slidenum">
              <a:rPr lang="en-US" altLang="en-US" smtClean="0"/>
              <a:pPr/>
              <a:t>82</a:t>
            </a:fld>
            <a:endParaRPr lang="en-US" altLang="en-US"/>
          </a:p>
        </p:txBody>
      </p:sp>
    </p:spTree>
    <p:extLst>
      <p:ext uri="{BB962C8B-B14F-4D97-AF65-F5344CB8AC3E}">
        <p14:creationId xmlns:p14="http://schemas.microsoft.com/office/powerpoint/2010/main" val="25972295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B29C-59F5-6F53-20E8-624B75EED421}"/>
              </a:ext>
            </a:extLst>
          </p:cNvPr>
          <p:cNvSpPr>
            <a:spLocks noGrp="1"/>
          </p:cNvSpPr>
          <p:nvPr>
            <p:ph type="title"/>
          </p:nvPr>
        </p:nvSpPr>
        <p:spPr/>
        <p:txBody>
          <a:bodyPr/>
          <a:lstStyle/>
          <a:p>
            <a:r>
              <a:rPr lang="en-US" dirty="0" err="1"/>
              <a:t>mern</a:t>
            </a:r>
            <a:r>
              <a:rPr lang="en-US" dirty="0"/>
              <a:t>-marketplace/server/controllers/shop.controller.js:</a:t>
            </a:r>
            <a:br>
              <a:rPr lang="en-US" dirty="0"/>
            </a:br>
            <a:endParaRPr lang="en-US" dirty="0"/>
          </a:p>
        </p:txBody>
      </p:sp>
      <p:sp>
        <p:nvSpPr>
          <p:cNvPr id="3" name="Content Placeholder 2">
            <a:extLst>
              <a:ext uri="{FF2B5EF4-FFF2-40B4-BE49-F238E27FC236}">
                <a16:creationId xmlns:a16="http://schemas.microsoft.com/office/drawing/2014/main" id="{C8B4D3D6-B8BF-4455-C79F-D86ACEB18E4B}"/>
              </a:ext>
            </a:extLst>
          </p:cNvPr>
          <p:cNvSpPr>
            <a:spLocks noGrp="1"/>
          </p:cNvSpPr>
          <p:nvPr>
            <p:ph idx="1"/>
          </p:nvPr>
        </p:nvSpPr>
        <p:spPr/>
        <p:txBody>
          <a:bodyPr/>
          <a:lstStyle/>
          <a:p>
            <a:r>
              <a:rPr lang="en-US" sz="1150" dirty="0"/>
              <a:t>const create = (req, res, next) =&gt; {</a:t>
            </a:r>
          </a:p>
          <a:p>
            <a:r>
              <a:rPr lang="en-US" sz="1150" dirty="0"/>
              <a:t>let form = new </a:t>
            </a:r>
            <a:r>
              <a:rPr lang="en-US" sz="1150" dirty="0" err="1"/>
              <a:t>formidable.IncomingForm</a:t>
            </a:r>
            <a:r>
              <a:rPr lang="en-US" sz="1150" dirty="0"/>
              <a:t>() </a:t>
            </a:r>
          </a:p>
          <a:p>
            <a:r>
              <a:rPr lang="en-US" sz="1150" dirty="0" err="1"/>
              <a:t>form.keepExtensions</a:t>
            </a:r>
            <a:r>
              <a:rPr lang="en-US" sz="1150" dirty="0"/>
              <a:t> = true</a:t>
            </a:r>
          </a:p>
          <a:p>
            <a:r>
              <a:rPr lang="en-US" sz="1150" dirty="0" err="1"/>
              <a:t>form.parse</a:t>
            </a:r>
            <a:r>
              <a:rPr lang="en-US" sz="1150" dirty="0"/>
              <a:t>(req, (err, fields, files) =&gt; { </a:t>
            </a:r>
          </a:p>
          <a:p>
            <a:r>
              <a:rPr lang="en-US" sz="1150" dirty="0"/>
              <a:t>if (err) {</a:t>
            </a:r>
          </a:p>
          <a:p>
            <a:r>
              <a:rPr lang="en-US" sz="1150" dirty="0" err="1"/>
              <a:t>res.status</a:t>
            </a:r>
            <a:r>
              <a:rPr lang="en-US" sz="1150" dirty="0"/>
              <a:t>(400).</a:t>
            </a:r>
            <a:r>
              <a:rPr lang="en-US" sz="1150" dirty="0" err="1"/>
              <a:t>json</a:t>
            </a:r>
            <a:r>
              <a:rPr lang="en-US" sz="1150" dirty="0"/>
              <a:t>({</a:t>
            </a:r>
          </a:p>
          <a:p>
            <a:r>
              <a:rPr lang="en-US" sz="1150" dirty="0"/>
              <a:t>message: "Image could not be uploaded" </a:t>
            </a:r>
          </a:p>
          <a:p>
            <a:r>
              <a:rPr lang="en-US" sz="1150" dirty="0"/>
              <a:t>})</a:t>
            </a:r>
          </a:p>
          <a:p>
            <a:r>
              <a:rPr lang="en-US" sz="1150" dirty="0"/>
              <a:t>}</a:t>
            </a:r>
          </a:p>
          <a:p>
            <a:r>
              <a:rPr lang="en-US" sz="1150" dirty="0"/>
              <a:t>let shop = new Shop(fields) </a:t>
            </a:r>
          </a:p>
          <a:p>
            <a:r>
              <a:rPr lang="en-US" sz="1150" dirty="0" err="1"/>
              <a:t>shop.owner</a:t>
            </a:r>
            <a:r>
              <a:rPr lang="en-US" sz="1150" dirty="0"/>
              <a:t>= </a:t>
            </a:r>
            <a:r>
              <a:rPr lang="en-US" sz="1150" dirty="0" err="1"/>
              <a:t>req.profile</a:t>
            </a:r>
            <a:r>
              <a:rPr lang="en-US" sz="1150" dirty="0"/>
              <a:t> </a:t>
            </a:r>
          </a:p>
          <a:p>
            <a:r>
              <a:rPr lang="en-US" sz="1150" dirty="0"/>
              <a:t>if(</a:t>
            </a:r>
            <a:r>
              <a:rPr lang="en-US" sz="1150" dirty="0" err="1"/>
              <a:t>files.image</a:t>
            </a:r>
            <a:r>
              <a:rPr lang="en-US" sz="1150" dirty="0"/>
              <a:t>){</a:t>
            </a:r>
          </a:p>
          <a:p>
            <a:r>
              <a:rPr lang="en-US" sz="1150" dirty="0" err="1"/>
              <a:t>shop.image.data</a:t>
            </a:r>
            <a:r>
              <a:rPr lang="en-US" sz="1150" dirty="0"/>
              <a:t> = </a:t>
            </a:r>
            <a:r>
              <a:rPr lang="en-US" sz="1150" dirty="0" err="1"/>
              <a:t>fs.readFileSync</a:t>
            </a:r>
            <a:r>
              <a:rPr lang="en-US" sz="1150" dirty="0"/>
              <a:t>(</a:t>
            </a:r>
            <a:r>
              <a:rPr lang="en-US" sz="1150" dirty="0" err="1"/>
              <a:t>files.image.path</a:t>
            </a:r>
            <a:r>
              <a:rPr lang="en-US" sz="1150" dirty="0"/>
              <a:t>) </a:t>
            </a:r>
          </a:p>
          <a:p>
            <a:r>
              <a:rPr lang="en-US" sz="1150" dirty="0" err="1"/>
              <a:t>shop.image.contentType</a:t>
            </a:r>
            <a:r>
              <a:rPr lang="en-US" sz="1150" dirty="0"/>
              <a:t> = </a:t>
            </a:r>
            <a:r>
              <a:rPr lang="en-US" sz="1150" dirty="0" err="1"/>
              <a:t>files.image.type</a:t>
            </a:r>
            <a:endParaRPr lang="en-US" sz="1150" dirty="0"/>
          </a:p>
          <a:p>
            <a:r>
              <a:rPr lang="en-US" sz="1150" dirty="0"/>
              <a:t>}</a:t>
            </a:r>
          </a:p>
          <a:p>
            <a:r>
              <a:rPr lang="en-US" sz="1150" dirty="0" err="1"/>
              <a:t>shop.save</a:t>
            </a:r>
            <a:r>
              <a:rPr lang="en-US" sz="1150" dirty="0"/>
              <a:t>((err, result) =&gt; { </a:t>
            </a:r>
          </a:p>
          <a:p>
            <a:r>
              <a:rPr lang="en-US" sz="1150" dirty="0"/>
              <a:t>if (err) {</a:t>
            </a:r>
          </a:p>
          <a:p>
            <a:r>
              <a:rPr lang="en-US" sz="1150" dirty="0"/>
              <a:t>return </a:t>
            </a:r>
            <a:r>
              <a:rPr lang="en-US" sz="1150" dirty="0" err="1"/>
              <a:t>res.status</a:t>
            </a:r>
            <a:r>
              <a:rPr lang="en-US" sz="1150" dirty="0"/>
              <a:t>(400).</a:t>
            </a:r>
            <a:r>
              <a:rPr lang="en-US" sz="1150" dirty="0" err="1"/>
              <a:t>json</a:t>
            </a:r>
            <a:r>
              <a:rPr lang="en-US" sz="1150" dirty="0"/>
              <a:t>({</a:t>
            </a:r>
          </a:p>
          <a:p>
            <a:r>
              <a:rPr lang="en-US" sz="1150" dirty="0"/>
              <a:t>error: </a:t>
            </a:r>
            <a:r>
              <a:rPr lang="en-US" sz="1150" dirty="0" err="1"/>
              <a:t>errorHandler.getErrorMessage</a:t>
            </a:r>
            <a:r>
              <a:rPr lang="en-US" sz="1150" dirty="0"/>
              <a:t>(err) </a:t>
            </a:r>
          </a:p>
          <a:p>
            <a:r>
              <a:rPr lang="en-US" sz="1150" dirty="0"/>
              <a:t>})</a:t>
            </a:r>
          </a:p>
          <a:p>
            <a:r>
              <a:rPr lang="en-US" sz="1150" dirty="0"/>
              <a:t>}</a:t>
            </a:r>
          </a:p>
          <a:p>
            <a:r>
              <a:rPr lang="en-US" sz="1150" dirty="0" err="1"/>
              <a:t>res.status</a:t>
            </a:r>
            <a:r>
              <a:rPr lang="en-US" sz="1150" dirty="0"/>
              <a:t>(200).</a:t>
            </a:r>
            <a:r>
              <a:rPr lang="en-US" sz="1150" dirty="0" err="1"/>
              <a:t>json</a:t>
            </a:r>
            <a:r>
              <a:rPr lang="en-US" sz="1150" dirty="0"/>
              <a:t>(result) </a:t>
            </a:r>
          </a:p>
          <a:p>
            <a:r>
              <a:rPr lang="en-US" sz="1150" dirty="0"/>
              <a:t>})</a:t>
            </a:r>
          </a:p>
          <a:p>
            <a:r>
              <a:rPr lang="en-US" sz="1150" dirty="0"/>
              <a:t>}) </a:t>
            </a:r>
          </a:p>
          <a:p>
            <a:r>
              <a:rPr lang="en-US" sz="1150" dirty="0"/>
              <a:t>}</a:t>
            </a:r>
          </a:p>
        </p:txBody>
      </p:sp>
      <p:sp>
        <p:nvSpPr>
          <p:cNvPr id="4" name="Date Placeholder 3">
            <a:extLst>
              <a:ext uri="{FF2B5EF4-FFF2-40B4-BE49-F238E27FC236}">
                <a16:creationId xmlns:a16="http://schemas.microsoft.com/office/drawing/2014/main" id="{21954B21-2A1B-6CC6-DE63-E31C1C460DD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45DA25C3-E723-1C48-BA96-153ED5E3F9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530B6A-3732-8679-77AB-95B689D162ED}"/>
              </a:ext>
            </a:extLst>
          </p:cNvPr>
          <p:cNvSpPr>
            <a:spLocks noGrp="1"/>
          </p:cNvSpPr>
          <p:nvPr>
            <p:ph type="sldNum" sz="quarter" idx="12"/>
          </p:nvPr>
        </p:nvSpPr>
        <p:spPr/>
        <p:txBody>
          <a:bodyPr/>
          <a:lstStyle/>
          <a:p>
            <a:fld id="{7C5CF243-786F-4254-B068-4C9F0B6EA12F}" type="slidenum">
              <a:rPr lang="en-US" altLang="en-US" smtClean="0"/>
              <a:pPr/>
              <a:t>83</a:t>
            </a:fld>
            <a:endParaRPr lang="en-US" altLang="en-US"/>
          </a:p>
        </p:txBody>
      </p:sp>
    </p:spTree>
    <p:extLst>
      <p:ext uri="{BB962C8B-B14F-4D97-AF65-F5344CB8AC3E}">
        <p14:creationId xmlns:p14="http://schemas.microsoft.com/office/powerpoint/2010/main" val="2676457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DC41-E9CC-18B6-5684-045AA8EDF9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F44D6E-2FC3-033D-A7B7-E6332F97F5A5}"/>
              </a:ext>
            </a:extLst>
          </p:cNvPr>
          <p:cNvSpPr>
            <a:spLocks noGrp="1"/>
          </p:cNvSpPr>
          <p:nvPr>
            <p:ph idx="1"/>
          </p:nvPr>
        </p:nvSpPr>
        <p:spPr/>
        <p:txBody>
          <a:bodyPr/>
          <a:lstStyle/>
          <a:p>
            <a:r>
              <a:rPr lang="en-US" dirty="0"/>
              <a:t>The logo image file for the shop is uploaded by the user and stored in MongoDB as data. </a:t>
            </a:r>
          </a:p>
          <a:p>
            <a:r>
              <a:rPr lang="en-US" dirty="0"/>
              <a:t>Then, in order to be shown in the views, it is retrieved from the database as an image file at a separate GET API. </a:t>
            </a:r>
          </a:p>
          <a:p>
            <a:r>
              <a:rPr lang="en-US" dirty="0"/>
              <a:t>The GET API is set up as an Express route at /</a:t>
            </a:r>
            <a:r>
              <a:rPr lang="en-US" dirty="0" err="1"/>
              <a:t>api</a:t>
            </a:r>
            <a:r>
              <a:rPr lang="en-US" dirty="0"/>
              <a:t>/shops/logo/:</a:t>
            </a:r>
            <a:r>
              <a:rPr lang="en-US" dirty="0" err="1"/>
              <a:t>shopId</a:t>
            </a:r>
            <a:r>
              <a:rPr lang="en-US" dirty="0"/>
              <a:t>, which gets the image data from MongoDB and sends it as a file in the response. </a:t>
            </a:r>
          </a:p>
          <a:p>
            <a:r>
              <a:rPr lang="en-US" dirty="0"/>
              <a:t>The implementation steps for file upload, storage, and retrieval are outlined in detail in the Upload profile photo section of Chapter 5, Starting with a Simple Social Media Application it is also outlined below:</a:t>
            </a:r>
          </a:p>
        </p:txBody>
      </p:sp>
      <p:sp>
        <p:nvSpPr>
          <p:cNvPr id="4" name="Date Placeholder 3">
            <a:extLst>
              <a:ext uri="{FF2B5EF4-FFF2-40B4-BE49-F238E27FC236}">
                <a16:creationId xmlns:a16="http://schemas.microsoft.com/office/drawing/2014/main" id="{A0EF16A7-2254-FEE6-D2A9-6E23E53C1B76}"/>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DB55058A-393E-F2D2-DD04-91C1934DC52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C5FDB5-F85A-389B-DF56-189B28AC91E4}"/>
              </a:ext>
            </a:extLst>
          </p:cNvPr>
          <p:cNvSpPr>
            <a:spLocks noGrp="1"/>
          </p:cNvSpPr>
          <p:nvPr>
            <p:ph type="sldNum" sz="quarter" idx="12"/>
          </p:nvPr>
        </p:nvSpPr>
        <p:spPr/>
        <p:txBody>
          <a:bodyPr/>
          <a:lstStyle/>
          <a:p>
            <a:fld id="{7C5CF243-786F-4254-B068-4C9F0B6EA12F}" type="slidenum">
              <a:rPr lang="en-US" altLang="en-US" smtClean="0"/>
              <a:pPr/>
              <a:t>84</a:t>
            </a:fld>
            <a:endParaRPr lang="en-US" altLang="en-US"/>
          </a:p>
        </p:txBody>
      </p:sp>
    </p:spTree>
    <p:extLst>
      <p:ext uri="{BB962C8B-B14F-4D97-AF65-F5344CB8AC3E}">
        <p14:creationId xmlns:p14="http://schemas.microsoft.com/office/powerpoint/2010/main" val="33796590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6BB5-166B-03E5-3282-C81E0DE85DCD}"/>
              </a:ext>
            </a:extLst>
          </p:cNvPr>
          <p:cNvSpPr>
            <a:spLocks noGrp="1"/>
          </p:cNvSpPr>
          <p:nvPr>
            <p:ph type="title"/>
          </p:nvPr>
        </p:nvSpPr>
        <p:spPr/>
        <p:txBody>
          <a:bodyPr/>
          <a:lstStyle/>
          <a:p>
            <a:r>
              <a:rPr lang="en-US" dirty="0"/>
              <a:t>Uploading a profile photo</a:t>
            </a:r>
          </a:p>
        </p:txBody>
      </p:sp>
      <p:sp>
        <p:nvSpPr>
          <p:cNvPr id="3" name="Content Placeholder 2">
            <a:extLst>
              <a:ext uri="{FF2B5EF4-FFF2-40B4-BE49-F238E27FC236}">
                <a16:creationId xmlns:a16="http://schemas.microsoft.com/office/drawing/2014/main" id="{A6528020-EBD0-E7E4-F989-7E28010E04CA}"/>
              </a:ext>
            </a:extLst>
          </p:cNvPr>
          <p:cNvSpPr>
            <a:spLocks noGrp="1"/>
          </p:cNvSpPr>
          <p:nvPr>
            <p:ph idx="1"/>
          </p:nvPr>
        </p:nvSpPr>
        <p:spPr/>
        <p:txBody>
          <a:bodyPr/>
          <a:lstStyle/>
          <a:p>
            <a:r>
              <a:rPr lang="en-US" dirty="0"/>
              <a:t>Allowing a user to upload a profile photo will require that we store the uploaded image file and retrieve it on request to load it in the view. </a:t>
            </a:r>
          </a:p>
          <a:p>
            <a:r>
              <a:rPr lang="en-US" dirty="0"/>
              <a:t>There are multiple ways of implementing this upload feature while considering the different file storage options:</a:t>
            </a:r>
          </a:p>
          <a:p>
            <a:r>
              <a:rPr lang="en-US" dirty="0"/>
              <a:t>Server filesystem: Upload and save files to a server filesystem and store the URL in MongoDB.</a:t>
            </a:r>
          </a:p>
          <a:p>
            <a:r>
              <a:rPr lang="en-US" dirty="0"/>
              <a:t>External file storage: Save files to external storage such as Amazon S3 and store the URL in MongoDB.</a:t>
            </a:r>
          </a:p>
          <a:p>
            <a:r>
              <a:rPr lang="en-US" dirty="0"/>
              <a:t>Store as data in MongoDB: Save files that are small in size (less than 16 MB) to MongoDB as data of the Buffer type.</a:t>
            </a:r>
          </a:p>
        </p:txBody>
      </p:sp>
      <p:sp>
        <p:nvSpPr>
          <p:cNvPr id="4" name="Date Placeholder 3">
            <a:extLst>
              <a:ext uri="{FF2B5EF4-FFF2-40B4-BE49-F238E27FC236}">
                <a16:creationId xmlns:a16="http://schemas.microsoft.com/office/drawing/2014/main" id="{83D6ED74-18B0-887F-EA0C-C5BFF1B23444}"/>
              </a:ext>
            </a:extLst>
          </p:cNvPr>
          <p:cNvSpPr>
            <a:spLocks noGrp="1"/>
          </p:cNvSpPr>
          <p:nvPr>
            <p:ph type="dt" sz="half" idx="10"/>
          </p:nvPr>
        </p:nvSpPr>
        <p:spPr/>
        <p:txBody>
          <a:bodyPr/>
          <a:lstStyle/>
          <a:p>
            <a:pPr>
              <a:defRPr/>
            </a:pPr>
            <a:fld id="{C9C54A8A-EC83-4BC5-B48C-A23671E55882}" type="datetime1">
              <a:rPr lang="en-US" smtClean="0"/>
              <a:t>3/20/2024</a:t>
            </a:fld>
            <a:endParaRPr lang="en-US" dirty="0"/>
          </a:p>
        </p:txBody>
      </p:sp>
      <p:sp>
        <p:nvSpPr>
          <p:cNvPr id="5" name="Footer Placeholder 4">
            <a:extLst>
              <a:ext uri="{FF2B5EF4-FFF2-40B4-BE49-F238E27FC236}">
                <a16:creationId xmlns:a16="http://schemas.microsoft.com/office/drawing/2014/main" id="{A5DE66A0-0684-8559-D827-CE4EA513C61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E849D83-5F68-62C8-4FE5-13AD76BB4D7F}"/>
              </a:ext>
            </a:extLst>
          </p:cNvPr>
          <p:cNvSpPr>
            <a:spLocks noGrp="1"/>
          </p:cNvSpPr>
          <p:nvPr>
            <p:ph type="sldNum" sz="quarter" idx="12"/>
          </p:nvPr>
        </p:nvSpPr>
        <p:spPr/>
        <p:txBody>
          <a:bodyPr/>
          <a:lstStyle/>
          <a:p>
            <a:fld id="{7C5CF243-786F-4254-B068-4C9F0B6EA12F}" type="slidenum">
              <a:rPr lang="en-US" altLang="en-US" smtClean="0"/>
              <a:pPr/>
              <a:t>85</a:t>
            </a:fld>
            <a:endParaRPr lang="en-US" altLang="en-US"/>
          </a:p>
        </p:txBody>
      </p:sp>
    </p:spTree>
    <p:extLst>
      <p:ext uri="{BB962C8B-B14F-4D97-AF65-F5344CB8AC3E}">
        <p14:creationId xmlns:p14="http://schemas.microsoft.com/office/powerpoint/2010/main" val="22479663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20A8-6115-2F10-F359-38B36DCE67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3F361A-FBEF-1096-5FE9-328410D7070D}"/>
              </a:ext>
            </a:extLst>
          </p:cNvPr>
          <p:cNvSpPr>
            <a:spLocks noGrp="1"/>
          </p:cNvSpPr>
          <p:nvPr>
            <p:ph idx="1"/>
          </p:nvPr>
        </p:nvSpPr>
        <p:spPr/>
        <p:txBody>
          <a:bodyPr/>
          <a:lstStyle/>
          <a:p>
            <a:r>
              <a:rPr lang="en-US" dirty="0"/>
              <a:t>For MERN Social, we will assume that the photo files that are uploaded by the user will be small in size and demonstrate how to store these files in MongoDB for </a:t>
            </a:r>
          </a:p>
          <a:p>
            <a:r>
              <a:rPr lang="en-US" dirty="0"/>
              <a:t>the profile photo upload feature. In Chapter 8, Extending the Marketplace for Orders and Payments, we will discuss how to store larger files in MongoDB using </a:t>
            </a:r>
            <a:r>
              <a:rPr lang="en-US" dirty="0" err="1"/>
              <a:t>GridFS</a:t>
            </a:r>
            <a:r>
              <a:rPr lang="en-US" dirty="0"/>
              <a:t>.</a:t>
            </a:r>
          </a:p>
          <a:p>
            <a:endParaRPr lang="en-US" dirty="0"/>
          </a:p>
        </p:txBody>
      </p:sp>
      <p:sp>
        <p:nvSpPr>
          <p:cNvPr id="4" name="Date Placeholder 3">
            <a:extLst>
              <a:ext uri="{FF2B5EF4-FFF2-40B4-BE49-F238E27FC236}">
                <a16:creationId xmlns:a16="http://schemas.microsoft.com/office/drawing/2014/main" id="{25A291E8-112B-244C-44E6-30C7B669DBC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04B49F9-6392-2886-196B-A50B06CC0E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123533-4F92-536A-E41C-1253A0304891}"/>
              </a:ext>
            </a:extLst>
          </p:cNvPr>
          <p:cNvSpPr>
            <a:spLocks noGrp="1"/>
          </p:cNvSpPr>
          <p:nvPr>
            <p:ph type="sldNum" sz="quarter" idx="12"/>
          </p:nvPr>
        </p:nvSpPr>
        <p:spPr/>
        <p:txBody>
          <a:bodyPr/>
          <a:lstStyle/>
          <a:p>
            <a:fld id="{7C5CF243-786F-4254-B068-4C9F0B6EA12F}" type="slidenum">
              <a:rPr lang="en-US" altLang="en-US" smtClean="0"/>
              <a:pPr/>
              <a:t>86</a:t>
            </a:fld>
            <a:endParaRPr lang="en-US" altLang="en-US"/>
          </a:p>
        </p:txBody>
      </p:sp>
    </p:spTree>
    <p:extLst>
      <p:ext uri="{BB962C8B-B14F-4D97-AF65-F5344CB8AC3E}">
        <p14:creationId xmlns:p14="http://schemas.microsoft.com/office/powerpoint/2010/main" val="2537758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B850-427F-9895-35D1-00539B8871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7E2FE5-BFD0-FD7D-0B16-9A2644513A5C}"/>
              </a:ext>
            </a:extLst>
          </p:cNvPr>
          <p:cNvSpPr>
            <a:spLocks noGrp="1"/>
          </p:cNvSpPr>
          <p:nvPr>
            <p:ph idx="1"/>
          </p:nvPr>
        </p:nvSpPr>
        <p:spPr/>
        <p:txBody>
          <a:bodyPr/>
          <a:lstStyle/>
          <a:p>
            <a:r>
              <a:rPr lang="en-US" dirty="0"/>
              <a:t>To implement this photo upload feature, in the following sections, we will do the </a:t>
            </a:r>
          </a:p>
          <a:p>
            <a:r>
              <a:rPr lang="en-US" dirty="0"/>
              <a:t>following:</a:t>
            </a:r>
          </a:p>
          <a:p>
            <a:r>
              <a:rPr lang="en-US" dirty="0"/>
              <a:t>Update the user model to store the photo.</a:t>
            </a:r>
          </a:p>
          <a:p>
            <a:r>
              <a:rPr lang="en-US" dirty="0"/>
              <a:t>Integrate updated frontend views to upload the photo from the client- side. </a:t>
            </a:r>
          </a:p>
          <a:p>
            <a:r>
              <a:rPr lang="en-US" dirty="0"/>
              <a:t>Modify the user update controller in the backend to process the uploaded photo.</a:t>
            </a:r>
          </a:p>
          <a:p>
            <a:endParaRPr lang="en-US" dirty="0"/>
          </a:p>
        </p:txBody>
      </p:sp>
      <p:sp>
        <p:nvSpPr>
          <p:cNvPr id="4" name="Date Placeholder 3">
            <a:extLst>
              <a:ext uri="{FF2B5EF4-FFF2-40B4-BE49-F238E27FC236}">
                <a16:creationId xmlns:a16="http://schemas.microsoft.com/office/drawing/2014/main" id="{FBB921CA-4A75-4B2D-7089-21FF2743E8D1}"/>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B7DB9A75-32F5-31CB-D142-EBEB53A9578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5380A85-7E4F-3D0B-D4A4-07A3B6F5F040}"/>
              </a:ext>
            </a:extLst>
          </p:cNvPr>
          <p:cNvSpPr>
            <a:spLocks noGrp="1"/>
          </p:cNvSpPr>
          <p:nvPr>
            <p:ph type="sldNum" sz="quarter" idx="12"/>
          </p:nvPr>
        </p:nvSpPr>
        <p:spPr/>
        <p:txBody>
          <a:bodyPr/>
          <a:lstStyle/>
          <a:p>
            <a:fld id="{7C5CF243-786F-4254-B068-4C9F0B6EA12F}" type="slidenum">
              <a:rPr lang="en-US" altLang="en-US" smtClean="0"/>
              <a:pPr/>
              <a:t>87</a:t>
            </a:fld>
            <a:endParaRPr lang="en-US" altLang="en-US"/>
          </a:p>
        </p:txBody>
      </p:sp>
    </p:spTree>
    <p:extLst>
      <p:ext uri="{BB962C8B-B14F-4D97-AF65-F5344CB8AC3E}">
        <p14:creationId xmlns:p14="http://schemas.microsoft.com/office/powerpoint/2010/main" val="30805277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F1C2-BDEB-903B-B582-34B03C35420A}"/>
              </a:ext>
            </a:extLst>
          </p:cNvPr>
          <p:cNvSpPr>
            <a:spLocks noGrp="1"/>
          </p:cNvSpPr>
          <p:nvPr>
            <p:ph type="title"/>
          </p:nvPr>
        </p:nvSpPr>
        <p:spPr/>
        <p:txBody>
          <a:bodyPr/>
          <a:lstStyle/>
          <a:p>
            <a:r>
              <a:rPr lang="en-US" dirty="0"/>
              <a:t>Updating the user model to store a </a:t>
            </a:r>
            <a:br>
              <a:rPr lang="en-US" dirty="0"/>
            </a:br>
            <a:r>
              <a:rPr lang="en-US" dirty="0"/>
              <a:t>photo in MongoDB</a:t>
            </a:r>
          </a:p>
        </p:txBody>
      </p:sp>
      <p:sp>
        <p:nvSpPr>
          <p:cNvPr id="3" name="Content Placeholder 2">
            <a:extLst>
              <a:ext uri="{FF2B5EF4-FFF2-40B4-BE49-F238E27FC236}">
                <a16:creationId xmlns:a16="http://schemas.microsoft.com/office/drawing/2014/main" id="{DCE858FC-9488-A6DF-CE8D-5C6B5CFA3C98}"/>
              </a:ext>
            </a:extLst>
          </p:cNvPr>
          <p:cNvSpPr>
            <a:spLocks noGrp="1"/>
          </p:cNvSpPr>
          <p:nvPr>
            <p:ph idx="1"/>
          </p:nvPr>
        </p:nvSpPr>
        <p:spPr/>
        <p:txBody>
          <a:bodyPr/>
          <a:lstStyle/>
          <a:p>
            <a:r>
              <a:rPr lang="en-US" dirty="0"/>
              <a:t>In order to store the uploaded profile photo directly in the database, we will update the user model to add a photo field that stores the file as data of the Buffer type, along with the file's </a:t>
            </a:r>
            <a:r>
              <a:rPr lang="en-US" dirty="0" err="1"/>
              <a:t>contentType</a:t>
            </a:r>
            <a:r>
              <a:rPr lang="en-US" dirty="0"/>
              <a:t>.</a:t>
            </a:r>
          </a:p>
          <a:p>
            <a:endParaRPr lang="en-US" dirty="0"/>
          </a:p>
          <a:p>
            <a:pPr marL="0" indent="0">
              <a:buNone/>
            </a:pPr>
            <a:r>
              <a:rPr lang="en-US" dirty="0" err="1"/>
              <a:t>mern</a:t>
            </a:r>
            <a:r>
              <a:rPr lang="en-US" dirty="0"/>
              <a:t>-skeleton/server/models/user.model.js:</a:t>
            </a:r>
          </a:p>
          <a:p>
            <a:r>
              <a:rPr lang="en-US" dirty="0"/>
              <a:t>photo: {</a:t>
            </a:r>
          </a:p>
          <a:p>
            <a:r>
              <a:rPr lang="en-US" dirty="0"/>
              <a:t>data: Buffer, </a:t>
            </a:r>
          </a:p>
          <a:p>
            <a:r>
              <a:rPr lang="en-US" dirty="0" err="1"/>
              <a:t>contentType</a:t>
            </a:r>
            <a:r>
              <a:rPr lang="en-US" dirty="0"/>
              <a:t>: String</a:t>
            </a:r>
          </a:p>
          <a:p>
            <a:r>
              <a:rPr lang="en-US" dirty="0"/>
              <a:t>}</a:t>
            </a:r>
          </a:p>
        </p:txBody>
      </p:sp>
      <p:sp>
        <p:nvSpPr>
          <p:cNvPr id="4" name="Date Placeholder 3">
            <a:extLst>
              <a:ext uri="{FF2B5EF4-FFF2-40B4-BE49-F238E27FC236}">
                <a16:creationId xmlns:a16="http://schemas.microsoft.com/office/drawing/2014/main" id="{6B7CC10B-021D-6278-992C-2600D742CB87}"/>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106D94E-7D20-AEAF-885A-453A2559D2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6C09E1-AF22-736C-681A-BF24F7CC161A}"/>
              </a:ext>
            </a:extLst>
          </p:cNvPr>
          <p:cNvSpPr>
            <a:spLocks noGrp="1"/>
          </p:cNvSpPr>
          <p:nvPr>
            <p:ph type="sldNum" sz="quarter" idx="12"/>
          </p:nvPr>
        </p:nvSpPr>
        <p:spPr/>
        <p:txBody>
          <a:bodyPr/>
          <a:lstStyle/>
          <a:p>
            <a:fld id="{7C5CF243-786F-4254-B068-4C9F0B6EA12F}" type="slidenum">
              <a:rPr lang="en-US" altLang="en-US" smtClean="0"/>
              <a:pPr/>
              <a:t>88</a:t>
            </a:fld>
            <a:endParaRPr lang="en-US" altLang="en-US"/>
          </a:p>
        </p:txBody>
      </p:sp>
    </p:spTree>
    <p:extLst>
      <p:ext uri="{BB962C8B-B14F-4D97-AF65-F5344CB8AC3E}">
        <p14:creationId xmlns:p14="http://schemas.microsoft.com/office/powerpoint/2010/main" val="6568086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A5ED-AE95-3179-0F0C-BFB792B35894}"/>
              </a:ext>
            </a:extLst>
          </p:cNvPr>
          <p:cNvSpPr>
            <a:spLocks noGrp="1"/>
          </p:cNvSpPr>
          <p:nvPr>
            <p:ph type="title"/>
          </p:nvPr>
        </p:nvSpPr>
        <p:spPr/>
        <p:txBody>
          <a:bodyPr/>
          <a:lstStyle/>
          <a:p>
            <a:br>
              <a:rPr lang="en-US" sz="2800" dirty="0"/>
            </a:br>
            <a:r>
              <a:rPr lang="en-US" sz="2800" dirty="0"/>
              <a:t>Updated </a:t>
            </a:r>
            <a:r>
              <a:rPr lang="en-US" sz="2800" dirty="0" err="1"/>
              <a:t>mern</a:t>
            </a:r>
            <a:r>
              <a:rPr lang="en-US" sz="2800" dirty="0"/>
              <a:t>-skeleton/server/models/user.model.js:</a:t>
            </a:r>
            <a:br>
              <a:rPr lang="en-US" sz="2800" dirty="0"/>
            </a:br>
            <a:r>
              <a:rPr lang="en-US" dirty="0"/>
              <a:t> </a:t>
            </a:r>
          </a:p>
        </p:txBody>
      </p:sp>
      <p:sp>
        <p:nvSpPr>
          <p:cNvPr id="3" name="Content Placeholder 2">
            <a:extLst>
              <a:ext uri="{FF2B5EF4-FFF2-40B4-BE49-F238E27FC236}">
                <a16:creationId xmlns:a16="http://schemas.microsoft.com/office/drawing/2014/main" id="{E084386A-38C0-F68E-8ABC-C16E63AFE0C5}"/>
              </a:ext>
            </a:extLst>
          </p:cNvPr>
          <p:cNvSpPr>
            <a:spLocks noGrp="1"/>
          </p:cNvSpPr>
          <p:nvPr>
            <p:ph idx="1"/>
          </p:nvPr>
        </p:nvSpPr>
        <p:spPr/>
        <p:txBody>
          <a:bodyPr/>
          <a:lstStyle/>
          <a:p>
            <a:r>
              <a:rPr lang="en-US" sz="350" b="0" dirty="0">
                <a:solidFill>
                  <a:srgbClr val="008000"/>
                </a:solidFill>
                <a:effectLst/>
                <a:latin typeface="Consolas" panose="020B0609020204030204" pitchFamily="49" charset="0"/>
              </a:rPr>
              <a:t>import mongoose from 'mongoose'</a:t>
            </a:r>
          </a:p>
          <a:p>
            <a:r>
              <a:rPr lang="en-US" sz="350" b="0" dirty="0">
                <a:solidFill>
                  <a:srgbClr val="008000"/>
                </a:solidFill>
                <a:effectLst/>
                <a:latin typeface="Consolas" panose="020B0609020204030204" pitchFamily="49" charset="0"/>
              </a:rPr>
              <a:t>import crypto from 'crypto'</a:t>
            </a:r>
          </a:p>
          <a:p>
            <a:r>
              <a:rPr lang="en-US" sz="350" b="0" dirty="0">
                <a:solidFill>
                  <a:srgbClr val="008000"/>
                </a:solidFill>
                <a:effectLst/>
                <a:latin typeface="Consolas" panose="020B0609020204030204" pitchFamily="49" charset="0"/>
              </a:rPr>
              <a:t>//const mongoose = require('mongoose');</a:t>
            </a:r>
          </a:p>
          <a:p>
            <a:r>
              <a:rPr lang="en-US" sz="350" b="0" dirty="0">
                <a:solidFill>
                  <a:srgbClr val="008000"/>
                </a:solidFill>
                <a:effectLst/>
                <a:latin typeface="Consolas" panose="020B0609020204030204" pitchFamily="49" charset="0"/>
              </a:rPr>
              <a:t>const </a:t>
            </a:r>
            <a:r>
              <a:rPr lang="en-US" sz="350" b="0" dirty="0" err="1">
                <a:solidFill>
                  <a:srgbClr val="008000"/>
                </a:solidFill>
                <a:effectLst/>
                <a:latin typeface="Consolas" panose="020B0609020204030204" pitchFamily="49" charset="0"/>
              </a:rPr>
              <a:t>UserSchema</a:t>
            </a:r>
            <a:r>
              <a:rPr lang="en-US" sz="350" b="0" dirty="0">
                <a:solidFill>
                  <a:srgbClr val="008000"/>
                </a:solidFill>
                <a:effectLst/>
                <a:latin typeface="Consolas" panose="020B0609020204030204" pitchFamily="49" charset="0"/>
              </a:rPr>
              <a:t> = new </a:t>
            </a:r>
            <a:r>
              <a:rPr lang="en-US" sz="350" b="0" dirty="0" err="1">
                <a:solidFill>
                  <a:srgbClr val="008000"/>
                </a:solidFill>
                <a:effectLst/>
                <a:latin typeface="Consolas" panose="020B0609020204030204" pitchFamily="49" charset="0"/>
              </a:rPr>
              <a:t>mongoose.Schema</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name: {</a:t>
            </a:r>
          </a:p>
          <a:p>
            <a:r>
              <a:rPr lang="en-US" sz="350" b="0" dirty="0">
                <a:solidFill>
                  <a:srgbClr val="008000"/>
                </a:solidFill>
                <a:effectLst/>
                <a:latin typeface="Consolas" panose="020B0609020204030204" pitchFamily="49" charset="0"/>
              </a:rPr>
              <a:t> type: String,</a:t>
            </a:r>
          </a:p>
          <a:p>
            <a:r>
              <a:rPr lang="en-US" sz="350" b="0" dirty="0">
                <a:solidFill>
                  <a:srgbClr val="008000"/>
                </a:solidFill>
                <a:effectLst/>
                <a:latin typeface="Consolas" panose="020B0609020204030204" pitchFamily="49" charset="0"/>
              </a:rPr>
              <a:t> trim: true,</a:t>
            </a:r>
          </a:p>
          <a:p>
            <a:r>
              <a:rPr lang="en-US" sz="350" b="0" dirty="0">
                <a:solidFill>
                  <a:srgbClr val="008000"/>
                </a:solidFill>
                <a:effectLst/>
                <a:latin typeface="Consolas" panose="020B0609020204030204" pitchFamily="49" charset="0"/>
              </a:rPr>
              <a:t> required: 'Name is required'</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email: {</a:t>
            </a:r>
          </a:p>
          <a:p>
            <a:r>
              <a:rPr lang="en-US" sz="350" b="0" dirty="0">
                <a:solidFill>
                  <a:srgbClr val="008000"/>
                </a:solidFill>
                <a:effectLst/>
                <a:latin typeface="Consolas" panose="020B0609020204030204" pitchFamily="49" charset="0"/>
              </a:rPr>
              <a:t> type: String,</a:t>
            </a:r>
          </a:p>
          <a:p>
            <a:r>
              <a:rPr lang="en-US" sz="350" b="0" dirty="0">
                <a:solidFill>
                  <a:srgbClr val="008000"/>
                </a:solidFill>
                <a:effectLst/>
                <a:latin typeface="Consolas" panose="020B0609020204030204" pitchFamily="49" charset="0"/>
              </a:rPr>
              <a:t> trim: true,</a:t>
            </a:r>
          </a:p>
          <a:p>
            <a:r>
              <a:rPr lang="en-US" sz="350" b="0" dirty="0">
                <a:solidFill>
                  <a:srgbClr val="008000"/>
                </a:solidFill>
                <a:effectLst/>
                <a:latin typeface="Consolas" panose="020B0609020204030204" pitchFamily="49" charset="0"/>
              </a:rPr>
              <a:t>unique: 'Email already exists',</a:t>
            </a:r>
          </a:p>
          <a:p>
            <a:r>
              <a:rPr lang="en-US" sz="350" b="0" dirty="0">
                <a:solidFill>
                  <a:srgbClr val="008000"/>
                </a:solidFill>
                <a:effectLst/>
                <a:latin typeface="Consolas" panose="020B0609020204030204" pitchFamily="49" charset="0"/>
              </a:rPr>
              <a:t>match: [/.+\@.+\..+/, 'Please fill a valid email address'],</a:t>
            </a:r>
          </a:p>
          <a:p>
            <a:r>
              <a:rPr lang="en-US" sz="350" b="0" dirty="0">
                <a:solidFill>
                  <a:srgbClr val="008000"/>
                </a:solidFill>
                <a:effectLst/>
                <a:latin typeface="Consolas" panose="020B0609020204030204" pitchFamily="49" charset="0"/>
              </a:rPr>
              <a:t>required: 'Email is required'</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seller: {</a:t>
            </a:r>
          </a:p>
          <a:p>
            <a:r>
              <a:rPr lang="en-US" sz="350" b="0" dirty="0">
                <a:solidFill>
                  <a:srgbClr val="008000"/>
                </a:solidFill>
                <a:effectLst/>
                <a:latin typeface="Consolas" panose="020B0609020204030204" pitchFamily="49" charset="0"/>
              </a:rPr>
              <a:t>type: Boolean, </a:t>
            </a:r>
          </a:p>
          <a:p>
            <a:r>
              <a:rPr lang="en-US" sz="350" b="0" dirty="0">
                <a:solidFill>
                  <a:srgbClr val="008000"/>
                </a:solidFill>
                <a:effectLst/>
                <a:latin typeface="Consolas" panose="020B0609020204030204" pitchFamily="49" charset="0"/>
              </a:rPr>
              <a:t>default: false</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photo: {</a:t>
            </a:r>
          </a:p>
          <a:p>
            <a:r>
              <a:rPr lang="en-US" sz="350" b="0" dirty="0">
                <a:solidFill>
                  <a:srgbClr val="008000"/>
                </a:solidFill>
                <a:effectLst/>
                <a:latin typeface="Consolas" panose="020B0609020204030204" pitchFamily="49" charset="0"/>
              </a:rPr>
              <a:t>data: Buffer, </a:t>
            </a:r>
          </a:p>
          <a:p>
            <a:r>
              <a:rPr lang="en-US" sz="350" b="0" dirty="0" err="1">
                <a:solidFill>
                  <a:srgbClr val="008000"/>
                </a:solidFill>
                <a:effectLst/>
                <a:latin typeface="Consolas" panose="020B0609020204030204" pitchFamily="49" charset="0"/>
              </a:rPr>
              <a:t>contentType</a:t>
            </a:r>
            <a:r>
              <a:rPr lang="en-US" sz="350" b="0" dirty="0">
                <a:solidFill>
                  <a:srgbClr val="008000"/>
                </a:solidFill>
                <a:effectLst/>
                <a:latin typeface="Consolas" panose="020B0609020204030204" pitchFamily="49" charset="0"/>
              </a:rPr>
              <a:t>: String</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created: {</a:t>
            </a:r>
          </a:p>
          <a:p>
            <a:r>
              <a:rPr lang="en-US" sz="350" b="0" dirty="0">
                <a:solidFill>
                  <a:srgbClr val="008000"/>
                </a:solidFill>
                <a:effectLst/>
                <a:latin typeface="Consolas" panose="020B0609020204030204" pitchFamily="49" charset="0"/>
              </a:rPr>
              <a:t>type: Date,</a:t>
            </a:r>
          </a:p>
          <a:p>
            <a:r>
              <a:rPr lang="en-US" sz="350" b="0" dirty="0">
                <a:solidFill>
                  <a:srgbClr val="008000"/>
                </a:solidFill>
                <a:effectLst/>
                <a:latin typeface="Consolas" panose="020B0609020204030204" pitchFamily="49" charset="0"/>
              </a:rPr>
              <a:t>default: </a:t>
            </a:r>
            <a:r>
              <a:rPr lang="en-US" sz="350" b="0" dirty="0" err="1">
                <a:solidFill>
                  <a:srgbClr val="008000"/>
                </a:solidFill>
                <a:effectLst/>
                <a:latin typeface="Consolas" panose="020B0609020204030204" pitchFamily="49" charset="0"/>
              </a:rPr>
              <a:t>Date.now</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updated: {</a:t>
            </a:r>
          </a:p>
          <a:p>
            <a:r>
              <a:rPr lang="en-US" sz="350" b="0" dirty="0">
                <a:solidFill>
                  <a:srgbClr val="008000"/>
                </a:solidFill>
                <a:effectLst/>
                <a:latin typeface="Consolas" panose="020B0609020204030204" pitchFamily="49" charset="0"/>
              </a:rPr>
              <a:t>type: Date,</a:t>
            </a:r>
          </a:p>
          <a:p>
            <a:r>
              <a:rPr lang="en-US" sz="350" b="0" dirty="0">
                <a:solidFill>
                  <a:srgbClr val="008000"/>
                </a:solidFill>
                <a:effectLst/>
                <a:latin typeface="Consolas" panose="020B0609020204030204" pitchFamily="49" charset="0"/>
              </a:rPr>
              <a:t>default: </a:t>
            </a:r>
            <a:r>
              <a:rPr lang="en-US" sz="350" b="0" dirty="0" err="1">
                <a:solidFill>
                  <a:srgbClr val="008000"/>
                </a:solidFill>
                <a:effectLst/>
                <a:latin typeface="Consolas" panose="020B0609020204030204" pitchFamily="49" charset="0"/>
              </a:rPr>
              <a:t>Date.now</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hashed_password</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type: String,</a:t>
            </a:r>
          </a:p>
          <a:p>
            <a:r>
              <a:rPr lang="en-US" sz="350" b="0" dirty="0">
                <a:solidFill>
                  <a:srgbClr val="008000"/>
                </a:solidFill>
                <a:effectLst/>
                <a:latin typeface="Consolas" panose="020B0609020204030204" pitchFamily="49" charset="0"/>
              </a:rPr>
              <a:t>required: 'Password is required'</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salt: String</a:t>
            </a:r>
          </a:p>
          <a:p>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UserSchema.virtual</a:t>
            </a:r>
            <a:r>
              <a:rPr lang="en-US" sz="350" b="0" dirty="0">
                <a:solidFill>
                  <a:srgbClr val="008000"/>
                </a:solidFill>
                <a:effectLst/>
                <a:latin typeface="Consolas" panose="020B0609020204030204" pitchFamily="49" charset="0"/>
              </a:rPr>
              <a:t>('password')</a:t>
            </a:r>
          </a:p>
          <a:p>
            <a:r>
              <a:rPr lang="en-US" sz="350" b="0" dirty="0">
                <a:solidFill>
                  <a:srgbClr val="008000"/>
                </a:solidFill>
                <a:effectLst/>
                <a:latin typeface="Consolas" panose="020B0609020204030204" pitchFamily="49" charset="0"/>
              </a:rPr>
              <a:t> .set(function(password) {</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this._password</a:t>
            </a:r>
            <a:r>
              <a:rPr lang="en-US" sz="350" b="0" dirty="0">
                <a:solidFill>
                  <a:srgbClr val="008000"/>
                </a:solidFill>
                <a:effectLst/>
                <a:latin typeface="Consolas" panose="020B0609020204030204" pitchFamily="49" charset="0"/>
              </a:rPr>
              <a:t> = password;</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this.salt</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this.makeSalt</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this.hashed_password</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this.encryptPassword</a:t>
            </a:r>
            <a:r>
              <a:rPr lang="en-US" sz="350" b="0" dirty="0">
                <a:solidFill>
                  <a:srgbClr val="008000"/>
                </a:solidFill>
                <a:effectLst/>
                <a:latin typeface="Consolas" panose="020B0609020204030204" pitchFamily="49" charset="0"/>
              </a:rPr>
              <a:t>(password)</a:t>
            </a:r>
          </a:p>
          <a:p>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this.hashed_password</a:t>
            </a:r>
            <a:r>
              <a:rPr lang="en-US" sz="350" b="0" dirty="0">
                <a:solidFill>
                  <a:srgbClr val="008000"/>
                </a:solidFill>
                <a:effectLst/>
                <a:latin typeface="Consolas" panose="020B0609020204030204" pitchFamily="49" charset="0"/>
              </a:rPr>
              <a:t> = password;</a:t>
            </a:r>
          </a:p>
          <a:p>
            <a:r>
              <a:rPr lang="en-US" sz="350" b="0" dirty="0">
                <a:solidFill>
                  <a:srgbClr val="008000"/>
                </a:solidFill>
                <a:effectLst/>
                <a:latin typeface="Consolas" panose="020B0609020204030204" pitchFamily="49" charset="0"/>
              </a:rPr>
              <a:t>   console.log(</a:t>
            </a:r>
            <a:r>
              <a:rPr lang="en-US" sz="350" b="0" dirty="0" err="1">
                <a:solidFill>
                  <a:srgbClr val="008000"/>
                </a:solidFill>
                <a:effectLst/>
                <a:latin typeface="Consolas" panose="020B0609020204030204" pitchFamily="49" charset="0"/>
              </a:rPr>
              <a:t>this.hashed_password</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.get(function() {</a:t>
            </a:r>
          </a:p>
          <a:p>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this._password</a:t>
            </a:r>
            <a:endParaRPr lang="en-US" sz="350" b="0" dirty="0">
              <a:solidFill>
                <a:srgbClr val="008000"/>
              </a:solidFill>
              <a:effectLst/>
              <a:latin typeface="Consolas" panose="020B0609020204030204" pitchFamily="49" charset="0"/>
            </a:endParaRPr>
          </a:p>
          <a:p>
            <a:r>
              <a:rPr lang="en-US" sz="350" b="0" dirty="0">
                <a:solidFill>
                  <a:srgbClr val="008000"/>
                </a:solidFill>
                <a:effectLst/>
                <a:latin typeface="Consolas" panose="020B0609020204030204" pitchFamily="49" charset="0"/>
              </a:rPr>
              <a:t> })</a:t>
            </a:r>
          </a:p>
          <a:p>
            <a:r>
              <a:rPr lang="en-US" sz="350" b="0" dirty="0" err="1">
                <a:solidFill>
                  <a:srgbClr val="008000"/>
                </a:solidFill>
                <a:effectLst/>
                <a:latin typeface="Consolas" panose="020B0609020204030204" pitchFamily="49" charset="0"/>
              </a:rPr>
              <a:t>UserSchema.path</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hashed_password</a:t>
            </a:r>
            <a:r>
              <a:rPr lang="en-US" sz="350" b="0" dirty="0">
                <a:solidFill>
                  <a:srgbClr val="008000"/>
                </a:solidFill>
                <a:effectLst/>
                <a:latin typeface="Consolas" panose="020B0609020204030204" pitchFamily="49" charset="0"/>
              </a:rPr>
              <a:t>').validate(function(v) {</a:t>
            </a:r>
          </a:p>
          <a:p>
            <a:r>
              <a:rPr lang="en-US" sz="350" b="0" dirty="0">
                <a:solidFill>
                  <a:srgbClr val="008000"/>
                </a:solidFill>
                <a:effectLst/>
                <a:latin typeface="Consolas" panose="020B0609020204030204" pitchFamily="49" charset="0"/>
              </a:rPr>
              <a:t> if (</a:t>
            </a:r>
            <a:r>
              <a:rPr lang="en-US" sz="350" b="0" dirty="0" err="1">
                <a:solidFill>
                  <a:srgbClr val="008000"/>
                </a:solidFill>
                <a:effectLst/>
                <a:latin typeface="Consolas" panose="020B0609020204030204" pitchFamily="49" charset="0"/>
              </a:rPr>
              <a:t>this._password</a:t>
            </a:r>
            <a:r>
              <a:rPr lang="en-US" sz="350" b="0" dirty="0">
                <a:solidFill>
                  <a:srgbClr val="008000"/>
                </a:solidFill>
                <a:effectLst/>
                <a:latin typeface="Consolas" panose="020B0609020204030204" pitchFamily="49" charset="0"/>
              </a:rPr>
              <a:t> &amp;&amp; this._</a:t>
            </a:r>
            <a:r>
              <a:rPr lang="en-US" sz="350" b="0" dirty="0" err="1">
                <a:solidFill>
                  <a:srgbClr val="008000"/>
                </a:solidFill>
                <a:effectLst/>
                <a:latin typeface="Consolas" panose="020B0609020204030204" pitchFamily="49" charset="0"/>
              </a:rPr>
              <a:t>password.length</a:t>
            </a:r>
            <a:r>
              <a:rPr lang="en-US" sz="350" b="0" dirty="0">
                <a:solidFill>
                  <a:srgbClr val="008000"/>
                </a:solidFill>
                <a:effectLst/>
                <a:latin typeface="Consolas" panose="020B0609020204030204" pitchFamily="49" charset="0"/>
              </a:rPr>
              <a:t> &lt; 6) {</a:t>
            </a:r>
          </a:p>
          <a:p>
            <a:r>
              <a:rPr lang="en-US" sz="350" b="0" dirty="0">
                <a:solidFill>
                  <a:srgbClr val="008000"/>
                </a:solidFill>
                <a:effectLst/>
                <a:latin typeface="Consolas" panose="020B0609020204030204" pitchFamily="49" charset="0"/>
              </a:rPr>
              <a:t> </a:t>
            </a:r>
            <a:r>
              <a:rPr lang="en-US" sz="350" b="0" dirty="0" err="1">
                <a:solidFill>
                  <a:srgbClr val="008000"/>
                </a:solidFill>
                <a:effectLst/>
                <a:latin typeface="Consolas" panose="020B0609020204030204" pitchFamily="49" charset="0"/>
              </a:rPr>
              <a:t>this.invalidate</a:t>
            </a:r>
            <a:r>
              <a:rPr lang="en-US" sz="350" b="0" dirty="0">
                <a:solidFill>
                  <a:srgbClr val="008000"/>
                </a:solidFill>
                <a:effectLst/>
                <a:latin typeface="Consolas" panose="020B0609020204030204" pitchFamily="49" charset="0"/>
              </a:rPr>
              <a:t>('password', 'Password must be at least 6 characters.');</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 if (</a:t>
            </a:r>
            <a:r>
              <a:rPr lang="en-US" sz="350" b="0" dirty="0" err="1">
                <a:solidFill>
                  <a:srgbClr val="008000"/>
                </a:solidFill>
                <a:effectLst/>
                <a:latin typeface="Consolas" panose="020B0609020204030204" pitchFamily="49" charset="0"/>
              </a:rPr>
              <a:t>this.isNew</a:t>
            </a:r>
            <a:r>
              <a:rPr lang="en-US" sz="350" b="0" dirty="0">
                <a:solidFill>
                  <a:srgbClr val="008000"/>
                </a:solidFill>
                <a:effectLst/>
                <a:latin typeface="Consolas" panose="020B0609020204030204" pitchFamily="49" charset="0"/>
              </a:rPr>
              <a:t> &amp;&amp; !</a:t>
            </a:r>
            <a:r>
              <a:rPr lang="en-US" sz="350" b="0" dirty="0" err="1">
                <a:solidFill>
                  <a:srgbClr val="008000"/>
                </a:solidFill>
                <a:effectLst/>
                <a:latin typeface="Consolas" panose="020B0609020204030204" pitchFamily="49" charset="0"/>
              </a:rPr>
              <a:t>this._password</a:t>
            </a:r>
            <a:r>
              <a:rPr lang="en-US" sz="350" b="0" dirty="0">
                <a:solidFill>
                  <a:srgbClr val="008000"/>
                </a:solidFill>
                <a:effectLst/>
                <a:latin typeface="Consolas" panose="020B0609020204030204" pitchFamily="49" charset="0"/>
              </a:rPr>
              <a:t>) {</a:t>
            </a:r>
          </a:p>
          <a:p>
            <a:r>
              <a:rPr lang="en-US" sz="350" b="0" dirty="0" err="1">
                <a:solidFill>
                  <a:srgbClr val="008000"/>
                </a:solidFill>
                <a:effectLst/>
                <a:latin typeface="Consolas" panose="020B0609020204030204" pitchFamily="49" charset="0"/>
              </a:rPr>
              <a:t>this.invalidate</a:t>
            </a:r>
            <a:r>
              <a:rPr lang="en-US" sz="350" b="0" dirty="0">
                <a:solidFill>
                  <a:srgbClr val="008000"/>
                </a:solidFill>
                <a:effectLst/>
                <a:latin typeface="Consolas" panose="020B0609020204030204" pitchFamily="49" charset="0"/>
              </a:rPr>
              <a:t>('password', 'Password is required');</a:t>
            </a:r>
          </a:p>
          <a:p>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 null);</a:t>
            </a:r>
          </a:p>
          <a:p>
            <a:r>
              <a:rPr lang="en-US" sz="350" b="0" dirty="0" err="1">
                <a:solidFill>
                  <a:srgbClr val="008000"/>
                </a:solidFill>
                <a:effectLst/>
                <a:latin typeface="Consolas" panose="020B0609020204030204" pitchFamily="49" charset="0"/>
              </a:rPr>
              <a:t>UserSchema.methods</a:t>
            </a:r>
            <a:r>
              <a:rPr lang="en-US" sz="350" b="0" dirty="0">
                <a:solidFill>
                  <a:srgbClr val="008000"/>
                </a:solidFill>
                <a:effectLst/>
                <a:latin typeface="Consolas" panose="020B0609020204030204" pitchFamily="49" charset="0"/>
              </a:rPr>
              <a:t> = {</a:t>
            </a:r>
          </a:p>
          <a:p>
            <a:r>
              <a:rPr lang="en-US" sz="350" b="0" dirty="0">
                <a:solidFill>
                  <a:srgbClr val="008000"/>
                </a:solidFill>
                <a:effectLst/>
                <a:latin typeface="Consolas" panose="020B0609020204030204" pitchFamily="49" charset="0"/>
              </a:rPr>
              <a:t>authenticate: function(</a:t>
            </a:r>
            <a:r>
              <a:rPr lang="en-US" sz="350" b="0" dirty="0" err="1">
                <a:solidFill>
                  <a:srgbClr val="008000"/>
                </a:solidFill>
                <a:effectLst/>
                <a:latin typeface="Consolas" panose="020B0609020204030204" pitchFamily="49" charset="0"/>
              </a:rPr>
              <a:t>plainText</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this.encryptPassword</a:t>
            </a:r>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plainText</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this.hashed_password</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encryptPassword</a:t>
            </a:r>
            <a:r>
              <a:rPr lang="en-US" sz="350" b="0" dirty="0">
                <a:solidFill>
                  <a:srgbClr val="008000"/>
                </a:solidFill>
                <a:effectLst/>
                <a:latin typeface="Consolas" panose="020B0609020204030204" pitchFamily="49" charset="0"/>
              </a:rPr>
              <a:t>: function(password) { </a:t>
            </a:r>
          </a:p>
          <a:p>
            <a:r>
              <a:rPr lang="en-US" sz="350" b="0" dirty="0">
                <a:solidFill>
                  <a:srgbClr val="008000"/>
                </a:solidFill>
                <a:effectLst/>
                <a:latin typeface="Consolas" panose="020B0609020204030204" pitchFamily="49" charset="0"/>
              </a:rPr>
              <a:t>if (!password) return ''</a:t>
            </a:r>
          </a:p>
          <a:p>
            <a:r>
              <a:rPr lang="en-US" sz="350" b="0" dirty="0">
                <a:solidFill>
                  <a:srgbClr val="008000"/>
                </a:solidFill>
                <a:effectLst/>
                <a:latin typeface="Consolas" panose="020B0609020204030204" pitchFamily="49" charset="0"/>
              </a:rPr>
              <a:t>try {</a:t>
            </a:r>
          </a:p>
          <a:p>
            <a:r>
              <a:rPr lang="en-US" sz="350" b="0" dirty="0">
                <a:solidFill>
                  <a:srgbClr val="008000"/>
                </a:solidFill>
                <a:effectLst/>
                <a:latin typeface="Consolas" panose="020B0609020204030204" pitchFamily="49" charset="0"/>
              </a:rPr>
              <a:t>return crypto</a:t>
            </a:r>
          </a:p>
          <a:p>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createHmac</a:t>
            </a:r>
            <a:r>
              <a:rPr lang="en-US" sz="350" b="0" dirty="0">
                <a:solidFill>
                  <a:srgbClr val="008000"/>
                </a:solidFill>
                <a:effectLst/>
                <a:latin typeface="Consolas" panose="020B0609020204030204" pitchFamily="49" charset="0"/>
              </a:rPr>
              <a:t>('sha1', </a:t>
            </a:r>
            <a:r>
              <a:rPr lang="en-US" sz="350" b="0" dirty="0" err="1">
                <a:solidFill>
                  <a:srgbClr val="008000"/>
                </a:solidFill>
                <a:effectLst/>
                <a:latin typeface="Consolas" panose="020B0609020204030204" pitchFamily="49" charset="0"/>
              </a:rPr>
              <a:t>this.salt</a:t>
            </a:r>
            <a:r>
              <a:rPr lang="en-US" sz="350" b="0" dirty="0">
                <a:solidFill>
                  <a:srgbClr val="008000"/>
                </a:solidFill>
                <a:effectLst/>
                <a:latin typeface="Consolas" panose="020B0609020204030204" pitchFamily="49" charset="0"/>
              </a:rPr>
              <a:t>) </a:t>
            </a:r>
          </a:p>
          <a:p>
            <a:r>
              <a:rPr lang="en-US" sz="350" b="0" dirty="0">
                <a:solidFill>
                  <a:srgbClr val="008000"/>
                </a:solidFill>
                <a:effectLst/>
                <a:latin typeface="Consolas" panose="020B0609020204030204" pitchFamily="49" charset="0"/>
              </a:rPr>
              <a:t>.update(password)</a:t>
            </a:r>
          </a:p>
          <a:p>
            <a:r>
              <a:rPr lang="en-US" sz="350" b="0" dirty="0">
                <a:solidFill>
                  <a:srgbClr val="008000"/>
                </a:solidFill>
                <a:effectLst/>
                <a:latin typeface="Consolas" panose="020B0609020204030204" pitchFamily="49" charset="0"/>
              </a:rPr>
              <a:t>.digest('hex') </a:t>
            </a:r>
          </a:p>
          <a:p>
            <a:r>
              <a:rPr lang="en-US" sz="350" b="0" dirty="0">
                <a:solidFill>
                  <a:srgbClr val="008000"/>
                </a:solidFill>
                <a:effectLst/>
                <a:latin typeface="Consolas" panose="020B0609020204030204" pitchFamily="49" charset="0"/>
              </a:rPr>
              <a:t>} catch (err) {</a:t>
            </a:r>
          </a:p>
          <a:p>
            <a:r>
              <a:rPr lang="en-US" sz="350" b="0" dirty="0">
                <a:solidFill>
                  <a:srgbClr val="008000"/>
                </a:solidFill>
                <a:effectLst/>
                <a:latin typeface="Consolas" panose="020B0609020204030204" pitchFamily="49" charset="0"/>
              </a:rPr>
              <a:t>   console.log(err);</a:t>
            </a:r>
          </a:p>
          <a:p>
            <a:r>
              <a:rPr lang="en-US" sz="350" b="0" dirty="0">
                <a:solidFill>
                  <a:srgbClr val="008000"/>
                </a:solidFill>
                <a:effectLst/>
                <a:latin typeface="Consolas" panose="020B0609020204030204" pitchFamily="49" charset="0"/>
              </a:rPr>
              <a:t>return '' </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a:t>
            </a:r>
          </a:p>
          <a:p>
            <a:r>
              <a:rPr lang="en-US" sz="350" b="0" dirty="0" err="1">
                <a:solidFill>
                  <a:srgbClr val="008000"/>
                </a:solidFill>
                <a:effectLst/>
                <a:latin typeface="Consolas" panose="020B0609020204030204" pitchFamily="49" charset="0"/>
              </a:rPr>
              <a:t>makeSalt</a:t>
            </a:r>
            <a:r>
              <a:rPr lang="en-US" sz="350" b="0" dirty="0">
                <a:solidFill>
                  <a:srgbClr val="008000"/>
                </a:solidFill>
                <a:effectLst/>
                <a:latin typeface="Consolas" panose="020B0609020204030204" pitchFamily="49" charset="0"/>
              </a:rPr>
              <a:t>: function() {</a:t>
            </a:r>
          </a:p>
          <a:p>
            <a:r>
              <a:rPr lang="en-US" sz="350" b="0" dirty="0">
                <a:solidFill>
                  <a:srgbClr val="008000"/>
                </a:solidFill>
                <a:effectLst/>
                <a:latin typeface="Consolas" panose="020B0609020204030204" pitchFamily="49" charset="0"/>
              </a:rPr>
              <a:t>return </a:t>
            </a:r>
            <a:r>
              <a:rPr lang="en-US" sz="350" b="0" dirty="0" err="1">
                <a:solidFill>
                  <a:srgbClr val="008000"/>
                </a:solidFill>
                <a:effectLst/>
                <a:latin typeface="Consolas" panose="020B0609020204030204" pitchFamily="49" charset="0"/>
              </a:rPr>
              <a:t>Math.round</a:t>
            </a:r>
            <a:r>
              <a:rPr lang="en-US" sz="350" b="0" dirty="0">
                <a:solidFill>
                  <a:srgbClr val="008000"/>
                </a:solidFill>
                <a:effectLst/>
                <a:latin typeface="Consolas" panose="020B0609020204030204" pitchFamily="49" charset="0"/>
              </a:rPr>
              <a:t>((new Date().</a:t>
            </a:r>
            <a:r>
              <a:rPr lang="en-US" sz="350" b="0" dirty="0" err="1">
                <a:solidFill>
                  <a:srgbClr val="008000"/>
                </a:solidFill>
                <a:effectLst/>
                <a:latin typeface="Consolas" panose="020B0609020204030204" pitchFamily="49" charset="0"/>
              </a:rPr>
              <a:t>valueOf</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Math.random</a:t>
            </a:r>
            <a:r>
              <a:rPr lang="en-US" sz="350" b="0" dirty="0">
                <a:solidFill>
                  <a:srgbClr val="008000"/>
                </a:solidFill>
                <a:effectLst/>
                <a:latin typeface="Consolas" panose="020B0609020204030204" pitchFamily="49" charset="0"/>
              </a:rPr>
              <a:t>())) + '' </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a:t>
            </a:r>
            <a:r>
              <a:rPr lang="en-US" sz="350" b="0" dirty="0" err="1">
                <a:solidFill>
                  <a:srgbClr val="008000"/>
                </a:solidFill>
                <a:effectLst/>
                <a:latin typeface="Consolas" panose="020B0609020204030204" pitchFamily="49" charset="0"/>
              </a:rPr>
              <a:t>module.exports</a:t>
            </a:r>
            <a:r>
              <a:rPr lang="en-US" sz="350" b="0" dirty="0">
                <a:solidFill>
                  <a:srgbClr val="008000"/>
                </a:solidFill>
                <a:effectLst/>
                <a:latin typeface="Consolas" panose="020B0609020204030204" pitchFamily="49" charset="0"/>
              </a:rPr>
              <a:t> = </a:t>
            </a:r>
            <a:r>
              <a:rPr lang="en-US" sz="350" b="0" dirty="0" err="1">
                <a:solidFill>
                  <a:srgbClr val="008000"/>
                </a:solidFill>
                <a:effectLst/>
                <a:latin typeface="Consolas" panose="020B0609020204030204" pitchFamily="49" charset="0"/>
              </a:rPr>
              <a:t>mongoose.model</a:t>
            </a:r>
            <a:r>
              <a:rPr lang="en-US" sz="350" b="0" dirty="0">
                <a:solidFill>
                  <a:srgbClr val="008000"/>
                </a:solidFill>
                <a:effectLst/>
                <a:latin typeface="Consolas" panose="020B0609020204030204" pitchFamily="49" charset="0"/>
              </a:rPr>
              <a:t>('User', </a:t>
            </a:r>
            <a:r>
              <a:rPr lang="en-US" sz="350" b="0" dirty="0" err="1">
                <a:solidFill>
                  <a:srgbClr val="008000"/>
                </a:solidFill>
                <a:effectLst/>
                <a:latin typeface="Consolas" panose="020B0609020204030204" pitchFamily="49" charset="0"/>
              </a:rPr>
              <a:t>UserSchema</a:t>
            </a:r>
            <a:r>
              <a:rPr lang="en-US" sz="350" b="0" dirty="0">
                <a:solidFill>
                  <a:srgbClr val="008000"/>
                </a:solidFill>
                <a:effectLst/>
                <a:latin typeface="Consolas" panose="020B0609020204030204" pitchFamily="49" charset="0"/>
              </a:rPr>
              <a:t>);</a:t>
            </a:r>
          </a:p>
          <a:p>
            <a:r>
              <a:rPr lang="en-US" sz="350" b="0" dirty="0">
                <a:solidFill>
                  <a:srgbClr val="008000"/>
                </a:solidFill>
                <a:effectLst/>
                <a:latin typeface="Consolas" panose="020B0609020204030204" pitchFamily="49" charset="0"/>
              </a:rPr>
              <a:t>export default </a:t>
            </a:r>
            <a:r>
              <a:rPr lang="en-US" sz="350" b="0" dirty="0" err="1">
                <a:solidFill>
                  <a:srgbClr val="008000"/>
                </a:solidFill>
                <a:effectLst/>
                <a:latin typeface="Consolas" panose="020B0609020204030204" pitchFamily="49" charset="0"/>
              </a:rPr>
              <a:t>mongoose.model</a:t>
            </a:r>
            <a:r>
              <a:rPr lang="en-US" sz="350" b="0" dirty="0">
                <a:solidFill>
                  <a:srgbClr val="008000"/>
                </a:solidFill>
                <a:effectLst/>
                <a:latin typeface="Consolas" panose="020B0609020204030204" pitchFamily="49" charset="0"/>
              </a:rPr>
              <a:t>('User', </a:t>
            </a:r>
            <a:r>
              <a:rPr lang="en-US" sz="350" b="0" dirty="0" err="1">
                <a:solidFill>
                  <a:srgbClr val="008000"/>
                </a:solidFill>
                <a:effectLst/>
                <a:latin typeface="Consolas" panose="020B0609020204030204" pitchFamily="49" charset="0"/>
              </a:rPr>
              <a:t>UserSchema</a:t>
            </a:r>
            <a:r>
              <a:rPr lang="en-US" sz="350" b="0" dirty="0">
                <a:solidFill>
                  <a:srgbClr val="008000"/>
                </a:solidFill>
                <a:effectLst/>
                <a:latin typeface="Consolas" panose="020B0609020204030204" pitchFamily="49" charset="0"/>
              </a:rPr>
              <a:t>);</a:t>
            </a:r>
          </a:p>
          <a:p>
            <a:br>
              <a:rPr lang="en-US" sz="350" b="0" dirty="0">
                <a:solidFill>
                  <a:srgbClr val="008000"/>
                </a:solidFill>
                <a:effectLst/>
                <a:latin typeface="Consolas" panose="020B0609020204030204" pitchFamily="49" charset="0"/>
              </a:rPr>
            </a:br>
            <a:br>
              <a:rPr lang="en-US" sz="350" b="0" dirty="0">
                <a:solidFill>
                  <a:srgbClr val="008000"/>
                </a:solidFill>
                <a:effectLst/>
                <a:latin typeface="Consolas" panose="020B0609020204030204" pitchFamily="49" charset="0"/>
              </a:rPr>
            </a:br>
            <a:endParaRPr lang="en-US" sz="35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6EAD9DC-B70D-0F10-97AF-42418812645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C082C3E-18C7-F934-1E80-2D8452B3E4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0FCCEFA-95F2-4FB6-1CDA-8F3E6A747CF4}"/>
              </a:ext>
            </a:extLst>
          </p:cNvPr>
          <p:cNvSpPr>
            <a:spLocks noGrp="1"/>
          </p:cNvSpPr>
          <p:nvPr>
            <p:ph type="sldNum" sz="quarter" idx="12"/>
          </p:nvPr>
        </p:nvSpPr>
        <p:spPr/>
        <p:txBody>
          <a:bodyPr/>
          <a:lstStyle/>
          <a:p>
            <a:fld id="{7C5CF243-786F-4254-B068-4C9F0B6EA12F}" type="slidenum">
              <a:rPr lang="en-US" altLang="en-US" smtClean="0"/>
              <a:pPr/>
              <a:t>89</a:t>
            </a:fld>
            <a:endParaRPr lang="en-US" altLang="en-US"/>
          </a:p>
        </p:txBody>
      </p:sp>
    </p:spTree>
    <p:extLst>
      <p:ext uri="{BB962C8B-B14F-4D97-AF65-F5344CB8AC3E}">
        <p14:creationId xmlns:p14="http://schemas.microsoft.com/office/powerpoint/2010/main" val="195517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DC1A-F732-87E7-B829-6431719940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7BF849-A63B-890A-E417-461090A85B33}"/>
              </a:ext>
            </a:extLst>
          </p:cNvPr>
          <p:cNvSpPr>
            <a:spLocks noGrp="1"/>
          </p:cNvSpPr>
          <p:nvPr>
            <p:ph idx="1"/>
          </p:nvPr>
        </p:nvSpPr>
        <p:spPr/>
        <p:txBody>
          <a:bodyPr/>
          <a:lstStyle/>
          <a:p>
            <a:r>
              <a:rPr lang="en-US" dirty="0"/>
              <a:t>we will extend the MERN skeleton to build a simple version of the </a:t>
            </a:r>
          </a:p>
          <a:p>
            <a:r>
              <a:rPr lang="en-US" dirty="0"/>
              <a:t>online marketplace, starting with the following features:</a:t>
            </a:r>
          </a:p>
          <a:p>
            <a:r>
              <a:rPr lang="en-US" dirty="0"/>
              <a:t>Users with seller accounts</a:t>
            </a:r>
          </a:p>
          <a:p>
            <a:r>
              <a:rPr lang="en-US" dirty="0"/>
              <a:t>Shop management </a:t>
            </a:r>
          </a:p>
          <a:p>
            <a:r>
              <a:rPr lang="en-US" dirty="0"/>
              <a:t>Product management</a:t>
            </a:r>
          </a:p>
          <a:p>
            <a:r>
              <a:rPr lang="en-US" dirty="0"/>
              <a:t>Product search by name and category</a:t>
            </a:r>
          </a:p>
          <a:p>
            <a:r>
              <a:rPr lang="en-US" dirty="0"/>
              <a:t>The views needed for these features related to seller accounts, shops, and products will be developed by extending and modifying the existing React components in the MERN skeleton application. </a:t>
            </a:r>
          </a:p>
        </p:txBody>
      </p:sp>
      <p:sp>
        <p:nvSpPr>
          <p:cNvPr id="4" name="Date Placeholder 3">
            <a:extLst>
              <a:ext uri="{FF2B5EF4-FFF2-40B4-BE49-F238E27FC236}">
                <a16:creationId xmlns:a16="http://schemas.microsoft.com/office/drawing/2014/main" id="{2742C85F-DC52-53F2-B98C-7134A9AF841B}"/>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8BDFBAD4-9D37-D878-4332-973C513FC2E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BFF775-75F7-D0A9-0754-014CC26A64FA}"/>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2674011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F9A2-24A9-3396-F39B-0215667B03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675611-F506-9A75-D5F2-A7CEACF405C0}"/>
              </a:ext>
            </a:extLst>
          </p:cNvPr>
          <p:cNvSpPr>
            <a:spLocks noGrp="1"/>
          </p:cNvSpPr>
          <p:nvPr>
            <p:ph idx="1"/>
          </p:nvPr>
        </p:nvSpPr>
        <p:spPr/>
        <p:txBody>
          <a:bodyPr/>
          <a:lstStyle/>
          <a:p>
            <a:r>
              <a:rPr lang="en-US" dirty="0"/>
              <a:t>An image file that's uploaded by the user from the client- side will be converted into binary data and stored in this photo field for documents in the Users collection in MongoDB. </a:t>
            </a:r>
          </a:p>
          <a:p>
            <a:r>
              <a:rPr lang="en-US" dirty="0"/>
              <a:t>Next, we will look at how to upload the file from the frontend.</a:t>
            </a:r>
          </a:p>
        </p:txBody>
      </p:sp>
      <p:sp>
        <p:nvSpPr>
          <p:cNvPr id="4" name="Date Placeholder 3">
            <a:extLst>
              <a:ext uri="{FF2B5EF4-FFF2-40B4-BE49-F238E27FC236}">
                <a16:creationId xmlns:a16="http://schemas.microsoft.com/office/drawing/2014/main" id="{00C23042-966A-62D2-082D-6593332610A3}"/>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3DE7BB7-7098-3D11-09C5-12DECF8FDB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9C496A-BCFB-3C9B-4C91-AE86E7188D60}"/>
              </a:ext>
            </a:extLst>
          </p:cNvPr>
          <p:cNvSpPr>
            <a:spLocks noGrp="1"/>
          </p:cNvSpPr>
          <p:nvPr>
            <p:ph type="sldNum" sz="quarter" idx="12"/>
          </p:nvPr>
        </p:nvSpPr>
        <p:spPr/>
        <p:txBody>
          <a:bodyPr/>
          <a:lstStyle/>
          <a:p>
            <a:fld id="{7C5CF243-786F-4254-B068-4C9F0B6EA12F}" type="slidenum">
              <a:rPr lang="en-US" altLang="en-US" smtClean="0"/>
              <a:pPr/>
              <a:t>90</a:t>
            </a:fld>
            <a:endParaRPr lang="en-US" altLang="en-US"/>
          </a:p>
        </p:txBody>
      </p:sp>
    </p:spTree>
    <p:extLst>
      <p:ext uri="{BB962C8B-B14F-4D97-AF65-F5344CB8AC3E}">
        <p14:creationId xmlns:p14="http://schemas.microsoft.com/office/powerpoint/2010/main" val="16457306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A8CB-ADF9-DB17-D499-72C40358D59F}"/>
              </a:ext>
            </a:extLst>
          </p:cNvPr>
          <p:cNvSpPr>
            <a:spLocks noGrp="1"/>
          </p:cNvSpPr>
          <p:nvPr>
            <p:ph type="title"/>
          </p:nvPr>
        </p:nvSpPr>
        <p:spPr/>
        <p:txBody>
          <a:bodyPr/>
          <a:lstStyle/>
          <a:p>
            <a:r>
              <a:rPr lang="en-US" dirty="0"/>
              <a:t>Uploading a photo from the edit </a:t>
            </a:r>
            <a:br>
              <a:rPr lang="en-US" dirty="0"/>
            </a:br>
            <a:r>
              <a:rPr lang="en-US" dirty="0"/>
              <a:t>form</a:t>
            </a:r>
          </a:p>
        </p:txBody>
      </p:sp>
      <p:sp>
        <p:nvSpPr>
          <p:cNvPr id="3" name="Content Placeholder 2">
            <a:extLst>
              <a:ext uri="{FF2B5EF4-FFF2-40B4-BE49-F238E27FC236}">
                <a16:creationId xmlns:a16="http://schemas.microsoft.com/office/drawing/2014/main" id="{0A885FC2-B290-73E2-57BC-727164543407}"/>
              </a:ext>
            </a:extLst>
          </p:cNvPr>
          <p:cNvSpPr>
            <a:spLocks noGrp="1"/>
          </p:cNvSpPr>
          <p:nvPr>
            <p:ph idx="1"/>
          </p:nvPr>
        </p:nvSpPr>
        <p:spPr/>
        <p:txBody>
          <a:bodyPr/>
          <a:lstStyle/>
          <a:p>
            <a:r>
              <a:rPr lang="en-US" dirty="0"/>
              <a:t>Users will be able to upload an image file from their local files when editing the profile. </a:t>
            </a:r>
          </a:p>
          <a:p>
            <a:r>
              <a:rPr lang="en-US" dirty="0"/>
              <a:t>In order to implement this interaction, we will update </a:t>
            </a:r>
          </a:p>
          <a:p>
            <a:r>
              <a:rPr lang="en-US" dirty="0"/>
              <a:t>the </a:t>
            </a:r>
            <a:r>
              <a:rPr lang="en-US" dirty="0" err="1"/>
              <a:t>EditProfile</a:t>
            </a:r>
            <a:r>
              <a:rPr lang="en-US" dirty="0"/>
              <a:t> component in client/user/EditProfile.js with an upload photo option and then attach the user selected file in the form data that's submitted to the server. </a:t>
            </a:r>
          </a:p>
          <a:p>
            <a:r>
              <a:rPr lang="en-US" dirty="0"/>
              <a:t>We will discuss this in the following sections.</a:t>
            </a:r>
          </a:p>
        </p:txBody>
      </p:sp>
      <p:sp>
        <p:nvSpPr>
          <p:cNvPr id="4" name="Date Placeholder 3">
            <a:extLst>
              <a:ext uri="{FF2B5EF4-FFF2-40B4-BE49-F238E27FC236}">
                <a16:creationId xmlns:a16="http://schemas.microsoft.com/office/drawing/2014/main" id="{FFC6CA27-EA77-C0AC-4F57-BE9F7D7AE54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93347AB7-5ECC-E094-4238-E13F0E74F5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DC1CBAD-C9A9-DC00-4ACC-2BB663E58496}"/>
              </a:ext>
            </a:extLst>
          </p:cNvPr>
          <p:cNvSpPr>
            <a:spLocks noGrp="1"/>
          </p:cNvSpPr>
          <p:nvPr>
            <p:ph type="sldNum" sz="quarter" idx="12"/>
          </p:nvPr>
        </p:nvSpPr>
        <p:spPr/>
        <p:txBody>
          <a:bodyPr/>
          <a:lstStyle/>
          <a:p>
            <a:fld id="{7C5CF243-786F-4254-B068-4C9F0B6EA12F}" type="slidenum">
              <a:rPr lang="en-US" altLang="en-US" smtClean="0"/>
              <a:pPr/>
              <a:t>91</a:t>
            </a:fld>
            <a:endParaRPr lang="en-US" altLang="en-US"/>
          </a:p>
        </p:txBody>
      </p:sp>
    </p:spTree>
    <p:extLst>
      <p:ext uri="{BB962C8B-B14F-4D97-AF65-F5344CB8AC3E}">
        <p14:creationId xmlns:p14="http://schemas.microsoft.com/office/powerpoint/2010/main" val="37752102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2943-77A9-03B0-EF34-2E5CC4075FB5}"/>
              </a:ext>
            </a:extLst>
          </p:cNvPr>
          <p:cNvSpPr>
            <a:spLocks noGrp="1"/>
          </p:cNvSpPr>
          <p:nvPr>
            <p:ph type="title"/>
          </p:nvPr>
        </p:nvSpPr>
        <p:spPr/>
        <p:txBody>
          <a:bodyPr/>
          <a:lstStyle/>
          <a:p>
            <a:r>
              <a:rPr lang="en-US" dirty="0"/>
              <a:t>File input with Material-UI</a:t>
            </a:r>
          </a:p>
        </p:txBody>
      </p:sp>
      <p:sp>
        <p:nvSpPr>
          <p:cNvPr id="3" name="Content Placeholder 2">
            <a:extLst>
              <a:ext uri="{FF2B5EF4-FFF2-40B4-BE49-F238E27FC236}">
                <a16:creationId xmlns:a16="http://schemas.microsoft.com/office/drawing/2014/main" id="{F51F3FF9-EDFD-8F95-5641-B7DA5E56715A}"/>
              </a:ext>
            </a:extLst>
          </p:cNvPr>
          <p:cNvSpPr>
            <a:spLocks noGrp="1"/>
          </p:cNvSpPr>
          <p:nvPr>
            <p:ph idx="1"/>
          </p:nvPr>
        </p:nvSpPr>
        <p:spPr/>
        <p:txBody>
          <a:bodyPr/>
          <a:lstStyle/>
          <a:p>
            <a:r>
              <a:rPr lang="en-US" dirty="0"/>
              <a:t>We will utilize the HTML5 file input type to let the user select an image from their local files. </a:t>
            </a:r>
          </a:p>
          <a:p>
            <a:r>
              <a:rPr lang="en-US" dirty="0"/>
              <a:t>The file input will return the filename in the change event when the user selects a file. </a:t>
            </a:r>
          </a:p>
          <a:p>
            <a:r>
              <a:rPr lang="en-US" dirty="0"/>
              <a:t>We will add the file input element to the edit profile form as follows:</a:t>
            </a:r>
          </a:p>
        </p:txBody>
      </p:sp>
      <p:sp>
        <p:nvSpPr>
          <p:cNvPr id="4" name="Date Placeholder 3">
            <a:extLst>
              <a:ext uri="{FF2B5EF4-FFF2-40B4-BE49-F238E27FC236}">
                <a16:creationId xmlns:a16="http://schemas.microsoft.com/office/drawing/2014/main" id="{BE3F852D-15EA-7743-EDA1-FDE0ADB43E9A}"/>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78954217-B871-CA05-E63D-9F5CBDCA647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8E16431-2680-228E-99A4-030E96A57F58}"/>
              </a:ext>
            </a:extLst>
          </p:cNvPr>
          <p:cNvSpPr>
            <a:spLocks noGrp="1"/>
          </p:cNvSpPr>
          <p:nvPr>
            <p:ph type="sldNum" sz="quarter" idx="12"/>
          </p:nvPr>
        </p:nvSpPr>
        <p:spPr/>
        <p:txBody>
          <a:bodyPr/>
          <a:lstStyle/>
          <a:p>
            <a:fld id="{7C5CF243-786F-4254-B068-4C9F0B6EA12F}" type="slidenum">
              <a:rPr lang="en-US" altLang="en-US" smtClean="0"/>
              <a:pPr/>
              <a:t>92</a:t>
            </a:fld>
            <a:endParaRPr lang="en-US" altLang="en-US"/>
          </a:p>
        </p:txBody>
      </p:sp>
    </p:spTree>
    <p:extLst>
      <p:ext uri="{BB962C8B-B14F-4D97-AF65-F5344CB8AC3E}">
        <p14:creationId xmlns:p14="http://schemas.microsoft.com/office/powerpoint/2010/main" val="28494987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9295-FCA5-682E-0D80-B14016BF44FE}"/>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F9376A32-D20E-D41F-B44F-D4FAA6772FED}"/>
              </a:ext>
            </a:extLst>
          </p:cNvPr>
          <p:cNvSpPr>
            <a:spLocks noGrp="1"/>
          </p:cNvSpPr>
          <p:nvPr>
            <p:ph idx="1"/>
          </p:nvPr>
        </p:nvSpPr>
        <p:spPr/>
        <p:txBody>
          <a:bodyPr/>
          <a:lstStyle/>
          <a:p>
            <a:pPr marL="0" indent="0">
              <a:buNone/>
            </a:pPr>
            <a:r>
              <a:rPr lang="en-US" dirty="0"/>
              <a:t>&lt;input accept="image/*" type="file" </a:t>
            </a:r>
          </a:p>
          <a:p>
            <a:pPr marL="0" indent="0">
              <a:buNone/>
            </a:pPr>
            <a:r>
              <a:rPr lang="en-US" dirty="0" err="1"/>
              <a:t>onChange</a:t>
            </a:r>
            <a:r>
              <a:rPr lang="en-US" dirty="0"/>
              <a:t>={</a:t>
            </a:r>
            <a:r>
              <a:rPr lang="en-US" dirty="0" err="1"/>
              <a:t>handleChange</a:t>
            </a:r>
            <a:r>
              <a:rPr lang="en-US" dirty="0"/>
              <a:t>('photo')} </a:t>
            </a:r>
          </a:p>
          <a:p>
            <a:pPr marL="0" indent="0">
              <a:buNone/>
            </a:pPr>
            <a:r>
              <a:rPr lang="en-US" dirty="0"/>
              <a:t>style={{</a:t>
            </a:r>
            <a:r>
              <a:rPr lang="en-US" dirty="0" err="1"/>
              <a:t>display:'none</a:t>
            </a:r>
            <a:r>
              <a:rPr lang="en-US" dirty="0"/>
              <a:t>'}}</a:t>
            </a:r>
          </a:p>
          <a:p>
            <a:pPr marL="0" indent="0">
              <a:buNone/>
            </a:pPr>
            <a:r>
              <a:rPr lang="en-US" dirty="0"/>
              <a:t>id="icon-button-file" /&gt;</a:t>
            </a:r>
          </a:p>
        </p:txBody>
      </p:sp>
      <p:sp>
        <p:nvSpPr>
          <p:cNvPr id="4" name="Date Placeholder 3">
            <a:extLst>
              <a:ext uri="{FF2B5EF4-FFF2-40B4-BE49-F238E27FC236}">
                <a16:creationId xmlns:a16="http://schemas.microsoft.com/office/drawing/2014/main" id="{47AEE153-CE6D-810E-7568-299160A457DD}"/>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0A177AF5-F0DA-D6C4-7BF1-E30BAC9F852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1A9A71-8F3B-6148-C052-8303241F2284}"/>
              </a:ext>
            </a:extLst>
          </p:cNvPr>
          <p:cNvSpPr>
            <a:spLocks noGrp="1"/>
          </p:cNvSpPr>
          <p:nvPr>
            <p:ph type="sldNum" sz="quarter" idx="12"/>
          </p:nvPr>
        </p:nvSpPr>
        <p:spPr/>
        <p:txBody>
          <a:bodyPr/>
          <a:lstStyle/>
          <a:p>
            <a:fld id="{7C5CF243-786F-4254-B068-4C9F0B6EA12F}" type="slidenum">
              <a:rPr lang="en-US" altLang="en-US" smtClean="0"/>
              <a:pPr/>
              <a:t>93</a:t>
            </a:fld>
            <a:endParaRPr lang="en-US" altLang="en-US"/>
          </a:p>
        </p:txBody>
      </p:sp>
    </p:spTree>
    <p:extLst>
      <p:ext uri="{BB962C8B-B14F-4D97-AF65-F5344CB8AC3E}">
        <p14:creationId xmlns:p14="http://schemas.microsoft.com/office/powerpoint/2010/main" val="32423818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9756-16A9-275A-D514-40F4CAE65461}"/>
              </a:ext>
            </a:extLst>
          </p:cNvPr>
          <p:cNvSpPr>
            <a:spLocks noGrp="1"/>
          </p:cNvSpPr>
          <p:nvPr>
            <p:ph type="title"/>
          </p:nvPr>
        </p:nvSpPr>
        <p:spPr/>
        <p:txBody>
          <a:bodyPr/>
          <a:lstStyle/>
          <a:p>
            <a:r>
              <a:rPr lang="en-US" dirty="0"/>
              <a:t>Updated </a:t>
            </a:r>
            <a:r>
              <a:rPr lang="en-US" dirty="0" err="1"/>
              <a:t>mern</a:t>
            </a:r>
            <a:r>
              <a:rPr lang="en-US" dirty="0"/>
              <a:t>-skeleton/client/user/EditProfile.js:</a:t>
            </a:r>
            <a:br>
              <a:rPr lang="en-US" dirty="0"/>
            </a:br>
            <a:r>
              <a:rPr lang="en-US" dirty="0"/>
              <a:t> </a:t>
            </a:r>
          </a:p>
        </p:txBody>
      </p:sp>
      <p:sp>
        <p:nvSpPr>
          <p:cNvPr id="3" name="Content Placeholder 2">
            <a:extLst>
              <a:ext uri="{FF2B5EF4-FFF2-40B4-BE49-F238E27FC236}">
                <a16:creationId xmlns:a16="http://schemas.microsoft.com/office/drawing/2014/main" id="{B678BBD1-29E3-AAE6-9A36-48166CD679EC}"/>
              </a:ext>
            </a:extLst>
          </p:cNvPr>
          <p:cNvSpPr>
            <a:spLocks noGrp="1"/>
          </p:cNvSpPr>
          <p:nvPr>
            <p:ph idx="1"/>
          </p:nvPr>
        </p:nvSpPr>
        <p:spPr/>
        <p:txBody>
          <a:bodyPr/>
          <a:lstStyle/>
          <a:p>
            <a:r>
              <a:rPr lang="en-US" sz="200" b="0" dirty="0">
                <a:solidFill>
                  <a:srgbClr val="008000"/>
                </a:solidFill>
                <a:effectLst/>
                <a:latin typeface="Consolas" panose="020B0609020204030204" pitchFamily="49" charset="0"/>
              </a:rPr>
              <a:t>/*import auth from './auth/auth-helper.js';</a:t>
            </a:r>
          </a:p>
          <a:p>
            <a:r>
              <a:rPr lang="en-US" sz="200" b="0" dirty="0">
                <a:solidFill>
                  <a:srgbClr val="008000"/>
                </a:solidFill>
                <a:effectLst/>
                <a:latin typeface="Consolas" panose="020B0609020204030204" pitchFamily="49" charset="0"/>
              </a:rPr>
              <a:t>import React, { </a:t>
            </a:r>
            <a:r>
              <a:rPr lang="en-US" sz="200" b="0" dirty="0" err="1">
                <a:solidFill>
                  <a:srgbClr val="008000"/>
                </a:solidFill>
                <a:effectLst/>
                <a:latin typeface="Consolas" panose="020B0609020204030204" pitchFamily="49" charset="0"/>
              </a:rPr>
              <a:t>useState,useEffect</a:t>
            </a:r>
            <a:r>
              <a:rPr lang="en-US" sz="200" b="0" dirty="0">
                <a:solidFill>
                  <a:srgbClr val="008000"/>
                </a:solidFill>
                <a:effectLst/>
                <a:latin typeface="Consolas" panose="020B0609020204030204" pitchFamily="49" charset="0"/>
              </a:rPr>
              <a:t> }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 read } from './</a:t>
            </a:r>
            <a:r>
              <a:rPr lang="en-US" sz="200" b="0" dirty="0" err="1">
                <a:solidFill>
                  <a:srgbClr val="008000"/>
                </a:solidFill>
                <a:effectLst/>
                <a:latin typeface="Consolas" panose="020B0609020204030204" pitchFamily="49" charset="0"/>
              </a:rPr>
              <a:t>someApiModule</a:t>
            </a:r>
            <a:r>
              <a:rPr lang="en-US" sz="200" b="0" dirty="0">
                <a:solidFill>
                  <a:srgbClr val="008000"/>
                </a:solidFill>
                <a:effectLst/>
                <a:latin typeface="Consolas" panose="020B0609020204030204" pitchFamily="49" charset="0"/>
              </a:rPr>
              <a:t>'; // Replace with the actual module that contains the read function</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read from 'react';</a:t>
            </a:r>
          </a:p>
          <a:p>
            <a:r>
              <a:rPr lang="en-US" sz="200" b="0" dirty="0">
                <a:solidFill>
                  <a:srgbClr val="008000"/>
                </a:solidFill>
                <a:effectLst/>
                <a:latin typeface="Consolas" panose="020B0609020204030204" pitchFamily="49" charset="0"/>
              </a:rPr>
              <a:t>import match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setRedirectToSignin</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 () =&gt; {</a:t>
            </a:r>
          </a:p>
          <a:p>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jwt</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auth.isAuthenticated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const user = {</a:t>
            </a:r>
          </a:p>
          <a:p>
            <a:r>
              <a:rPr lang="en-US" sz="200" b="0" dirty="0">
                <a:solidFill>
                  <a:srgbClr val="008000"/>
                </a:solidFill>
                <a:effectLst/>
                <a:latin typeface="Consolas" panose="020B0609020204030204" pitchFamily="49" charset="0"/>
              </a:rPr>
              <a:t>name: values.name || undefined,</a:t>
            </a:r>
          </a:p>
          <a:p>
            <a:r>
              <a:rPr lang="en-US" sz="200" b="0" dirty="0">
                <a:solidFill>
                  <a:srgbClr val="008000"/>
                </a:solidFill>
                <a:effectLst/>
                <a:latin typeface="Consolas" panose="020B0609020204030204" pitchFamily="49" charset="0"/>
              </a:rPr>
              <a:t>email: </a:t>
            </a:r>
            <a:r>
              <a:rPr lang="en-US" sz="200" b="0" dirty="0" err="1">
                <a:solidFill>
                  <a:srgbClr val="008000"/>
                </a:solidFill>
                <a:effectLst/>
                <a:latin typeface="Consolas" panose="020B0609020204030204" pitchFamily="49" charset="0"/>
              </a:rPr>
              <a:t>values.email</a:t>
            </a:r>
            <a:r>
              <a:rPr lang="en-US" sz="200" b="0" dirty="0">
                <a:solidFill>
                  <a:srgbClr val="008000"/>
                </a:solidFill>
                <a:effectLst/>
                <a:latin typeface="Consolas" panose="020B0609020204030204" pitchFamily="49" charset="0"/>
              </a:rPr>
              <a:t> || undefined, </a:t>
            </a:r>
          </a:p>
          <a:p>
            <a:r>
              <a:rPr lang="en-US" sz="200" b="0" dirty="0">
                <a:solidFill>
                  <a:srgbClr val="008000"/>
                </a:solidFill>
                <a:effectLst/>
                <a:latin typeface="Consolas" panose="020B0609020204030204" pitchFamily="49" charset="0"/>
              </a:rPr>
              <a:t>    password: </a:t>
            </a:r>
            <a:r>
              <a:rPr lang="en-US" sz="200" b="0" dirty="0" err="1">
                <a:solidFill>
                  <a:srgbClr val="008000"/>
                </a:solidFill>
                <a:effectLst/>
                <a:latin typeface="Consolas" panose="020B0609020204030204" pitchFamily="49" charset="0"/>
              </a:rPr>
              <a:t>values.password</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seller: </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update({</a:t>
            </a:r>
          </a:p>
          <a:p>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match.params.userId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t: </a:t>
            </a:r>
            <a:r>
              <a:rPr lang="en-US" sz="200" b="0" dirty="0" err="1">
                <a:solidFill>
                  <a:srgbClr val="008000"/>
                </a:solidFill>
                <a:effectLst/>
                <a:latin typeface="Consolas" panose="020B0609020204030204" pitchFamily="49" charset="0"/>
              </a:rPr>
              <a:t>jwt.token</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 user).then((data) =&gt; { </a:t>
            </a:r>
          </a:p>
          <a:p>
            <a:r>
              <a:rPr lang="en-US" sz="200" b="0" dirty="0">
                <a:solidFill>
                  <a:srgbClr val="008000"/>
                </a:solidFill>
                <a:effectLst/>
                <a:latin typeface="Consolas" panose="020B0609020204030204" pitchFamily="49" charset="0"/>
              </a:rPr>
              <a:t>if (data &amp;&amp;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error: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else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auth.updateUser</a:t>
            </a:r>
            <a:r>
              <a:rPr lang="en-US" sz="200" b="0" dirty="0">
                <a:solidFill>
                  <a:srgbClr val="008000"/>
                </a:solidFill>
                <a:effectLst/>
                <a:latin typeface="Consolas" panose="020B0609020204030204" pitchFamily="49" charset="0"/>
              </a:rPr>
              <a:t>(data, ()=&gt;{</a:t>
            </a:r>
          </a:p>
          <a:p>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 })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if (</a:t>
            </a:r>
            <a:r>
              <a:rPr lang="en-US" sz="200" b="0" dirty="0" err="1">
                <a:solidFill>
                  <a:srgbClr val="008000"/>
                </a:solidFill>
                <a:effectLst/>
                <a:latin typeface="Consolas" panose="020B0609020204030204" pitchFamily="49" charset="0"/>
              </a:rPr>
              <a:t>values.redirectToProfile</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return (&lt;Redirect to={'/user/' + </a:t>
            </a:r>
            <a:r>
              <a:rPr lang="en-US" sz="200" b="0" dirty="0" err="1">
                <a:solidFill>
                  <a:srgbClr val="008000"/>
                </a:solidFill>
                <a:effectLst/>
                <a:latin typeface="Consolas" panose="020B0609020204030204" pitchFamily="49" charset="0"/>
              </a:rPr>
              <a:t>values.userId</a:t>
            </a:r>
            <a:r>
              <a:rPr lang="en-US" sz="200" b="0" dirty="0">
                <a:solidFill>
                  <a:srgbClr val="008000"/>
                </a:solidFill>
                <a:effectLst/>
                <a:latin typeface="Consolas" panose="020B0609020204030204" pitchFamily="49" charset="0"/>
              </a:rPr>
              <a:t>}/&gt;)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&lt;Typography variant="subtitle1" </a:t>
            </a:r>
            <a:r>
              <a:rPr lang="en-US" sz="200" b="0" dirty="0" err="1">
                <a:solidFill>
                  <a:srgbClr val="008000"/>
                </a:solidFill>
                <a:effectLst/>
                <a:latin typeface="Consolas" panose="020B0609020204030204" pitchFamily="49" charset="0"/>
              </a:rPr>
              <a:t>className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classes.subheading</a:t>
            </a:r>
            <a:r>
              <a:rPr lang="en-US" sz="200" b="0" dirty="0">
                <a:solidFill>
                  <a:srgbClr val="008000"/>
                </a:solidFill>
                <a:effectLst/>
                <a:latin typeface="Consolas" panose="020B0609020204030204" pitchFamily="49" charset="0"/>
              </a:rPr>
              <a:t>}&gt; </a:t>
            </a:r>
          </a:p>
          <a:p>
            <a:r>
              <a:rPr lang="en-US" sz="200" b="0" dirty="0">
                <a:solidFill>
                  <a:srgbClr val="008000"/>
                </a:solidFill>
                <a:effectLst/>
                <a:latin typeface="Consolas" panose="020B0609020204030204" pitchFamily="49" charset="0"/>
              </a:rPr>
              <a:t>Seller Account</a:t>
            </a:r>
          </a:p>
          <a:p>
            <a:r>
              <a:rPr lang="en-US" sz="200" b="0" dirty="0">
                <a:solidFill>
                  <a:srgbClr val="008000"/>
                </a:solidFill>
                <a:effectLst/>
                <a:latin typeface="Consolas" panose="020B0609020204030204" pitchFamily="49" charset="0"/>
              </a:rPr>
              <a:t>&lt;/Typography&gt;</a:t>
            </a:r>
          </a:p>
          <a:p>
            <a:r>
              <a:rPr lang="en-US" sz="200" b="0" dirty="0">
                <a:solidFill>
                  <a:srgbClr val="008000"/>
                </a:solidFill>
                <a:effectLst/>
                <a:latin typeface="Consolas" panose="020B0609020204030204" pitchFamily="49" charset="0"/>
              </a:rPr>
              <a:t>&lt;</a:t>
            </a:r>
            <a:r>
              <a:rPr lang="en-US" sz="200" b="0" dirty="0" err="1">
                <a:solidFill>
                  <a:srgbClr val="008000"/>
                </a:solidFill>
                <a:effectLst/>
                <a:latin typeface="Consolas" panose="020B0609020204030204" pitchFamily="49" charset="0"/>
              </a:rPr>
              <a:t>FormControlLabel</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control={&lt;Switch</a:t>
            </a:r>
          </a:p>
          <a:p>
            <a:r>
              <a:rPr lang="en-US" sz="200" b="0" dirty="0">
                <a:solidFill>
                  <a:srgbClr val="008000"/>
                </a:solidFill>
                <a:effectLst/>
                <a:latin typeface="Consolas" panose="020B0609020204030204" pitchFamily="49" charset="0"/>
              </a:rPr>
              <a:t>checked={</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a:t>
            </a:r>
          </a:p>
          <a:p>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/&gt;}</a:t>
            </a:r>
          </a:p>
          <a:p>
            <a:r>
              <a:rPr lang="en-US" sz="200" b="0" dirty="0">
                <a:solidFill>
                  <a:srgbClr val="008000"/>
                </a:solidFill>
                <a:effectLst/>
                <a:latin typeface="Consolas" panose="020B0609020204030204" pitchFamily="49" charset="0"/>
              </a:rPr>
              <a:t>label={</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'Active' : 'Inactive'} </a:t>
            </a:r>
          </a:p>
          <a:p>
            <a:r>
              <a:rPr lang="en-US" sz="200" b="0" dirty="0">
                <a:solidFill>
                  <a:srgbClr val="008000"/>
                </a:solidFill>
                <a:effectLst/>
                <a:latin typeface="Consolas" panose="020B0609020204030204" pitchFamily="49" charset="0"/>
              </a:rPr>
              <a:t>/&gt;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 = (event, checked) =&gt; { </a:t>
            </a:r>
          </a:p>
          <a:p>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'seller': checked})</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import React, {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 } from 'react';</a:t>
            </a:r>
          </a:p>
          <a:p>
            <a:r>
              <a:rPr lang="en-US" sz="200" b="0" dirty="0">
                <a:solidFill>
                  <a:srgbClr val="008000"/>
                </a:solidFill>
                <a:effectLst/>
                <a:latin typeface="Consolas" panose="020B0609020204030204" pitchFamily="49" charset="0"/>
              </a:rPr>
              <a:t>import { Redirect } from 'react-router-</a:t>
            </a:r>
            <a:r>
              <a:rPr lang="en-US" sz="200" b="0" dirty="0" err="1">
                <a:solidFill>
                  <a:srgbClr val="008000"/>
                </a:solidFill>
                <a:effectLst/>
                <a:latin typeface="Consolas" panose="020B0609020204030204" pitchFamily="49" charset="0"/>
              </a:rPr>
              <a:t>dom</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auth from './auth/auth-helper';</a:t>
            </a:r>
          </a:p>
          <a:p>
            <a:r>
              <a:rPr lang="en-US" sz="200" b="0" dirty="0">
                <a:solidFill>
                  <a:srgbClr val="008000"/>
                </a:solidFill>
                <a:effectLst/>
                <a:latin typeface="Consolas" panose="020B0609020204030204" pitchFamily="49" charset="0"/>
              </a:rPr>
              <a:t>import { update } from './</a:t>
            </a:r>
            <a:r>
              <a:rPr lang="en-US" sz="200" b="0" dirty="0" err="1">
                <a:solidFill>
                  <a:srgbClr val="008000"/>
                </a:solidFill>
                <a:effectLst/>
                <a:latin typeface="Consolas" panose="020B0609020204030204" pitchFamily="49" charset="0"/>
              </a:rPr>
              <a:t>someApiModule</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Typography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/core/Typography';</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FormControlLabel</a:t>
            </a:r>
            <a:r>
              <a:rPr lang="en-US" sz="200" b="0" dirty="0">
                <a:solidFill>
                  <a:srgbClr val="008000"/>
                </a:solidFill>
                <a:effectLst/>
                <a:latin typeface="Consolas" panose="020B0609020204030204" pitchFamily="49" charset="0"/>
              </a:rPr>
              <a:t>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a:t>
            </a:r>
            <a:r>
              <a:rPr lang="en-US" sz="200" b="0" dirty="0" err="1">
                <a:solidFill>
                  <a:srgbClr val="008000"/>
                </a:solidFill>
                <a:effectLst/>
                <a:latin typeface="Consolas" panose="020B0609020204030204" pitchFamily="49" charset="0"/>
              </a:rPr>
              <a:t>FormControlLabel</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Switch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/core/Switch';</a:t>
            </a:r>
          </a:p>
          <a:p>
            <a:r>
              <a:rPr lang="en-US" sz="200" b="0" dirty="0">
                <a:solidFill>
                  <a:srgbClr val="008000"/>
                </a:solidFill>
                <a:effectLst/>
                <a:latin typeface="Consolas" panose="020B0609020204030204" pitchFamily="49" charset="0"/>
              </a:rPr>
              <a:t>import Button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/core/Button';</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handleChange</a:t>
            </a:r>
            <a:r>
              <a:rPr lang="en-US" sz="200" b="0" dirty="0">
                <a:solidFill>
                  <a:srgbClr val="008000"/>
                </a:solidFill>
                <a:effectLst/>
                <a:latin typeface="Consolas" panose="020B0609020204030204" pitchFamily="49" charset="0"/>
              </a:rPr>
              <a:t> from 'react'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EditProfile</a:t>
            </a:r>
            <a:r>
              <a:rPr lang="en-US" sz="200" b="0" dirty="0">
                <a:solidFill>
                  <a:srgbClr val="008000"/>
                </a:solidFill>
                <a:effectLst/>
                <a:latin typeface="Consolas" panose="020B0609020204030204" pitchFamily="49" charset="0"/>
              </a:rPr>
              <a:t> = ({ match }) =&gt; {</a:t>
            </a:r>
          </a:p>
          <a:p>
            <a:r>
              <a:rPr lang="en-US" sz="200" b="0" dirty="0">
                <a:solidFill>
                  <a:srgbClr val="008000"/>
                </a:solidFill>
                <a:effectLst/>
                <a:latin typeface="Consolas" panose="020B0609020204030204" pitchFamily="49" charset="0"/>
              </a:rPr>
              <a:t>  const [values,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name: '',</a:t>
            </a:r>
          </a:p>
          <a:p>
            <a:r>
              <a:rPr lang="en-US" sz="200" b="0" dirty="0">
                <a:solidFill>
                  <a:srgbClr val="008000"/>
                </a:solidFill>
                <a:effectLst/>
                <a:latin typeface="Consolas" panose="020B0609020204030204" pitchFamily="49" charset="0"/>
              </a:rPr>
              <a:t>    email: '',</a:t>
            </a:r>
          </a:p>
          <a:p>
            <a:r>
              <a:rPr lang="en-US" sz="200" b="0" dirty="0">
                <a:solidFill>
                  <a:srgbClr val="008000"/>
                </a:solidFill>
                <a:effectLst/>
                <a:latin typeface="Consolas" panose="020B0609020204030204" pitchFamily="49" charset="0"/>
              </a:rPr>
              <a:t>    password: '',</a:t>
            </a:r>
          </a:p>
          <a:p>
            <a:r>
              <a:rPr lang="en-US" sz="200" b="0" dirty="0">
                <a:solidFill>
                  <a:srgbClr val="008000"/>
                </a:solidFill>
                <a:effectLst/>
                <a:latin typeface="Consolas" panose="020B0609020204030204" pitchFamily="49" charset="0"/>
              </a:rPr>
              <a:t>    seller: false,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false,</a:t>
            </a:r>
          </a:p>
          <a:p>
            <a:r>
              <a:rPr lang="en-US" sz="200" b="0" dirty="0">
                <a:solidFill>
                  <a:srgbClr val="008000"/>
                </a:solidFill>
                <a:effectLst/>
                <a:latin typeface="Consolas" panose="020B0609020204030204" pitchFamily="49" charset="0"/>
              </a:rPr>
              <a:t>    error: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jwt</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auth.isAuthenticated</a:t>
            </a:r>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 = (event) =&gt;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seller: </a:t>
            </a:r>
            <a:r>
              <a:rPr lang="en-US" sz="200" b="0" dirty="0" err="1">
                <a:solidFill>
                  <a:srgbClr val="008000"/>
                </a:solidFill>
                <a:effectLst/>
                <a:latin typeface="Consolas" panose="020B0609020204030204" pitchFamily="49" charset="0"/>
              </a:rPr>
              <a:t>event.target.checked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 () =&gt; {</a:t>
            </a:r>
          </a:p>
          <a:p>
            <a:r>
              <a:rPr lang="en-US" sz="200" b="0" dirty="0">
                <a:solidFill>
                  <a:srgbClr val="008000"/>
                </a:solidFill>
                <a:effectLst/>
                <a:latin typeface="Consolas" panose="020B0609020204030204" pitchFamily="49" charset="0"/>
              </a:rPr>
              <a:t>    const user = {</a:t>
            </a:r>
          </a:p>
          <a:p>
            <a:r>
              <a:rPr lang="en-US" sz="200" b="0" dirty="0">
                <a:solidFill>
                  <a:srgbClr val="008000"/>
                </a:solidFill>
                <a:effectLst/>
                <a:latin typeface="Consolas" panose="020B0609020204030204" pitchFamily="49" charset="0"/>
              </a:rPr>
              <a:t>      name: values.name || undefined,</a:t>
            </a:r>
          </a:p>
          <a:p>
            <a:r>
              <a:rPr lang="en-US" sz="200" b="0" dirty="0">
                <a:solidFill>
                  <a:srgbClr val="008000"/>
                </a:solidFill>
                <a:effectLst/>
                <a:latin typeface="Consolas" panose="020B0609020204030204" pitchFamily="49" charset="0"/>
              </a:rPr>
              <a:t>      email: </a:t>
            </a:r>
            <a:r>
              <a:rPr lang="en-US" sz="200" b="0" dirty="0" err="1">
                <a:solidFill>
                  <a:srgbClr val="008000"/>
                </a:solidFill>
                <a:effectLst/>
                <a:latin typeface="Consolas" panose="020B0609020204030204" pitchFamily="49" charset="0"/>
              </a:rPr>
              <a:t>values.email</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password: </a:t>
            </a:r>
            <a:r>
              <a:rPr lang="en-US" sz="200" b="0" dirty="0" err="1">
                <a:solidFill>
                  <a:srgbClr val="008000"/>
                </a:solidFill>
                <a:effectLst/>
                <a:latin typeface="Consolas" panose="020B0609020204030204" pitchFamily="49" charset="0"/>
              </a:rPr>
              <a:t>values.password</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seller: </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update(</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match.params.userId</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t: </a:t>
            </a:r>
            <a:r>
              <a:rPr lang="en-US" sz="200" b="0" dirty="0" err="1">
                <a:solidFill>
                  <a:srgbClr val="008000"/>
                </a:solidFill>
                <a:effectLst/>
                <a:latin typeface="Consolas" panose="020B0609020204030204" pitchFamily="49" charset="0"/>
              </a:rPr>
              <a:t>jwt.token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user</a:t>
            </a:r>
          </a:p>
          <a:p>
            <a:r>
              <a:rPr lang="en-US" sz="200" b="0" dirty="0">
                <a:solidFill>
                  <a:srgbClr val="008000"/>
                </a:solidFill>
                <a:effectLst/>
                <a:latin typeface="Consolas" panose="020B0609020204030204" pitchFamily="49" charset="0"/>
              </a:rPr>
              <a:t>    ).then((data) =&gt; {</a:t>
            </a:r>
          </a:p>
          <a:p>
            <a:r>
              <a:rPr lang="en-US" sz="200" b="0" dirty="0">
                <a:solidFill>
                  <a:srgbClr val="008000"/>
                </a:solidFill>
                <a:effectLst/>
                <a:latin typeface="Consolas" panose="020B0609020204030204" pitchFamily="49" charset="0"/>
              </a:rPr>
              <a:t>      if (data &amp;&amp;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error: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 else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auth.updateUser</a:t>
            </a:r>
            <a:r>
              <a:rPr lang="en-US" sz="200" b="0" dirty="0">
                <a:solidFill>
                  <a:srgbClr val="008000"/>
                </a:solidFill>
                <a:effectLst/>
                <a:latin typeface="Consolas" panose="020B0609020204030204" pitchFamily="49" charset="0"/>
              </a:rPr>
              <a:t>(data, () =&gt;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if (</a:t>
            </a:r>
            <a:r>
              <a:rPr lang="en-US" sz="200" b="0" dirty="0" err="1">
                <a:solidFill>
                  <a:srgbClr val="008000"/>
                </a:solidFill>
                <a:effectLst/>
                <a:latin typeface="Consolas" panose="020B0609020204030204" pitchFamily="49" charset="0"/>
              </a:rPr>
              <a:t>values.redirectToProfile</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&lt;Redirect to={'/user/' + </a:t>
            </a:r>
            <a:r>
              <a:rPr lang="en-US" sz="200" b="0" dirty="0" err="1">
                <a:solidFill>
                  <a:srgbClr val="008000"/>
                </a:solidFill>
                <a:effectLst/>
                <a:latin typeface="Consolas" panose="020B0609020204030204" pitchFamily="49" charset="0"/>
              </a:rPr>
              <a:t>values.userId</a:t>
            </a:r>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return (</a:t>
            </a:r>
          </a:p>
          <a:p>
            <a:r>
              <a:rPr lang="en-US" sz="200" b="0" dirty="0">
                <a:solidFill>
                  <a:srgbClr val="008000"/>
                </a:solidFill>
                <a:effectLst/>
                <a:latin typeface="Consolas" panose="020B0609020204030204" pitchFamily="49" charset="0"/>
              </a:rPr>
              <a:t>    &lt;div&gt;</a:t>
            </a:r>
          </a:p>
          <a:p>
            <a:r>
              <a:rPr lang="en-US" sz="200" b="0" dirty="0">
                <a:solidFill>
                  <a:srgbClr val="008000"/>
                </a:solidFill>
                <a:effectLst/>
                <a:latin typeface="Consolas" panose="020B0609020204030204" pitchFamily="49" charset="0"/>
              </a:rPr>
              <a:t>      &lt;Typography variant="subtitle1" </a:t>
            </a:r>
            <a:r>
              <a:rPr lang="en-US" sz="200" b="0" dirty="0" err="1">
                <a:solidFill>
                  <a:srgbClr val="008000"/>
                </a:solidFill>
                <a:effectLst/>
                <a:latin typeface="Consolas" panose="020B0609020204030204" pitchFamily="49" charset="0"/>
              </a:rPr>
              <a:t>className</a:t>
            </a:r>
            <a:r>
              <a:rPr lang="en-US" sz="200" b="0" dirty="0">
                <a:solidFill>
                  <a:srgbClr val="008000"/>
                </a:solidFill>
                <a:effectLst/>
                <a:latin typeface="Consolas" panose="020B0609020204030204" pitchFamily="49" charset="0"/>
              </a:rPr>
              <a:t>="subheading"&gt;</a:t>
            </a:r>
          </a:p>
          <a:p>
            <a:r>
              <a:rPr lang="en-US" sz="200" b="0" dirty="0">
                <a:solidFill>
                  <a:srgbClr val="008000"/>
                </a:solidFill>
                <a:effectLst/>
                <a:latin typeface="Consolas" panose="020B0609020204030204" pitchFamily="49" charset="0"/>
              </a:rPr>
              <a:t>        Seller Account</a:t>
            </a:r>
          </a:p>
          <a:p>
            <a:r>
              <a:rPr lang="en-US" sz="200" b="0" dirty="0">
                <a:solidFill>
                  <a:srgbClr val="008000"/>
                </a:solidFill>
                <a:effectLst/>
                <a:latin typeface="Consolas" panose="020B0609020204030204" pitchFamily="49" charset="0"/>
              </a:rPr>
              <a:t>      &lt;/Typography&gt;</a:t>
            </a:r>
          </a:p>
          <a:p>
            <a:r>
              <a:rPr lang="en-US" sz="200" b="0" dirty="0">
                <a:solidFill>
                  <a:srgbClr val="008000"/>
                </a:solidFill>
                <a:effectLst/>
                <a:latin typeface="Consolas" panose="020B0609020204030204" pitchFamily="49" charset="0"/>
              </a:rPr>
              <a:t>      &lt;</a:t>
            </a:r>
            <a:r>
              <a:rPr lang="en-US" sz="200" b="0" dirty="0" err="1">
                <a:solidFill>
                  <a:srgbClr val="008000"/>
                </a:solidFill>
                <a:effectLst/>
                <a:latin typeface="Consolas" panose="020B0609020204030204" pitchFamily="49" charset="0"/>
              </a:rPr>
              <a:t>FormControlLabel</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        control={</a:t>
            </a:r>
          </a:p>
          <a:p>
            <a:r>
              <a:rPr lang="en-US" sz="200" b="0" dirty="0">
                <a:solidFill>
                  <a:srgbClr val="008000"/>
                </a:solidFill>
                <a:effectLst/>
                <a:latin typeface="Consolas" panose="020B0609020204030204" pitchFamily="49" charset="0"/>
              </a:rPr>
              <a:t>          &lt;Switch</a:t>
            </a:r>
          </a:p>
          <a:p>
            <a:r>
              <a:rPr lang="en-US" sz="200" b="0" dirty="0">
                <a:solidFill>
                  <a:srgbClr val="008000"/>
                </a:solidFill>
                <a:effectLst/>
                <a:latin typeface="Consolas" panose="020B0609020204030204" pitchFamily="49" charset="0"/>
              </a:rPr>
              <a:t>            checked={</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label={</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'Active' : 'Inactive'}</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 Your other form inputs for name, email, password, etc. */}</a:t>
            </a:r>
          </a:p>
          <a:p>
            <a:r>
              <a:rPr lang="en-US" sz="200" b="0" dirty="0">
                <a:solidFill>
                  <a:srgbClr val="008000"/>
                </a:solidFill>
                <a:effectLst/>
                <a:latin typeface="Consolas" panose="020B0609020204030204" pitchFamily="49" charset="0"/>
              </a:rPr>
              <a:t>      &lt;Button </a:t>
            </a:r>
            <a:r>
              <a:rPr lang="en-US" sz="200" b="0" dirty="0" err="1">
                <a:solidFill>
                  <a:srgbClr val="008000"/>
                </a:solidFill>
                <a:effectLst/>
                <a:latin typeface="Consolas" panose="020B0609020204030204" pitchFamily="49" charset="0"/>
              </a:rPr>
              <a:t>onClick</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variant="contained" color="primary"&gt;</a:t>
            </a:r>
          </a:p>
          <a:p>
            <a:r>
              <a:rPr lang="en-US" sz="200" b="0" dirty="0">
                <a:solidFill>
                  <a:srgbClr val="008000"/>
                </a:solidFill>
                <a:effectLst/>
                <a:latin typeface="Consolas" panose="020B0609020204030204" pitchFamily="49" charset="0"/>
              </a:rPr>
              <a:t>        Update Profile</a:t>
            </a:r>
          </a:p>
          <a:p>
            <a:r>
              <a:rPr lang="en-US" sz="200" b="0" dirty="0">
                <a:solidFill>
                  <a:srgbClr val="008000"/>
                </a:solidFill>
                <a:effectLst/>
                <a:latin typeface="Consolas" panose="020B0609020204030204" pitchFamily="49" charset="0"/>
              </a:rPr>
              <a:t>      &lt;/Button&gt;</a:t>
            </a:r>
          </a:p>
          <a:p>
            <a:r>
              <a:rPr lang="en-US" sz="200" b="0" dirty="0">
                <a:solidFill>
                  <a:srgbClr val="008000"/>
                </a:solidFill>
                <a:effectLst/>
                <a:latin typeface="Consolas" panose="020B0609020204030204" pitchFamily="49" charset="0"/>
              </a:rPr>
              <a:t>      &lt;input</a:t>
            </a:r>
          </a:p>
          <a:p>
            <a:r>
              <a:rPr lang="en-US" sz="200" b="0" dirty="0">
                <a:solidFill>
                  <a:srgbClr val="008000"/>
                </a:solidFill>
                <a:effectLst/>
                <a:latin typeface="Consolas" panose="020B0609020204030204" pitchFamily="49" charset="0"/>
              </a:rPr>
              <a:t>        accept="image/*"</a:t>
            </a:r>
          </a:p>
          <a:p>
            <a:r>
              <a:rPr lang="en-US" sz="200" b="0" dirty="0">
                <a:solidFill>
                  <a:srgbClr val="008000"/>
                </a:solidFill>
                <a:effectLst/>
                <a:latin typeface="Consolas" panose="020B0609020204030204" pitchFamily="49" charset="0"/>
              </a:rPr>
              <a:t>        type="file"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handleChange</a:t>
            </a:r>
            <a:r>
              <a:rPr lang="en-US" sz="200" b="0" dirty="0">
                <a:solidFill>
                  <a:srgbClr val="008000"/>
                </a:solidFill>
                <a:effectLst/>
                <a:latin typeface="Consolas" panose="020B0609020204030204" pitchFamily="49" charset="0"/>
              </a:rPr>
              <a:t>('photo')}</a:t>
            </a:r>
          </a:p>
          <a:p>
            <a:r>
              <a:rPr lang="en-US" sz="200" b="0" dirty="0">
                <a:solidFill>
                  <a:srgbClr val="008000"/>
                </a:solidFill>
                <a:effectLst/>
                <a:latin typeface="Consolas" panose="020B0609020204030204" pitchFamily="49" charset="0"/>
              </a:rPr>
              <a:t>        style={{ display: 'none' }}</a:t>
            </a:r>
          </a:p>
          <a:p>
            <a:r>
              <a:rPr lang="en-US" sz="200" b="0" dirty="0">
                <a:solidFill>
                  <a:srgbClr val="008000"/>
                </a:solidFill>
                <a:effectLst/>
                <a:latin typeface="Consolas" panose="020B0609020204030204" pitchFamily="49" charset="0"/>
              </a:rPr>
              <a:t>        id="icon-button-file"</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&lt;/div&gt;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export default </a:t>
            </a:r>
            <a:r>
              <a:rPr lang="en-US" sz="200" b="0" dirty="0" err="1">
                <a:solidFill>
                  <a:srgbClr val="008000"/>
                </a:solidFill>
                <a:effectLst/>
                <a:latin typeface="Consolas" panose="020B0609020204030204" pitchFamily="49" charset="0"/>
              </a:rPr>
              <a:t>EditProfile</a:t>
            </a:r>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endParaRPr lang="en-US" sz="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667DF17-4B67-6C24-4AD5-2F7B39456A04}"/>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D0E5556E-5C7A-F37A-9BDE-7C787F6B1F2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0761D39-5C97-6A7E-FEA7-AA3473F1C104}"/>
              </a:ext>
            </a:extLst>
          </p:cNvPr>
          <p:cNvSpPr>
            <a:spLocks noGrp="1"/>
          </p:cNvSpPr>
          <p:nvPr>
            <p:ph type="sldNum" sz="quarter" idx="12"/>
          </p:nvPr>
        </p:nvSpPr>
        <p:spPr/>
        <p:txBody>
          <a:bodyPr/>
          <a:lstStyle/>
          <a:p>
            <a:fld id="{7C5CF243-786F-4254-B068-4C9F0B6EA12F}" type="slidenum">
              <a:rPr lang="en-US" altLang="en-US" smtClean="0"/>
              <a:pPr/>
              <a:t>94</a:t>
            </a:fld>
            <a:endParaRPr lang="en-US" altLang="en-US"/>
          </a:p>
        </p:txBody>
      </p:sp>
    </p:spTree>
    <p:extLst>
      <p:ext uri="{BB962C8B-B14F-4D97-AF65-F5344CB8AC3E}">
        <p14:creationId xmlns:p14="http://schemas.microsoft.com/office/powerpoint/2010/main" val="13450337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B307-D236-802C-36AB-42EDC037C3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263639-CF1D-31D3-513E-A864FD24C4D3}"/>
              </a:ext>
            </a:extLst>
          </p:cNvPr>
          <p:cNvSpPr>
            <a:spLocks noGrp="1"/>
          </p:cNvSpPr>
          <p:nvPr>
            <p:ph idx="1"/>
          </p:nvPr>
        </p:nvSpPr>
        <p:spPr/>
        <p:txBody>
          <a:bodyPr/>
          <a:lstStyle/>
          <a:p>
            <a:r>
              <a:rPr lang="en-US" dirty="0"/>
              <a:t>To integrate this file input element with Material-UI components, we apply </a:t>
            </a:r>
            <a:r>
              <a:rPr lang="en-US" dirty="0" err="1"/>
              <a:t>display:none</a:t>
            </a:r>
            <a:r>
              <a:rPr lang="en-US" dirty="0"/>
              <a:t> to hide the input element from the view, then add a Material- UI button inside the label for this file input. </a:t>
            </a:r>
          </a:p>
          <a:p>
            <a:r>
              <a:rPr lang="en-US" dirty="0"/>
              <a:t>This way, the view displays the Material-UI button instead of the HTML5 file input element. </a:t>
            </a:r>
          </a:p>
          <a:p>
            <a:r>
              <a:rPr lang="en-US" dirty="0"/>
              <a:t>The label is added as follows:</a:t>
            </a:r>
          </a:p>
        </p:txBody>
      </p:sp>
      <p:sp>
        <p:nvSpPr>
          <p:cNvPr id="4" name="Date Placeholder 3">
            <a:extLst>
              <a:ext uri="{FF2B5EF4-FFF2-40B4-BE49-F238E27FC236}">
                <a16:creationId xmlns:a16="http://schemas.microsoft.com/office/drawing/2014/main" id="{E84DAFB9-DFFA-A3B0-0AC1-AF6758CEADA5}"/>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AD380DA8-9D9D-2F69-1D08-F92C1D36E48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EF6EB6-4655-E286-D4FE-0575DE637253}"/>
              </a:ext>
            </a:extLst>
          </p:cNvPr>
          <p:cNvSpPr>
            <a:spLocks noGrp="1"/>
          </p:cNvSpPr>
          <p:nvPr>
            <p:ph type="sldNum" sz="quarter" idx="12"/>
          </p:nvPr>
        </p:nvSpPr>
        <p:spPr/>
        <p:txBody>
          <a:bodyPr/>
          <a:lstStyle/>
          <a:p>
            <a:fld id="{7C5CF243-786F-4254-B068-4C9F0B6EA12F}" type="slidenum">
              <a:rPr lang="en-US" altLang="en-US" smtClean="0"/>
              <a:pPr/>
              <a:t>95</a:t>
            </a:fld>
            <a:endParaRPr lang="en-US" altLang="en-US"/>
          </a:p>
        </p:txBody>
      </p:sp>
    </p:spTree>
    <p:extLst>
      <p:ext uri="{BB962C8B-B14F-4D97-AF65-F5344CB8AC3E}">
        <p14:creationId xmlns:p14="http://schemas.microsoft.com/office/powerpoint/2010/main" val="19974720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B200-1E8A-4724-21E9-1FC06EAF4A24}"/>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BD14A182-B032-4094-238B-44A9FF2CC78F}"/>
              </a:ext>
            </a:extLst>
          </p:cNvPr>
          <p:cNvSpPr>
            <a:spLocks noGrp="1"/>
          </p:cNvSpPr>
          <p:nvPr>
            <p:ph idx="1"/>
          </p:nvPr>
        </p:nvSpPr>
        <p:spPr/>
        <p:txBody>
          <a:bodyPr/>
          <a:lstStyle/>
          <a:p>
            <a:r>
              <a:rPr lang="en-US" dirty="0"/>
              <a:t>&lt;label </a:t>
            </a:r>
            <a:r>
              <a:rPr lang="en-US" dirty="0" err="1"/>
              <a:t>htmlFor</a:t>
            </a:r>
            <a:r>
              <a:rPr lang="en-US" dirty="0"/>
              <a:t>="icon-button-file"&gt;</a:t>
            </a:r>
          </a:p>
          <a:p>
            <a:r>
              <a:rPr lang="en-US" dirty="0"/>
              <a:t>&lt;Button variant="contained" color="default" component="span"&gt; </a:t>
            </a:r>
          </a:p>
          <a:p>
            <a:r>
              <a:rPr lang="en-US" dirty="0"/>
              <a:t>Upload &lt;</a:t>
            </a:r>
            <a:r>
              <a:rPr lang="en-US" dirty="0" err="1"/>
              <a:t>FileUpload</a:t>
            </a:r>
            <a:r>
              <a:rPr lang="en-US" dirty="0"/>
              <a:t>/&gt;</a:t>
            </a:r>
          </a:p>
          <a:p>
            <a:r>
              <a:rPr lang="en-US" dirty="0"/>
              <a:t>&lt;/Button&gt; </a:t>
            </a:r>
          </a:p>
          <a:p>
            <a:r>
              <a:rPr lang="en-US" dirty="0"/>
              <a:t>&lt;/label&gt;</a:t>
            </a:r>
          </a:p>
        </p:txBody>
      </p:sp>
      <p:sp>
        <p:nvSpPr>
          <p:cNvPr id="4" name="Date Placeholder 3">
            <a:extLst>
              <a:ext uri="{FF2B5EF4-FFF2-40B4-BE49-F238E27FC236}">
                <a16:creationId xmlns:a16="http://schemas.microsoft.com/office/drawing/2014/main" id="{5986FD21-FD7B-6ECF-C3A7-73A5E3F6C040}"/>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056DA8C-3058-50C7-7055-C9E8E3666F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BB8D31-E6D0-9111-70A1-C6433F5D7A5B}"/>
              </a:ext>
            </a:extLst>
          </p:cNvPr>
          <p:cNvSpPr>
            <a:spLocks noGrp="1"/>
          </p:cNvSpPr>
          <p:nvPr>
            <p:ph type="sldNum" sz="quarter" idx="12"/>
          </p:nvPr>
        </p:nvSpPr>
        <p:spPr/>
        <p:txBody>
          <a:bodyPr/>
          <a:lstStyle/>
          <a:p>
            <a:fld id="{7C5CF243-786F-4254-B068-4C9F0B6EA12F}" type="slidenum">
              <a:rPr lang="en-US" altLang="en-US" smtClean="0"/>
              <a:pPr/>
              <a:t>96</a:t>
            </a:fld>
            <a:endParaRPr lang="en-US" altLang="en-US"/>
          </a:p>
        </p:txBody>
      </p:sp>
    </p:spTree>
    <p:extLst>
      <p:ext uri="{BB962C8B-B14F-4D97-AF65-F5344CB8AC3E}">
        <p14:creationId xmlns:p14="http://schemas.microsoft.com/office/powerpoint/2010/main" val="15299905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F2B5-05F4-E5B8-5682-BB2427E1DA58}"/>
              </a:ext>
            </a:extLst>
          </p:cNvPr>
          <p:cNvSpPr>
            <a:spLocks noGrp="1"/>
          </p:cNvSpPr>
          <p:nvPr>
            <p:ph type="title"/>
          </p:nvPr>
        </p:nvSpPr>
        <p:spPr/>
        <p:txBody>
          <a:bodyPr/>
          <a:lstStyle/>
          <a:p>
            <a:br>
              <a:rPr lang="en-US" dirty="0"/>
            </a:br>
            <a:r>
              <a:rPr lang="en-US" dirty="0"/>
              <a:t>Updated </a:t>
            </a: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A6F5C81C-8546-07C7-9D2D-50E97DCA285C}"/>
              </a:ext>
            </a:extLst>
          </p:cNvPr>
          <p:cNvSpPr>
            <a:spLocks noGrp="1"/>
          </p:cNvSpPr>
          <p:nvPr>
            <p:ph idx="1"/>
          </p:nvPr>
        </p:nvSpPr>
        <p:spPr/>
        <p:txBody>
          <a:bodyPr/>
          <a:lstStyle/>
          <a:p>
            <a:r>
              <a:rPr lang="en-US" sz="200" b="0" dirty="0">
                <a:solidFill>
                  <a:srgbClr val="008000"/>
                </a:solidFill>
                <a:effectLst/>
                <a:latin typeface="Consolas" panose="020B0609020204030204" pitchFamily="49" charset="0"/>
              </a:rPr>
              <a:t>/*import auth from './auth/auth-helper.js';</a:t>
            </a:r>
          </a:p>
          <a:p>
            <a:r>
              <a:rPr lang="en-US" sz="200" b="0" dirty="0">
                <a:solidFill>
                  <a:srgbClr val="008000"/>
                </a:solidFill>
                <a:effectLst/>
                <a:latin typeface="Consolas" panose="020B0609020204030204" pitchFamily="49" charset="0"/>
              </a:rPr>
              <a:t>import React, { </a:t>
            </a:r>
            <a:r>
              <a:rPr lang="en-US" sz="200" b="0" dirty="0" err="1">
                <a:solidFill>
                  <a:srgbClr val="008000"/>
                </a:solidFill>
                <a:effectLst/>
                <a:latin typeface="Consolas" panose="020B0609020204030204" pitchFamily="49" charset="0"/>
              </a:rPr>
              <a:t>useState,useEffect</a:t>
            </a:r>
            <a:r>
              <a:rPr lang="en-US" sz="200" b="0" dirty="0">
                <a:solidFill>
                  <a:srgbClr val="008000"/>
                </a:solidFill>
                <a:effectLst/>
                <a:latin typeface="Consolas" panose="020B0609020204030204" pitchFamily="49" charset="0"/>
              </a:rPr>
              <a:t> }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 read } from './</a:t>
            </a:r>
            <a:r>
              <a:rPr lang="en-US" sz="200" b="0" dirty="0" err="1">
                <a:solidFill>
                  <a:srgbClr val="008000"/>
                </a:solidFill>
                <a:effectLst/>
                <a:latin typeface="Consolas" panose="020B0609020204030204" pitchFamily="49" charset="0"/>
              </a:rPr>
              <a:t>someApiModule</a:t>
            </a:r>
            <a:r>
              <a:rPr lang="en-US" sz="200" b="0" dirty="0">
                <a:solidFill>
                  <a:srgbClr val="008000"/>
                </a:solidFill>
                <a:effectLst/>
                <a:latin typeface="Consolas" panose="020B0609020204030204" pitchFamily="49" charset="0"/>
              </a:rPr>
              <a:t>'; // Replace with the actual module that contains the read function</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read from 'react';</a:t>
            </a:r>
          </a:p>
          <a:p>
            <a:r>
              <a:rPr lang="en-US" sz="200" b="0" dirty="0">
                <a:solidFill>
                  <a:srgbClr val="008000"/>
                </a:solidFill>
                <a:effectLst/>
                <a:latin typeface="Consolas" panose="020B0609020204030204" pitchFamily="49" charset="0"/>
              </a:rPr>
              <a:t>import match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setRedirectToSignin</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 () =&gt; {</a:t>
            </a:r>
          </a:p>
          <a:p>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jwt</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auth.isAuthenticated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const user = {</a:t>
            </a:r>
          </a:p>
          <a:p>
            <a:r>
              <a:rPr lang="en-US" sz="200" b="0" dirty="0">
                <a:solidFill>
                  <a:srgbClr val="008000"/>
                </a:solidFill>
                <a:effectLst/>
                <a:latin typeface="Consolas" panose="020B0609020204030204" pitchFamily="49" charset="0"/>
              </a:rPr>
              <a:t>name: values.name || undefined,</a:t>
            </a:r>
          </a:p>
          <a:p>
            <a:r>
              <a:rPr lang="en-US" sz="200" b="0" dirty="0">
                <a:solidFill>
                  <a:srgbClr val="008000"/>
                </a:solidFill>
                <a:effectLst/>
                <a:latin typeface="Consolas" panose="020B0609020204030204" pitchFamily="49" charset="0"/>
              </a:rPr>
              <a:t>email: </a:t>
            </a:r>
            <a:r>
              <a:rPr lang="en-US" sz="200" b="0" dirty="0" err="1">
                <a:solidFill>
                  <a:srgbClr val="008000"/>
                </a:solidFill>
                <a:effectLst/>
                <a:latin typeface="Consolas" panose="020B0609020204030204" pitchFamily="49" charset="0"/>
              </a:rPr>
              <a:t>values.email</a:t>
            </a:r>
            <a:r>
              <a:rPr lang="en-US" sz="200" b="0" dirty="0">
                <a:solidFill>
                  <a:srgbClr val="008000"/>
                </a:solidFill>
                <a:effectLst/>
                <a:latin typeface="Consolas" panose="020B0609020204030204" pitchFamily="49" charset="0"/>
              </a:rPr>
              <a:t> || undefined, </a:t>
            </a:r>
          </a:p>
          <a:p>
            <a:r>
              <a:rPr lang="en-US" sz="200" b="0" dirty="0">
                <a:solidFill>
                  <a:srgbClr val="008000"/>
                </a:solidFill>
                <a:effectLst/>
                <a:latin typeface="Consolas" panose="020B0609020204030204" pitchFamily="49" charset="0"/>
              </a:rPr>
              <a:t>    password: </a:t>
            </a:r>
            <a:r>
              <a:rPr lang="en-US" sz="200" b="0" dirty="0" err="1">
                <a:solidFill>
                  <a:srgbClr val="008000"/>
                </a:solidFill>
                <a:effectLst/>
                <a:latin typeface="Consolas" panose="020B0609020204030204" pitchFamily="49" charset="0"/>
              </a:rPr>
              <a:t>values.password</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seller: </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update({</a:t>
            </a:r>
          </a:p>
          <a:p>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match.params.userId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t: </a:t>
            </a:r>
            <a:r>
              <a:rPr lang="en-US" sz="200" b="0" dirty="0" err="1">
                <a:solidFill>
                  <a:srgbClr val="008000"/>
                </a:solidFill>
                <a:effectLst/>
                <a:latin typeface="Consolas" panose="020B0609020204030204" pitchFamily="49" charset="0"/>
              </a:rPr>
              <a:t>jwt.token</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 user).then((data) =&gt; { </a:t>
            </a:r>
          </a:p>
          <a:p>
            <a:r>
              <a:rPr lang="en-US" sz="200" b="0" dirty="0">
                <a:solidFill>
                  <a:srgbClr val="008000"/>
                </a:solidFill>
                <a:effectLst/>
                <a:latin typeface="Consolas" panose="020B0609020204030204" pitchFamily="49" charset="0"/>
              </a:rPr>
              <a:t>if (data &amp;&amp;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error: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else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auth.updateUser</a:t>
            </a:r>
            <a:r>
              <a:rPr lang="en-US" sz="200" b="0" dirty="0">
                <a:solidFill>
                  <a:srgbClr val="008000"/>
                </a:solidFill>
                <a:effectLst/>
                <a:latin typeface="Consolas" panose="020B0609020204030204" pitchFamily="49" charset="0"/>
              </a:rPr>
              <a:t>(data, ()=&gt;{</a:t>
            </a:r>
          </a:p>
          <a:p>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 })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if (</a:t>
            </a:r>
            <a:r>
              <a:rPr lang="en-US" sz="200" b="0" dirty="0" err="1">
                <a:solidFill>
                  <a:srgbClr val="008000"/>
                </a:solidFill>
                <a:effectLst/>
                <a:latin typeface="Consolas" panose="020B0609020204030204" pitchFamily="49" charset="0"/>
              </a:rPr>
              <a:t>values.redirectToProfile</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return (&lt;Redirect to={'/user/' + </a:t>
            </a:r>
            <a:r>
              <a:rPr lang="en-US" sz="200" b="0" dirty="0" err="1">
                <a:solidFill>
                  <a:srgbClr val="008000"/>
                </a:solidFill>
                <a:effectLst/>
                <a:latin typeface="Consolas" panose="020B0609020204030204" pitchFamily="49" charset="0"/>
              </a:rPr>
              <a:t>values.userId</a:t>
            </a:r>
            <a:r>
              <a:rPr lang="en-US" sz="200" b="0" dirty="0">
                <a:solidFill>
                  <a:srgbClr val="008000"/>
                </a:solidFill>
                <a:effectLst/>
                <a:latin typeface="Consolas" panose="020B0609020204030204" pitchFamily="49" charset="0"/>
              </a:rPr>
              <a:t>}/&gt;) </a:t>
            </a:r>
          </a:p>
          <a:p>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&lt;Typography variant="subtitle1" </a:t>
            </a:r>
            <a:r>
              <a:rPr lang="en-US" sz="200" b="0" dirty="0" err="1">
                <a:solidFill>
                  <a:srgbClr val="008000"/>
                </a:solidFill>
                <a:effectLst/>
                <a:latin typeface="Consolas" panose="020B0609020204030204" pitchFamily="49" charset="0"/>
              </a:rPr>
              <a:t>className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classes.subheading</a:t>
            </a:r>
            <a:r>
              <a:rPr lang="en-US" sz="200" b="0" dirty="0">
                <a:solidFill>
                  <a:srgbClr val="008000"/>
                </a:solidFill>
                <a:effectLst/>
                <a:latin typeface="Consolas" panose="020B0609020204030204" pitchFamily="49" charset="0"/>
              </a:rPr>
              <a:t>}&gt; </a:t>
            </a:r>
          </a:p>
          <a:p>
            <a:r>
              <a:rPr lang="en-US" sz="200" b="0" dirty="0">
                <a:solidFill>
                  <a:srgbClr val="008000"/>
                </a:solidFill>
                <a:effectLst/>
                <a:latin typeface="Consolas" panose="020B0609020204030204" pitchFamily="49" charset="0"/>
              </a:rPr>
              <a:t>Seller Account</a:t>
            </a:r>
          </a:p>
          <a:p>
            <a:r>
              <a:rPr lang="en-US" sz="200" b="0" dirty="0">
                <a:solidFill>
                  <a:srgbClr val="008000"/>
                </a:solidFill>
                <a:effectLst/>
                <a:latin typeface="Consolas" panose="020B0609020204030204" pitchFamily="49" charset="0"/>
              </a:rPr>
              <a:t>&lt;/Typography&gt;</a:t>
            </a:r>
          </a:p>
          <a:p>
            <a:r>
              <a:rPr lang="en-US" sz="200" b="0" dirty="0">
                <a:solidFill>
                  <a:srgbClr val="008000"/>
                </a:solidFill>
                <a:effectLst/>
                <a:latin typeface="Consolas" panose="020B0609020204030204" pitchFamily="49" charset="0"/>
              </a:rPr>
              <a:t>&lt;</a:t>
            </a:r>
            <a:r>
              <a:rPr lang="en-US" sz="200" b="0" dirty="0" err="1">
                <a:solidFill>
                  <a:srgbClr val="008000"/>
                </a:solidFill>
                <a:effectLst/>
                <a:latin typeface="Consolas" panose="020B0609020204030204" pitchFamily="49" charset="0"/>
              </a:rPr>
              <a:t>FormControlLabel</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control={&lt;Switch</a:t>
            </a:r>
          </a:p>
          <a:p>
            <a:r>
              <a:rPr lang="en-US" sz="200" b="0" dirty="0">
                <a:solidFill>
                  <a:srgbClr val="008000"/>
                </a:solidFill>
                <a:effectLst/>
                <a:latin typeface="Consolas" panose="020B0609020204030204" pitchFamily="49" charset="0"/>
              </a:rPr>
              <a:t>checked={</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a:t>
            </a:r>
          </a:p>
          <a:p>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/&gt;}</a:t>
            </a:r>
          </a:p>
          <a:p>
            <a:r>
              <a:rPr lang="en-US" sz="200" b="0" dirty="0">
                <a:solidFill>
                  <a:srgbClr val="008000"/>
                </a:solidFill>
                <a:effectLst/>
                <a:latin typeface="Consolas" panose="020B0609020204030204" pitchFamily="49" charset="0"/>
              </a:rPr>
              <a:t>label={</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'Active' : 'Inactive'} </a:t>
            </a:r>
          </a:p>
          <a:p>
            <a:r>
              <a:rPr lang="en-US" sz="200" b="0" dirty="0">
                <a:solidFill>
                  <a:srgbClr val="008000"/>
                </a:solidFill>
                <a:effectLst/>
                <a:latin typeface="Consolas" panose="020B0609020204030204" pitchFamily="49" charset="0"/>
              </a:rPr>
              <a:t>/&gt;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 = (event, checked) =&gt; { </a:t>
            </a:r>
          </a:p>
          <a:p>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({...values, 'seller': checked})</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import React, {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 } from 'react';</a:t>
            </a:r>
          </a:p>
          <a:p>
            <a:r>
              <a:rPr lang="en-US" sz="200" b="0" dirty="0">
                <a:solidFill>
                  <a:srgbClr val="008000"/>
                </a:solidFill>
                <a:effectLst/>
                <a:latin typeface="Consolas" panose="020B0609020204030204" pitchFamily="49" charset="0"/>
              </a:rPr>
              <a:t>import { Redirect } from 'react-router-</a:t>
            </a:r>
            <a:r>
              <a:rPr lang="en-US" sz="200" b="0" dirty="0" err="1">
                <a:solidFill>
                  <a:srgbClr val="008000"/>
                </a:solidFill>
                <a:effectLst/>
                <a:latin typeface="Consolas" panose="020B0609020204030204" pitchFamily="49" charset="0"/>
              </a:rPr>
              <a:t>dom</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auth from './auth/auth-helper';</a:t>
            </a:r>
          </a:p>
          <a:p>
            <a:r>
              <a:rPr lang="en-US" sz="200" b="0" dirty="0">
                <a:solidFill>
                  <a:srgbClr val="008000"/>
                </a:solidFill>
                <a:effectLst/>
                <a:latin typeface="Consolas" panose="020B0609020204030204" pitchFamily="49" charset="0"/>
              </a:rPr>
              <a:t>import { update } from './</a:t>
            </a:r>
            <a:r>
              <a:rPr lang="en-US" sz="200" b="0" dirty="0" err="1">
                <a:solidFill>
                  <a:srgbClr val="008000"/>
                </a:solidFill>
                <a:effectLst/>
                <a:latin typeface="Consolas" panose="020B0609020204030204" pitchFamily="49" charset="0"/>
              </a:rPr>
              <a:t>someApiModule</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Typography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/core/Typography';</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FormControlLabel</a:t>
            </a:r>
            <a:r>
              <a:rPr lang="en-US" sz="200" b="0" dirty="0">
                <a:solidFill>
                  <a:srgbClr val="008000"/>
                </a:solidFill>
                <a:effectLst/>
                <a:latin typeface="Consolas" panose="020B0609020204030204" pitchFamily="49" charset="0"/>
              </a:rPr>
              <a:t>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a:t>
            </a:r>
            <a:r>
              <a:rPr lang="en-US" sz="200" b="0" dirty="0" err="1">
                <a:solidFill>
                  <a:srgbClr val="008000"/>
                </a:solidFill>
                <a:effectLst/>
                <a:latin typeface="Consolas" panose="020B0609020204030204" pitchFamily="49" charset="0"/>
              </a:rPr>
              <a:t>FormControlLabel</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import Switch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/core/Switch';</a:t>
            </a:r>
          </a:p>
          <a:p>
            <a:r>
              <a:rPr lang="en-US" sz="200" b="0" dirty="0">
                <a:solidFill>
                  <a:srgbClr val="008000"/>
                </a:solidFill>
                <a:effectLst/>
                <a:latin typeface="Consolas" panose="020B0609020204030204" pitchFamily="49" charset="0"/>
              </a:rPr>
              <a:t>import Button from '@material-</a:t>
            </a:r>
            <a:r>
              <a:rPr lang="en-US" sz="200" b="0" dirty="0" err="1">
                <a:solidFill>
                  <a:srgbClr val="008000"/>
                </a:solidFill>
                <a:effectLst/>
                <a:latin typeface="Consolas" panose="020B0609020204030204" pitchFamily="49" charset="0"/>
              </a:rPr>
              <a:t>ui</a:t>
            </a:r>
            <a:r>
              <a:rPr lang="en-US" sz="200" b="0" dirty="0">
                <a:solidFill>
                  <a:srgbClr val="008000"/>
                </a:solidFill>
                <a:effectLst/>
                <a:latin typeface="Consolas" panose="020B0609020204030204" pitchFamily="49" charset="0"/>
              </a:rPr>
              <a:t>/core/Button';</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handleChange</a:t>
            </a:r>
            <a:r>
              <a:rPr lang="en-US" sz="200" b="0" dirty="0">
                <a:solidFill>
                  <a:srgbClr val="008000"/>
                </a:solidFill>
                <a:effectLst/>
                <a:latin typeface="Consolas" panose="020B0609020204030204" pitchFamily="49" charset="0"/>
              </a:rPr>
              <a:t> from 'react'</a:t>
            </a:r>
          </a:p>
          <a:p>
            <a:r>
              <a:rPr lang="en-US" sz="200" b="0" dirty="0">
                <a:solidFill>
                  <a:srgbClr val="008000"/>
                </a:solidFill>
                <a:effectLst/>
                <a:latin typeface="Consolas" panose="020B0609020204030204" pitchFamily="49" charset="0"/>
              </a:rPr>
              <a:t>import </a:t>
            </a:r>
            <a:r>
              <a:rPr lang="en-US" sz="200" b="0" dirty="0" err="1">
                <a:solidFill>
                  <a:srgbClr val="008000"/>
                </a:solidFill>
                <a:effectLst/>
                <a:latin typeface="Consolas" panose="020B0609020204030204" pitchFamily="49" charset="0"/>
              </a:rPr>
              <a:t>FileUpload</a:t>
            </a:r>
            <a:r>
              <a:rPr lang="en-US" sz="200" b="0" dirty="0">
                <a:solidFill>
                  <a:srgbClr val="008000"/>
                </a:solidFill>
                <a:effectLst/>
                <a:latin typeface="Consolas" panose="020B0609020204030204" pitchFamily="49" charset="0"/>
              </a:rPr>
              <a:t> from 'react'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const </a:t>
            </a:r>
            <a:r>
              <a:rPr lang="en-US" sz="200" b="0" dirty="0" err="1">
                <a:solidFill>
                  <a:srgbClr val="008000"/>
                </a:solidFill>
                <a:effectLst/>
                <a:latin typeface="Consolas" panose="020B0609020204030204" pitchFamily="49" charset="0"/>
              </a:rPr>
              <a:t>EditProfile</a:t>
            </a:r>
            <a:r>
              <a:rPr lang="en-US" sz="200" b="0" dirty="0">
                <a:solidFill>
                  <a:srgbClr val="008000"/>
                </a:solidFill>
                <a:effectLst/>
                <a:latin typeface="Consolas" panose="020B0609020204030204" pitchFamily="49" charset="0"/>
              </a:rPr>
              <a:t> = ({ match }) =&gt; {</a:t>
            </a:r>
          </a:p>
          <a:p>
            <a:r>
              <a:rPr lang="en-US" sz="200" b="0" dirty="0">
                <a:solidFill>
                  <a:srgbClr val="008000"/>
                </a:solidFill>
                <a:effectLst/>
                <a:latin typeface="Consolas" panose="020B0609020204030204" pitchFamily="49" charset="0"/>
              </a:rPr>
              <a:t>  const [values,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useState</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name: '',</a:t>
            </a:r>
          </a:p>
          <a:p>
            <a:r>
              <a:rPr lang="en-US" sz="200" b="0" dirty="0">
                <a:solidFill>
                  <a:srgbClr val="008000"/>
                </a:solidFill>
                <a:effectLst/>
                <a:latin typeface="Consolas" panose="020B0609020204030204" pitchFamily="49" charset="0"/>
              </a:rPr>
              <a:t>    email: '',</a:t>
            </a:r>
          </a:p>
          <a:p>
            <a:r>
              <a:rPr lang="en-US" sz="200" b="0" dirty="0">
                <a:solidFill>
                  <a:srgbClr val="008000"/>
                </a:solidFill>
                <a:effectLst/>
                <a:latin typeface="Consolas" panose="020B0609020204030204" pitchFamily="49" charset="0"/>
              </a:rPr>
              <a:t>    password: '',</a:t>
            </a:r>
          </a:p>
          <a:p>
            <a:r>
              <a:rPr lang="en-US" sz="200" b="0" dirty="0">
                <a:solidFill>
                  <a:srgbClr val="008000"/>
                </a:solidFill>
                <a:effectLst/>
                <a:latin typeface="Consolas" panose="020B0609020204030204" pitchFamily="49" charset="0"/>
              </a:rPr>
              <a:t>    seller: false,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false,</a:t>
            </a:r>
          </a:p>
          <a:p>
            <a:r>
              <a:rPr lang="en-US" sz="200" b="0" dirty="0">
                <a:solidFill>
                  <a:srgbClr val="008000"/>
                </a:solidFill>
                <a:effectLst/>
                <a:latin typeface="Consolas" panose="020B0609020204030204" pitchFamily="49" charset="0"/>
              </a:rPr>
              <a:t>    error: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jwt</a:t>
            </a:r>
            <a:r>
              <a:rPr lang="en-US" sz="200" b="0" dirty="0">
                <a:solidFill>
                  <a:srgbClr val="008000"/>
                </a:solidFill>
                <a:effectLst/>
                <a:latin typeface="Consolas" panose="020B0609020204030204" pitchFamily="49" charset="0"/>
              </a:rPr>
              <a:t> = </a:t>
            </a:r>
            <a:r>
              <a:rPr lang="en-US" sz="200" b="0" dirty="0" err="1">
                <a:solidFill>
                  <a:srgbClr val="008000"/>
                </a:solidFill>
                <a:effectLst/>
                <a:latin typeface="Consolas" panose="020B0609020204030204" pitchFamily="49" charset="0"/>
              </a:rPr>
              <a:t>auth.isAuthenticated</a:t>
            </a:r>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 = (event) =&gt;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seller: </a:t>
            </a:r>
            <a:r>
              <a:rPr lang="en-US" sz="200" b="0" dirty="0" err="1">
                <a:solidFill>
                  <a:srgbClr val="008000"/>
                </a:solidFill>
                <a:effectLst/>
                <a:latin typeface="Consolas" panose="020B0609020204030204" pitchFamily="49" charset="0"/>
              </a:rPr>
              <a:t>event.target.checked</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const </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 () =&gt; {</a:t>
            </a:r>
          </a:p>
          <a:p>
            <a:r>
              <a:rPr lang="en-US" sz="200" b="0" dirty="0">
                <a:solidFill>
                  <a:srgbClr val="008000"/>
                </a:solidFill>
                <a:effectLst/>
                <a:latin typeface="Consolas" panose="020B0609020204030204" pitchFamily="49" charset="0"/>
              </a:rPr>
              <a:t>    const user = {</a:t>
            </a:r>
          </a:p>
          <a:p>
            <a:r>
              <a:rPr lang="en-US" sz="200" b="0" dirty="0">
                <a:solidFill>
                  <a:srgbClr val="008000"/>
                </a:solidFill>
                <a:effectLst/>
                <a:latin typeface="Consolas" panose="020B0609020204030204" pitchFamily="49" charset="0"/>
              </a:rPr>
              <a:t>      name: values.name || undefined,</a:t>
            </a:r>
          </a:p>
          <a:p>
            <a:r>
              <a:rPr lang="en-US" sz="200" b="0" dirty="0">
                <a:solidFill>
                  <a:srgbClr val="008000"/>
                </a:solidFill>
                <a:effectLst/>
                <a:latin typeface="Consolas" panose="020B0609020204030204" pitchFamily="49" charset="0"/>
              </a:rPr>
              <a:t>      email: </a:t>
            </a:r>
            <a:r>
              <a:rPr lang="en-US" sz="200" b="0" dirty="0" err="1">
                <a:solidFill>
                  <a:srgbClr val="008000"/>
                </a:solidFill>
                <a:effectLst/>
                <a:latin typeface="Consolas" panose="020B0609020204030204" pitchFamily="49" charset="0"/>
              </a:rPr>
              <a:t>values.email</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password: </a:t>
            </a:r>
            <a:r>
              <a:rPr lang="en-US" sz="200" b="0" dirty="0" err="1">
                <a:solidFill>
                  <a:srgbClr val="008000"/>
                </a:solidFill>
                <a:effectLst/>
                <a:latin typeface="Consolas" panose="020B0609020204030204" pitchFamily="49" charset="0"/>
              </a:rPr>
              <a:t>values.password</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seller: </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undefined,</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update(</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match.params.userId</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t: </a:t>
            </a:r>
            <a:r>
              <a:rPr lang="en-US" sz="200" b="0" dirty="0" err="1">
                <a:solidFill>
                  <a:srgbClr val="008000"/>
                </a:solidFill>
                <a:effectLst/>
                <a:latin typeface="Consolas" panose="020B0609020204030204" pitchFamily="49" charset="0"/>
              </a:rPr>
              <a:t>jwt.token</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user</a:t>
            </a:r>
          </a:p>
          <a:p>
            <a:r>
              <a:rPr lang="en-US" sz="200" b="0" dirty="0">
                <a:solidFill>
                  <a:srgbClr val="008000"/>
                </a:solidFill>
                <a:effectLst/>
                <a:latin typeface="Consolas" panose="020B0609020204030204" pitchFamily="49" charset="0"/>
              </a:rPr>
              <a:t>    ).then((data) =&gt; {</a:t>
            </a:r>
          </a:p>
          <a:p>
            <a:r>
              <a:rPr lang="en-US" sz="200" b="0" dirty="0">
                <a:solidFill>
                  <a:srgbClr val="008000"/>
                </a:solidFill>
                <a:effectLst/>
                <a:latin typeface="Consolas" panose="020B0609020204030204" pitchFamily="49" charset="0"/>
              </a:rPr>
              <a:t>      if (data &amp;&amp;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error: </a:t>
            </a:r>
            <a:r>
              <a:rPr lang="en-US" sz="200" b="0" dirty="0" err="1">
                <a:solidFill>
                  <a:srgbClr val="008000"/>
                </a:solidFill>
                <a:effectLst/>
                <a:latin typeface="Consolas" panose="020B0609020204030204" pitchFamily="49" charset="0"/>
              </a:rPr>
              <a:t>data.error</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 else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auth.updateUser</a:t>
            </a:r>
            <a:r>
              <a:rPr lang="en-US" sz="200" b="0" dirty="0">
                <a:solidFill>
                  <a:srgbClr val="008000"/>
                </a:solidFill>
                <a:effectLst/>
                <a:latin typeface="Consolas" panose="020B0609020204030204" pitchFamily="49" charset="0"/>
              </a:rPr>
              <a:t>(data, () =&gt; {</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setValues</a:t>
            </a:r>
            <a:r>
              <a:rPr lang="en-US" sz="200" b="0" dirty="0">
                <a:solidFill>
                  <a:srgbClr val="008000"/>
                </a:solidFill>
                <a:effectLst/>
                <a:latin typeface="Consolas" panose="020B0609020204030204" pitchFamily="49" charset="0"/>
              </a:rPr>
              <a:t>({ ...values, </a:t>
            </a:r>
            <a:r>
              <a:rPr lang="en-US" sz="200" b="0" dirty="0" err="1">
                <a:solidFill>
                  <a:srgbClr val="008000"/>
                </a:solidFill>
                <a:effectLst/>
                <a:latin typeface="Consolas" panose="020B0609020204030204" pitchFamily="49" charset="0"/>
              </a:rPr>
              <a:t>userId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data._id</a:t>
            </a:r>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redirectToProfile</a:t>
            </a:r>
            <a:r>
              <a:rPr lang="en-US" sz="200" b="0" dirty="0">
                <a:solidFill>
                  <a:srgbClr val="008000"/>
                </a:solidFill>
                <a:effectLst/>
                <a:latin typeface="Consolas" panose="020B0609020204030204" pitchFamily="49" charset="0"/>
              </a:rPr>
              <a:t>: true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if (</a:t>
            </a:r>
            <a:r>
              <a:rPr lang="en-US" sz="200" b="0" dirty="0" err="1">
                <a:solidFill>
                  <a:srgbClr val="008000"/>
                </a:solidFill>
                <a:effectLst/>
                <a:latin typeface="Consolas" panose="020B0609020204030204" pitchFamily="49" charset="0"/>
              </a:rPr>
              <a:t>values.redirectToProfile</a:t>
            </a:r>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return &lt;Redirect to={'/user/' + </a:t>
            </a:r>
            <a:r>
              <a:rPr lang="en-US" sz="200" b="0" dirty="0" err="1">
                <a:solidFill>
                  <a:srgbClr val="008000"/>
                </a:solidFill>
                <a:effectLst/>
                <a:latin typeface="Consolas" panose="020B0609020204030204" pitchFamily="49" charset="0"/>
              </a:rPr>
              <a:t>values.userId</a:t>
            </a:r>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  return (</a:t>
            </a:r>
          </a:p>
          <a:p>
            <a:r>
              <a:rPr lang="en-US" sz="200" b="0" dirty="0">
                <a:solidFill>
                  <a:srgbClr val="008000"/>
                </a:solidFill>
                <a:effectLst/>
                <a:latin typeface="Consolas" panose="020B0609020204030204" pitchFamily="49" charset="0"/>
              </a:rPr>
              <a:t>    &lt;div&gt;</a:t>
            </a:r>
          </a:p>
          <a:p>
            <a:r>
              <a:rPr lang="en-US" sz="200" b="0" dirty="0">
                <a:solidFill>
                  <a:srgbClr val="008000"/>
                </a:solidFill>
                <a:effectLst/>
                <a:latin typeface="Consolas" panose="020B0609020204030204" pitchFamily="49" charset="0"/>
              </a:rPr>
              <a:t>      &lt;Typography variant="subtitle1" </a:t>
            </a:r>
            <a:r>
              <a:rPr lang="en-US" sz="200" b="0" dirty="0" err="1">
                <a:solidFill>
                  <a:srgbClr val="008000"/>
                </a:solidFill>
                <a:effectLst/>
                <a:latin typeface="Consolas" panose="020B0609020204030204" pitchFamily="49" charset="0"/>
              </a:rPr>
              <a:t>className</a:t>
            </a:r>
            <a:r>
              <a:rPr lang="en-US" sz="200" b="0" dirty="0">
                <a:solidFill>
                  <a:srgbClr val="008000"/>
                </a:solidFill>
                <a:effectLst/>
                <a:latin typeface="Consolas" panose="020B0609020204030204" pitchFamily="49" charset="0"/>
              </a:rPr>
              <a:t>="subheading"&gt;</a:t>
            </a:r>
          </a:p>
          <a:p>
            <a:r>
              <a:rPr lang="en-US" sz="200" b="0" dirty="0">
                <a:solidFill>
                  <a:srgbClr val="008000"/>
                </a:solidFill>
                <a:effectLst/>
                <a:latin typeface="Consolas" panose="020B0609020204030204" pitchFamily="49" charset="0"/>
              </a:rPr>
              <a:t>        Seller Account</a:t>
            </a:r>
          </a:p>
          <a:p>
            <a:r>
              <a:rPr lang="en-US" sz="200" b="0" dirty="0">
                <a:solidFill>
                  <a:srgbClr val="008000"/>
                </a:solidFill>
                <a:effectLst/>
                <a:latin typeface="Consolas" panose="020B0609020204030204" pitchFamily="49" charset="0"/>
              </a:rPr>
              <a:t>      &lt;/Typography&gt;</a:t>
            </a:r>
          </a:p>
          <a:p>
            <a:r>
              <a:rPr lang="en-US" sz="200" b="0" dirty="0">
                <a:solidFill>
                  <a:srgbClr val="008000"/>
                </a:solidFill>
                <a:effectLst/>
                <a:latin typeface="Consolas" panose="020B0609020204030204" pitchFamily="49" charset="0"/>
              </a:rPr>
              <a:t>      &lt;</a:t>
            </a:r>
            <a:r>
              <a:rPr lang="en-US" sz="200" b="0" dirty="0" err="1">
                <a:solidFill>
                  <a:srgbClr val="008000"/>
                </a:solidFill>
                <a:effectLst/>
                <a:latin typeface="Consolas" panose="020B0609020204030204" pitchFamily="49" charset="0"/>
              </a:rPr>
              <a:t>FormControlLabel</a:t>
            </a:r>
            <a:endParaRPr lang="en-US" sz="200" b="0" dirty="0">
              <a:solidFill>
                <a:srgbClr val="008000"/>
              </a:solidFill>
              <a:effectLst/>
              <a:latin typeface="Consolas" panose="020B0609020204030204" pitchFamily="49" charset="0"/>
            </a:endParaRPr>
          </a:p>
          <a:p>
            <a:r>
              <a:rPr lang="en-US" sz="200" b="0" dirty="0">
                <a:solidFill>
                  <a:srgbClr val="008000"/>
                </a:solidFill>
                <a:effectLst/>
                <a:latin typeface="Consolas" panose="020B0609020204030204" pitchFamily="49" charset="0"/>
              </a:rPr>
              <a:t>        control={</a:t>
            </a:r>
          </a:p>
          <a:p>
            <a:r>
              <a:rPr lang="en-US" sz="200" b="0" dirty="0">
                <a:solidFill>
                  <a:srgbClr val="008000"/>
                </a:solidFill>
                <a:effectLst/>
                <a:latin typeface="Consolas" panose="020B0609020204030204" pitchFamily="49" charset="0"/>
              </a:rPr>
              <a:t>          &lt;Switch</a:t>
            </a:r>
          </a:p>
          <a:p>
            <a:r>
              <a:rPr lang="en-US" sz="200" b="0" dirty="0">
                <a:solidFill>
                  <a:srgbClr val="008000"/>
                </a:solidFill>
                <a:effectLst/>
                <a:latin typeface="Consolas" panose="020B0609020204030204" pitchFamily="49" charset="0"/>
              </a:rPr>
              <a:t>            checked={</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handleCheck</a:t>
            </a:r>
            <a:r>
              <a:rPr lang="en-US" sz="200" b="0" dirty="0">
                <a:solidFill>
                  <a:srgbClr val="008000"/>
                </a:solidFill>
                <a:effectLst/>
                <a:latin typeface="Consolas" panose="020B0609020204030204" pitchFamily="49" charset="0"/>
              </a:rPr>
              <a:t>}</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        label={</a:t>
            </a:r>
            <a:r>
              <a:rPr lang="en-US" sz="200" b="0" dirty="0" err="1">
                <a:solidFill>
                  <a:srgbClr val="008000"/>
                </a:solidFill>
                <a:effectLst/>
                <a:latin typeface="Consolas" panose="020B0609020204030204" pitchFamily="49" charset="0"/>
              </a:rPr>
              <a:t>values.seller</a:t>
            </a:r>
            <a:r>
              <a:rPr lang="en-US" sz="200" b="0" dirty="0">
                <a:solidFill>
                  <a:srgbClr val="008000"/>
                </a:solidFill>
                <a:effectLst/>
                <a:latin typeface="Consolas" panose="020B0609020204030204" pitchFamily="49" charset="0"/>
              </a:rPr>
              <a:t> ? 'Active' : 'Inactive'}</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 Your other form inputs for name, email, password, etc. */}</a:t>
            </a:r>
          </a:p>
          <a:p>
            <a:r>
              <a:rPr lang="en-US" sz="200" b="0" dirty="0">
                <a:solidFill>
                  <a:srgbClr val="008000"/>
                </a:solidFill>
                <a:effectLst/>
                <a:latin typeface="Consolas" panose="020B0609020204030204" pitchFamily="49" charset="0"/>
              </a:rPr>
              <a:t>      &lt;Button </a:t>
            </a:r>
            <a:r>
              <a:rPr lang="en-US" sz="200" b="0" dirty="0" err="1">
                <a:solidFill>
                  <a:srgbClr val="008000"/>
                </a:solidFill>
                <a:effectLst/>
                <a:latin typeface="Consolas" panose="020B0609020204030204" pitchFamily="49" charset="0"/>
              </a:rPr>
              <a:t>onClick</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clickSubmit</a:t>
            </a:r>
            <a:r>
              <a:rPr lang="en-US" sz="200" b="0" dirty="0">
                <a:solidFill>
                  <a:srgbClr val="008000"/>
                </a:solidFill>
                <a:effectLst/>
                <a:latin typeface="Consolas" panose="020B0609020204030204" pitchFamily="49" charset="0"/>
              </a:rPr>
              <a:t>} variant="contained" color="primary"&gt;</a:t>
            </a:r>
          </a:p>
          <a:p>
            <a:r>
              <a:rPr lang="en-US" sz="200" b="0" dirty="0">
                <a:solidFill>
                  <a:srgbClr val="008000"/>
                </a:solidFill>
                <a:effectLst/>
                <a:latin typeface="Consolas" panose="020B0609020204030204" pitchFamily="49" charset="0"/>
              </a:rPr>
              <a:t>        Update Profile</a:t>
            </a:r>
          </a:p>
          <a:p>
            <a:r>
              <a:rPr lang="en-US" sz="200" b="0" dirty="0">
                <a:solidFill>
                  <a:srgbClr val="008000"/>
                </a:solidFill>
                <a:effectLst/>
                <a:latin typeface="Consolas" panose="020B0609020204030204" pitchFamily="49" charset="0"/>
              </a:rPr>
              <a:t>      &lt;/Button&gt;</a:t>
            </a:r>
          </a:p>
          <a:p>
            <a:r>
              <a:rPr lang="en-US" sz="200" b="0" dirty="0">
                <a:solidFill>
                  <a:srgbClr val="008000"/>
                </a:solidFill>
                <a:effectLst/>
                <a:latin typeface="Consolas" panose="020B0609020204030204" pitchFamily="49" charset="0"/>
              </a:rPr>
              <a:t>      &lt;input</a:t>
            </a:r>
          </a:p>
          <a:p>
            <a:r>
              <a:rPr lang="en-US" sz="200" b="0" dirty="0">
                <a:solidFill>
                  <a:srgbClr val="008000"/>
                </a:solidFill>
                <a:effectLst/>
                <a:latin typeface="Consolas" panose="020B0609020204030204" pitchFamily="49" charset="0"/>
              </a:rPr>
              <a:t>        accept="image/*"</a:t>
            </a:r>
          </a:p>
          <a:p>
            <a:r>
              <a:rPr lang="en-US" sz="200" b="0" dirty="0">
                <a:solidFill>
                  <a:srgbClr val="008000"/>
                </a:solidFill>
                <a:effectLst/>
                <a:latin typeface="Consolas" panose="020B0609020204030204" pitchFamily="49" charset="0"/>
              </a:rPr>
              <a:t>        type="file"</a:t>
            </a:r>
          </a:p>
          <a:p>
            <a:r>
              <a:rPr lang="en-US" sz="200" b="0" dirty="0">
                <a:solidFill>
                  <a:srgbClr val="008000"/>
                </a:solidFill>
                <a:effectLst/>
                <a:latin typeface="Consolas" panose="020B0609020204030204" pitchFamily="49" charset="0"/>
              </a:rPr>
              <a:t>        </a:t>
            </a:r>
            <a:r>
              <a:rPr lang="en-US" sz="200" b="0" dirty="0" err="1">
                <a:solidFill>
                  <a:srgbClr val="008000"/>
                </a:solidFill>
                <a:effectLst/>
                <a:latin typeface="Consolas" panose="020B0609020204030204" pitchFamily="49" charset="0"/>
              </a:rPr>
              <a:t>onChange</a:t>
            </a:r>
            <a:r>
              <a:rPr lang="en-US" sz="200" b="0" dirty="0">
                <a:solidFill>
                  <a:srgbClr val="008000"/>
                </a:solidFill>
                <a:effectLst/>
                <a:latin typeface="Consolas" panose="020B0609020204030204" pitchFamily="49" charset="0"/>
              </a:rPr>
              <a:t>={</a:t>
            </a:r>
            <a:r>
              <a:rPr lang="en-US" sz="200" b="0" dirty="0" err="1">
                <a:solidFill>
                  <a:srgbClr val="008000"/>
                </a:solidFill>
                <a:effectLst/>
                <a:latin typeface="Consolas" panose="020B0609020204030204" pitchFamily="49" charset="0"/>
              </a:rPr>
              <a:t>handleChange</a:t>
            </a:r>
            <a:r>
              <a:rPr lang="en-US" sz="200" b="0" dirty="0">
                <a:solidFill>
                  <a:srgbClr val="008000"/>
                </a:solidFill>
                <a:effectLst/>
                <a:latin typeface="Consolas" panose="020B0609020204030204" pitchFamily="49" charset="0"/>
              </a:rPr>
              <a:t>('photo')}</a:t>
            </a:r>
          </a:p>
          <a:p>
            <a:r>
              <a:rPr lang="en-US" sz="200" b="0" dirty="0">
                <a:solidFill>
                  <a:srgbClr val="008000"/>
                </a:solidFill>
                <a:effectLst/>
                <a:latin typeface="Consolas" panose="020B0609020204030204" pitchFamily="49" charset="0"/>
              </a:rPr>
              <a:t>        style={{ display: 'none' }}</a:t>
            </a:r>
          </a:p>
          <a:p>
            <a:r>
              <a:rPr lang="en-US" sz="200" b="0" dirty="0">
                <a:solidFill>
                  <a:srgbClr val="008000"/>
                </a:solidFill>
                <a:effectLst/>
                <a:latin typeface="Consolas" panose="020B0609020204030204" pitchFamily="49" charset="0"/>
              </a:rPr>
              <a:t>        id="icon-button-file"</a:t>
            </a:r>
          </a:p>
          <a:p>
            <a:r>
              <a:rPr lang="en-US" sz="200" b="0" dirty="0">
                <a:solidFill>
                  <a:srgbClr val="008000"/>
                </a:solidFill>
                <a:effectLst/>
                <a:latin typeface="Consolas" panose="020B0609020204030204" pitchFamily="49" charset="0"/>
              </a:rPr>
              <a:t>      /&gt;</a:t>
            </a:r>
          </a:p>
          <a:p>
            <a:r>
              <a:rPr lang="en-US" sz="200" b="0" dirty="0">
                <a:solidFill>
                  <a:srgbClr val="008000"/>
                </a:solidFill>
                <a:effectLst/>
                <a:latin typeface="Consolas" panose="020B0609020204030204" pitchFamily="49" charset="0"/>
              </a:rPr>
              <a:t>    &lt;/div&gt;</a:t>
            </a:r>
          </a:p>
          <a:p>
            <a:r>
              <a:rPr lang="en-US" sz="200" b="0" dirty="0">
                <a:solidFill>
                  <a:srgbClr val="008000"/>
                </a:solidFill>
                <a:effectLst/>
                <a:latin typeface="Consolas" panose="020B0609020204030204" pitchFamily="49" charset="0"/>
              </a:rPr>
              <a:t>  );</a:t>
            </a:r>
          </a:p>
          <a:p>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&lt;label </a:t>
            </a:r>
            <a:r>
              <a:rPr lang="en-US" sz="200" b="0" dirty="0" err="1">
                <a:solidFill>
                  <a:srgbClr val="008000"/>
                </a:solidFill>
                <a:effectLst/>
                <a:latin typeface="Consolas" panose="020B0609020204030204" pitchFamily="49" charset="0"/>
              </a:rPr>
              <a:t>htmlFor</a:t>
            </a:r>
            <a:r>
              <a:rPr lang="en-US" sz="200" b="0" dirty="0">
                <a:solidFill>
                  <a:srgbClr val="008000"/>
                </a:solidFill>
                <a:effectLst/>
                <a:latin typeface="Consolas" panose="020B0609020204030204" pitchFamily="49" charset="0"/>
              </a:rPr>
              <a:t>="icon-button-file"&gt;</a:t>
            </a:r>
          </a:p>
          <a:p>
            <a:r>
              <a:rPr lang="en-US" sz="200" b="0" dirty="0">
                <a:solidFill>
                  <a:srgbClr val="008000"/>
                </a:solidFill>
                <a:effectLst/>
                <a:latin typeface="Consolas" panose="020B0609020204030204" pitchFamily="49" charset="0"/>
              </a:rPr>
              <a:t>&lt;Button variant="contained" color="default" component="span"&gt; </a:t>
            </a:r>
          </a:p>
          <a:p>
            <a:r>
              <a:rPr lang="en-US" sz="200" b="0" dirty="0">
                <a:solidFill>
                  <a:srgbClr val="008000"/>
                </a:solidFill>
                <a:effectLst/>
                <a:latin typeface="Consolas" panose="020B0609020204030204" pitchFamily="49" charset="0"/>
              </a:rPr>
              <a:t>Upload &lt;</a:t>
            </a:r>
            <a:r>
              <a:rPr lang="en-US" sz="200" b="0" dirty="0" err="1">
                <a:solidFill>
                  <a:srgbClr val="008000"/>
                </a:solidFill>
                <a:effectLst/>
                <a:latin typeface="Consolas" panose="020B0609020204030204" pitchFamily="49" charset="0"/>
              </a:rPr>
              <a:t>FileUpload</a:t>
            </a:r>
            <a:r>
              <a:rPr lang="en-US" sz="200" b="0" dirty="0">
                <a:solidFill>
                  <a:srgbClr val="008000"/>
                </a:solidFill>
                <a:effectLst/>
                <a:latin typeface="Consolas" panose="020B0609020204030204" pitchFamily="49" charset="0"/>
              </a:rPr>
              <a:t>/&gt;</a:t>
            </a:r>
          </a:p>
          <a:p>
            <a:r>
              <a:rPr lang="en-US" sz="200" b="0" dirty="0">
                <a:solidFill>
                  <a:srgbClr val="008000"/>
                </a:solidFill>
                <a:effectLst/>
                <a:latin typeface="Consolas" panose="020B0609020204030204" pitchFamily="49" charset="0"/>
              </a:rPr>
              <a:t>&lt;/Button&gt; </a:t>
            </a:r>
          </a:p>
          <a:p>
            <a:r>
              <a:rPr lang="en-US" sz="200" b="0" dirty="0">
                <a:solidFill>
                  <a:srgbClr val="008000"/>
                </a:solidFill>
                <a:effectLst/>
                <a:latin typeface="Consolas" panose="020B0609020204030204" pitchFamily="49" charset="0"/>
              </a:rPr>
              <a:t>&lt;/label&gt;</a:t>
            </a:r>
          </a:p>
          <a:p>
            <a:br>
              <a:rPr lang="en-US" sz="200" b="0" dirty="0">
                <a:solidFill>
                  <a:srgbClr val="008000"/>
                </a:solidFill>
                <a:effectLst/>
                <a:latin typeface="Consolas" panose="020B0609020204030204" pitchFamily="49" charset="0"/>
              </a:rPr>
            </a:br>
            <a:r>
              <a:rPr lang="en-US" sz="200" b="0" dirty="0">
                <a:solidFill>
                  <a:srgbClr val="008000"/>
                </a:solidFill>
                <a:effectLst/>
                <a:latin typeface="Consolas" panose="020B0609020204030204" pitchFamily="49" charset="0"/>
              </a:rPr>
              <a:t>export default </a:t>
            </a:r>
            <a:r>
              <a:rPr lang="en-US" sz="200" b="0" dirty="0" err="1">
                <a:solidFill>
                  <a:srgbClr val="008000"/>
                </a:solidFill>
                <a:effectLst/>
                <a:latin typeface="Consolas" panose="020B0609020204030204" pitchFamily="49" charset="0"/>
              </a:rPr>
              <a:t>EditProfile</a:t>
            </a:r>
            <a:r>
              <a:rPr lang="en-US" sz="200" b="0" dirty="0">
                <a:solidFill>
                  <a:srgbClr val="008000"/>
                </a:solidFill>
                <a:effectLst/>
                <a:latin typeface="Consolas" panose="020B0609020204030204" pitchFamily="49" charset="0"/>
              </a:rPr>
              <a:t>;</a:t>
            </a:r>
          </a:p>
          <a:p>
            <a:br>
              <a:rPr lang="en-US" sz="200" b="0" dirty="0">
                <a:solidFill>
                  <a:srgbClr val="008000"/>
                </a:solidFill>
                <a:effectLst/>
                <a:latin typeface="Consolas" panose="020B0609020204030204" pitchFamily="49" charset="0"/>
              </a:rPr>
            </a:br>
            <a:endParaRPr lang="en-US" sz="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EBDC4C8-BB5D-6F72-617A-4EA57234A91E}"/>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20E3B946-7967-D9F6-D672-8A0812D92EB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171913-968A-1245-5A39-B3456042F335}"/>
              </a:ext>
            </a:extLst>
          </p:cNvPr>
          <p:cNvSpPr>
            <a:spLocks noGrp="1"/>
          </p:cNvSpPr>
          <p:nvPr>
            <p:ph type="sldNum" sz="quarter" idx="12"/>
          </p:nvPr>
        </p:nvSpPr>
        <p:spPr/>
        <p:txBody>
          <a:bodyPr/>
          <a:lstStyle/>
          <a:p>
            <a:fld id="{7C5CF243-786F-4254-B068-4C9F0B6EA12F}" type="slidenum">
              <a:rPr lang="en-US" altLang="en-US" smtClean="0"/>
              <a:pPr/>
              <a:t>97</a:t>
            </a:fld>
            <a:endParaRPr lang="en-US" altLang="en-US"/>
          </a:p>
        </p:txBody>
      </p:sp>
    </p:spTree>
    <p:extLst>
      <p:ext uri="{BB962C8B-B14F-4D97-AF65-F5344CB8AC3E}">
        <p14:creationId xmlns:p14="http://schemas.microsoft.com/office/powerpoint/2010/main" val="35748895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F4A2-5D19-BC0E-03B3-F1198E56CE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C82400-0DF5-E419-7F96-C38E7014309E}"/>
              </a:ext>
            </a:extLst>
          </p:cNvPr>
          <p:cNvSpPr>
            <a:spLocks noGrp="1"/>
          </p:cNvSpPr>
          <p:nvPr>
            <p:ph idx="1"/>
          </p:nvPr>
        </p:nvSpPr>
        <p:spPr/>
        <p:txBody>
          <a:bodyPr/>
          <a:lstStyle/>
          <a:p>
            <a:r>
              <a:rPr lang="en-US" dirty="0"/>
              <a:t>When the Button's component prop is set to span, the Button component renders as a span element inside the label element. </a:t>
            </a:r>
          </a:p>
          <a:p>
            <a:r>
              <a:rPr lang="en-US" dirty="0"/>
              <a:t>A click on the Upload span or label is registered by the file input with the same ID as the label, and as a result, the file select dialog is opened. </a:t>
            </a:r>
          </a:p>
          <a:p>
            <a:r>
              <a:rPr lang="en-US" dirty="0"/>
              <a:t>Once the user selects a file, we can set it to state in the call to </a:t>
            </a:r>
            <a:r>
              <a:rPr lang="en-US" dirty="0" err="1"/>
              <a:t>handleChange</a:t>
            </a:r>
            <a:r>
              <a:rPr lang="en-US" dirty="0"/>
              <a:t>(...) and display the name in the view, as shown in the following code.</a:t>
            </a:r>
          </a:p>
        </p:txBody>
      </p:sp>
      <p:sp>
        <p:nvSpPr>
          <p:cNvPr id="4" name="Date Placeholder 3">
            <a:extLst>
              <a:ext uri="{FF2B5EF4-FFF2-40B4-BE49-F238E27FC236}">
                <a16:creationId xmlns:a16="http://schemas.microsoft.com/office/drawing/2014/main" id="{06D35979-BEF5-3542-8FB4-A4EFCD773818}"/>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6B5E3295-9F20-C6CA-0A51-CE60DDEA8E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BCE60EB-323F-426A-D59C-D53B53C48878}"/>
              </a:ext>
            </a:extLst>
          </p:cNvPr>
          <p:cNvSpPr>
            <a:spLocks noGrp="1"/>
          </p:cNvSpPr>
          <p:nvPr>
            <p:ph type="sldNum" sz="quarter" idx="12"/>
          </p:nvPr>
        </p:nvSpPr>
        <p:spPr/>
        <p:txBody>
          <a:bodyPr/>
          <a:lstStyle/>
          <a:p>
            <a:fld id="{7C5CF243-786F-4254-B068-4C9F0B6EA12F}" type="slidenum">
              <a:rPr lang="en-US" altLang="en-US" smtClean="0"/>
              <a:pPr/>
              <a:t>98</a:t>
            </a:fld>
            <a:endParaRPr lang="en-US" altLang="en-US"/>
          </a:p>
        </p:txBody>
      </p:sp>
    </p:spTree>
    <p:extLst>
      <p:ext uri="{BB962C8B-B14F-4D97-AF65-F5344CB8AC3E}">
        <p14:creationId xmlns:p14="http://schemas.microsoft.com/office/powerpoint/2010/main" val="37372221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3BD1-87C4-C143-08E8-864E2DD007DA}"/>
              </a:ext>
            </a:extLst>
          </p:cNvPr>
          <p:cNvSpPr>
            <a:spLocks noGrp="1"/>
          </p:cNvSpPr>
          <p:nvPr>
            <p:ph type="title"/>
          </p:nvPr>
        </p:nvSpPr>
        <p:spPr/>
        <p:txBody>
          <a:bodyPr/>
          <a:lstStyle/>
          <a:p>
            <a:br>
              <a:rPr lang="en-US" dirty="0"/>
            </a:br>
            <a:r>
              <a:rPr lang="en-US" dirty="0" err="1"/>
              <a:t>mern</a:t>
            </a:r>
            <a:r>
              <a:rPr lang="en-US" dirty="0"/>
              <a:t>-skeleton/client/user/EditProfile.js:</a:t>
            </a:r>
            <a:br>
              <a:rPr lang="en-US" dirty="0"/>
            </a:br>
            <a:endParaRPr lang="en-US" dirty="0"/>
          </a:p>
        </p:txBody>
      </p:sp>
      <p:sp>
        <p:nvSpPr>
          <p:cNvPr id="3" name="Content Placeholder 2">
            <a:extLst>
              <a:ext uri="{FF2B5EF4-FFF2-40B4-BE49-F238E27FC236}">
                <a16:creationId xmlns:a16="http://schemas.microsoft.com/office/drawing/2014/main" id="{165F33A9-8992-D54C-D8BE-B54A7AAA6FC7}"/>
              </a:ext>
            </a:extLst>
          </p:cNvPr>
          <p:cNvSpPr>
            <a:spLocks noGrp="1"/>
          </p:cNvSpPr>
          <p:nvPr>
            <p:ph idx="1"/>
          </p:nvPr>
        </p:nvSpPr>
        <p:spPr/>
        <p:txBody>
          <a:bodyPr/>
          <a:lstStyle/>
          <a:p>
            <a:r>
              <a:rPr lang="en-US" dirty="0"/>
              <a:t>&lt;span </a:t>
            </a:r>
            <a:r>
              <a:rPr lang="en-US" dirty="0" err="1"/>
              <a:t>className</a:t>
            </a:r>
            <a:r>
              <a:rPr lang="en-US" dirty="0"/>
              <a:t>={</a:t>
            </a:r>
            <a:r>
              <a:rPr lang="en-US" dirty="0" err="1"/>
              <a:t>classes.filename</a:t>
            </a:r>
            <a:r>
              <a:rPr lang="en-US" dirty="0"/>
              <a:t>}&gt; </a:t>
            </a:r>
          </a:p>
          <a:p>
            <a:r>
              <a:rPr lang="en-US" dirty="0"/>
              <a:t>{</a:t>
            </a:r>
            <a:r>
              <a:rPr lang="en-US" dirty="0" err="1"/>
              <a:t>values.photo</a:t>
            </a:r>
            <a:r>
              <a:rPr lang="en-US" dirty="0"/>
              <a:t> ? values.photo.name : ''}</a:t>
            </a:r>
          </a:p>
          <a:p>
            <a:r>
              <a:rPr lang="en-US" dirty="0"/>
              <a:t>&lt;/span&gt;</a:t>
            </a:r>
          </a:p>
        </p:txBody>
      </p:sp>
      <p:sp>
        <p:nvSpPr>
          <p:cNvPr id="4" name="Date Placeholder 3">
            <a:extLst>
              <a:ext uri="{FF2B5EF4-FFF2-40B4-BE49-F238E27FC236}">
                <a16:creationId xmlns:a16="http://schemas.microsoft.com/office/drawing/2014/main" id="{E29396B5-017D-8CE7-B570-28CE97613CD2}"/>
              </a:ext>
            </a:extLst>
          </p:cNvPr>
          <p:cNvSpPr>
            <a:spLocks noGrp="1"/>
          </p:cNvSpPr>
          <p:nvPr>
            <p:ph type="dt" sz="half" idx="10"/>
          </p:nvPr>
        </p:nvSpPr>
        <p:spPr/>
        <p:txBody>
          <a:bodyPr/>
          <a:lstStyle/>
          <a:p>
            <a:pPr>
              <a:defRPr/>
            </a:pPr>
            <a:fld id="{C9C54A8A-EC83-4BC5-B48C-A23671E55882}" type="datetime1">
              <a:rPr lang="en-US" smtClean="0"/>
              <a:t>3/20/2024</a:t>
            </a:fld>
            <a:endParaRPr lang="en-US"/>
          </a:p>
        </p:txBody>
      </p:sp>
      <p:sp>
        <p:nvSpPr>
          <p:cNvPr id="5" name="Footer Placeholder 4">
            <a:extLst>
              <a:ext uri="{FF2B5EF4-FFF2-40B4-BE49-F238E27FC236}">
                <a16:creationId xmlns:a16="http://schemas.microsoft.com/office/drawing/2014/main" id="{1B245C37-644F-6A19-81EE-EFDE57C4DF4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9C07677-5B95-B4A6-1F56-F28B8D9B5534}"/>
              </a:ext>
            </a:extLst>
          </p:cNvPr>
          <p:cNvSpPr>
            <a:spLocks noGrp="1"/>
          </p:cNvSpPr>
          <p:nvPr>
            <p:ph type="sldNum" sz="quarter" idx="12"/>
          </p:nvPr>
        </p:nvSpPr>
        <p:spPr/>
        <p:txBody>
          <a:bodyPr/>
          <a:lstStyle/>
          <a:p>
            <a:fld id="{7C5CF243-786F-4254-B068-4C9F0B6EA12F}" type="slidenum">
              <a:rPr lang="en-US" altLang="en-US" smtClean="0"/>
              <a:pPr/>
              <a:t>99</a:t>
            </a:fld>
            <a:endParaRPr lang="en-US" altLang="en-US"/>
          </a:p>
        </p:txBody>
      </p:sp>
    </p:spTree>
    <p:extLst>
      <p:ext uri="{BB962C8B-B14F-4D97-AF65-F5344CB8AC3E}">
        <p14:creationId xmlns:p14="http://schemas.microsoft.com/office/powerpoint/2010/main" val="39197084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13527</TotalTime>
  <Words>39796</Words>
  <Application>Microsoft Office PowerPoint</Application>
  <PresentationFormat>On-screen Show (4:3)</PresentationFormat>
  <Paragraphs>5598</Paragraphs>
  <Slides>222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222</vt:i4>
      </vt:variant>
    </vt:vector>
  </HeadingPairs>
  <TitlesOfParts>
    <vt:vector size="227" baseType="lpstr">
      <vt:lpstr>Arial</vt:lpstr>
      <vt:lpstr>Consolas</vt:lpstr>
      <vt:lpstr>Times New Roman</vt:lpstr>
      <vt:lpstr>Wingdings</vt:lpstr>
      <vt:lpstr>Default Design</vt:lpstr>
      <vt:lpstr>Web Application Development</vt:lpstr>
      <vt:lpstr>Exercising MERN Skills with an  Online Marketplace</vt:lpstr>
      <vt:lpstr>PowerPoint Presentation</vt:lpstr>
      <vt:lpstr>PowerPoint Presentation</vt:lpstr>
      <vt:lpstr>PowerPoint Presentation</vt:lpstr>
      <vt:lpstr>PowerPoint Presentation</vt:lpstr>
      <vt:lpstr>Introducing the MERN Marketplace  app</vt:lpstr>
      <vt:lpstr>PowerPoint Presentation</vt:lpstr>
      <vt:lpstr>PowerPoint Presentation</vt:lpstr>
      <vt:lpstr>PowerPoint Presentation</vt:lpstr>
      <vt:lpstr>PowerPoint Presentation</vt:lpstr>
      <vt:lpstr>Allowing users to be sellers</vt:lpstr>
      <vt:lpstr>PowerPoint Presentation</vt:lpstr>
      <vt:lpstr>PowerPoint Presentation</vt:lpstr>
      <vt:lpstr>Updating the user model</vt:lpstr>
      <vt:lpstr>Updated mern-marketplace/server/models/user.model.js:</vt:lpstr>
      <vt:lpstr>PowerPoint Presentation</vt:lpstr>
      <vt:lpstr>Updated client/lib/auth-helper.js</vt:lpstr>
      <vt:lpstr>PowerPoint Presentation</vt:lpstr>
      <vt:lpstr>Updated client/user/EditProfile.jsx</vt:lpstr>
      <vt:lpstr>PowerPoint Presentation</vt:lpstr>
      <vt:lpstr>Updated client/user/EditProfile.jsx</vt:lpstr>
      <vt:lpstr>PowerPoint Presentation</vt:lpstr>
      <vt:lpstr>Updated client/user/EditProfile.jsx</vt:lpstr>
      <vt:lpstr>PowerPoint Presentation</vt:lpstr>
      <vt:lpstr>PowerPoint Presentation</vt:lpstr>
      <vt:lpstr>PowerPoint Presentation</vt:lpstr>
      <vt:lpstr>Updated mern-marketplace/server/controllers/auth.controller.js: </vt:lpstr>
      <vt:lpstr>PowerPoint Presentation</vt:lpstr>
      <vt:lpstr>Updating the Edit Profile view</vt:lpstr>
      <vt:lpstr> mern-marketplace/client/user/EditProfile.jsx: </vt:lpstr>
      <vt:lpstr>PowerPoint Presentation</vt:lpstr>
      <vt:lpstr> Updated mern-marketplace/client/user/EditProfile.jsx: </vt:lpstr>
      <vt:lpstr>PowerPoint Presentation</vt:lpstr>
      <vt:lpstr>SHOPS</vt:lpstr>
      <vt:lpstr>Adding shops to the marketplace</vt:lpstr>
      <vt:lpstr>Defining a Shop model</vt:lpstr>
      <vt:lpstr>Shop model contd.</vt:lpstr>
      <vt:lpstr>PowerPoint Presentation</vt:lpstr>
      <vt:lpstr>server/models/shop.model.js,</vt:lpstr>
      <vt:lpstr>PowerPoint Presentation</vt:lpstr>
      <vt:lpstr>PowerPoint Presentation</vt:lpstr>
      <vt:lpstr>PowerPoint Presentation</vt:lpstr>
      <vt:lpstr>Updated server/controllers/shop.controller.js</vt:lpstr>
      <vt:lpstr>Updated server/controllers/user.controller.js</vt:lpstr>
      <vt:lpstr>Updated server/express.js</vt:lpstr>
      <vt:lpstr>Server/models/shop.model.js</vt:lpstr>
      <vt:lpstr>Server/routes/shop.routes.js</vt:lpstr>
      <vt:lpstr>client/shop/api-shop.js</vt:lpstr>
      <vt:lpstr>client/shop/NewShop.jsx</vt:lpstr>
      <vt:lpstr>Client/shop/MyShops.jsx</vt:lpstr>
      <vt:lpstr>Client/shop/EditShop.jsx</vt:lpstr>
      <vt:lpstr>Client/shop/EditShop.jsx contd.</vt:lpstr>
      <vt:lpstr>Client/shop/EditShop.jsx contd.</vt:lpstr>
      <vt:lpstr>PowerPoint Presentation</vt:lpstr>
      <vt:lpstr>Client/shop/EditShop.jsx contd</vt:lpstr>
      <vt:lpstr>Client/shop/EditShop.jsx contd.</vt:lpstr>
      <vt:lpstr>Client/shop/EditShop.jsx contd.</vt:lpstr>
      <vt:lpstr>Client/shop/EditShop.jsx contd.</vt:lpstr>
      <vt:lpstr>Client/shop/EditShop.jsx contd.</vt:lpstr>
      <vt:lpstr>Client/shop/DeleteShop.jsx</vt:lpstr>
      <vt:lpstr>PowerPoint Presentation</vt:lpstr>
      <vt:lpstr>Updated MainRouter.jsx</vt:lpstr>
      <vt:lpstr>PowerPoint Presentation</vt:lpstr>
      <vt:lpstr>Updated client/core/Menu.jsx</vt:lpstr>
      <vt:lpstr>Updated client/core/Menu.jsx</vt:lpstr>
      <vt:lpstr>Updated server/express.js</vt:lpstr>
      <vt:lpstr>PowerPoint Presentation</vt:lpstr>
      <vt:lpstr>Server/controllers/auth.controller.js</vt:lpstr>
      <vt:lpstr>PRODUCT</vt:lpstr>
      <vt:lpstr>PowerPoint Presentation</vt:lpstr>
      <vt:lpstr>Creating a new shop</vt:lpstr>
      <vt:lpstr>The create shop API</vt:lpstr>
      <vt:lpstr> mern-marketplace/server/routes/shop.routes.js: </vt:lpstr>
      <vt:lpstr>PowerPoint Presentation</vt:lpstr>
      <vt:lpstr>mern-marketplace/server/routes/shop.routes.js: </vt:lpstr>
      <vt:lpstr>PowerPoint Presentation</vt:lpstr>
      <vt:lpstr> Updated mern-marketplace/server/express.js:  </vt:lpstr>
      <vt:lpstr>PowerPoint Presentation</vt:lpstr>
      <vt:lpstr>mern-marketplace/server/controllers/user.controller.js:</vt:lpstr>
      <vt:lpstr>Updated mern-marketplace/server/controllers/user.controller.js:</vt:lpstr>
      <vt:lpstr>PowerPoint Presentation</vt:lpstr>
      <vt:lpstr>mern-marketplace/server/controllers/shop.controller.js: </vt:lpstr>
      <vt:lpstr>PowerPoint Presentation</vt:lpstr>
      <vt:lpstr>Uploading a profile photo</vt:lpstr>
      <vt:lpstr>PowerPoint Presentation</vt:lpstr>
      <vt:lpstr>PowerPoint Presentation</vt:lpstr>
      <vt:lpstr>Updating the user model to store a  photo in MongoDB</vt:lpstr>
      <vt:lpstr> Updated mern-skeleton/server/models/user.model.js:  </vt:lpstr>
      <vt:lpstr>PowerPoint Presentation</vt:lpstr>
      <vt:lpstr>Uploading a photo from the edit  form</vt:lpstr>
      <vt:lpstr>File input with Material-UI</vt:lpstr>
      <vt:lpstr> mern-skeleton/client/user/EditProfile.js: </vt:lpstr>
      <vt:lpstr>Updated mern-skeleton/client/user/EditProfile.js:  </vt:lpstr>
      <vt:lpstr>PowerPoint Presentation</vt:lpstr>
      <vt:lpstr> mern-skeleton/client/user/EditProfile.js: </vt:lpstr>
      <vt:lpstr> Updated mern-skeleton/client/user/EditProfile.js: </vt:lpstr>
      <vt:lpstr>PowerPoint Presentation</vt:lpstr>
      <vt:lpstr> mern-skeleton/client/user/EditProfile.js: </vt:lpstr>
      <vt:lpstr>PowerPoint Presentation</vt:lpstr>
      <vt:lpstr>Form submission with the file  attached</vt:lpstr>
      <vt:lpstr>PowerPoint Presentation</vt:lpstr>
      <vt:lpstr>PowerPoint Presentation</vt:lpstr>
      <vt:lpstr> mern-skeleton/client/user/EditProfile.js: </vt:lpstr>
      <vt:lpstr>PowerPoint Presentation</vt:lpstr>
      <vt:lpstr> Updated mern-skeleton/client/user/EditProfile.js: </vt:lpstr>
      <vt:lpstr>PowerPoint Presentation</vt:lpstr>
      <vt:lpstr> mern-skeleton/client/user/api-user.js: </vt:lpstr>
      <vt:lpstr> Updated mern-skeleton/client/user/api-user.js: </vt:lpstr>
      <vt:lpstr>PowerPoint Presentation</vt:lpstr>
      <vt:lpstr>Processing a request containing a  file upload</vt:lpstr>
      <vt:lpstr> mern-social/server/controllers/user.controller.js: </vt:lpstr>
      <vt:lpstr>PowerPoint Presentation</vt:lpstr>
      <vt:lpstr> Updated mern-skeleton/server/controllers/user.controller.js:  </vt:lpstr>
      <vt:lpstr>Retrieving a profile photo</vt:lpstr>
      <vt:lpstr>Profile photo URL</vt:lpstr>
      <vt:lpstr> Updated mern-skeleton/server/routes/user.routes.js: </vt:lpstr>
      <vt:lpstr>PowerPoint Presentation</vt:lpstr>
      <vt:lpstr>PowerPoint Presentation</vt:lpstr>
      <vt:lpstr> Updated mern-skeleton/server/controllers/user.controller.js: </vt:lpstr>
      <vt:lpstr>PowerPoint Presentation</vt:lpstr>
      <vt:lpstr> Updated mern-skeleton/server/controllers/user.controller.js: </vt:lpstr>
      <vt:lpstr>Showing a photo in a view</vt:lpstr>
      <vt:lpstr>PowerPoint Presentation</vt:lpstr>
      <vt:lpstr> Updated mern-skeleton/client/user/Profile.js: </vt:lpstr>
      <vt:lpstr>PowerPoint Presentation</vt:lpstr>
      <vt:lpstr>PowerPoint Presentation</vt:lpstr>
      <vt:lpstr>Fetching the create API in the view</vt:lpstr>
      <vt:lpstr> mern-marketplace/client/shop/api-shop.js: </vt:lpstr>
      <vt:lpstr>PowerPoint Presentation</vt:lpstr>
      <vt:lpstr>The NewShop component</vt:lpstr>
      <vt:lpstr>PowerPoint Presentation</vt:lpstr>
      <vt:lpstr>PowerPoint Presentation</vt:lpstr>
      <vt:lpstr> mern-marketplace/client/shop/NewShop.js: </vt:lpstr>
      <vt:lpstr>PowerPoint Presentation</vt:lpstr>
      <vt:lpstr>PowerPoint Presentation</vt:lpstr>
      <vt:lpstr>PowerPoint Presentation</vt:lpstr>
      <vt:lpstr>mern-marketplace/client/shop/NewShop.js: </vt:lpstr>
      <vt:lpstr>PowerPoint Presentation</vt:lpstr>
      <vt:lpstr>Updated mern-marketplace/client/shop/NewShop.js:</vt:lpstr>
      <vt:lpstr>PowerPoint Presentation</vt:lpstr>
      <vt:lpstr>Updated mern-marketplace/client/MainRouter.js:</vt:lpstr>
      <vt:lpstr>PowerPoint Presentation</vt:lpstr>
      <vt:lpstr>Listing shops</vt:lpstr>
      <vt:lpstr>Listing all shops</vt:lpstr>
      <vt:lpstr>The shops list API</vt:lpstr>
      <vt:lpstr> mern-marketplace/server/routes/shop.routes.js </vt:lpstr>
      <vt:lpstr>Updated mern-marketplace/server/routes/shop.routes.js</vt:lpstr>
      <vt:lpstr>PowerPoint Presentation</vt:lpstr>
      <vt:lpstr>Updated mern-marketplace/server/controllers/shop.controller.js:</vt:lpstr>
      <vt:lpstr>PowerPoint Presentation</vt:lpstr>
      <vt:lpstr>Fetch all shops for the view</vt:lpstr>
      <vt:lpstr> mern-marketplace/client/shop/api-shop.js: </vt:lpstr>
      <vt:lpstr>Updated mern-marketplace/client/shop/api-shop.js:</vt:lpstr>
      <vt:lpstr>PowerPoint Presentation</vt:lpstr>
      <vt:lpstr>The Shops component</vt:lpstr>
      <vt:lpstr>PowerPoint Presentation</vt:lpstr>
      <vt:lpstr>mern-marketplace/client/shop/Shops.js: </vt:lpstr>
      <vt:lpstr>PowerPoint Presentation</vt:lpstr>
      <vt:lpstr> mern-marketplace/client/shop/Shops.js: </vt:lpstr>
      <vt:lpstr>Updated mern-marketplace/client/shop/Shops.js:</vt:lpstr>
      <vt:lpstr>PowerPoint Presentation</vt:lpstr>
      <vt:lpstr>Updated mern-marketplace/client/MainRouter.js:</vt:lpstr>
      <vt:lpstr>PowerPoint Presentation</vt:lpstr>
      <vt:lpstr>Listing shops by owner</vt:lpstr>
      <vt:lpstr>The shops by owner API</vt:lpstr>
      <vt:lpstr>Updated mern-marketplace/server/routes/shop.routes.js:</vt:lpstr>
      <vt:lpstr>PowerPoint Presentation</vt:lpstr>
      <vt:lpstr> mern-marketplace/server/controllers/shop.controller.js: </vt:lpstr>
      <vt:lpstr>Updated mern-marketplace/server/controllers/shop.controller.js:</vt:lpstr>
      <vt:lpstr>PowerPoint Presentation</vt:lpstr>
      <vt:lpstr>Fetch all shops owned by a user for  the view</vt:lpstr>
      <vt:lpstr> mern-marketplace/client/shop/api-shop.js: </vt:lpstr>
      <vt:lpstr> Updated mern-marketplace/client/shop/api-shop.js:  </vt:lpstr>
      <vt:lpstr>PowerPoint Presentation</vt:lpstr>
      <vt:lpstr>The MyShops component</vt:lpstr>
      <vt:lpstr>PowerPoint Presentation</vt:lpstr>
      <vt:lpstr>PowerPoint Presentation</vt:lpstr>
      <vt:lpstr>mern-marketplace/client/shop/MyShops.js:</vt:lpstr>
      <vt:lpstr>Updated mern-marketplace/client/shop/MyShops.js:</vt:lpstr>
      <vt:lpstr>PowerPoint Presentation</vt:lpstr>
      <vt:lpstr>Updated mern-marketplace/client/MainRouter.js</vt:lpstr>
      <vt:lpstr>PowerPoint Presentation</vt:lpstr>
      <vt:lpstr>Displaying a shop</vt:lpstr>
      <vt:lpstr>The read a shop API</vt:lpstr>
      <vt:lpstr> Updated mern-marketplace/server/routes/shop.routes.js:  </vt:lpstr>
      <vt:lpstr>PowerPoint Presentation</vt:lpstr>
      <vt:lpstr>  mern-marketplace/server/controllers/shop.controller.js: </vt:lpstr>
      <vt:lpstr>PowerPoint Presentation</vt:lpstr>
      <vt:lpstr>Updated mern-marketplace/server/controllers/shop.controller.js:</vt:lpstr>
      <vt:lpstr>PowerPoint Presentation</vt:lpstr>
      <vt:lpstr>The Shop component</vt:lpstr>
      <vt:lpstr>PowerPoint Presentation</vt:lpstr>
      <vt:lpstr> mern-marketplace/client/shop/Shop.js: </vt:lpstr>
      <vt:lpstr>PowerPoint Presentation</vt:lpstr>
      <vt:lpstr>PowerPoint Presentation</vt:lpstr>
      <vt:lpstr> Updated mern-marketplace/client/shop/Shop.js: </vt:lpstr>
      <vt:lpstr>PowerPoint Presentation</vt:lpstr>
      <vt:lpstr>Updated mern-marketplace/client/MainRouter.js:</vt:lpstr>
      <vt:lpstr>PowerPoint Presentation</vt:lpstr>
      <vt:lpstr>Editing a shop</vt:lpstr>
      <vt:lpstr>The edit shop API</vt:lpstr>
      <vt:lpstr>mern-marketplace/server/routes/shop.routes.js:</vt:lpstr>
      <vt:lpstr>PowerPoint Presentation</vt:lpstr>
      <vt:lpstr>PowerPoint Presentation</vt:lpstr>
      <vt:lpstr>  mern-marketplace/server/controllers/shop.controller.js: </vt:lpstr>
      <vt:lpstr>Updated mern-marketplace/server/controllers/shop.controller.js </vt:lpstr>
      <vt:lpstr>PowerPoint Presentation</vt:lpstr>
      <vt:lpstr>The EditShop component</vt:lpstr>
      <vt:lpstr>PowerPoint Presentation</vt:lpstr>
      <vt:lpstr>PowerPoint Presentation</vt:lpstr>
      <vt:lpstr> Updated mern-marketplace/client/MainRouter.js:  </vt:lpstr>
      <vt:lpstr>PowerPoint Presentation</vt:lpstr>
      <vt:lpstr>Deleting a shop</vt:lpstr>
      <vt:lpstr>The delete shop API</vt:lpstr>
      <vt:lpstr> Updated mern-marketplace/server/routes/shop.routes.js:  </vt:lpstr>
      <vt:lpstr>PowerPoint Presentation</vt:lpstr>
      <vt:lpstr>PowerPoint Presentation</vt:lpstr>
      <vt:lpstr>The DeleteShop component</vt:lpstr>
      <vt:lpstr>PowerPoint Presentation</vt:lpstr>
      <vt:lpstr> Updated mern-marketplace/client/shop/MyShops.js: </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1422</cp:revision>
  <dcterms:created xsi:type="dcterms:W3CDTF">2008-05-26T16:51:35Z</dcterms:created>
  <dcterms:modified xsi:type="dcterms:W3CDTF">2024-03-20T04:44:58Z</dcterms:modified>
</cp:coreProperties>
</file>